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50"/>
  </p:notesMasterIdLst>
  <p:handoutMasterIdLst>
    <p:handoutMasterId r:id="rId51"/>
  </p:handoutMasterIdLst>
  <p:sldIdLst>
    <p:sldId id="256" r:id="rId2"/>
    <p:sldId id="280" r:id="rId3"/>
    <p:sldId id="281" r:id="rId4"/>
    <p:sldId id="282" r:id="rId5"/>
    <p:sldId id="257" r:id="rId6"/>
    <p:sldId id="311" r:id="rId7"/>
    <p:sldId id="258" r:id="rId8"/>
    <p:sldId id="283" r:id="rId9"/>
    <p:sldId id="284" r:id="rId10"/>
    <p:sldId id="285" r:id="rId11"/>
    <p:sldId id="286" r:id="rId12"/>
    <p:sldId id="288" r:id="rId13"/>
    <p:sldId id="287" r:id="rId14"/>
    <p:sldId id="290" r:id="rId15"/>
    <p:sldId id="289" r:id="rId16"/>
    <p:sldId id="291" r:id="rId17"/>
    <p:sldId id="295" r:id="rId18"/>
    <p:sldId id="296" r:id="rId19"/>
    <p:sldId id="297" r:id="rId20"/>
    <p:sldId id="298" r:id="rId21"/>
    <p:sldId id="312" r:id="rId22"/>
    <p:sldId id="299" r:id="rId23"/>
    <p:sldId id="300" r:id="rId24"/>
    <p:sldId id="273" r:id="rId25"/>
    <p:sldId id="259" r:id="rId26"/>
    <p:sldId id="260" r:id="rId27"/>
    <p:sldId id="301" r:id="rId28"/>
    <p:sldId id="261" r:id="rId29"/>
    <p:sldId id="262" r:id="rId30"/>
    <p:sldId id="302" r:id="rId31"/>
    <p:sldId id="309" r:id="rId32"/>
    <p:sldId id="310" r:id="rId33"/>
    <p:sldId id="264" r:id="rId34"/>
    <p:sldId id="265" r:id="rId35"/>
    <p:sldId id="304" r:id="rId36"/>
    <p:sldId id="267" r:id="rId37"/>
    <p:sldId id="274" r:id="rId38"/>
    <p:sldId id="305" r:id="rId39"/>
    <p:sldId id="268" r:id="rId40"/>
    <p:sldId id="269" r:id="rId41"/>
    <p:sldId id="277" r:id="rId42"/>
    <p:sldId id="276" r:id="rId43"/>
    <p:sldId id="306" r:id="rId44"/>
    <p:sldId id="278" r:id="rId45"/>
    <p:sldId id="270" r:id="rId46"/>
    <p:sldId id="271" r:id="rId47"/>
    <p:sldId id="272" r:id="rId48"/>
    <p:sldId id="279" r:id="rId49"/>
  </p:sldIdLst>
  <p:sldSz cx="9144000" cy="6858000" type="screen4x3"/>
  <p:notesSz cx="6735763" cy="98694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0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0929" autoAdjust="0"/>
  </p:normalViewPr>
  <p:slideViewPr>
    <p:cSldViewPr>
      <p:cViewPr varScale="1">
        <p:scale>
          <a:sx n="92" d="100"/>
          <a:sy n="92" d="100"/>
        </p:scale>
        <p:origin x="17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8" tIns="47439" rIns="94878" bIns="47439" numCol="1" anchor="t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8" tIns="47439" rIns="94878" bIns="47439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8" tIns="47439" rIns="94878" bIns="47439" numCol="1" anchor="b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5775"/>
            <a:ext cx="29194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8" tIns="47439" rIns="94878" bIns="47439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8" charset="0"/>
              </a:defRPr>
            </a:lvl1pPr>
          </a:lstStyle>
          <a:p>
            <a:fld id="{8F85A1D3-B408-4949-97BA-ECE5E80443F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424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8" tIns="47439" rIns="94878" bIns="47439" numCol="1" anchor="t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8" tIns="47439" rIns="94878" bIns="47439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395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7888"/>
            <a:ext cx="5389563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8" tIns="47439" rIns="94878" bIns="474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8" tIns="47439" rIns="94878" bIns="47439" numCol="1" anchor="b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5775"/>
            <a:ext cx="29194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8" tIns="47439" rIns="94878" bIns="47439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8" charset="0"/>
              </a:defRPr>
            </a:lvl1pPr>
          </a:lstStyle>
          <a:p>
            <a:fld id="{2FA67A0B-D295-4387-A5D5-B1025ACB67C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9709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1877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4306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7932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7703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6278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3541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6685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266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1278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3239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6210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206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0580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1476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1767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9742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2343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2478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1501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2157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9627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845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0162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6539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18540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0893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73737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4369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10391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70187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61726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80512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630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92750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05389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10299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66857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2594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379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6692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807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987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474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7A0B-D295-4387-A5D5-B1025ACB67CD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27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6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197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198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200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B371A5B-3F6F-45D7-864F-1617C19E4C7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P.</a:t>
            </a:r>
            <a:fld id="{77002614-5336-4A1E-9661-34757189191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188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P.</a:t>
            </a:r>
            <a:fld id="{AE8EE3A3-9DF0-4781-AB0C-1906C19E4C0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735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P.</a:t>
            </a:r>
            <a:fld id="{8CE3E277-0925-4BBC-BB88-C03D1142CB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376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P.</a:t>
            </a:r>
            <a:fld id="{54F2085D-1258-4E1A-A5AB-047AFFF833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921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4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P.</a:t>
            </a:r>
            <a:fld id="{783DA706-ED1C-460B-A58B-CE3AC480F8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90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4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P.</a:t>
            </a:r>
            <a:fld id="{D77BBF3D-4D81-4491-98CC-6CD11466B5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806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4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P.</a:t>
            </a:r>
            <a:fld id="{24FBB699-C720-41A3-AF9E-2BD3AA0B0D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272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4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P.</a:t>
            </a:r>
            <a:fld id="{029EF26B-2AAE-43BB-8D59-B7FB110503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811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4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P.</a:t>
            </a:r>
            <a:fld id="{99702933-1822-493E-B800-833FA7E2BB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25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4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P.</a:t>
            </a:r>
            <a:fld id="{A2E30728-9301-48B4-9FB1-A1B5A078222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060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7171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7172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7173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7174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7175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7176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7177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7178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179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605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r>
              <a:rPr lang="en-US" altLang="zh-TW"/>
              <a:t>Chapter 4</a:t>
            </a:r>
          </a:p>
        </p:txBody>
      </p:sp>
      <p:sp>
        <p:nvSpPr>
          <p:cNvPr id="7180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7181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105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r>
              <a:rPr lang="en-US" altLang="zh-TW"/>
              <a:t>P.</a:t>
            </a:r>
            <a:fld id="{9814103D-1D29-4130-9DBE-CE8F38B8E13E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182" name="Rectangle 1038"/>
          <p:cNvSpPr>
            <a:spLocks noChangeArrowheads="1"/>
          </p:cNvSpPr>
          <p:nvPr/>
        </p:nvSpPr>
        <p:spPr bwMode="auto">
          <a:xfrm>
            <a:off x="6932613" y="0"/>
            <a:ext cx="2211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kumimoji="0" lang="en-US" altLang="zh-TW" sz="1400"/>
              <a:t>Computer Theory Lab.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8.wmf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14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6.emf"/><Relationship Id="rId4" Type="http://schemas.openxmlformats.org/officeDocument/2006/relationships/oleObject" Target="../embeddings/Microsoft_Word_97_-_2003___1.doc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7.emf"/><Relationship Id="rId4" Type="http://schemas.openxmlformats.org/officeDocument/2006/relationships/oleObject" Target="../embeddings/Microsoft_Word_97_-_2003___2.doc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2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838200" indent="-838200" algn="ctr"/>
            <a:r>
              <a:rPr lang="en-US" altLang="zh-TW" sz="4000" dirty="0" smtClean="0"/>
              <a:t>Chapter 4. Divide-and-Conquer</a:t>
            </a:r>
            <a:endParaRPr lang="en-US" altLang="zh-TW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Hsu, </a:t>
            </a:r>
            <a:r>
              <a:rPr lang="en-US" altLang="zh-TW" dirty="0" err="1" smtClean="0"/>
              <a:t>Lih-Hsing</a:t>
            </a:r>
            <a:endParaRPr lang="en-US" altLang="zh-TW" dirty="0" smtClean="0"/>
          </a:p>
          <a:p>
            <a:r>
              <a:rPr lang="en-US" altLang="zh-TW" dirty="0" smtClean="0"/>
              <a:t>Yang, Wen-Lin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764704"/>
                <a:ext cx="7992888" cy="5472608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A solution using divide-and-conquer</a:t>
                </a:r>
              </a:p>
              <a:p>
                <a:endParaRPr lang="en-US" altLang="zh-TW" sz="2400" dirty="0"/>
              </a:p>
              <a:p>
                <a:endParaRPr lang="en-US" altLang="zh-TW" sz="2400" dirty="0" smtClean="0"/>
              </a:p>
              <a:p>
                <a:endParaRPr lang="en-US" altLang="zh-TW" sz="2400" dirty="0"/>
              </a:p>
              <a:p>
                <a:endParaRPr lang="en-US" altLang="zh-TW" sz="2400" dirty="0" smtClean="0"/>
              </a:p>
              <a:p>
                <a:pPr>
                  <a:spcBef>
                    <a:spcPts val="3600"/>
                  </a:spcBef>
                </a:pPr>
                <a:r>
                  <a:rPr lang="en-US" altLang="zh-TW" sz="2400" dirty="0" smtClean="0"/>
                  <a:t>The maximum sub-array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𝐴</m:t>
                    </m:r>
                    <m:r>
                      <a:rPr lang="en-US" altLang="zh-TW" sz="2400" b="0" i="1" smtClean="0">
                        <a:latin typeface="Cambria Math"/>
                      </a:rPr>
                      <m:t>[</m:t>
                    </m:r>
                    <m:r>
                      <a:rPr lang="en-US" altLang="zh-TW" sz="2400" b="0" i="1" smtClean="0">
                        <a:latin typeface="Cambria Math"/>
                      </a:rPr>
                      <m:t>𝑖</m:t>
                    </m:r>
                    <m:r>
                      <a:rPr lang="en-US" altLang="zh-TW" sz="2400" b="0" i="1" smtClean="0">
                        <a:latin typeface="Cambria Math"/>
                      </a:rPr>
                      <m:t>..</m:t>
                    </m:r>
                    <m:r>
                      <a:rPr lang="en-US" altLang="zh-TW" sz="2400" b="0" i="1" smtClean="0">
                        <a:latin typeface="Cambria Math"/>
                      </a:rPr>
                      <m:t>𝑗</m:t>
                    </m:r>
                    <m:r>
                      <a:rPr lang="en-US" altLang="zh-TW" sz="24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𝐴</m:t>
                    </m:r>
                    <m:r>
                      <a:rPr lang="en-US" altLang="zh-TW" sz="2400" b="0" i="1" smtClean="0">
                        <a:latin typeface="Cambria Math"/>
                      </a:rPr>
                      <m:t>[</m:t>
                    </m:r>
                    <m:r>
                      <a:rPr lang="en-US" altLang="zh-TW" sz="2400" b="0" i="1" smtClean="0">
                        <a:latin typeface="Cambria Math"/>
                      </a:rPr>
                      <m:t>𝑙𝑜𝑤</m:t>
                    </m:r>
                    <m:r>
                      <a:rPr lang="en-US" altLang="zh-TW" sz="2400" b="0" i="1" smtClean="0">
                        <a:latin typeface="Cambria Math"/>
                      </a:rPr>
                      <m:t>..</m:t>
                    </m:r>
                    <m:r>
                      <a:rPr lang="en-US" altLang="zh-TW" sz="2400" b="0" i="1" smtClean="0">
                        <a:latin typeface="Cambria Math"/>
                      </a:rPr>
                      <m:t>h𝑖𝑔h</m:t>
                    </m:r>
                    <m:r>
                      <a:rPr lang="en-US" altLang="zh-TW" sz="24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must lie in exactly one of the following places:</a:t>
                </a:r>
              </a:p>
              <a:p>
                <a:pPr lvl="1"/>
                <a:r>
                  <a:rPr lang="en-US" altLang="zh-TW" sz="2000" dirty="0"/>
                  <a:t>e</a:t>
                </a:r>
                <a:r>
                  <a:rPr lang="en-US" altLang="zh-TW" sz="2000" dirty="0" smtClean="0"/>
                  <a:t>ntirely in the </a:t>
                </a:r>
                <a:r>
                  <a:rPr lang="en-US" altLang="zh-TW" sz="2000" dirty="0" err="1" smtClean="0"/>
                  <a:t>subarray</a:t>
                </a:r>
                <a:r>
                  <a:rPr lang="en-US" altLang="zh-TW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𝐴</m:t>
                    </m:r>
                    <m:r>
                      <a:rPr lang="en-US" altLang="zh-TW" sz="2000" b="0" i="1" smtClean="0">
                        <a:latin typeface="Cambria Math"/>
                      </a:rPr>
                      <m:t>[</m:t>
                    </m:r>
                    <m:r>
                      <a:rPr lang="en-US" altLang="zh-TW" sz="2000" b="0" i="1" smtClean="0">
                        <a:latin typeface="Cambria Math"/>
                      </a:rPr>
                      <m:t>𝑙𝑜𝑤</m:t>
                    </m:r>
                    <m:r>
                      <a:rPr lang="en-US" altLang="zh-TW" sz="2000" b="0" i="1" smtClean="0">
                        <a:latin typeface="Cambria Math"/>
                      </a:rPr>
                      <m:t>.. </m:t>
                    </m:r>
                    <m:r>
                      <a:rPr lang="en-US" altLang="zh-TW" sz="2000" b="0" i="1" smtClean="0">
                        <a:latin typeface="Cambria Math"/>
                      </a:rPr>
                      <m:t>𝑚𝑖𝑑</m:t>
                    </m:r>
                    <m:r>
                      <a:rPr lang="en-US" altLang="zh-TW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TW" sz="2000" dirty="0" smtClean="0"/>
                  <a:t>, so that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𝑙𝑜𝑤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𝑚𝑖𝑑</m:t>
                    </m:r>
                  </m:oMath>
                </a14:m>
                <a:r>
                  <a:rPr lang="en-US" altLang="zh-TW" sz="2000" dirty="0" smtClean="0"/>
                  <a:t>.</a:t>
                </a:r>
              </a:p>
              <a:p>
                <a:pPr lvl="1"/>
                <a:r>
                  <a:rPr lang="en-US" altLang="zh-TW" sz="2000" dirty="0"/>
                  <a:t>entirely in the </a:t>
                </a:r>
                <a:r>
                  <a:rPr lang="en-US" altLang="zh-TW" sz="2000" dirty="0" err="1"/>
                  <a:t>subarray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𝐴</m:t>
                    </m:r>
                    <m:r>
                      <a:rPr lang="en-US" altLang="zh-TW" sz="2000" i="1">
                        <a:latin typeface="Cambria Math"/>
                      </a:rPr>
                      <m:t>[</m:t>
                    </m:r>
                    <m:r>
                      <a:rPr lang="en-US" altLang="zh-TW" sz="2000" b="0" i="1" smtClean="0">
                        <a:latin typeface="Cambria Math"/>
                      </a:rPr>
                      <m:t>𝑚𝑖𝑑</m:t>
                    </m:r>
                    <m:r>
                      <a:rPr lang="en-US" altLang="zh-TW" sz="2000" b="0" i="1" smtClean="0">
                        <a:latin typeface="Cambria Math"/>
                      </a:rPr>
                      <m:t>+1.. </m:t>
                    </m:r>
                    <m:r>
                      <a:rPr lang="en-US" altLang="zh-TW" sz="2000" b="0" i="1" smtClean="0">
                        <a:latin typeface="Cambria Math"/>
                      </a:rPr>
                      <m:t>h𝑖𝑔h</m:t>
                    </m:r>
                    <m:r>
                      <a:rPr lang="en-US" altLang="zh-TW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TW" sz="2000" dirty="0"/>
                  <a:t>,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  <a:ea typeface="Cambria Math"/>
                      </a:rPr>
                      <m:t>mid</m:t>
                    </m:r>
                    <m:r>
                      <a:rPr lang="en-US" altLang="zh-TW" sz="2000" b="0" i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h𝑖𝑔h</m:t>
                    </m:r>
                  </m:oMath>
                </a14:m>
                <a:r>
                  <a:rPr lang="en-US" altLang="zh-TW" sz="2000" dirty="0" smtClean="0"/>
                  <a:t>.</a:t>
                </a:r>
              </a:p>
              <a:p>
                <a:pPr lvl="1"/>
                <a:r>
                  <a:rPr lang="en-US" altLang="zh-TW" sz="2000" dirty="0"/>
                  <a:t>c</a:t>
                </a:r>
                <a:r>
                  <a:rPr lang="en-US" altLang="zh-TW" sz="2000" dirty="0" smtClean="0"/>
                  <a:t>rossing the midpoint, so that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𝑙𝑜𝑤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sz="20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𝑚𝑖𝑑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h𝑖𝑔h</m:t>
                    </m:r>
                  </m:oMath>
                </a14:m>
                <a:r>
                  <a:rPr lang="en-US" altLang="zh-TW" sz="2000" dirty="0" smtClean="0"/>
                  <a:t>.</a:t>
                </a:r>
              </a:p>
              <a:p>
                <a:pPr marL="457200" lvl="1" indent="0">
                  <a:buNone/>
                </a:pPr>
                <a:endParaRPr lang="en-US" altLang="zh-TW" sz="2000" dirty="0"/>
              </a:p>
              <a:p>
                <a:pPr lvl="1"/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764704"/>
                <a:ext cx="7992888" cy="5472608"/>
              </a:xfrm>
              <a:blipFill rotWithShape="1">
                <a:blip r:embed="rId3"/>
                <a:stretch>
                  <a:fillRect l="-153" t="-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10</a:t>
            </a:fld>
            <a:endParaRPr lang="en-US" altLang="zh-TW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07506"/>
              </p:ext>
            </p:extLst>
          </p:nvPr>
        </p:nvGraphicFramePr>
        <p:xfrm>
          <a:off x="1420483" y="2132856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39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 bwMode="auto">
          <a:xfrm>
            <a:off x="4453136" y="2124000"/>
            <a:ext cx="0" cy="36000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1403648" y="1763257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/>
              <a:t>low</a:t>
            </a:r>
            <a:endParaRPr lang="zh-TW" altLang="en-US" sz="1600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08917" y="1763257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/>
              <a:t>mid</a:t>
            </a:r>
            <a:endParaRPr lang="zh-TW" altLang="en-US" sz="1600" i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876256" y="1767129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/>
              <a:t>high</a:t>
            </a:r>
            <a:endParaRPr lang="zh-TW" altLang="en-US" sz="1600" i="1" dirty="0"/>
          </a:p>
        </p:txBody>
      </p:sp>
      <p:sp>
        <p:nvSpPr>
          <p:cNvPr id="15" name="左大括弧 14" title="cross the midpoint"/>
          <p:cNvSpPr/>
          <p:nvPr/>
        </p:nvSpPr>
        <p:spPr bwMode="auto">
          <a:xfrm rot="5400000">
            <a:off x="4202139" y="272801"/>
            <a:ext cx="501993" cy="2307298"/>
          </a:xfrm>
          <a:prstGeom prst="leftBrace">
            <a:avLst>
              <a:gd name="adj1" fmla="val 8333"/>
              <a:gd name="adj2" fmla="val 49139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300000" lon="0" rev="0"/>
            </a:camera>
            <a:lightRig rig="threePt" dir="t"/>
          </a:scene3d>
          <a:extLst/>
        </p:spPr>
        <p:txBody>
          <a:bodyPr vert="vert270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charset="-120"/>
              </a:rPr>
              <a:t>Cross the midpoint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449347" y="2498534"/>
            <a:ext cx="84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/>
              <a:t>mid+1</a:t>
            </a:r>
            <a:endParaRPr lang="zh-TW" altLang="en-US" sz="1600" i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86125" y="2776075"/>
            <a:ext cx="24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Entirely in </a:t>
            </a:r>
            <a:r>
              <a:rPr lang="en-US" altLang="zh-TW" sz="1600" i="1" dirty="0" smtClean="0"/>
              <a:t>A[low .. mid]</a:t>
            </a:r>
            <a:endParaRPr lang="zh-TW" altLang="en-US" sz="1600" i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148064" y="2776075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Entirely in </a:t>
            </a:r>
            <a:r>
              <a:rPr lang="en-US" altLang="zh-TW" sz="1600" i="1" dirty="0" smtClean="0"/>
              <a:t>A[mid+1 .. high]</a:t>
            </a:r>
            <a:endParaRPr lang="zh-TW" altLang="en-US" sz="1600" i="1" dirty="0"/>
          </a:p>
        </p:txBody>
      </p:sp>
      <p:sp>
        <p:nvSpPr>
          <p:cNvPr id="6" name="右大括弧 5"/>
          <p:cNvSpPr/>
          <p:nvPr/>
        </p:nvSpPr>
        <p:spPr bwMode="auto">
          <a:xfrm rot="5400000">
            <a:off x="2840599" y="1632277"/>
            <a:ext cx="272183" cy="204629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charset="-120"/>
            </a:endParaRPr>
          </a:p>
        </p:txBody>
      </p:sp>
      <p:sp>
        <p:nvSpPr>
          <p:cNvPr id="17" name="右大括弧 16"/>
          <p:cNvSpPr/>
          <p:nvPr/>
        </p:nvSpPr>
        <p:spPr bwMode="auto">
          <a:xfrm rot="5400000">
            <a:off x="6179134" y="1644663"/>
            <a:ext cx="272183" cy="204629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20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548680"/>
                <a:ext cx="8352928" cy="5472608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We can find maximum sub-arrays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𝐴</m:t>
                    </m:r>
                    <m:r>
                      <a:rPr lang="en-US" altLang="zh-TW" sz="2400" b="0" i="1" smtClean="0">
                        <a:latin typeface="Cambria Math"/>
                      </a:rPr>
                      <m:t>[</m:t>
                    </m:r>
                    <m:r>
                      <a:rPr lang="en-US" altLang="zh-TW" sz="2400" b="0" i="1" smtClean="0">
                        <a:latin typeface="Cambria Math"/>
                      </a:rPr>
                      <m:t>𝑙𝑜𝑤</m:t>
                    </m:r>
                    <m:r>
                      <a:rPr lang="en-US" altLang="zh-TW" sz="2400" b="0" i="1" smtClean="0">
                        <a:latin typeface="Cambria Math"/>
                      </a:rPr>
                      <m:t>..</m:t>
                    </m:r>
                    <m:r>
                      <a:rPr lang="en-US" altLang="zh-TW" sz="2400" b="0" i="1" smtClean="0">
                        <a:latin typeface="Cambria Math"/>
                      </a:rPr>
                      <m:t>𝑚𝑖𝑑</m:t>
                    </m:r>
                    <m:r>
                      <a:rPr lang="en-US" altLang="zh-TW" sz="24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𝐴</m:t>
                    </m:r>
                    <m:r>
                      <a:rPr lang="en-US" altLang="zh-TW" sz="2400" b="0" i="1" smtClean="0">
                        <a:latin typeface="Cambria Math"/>
                      </a:rPr>
                      <m:t>[</m:t>
                    </m:r>
                    <m:r>
                      <a:rPr lang="en-US" altLang="zh-TW" sz="2400" b="0" i="1" smtClean="0">
                        <a:latin typeface="Cambria Math"/>
                      </a:rPr>
                      <m:t>𝑚𝑖𝑑</m:t>
                    </m:r>
                    <m:r>
                      <a:rPr lang="en-US" altLang="zh-TW" sz="2400" b="0" i="1" smtClean="0">
                        <a:latin typeface="Cambria Math"/>
                      </a:rPr>
                      <m:t>+1..</m:t>
                    </m:r>
                    <m:r>
                      <a:rPr lang="en-US" altLang="zh-TW" sz="2400" b="0" i="1" smtClean="0">
                        <a:latin typeface="Cambria Math"/>
                      </a:rPr>
                      <m:t>h𝑖𝑔h</m:t>
                    </m:r>
                    <m:r>
                      <a:rPr lang="en-US" altLang="zh-TW" sz="24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recursively, because the two sub-problems are smaller instances of the problem of finding a maximum sub-array.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400" dirty="0" smtClean="0"/>
                  <a:t>Thus, all that left is to find a maximum sub-array that cross the midpoint, and take a sub-array with the largest value of the three.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400" dirty="0" smtClean="0"/>
                  <a:t>We can find a maximum sub-array crossing the midpoint in time </a:t>
                </a:r>
                <a:r>
                  <a:rPr lang="en-US" altLang="zh-TW" sz="2400" i="1" u="sng" dirty="0" smtClean="0">
                    <a:solidFill>
                      <a:schemeClr val="tx2">
                        <a:lumMod val="75000"/>
                      </a:schemeClr>
                    </a:solidFill>
                  </a:rPr>
                  <a:t>linear</a:t>
                </a:r>
                <a:r>
                  <a:rPr lang="en-US" altLang="zh-TW" sz="2400" dirty="0" smtClean="0"/>
                  <a:t> in the size of the sub-array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𝑙𝑜𝑤</m:t>
                        </m:r>
                        <m:r>
                          <a:rPr lang="en-US" altLang="zh-TW" sz="2400" i="1">
                            <a:latin typeface="Cambria Math"/>
                          </a:rPr>
                          <m:t>..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h𝑖𝑔h</m:t>
                        </m:r>
                      </m:e>
                    </m:d>
                    <m:r>
                      <a:rPr lang="en-US" altLang="zh-TW" sz="24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sz="2400" dirty="0" smtClean="0"/>
                  <a:t>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400" dirty="0" smtClean="0"/>
                  <a:t>As the following graph shows, any sub-array crossing the midpoint is itself made of two sub-arrays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/>
                          </a:rPr>
                          <m:t>..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𝑚𝑖𝑑</m:t>
                        </m:r>
                      </m:e>
                    </m:d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𝑚𝑖𝑑</m:t>
                        </m:r>
                        <m:r>
                          <a:rPr lang="en-US" altLang="zh-TW" sz="2400" i="1">
                            <a:latin typeface="Cambria Math"/>
                          </a:rPr>
                          <m:t>+1..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𝑙𝑜𝑤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𝑚𝑖𝑑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𝑚𝑖𝑑</m:t>
                    </m:r>
                    <m:r>
                      <a:rPr lang="en-US" altLang="zh-TW" sz="2400" b="0" i="1" smtClean="0">
                        <a:latin typeface="Cambria Math"/>
                      </a:rPr>
                      <m:t>&lt;</m:t>
                    </m:r>
                    <m:r>
                      <a:rPr lang="en-US" altLang="zh-TW" sz="2400" b="0" i="1" smtClean="0">
                        <a:latin typeface="Cambria Math"/>
                      </a:rPr>
                      <m:t>𝑗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h𝑖𝑔h</m:t>
                    </m:r>
                  </m:oMath>
                </a14:m>
                <a:r>
                  <a:rPr lang="en-US" altLang="zh-TW" sz="2400" dirty="0" smtClean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548680"/>
                <a:ext cx="8352928" cy="5472608"/>
              </a:xfrm>
              <a:blipFill rotWithShape="1">
                <a:blip r:embed="rId3"/>
                <a:stretch>
                  <a:fillRect l="-146" t="-1002" r="-8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44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2780928"/>
                <a:ext cx="8136904" cy="3528392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Therefore, we need find </a:t>
                </a:r>
                <a:r>
                  <a:rPr lang="en-US" altLang="zh-TW" sz="2400" i="1" u="sng" dirty="0" smtClean="0">
                    <a:solidFill>
                      <a:schemeClr val="tx2">
                        <a:lumMod val="75000"/>
                      </a:schemeClr>
                    </a:solidFill>
                  </a:rPr>
                  <a:t>maximum sub-arrays</a:t>
                </a:r>
                <a:r>
                  <a:rPr lang="en-US" altLang="zh-TW" sz="2400" i="1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TW" sz="2400" dirty="0" smtClean="0"/>
                  <a:t>of the form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/>
                          </a:rPr>
                          <m:t>..</m:t>
                        </m:r>
                        <m:r>
                          <a:rPr lang="en-US" altLang="zh-TW" sz="2400" i="1">
                            <a:latin typeface="Cambria Math"/>
                          </a:rPr>
                          <m:t>𝑚𝑖𝑑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𝑚𝑖𝑑</m:t>
                        </m:r>
                        <m:r>
                          <a:rPr lang="en-US" altLang="zh-TW" sz="2400" i="1">
                            <a:latin typeface="Cambria Math"/>
                          </a:rPr>
                          <m:t>+1..</m:t>
                        </m:r>
                        <m:r>
                          <a:rPr lang="en-US" altLang="zh-TW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and then combine them.</a:t>
                </a:r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2780928"/>
                <a:ext cx="8136904" cy="3528392"/>
              </a:xfrm>
              <a:blipFill rotWithShape="1">
                <a:blip r:embed="rId3"/>
                <a:stretch>
                  <a:fillRect l="-75" t="-13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12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9180"/>
              </p:ext>
            </p:extLst>
          </p:nvPr>
        </p:nvGraphicFramePr>
        <p:xfrm>
          <a:off x="1582349" y="1248841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39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 bwMode="auto">
          <a:xfrm>
            <a:off x="4606685" y="1248841"/>
            <a:ext cx="0" cy="36000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1599387" y="89502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/>
              <a:t>low</a:t>
            </a:r>
            <a:endParaRPr lang="zh-TW" altLang="en-US" sz="1600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85586" y="910287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/>
              <a:t>high</a:t>
            </a:r>
            <a:endParaRPr lang="zh-TW" altLang="en-US" sz="1600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102629" y="89502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/>
              <a:t>mid</a:t>
            </a:r>
            <a:endParaRPr lang="zh-TW" altLang="en-US" sz="1600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6685" y="16107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/>
              <a:t>m</a:t>
            </a:r>
            <a:r>
              <a:rPr lang="en-US" altLang="zh-TW" sz="1600" i="1" dirty="0" smtClean="0"/>
              <a:t>id+1</a:t>
            </a:r>
            <a:endParaRPr lang="zh-TW" altLang="en-US" sz="1600" i="1" dirty="0"/>
          </a:p>
        </p:txBody>
      </p:sp>
      <p:sp>
        <p:nvSpPr>
          <p:cNvPr id="12" name="右大括弧 11"/>
          <p:cNvSpPr/>
          <p:nvPr/>
        </p:nvSpPr>
        <p:spPr bwMode="auto">
          <a:xfrm rot="5400000">
            <a:off x="3966537" y="1328706"/>
            <a:ext cx="272183" cy="83245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charset="-120"/>
            </a:endParaRPr>
          </a:p>
        </p:txBody>
      </p:sp>
      <p:sp>
        <p:nvSpPr>
          <p:cNvPr id="13" name="右大括弧 12"/>
          <p:cNvSpPr/>
          <p:nvPr/>
        </p:nvSpPr>
        <p:spPr bwMode="auto">
          <a:xfrm rot="16200000">
            <a:off x="5262680" y="493004"/>
            <a:ext cx="272183" cy="120895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26970" y="1924405"/>
            <a:ext cx="105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/>
              <a:t>A[i .. mid]</a:t>
            </a:r>
            <a:endParaRPr lang="zh-TW" altLang="en-US" sz="1600" i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709931" y="928205"/>
            <a:ext cx="331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/>
              <a:t>i</a:t>
            </a:r>
            <a:endParaRPr lang="zh-TW" altLang="en-US" sz="1600" i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872911" y="597426"/>
            <a:ext cx="1461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/>
              <a:t>A[mid+1 .. j]</a:t>
            </a:r>
            <a:endParaRPr lang="zh-TW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9484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93037" cy="507206"/>
          </a:xfrm>
        </p:spPr>
        <p:txBody>
          <a:bodyPr/>
          <a:lstStyle/>
          <a:p>
            <a:r>
              <a:rPr lang="en-US" altLang="zh-TW" sz="2000" dirty="0" smtClean="0"/>
              <a:t>Find-Max-Crossing-</a:t>
            </a:r>
            <a:r>
              <a:rPr lang="en-US" altLang="zh-TW" sz="2000" dirty="0" err="1" smtClean="0"/>
              <a:t>Subarray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A, low, mid, high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692696"/>
                <a:ext cx="8064896" cy="5832648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𝑙𝑒𝑓𝑡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/>
                      </a:rPr>
                      <m:t>_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𝑠𝑢𝑚</m:t>
                    </m:r>
                    <m:r>
                      <a:rPr lang="en-US" altLang="zh-TW" sz="2000" b="0" i="0" smtClean="0"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altLang="zh-TW" sz="200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sz="2000" dirty="0" smtClean="0"/>
                  <a:t>;  </a:t>
                </a:r>
                <a:endParaRPr lang="en-US" altLang="zh-TW" sz="2000" b="0" i="1" dirty="0" smtClean="0">
                  <a:latin typeface="Cambria Math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𝑠𝑢𝑚</m:t>
                    </m:r>
                    <m:r>
                      <a:rPr lang="en-US" altLang="zh-TW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sz="2000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𝑓𝑜𝑟</m:t>
                    </m:r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/>
                      </a:rPr>
                      <m:t>𝑖</m:t>
                    </m:r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𝑚𝑖𝑑</m:t>
                    </m:r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/>
                      </a:rPr>
                      <m:t>𝑑𝑜𝑤𝑛𝑡𝑜</m:t>
                    </m:r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/>
                      </a:rPr>
                      <m:t>𝑙𝑜𝑤</m:t>
                    </m:r>
                  </m:oMath>
                </a14:m>
                <a:r>
                  <a:rPr lang="en-US" altLang="zh-TW" sz="2000" b="0" dirty="0" smtClean="0"/>
                  <a:t> {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𝑠𝑢𝑚</m:t>
                    </m:r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𝑠𝑢𝑚</m:t>
                    </m:r>
                    <m:r>
                      <a:rPr lang="en-US" altLang="zh-TW" sz="2000" b="0" i="1" smtClean="0">
                        <a:latin typeface="Cambria Math"/>
                      </a:rPr>
                      <m:t>+</m:t>
                    </m:r>
                    <m:r>
                      <a:rPr lang="en-US" altLang="zh-TW" sz="2000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TW" sz="2000" b="0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𝑖𝑓</m:t>
                    </m:r>
                    <m:r>
                      <a:rPr lang="en-US" altLang="zh-TW" sz="2000" b="0" i="1" smtClean="0">
                        <a:latin typeface="Cambria Math"/>
                      </a:rPr>
                      <m:t> (</m:t>
                    </m:r>
                    <m:r>
                      <a:rPr lang="en-US" altLang="zh-TW" sz="2000" b="0" i="1" smtClean="0">
                        <a:latin typeface="Cambria Math"/>
                      </a:rPr>
                      <m:t>𝑠𝑢𝑚</m:t>
                    </m:r>
                    <m:r>
                      <a:rPr lang="en-US" altLang="zh-TW" sz="2000" b="0" i="1" smtClean="0">
                        <a:latin typeface="Cambria Math"/>
                      </a:rPr>
                      <m:t>&gt;</m:t>
                    </m:r>
                    <m:r>
                      <a:rPr lang="en-US" altLang="zh-TW" sz="2000" b="0" i="1" smtClean="0">
                        <a:latin typeface="Cambria Math"/>
                      </a:rPr>
                      <m:t>𝑙𝑒𝑓𝑡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/>
                      </a:rPr>
                      <m:t>𝑠𝑢𝑚</m:t>
                    </m:r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 {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𝑙𝑒𝑓𝑡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/>
                      </a:rPr>
                      <m:t>𝑠𝑢𝑚</m:t>
                    </m:r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𝑠𝑢𝑚</m:t>
                    </m:r>
                  </m:oMath>
                </a14:m>
                <a:r>
                  <a:rPr lang="en-US" altLang="zh-TW" sz="2000" dirty="0" smtClean="0"/>
                  <a:t>;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000" b="0" dirty="0"/>
                  <a:t> </a:t>
                </a:r>
                <a:r>
                  <a:rPr lang="en-US" altLang="zh-TW" sz="20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𝑚𝑎𝑥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/>
                      </a:rPr>
                      <m:t>𝑙𝑒𝑓𝑡</m:t>
                    </m:r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sz="2000" dirty="0" smtClean="0"/>
                  <a:t>;}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𝑟𝑖𝑔h𝑡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/>
                      </a:rPr>
                      <m:t>𝑠𝑢𝑚</m:t>
                    </m:r>
                    <m:r>
                      <a:rPr lang="en-US" altLang="zh-TW" sz="2000" b="0" i="1" smtClean="0">
                        <a:latin typeface="Cambria Math"/>
                      </a:rPr>
                      <m:t>=−∞</m:t>
                    </m:r>
                  </m:oMath>
                </a14:m>
                <a:r>
                  <a:rPr lang="en-US" altLang="zh-TW" sz="2000" dirty="0"/>
                  <a:t>; </a:t>
                </a:r>
                <a:r>
                  <a:rPr lang="en-US" altLang="zh-TW" sz="2000" dirty="0" smtClean="0"/>
                  <a:t> </a:t>
                </a:r>
                <a:endParaRPr lang="en-US" altLang="zh-TW" sz="2000" i="1" dirty="0" smtClean="0">
                  <a:latin typeface="Cambria Math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𝑠𝑢𝑚</m:t>
                    </m:r>
                    <m:r>
                      <a:rPr lang="en-US" altLang="zh-TW" sz="2000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sz="2000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𝑓𝑜𝑟</m:t>
                    </m:r>
                    <m:r>
                      <a:rPr lang="en-US" altLang="zh-TW" sz="2000" i="1">
                        <a:latin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/>
                      </a:rPr>
                      <m:t>𝑗</m:t>
                    </m:r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𝑚𝑖𝑑</m:t>
                    </m:r>
                    <m:r>
                      <a:rPr lang="en-US" altLang="zh-TW" sz="2000" b="0" i="1" smtClean="0">
                        <a:latin typeface="Cambria Math"/>
                      </a:rPr>
                      <m:t>+1</m:t>
                    </m:r>
                    <m:r>
                      <a:rPr lang="en-US" altLang="zh-TW" sz="2000" i="1">
                        <a:latin typeface="Cambria Math"/>
                      </a:rPr>
                      <m:t> </m:t>
                    </m:r>
                    <m:r>
                      <a:rPr lang="en-US" altLang="zh-TW" sz="2000" i="1">
                        <a:latin typeface="Cambria Math"/>
                      </a:rPr>
                      <m:t>𝑡𝑜</m:t>
                    </m:r>
                    <m:r>
                      <a:rPr lang="en-US" altLang="zh-TW" sz="2000" i="1">
                        <a:latin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/>
                      </a:rPr>
                      <m:t>h𝑖𝑔h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{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000" dirty="0"/>
                  <a:t>  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𝑠𝑢𝑚</m:t>
                    </m:r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𝑠𝑢𝑚</m:t>
                    </m:r>
                    <m:r>
                      <a:rPr lang="en-US" altLang="zh-TW" sz="2000" i="1">
                        <a:latin typeface="Cambria Math"/>
                      </a:rPr>
                      <m:t>+</m:t>
                    </m:r>
                    <m:r>
                      <a:rPr lang="en-US" altLang="zh-TW" sz="20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sz="2000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000" dirty="0"/>
                  <a:t>  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𝑖𝑓</m:t>
                    </m:r>
                    <m:r>
                      <a:rPr lang="en-US" altLang="zh-TW" sz="2000" i="1">
                        <a:latin typeface="Cambria Math"/>
                      </a:rPr>
                      <m:t> (</m:t>
                    </m:r>
                    <m:r>
                      <a:rPr lang="en-US" altLang="zh-TW" sz="2000" i="1">
                        <a:latin typeface="Cambria Math"/>
                      </a:rPr>
                      <m:t>𝑠𝑢𝑚</m:t>
                    </m:r>
                    <m:r>
                      <a:rPr lang="en-US" altLang="zh-TW" sz="2000" i="1">
                        <a:latin typeface="Cambria Math"/>
                      </a:rPr>
                      <m:t>&gt;</m:t>
                    </m:r>
                    <m:r>
                      <a:rPr lang="en-US" altLang="zh-TW" sz="2000" b="0" i="1" smtClean="0">
                        <a:latin typeface="Cambria Math"/>
                      </a:rPr>
                      <m:t>𝑟𝑖𝑔h𝑡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𝑠𝑢𝑚</m:t>
                    </m:r>
                    <m:r>
                      <a:rPr lang="en-US" altLang="zh-TW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/>
                  <a:t> {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0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𝑟𝑖𝑔h𝑡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/>
                      </a:rPr>
                      <m:t>𝑠𝑢𝑚</m:t>
                    </m:r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𝑠𝑢𝑚</m:t>
                    </m:r>
                  </m:oMath>
                </a14:m>
                <a:r>
                  <a:rPr lang="en-US" altLang="zh-TW" sz="2000" dirty="0"/>
                  <a:t>;  </a:t>
                </a:r>
                <a:endParaRPr lang="en-US" altLang="zh-TW" sz="2000" i="1" dirty="0" smtClean="0">
                  <a:latin typeface="Cambria Math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           </m:t>
                    </m:r>
                    <m:r>
                      <a:rPr lang="en-US" altLang="zh-TW" sz="2000" i="1">
                        <a:latin typeface="Cambria Math"/>
                      </a:rPr>
                      <m:t>𝑚𝑎𝑥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/>
                      </a:rPr>
                      <m:t>𝑟𝑖𝑔h𝑡</m:t>
                    </m:r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sz="2000" dirty="0" smtClean="0"/>
                  <a:t>;}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𝑟𝑒𝑡𝑢𝑟𝑛</m:t>
                    </m:r>
                    <m:r>
                      <a:rPr lang="en-US" altLang="zh-TW" sz="2000" b="0" i="1" smtClean="0">
                        <a:latin typeface="Cambria Math"/>
                      </a:rPr>
                      <m:t>(</m:t>
                    </m:r>
                    <m:r>
                      <a:rPr lang="en-US" altLang="zh-TW" sz="2000" b="0" i="1" smtClean="0">
                        <a:latin typeface="Cambria Math"/>
                      </a:rPr>
                      <m:t>𝑚𝑎𝑥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/>
                      </a:rPr>
                      <m:t>𝑙𝑒𝑓𝑡</m:t>
                    </m:r>
                    <m:r>
                      <a:rPr lang="en-US" altLang="zh-TW" sz="2000" b="0" i="1" smtClean="0">
                        <a:latin typeface="Cambria Math"/>
                      </a:rPr>
                      <m:t>, </m:t>
                    </m:r>
                    <m:r>
                      <a:rPr lang="en-US" altLang="zh-TW" sz="2000" b="0" i="1" smtClean="0">
                        <a:latin typeface="Cambria Math"/>
                      </a:rPr>
                      <m:t>𝑚𝑎𝑥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/>
                      </a:rPr>
                      <m:t>𝑟𝑖𝑔h𝑡</m:t>
                    </m:r>
                    <m:r>
                      <a:rPr lang="en-US" altLang="zh-TW" sz="2000" b="0" i="1" smtClean="0">
                        <a:latin typeface="Cambria Math"/>
                      </a:rPr>
                      <m:t>,</m:t>
                    </m:r>
                    <m:r>
                      <a:rPr lang="en-US" altLang="zh-TW" sz="2000" b="0" i="1" smtClean="0">
                        <a:latin typeface="Cambria Math"/>
                      </a:rPr>
                      <m:t>𝑙𝑒𝑓𝑡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/>
                      </a:rPr>
                      <m:t>𝑠𝑢𝑚</m:t>
                    </m:r>
                    <m:r>
                      <a:rPr lang="en-US" altLang="zh-TW" sz="2000" b="0" i="1" smtClean="0">
                        <a:latin typeface="Cambria Math"/>
                      </a:rPr>
                      <m:t>+</m:t>
                    </m:r>
                    <m:r>
                      <a:rPr lang="en-US" altLang="zh-TW" sz="2000" b="0" i="1" smtClean="0">
                        <a:latin typeface="Cambria Math"/>
                      </a:rPr>
                      <m:t>𝑟𝑖𝑔h𝑡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/>
                      </a:rPr>
                      <m:t>𝑠𝑢𝑚</m:t>
                    </m:r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692696"/>
                <a:ext cx="8064896" cy="5832648"/>
              </a:xfrm>
              <a:blipFill rotWithShape="0">
                <a:blip r:embed="rId3"/>
                <a:stretch>
                  <a:fillRect l="-76" t="-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73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620688"/>
                <a:ext cx="7920880" cy="51845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𝑚𝑎𝑥</m:t>
                    </m:r>
                    <m:r>
                      <a:rPr lang="en-US" altLang="zh-TW" sz="2400" b="0" i="1" smtClean="0">
                        <a:latin typeface="Cambria Math"/>
                      </a:rPr>
                      <m:t>−</m:t>
                    </m:r>
                    <m:r>
                      <a:rPr lang="en-US" altLang="zh-TW" sz="2400" b="0" i="1" smtClean="0">
                        <a:latin typeface="Cambria Math"/>
                      </a:rPr>
                      <m:t>𝑙𝑒𝑓𝑡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𝑚𝑎𝑥</m:t>
                    </m:r>
                    <m:r>
                      <a:rPr lang="en-US" altLang="zh-TW" sz="2400" i="1">
                        <a:latin typeface="Cambria Math"/>
                      </a:rPr>
                      <m:t>−</m:t>
                    </m:r>
                    <m:r>
                      <a:rPr lang="en-US" altLang="zh-TW" sz="2400" b="0" i="1" smtClean="0">
                        <a:latin typeface="Cambria Math"/>
                      </a:rPr>
                      <m:t>𝑟𝑖𝑔h</m:t>
                    </m:r>
                    <m:r>
                      <a:rPr lang="en-US" altLang="zh-TW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are two indices for left boundary and right boundary of the maximum sub-array.</a:t>
                </a:r>
              </a:p>
              <a:p>
                <a:r>
                  <a:rPr lang="en-US" altLang="zh-TW" sz="2400" dirty="0" smtClean="0"/>
                  <a:t>It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time where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r>
                      <a:rPr lang="en-US" altLang="zh-TW" sz="2400" b="0" i="1" smtClean="0">
                        <a:latin typeface="Cambria Math"/>
                      </a:rPr>
                      <m:t>h𝑖𝑔h</m:t>
                    </m:r>
                    <m:r>
                      <a:rPr lang="en-US" altLang="zh-TW" sz="2400" b="0" i="1" smtClean="0">
                        <a:latin typeface="Cambria Math"/>
                      </a:rPr>
                      <m:t>−</m:t>
                    </m:r>
                    <m:r>
                      <a:rPr lang="en-US" altLang="zh-TW" sz="2400" b="0" i="1" smtClean="0">
                        <a:latin typeface="Cambria Math"/>
                      </a:rPr>
                      <m:t>𝑙𝑜𝑤</m:t>
                    </m:r>
                    <m:r>
                      <a:rPr lang="en-US" altLang="zh-TW" sz="24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sz="2400" dirty="0" smtClean="0"/>
                  <a:t>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620688"/>
                <a:ext cx="7920880" cy="5184576"/>
              </a:xfrm>
              <a:blipFill rotWithShape="1">
                <a:blip r:embed="rId3"/>
                <a:stretch>
                  <a:fillRect l="-77" t="-10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69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04664"/>
                <a:ext cx="8352928" cy="5976664"/>
              </a:xfrm>
            </p:spPr>
            <p:txBody>
              <a:bodyPr/>
              <a:lstStyle/>
              <a:p>
                <a:r>
                  <a:rPr lang="en-US" altLang="zh-TW" sz="2000" dirty="0" smtClean="0"/>
                  <a:t>The divide-and-conquer algorithm for solving the </a:t>
                </a:r>
                <a:r>
                  <a:rPr lang="en-US" altLang="zh-TW" sz="2000" i="1" u="sng" dirty="0"/>
                  <a:t>maximum sub-array </a:t>
                </a:r>
                <a:r>
                  <a:rPr lang="en-US" altLang="zh-TW" sz="2000" i="1" u="sng" dirty="0" smtClean="0"/>
                  <a:t>problem </a:t>
                </a:r>
                <a:r>
                  <a:rPr lang="en-US" altLang="zh-TW" sz="2000" dirty="0" smtClean="0"/>
                  <a:t>:</a:t>
                </a:r>
                <a:endParaRPr lang="en-US" altLang="zh-TW" sz="2000" dirty="0"/>
              </a:p>
              <a:p>
                <a:pPr>
                  <a:buClr>
                    <a:srgbClr val="C00000"/>
                  </a:buClr>
                  <a:buSzPct val="90000"/>
                  <a:buFont typeface="+mj-lt"/>
                  <a:buAutoNum type="arabicPeriod"/>
                </a:pPr>
                <a:r>
                  <a:rPr lang="en-US" altLang="zh-TW" sz="1800" dirty="0" smtClean="0">
                    <a:solidFill>
                      <a:srgbClr val="2409C7"/>
                    </a:solidFill>
                  </a:rPr>
                  <a:t>Find-Maximum-</a:t>
                </a:r>
                <a:r>
                  <a:rPr lang="en-US" altLang="zh-TW" sz="1800" dirty="0" err="1" smtClean="0">
                    <a:solidFill>
                      <a:srgbClr val="2409C7"/>
                    </a:solidFill>
                  </a:rPr>
                  <a:t>SubArray</a:t>
                </a:r>
                <a:r>
                  <a:rPr lang="en-US" altLang="zh-TW" sz="1800" dirty="0" smtClean="0"/>
                  <a:t>(A</a:t>
                </a:r>
                <a:r>
                  <a:rPr lang="en-US" altLang="zh-TW" sz="1800" dirty="0"/>
                  <a:t>, low, </a:t>
                </a:r>
                <a:r>
                  <a:rPr lang="en-US" altLang="zh-TW" sz="1800" dirty="0" smtClean="0"/>
                  <a:t>high)</a:t>
                </a:r>
              </a:p>
              <a:p>
                <a:pPr>
                  <a:buClr>
                    <a:srgbClr val="C00000"/>
                  </a:buClr>
                  <a:buSzPct val="90000"/>
                  <a:buFont typeface="+mj-lt"/>
                  <a:buAutoNum type="arabicPeriod"/>
                </a:pPr>
                <a:r>
                  <a:rPr lang="en-US" altLang="zh-TW" sz="1800" dirty="0" smtClean="0"/>
                  <a:t>If </a:t>
                </a:r>
                <a:r>
                  <a:rPr lang="en-US" altLang="zh-TW" sz="1800" dirty="0"/>
                  <a:t>(ℎ</a:t>
                </a:r>
                <a:r>
                  <a:rPr lang="zh-TW" altLang="en-US" sz="1800" dirty="0"/>
                  <a:t>𝑖𝑔</a:t>
                </a:r>
                <a:r>
                  <a:rPr lang="en-US" altLang="zh-TW" sz="1800" dirty="0"/>
                  <a:t>ℎ==</a:t>
                </a:r>
                <a:r>
                  <a:rPr lang="zh-TW" altLang="en-US" sz="1800" dirty="0"/>
                  <a:t>𝑙𝑜𝑤</a:t>
                </a:r>
                <a:r>
                  <a:rPr lang="en-US" altLang="zh-TW" sz="1800" dirty="0" smtClean="0"/>
                  <a:t>) </a:t>
                </a:r>
              </a:p>
              <a:p>
                <a:pPr>
                  <a:buClr>
                    <a:srgbClr val="C00000"/>
                  </a:buClr>
                  <a:buSzPct val="90000"/>
                  <a:buFont typeface="+mj-lt"/>
                  <a:buAutoNum type="arabicPeriod"/>
                </a:pPr>
                <a:r>
                  <a:rPr lang="en-US" altLang="zh-TW" sz="1800" dirty="0" smtClean="0"/>
                  <a:t>    </a:t>
                </a:r>
                <a:r>
                  <a:rPr lang="en-US" altLang="zh-TW" sz="1800" dirty="0"/>
                  <a:t>return (</a:t>
                </a:r>
                <a:r>
                  <a:rPr lang="zh-TW" altLang="en-US" sz="1800" dirty="0"/>
                  <a:t>𝑙𝑜𝑤</a:t>
                </a:r>
                <a:r>
                  <a:rPr lang="en-US" altLang="zh-TW" sz="1800" dirty="0"/>
                  <a:t>, ℎ</a:t>
                </a:r>
                <a:r>
                  <a:rPr lang="zh-TW" altLang="en-US" sz="1800" dirty="0"/>
                  <a:t>𝑖𝑔</a:t>
                </a:r>
                <a:r>
                  <a:rPr lang="en-US" altLang="zh-TW" sz="1800" dirty="0"/>
                  <a:t>ℎ, </a:t>
                </a:r>
                <a:r>
                  <a:rPr lang="zh-TW" altLang="en-US" sz="1800" dirty="0"/>
                  <a:t>𝐴</a:t>
                </a:r>
                <a:r>
                  <a:rPr lang="en-US" altLang="zh-TW" sz="1800" dirty="0"/>
                  <a:t>[</a:t>
                </a:r>
                <a:r>
                  <a:rPr lang="zh-TW" altLang="en-US" sz="1800" dirty="0"/>
                  <a:t>𝑙𝑜𝑤</a:t>
                </a:r>
                <a:r>
                  <a:rPr lang="en-US" altLang="zh-TW" sz="1800" dirty="0" smtClean="0"/>
                  <a:t>]); </a:t>
                </a:r>
              </a:p>
              <a:p>
                <a:pPr>
                  <a:buClr>
                    <a:srgbClr val="C00000"/>
                  </a:buClr>
                  <a:buSzPct val="90000"/>
                  <a:buFont typeface="+mj-lt"/>
                  <a:buAutoNum type="arabicPeriod"/>
                </a:pPr>
                <a:r>
                  <a:rPr lang="en-US" altLang="zh-TW" sz="1800" dirty="0" smtClean="0"/>
                  <a:t>Else </a:t>
                </a:r>
                <a:r>
                  <a:rPr lang="en-US" altLang="zh-TW" sz="1800" dirty="0"/>
                  <a:t>{</a:t>
                </a:r>
                <a:r>
                  <a:rPr lang="zh-TW" altLang="en-US" sz="1800" dirty="0"/>
                  <a:t>𝑚𝑖𝑑</a:t>
                </a:r>
                <a:r>
                  <a:rPr lang="en-US" altLang="zh-TW" sz="1800" dirty="0"/>
                  <a:t>=⌊(</a:t>
                </a:r>
                <a:r>
                  <a:rPr lang="zh-TW" altLang="en-US" sz="1800" dirty="0"/>
                  <a:t>𝑙𝑜𝑤</a:t>
                </a:r>
                <a:r>
                  <a:rPr lang="en-US" altLang="zh-TW" sz="1800" dirty="0"/>
                  <a:t>+ℎ</a:t>
                </a:r>
                <a:r>
                  <a:rPr lang="zh-TW" altLang="en-US" sz="1800" dirty="0"/>
                  <a:t>𝑖𝑔</a:t>
                </a:r>
                <a:r>
                  <a:rPr lang="en-US" altLang="zh-TW" sz="1800" dirty="0"/>
                  <a:t>ℎ)/2</a:t>
                </a:r>
                <a:r>
                  <a:rPr lang="en-US" altLang="zh-TW" sz="1800" dirty="0" smtClean="0"/>
                  <a:t>⌋ </a:t>
                </a:r>
              </a:p>
              <a:p>
                <a:pPr>
                  <a:buClr>
                    <a:srgbClr val="C00000"/>
                  </a:buClr>
                  <a:buSzPct val="90000"/>
                  <a:buFont typeface="+mj-lt"/>
                  <a:buAutoNum type="arabicPeriod"/>
                </a:pPr>
                <a:r>
                  <a:rPr lang="en-US" altLang="zh-TW" sz="1800" dirty="0" smtClean="0"/>
                  <a:t>     (</a:t>
                </a:r>
                <a:r>
                  <a:rPr lang="zh-TW" altLang="en-US" sz="1800" dirty="0"/>
                  <a:t>𝑙𝑒𝑓</a:t>
                </a:r>
                <a:r>
                  <a:rPr lang="zh-TW" altLang="en-US" sz="1800" dirty="0" smtClean="0"/>
                  <a:t>𝑡</a:t>
                </a:r>
                <a:r>
                  <a:rPr lang="en-US" altLang="zh-TW" sz="1800" dirty="0" smtClean="0"/>
                  <a:t>_</a:t>
                </a:r>
                <a:r>
                  <a:rPr lang="zh-TW" altLang="en-US" sz="1800" dirty="0" smtClean="0"/>
                  <a:t>𝑙</a:t>
                </a:r>
                <a:r>
                  <a:rPr lang="zh-TW" altLang="en-US" sz="1800" dirty="0"/>
                  <a:t>𝑜𝑤</a:t>
                </a:r>
                <a:r>
                  <a:rPr lang="en-US" altLang="zh-TW" sz="1800" dirty="0"/>
                  <a:t>,</a:t>
                </a:r>
                <a:r>
                  <a:rPr lang="zh-TW" altLang="en-US" sz="1800" dirty="0"/>
                  <a:t>𝑙𝑒𝑓</a:t>
                </a:r>
                <a:r>
                  <a:rPr lang="zh-TW" altLang="en-US" sz="1800" dirty="0" smtClean="0"/>
                  <a:t>𝑡</a:t>
                </a:r>
                <a:r>
                  <a:rPr lang="en-US" altLang="zh-TW" sz="1800" dirty="0" smtClean="0"/>
                  <a:t>_ℎ</a:t>
                </a:r>
                <a:r>
                  <a:rPr lang="zh-TW" altLang="en-US" sz="1800" dirty="0"/>
                  <a:t>𝑖𝑔</a:t>
                </a:r>
                <a:r>
                  <a:rPr lang="en-US" altLang="zh-TW" sz="1800" dirty="0"/>
                  <a:t>ℎ,</a:t>
                </a:r>
                <a:r>
                  <a:rPr lang="zh-TW" altLang="en-US" sz="1800" dirty="0"/>
                  <a:t>𝑙𝑒𝑓</a:t>
                </a:r>
                <a:r>
                  <a:rPr lang="zh-TW" altLang="en-US" sz="1800" dirty="0" smtClean="0"/>
                  <a:t>𝑡</a:t>
                </a:r>
                <a:r>
                  <a:rPr lang="en-US" altLang="zh-TW" sz="1800" dirty="0" smtClean="0"/>
                  <a:t>_</a:t>
                </a:r>
                <a:r>
                  <a:rPr lang="zh-TW" altLang="en-US" sz="1800" dirty="0" smtClean="0"/>
                  <a:t>𝑠</a:t>
                </a:r>
                <a:r>
                  <a:rPr lang="zh-TW" altLang="en-US" sz="1800" dirty="0"/>
                  <a:t>𝑢𝑚</a:t>
                </a:r>
                <a:r>
                  <a:rPr lang="en-US" altLang="zh-TW" sz="1800" dirty="0" smtClean="0"/>
                  <a:t>)=  </a:t>
                </a:r>
                <a:r>
                  <a:rPr lang="en-US" altLang="zh-TW" sz="1800" dirty="0" smtClean="0">
                    <a:solidFill>
                      <a:srgbClr val="2409C7"/>
                    </a:solidFill>
                  </a:rPr>
                  <a:t>Find-Maximum-</a:t>
                </a:r>
                <a:r>
                  <a:rPr lang="en-US" altLang="zh-TW" sz="1800" dirty="0" err="1" smtClean="0">
                    <a:solidFill>
                      <a:srgbClr val="2409C7"/>
                    </a:solidFill>
                  </a:rPr>
                  <a:t>SubArray</a:t>
                </a:r>
                <a:r>
                  <a:rPr lang="en-US" altLang="zh-TW" sz="1800" dirty="0"/>
                  <a:t>(</a:t>
                </a:r>
                <a:r>
                  <a:rPr lang="zh-TW" altLang="en-US" sz="1800" dirty="0"/>
                  <a:t>𝐴</a:t>
                </a:r>
                <a:r>
                  <a:rPr lang="en-US" altLang="zh-TW" sz="1800" dirty="0"/>
                  <a:t>, </a:t>
                </a:r>
                <a:r>
                  <a:rPr lang="zh-TW" altLang="en-US" sz="1800" dirty="0"/>
                  <a:t>𝑙𝑜𝑤</a:t>
                </a:r>
                <a:r>
                  <a:rPr lang="en-US" altLang="zh-TW" sz="1800" dirty="0"/>
                  <a:t>, </a:t>
                </a:r>
                <a:r>
                  <a:rPr lang="zh-TW" altLang="en-US" sz="1800" dirty="0"/>
                  <a:t>𝑚𝑖𝑑</a:t>
                </a:r>
                <a:r>
                  <a:rPr lang="en-US" altLang="zh-TW" sz="1800" dirty="0" smtClean="0"/>
                  <a:t>)</a:t>
                </a:r>
              </a:p>
              <a:p>
                <a:pPr>
                  <a:buClr>
                    <a:srgbClr val="C00000"/>
                  </a:buClr>
                  <a:buSzPct val="90000"/>
                  <a:buFont typeface="+mj-lt"/>
                  <a:buAutoNum type="arabicPeriod"/>
                </a:pPr>
                <a:r>
                  <a:rPr lang="en-US" altLang="zh-TW" sz="1800" dirty="0" smtClean="0"/>
                  <a:t>     (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𝑟𝑖𝑔h𝑡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</a:rPr>
                      <m:t>𝑙𝑜𝑤</m:t>
                    </m:r>
                    <m:r>
                      <a:rPr lang="en-US" altLang="zh-TW" sz="1800" b="0" i="1" smtClean="0">
                        <a:latin typeface="Cambria Math"/>
                      </a:rPr>
                      <m:t>, </m:t>
                    </m:r>
                    <m:r>
                      <a:rPr lang="en-US" altLang="zh-TW" sz="1800" b="0" i="1" smtClean="0">
                        <a:latin typeface="Cambria Math"/>
                      </a:rPr>
                      <m:t>𝑟𝑖𝑔h𝑡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</a:rPr>
                      <m:t>h𝑖𝑔h</m:t>
                    </m:r>
                    <m:r>
                      <a:rPr lang="en-US" altLang="zh-TW" sz="1800" b="0" i="1" smtClean="0">
                        <a:latin typeface="Cambria Math"/>
                      </a:rPr>
                      <m:t>,</m:t>
                    </m:r>
                    <m:r>
                      <a:rPr lang="en-US" altLang="zh-TW" sz="1800" b="0" i="1" smtClean="0">
                        <a:latin typeface="Cambria Math"/>
                      </a:rPr>
                      <m:t>𝑟𝑖𝑔h𝑡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</a:rPr>
                      <m:t>𝑠𝑢𝑚</m:t>
                    </m:r>
                  </m:oMath>
                </a14:m>
                <a:r>
                  <a:rPr lang="en-US" altLang="zh-TW" sz="1800" dirty="0" smtClean="0"/>
                  <a:t>)=                                                                        </a:t>
                </a:r>
              </a:p>
              <a:p>
                <a:pPr marL="0" indent="0">
                  <a:buClr>
                    <a:srgbClr val="C00000"/>
                  </a:buClr>
                  <a:buSzPct val="90000"/>
                  <a:buNone/>
                </a:pPr>
                <a:r>
                  <a:rPr lang="en-US" altLang="zh-TW" sz="1800" dirty="0">
                    <a:solidFill>
                      <a:srgbClr val="2409C7"/>
                    </a:solidFill>
                  </a:rPr>
                  <a:t> </a:t>
                </a:r>
                <a:r>
                  <a:rPr lang="en-US" altLang="zh-TW" sz="1800" dirty="0" smtClean="0">
                    <a:solidFill>
                      <a:srgbClr val="2409C7"/>
                    </a:solidFill>
                  </a:rPr>
                  <a:t>                                                      Find-Maximum-</a:t>
                </a:r>
                <a:r>
                  <a:rPr lang="en-US" altLang="zh-TW" sz="1800" dirty="0" err="1" smtClean="0">
                    <a:solidFill>
                      <a:srgbClr val="2409C7"/>
                    </a:solidFill>
                  </a:rPr>
                  <a:t>SubArray</a:t>
                </a:r>
                <a:r>
                  <a:rPr lang="en-US" altLang="zh-TW" sz="1800" dirty="0"/>
                  <a:t>(</a:t>
                </a:r>
                <a:r>
                  <a:rPr lang="zh-TW" altLang="en-US" sz="1800" dirty="0"/>
                  <a:t>𝐴</a:t>
                </a:r>
                <a:r>
                  <a:rPr lang="en-US" altLang="zh-TW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𝑚𝑖𝑑</m:t>
                    </m:r>
                    <m:r>
                      <a:rPr lang="en-US" altLang="zh-TW" sz="18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latin typeface="Cambria Math"/>
                      </a:rPr>
                      <m:t>h𝑖𝑔h</m:t>
                    </m:r>
                  </m:oMath>
                </a14:m>
                <a:r>
                  <a:rPr lang="en-US" altLang="zh-TW" sz="1800" dirty="0" smtClean="0"/>
                  <a:t>)</a:t>
                </a:r>
              </a:p>
              <a:p>
                <a:pPr>
                  <a:buClr>
                    <a:srgbClr val="C00000"/>
                  </a:buClr>
                  <a:buSzPct val="90000"/>
                  <a:buFont typeface="+mj-lt"/>
                  <a:buAutoNum type="arabicPeriod" startAt="7"/>
                </a:pPr>
                <a:r>
                  <a:rPr lang="en-US" altLang="zh-TW" sz="1800" dirty="0"/>
                  <a:t> </a:t>
                </a:r>
                <a:r>
                  <a:rPr lang="en-US" altLang="zh-TW" sz="1800" dirty="0" smtClean="0"/>
                  <a:t>    (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𝑐𝑟𝑜𝑠𝑠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</a:rPr>
                      <m:t>𝑙𝑜𝑤</m:t>
                    </m:r>
                  </m:oMath>
                </a14:m>
                <a:r>
                  <a:rPr lang="en-US" altLang="zh-TW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latin typeface="Cambria Math"/>
                      </a:rPr>
                      <m:t>𝑐𝑟𝑜𝑠𝑠</m:t>
                    </m:r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dirty="0" smtClean="0">
                        <a:latin typeface="Cambria Math"/>
                      </a:rPr>
                      <m:t>h𝑖𝑔h</m:t>
                    </m:r>
                  </m:oMath>
                </a14:m>
                <a:r>
                  <a:rPr lang="en-US" altLang="zh-TW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latin typeface="Cambria Math"/>
                      </a:rPr>
                      <m:t>𝑐𝑟𝑜𝑠𝑠</m:t>
                    </m:r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dirty="0" smtClean="0">
                        <a:latin typeface="Cambria Math"/>
                      </a:rPr>
                      <m:t>𝑠𝑢𝑚</m:t>
                    </m:r>
                  </m:oMath>
                </a14:m>
                <a:r>
                  <a:rPr lang="en-US" altLang="zh-TW" sz="1800" dirty="0" smtClean="0"/>
                  <a:t>)=</a:t>
                </a:r>
                <a:r>
                  <a:rPr lang="en-US" altLang="zh-TW" sz="1800" dirty="0"/>
                  <a:t> </a:t>
                </a:r>
                <a:endParaRPr lang="en-US" altLang="zh-TW" sz="1800" dirty="0" smtClean="0"/>
              </a:p>
              <a:p>
                <a:pPr marL="0" indent="0">
                  <a:buClr>
                    <a:srgbClr val="C00000"/>
                  </a:buClr>
                  <a:buSzPct val="100000"/>
                  <a:buNone/>
                </a:pPr>
                <a:r>
                  <a:rPr lang="en-US" altLang="zh-TW" sz="1800" dirty="0"/>
                  <a:t> </a:t>
                </a:r>
                <a:r>
                  <a:rPr lang="en-US" altLang="zh-TW" sz="1800" dirty="0" smtClean="0"/>
                  <a:t>                                        </a:t>
                </a:r>
                <a:r>
                  <a:rPr lang="en-US" altLang="zh-TW" sz="1800" dirty="0" smtClean="0">
                    <a:solidFill>
                      <a:schemeClr val="accent5">
                        <a:lumMod val="25000"/>
                      </a:schemeClr>
                    </a:solidFill>
                  </a:rPr>
                  <a:t>Find-Maximum-Crossing-</a:t>
                </a:r>
                <a:r>
                  <a:rPr lang="en-US" altLang="zh-TW" sz="1800" dirty="0" err="1" smtClean="0">
                    <a:solidFill>
                      <a:schemeClr val="accent5">
                        <a:lumMod val="25000"/>
                      </a:schemeClr>
                    </a:solidFill>
                  </a:rPr>
                  <a:t>SubArray</a:t>
                </a:r>
                <a:r>
                  <a:rPr lang="en-US" altLang="zh-TW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TW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latin typeface="Cambria Math"/>
                      </a:rPr>
                      <m:t>𝑙𝑜𝑤</m:t>
                    </m:r>
                  </m:oMath>
                </a14:m>
                <a:r>
                  <a:rPr lang="en-US" altLang="zh-TW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latin typeface="Cambria Math"/>
                      </a:rPr>
                      <m:t>𝑚𝑖𝑑</m:t>
                    </m:r>
                  </m:oMath>
                </a14:m>
                <a:r>
                  <a:rPr lang="en-US" altLang="zh-TW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latin typeface="Cambria Math"/>
                      </a:rPr>
                      <m:t>h𝑖𝑔h</m:t>
                    </m:r>
                  </m:oMath>
                </a14:m>
                <a:r>
                  <a:rPr lang="en-US" altLang="zh-TW" sz="1800" dirty="0" smtClean="0"/>
                  <a:t>)</a:t>
                </a:r>
              </a:p>
              <a:p>
                <a:pPr>
                  <a:buClr>
                    <a:srgbClr val="C00000"/>
                  </a:buClr>
                  <a:buSzPct val="90000"/>
                  <a:buFont typeface="+mj-lt"/>
                  <a:buAutoNum type="arabicPeriod" startAt="8"/>
                </a:pPr>
                <a:r>
                  <a:rPr lang="en-US" altLang="zh-TW" sz="1800" dirty="0" smtClean="0"/>
                  <a:t>     if (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𝑙𝑒𝑓𝑡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</a:rPr>
                      <m:t>𝑠𝑢𝑚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𝑟𝑖𝑔h𝑡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𝑠𝑢𝑚</m:t>
                    </m:r>
                  </m:oMath>
                </a14:m>
                <a:r>
                  <a:rPr lang="en-US" altLang="zh-TW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𝑙𝑒𝑓𝑡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</a:rPr>
                      <m:t>𝑠𝑢𝑚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𝑐𝑟𝑜𝑠𝑠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𝑠𝑢𝑚</m:t>
                    </m:r>
                  </m:oMath>
                </a14:m>
                <a:r>
                  <a:rPr lang="en-US" altLang="zh-TW" sz="1800" dirty="0" smtClean="0"/>
                  <a:t>)</a:t>
                </a:r>
              </a:p>
              <a:p>
                <a:pPr>
                  <a:buClr>
                    <a:srgbClr val="C00000"/>
                  </a:buClr>
                  <a:buSzPct val="90000"/>
                  <a:buFont typeface="+mj-lt"/>
                  <a:buAutoNum type="arabicPeriod" startAt="8"/>
                </a:pPr>
                <a:r>
                  <a:rPr lang="en-US" altLang="zh-TW" sz="1800" dirty="0" smtClean="0"/>
                  <a:t>            return (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𝑙𝑒𝑓𝑡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</a:rPr>
                      <m:t>𝑙𝑜𝑤</m:t>
                    </m:r>
                    <m:r>
                      <a:rPr lang="en-US" altLang="zh-TW" sz="1800" b="0" i="1" smtClean="0">
                        <a:latin typeface="Cambria Math"/>
                      </a:rPr>
                      <m:t>,</m:t>
                    </m:r>
                    <m:r>
                      <a:rPr lang="en-US" altLang="zh-TW" sz="1800" b="0" i="1" smtClean="0">
                        <a:latin typeface="Cambria Math"/>
                      </a:rPr>
                      <m:t>𝑙𝑒𝑓𝑡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</a:rPr>
                      <m:t>h𝑖𝑔h</m:t>
                    </m:r>
                    <m:r>
                      <a:rPr lang="en-US" altLang="zh-TW" sz="1800" b="0" i="1" smtClean="0">
                        <a:latin typeface="Cambria Math"/>
                      </a:rPr>
                      <m:t>,</m:t>
                    </m:r>
                    <m:r>
                      <a:rPr lang="en-US" altLang="zh-TW" sz="1800" b="0" i="1" smtClean="0">
                        <a:latin typeface="Cambria Math"/>
                      </a:rPr>
                      <m:t>𝑙𝑒𝑓𝑡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</a:rPr>
                      <m:t>𝑠𝑢𝑚</m:t>
                    </m:r>
                  </m:oMath>
                </a14:m>
                <a:r>
                  <a:rPr lang="en-US" altLang="zh-TW" sz="1800" dirty="0" smtClean="0"/>
                  <a:t>)       </a:t>
                </a:r>
              </a:p>
              <a:p>
                <a:pPr>
                  <a:buClr>
                    <a:srgbClr val="C00000"/>
                  </a:buClr>
                  <a:buSzPct val="90000"/>
                  <a:buFont typeface="+mj-lt"/>
                  <a:buAutoNum type="arabicPeriod" startAt="8"/>
                </a:pPr>
                <a:r>
                  <a:rPr lang="en-US" altLang="zh-TW" sz="1800" dirty="0" smtClean="0"/>
                  <a:t>    else</a:t>
                </a:r>
                <a:r>
                  <a:rPr lang="zh-TW" altLang="en-US" sz="1800" dirty="0" smtClean="0"/>
                  <a:t> </a:t>
                </a:r>
                <a:r>
                  <a:rPr lang="en-US" altLang="zh-TW" sz="1800" dirty="0" smtClean="0"/>
                  <a:t>if (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𝑟𝑖𝑔h𝑡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</a:rPr>
                      <m:t>𝑠𝑢𝑚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𝑙𝑒𝑓𝑡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𝑠𝑢𝑚</m:t>
                    </m:r>
                  </m:oMath>
                </a14:m>
                <a:r>
                  <a:rPr lang="en-US" altLang="zh-TW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𝑟𝑖𝑔h𝑡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</a:rPr>
                      <m:t>𝑠𝑢𝑚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𝑐𝑟𝑜𝑠𝑠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𝑠𝑢𝑚</m:t>
                    </m:r>
                  </m:oMath>
                </a14:m>
                <a:r>
                  <a:rPr lang="en-US" altLang="zh-TW" sz="1800" dirty="0" smtClean="0"/>
                  <a:t>)</a:t>
                </a:r>
              </a:p>
              <a:p>
                <a:pPr>
                  <a:buClr>
                    <a:srgbClr val="C00000"/>
                  </a:buClr>
                  <a:buSzPct val="90000"/>
                  <a:buFont typeface="+mj-lt"/>
                  <a:buAutoNum type="arabicPeriod" startAt="8"/>
                </a:pPr>
                <a:r>
                  <a:rPr lang="en-US" altLang="zh-TW" sz="1800" dirty="0"/>
                  <a:t> </a:t>
                </a:r>
                <a:r>
                  <a:rPr lang="en-US" altLang="zh-TW" sz="1800" dirty="0" smtClean="0"/>
                  <a:t>           return (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𝑟𝑖𝑔h𝑡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</a:rPr>
                      <m:t>𝑙𝑜𝑤</m:t>
                    </m:r>
                    <m:r>
                      <a:rPr lang="en-US" altLang="zh-TW" sz="1800" b="0" i="1" smtClean="0">
                        <a:latin typeface="Cambria Math"/>
                      </a:rPr>
                      <m:t>,</m:t>
                    </m:r>
                    <m:r>
                      <a:rPr lang="en-US" altLang="zh-TW" sz="1800" b="0" i="1" smtClean="0">
                        <a:latin typeface="Cambria Math"/>
                      </a:rPr>
                      <m:t>𝑟𝑖𝑔h𝑡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</a:rPr>
                      <m:t>h𝑖𝑔h</m:t>
                    </m:r>
                    <m:r>
                      <a:rPr lang="en-US" altLang="zh-TW" sz="1800" b="0" i="1" smtClean="0">
                        <a:latin typeface="Cambria Math"/>
                      </a:rPr>
                      <m:t>,</m:t>
                    </m:r>
                    <m:r>
                      <a:rPr lang="en-US" altLang="zh-TW" sz="1800" b="0" i="1" smtClean="0">
                        <a:latin typeface="Cambria Math"/>
                      </a:rPr>
                      <m:t>𝑟𝑖𝑔h𝑡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</a:rPr>
                      <m:t>𝑠𝑢𝑚</m:t>
                    </m:r>
                  </m:oMath>
                </a14:m>
                <a:r>
                  <a:rPr lang="en-US" altLang="zh-TW" sz="1800" dirty="0" smtClean="0"/>
                  <a:t>)</a:t>
                </a:r>
              </a:p>
              <a:p>
                <a:pPr>
                  <a:buClr>
                    <a:srgbClr val="C00000"/>
                  </a:buClr>
                  <a:buSzPct val="90000"/>
                  <a:buFont typeface="+mj-lt"/>
                  <a:buAutoNum type="arabicPeriod" startAt="8"/>
                </a:pPr>
                <a:r>
                  <a:rPr lang="en-US" altLang="zh-TW" sz="1800" dirty="0" smtClean="0"/>
                  <a:t>    else  return (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𝑐𝑟𝑜𝑠𝑠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</a:rPr>
                      <m:t>𝑙𝑜𝑤</m:t>
                    </m:r>
                    <m:r>
                      <a:rPr lang="en-US" altLang="zh-TW" sz="1800" b="0" i="1" smtClean="0">
                        <a:latin typeface="Cambria Math"/>
                      </a:rPr>
                      <m:t>,</m:t>
                    </m:r>
                    <m:r>
                      <a:rPr lang="en-US" altLang="zh-TW" sz="1800" b="0" i="1" smtClean="0">
                        <a:latin typeface="Cambria Math"/>
                      </a:rPr>
                      <m:t>𝑐𝑟𝑜𝑠𝑠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</a:rPr>
                      <m:t>h𝑖𝑔h</m:t>
                    </m:r>
                    <m:r>
                      <a:rPr lang="en-US" altLang="zh-TW" sz="1800" b="0" i="1" smtClean="0">
                        <a:latin typeface="Cambria Math"/>
                      </a:rPr>
                      <m:t>,</m:t>
                    </m:r>
                    <m:r>
                      <a:rPr lang="en-US" altLang="zh-TW" sz="1800" b="0" i="1" smtClean="0">
                        <a:latin typeface="Cambria Math"/>
                      </a:rPr>
                      <m:t>𝑐𝑟𝑜𝑠𝑠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800" b="0" i="1" smtClean="0">
                        <a:latin typeface="Cambria Math"/>
                      </a:rPr>
                      <m:t>𝑠𝑢𝑚</m:t>
                    </m:r>
                  </m:oMath>
                </a14:m>
                <a:r>
                  <a:rPr lang="en-US" altLang="zh-TW" sz="1800" dirty="0" smtClean="0"/>
                  <a:t>)</a:t>
                </a:r>
              </a:p>
              <a:p>
                <a:pPr>
                  <a:buClr>
                    <a:srgbClr val="C00000"/>
                  </a:buClr>
                  <a:buSzPct val="100000"/>
                  <a:buFont typeface="+mj-lt"/>
                  <a:buAutoNum type="arabicPeriod" startAt="7"/>
                </a:pPr>
                <a:endParaRPr lang="en-US" altLang="zh-TW" sz="1800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 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04664"/>
                <a:ext cx="8352928" cy="5976664"/>
              </a:xfrm>
              <a:blipFill rotWithShape="0">
                <a:blip r:embed="rId3"/>
                <a:stretch>
                  <a:fillRect l="-438" t="-510" r="-16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84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332656"/>
                <a:ext cx="8208912" cy="6048672"/>
              </a:xfrm>
            </p:spPr>
            <p:txBody>
              <a:bodyPr/>
              <a:lstStyle/>
              <a:p>
                <a:r>
                  <a:rPr lang="en-US" altLang="zh-TW" sz="2000" dirty="0" smtClean="0"/>
                  <a:t>The initial call Find-Maximum-</a:t>
                </a:r>
                <a:r>
                  <a:rPr lang="en-US" altLang="zh-TW" sz="2000" dirty="0" err="1" smtClean="0"/>
                  <a:t>Subarray</a:t>
                </a:r>
                <a:r>
                  <a:rPr lang="en-US" altLang="zh-TW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𝐴</m:t>
                    </m:r>
                    <m:r>
                      <a:rPr lang="en-US" altLang="zh-TW" sz="2000" b="0" i="1" smtClean="0">
                        <a:latin typeface="Cambria Math"/>
                      </a:rPr>
                      <m:t>,1,</m:t>
                    </m:r>
                    <m:r>
                      <a:rPr lang="en-US" altLang="zh-TW" sz="2000" b="0" i="1" smtClean="0">
                        <a:latin typeface="Cambria Math"/>
                      </a:rPr>
                      <m:t>𝐴</m:t>
                    </m:r>
                    <m:r>
                      <a:rPr lang="en-US" altLang="zh-TW" sz="2000" b="0" i="1" smtClean="0">
                        <a:latin typeface="Cambria Math"/>
                      </a:rPr>
                      <m:t>.</m:t>
                    </m:r>
                    <m:r>
                      <a:rPr lang="en-US" altLang="zh-TW" sz="2000" b="0" i="1" smtClean="0">
                        <a:latin typeface="Cambria Math"/>
                      </a:rPr>
                      <m:t>𝑙𝑒𝑛𝑔𝑡h</m:t>
                    </m:r>
                  </m:oMath>
                </a14:m>
                <a:r>
                  <a:rPr lang="en-US" altLang="zh-TW" sz="2000" dirty="0" smtClean="0"/>
                  <a:t>) will find a maximum </a:t>
                </a:r>
                <a:r>
                  <a:rPr lang="en-US" altLang="zh-TW" sz="2000" dirty="0" err="1" smtClean="0"/>
                  <a:t>subarray</a:t>
                </a:r>
                <a:r>
                  <a:rPr lang="en-US" altLang="zh-TW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𝐴</m:t>
                    </m:r>
                    <m:r>
                      <a:rPr lang="en-US" altLang="zh-TW" sz="2000" b="0" i="1" smtClean="0">
                        <a:latin typeface="Cambria Math"/>
                      </a:rPr>
                      <m:t>[1..</m:t>
                    </m:r>
                    <m:r>
                      <a:rPr lang="en-US" altLang="zh-TW" sz="2000" b="0" i="1" smtClean="0">
                        <a:latin typeface="Cambria Math"/>
                      </a:rPr>
                      <m:t>𝑛</m:t>
                    </m:r>
                    <m:r>
                      <a:rPr lang="en-US" altLang="zh-TW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 smtClean="0"/>
                  <a:t>Analyzing the running time</a:t>
                </a:r>
              </a:p>
              <a:p>
                <a:pPr lvl="1"/>
                <a:r>
                  <a:rPr lang="en-US" altLang="zh-TW" sz="2000" dirty="0" smtClean="0"/>
                  <a:t>Assume the original problem size is a power of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2000" b="0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sz="2000" dirty="0" smtClean="0"/>
                  <a:t>, when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𝑛</m:t>
                    </m:r>
                    <m:r>
                      <a:rPr lang="en-US" altLang="zh-TW" sz="2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TW" sz="2000" dirty="0" smtClean="0"/>
                  <a:t> at line 2.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𝑇</m:t>
                    </m:r>
                    <m:r>
                      <a:rPr lang="en-US" altLang="zh-TW" sz="20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step is recursively spent on each </a:t>
                </a:r>
                <a:r>
                  <a:rPr lang="en-US" altLang="zh-TW" sz="2000" dirty="0" err="1" smtClean="0"/>
                  <a:t>subproblem</a:t>
                </a:r>
                <a:r>
                  <a:rPr lang="en-US" altLang="zh-TW" sz="2000" dirty="0" smtClean="0"/>
                  <a:t>. For each recursive call, we need to solve two </a:t>
                </a:r>
                <a:r>
                  <a:rPr lang="en-US" altLang="zh-TW" sz="2000" dirty="0" err="1" smtClean="0"/>
                  <a:t>subproblems</a:t>
                </a:r>
                <a:r>
                  <a:rPr lang="en-US" altLang="zh-TW" sz="2000" dirty="0"/>
                  <a:t>:</a:t>
                </a:r>
                <a:r>
                  <a:rPr lang="en-US" altLang="zh-TW" sz="2000" dirty="0" smtClean="0"/>
                  <a:t> left-</a:t>
                </a:r>
                <a:r>
                  <a:rPr lang="en-US" altLang="zh-TW" sz="2000" dirty="0" err="1" smtClean="0"/>
                  <a:t>subarray</a:t>
                </a:r>
                <a:r>
                  <a:rPr lang="en-US" altLang="zh-TW" sz="2000" dirty="0" smtClean="0"/>
                  <a:t> and right-</a:t>
                </a:r>
                <a:r>
                  <a:rPr lang="en-US" altLang="zh-TW" sz="2000" dirty="0" err="1" smtClean="0"/>
                  <a:t>subarray</a:t>
                </a:r>
                <a:r>
                  <a:rPr lang="en-US" altLang="zh-TW" sz="2000" dirty="0" smtClean="0"/>
                  <a:t>. Thus, it takes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/>
                      </a:rPr>
                      <m:t>2</m:t>
                    </m:r>
                    <m:r>
                      <a:rPr lang="en-US" altLang="zh-TW" sz="2000" i="1">
                        <a:latin typeface="Cambria Math"/>
                      </a:rPr>
                      <m:t>𝑇</m:t>
                    </m:r>
                    <m:r>
                      <a:rPr lang="en-US" altLang="zh-TW" sz="2000" i="1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 steps at line 5 and 6.</a:t>
                </a:r>
              </a:p>
              <a:p>
                <a:pPr lvl="1"/>
                <a:r>
                  <a:rPr lang="en-US" altLang="zh-TW" sz="2000" dirty="0" smtClean="0"/>
                  <a:t>At line 7,  the call to Find-Crossing-Subarray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 time.</a:t>
                </a:r>
              </a:p>
              <a:p>
                <a:pPr lvl="1"/>
                <a:r>
                  <a:rPr lang="en-US" altLang="zh-TW" sz="2000" smtClean="0"/>
                  <a:t>Lines 8~12, </a:t>
                </a:r>
                <a:r>
                  <a:rPr lang="en-US" altLang="zh-TW" sz="2000" dirty="0" smtClean="0"/>
                  <a:t>takes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sz="2000" dirty="0" smtClean="0"/>
                  <a:t> time.</a:t>
                </a:r>
              </a:p>
              <a:p>
                <a:pPr lvl="1"/>
                <a:r>
                  <a:rPr lang="en-US" altLang="zh-TW" sz="2000" dirty="0" smtClean="0"/>
                  <a:t>Therefore, the recursive equation is as follows:</a:t>
                </a:r>
              </a:p>
              <a:p>
                <a:pPr marL="457200" lvl="1" indent="0">
                  <a:buNone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2000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+2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sz="2000" b="0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sz="2000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(1)</m:t>
                    </m:r>
                  </m:oMath>
                </a14:m>
                <a:r>
                  <a:rPr lang="en-US" altLang="zh-TW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  <a:ea typeface="Cambria Math"/>
                      </a:rPr>
                      <m:t>2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2000" i="1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sz="2000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000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/>
                      </a:rPr>
                      <m:t>𝑖𝑓</m:t>
                    </m:r>
                    <m:r>
                      <a:rPr lang="en-US" altLang="zh-TW" sz="2000" b="0" i="1" dirty="0" smtClean="0">
                        <a:latin typeface="Cambria Math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b="0" i="1" dirty="0" smtClean="0">
                        <a:latin typeface="Cambria Math"/>
                      </a:rPr>
                      <m:t>&gt;1</m:t>
                    </m:r>
                  </m:oMath>
                </a14:m>
                <a:endParaRPr lang="en-US" altLang="zh-TW" sz="2000" dirty="0" smtClean="0"/>
              </a:p>
              <a:p>
                <a:pPr lvl="1"/>
                <a:r>
                  <a:rPr lang="en-US" altLang="zh-TW" sz="2000" dirty="0" smtClean="0"/>
                  <a:t>The solution of the recurrence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T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n</m:t>
                        </m:r>
                      </m:e>
                    </m:d>
                    <m:r>
                      <a:rPr lang="en-US" altLang="zh-TW" sz="2000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func>
                      <m:funcPr>
                        <m:ctrlP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func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TW" sz="2000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TW" sz="2000" dirty="0" smtClean="0">
                    <a:solidFill>
                      <a:schemeClr val="bg2"/>
                    </a:solidFill>
                  </a:rPr>
                  <a:t>Thus, the divide-and-conquer method is asymptotically faster than the brute-force method.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332656"/>
                <a:ext cx="8208912" cy="6048672"/>
              </a:xfrm>
              <a:blipFill rotWithShape="0">
                <a:blip r:embed="rId3"/>
                <a:stretch>
                  <a:fillRect t="-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86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93037" cy="576064"/>
          </a:xfrm>
        </p:spPr>
        <p:txBody>
          <a:bodyPr/>
          <a:lstStyle/>
          <a:p>
            <a:r>
              <a:rPr lang="en-US" altLang="zh-TW" sz="2400" dirty="0" smtClean="0"/>
              <a:t>4.2 </a:t>
            </a:r>
            <a:r>
              <a:rPr lang="en-US" altLang="zh-TW" sz="2400" dirty="0" err="1" smtClean="0"/>
              <a:t>Strassen’s</a:t>
            </a:r>
            <a:r>
              <a:rPr lang="en-US" altLang="zh-TW" sz="2400" dirty="0" smtClean="0"/>
              <a:t> algorithm for matrix multiplication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908720"/>
                <a:ext cx="8136904" cy="5472608"/>
              </a:xfrm>
            </p:spPr>
            <p:txBody>
              <a:bodyPr/>
              <a:lstStyle/>
              <a:p>
                <a:r>
                  <a:rPr lang="en-US" altLang="zh-TW" sz="2000" dirty="0" smtClean="0"/>
                  <a:t>Given two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𝑛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matrices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TW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zh-TW" sz="2000" dirty="0" smtClean="0"/>
                  <a:t>, then in the product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𝐶</m:t>
                    </m:r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𝐴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altLang="zh-TW" sz="2000" dirty="0" smtClean="0"/>
                  <a:t>, we define the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 for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𝑖</m:t>
                    </m:r>
                    <m:r>
                      <a:rPr lang="en-US" altLang="zh-TW" sz="2000" b="0" i="1" smtClean="0">
                        <a:latin typeface="Cambria Math"/>
                      </a:rPr>
                      <m:t>, </m:t>
                    </m:r>
                    <m:r>
                      <a:rPr lang="en-US" altLang="zh-TW" sz="2000" b="0" i="1" smtClean="0">
                        <a:latin typeface="Cambria Math"/>
                      </a:rPr>
                      <m:t>𝑗</m:t>
                    </m:r>
                    <m:r>
                      <a:rPr lang="en-US" altLang="zh-TW" sz="2000" b="0" i="1" smtClean="0">
                        <a:latin typeface="Cambria Math"/>
                      </a:rPr>
                      <m:t>=1,2,..,</m:t>
                    </m:r>
                    <m:r>
                      <a:rPr lang="en-US" altLang="zh-TW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000" dirty="0" smtClean="0"/>
                  <a:t>, by </a:t>
                </a:r>
              </a:p>
              <a:p>
                <a:pPr marL="0" indent="0">
                  <a:buNone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sz="2000" dirty="0" smtClean="0"/>
              </a:p>
              <a:p>
                <a:pPr>
                  <a:spcBef>
                    <a:spcPts val="1800"/>
                  </a:spcBef>
                </a:pPr>
                <a:r>
                  <a:rPr lang="en-US" altLang="zh-TW" sz="2000" dirty="0" smtClean="0"/>
                  <a:t>SQUARE-MATRIX-MULTIPLY(A, B) </a:t>
                </a:r>
              </a:p>
              <a:p>
                <a:pPr marL="857250" lvl="1" indent="-457200">
                  <a:buSzPct val="90000"/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𝑛</m:t>
                    </m:r>
                    <m:r>
                      <a:rPr lang="en-US" altLang="zh-TW" sz="1800" b="0" i="1" smtClean="0">
                        <a:latin typeface="Cambria Math"/>
                      </a:rPr>
                      <m:t>=</m:t>
                    </m:r>
                    <m:r>
                      <a:rPr lang="en-US" altLang="zh-TW" sz="1800" b="0" i="1" smtClean="0">
                        <a:latin typeface="Cambria Math"/>
                      </a:rPr>
                      <m:t>𝐴</m:t>
                    </m:r>
                    <m:r>
                      <a:rPr lang="en-US" altLang="zh-TW" sz="1800" b="0" i="1" smtClean="0">
                        <a:latin typeface="Cambria Math"/>
                      </a:rPr>
                      <m:t>.</m:t>
                    </m:r>
                    <m:r>
                      <a:rPr lang="en-US" altLang="zh-TW" sz="1800" b="0" i="1" smtClean="0">
                        <a:latin typeface="Cambria Math"/>
                      </a:rPr>
                      <m:t>𝑟𝑜𝑤𝑠</m:t>
                    </m:r>
                  </m:oMath>
                </a14:m>
                <a:endParaRPr lang="en-US" altLang="zh-TW" sz="1800" b="0" dirty="0" smtClean="0"/>
              </a:p>
              <a:p>
                <a:pPr marL="857250" lvl="1" indent="-457200">
                  <a:buSzPct val="90000"/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𝑙𝑒𝑡</m:t>
                    </m:r>
                    <m:r>
                      <a:rPr lang="en-US" altLang="zh-TW" sz="1800" b="0" i="1" smtClean="0">
                        <a:latin typeface="Cambria Math"/>
                      </a:rPr>
                      <m:t> </m:t>
                    </m:r>
                    <m:r>
                      <a:rPr lang="en-US" altLang="zh-TW" sz="1800" b="0" i="1" smtClean="0">
                        <a:latin typeface="Cambria Math"/>
                      </a:rPr>
                      <m:t>𝐶</m:t>
                    </m:r>
                    <m:r>
                      <a:rPr lang="en-US" altLang="zh-TW" sz="1800" b="0" i="1" smtClean="0">
                        <a:latin typeface="Cambria Math"/>
                      </a:rPr>
                      <m:t> </m:t>
                    </m:r>
                    <m:r>
                      <a:rPr lang="en-US" altLang="zh-TW" sz="1800" b="0" i="1" smtClean="0">
                        <a:latin typeface="Cambria Math"/>
                      </a:rPr>
                      <m:t>𝑏𝑒</m:t>
                    </m:r>
                    <m:r>
                      <a:rPr lang="en-US" altLang="zh-TW" sz="1800" b="0" i="1" smtClean="0">
                        <a:latin typeface="Cambria Math"/>
                      </a:rPr>
                      <m:t> </m:t>
                    </m:r>
                    <m:r>
                      <a:rPr lang="en-US" altLang="zh-TW" sz="1800" b="0" i="1" smtClean="0">
                        <a:latin typeface="Cambria Math"/>
                      </a:rPr>
                      <m:t>𝑎</m:t>
                    </m:r>
                    <m:r>
                      <a:rPr lang="en-US" altLang="zh-TW" sz="1800" b="0" i="1" smtClean="0">
                        <a:latin typeface="Cambria Math"/>
                      </a:rPr>
                      <m:t> </m:t>
                    </m:r>
                    <m:r>
                      <a:rPr lang="en-US" altLang="zh-TW" sz="1800" b="0" i="1" smtClean="0">
                        <a:latin typeface="Cambria Math"/>
                      </a:rPr>
                      <m:t>𝑛𝑒𝑤</m:t>
                    </m:r>
                    <m:r>
                      <a:rPr lang="en-US" altLang="zh-TW" sz="1800" b="0" i="1" smtClean="0">
                        <a:latin typeface="Cambria Math"/>
                      </a:rPr>
                      <m:t> </m:t>
                    </m:r>
                    <m:r>
                      <a:rPr lang="en-US" altLang="zh-TW" sz="1800" b="0" i="1" smtClean="0">
                        <a:latin typeface="Cambria Math"/>
                      </a:rPr>
                      <m:t>𝑛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𝑚𝑎𝑡𝑟𝑖𝑥</m:t>
                    </m:r>
                  </m:oMath>
                </a14:m>
                <a:endParaRPr lang="en-US" altLang="zh-TW" sz="1800" dirty="0" smtClean="0"/>
              </a:p>
              <a:p>
                <a:pPr marL="857250" lvl="1" indent="-457200">
                  <a:buSzPct val="90000"/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𝑓𝑜𝑟</m:t>
                    </m:r>
                    <m:r>
                      <a:rPr lang="en-US" altLang="zh-TW" sz="1800" b="0" i="1" smtClean="0">
                        <a:latin typeface="Cambria Math"/>
                      </a:rPr>
                      <m:t> </m:t>
                    </m:r>
                    <m:r>
                      <a:rPr lang="en-US" altLang="zh-TW" sz="1800" b="0" i="1" smtClean="0">
                        <a:latin typeface="Cambria Math"/>
                      </a:rPr>
                      <m:t>𝑖</m:t>
                    </m:r>
                    <m:r>
                      <a:rPr lang="en-US" altLang="zh-TW" sz="1800" b="0" i="1" smtClean="0">
                        <a:latin typeface="Cambria Math"/>
                      </a:rPr>
                      <m:t>=1 </m:t>
                    </m:r>
                    <m:r>
                      <a:rPr lang="en-US" altLang="zh-TW" sz="1800" b="0" i="1" smtClean="0">
                        <a:latin typeface="Cambria Math"/>
                      </a:rPr>
                      <m:t>𝑡𝑜</m:t>
                    </m:r>
                    <m:r>
                      <a:rPr lang="en-US" altLang="zh-TW" sz="1800" b="0" i="1" smtClean="0">
                        <a:latin typeface="Cambria Math"/>
                      </a:rPr>
                      <m:t> </m:t>
                    </m:r>
                    <m:r>
                      <a:rPr lang="en-US" altLang="zh-TW" sz="18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zh-TW" sz="1800" dirty="0" smtClean="0"/>
              </a:p>
              <a:p>
                <a:pPr marL="857250" lvl="1" indent="-457200">
                  <a:buSzPct val="90000"/>
                  <a:buFont typeface="+mj-lt"/>
                  <a:buAutoNum type="arabicParenR"/>
                </a:pPr>
                <a:r>
                  <a:rPr lang="en-US" altLang="zh-TW" sz="18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𝑓𝑜𝑟</m:t>
                    </m:r>
                    <m:r>
                      <a:rPr lang="en-US" altLang="zh-TW" sz="1800" b="0" i="1" smtClean="0">
                        <a:latin typeface="Cambria Math"/>
                      </a:rPr>
                      <m:t> </m:t>
                    </m:r>
                    <m:r>
                      <a:rPr lang="en-US" altLang="zh-TW" sz="1800" b="0" i="1" smtClean="0">
                        <a:latin typeface="Cambria Math"/>
                      </a:rPr>
                      <m:t>𝑗</m:t>
                    </m:r>
                    <m:r>
                      <a:rPr lang="en-US" altLang="zh-TW" sz="1800" b="0" i="1" smtClean="0">
                        <a:latin typeface="Cambria Math"/>
                      </a:rPr>
                      <m:t>=1 </m:t>
                    </m:r>
                    <m:r>
                      <a:rPr lang="en-US" altLang="zh-TW" sz="1800" b="0" i="1" smtClean="0">
                        <a:latin typeface="Cambria Math"/>
                      </a:rPr>
                      <m:t>𝑡𝑜</m:t>
                    </m:r>
                    <m:r>
                      <a:rPr lang="en-US" altLang="zh-TW" sz="1800" b="0" i="1" smtClean="0">
                        <a:latin typeface="Cambria Math"/>
                      </a:rPr>
                      <m:t> </m:t>
                    </m:r>
                    <m:r>
                      <a:rPr lang="en-US" altLang="zh-TW" sz="18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zh-TW" sz="1800" b="0" dirty="0" smtClean="0"/>
              </a:p>
              <a:p>
                <a:pPr marL="857250" lvl="1" indent="-457200">
                  <a:buSzPct val="90000"/>
                  <a:buFont typeface="+mj-lt"/>
                  <a:buAutoNum type="arabicParenR"/>
                </a:pPr>
                <a:r>
                  <a:rPr lang="en-US" altLang="zh-TW" sz="180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TW" sz="1800" dirty="0" smtClean="0"/>
              </a:p>
              <a:p>
                <a:pPr marL="857250" lvl="1" indent="-457200">
                  <a:buSzPct val="90000"/>
                  <a:buFont typeface="+mj-lt"/>
                  <a:buAutoNum type="arabicParenR"/>
                </a:pPr>
                <a:r>
                  <a:rPr lang="en-US" altLang="zh-TW" sz="1800" dirty="0"/>
                  <a:t> </a:t>
                </a:r>
                <a:r>
                  <a:rPr lang="en-US" altLang="zh-TW" sz="18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𝑓𝑜𝑟</m:t>
                    </m:r>
                    <m:r>
                      <a:rPr lang="en-US" altLang="zh-TW" sz="1800" b="0" i="1" smtClean="0">
                        <a:latin typeface="Cambria Math"/>
                      </a:rPr>
                      <m:t> </m:t>
                    </m:r>
                    <m:r>
                      <a:rPr lang="en-US" altLang="zh-TW" sz="1800" b="0" i="1" smtClean="0">
                        <a:latin typeface="Cambria Math"/>
                      </a:rPr>
                      <m:t>𝑘</m:t>
                    </m:r>
                    <m:r>
                      <a:rPr lang="en-US" altLang="zh-TW" sz="1800" b="0" i="1" smtClean="0">
                        <a:latin typeface="Cambria Math"/>
                      </a:rPr>
                      <m:t>=1 </m:t>
                    </m:r>
                    <m:r>
                      <a:rPr lang="en-US" altLang="zh-TW" sz="1800" b="0" i="1" smtClean="0">
                        <a:latin typeface="Cambria Math"/>
                      </a:rPr>
                      <m:t>𝑡𝑜</m:t>
                    </m:r>
                    <m:r>
                      <a:rPr lang="en-US" altLang="zh-TW" sz="1800" b="0" i="1" smtClean="0">
                        <a:latin typeface="Cambria Math"/>
                      </a:rPr>
                      <m:t> </m:t>
                    </m:r>
                    <m:r>
                      <a:rPr lang="en-US" altLang="zh-TW" sz="18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zh-TW" sz="1800" dirty="0" smtClean="0"/>
              </a:p>
              <a:p>
                <a:pPr marL="857250" lvl="1" indent="-457200">
                  <a:buSzPct val="90000"/>
                  <a:buFont typeface="+mj-lt"/>
                  <a:buAutoNum type="arabicParenR"/>
                </a:pPr>
                <a:r>
                  <a:rPr lang="en-US" altLang="zh-TW" sz="1800" dirty="0"/>
                  <a:t> </a:t>
                </a:r>
                <a:r>
                  <a:rPr lang="en-US" altLang="zh-TW" sz="18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TW" sz="1800" b="0" dirty="0" smtClean="0">
                  <a:ea typeface="Cambria Math"/>
                </a:endParaRPr>
              </a:p>
              <a:p>
                <a:pPr marL="857250" lvl="1" indent="-457200">
                  <a:buSzPct val="90000"/>
                  <a:buFont typeface="+mj-lt"/>
                  <a:buAutoNum type="arabicParenR"/>
                </a:pPr>
                <a:r>
                  <a:rPr lang="en-US" altLang="zh-TW" sz="1800" dirty="0" smtClean="0"/>
                  <a:t>Return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TW" sz="1800" dirty="0" smtClean="0"/>
                  <a:t> </a:t>
                </a:r>
              </a:p>
              <a:p>
                <a:pPr marL="457200" indent="-457200">
                  <a:buSzPct val="90000"/>
                </a:pPr>
                <a:r>
                  <a:rPr lang="en-US" altLang="zh-TW" sz="2200" dirty="0" smtClean="0"/>
                  <a:t>It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20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200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altLang="zh-TW" sz="22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sz="2200" dirty="0" smtClean="0"/>
                  <a:t> time.</a:t>
                </a:r>
              </a:p>
              <a:p>
                <a:pPr marL="457200" indent="-457200">
                  <a:buSzPct val="90000"/>
                </a:pPr>
                <a:r>
                  <a:rPr lang="en-US" altLang="zh-TW" sz="2000" dirty="0"/>
                  <a:t>Strassen’s algorithm runs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2.81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 smtClean="0"/>
                  <a:t>time.</a:t>
                </a:r>
                <a:endParaRPr lang="en-US" altLang="zh-TW" sz="2000" dirty="0"/>
              </a:p>
              <a:p>
                <a:pPr marL="457200" indent="-457200">
                  <a:buSzPct val="90000"/>
                </a:pPr>
                <a:endParaRPr lang="zh-TW" altLang="en-US" sz="22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908720"/>
                <a:ext cx="8136904" cy="5472608"/>
              </a:xfrm>
              <a:blipFill rotWithShape="1">
                <a:blip r:embed="rId3"/>
                <a:stretch>
                  <a:fillRect l="-599" t="-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1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908720"/>
                <a:ext cx="8136904" cy="5472608"/>
              </a:xfrm>
            </p:spPr>
            <p:txBody>
              <a:bodyPr/>
              <a:lstStyle/>
              <a:p>
                <a:r>
                  <a:rPr lang="en-US" altLang="zh-TW" sz="2000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𝑛</m:t>
                    </m:r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TW" sz="2000" dirty="0" smtClean="0"/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𝐶</m:t>
                    </m:r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𝐴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zh-TW" alt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TW" sz="200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  <a:ea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  <a:ea typeface="Cambria Math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  <a:ea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  <a:ea typeface="Cambria Math"/>
                                  </a:rPr>
                                  <m:t>22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TW" altLang="en-US" sz="2000" dirty="0" smtClean="0"/>
                  <a:t>            </a:t>
                </a:r>
                <a:r>
                  <a:rPr lang="en-US" altLang="zh-TW" sz="2000" dirty="0" smtClean="0"/>
                  <a:t>(4.9)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TW" sz="2000" i="1" dirty="0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/>
                            <a:ea typeface="Cambria Math"/>
                          </a:rPr>
                          <m:t>21</m:t>
                        </m:r>
                      </m:sub>
                    </m:sSub>
                  </m:oMath>
                </a14:m>
                <a:endParaRPr lang="en-US" altLang="zh-TW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altLang="zh-TW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2000" i="1" dirty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TW" sz="2000" i="1" dirty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2000" i="1" dirty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altLang="zh-TW" sz="20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en-US" altLang="zh-TW" sz="20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TW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20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000" i="1" dirty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2000" i="1" dirty="0">
                            <a:latin typeface="Cambria Math"/>
                            <a:ea typeface="Cambria Math"/>
                          </a:rPr>
                          <m:t>21</m:t>
                        </m:r>
                      </m:sub>
                    </m:sSub>
                  </m:oMath>
                </a14:m>
                <a:endParaRPr lang="en-US" altLang="zh-TW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altLang="zh-TW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20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000" i="1" dirty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2000" i="1" dirty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altLang="zh-TW" sz="20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 smtClean="0"/>
                  <a:t>Each of the above four equations needs two multiplications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200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matrices and the addition of their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2000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products.  </a:t>
                </a:r>
              </a:p>
              <a:p>
                <a:r>
                  <a:rPr lang="en-US" altLang="zh-TW" sz="2000" dirty="0" smtClean="0"/>
                  <a:t>SQUARE-MATRIX-MULTIPLY-RECURSIVE(A, B)</a:t>
                </a:r>
              </a:p>
              <a:p>
                <a:pPr marL="400050">
                  <a:buSzPct val="9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𝑛</m:t>
                    </m:r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𝐴</m:t>
                    </m:r>
                    <m:r>
                      <a:rPr lang="en-US" altLang="zh-TW" sz="2000" b="0" i="1" smtClean="0">
                        <a:latin typeface="Cambria Math"/>
                      </a:rPr>
                      <m:t>.</m:t>
                    </m:r>
                    <m:r>
                      <a:rPr lang="en-US" altLang="zh-TW" sz="2000" b="0" i="1" smtClean="0">
                        <a:latin typeface="Cambria Math"/>
                      </a:rPr>
                      <m:t>𝑟𝑜𝑤𝑠</m:t>
                    </m:r>
                  </m:oMath>
                </a14:m>
                <a:endParaRPr lang="en-US" altLang="zh-TW" sz="2000" dirty="0" smtClean="0"/>
              </a:p>
              <a:p>
                <a:pPr marL="400050">
                  <a:buSzPct val="9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𝑙𝑒𝑡</m:t>
                    </m:r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/>
                      </a:rPr>
                      <m:t>𝐶</m:t>
                    </m:r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/>
                      </a:rPr>
                      <m:t>𝑏𝑒</m:t>
                    </m:r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/>
                      </a:rPr>
                      <m:t>𝑎</m:t>
                    </m:r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/>
                      </a:rPr>
                      <m:t>𝑛𝑒𝑤</m:t>
                    </m:r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/>
                      </a:rPr>
                      <m:t>𝑛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𝑚𝑎𝑡𝑟𝑖𝑥</m:t>
                    </m:r>
                  </m:oMath>
                </a14:m>
                <a:endParaRPr lang="en-US" altLang="zh-TW" sz="2000" b="0" dirty="0" smtClean="0">
                  <a:ea typeface="Cambria Math"/>
                </a:endParaRPr>
              </a:p>
              <a:p>
                <a:pPr marL="400050">
                  <a:buSzPct val="9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𝑖𝑓</m:t>
                    </m:r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/>
                      </a:rPr>
                      <m:t>𝑛</m:t>
                    </m:r>
                    <m:r>
                      <a:rPr lang="en-US" altLang="zh-TW" sz="2000" b="0" i="1" smtClean="0">
                        <a:latin typeface="Cambria Math"/>
                      </a:rPr>
                      <m:t>==1</m:t>
                    </m:r>
                  </m:oMath>
                </a14:m>
                <a:endParaRPr lang="en-US" altLang="zh-TW" sz="2000" dirty="0" smtClean="0"/>
              </a:p>
              <a:p>
                <a:pPr marL="400050">
                  <a:buSzPct val="9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            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11</m:t>
                        </m:r>
                      </m:sub>
                    </m:sSub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908720"/>
                <a:ext cx="8136904" cy="5472608"/>
              </a:xfrm>
              <a:blipFill rotWithShape="1">
                <a:blip r:embed="rId3"/>
                <a:stretch>
                  <a:fillRect t="-4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611560" y="332656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 simple divide-and-conquer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404664"/>
                <a:ext cx="8208912" cy="3888432"/>
              </a:xfrm>
            </p:spPr>
            <p:txBody>
              <a:bodyPr/>
              <a:lstStyle/>
              <a:p>
                <a:pPr marL="457200" indent="-457200">
                  <a:buSzPct val="90000"/>
                  <a:buFont typeface="+mj-lt"/>
                  <a:buAutoNum type="arabicPeriod" startAt="5"/>
                </a:pPr>
                <a:r>
                  <a:rPr lang="en-US" altLang="zh-TW" sz="2000" dirty="0" smtClean="0"/>
                  <a:t>Else partition A, B, and C as in equation (4.9)</a:t>
                </a:r>
              </a:p>
              <a:p>
                <a:pPr marL="457200" indent="-457200">
                  <a:buSzPct val="90000"/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𝑆𝑄𝑈𝐴𝑅𝐸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/>
                      </a:rPr>
                      <m:t>𝑀𝐴𝑇𝑅𝐼𝑋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/>
                      </a:rPr>
                      <m:t>𝑀𝑈𝐿𝑇𝐼𝑃𝐿𝑌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/>
                      </a:rPr>
                      <m:t>𝑅𝐸𝐶𝑈𝑅𝑆𝐼𝑉𝐸</m:t>
                    </m:r>
                    <m:r>
                      <a:rPr lang="en-US" altLang="zh-TW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sz="2000" dirty="0" smtClean="0"/>
              </a:p>
              <a:p>
                <a:pPr marL="0" indent="0">
                  <a:buSzPct val="90000"/>
                  <a:buNone/>
                </a:pPr>
                <a:r>
                  <a:rPr lang="en-US" altLang="zh-TW" sz="2000" dirty="0" smtClean="0"/>
                  <a:t>           +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𝑆𝑄𝑈𝐴𝑅𝐸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𝑀𝐴𝑇𝑅𝐼𝑋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𝑀𝑈𝐿𝑇𝐼𝑃𝐿𝑌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𝑅𝐸𝐶𝑈𝑅𝑆𝐼𝑉𝐸</m:t>
                    </m:r>
                    <m:r>
                      <a:rPr lang="en-US" altLang="zh-TW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pPr marL="457200" indent="-457200">
                  <a:buSzPct val="90000"/>
                  <a:buFont typeface="+mj-lt"/>
                  <a:buAutoNum type="arabicPeriod" startAt="7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𝑆𝑄𝑈𝐴𝑅𝐸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𝑀𝐴𝑇𝑅𝐼𝑋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𝑀𝑈𝐿𝑇𝐼𝑃𝐿𝑌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𝑅𝐸𝐶𝑈𝑅𝑆𝐼𝑉𝐸</m:t>
                    </m:r>
                    <m:r>
                      <a:rPr lang="en-US" altLang="zh-TW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pPr marL="0" indent="0">
                  <a:buSzPct val="90000"/>
                  <a:buNone/>
                </a:pPr>
                <a:r>
                  <a:rPr lang="en-US" altLang="zh-TW" sz="2000" dirty="0"/>
                  <a:t>           +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𝑆𝑄𝑈𝐴𝑅𝐸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𝑀𝐴𝑇𝑅𝐼𝑋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𝑀𝑈𝐿𝑇𝐼𝑃𝐿𝑌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𝑅𝐸𝐶𝑈𝑅𝑆𝐼𝑉𝐸</m:t>
                    </m:r>
                    <m:r>
                      <a:rPr lang="en-US" altLang="zh-TW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pPr marL="457200" indent="-457200">
                  <a:buSzPct val="90000"/>
                  <a:buFont typeface="+mj-lt"/>
                  <a:buAutoNum type="arabicPeriod" startAt="8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𝑆𝑄𝑈𝐴𝑅𝐸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𝑀𝐴𝑇𝑅𝐼𝑋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𝑀𝑈𝐿𝑇𝐼𝑃𝐿𝑌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𝑅𝐸𝐶𝑈𝑅𝑆𝐼𝑉𝐸</m:t>
                    </m:r>
                    <m:r>
                      <a:rPr lang="en-US" altLang="zh-TW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pPr marL="0" indent="0">
                  <a:buSzPct val="90000"/>
                  <a:buNone/>
                </a:pPr>
                <a:r>
                  <a:rPr lang="en-US" altLang="zh-TW" sz="2000" dirty="0"/>
                  <a:t>           +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𝑆𝑄𝑈𝐴𝑅𝐸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𝑀𝐴𝑇𝑅𝐼𝑋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𝑀𝑈𝐿𝑇𝐼𝑃𝐿𝑌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𝑅𝐸𝐶𝑈𝑅𝑆𝐼𝑉𝐸</m:t>
                    </m:r>
                    <m:r>
                      <a:rPr lang="en-US" altLang="zh-TW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pPr marL="457200" indent="-457200">
                  <a:buSzPct val="90000"/>
                  <a:buFont typeface="+mj-lt"/>
                  <a:buAutoNum type="arabicPeriod" startAt="9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𝑆𝑄𝑈𝐴𝑅𝐸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𝑀𝐴𝑇𝑅𝐼𝑋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𝑀𝑈𝐿𝑇𝐼𝑃𝐿𝑌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𝑅𝐸𝐶𝑈𝑅𝑆𝐼𝑉𝐸</m:t>
                    </m:r>
                    <m:r>
                      <a:rPr lang="en-US" altLang="zh-TW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pPr marL="0" indent="0">
                  <a:buSzPct val="90000"/>
                  <a:buNone/>
                </a:pPr>
                <a:r>
                  <a:rPr lang="en-US" altLang="zh-TW" sz="2000" dirty="0"/>
                  <a:t>           +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𝑆𝑄𝑈𝐴𝑅𝐸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𝑀𝐴𝑇𝑅𝐼𝑋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𝑀𝑈𝐿𝑇𝐼𝑃𝐿𝑌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000" i="1">
                        <a:latin typeface="Cambria Math"/>
                      </a:rPr>
                      <m:t>𝑅𝐸𝐶𝑈𝑅𝑆𝐼𝑉𝐸</m:t>
                    </m:r>
                    <m:r>
                      <a:rPr lang="en-US" altLang="zh-TW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pPr marL="457200" indent="-457200">
                  <a:buSzPct val="90000"/>
                  <a:buFont typeface="+mj-lt"/>
                  <a:buAutoNum type="arabicPeriod" startAt="10"/>
                </a:pPr>
                <a:r>
                  <a:rPr lang="en-US" altLang="zh-TW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𝐶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404664"/>
                <a:ext cx="8208912" cy="3888432"/>
              </a:xfrm>
              <a:blipFill rotWithShape="0">
                <a:blip r:embed="rId3"/>
                <a:stretch>
                  <a:fillRect l="-594" t="-7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19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83568" y="4293096"/>
                <a:ext cx="8136904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3000"/>
                  </a:lnSpc>
                  <a:buFont typeface="Wingdings" pitchFamily="2" charset="2"/>
                  <a:buChar char="Ø"/>
                </a:pPr>
                <a:r>
                  <a:rPr lang="en-US" altLang="zh-TW" sz="2000" dirty="0" smtClean="0"/>
                  <a:t>How do partition the matrices in line 5? It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 time copying entries if we create 12 new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2000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000" dirty="0" smtClean="0"/>
                  <a:t> matrices.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zh-TW" sz="2000" dirty="0" smtClean="0"/>
                  <a:t>Line 5 could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(1)</m:t>
                    </m:r>
                  </m:oMath>
                </a14:m>
                <a:r>
                  <a:rPr lang="en-US" altLang="zh-TW" sz="2000" dirty="0" smtClean="0"/>
                  <a:t> time, if we use index calculations. We identify a </a:t>
                </a:r>
                <a:r>
                  <a:rPr lang="en-US" altLang="zh-TW" sz="2000" dirty="0" err="1" smtClean="0"/>
                  <a:t>submatrix</a:t>
                </a:r>
                <a:r>
                  <a:rPr lang="en-US" altLang="zh-TW" sz="2000" dirty="0" smtClean="0"/>
                  <a:t> by a range of row indices and a range of column indices of the original matrix.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293096"/>
                <a:ext cx="8136904" cy="1785104"/>
              </a:xfrm>
              <a:prstGeom prst="rect">
                <a:avLst/>
              </a:prstGeom>
              <a:blipFill rotWithShape="1">
                <a:blip r:embed="rId4"/>
                <a:stretch>
                  <a:fillRect l="-599" b="-51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0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589414" cy="507206"/>
          </a:xfrm>
        </p:spPr>
        <p:txBody>
          <a:bodyPr/>
          <a:lstStyle/>
          <a:p>
            <a:r>
              <a:rPr lang="en-US" altLang="zh-TW" sz="2800" dirty="0" smtClean="0"/>
              <a:t>Divide-and Conquer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484784"/>
            <a:ext cx="7848872" cy="4647729"/>
          </a:xfrm>
        </p:spPr>
        <p:txBody>
          <a:bodyPr/>
          <a:lstStyle/>
          <a:p>
            <a:r>
              <a:rPr lang="en-US" altLang="zh-TW" sz="2400" dirty="0" smtClean="0"/>
              <a:t>Solve a problem recursively, applying three steps at each level of the recursion: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 smtClean="0">
                <a:solidFill>
                  <a:srgbClr val="C00000"/>
                </a:solidFill>
              </a:rPr>
              <a:t>Divide</a:t>
            </a:r>
            <a:r>
              <a:rPr lang="en-US" altLang="zh-TW" sz="2400" dirty="0" smtClean="0"/>
              <a:t> the problem into a number of sub-problems that are smaller instances of the same problem.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 smtClean="0">
                <a:solidFill>
                  <a:srgbClr val="C00000"/>
                </a:solidFill>
              </a:rPr>
              <a:t>Conquer</a:t>
            </a:r>
            <a:r>
              <a:rPr lang="en-US" altLang="zh-TW" sz="2400" dirty="0" smtClean="0"/>
              <a:t> the sub-problems by solving them recursively. If the sub-problems sizes are small enough, however, just solve the sub-problems in a straightforward manner.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 smtClean="0">
                <a:solidFill>
                  <a:srgbClr val="C00000"/>
                </a:solidFill>
              </a:rPr>
              <a:t>Combine</a:t>
            </a:r>
            <a:r>
              <a:rPr lang="en-US" altLang="zh-TW" sz="2400" dirty="0" smtClean="0"/>
              <a:t> the solutions to the sub-problems into the solutions for the original problem.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23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404664"/>
                <a:ext cx="8352928" cy="60486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2000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(1)</m:t>
                    </m:r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𝑛</m:t>
                    </m:r>
                    <m:r>
                      <a:rPr lang="en-US" altLang="zh-TW" sz="2000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altLang="zh-TW" sz="2000" dirty="0" smtClean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(1)</m:t>
                    </m:r>
                  </m:oMath>
                </a14:m>
                <a:r>
                  <a:rPr lang="en-US" altLang="zh-TW" sz="2000" dirty="0" smtClean="0"/>
                  <a:t> in line 5.</a:t>
                </a:r>
              </a:p>
              <a:p>
                <a:pPr lvl="1"/>
                <a:r>
                  <a:rPr lang="en-US" altLang="zh-TW" sz="2000" dirty="0"/>
                  <a:t>in lines 6-9 </a:t>
                </a:r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8</m:t>
                    </m:r>
                    <m:r>
                      <a:rPr lang="en-US" altLang="zh-TW" sz="20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sz="2000" dirty="0" smtClean="0"/>
                  <a:t> time is needed for 8 recursive call.</a:t>
                </a:r>
              </a:p>
              <a:p>
                <a:pPr lvl="1"/>
                <a:r>
                  <a:rPr lang="en-US" altLang="zh-TW" sz="2000" dirty="0"/>
                  <a:t>in lines 6-9 , </a:t>
                </a:r>
                <a:r>
                  <a:rPr lang="en-US" altLang="zh-TW" sz="2000" dirty="0" smtClean="0"/>
                  <a:t>4 matrix additions is required where each addition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 time since each of these matrices contains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sz="2000" dirty="0" smtClean="0"/>
                  <a:t> entries.</a:t>
                </a:r>
              </a:p>
              <a:p>
                <a:r>
                  <a:rPr lang="en-US" altLang="zh-TW" sz="2000" dirty="0" smtClean="0"/>
                  <a:t>In total,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2000" b="0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+8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sz="2000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.</a:t>
                </a:r>
              </a:p>
              <a:p>
                <a:r>
                  <a:rPr lang="en-US" altLang="zh-TW" sz="2000" dirty="0" smtClean="0"/>
                  <a:t>The recurrence for the running time of SQUARE-MATRIX-MULTPLY-RECURSIVE: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1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altLang="zh-TW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TW" sz="1800" b="0" i="1" smtClean="0">
                                <a:latin typeface="Cambria Math"/>
                                <a:ea typeface="Cambria Math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sz="1800" b="0" i="1" smtClean="0">
                                <a:latin typeface="Cambria Math"/>
                                <a:ea typeface="Cambria Math"/>
                              </a:rPr>
                              <m:t>                      </m:t>
                            </m:r>
                            <m:r>
                              <a:rPr lang="en-US" altLang="zh-TW" sz="1800" b="0" i="1" smtClean="0">
                                <a:latin typeface="Cambria Math"/>
                                <a:ea typeface="Cambria Math"/>
                              </a:rPr>
                              <m:t>𝑖𝑓</m:t>
                            </m:r>
                            <m:r>
                              <a:rPr lang="en-US" altLang="zh-TW" sz="1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zh-TW" sz="1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sz="18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  <m:r>
                              <a:rPr lang="en-US" altLang="zh-TW" sz="1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sz="18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TW" sz="18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TW" sz="1800" b="0" i="1" smtClean="0">
                                <a:latin typeface="Cambria Math"/>
                                <a:ea typeface="Cambria Math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8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sz="18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1800" b="0" i="1" smtClean="0">
                                <a:latin typeface="Cambria Math"/>
                                <a:ea typeface="Cambria Math"/>
                              </a:rPr>
                              <m:t>   </m:t>
                            </m:r>
                            <m:r>
                              <a:rPr lang="en-US" altLang="zh-TW" sz="1800" b="0" i="1" smtClean="0">
                                <a:latin typeface="Cambria Math"/>
                                <a:ea typeface="Cambria Math"/>
                              </a:rPr>
                              <m:t>𝑖𝑓</m:t>
                            </m:r>
                            <m:r>
                              <a:rPr lang="en-US" altLang="zh-TW" sz="1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zh-TW" sz="1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/>
                                <a:ea typeface="Cambria Math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1600" dirty="0" smtClean="0"/>
              </a:p>
              <a:p>
                <a:pPr lvl="1"/>
                <a:r>
                  <a:rPr lang="en-US" altLang="zh-TW" sz="1800" dirty="0" smtClean="0"/>
                  <a:t>It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80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sz="1800" dirty="0" smtClean="0"/>
                  <a:t> time by the mater method in section 4.5.</a:t>
                </a:r>
                <a:endParaRPr lang="en-US" altLang="zh-TW" sz="1800" dirty="0"/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404664"/>
                <a:ext cx="8352928" cy="6048672"/>
              </a:xfrm>
              <a:blipFill rotWithShape="1">
                <a:blip r:embed="rId3"/>
                <a:stretch>
                  <a:fillRect r="-16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90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793037" cy="435198"/>
          </a:xfrm>
        </p:spPr>
        <p:txBody>
          <a:bodyPr/>
          <a:lstStyle/>
          <a:p>
            <a:r>
              <a:rPr lang="en-US" altLang="zh-TW" sz="2800" dirty="0" err="1"/>
              <a:t>Strassen’s</a:t>
            </a:r>
            <a:r>
              <a:rPr lang="en-US" altLang="zh-TW" sz="2800" dirty="0"/>
              <a:t> method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052736"/>
                <a:ext cx="7937053" cy="507977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/>
                                  <a:ea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/>
                                  <a:ea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zh-TW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/>
                <a:r>
                  <a:rPr lang="en-US" altLang="zh-TW" sz="2000" dirty="0" err="1" smtClean="0"/>
                  <a:t>Strassen’s</a:t>
                </a:r>
                <a:r>
                  <a:rPr lang="en-US" altLang="zh-TW" sz="2000" dirty="0" smtClean="0"/>
                  <a:t> method requires 7 multiplications and 18 additions/subtractions.</a:t>
                </a:r>
              </a:p>
              <a:p>
                <a:pPr/>
                <a:r>
                  <a:rPr lang="en-US" altLang="zh-TW" sz="2000" dirty="0" smtClean="0"/>
                  <a:t>Straightforward method </a:t>
                </a:r>
                <a:r>
                  <a:rPr lang="en-US" altLang="zh-TW" sz="2000" dirty="0"/>
                  <a:t>requires 8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multiplications and 4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additions/subtractions.</a:t>
                </a:r>
                <a:endParaRPr lang="en-US" altLang="zh-TW" sz="2000" dirty="0" smtClean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pPr marL="0" indent="0">
                  <a:buNone/>
                </a:pPr>
                <a:endParaRPr lang="zh-TW" altLang="en-US" sz="2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052736"/>
                <a:ext cx="7937053" cy="507977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614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93037" cy="435198"/>
          </a:xfrm>
        </p:spPr>
        <p:txBody>
          <a:bodyPr/>
          <a:lstStyle/>
          <a:p>
            <a:r>
              <a:rPr lang="en-US" altLang="zh-TW" sz="2400" dirty="0" err="1" smtClean="0"/>
              <a:t>Strassen’s</a:t>
            </a:r>
            <a:r>
              <a:rPr lang="en-US" altLang="zh-TW" sz="2400" dirty="0" smtClean="0"/>
              <a:t> method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908720"/>
                <a:ext cx="7992888" cy="5544616"/>
              </a:xfrm>
            </p:spPr>
            <p:txBody>
              <a:bodyPr/>
              <a:lstStyle/>
              <a:p>
                <a:r>
                  <a:rPr lang="en-US" altLang="zh-TW" sz="2000" dirty="0" smtClean="0"/>
                  <a:t>Key: it performs 7 recursive multiplications.</a:t>
                </a:r>
              </a:p>
              <a:p>
                <a:r>
                  <a:rPr lang="en-US" altLang="zh-TW" sz="2000" dirty="0" smtClean="0"/>
                  <a:t>The cost of eliminating one matrix multiplication will be several additions of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𝑛</m:t>
                    </m:r>
                    <m:r>
                      <a:rPr lang="en-US" altLang="zh-TW" sz="2000" b="0" i="1" smtClean="0">
                        <a:latin typeface="Cambria Math"/>
                      </a:rPr>
                      <m:t>/2×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matrices.</a:t>
                </a:r>
              </a:p>
              <a:p>
                <a:r>
                  <a:rPr lang="en-US" altLang="zh-TW" sz="2000" dirty="0" smtClean="0"/>
                  <a:t>The number of matrix additions is still constant.</a:t>
                </a:r>
              </a:p>
              <a:p>
                <a:pPr marL="0" indent="0">
                  <a:buNone/>
                </a:pPr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en-US" altLang="zh-TW" sz="2000" dirty="0" err="1" smtClean="0"/>
                  <a:t>Strassen’s</a:t>
                </a:r>
                <a:r>
                  <a:rPr lang="en-US" altLang="zh-TW" sz="2000" dirty="0" smtClean="0"/>
                  <a:t> method consists of 4 steps:</a:t>
                </a:r>
              </a:p>
              <a:p>
                <a:pPr marL="457200" indent="-457200">
                  <a:buSzPct val="90000"/>
                  <a:buFont typeface="+mj-lt"/>
                  <a:buAutoNum type="arabicPeriod"/>
                </a:pPr>
                <a:r>
                  <a:rPr lang="en-US" altLang="zh-TW" sz="2000" dirty="0" smtClean="0"/>
                  <a:t>Divide the input matrix A and B and output matrix C into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𝑛</m:t>
                    </m:r>
                    <m:r>
                      <a:rPr lang="en-US" altLang="zh-TW" sz="2000" i="1">
                        <a:latin typeface="Cambria Math"/>
                      </a:rPr>
                      <m:t>/2×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/>
                      </a:rPr>
                      <m:t>𝑛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 smtClean="0"/>
                  <a:t>submatrices. This step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(1)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time by index calculation as before.</a:t>
                </a:r>
              </a:p>
              <a:p>
                <a:pPr marL="457200" indent="-457200">
                  <a:buSzPct val="90000"/>
                  <a:buFont typeface="+mj-lt"/>
                  <a:buAutoNum type="arabicPeriod"/>
                </a:pPr>
                <a:r>
                  <a:rPr lang="en-US" altLang="zh-TW" sz="2000" dirty="0" smtClean="0"/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 each of which is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𝑛</m:t>
                    </m:r>
                    <m:r>
                      <a:rPr lang="en-US" altLang="zh-TW" sz="2000" i="1">
                        <a:latin typeface="Cambria Math"/>
                      </a:rPr>
                      <m:t>/2×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 smtClean="0"/>
                  <a:t>and is the sum or difference of two matrices created in step 1. We can create all 10 matrices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. (see page 80)</a:t>
                </a:r>
              </a:p>
              <a:p>
                <a:pPr marL="457200" indent="-457200">
                  <a:buSzPct val="90000"/>
                  <a:buFont typeface="+mj-lt"/>
                  <a:buAutoNum type="arabicPeriod"/>
                </a:pPr>
                <a:r>
                  <a:rPr lang="en-US" altLang="zh-TW" sz="2000" dirty="0" smtClean="0"/>
                  <a:t>Using the </a:t>
                </a:r>
                <a:r>
                  <a:rPr lang="en-US" altLang="zh-TW" sz="2000" dirty="0" err="1" smtClean="0"/>
                  <a:t>submatrices</a:t>
                </a:r>
                <a:r>
                  <a:rPr lang="en-US" altLang="zh-TW" sz="2000" dirty="0" smtClean="0"/>
                  <a:t> created step 1 and the 10 matrices created in step 2, recursively compute 7 matrix products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. Each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 is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𝑛</m:t>
                    </m:r>
                    <m:r>
                      <a:rPr lang="en-US" altLang="zh-TW" sz="2000" i="1">
                        <a:latin typeface="Cambria Math"/>
                      </a:rPr>
                      <m:t>/2×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r>
                  <a:rPr lang="en-US" altLang="zh-TW" sz="2000" dirty="0" smtClean="0"/>
                  <a:t>. (see page 80)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908720"/>
                <a:ext cx="7992888" cy="5544616"/>
              </a:xfrm>
              <a:blipFill rotWithShape="0">
                <a:blip r:embed="rId3"/>
                <a:stretch>
                  <a:fillRect l="-763" t="-549" r="-1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Chapter 4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2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476672"/>
                <a:ext cx="7992888" cy="5976664"/>
              </a:xfrm>
            </p:spPr>
            <p:txBody>
              <a:bodyPr/>
              <a:lstStyle/>
              <a:p>
                <a:pPr marL="457200" indent="-457200">
                  <a:buSzPct val="90000"/>
                  <a:buFont typeface="+mj-lt"/>
                  <a:buAutoNum type="arabicPeriod" startAt="4"/>
                </a:pPr>
                <a:r>
                  <a:rPr lang="en-US" altLang="zh-TW" sz="2000" dirty="0" smtClean="0"/>
                  <a:t>Compute the desired </a:t>
                </a:r>
                <a:r>
                  <a:rPr lang="en-US" altLang="zh-TW" sz="2000" dirty="0" err="1"/>
                  <a:t>submatrices</a:t>
                </a: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 of </a:t>
                </a:r>
                <a:r>
                  <a:rPr lang="en-US" altLang="zh-TW" sz="2000" dirty="0"/>
                  <a:t>the result matrix </a:t>
                </a:r>
                <a:r>
                  <a:rPr lang="zh-TW" altLang="en-US" sz="2000" dirty="0"/>
                  <a:t>𝐶 </a:t>
                </a:r>
                <a:r>
                  <a:rPr lang="en-US" altLang="zh-TW" sz="2000" dirty="0"/>
                  <a:t>by adding and subtracting various combinations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/>
                  <a:t>matrices. </a:t>
                </a:r>
                <a:r>
                  <a:rPr lang="en-US" altLang="zh-TW" sz="2000" dirty="0" smtClean="0"/>
                  <a:t>We can compute all 4 </a:t>
                </a:r>
                <a:r>
                  <a:rPr lang="en-US" altLang="zh-TW" sz="2000" dirty="0" err="1" smtClean="0"/>
                  <a:t>submatrices</a:t>
                </a:r>
                <a:r>
                  <a:rPr lang="en-US" altLang="zh-TW" sz="2000" dirty="0" smtClean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.</a:t>
                </a:r>
                <a:endParaRPr lang="en-US" altLang="zh-TW" sz="2000" dirty="0"/>
              </a:p>
              <a:p>
                <a:pPr>
                  <a:spcBef>
                    <a:spcPts val="1200"/>
                  </a:spcBef>
                </a:pPr>
                <a:r>
                  <a:rPr lang="en-US" altLang="zh-TW" sz="2000" smtClean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altLang="zh-TW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TW" sz="2000" i="1">
                                <a:latin typeface="Cambria Math"/>
                                <a:ea typeface="Cambria Math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                      </m:t>
                            </m:r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𝑖𝑓</m:t>
                            </m:r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sz="20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TW" sz="2000" i="1">
                                <a:latin typeface="Cambria Math"/>
                                <a:ea typeface="Cambria Math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   </m:t>
                            </m:r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𝑖𝑓</m:t>
                            </m:r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 smtClean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2000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𝑙𝑜𝑔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7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 smtClean="0"/>
                  <a:t>time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TW" sz="2000" dirty="0" smtClean="0"/>
                  <a:t>See page 81 about how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TW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TW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 in terms of matrix additions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000" i="1" dirty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.</a:t>
                </a:r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476672"/>
                <a:ext cx="7992888" cy="5976664"/>
              </a:xfrm>
              <a:blipFill rotWithShape="1">
                <a:blip r:embed="rId3"/>
                <a:stretch>
                  <a:fillRect l="-686" t="-5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5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EE73B227-BC36-43FE-9383-0458BC7AD802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8188399" cy="576064"/>
          </a:xfrm>
        </p:spPr>
        <p:txBody>
          <a:bodyPr/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4.3 </a:t>
            </a:r>
            <a:r>
              <a:rPr lang="en-US" altLang="zh-TW" sz="2400" dirty="0">
                <a:solidFill>
                  <a:srgbClr val="FF0000"/>
                </a:solidFill>
              </a:rPr>
              <a:t>The substitution </a:t>
            </a:r>
            <a:r>
              <a:rPr lang="en-US" altLang="zh-TW" sz="2400" dirty="0" smtClean="0">
                <a:solidFill>
                  <a:srgbClr val="FF0000"/>
                </a:solidFill>
              </a:rPr>
              <a:t>method for solving recurrences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27584" y="1124744"/>
                <a:ext cx="7772400" cy="5184576"/>
              </a:xfrm>
            </p:spPr>
            <p:txBody>
              <a:bodyPr/>
              <a:lstStyle/>
              <a:p>
                <a:pPr marL="609600" indent="-609600"/>
                <a:r>
                  <a:rPr lang="en-US" altLang="zh-TW" sz="2400" dirty="0" smtClean="0"/>
                  <a:t>The substitution method for solving recurrence comprises </a:t>
                </a:r>
                <a:r>
                  <a:rPr lang="en-US" altLang="zh-TW" sz="2400" dirty="0"/>
                  <a:t>two steps:</a:t>
                </a:r>
              </a:p>
              <a:p>
                <a:pPr marL="990600" lvl="1" indent="-533400">
                  <a:buFont typeface="Wingdings" pitchFamily="2" charset="2"/>
                  <a:buNone/>
                </a:pPr>
                <a:r>
                  <a:rPr lang="en-US" altLang="zh-TW" sz="2400" dirty="0"/>
                  <a:t> 1. Guess the form of the solution.</a:t>
                </a:r>
              </a:p>
              <a:p>
                <a:pPr marL="990600" lvl="1" indent="-533400">
                  <a:buFont typeface="Wingdings" pitchFamily="2" charset="2"/>
                  <a:buNone/>
                </a:pPr>
                <a:r>
                  <a:rPr lang="en-US" altLang="zh-TW" sz="2400" dirty="0"/>
                  <a:t> 2. Use mathematical induction to find the constants and show that the solution works</a:t>
                </a:r>
                <a:r>
                  <a:rPr lang="en-US" altLang="zh-TW" sz="2400" dirty="0" smtClean="0"/>
                  <a:t>.</a:t>
                </a:r>
              </a:p>
              <a:p>
                <a:pPr marL="590550" indent="-533400"/>
                <a:r>
                  <a:rPr lang="en-US" altLang="zh-TW" sz="2400" dirty="0" smtClean="0"/>
                  <a:t>We can use the substitution method to establish either upper or lower bounds on a recurrence.</a:t>
                </a:r>
                <a:endParaRPr lang="en-US" altLang="zh-TW" sz="2000" dirty="0" smtClean="0"/>
              </a:p>
              <a:p>
                <a:pPr marL="990600" lvl="1" indent="-533400"/>
                <a:r>
                  <a:rPr lang="en-US" altLang="zh-TW" sz="2000" dirty="0" smtClean="0">
                    <a:solidFill>
                      <a:srgbClr val="000080"/>
                    </a:solidFill>
                  </a:rPr>
                  <a:t>Example</a:t>
                </a:r>
              </a:p>
              <a:p>
                <a:pPr marL="990600" lvl="1" indent="-533400"/>
                <a:endParaRPr lang="en-US" altLang="zh-TW" sz="2000" dirty="0">
                  <a:solidFill>
                    <a:srgbClr val="000080"/>
                  </a:solidFill>
                </a:endParaRPr>
              </a:p>
              <a:p>
                <a:pPr marL="990600" lvl="1" indent="-533400"/>
                <a:endParaRPr lang="en-US" altLang="zh-TW" sz="2000" dirty="0" smtClean="0">
                  <a:solidFill>
                    <a:srgbClr val="000080"/>
                  </a:solidFill>
                </a:endParaRPr>
              </a:p>
              <a:p>
                <a:pPr marL="990600" lvl="1" indent="-533400"/>
                <a:endParaRPr lang="en-US" altLang="zh-TW" sz="2000" dirty="0">
                  <a:solidFill>
                    <a:srgbClr val="000080"/>
                  </a:solidFill>
                </a:endParaRPr>
              </a:p>
              <a:p>
                <a:pPr marL="990600" lvl="1" indent="-533400"/>
                <a:r>
                  <a:rPr lang="en-US" altLang="zh-TW" sz="2000" dirty="0" smtClean="0">
                    <a:solidFill>
                      <a:srgbClr val="000080"/>
                    </a:solidFill>
                  </a:rPr>
                  <a:t>Which is similar to recurrences  (4.3) and (4.4). We then guess the solution is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00008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00008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00008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000080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sz="2000" b="0" i="1" smtClean="0">
                        <a:solidFill>
                          <a:srgbClr val="00008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rgbClr val="00008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TW" sz="2000" b="0" i="1" smtClean="0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rgbClr val="00008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000" b="0" i="1" smtClean="0">
                            <a:solidFill>
                              <a:srgbClr val="00008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sz="2000" b="0" i="1" smtClean="0">
                        <a:solidFill>
                          <a:srgbClr val="00008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TW" sz="2000" dirty="0" smtClean="0">
                  <a:solidFill>
                    <a:srgbClr val="000080"/>
                  </a:solidFill>
                </a:endParaRPr>
              </a:p>
              <a:p>
                <a:pPr marL="990600" lvl="1" indent="-533400"/>
                <a:endParaRPr lang="en-US" altLang="zh-TW" sz="2000" dirty="0" smtClean="0">
                  <a:solidFill>
                    <a:srgbClr val="000080"/>
                  </a:solidFill>
                </a:endParaRPr>
              </a:p>
              <a:p>
                <a:pPr marL="990600" lvl="1" indent="-533400"/>
                <a:endParaRPr lang="en-US" altLang="zh-TW" sz="2000" dirty="0"/>
              </a:p>
            </p:txBody>
          </p:sp>
        </mc:Choice>
        <mc:Fallback xmlns="">
          <p:sp>
            <p:nvSpPr>
              <p:cNvPr id="737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1124744"/>
                <a:ext cx="7772400" cy="5184576"/>
              </a:xfrm>
              <a:blipFill rotWithShape="1">
                <a:blip r:embed="rId4"/>
                <a:stretch>
                  <a:fillRect l="-157" t="-941" r="-1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07774"/>
              </p:ext>
            </p:extLst>
          </p:nvPr>
        </p:nvGraphicFramePr>
        <p:xfrm>
          <a:off x="1907704" y="4437112"/>
          <a:ext cx="2670178" cy="913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1" name="方程式" r:id="rId5" imgW="1409400" imgH="482400" progId="Equation.3">
                  <p:embed/>
                </p:oleObj>
              </mc:Choice>
              <mc:Fallback>
                <p:oleObj name="方程式" r:id="rId5" imgW="14094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437112"/>
                        <a:ext cx="2670178" cy="913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6F4E1698-A569-4279-9100-B125D915AC8C}" type="slidenum">
              <a:rPr lang="en-US" altLang="zh-TW"/>
              <a:pPr/>
              <a:t>25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548680"/>
                <a:ext cx="8280920" cy="5002832"/>
              </a:xfrm>
            </p:spPr>
            <p:txBody>
              <a:bodyPr/>
              <a:lstStyle/>
              <a:p>
                <a:pPr eaLnBrk="0" hangingPunct="0">
                  <a:spcBef>
                    <a:spcPct val="0"/>
                  </a:spcBef>
                  <a:buClr>
                    <a:srgbClr val="2409C7"/>
                  </a:buClr>
                </a:pPr>
                <a:r>
                  <a:rPr lang="en-US" altLang="zh-TW" sz="2400" dirty="0" smtClean="0"/>
                  <a:t>We need to prove that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𝑇</m:t>
                    </m:r>
                    <m:r>
                      <a:rPr lang="en-US" altLang="zh-TW" sz="2400" b="0" i="1" smtClean="0">
                        <a:latin typeface="Cambria Math"/>
                      </a:rPr>
                      <m:t>(</m:t>
                    </m:r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</a:rPr>
                      <m:t>)≤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𝑐𝑛</m:t>
                    </m:r>
                    <m:func>
                      <m:func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sz="2400" dirty="0" smtClean="0"/>
                  <a:t> for an appropriate choice of the constant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𝑐</m:t>
                    </m:r>
                    <m:r>
                      <a:rPr lang="en-US" altLang="zh-TW" sz="24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pPr eaLnBrk="0" hangingPunct="0">
                  <a:spcBef>
                    <a:spcPct val="0"/>
                  </a:spcBef>
                  <a:buClr>
                    <a:srgbClr val="2409C7"/>
                  </a:buClr>
                </a:pPr>
                <a:r>
                  <a:rPr lang="en-US" altLang="zh-TW" sz="2400" dirty="0" smtClean="0"/>
                  <a:t>Assume that  the bound holds for all positive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𝑚</m:t>
                    </m:r>
                    <m:r>
                      <a:rPr lang="en-US" altLang="zh-TW" sz="2400" b="0" i="1" smtClean="0">
                        <a:latin typeface="Cambria Math"/>
                      </a:rPr>
                      <m:t>&lt;</m:t>
                    </m:r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400" dirty="0" smtClean="0"/>
                  <a:t>, in particular for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𝑚</m:t>
                    </m:r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, yielding</a:t>
                </a:r>
              </a:p>
              <a:p>
                <a:pPr eaLnBrk="0" hangingPunct="0">
                  <a:spcBef>
                    <a:spcPct val="0"/>
                  </a:spcBef>
                  <a:buClr>
                    <a:srgbClr val="2409C7"/>
                  </a:buClr>
                </a:pPr>
                <a:endParaRPr lang="en-US" altLang="zh-TW" sz="2400" dirty="0"/>
              </a:p>
              <a:p>
                <a:pPr eaLnBrk="0" hangingPunct="0">
                  <a:spcBef>
                    <a:spcPct val="0"/>
                  </a:spcBef>
                  <a:buClr>
                    <a:srgbClr val="2409C7"/>
                  </a:buClr>
                </a:pPr>
                <a:endParaRPr lang="en-US" altLang="zh-TW" sz="2400" dirty="0" smtClean="0"/>
              </a:p>
              <a:p>
                <a:pPr marL="0" indent="0" eaLnBrk="0" hangingPunct="0">
                  <a:spcBef>
                    <a:spcPct val="0"/>
                  </a:spcBef>
                  <a:buClr>
                    <a:srgbClr val="2409C7"/>
                  </a:buClr>
                  <a:buNone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 Substituting into the recurrence yields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57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548680"/>
                <a:ext cx="8280920" cy="5002832"/>
              </a:xfrm>
              <a:blipFill rotWithShape="1">
                <a:blip r:embed="rId4"/>
                <a:stretch>
                  <a:fillRect l="-147" t="-1096" r="-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281363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912957"/>
              </p:ext>
            </p:extLst>
          </p:nvPr>
        </p:nvGraphicFramePr>
        <p:xfrm>
          <a:off x="1547664" y="2204864"/>
          <a:ext cx="4073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3" name="Equation" r:id="rId5" imgW="3352800" imgH="355600" progId="Equation.3">
                  <p:embed/>
                </p:oleObj>
              </mc:Choice>
              <mc:Fallback>
                <p:oleObj name="Equation" r:id="rId5" imgW="3352800" imgH="355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04864"/>
                        <a:ext cx="40735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836611"/>
              </p:ext>
            </p:extLst>
          </p:nvPr>
        </p:nvGraphicFramePr>
        <p:xfrm>
          <a:off x="1043608" y="3356992"/>
          <a:ext cx="59563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4" r:id="rId7" imgW="4965700" imgH="990600" progId="Equation.2">
                  <p:embed/>
                </p:oleObj>
              </mc:Choice>
              <mc:Fallback>
                <p:oleObj r:id="rId7" imgW="4965700" imgH="990600" progId="Equation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356992"/>
                        <a:ext cx="595630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13284" y="476672"/>
                <a:ext cx="8035180" cy="5832648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Mathematical induction now requires us to show that our solution holds for the boundary conditions.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400" dirty="0" smtClean="0"/>
                  <a:t>But, it does not work if only large constant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TW" sz="2400" dirty="0" smtClean="0"/>
                  <a:t> is considered.</a:t>
                </a:r>
              </a:p>
              <a:p>
                <a:pPr lvl="1"/>
                <a:r>
                  <a:rPr lang="en-US" altLang="zh-TW" sz="2000" dirty="0" smtClean="0"/>
                  <a:t>For example, boundary </a:t>
                </a:r>
                <a:r>
                  <a:rPr lang="en-US" altLang="zh-TW" sz="2000" dirty="0"/>
                  <a:t>condition </a:t>
                </a:r>
              </a:p>
              <a:p>
                <a:pPr lvl="1" eaLnBrk="0" hangingPunct="0"/>
                <a:r>
                  <a:rPr lang="en-US" altLang="zh-TW" sz="2000" dirty="0">
                    <a:latin typeface="Times New Roman"/>
                  </a:rPr>
                  <a:t> </a:t>
                </a:r>
                <a:r>
                  <a:rPr lang="en-US" altLang="zh-TW" sz="2000" dirty="0"/>
                  <a:t>However, </a:t>
                </a:r>
                <a:endParaRPr lang="en-US" altLang="zh-TW" sz="2000" dirty="0" smtClean="0"/>
              </a:p>
              <a:p>
                <a:pPr eaLnBrk="0" hangingPunct="0">
                  <a:spcBef>
                    <a:spcPts val="1800"/>
                  </a:spcBef>
                </a:pPr>
                <a:r>
                  <a:rPr lang="en-US" altLang="zh-TW" sz="2400" dirty="0" smtClean="0"/>
                  <a:t>Thus, we consider to prove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𝑇</m:t>
                    </m:r>
                    <m:r>
                      <a:rPr lang="en-US" altLang="zh-TW" sz="2400" i="1">
                        <a:latin typeface="Cambria Math"/>
                      </a:rPr>
                      <m:t>(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)≤</m:t>
                    </m:r>
                    <m:r>
                      <a:rPr lang="en-US" altLang="zh-TW" sz="2400" i="1">
                        <a:latin typeface="Cambria Math"/>
                        <a:ea typeface="Cambria Math"/>
                      </a:rPr>
                      <m:t>𝑐𝑛</m:t>
                    </m:r>
                    <m:func>
                      <m:func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400" i="1" dirty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4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TW" sz="24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 is a constant we can choose.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400" dirty="0" smtClean="0"/>
                  <a:t>We keep </a:t>
                </a:r>
                <a:r>
                  <a:rPr lang="en-US" altLang="zh-TW" sz="2400" dirty="0"/>
                  <a:t>the troublesome boundary condition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TW" sz="2400" dirty="0" smtClean="0"/>
                  <a:t>, </a:t>
                </a:r>
                <a:r>
                  <a:rPr lang="en-US" altLang="zh-TW" sz="2400" dirty="0"/>
                  <a:t>but </a:t>
                </a:r>
                <a:r>
                  <a:rPr lang="en-US" altLang="zh-TW" sz="2400" u="sng" dirty="0"/>
                  <a:t>remove it from </a:t>
                </a:r>
                <a:r>
                  <a:rPr lang="en-US" altLang="zh-TW" sz="2400" u="sng" dirty="0" smtClean="0"/>
                  <a:t>consideration </a:t>
                </a:r>
                <a:r>
                  <a:rPr lang="en-US" altLang="zh-TW" sz="2400" dirty="0" smtClean="0"/>
                  <a:t>in </a:t>
                </a:r>
                <a:r>
                  <a:rPr lang="en-US" altLang="zh-TW" sz="2400" dirty="0"/>
                  <a:t>the inductive proof</a:t>
                </a:r>
                <a:r>
                  <a:rPr lang="en-US" altLang="zh-TW" sz="2400" dirty="0" smtClean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400" dirty="0" smtClean="0"/>
                  <a:t>An observation: for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</a:rPr>
                      <m:t>&gt;3</m:t>
                    </m:r>
                  </m:oMath>
                </a14:m>
                <a:r>
                  <a:rPr lang="en-US" altLang="zh-TW" sz="2400" dirty="0" smtClean="0"/>
                  <a:t>, the recurrence does not depend directly on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𝑇</m:t>
                    </m:r>
                    <m:r>
                      <a:rPr lang="en-US" altLang="zh-TW" sz="2400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3284" y="476672"/>
                <a:ext cx="8035180" cy="5832648"/>
              </a:xfrm>
              <a:blipFill rotWithShape="0">
                <a:blip r:embed="rId4"/>
                <a:stretch>
                  <a:fillRect l="-152" t="-836" r="-2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F654E127-9C35-40CA-8A7E-D1AB96CA26D5}" type="slidenum">
              <a:rPr lang="en-US" altLang="zh-TW"/>
              <a:pPr/>
              <a:t>26</a:t>
            </a:fld>
            <a:endParaRPr lang="en-US" altLang="zh-TW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457728"/>
              </p:ext>
            </p:extLst>
          </p:nvPr>
        </p:nvGraphicFramePr>
        <p:xfrm>
          <a:off x="5364088" y="2276872"/>
          <a:ext cx="3240360" cy="330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3" name="方程式" r:id="rId5" imgW="1752480" imgH="203040" progId="Equation.3">
                  <p:embed/>
                </p:oleObj>
              </mc:Choice>
              <mc:Fallback>
                <p:oleObj name="方程式" r:id="rId5" imgW="17524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276872"/>
                        <a:ext cx="3240360" cy="3300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498463"/>
              </p:ext>
            </p:extLst>
          </p:nvPr>
        </p:nvGraphicFramePr>
        <p:xfrm>
          <a:off x="2843808" y="2636912"/>
          <a:ext cx="36417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4" r:id="rId7" imgW="3035300" imgH="304800" progId="Equation.2">
                  <p:embed/>
                </p:oleObj>
              </mc:Choice>
              <mc:Fallback>
                <p:oleObj r:id="rId7" imgW="3035300" imgH="304800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636912"/>
                        <a:ext cx="3641725" cy="365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476672"/>
                <a:ext cx="7848872" cy="5760640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With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=4</m:t>
                    </m:r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=5</m:t>
                    </m:r>
                  </m:oMath>
                </a14:m>
                <a:endParaRPr lang="en-US" altLang="zh-TW" sz="2400" dirty="0"/>
              </a:p>
              <a:p>
                <a:r>
                  <a:rPr lang="en-US" altLang="zh-TW" sz="2400" dirty="0" smtClean="0"/>
                  <a:t>We change the initial condition to be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𝑇</m:t>
                    </m:r>
                    <m:r>
                      <a:rPr lang="en-US" altLang="zh-TW" sz="2400" i="1">
                        <a:latin typeface="Cambria Math"/>
                      </a:rPr>
                      <m:t>(2)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TW" sz="2400" dirty="0"/>
                  <a:t> as the base cases in the inductive proof by 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400" i="1">
                        <a:latin typeface="Cambria Math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r>
                  <a:rPr lang="en-US" altLang="zh-TW" sz="2400" dirty="0" smtClean="0"/>
                  <a:t>Now, we complete the inductive proof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𝑇</m:t>
                    </m:r>
                    <m:r>
                      <a:rPr lang="en-US" altLang="zh-TW" sz="2400" i="1">
                        <a:latin typeface="Cambria Math"/>
                      </a:rPr>
                      <m:t>(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)≤</m:t>
                    </m:r>
                    <m:r>
                      <a:rPr lang="en-US" altLang="zh-TW" sz="2400" i="1">
                        <a:latin typeface="Cambria Math"/>
                        <a:ea typeface="Cambria Math"/>
                      </a:rPr>
                      <m:t>𝑐𝑛</m:t>
                    </m:r>
                    <m:func>
                      <m:func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400" i="1" dirty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sz="2400" dirty="0" smtClean="0"/>
                  <a:t> for some constant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𝑐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en-US" altLang="zh-TW" sz="2400" dirty="0" smtClean="0"/>
                  <a:t> by choosing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TW" sz="2400" dirty="0" smtClean="0"/>
                  <a:t> large enough so that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𝑇</m:t>
                    </m:r>
                    <m:r>
                      <a:rPr lang="en-US" altLang="zh-TW" sz="2400" b="0" i="1" smtClean="0">
                        <a:latin typeface="Cambria Math"/>
                      </a:rPr>
                      <m:t>(2)≤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2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altLang="zh-TW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𝑇</m:t>
                    </m:r>
                    <m:r>
                      <a:rPr lang="en-US" altLang="zh-TW" sz="2400" i="1">
                        <a:latin typeface="Cambria Math"/>
                      </a:rPr>
                      <m:t>(3)≤</m:t>
                    </m:r>
                    <m:r>
                      <a:rPr lang="en-US" altLang="zh-TW" sz="2400" i="1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3</m:t>
                    </m:r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func>
                  </m:oMath>
                </a14:m>
                <a:r>
                  <a:rPr lang="en-US" altLang="zh-TW" sz="2400" dirty="0" smtClean="0"/>
                  <a:t>. Any choice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𝑐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≥2</m:t>
                    </m:r>
                  </m:oMath>
                </a14:m>
                <a:r>
                  <a:rPr lang="en-US" altLang="zh-TW" sz="2400" dirty="0" smtClean="0"/>
                  <a:t> suffices for the base cases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altLang="zh-TW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sz="2400" dirty="0" smtClean="0"/>
                  <a:t>3 to hold.</a:t>
                </a:r>
                <a:endParaRPr lang="en-US" altLang="zh-TW" sz="2400" dirty="0"/>
              </a:p>
              <a:p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476672"/>
                <a:ext cx="7848872" cy="5760640"/>
              </a:xfrm>
              <a:blipFill rotWithShape="0">
                <a:blip r:embed="rId3"/>
                <a:stretch>
                  <a:fillRect l="-155" t="-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77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6120680" cy="504056"/>
          </a:xfrm>
        </p:spPr>
        <p:txBody>
          <a:bodyPr/>
          <a:lstStyle/>
          <a:p>
            <a:r>
              <a:rPr lang="en-US" altLang="zh-TW" sz="2800" dirty="0"/>
              <a:t>Making a good </a:t>
            </a:r>
            <a:r>
              <a:rPr lang="en-US" altLang="zh-TW" sz="2800" dirty="0" smtClean="0"/>
              <a:t>guess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1600" y="980728"/>
                <a:ext cx="7772400" cy="4464496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Guessing a solution takes experience, or use some heuristics like recursion trees in 4.4.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400" dirty="0"/>
                  <a:t>If a recurrence is similar to one you have seen before, then guessing a </a:t>
                </a:r>
                <a:r>
                  <a:rPr lang="en-US" altLang="zh-TW" sz="2400" dirty="0" smtClean="0"/>
                  <a:t>similar solution </a:t>
                </a:r>
                <a:r>
                  <a:rPr lang="en-US" altLang="zh-TW" sz="2400" dirty="0"/>
                  <a:t>is reasonable. As an example, consider the </a:t>
                </a:r>
                <a:r>
                  <a:rPr lang="en-US" altLang="zh-TW" sz="2400" dirty="0" smtClean="0"/>
                  <a:t>recurrence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=2</m:t>
                    </m:r>
                    <m:r>
                      <a:rPr lang="en-US" altLang="zh-TW" sz="24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/>
                              </a:rPr>
                              <m:t>/2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/>
                          </a:rPr>
                          <m:t>+17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+</m:t>
                    </m:r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zh-TW" sz="2400" dirty="0" smtClean="0"/>
              </a:p>
              <a:p>
                <a:pPr>
                  <a:spcBef>
                    <a:spcPts val="1800"/>
                  </a:spcBef>
                </a:pPr>
                <a:r>
                  <a:rPr lang="en-US" altLang="zh-TW" sz="2400" dirty="0"/>
                  <a:t>When n is large, the difference between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/2</m:t>
                            </m:r>
                          </m:e>
                        </m:d>
                        <m:r>
                          <a:rPr lang="en-US" altLang="zh-TW" sz="2400" i="1">
                            <a:latin typeface="Cambria Math"/>
                          </a:rPr>
                          <m:t>+17</m:t>
                        </m:r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is </a:t>
                </a:r>
                <a:r>
                  <a:rPr lang="en-US" altLang="zh-TW" sz="2400" dirty="0"/>
                  <a:t>not that large: both cut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nearly evenly in half</a:t>
                </a:r>
                <a:r>
                  <a:rPr lang="en-US" altLang="zh-TW" sz="2400" dirty="0" smtClean="0"/>
                  <a:t>. </a:t>
                </a:r>
                <a:endParaRPr lang="en-US" altLang="zh-TW" sz="2400" dirty="0"/>
              </a:p>
              <a:p>
                <a:pPr marL="342900" lvl="1" indent="-342900">
                  <a:spcBef>
                    <a:spcPts val="18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TW" sz="2400" dirty="0" smtClean="0"/>
                  <a:t>Therefore, we guess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endParaRPr lang="en-US" altLang="zh-TW" sz="2400" dirty="0" smtClean="0"/>
              </a:p>
              <a:p>
                <a:endParaRPr lang="en-US" altLang="zh-TW" sz="2400" dirty="0" smtClean="0"/>
              </a:p>
              <a:p>
                <a:endParaRPr lang="en-US" altLang="zh-TW" dirty="0"/>
              </a:p>
              <a:p>
                <a:pPr>
                  <a:buFont typeface="Wingdings" pitchFamily="2" charset="2"/>
                  <a:buNone/>
                </a:pPr>
                <a:r>
                  <a:rPr lang="en-US" altLang="zh-TW" dirty="0" smtClean="0"/>
                  <a:t>   </a:t>
                </a:r>
                <a:endParaRPr lang="en-US" altLang="zh-TW" dirty="0">
                  <a:solidFill>
                    <a:srgbClr val="808080"/>
                  </a:solidFill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zh-TW" dirty="0">
                    <a:solidFill>
                      <a:srgbClr val="FF00FF"/>
                    </a:solidFill>
                  </a:rPr>
                  <a:t>   </a:t>
                </a:r>
                <a:endParaRPr lang="en-US" altLang="zh-TW" dirty="0">
                  <a:solidFill>
                    <a:srgbClr val="808080"/>
                  </a:solidFill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980728"/>
                <a:ext cx="7772400" cy="4464496"/>
              </a:xfrm>
              <a:blipFill rotWithShape="1">
                <a:blip r:embed="rId3"/>
                <a:stretch>
                  <a:fillRect l="-78" t="-1093" r="-3216" b="-24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6585A2F7-9BA3-4CBD-B9EB-4AF678B8F774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3090863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361950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559745A1-0F06-4B96-BAE5-02D8857B6AC3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48" y="260648"/>
            <a:ext cx="7793037" cy="576064"/>
          </a:xfrm>
        </p:spPr>
        <p:txBody>
          <a:bodyPr/>
          <a:lstStyle/>
          <a:p>
            <a:r>
              <a:rPr lang="en-US" altLang="zh-TW" sz="2800" dirty="0">
                <a:solidFill>
                  <a:srgbClr val="2409C7"/>
                </a:solidFill>
              </a:rPr>
              <a:t>Subtleties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908720"/>
                <a:ext cx="8208912" cy="5544616"/>
              </a:xfrm>
            </p:spPr>
            <p:txBody>
              <a:bodyPr/>
              <a:lstStyle/>
              <a:p>
                <a:pPr>
                  <a:spcBef>
                    <a:spcPts val="1800"/>
                  </a:spcBef>
                </a:pPr>
                <a:r>
                  <a:rPr lang="en-US" altLang="zh-TW" sz="2400" dirty="0" smtClean="0"/>
                  <a:t>Sometimes you might correctly guess an asymptotic bound on the solution of a recurrence</a:t>
                </a:r>
                <a:r>
                  <a:rPr lang="en-US" altLang="zh-TW" sz="2400" dirty="0"/>
                  <a:t>, but somehow the math fails to work out in the induction</a:t>
                </a:r>
                <a:r>
                  <a:rPr lang="en-US" altLang="zh-TW" sz="2400" dirty="0" smtClean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400" dirty="0"/>
                  <a:t>The </a:t>
                </a:r>
                <a:r>
                  <a:rPr lang="en-US" altLang="zh-TW" sz="2400" dirty="0" smtClean="0"/>
                  <a:t>problem frequently </a:t>
                </a:r>
                <a:r>
                  <a:rPr lang="en-US" altLang="zh-TW" sz="2400" dirty="0"/>
                  <a:t>turns out to be </a:t>
                </a:r>
                <a:r>
                  <a:rPr lang="en-US" altLang="zh-TW" sz="2400" dirty="0" smtClean="0"/>
                  <a:t>that the inductive assumption is not strong enough to prove </a:t>
                </a:r>
                <a:r>
                  <a:rPr lang="en-US" altLang="zh-TW" sz="2400" dirty="0"/>
                  <a:t>the detailed bound</a:t>
                </a:r>
                <a:r>
                  <a:rPr lang="en-US" altLang="zh-TW" sz="2400" dirty="0" smtClean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400" dirty="0"/>
                  <a:t>If you revise the guess by subtracting a lower-order </a:t>
                </a:r>
                <a:r>
                  <a:rPr lang="en-US" altLang="zh-TW" sz="2400" dirty="0" smtClean="0"/>
                  <a:t>term when </a:t>
                </a:r>
                <a:r>
                  <a:rPr lang="en-US" altLang="zh-TW" sz="2400" dirty="0"/>
                  <a:t>you hit such a snag, the math often goes through.</a:t>
                </a:r>
                <a:endParaRPr lang="en-US" altLang="zh-TW" sz="2400" dirty="0" smtClean="0"/>
              </a:p>
              <a:p>
                <a:pPr>
                  <a:spcBef>
                    <a:spcPts val="1800"/>
                  </a:spcBef>
                </a:pPr>
                <a:r>
                  <a:rPr lang="en-US" altLang="zh-TW" sz="2400" dirty="0"/>
                  <a:t>Consider the recurrence</a:t>
                </a:r>
                <a:endParaRPr lang="en-US" altLang="zh-TW" sz="2400" dirty="0" smtClean="0"/>
              </a:p>
              <a:p>
                <a:pPr>
                  <a:spcBef>
                    <a:spcPts val="1800"/>
                  </a:spcBef>
                </a:pPr>
                <a:r>
                  <a:rPr lang="en-US" altLang="zh-TW" sz="2400" dirty="0" smtClean="0"/>
                  <a:t>We guess                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400" dirty="0" smtClean="0"/>
                  <a:t>We try to show that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𝑇</m:t>
                    </m:r>
                    <m:r>
                      <a:rPr lang="en-US" altLang="zh-TW" sz="2400" b="0" i="1" smtClean="0">
                        <a:latin typeface="Cambria Math"/>
                      </a:rPr>
                      <m:t>(</m:t>
                    </m:r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</a:rPr>
                      <m:t>)≤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𝑐𝑛</m:t>
                    </m:r>
                  </m:oMath>
                </a14:m>
                <a:r>
                  <a:rPr lang="en-US" altLang="zh-TW" sz="2400" dirty="0" smtClean="0"/>
                  <a:t> for a appropriate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TW" sz="2400" dirty="0" smtClean="0"/>
                  <a:t>. </a:t>
                </a:r>
                <a:endParaRPr lang="en-US" altLang="zh-TW" sz="2400" dirty="0"/>
              </a:p>
              <a:p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908720"/>
                <a:ext cx="8208912" cy="5544616"/>
              </a:xfrm>
              <a:blipFill rotWithShape="1">
                <a:blip r:embed="rId4"/>
                <a:stretch>
                  <a:fillRect l="-149" t="-879" r="-1412"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767013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777042"/>
              </p:ext>
            </p:extLst>
          </p:nvPr>
        </p:nvGraphicFramePr>
        <p:xfrm>
          <a:off x="4427984" y="4941168"/>
          <a:ext cx="3600400" cy="41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70" name="方程式" r:id="rId5" imgW="1917360" imgH="228600" progId="Equation.3">
                  <p:embed/>
                </p:oleObj>
              </mc:Choice>
              <mc:Fallback>
                <p:oleObj name="方程式" r:id="rId5" imgW="19173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941168"/>
                        <a:ext cx="3600400" cy="4186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890963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784987"/>
              </p:ext>
            </p:extLst>
          </p:nvPr>
        </p:nvGraphicFramePr>
        <p:xfrm>
          <a:off x="2452688" y="5589240"/>
          <a:ext cx="1512168" cy="325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71" r:id="rId7" imgW="1358310" imgH="291973" progId="Equation.3">
                  <p:embed/>
                </p:oleObj>
              </mc:Choice>
              <mc:Fallback>
                <p:oleObj r:id="rId7" imgW="1358310" imgH="29197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5589240"/>
                        <a:ext cx="1512168" cy="3257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403860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2338388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3862388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2452688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4789214" cy="504056"/>
          </a:xfrm>
        </p:spPr>
        <p:txBody>
          <a:bodyPr/>
          <a:lstStyle/>
          <a:p>
            <a:r>
              <a:rPr lang="en-US" altLang="zh-TW" sz="3200" dirty="0" smtClean="0"/>
              <a:t>Recurrences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124744"/>
                <a:ext cx="8064896" cy="4896544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Merge sort running time is described by the recurrence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𝑇</m:t>
                    </m:r>
                    <m:r>
                      <a:rPr lang="en-US" altLang="zh-TW" sz="2400" b="0" i="1" smtClean="0">
                        <a:latin typeface="Cambria Math"/>
                      </a:rPr>
                      <m:t>(</m:t>
                    </m:r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</a:rPr>
                      <m:t>)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altLang="zh-TW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TW" sz="2400" b="0" i="1" smtClean="0">
                                <a:latin typeface="Cambria Math"/>
                                <a:ea typeface="Cambria Math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                     </m:t>
                            </m:r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𝑖𝑓</m:t>
                            </m:r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TW" sz="2400" b="0" i="1" smtClean="0">
                                <a:latin typeface="Cambria Math"/>
                                <a:ea typeface="Cambria Math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   </m:t>
                            </m:r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𝑖𝑓</m:t>
                            </m:r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    whose solution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  <a:ea typeface="Cambria Math"/>
                      </a:rPr>
                      <m:t>T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/>
                            <a:ea typeface="Cambria Math"/>
                          </a:rPr>
                          <m:t>n</m:t>
                        </m:r>
                      </m:e>
                    </m:d>
                    <m:r>
                      <a:rPr lang="en-US" altLang="zh-TW" sz="2400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2400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𝑙𝑜𝑔𝑛</m:t>
                        </m:r>
                      </m:e>
                    </m:d>
                    <m:r>
                      <a:rPr lang="en-US" altLang="zh-TW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altLang="zh-TW" sz="2400" dirty="0" smtClean="0"/>
              </a:p>
              <a:p>
                <a:pPr>
                  <a:spcBef>
                    <a:spcPts val="1800"/>
                  </a:spcBef>
                </a:pPr>
                <a:r>
                  <a:rPr lang="en-US" altLang="zh-TW" sz="2400" dirty="0" smtClean="0"/>
                  <a:t>A recursive algorithm might divide sub-problems into unequal sizes. For 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     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sz="2400" i="1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altLang="zh-TW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zh-TW" sz="2400" i="1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sz="2400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, if it takes linear time to </a:t>
                </a:r>
              </a:p>
              <a:p>
                <a:pPr marL="0" indent="0">
                  <a:buNone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divide sub-problems and combine sub-solutions.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124744"/>
                <a:ext cx="8064896" cy="4896544"/>
              </a:xfrm>
              <a:blipFill rotWithShape="1">
                <a:blip r:embed="rId3"/>
                <a:stretch>
                  <a:fillRect l="-151" t="-996" r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6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736108"/>
              </p:ext>
            </p:extLst>
          </p:nvPr>
        </p:nvGraphicFramePr>
        <p:xfrm>
          <a:off x="988261" y="2996716"/>
          <a:ext cx="721067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98" name="方程式" r:id="rId4" imgW="6362640" imgH="380880" progId="Equation.3">
                  <p:embed/>
                </p:oleObj>
              </mc:Choice>
              <mc:Fallback>
                <p:oleObj name="方程式" r:id="rId4" imgW="6362640" imgH="380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261" y="2996716"/>
                        <a:ext cx="721067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30</a:t>
            </a:fld>
            <a:endParaRPr lang="en-US" altLang="zh-TW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359586"/>
              </p:ext>
            </p:extLst>
          </p:nvPr>
        </p:nvGraphicFramePr>
        <p:xfrm>
          <a:off x="971600" y="620688"/>
          <a:ext cx="4680520" cy="441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99" name="方程式" r:id="rId6" imgW="2425680" imgH="228600" progId="Equation.3">
                  <p:embed/>
                </p:oleObj>
              </mc:Choice>
              <mc:Fallback>
                <p:oleObj name="方程式" r:id="rId6" imgW="24256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20688"/>
                        <a:ext cx="4680520" cy="441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99592" y="1181943"/>
                <a:ext cx="7776864" cy="46166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TW" dirty="0" smtClean="0"/>
                  <a:t>which does not imply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𝑐𝑛</m:t>
                    </m:r>
                  </m:oMath>
                </a14:m>
                <a:r>
                  <a:rPr lang="en-US" altLang="zh-TW" dirty="0" smtClean="0"/>
                  <a:t> for any choice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81943"/>
                <a:ext cx="7776864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938" t="-8750" b="-2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99592" y="1916832"/>
                <a:ext cx="74888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zh-TW" dirty="0" smtClean="0"/>
                  <a:t>Our new guess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𝑐𝑛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en-US" altLang="zh-TW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a constant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916832"/>
                <a:ext cx="7488832" cy="830997"/>
              </a:xfrm>
              <a:prstGeom prst="rect">
                <a:avLst/>
              </a:prstGeom>
              <a:blipFill rotWithShape="1">
                <a:blip r:embed="rId9"/>
                <a:stretch>
                  <a:fillRect l="-1140" t="-656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008314" y="3577884"/>
                <a:ext cx="752412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Also, we must choose the constant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large enough to handle boundary conditions</a:t>
                </a:r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14" y="3577884"/>
                <a:ext cx="7524126" cy="769441"/>
              </a:xfrm>
              <a:prstGeom prst="rect">
                <a:avLst/>
              </a:prstGeom>
              <a:blipFill rotWithShape="1">
                <a:blip r:embed="rId10"/>
                <a:stretch>
                  <a:fillRect l="-810" t="-3968" b="-174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7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476672"/>
                <a:ext cx="8415536" cy="56558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000" dirty="0" smtClean="0"/>
                  <a:t>Show that the solution to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itchFamily="18" charset="0"/>
                        <a:ea typeface="Cambria Math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itchFamily="18" charset="0"/>
                        <a:ea typeface="Cambria Math" pitchFamily="18" charset="0"/>
                      </a:rPr>
                      <m:t>=2</m:t>
                    </m:r>
                    <m:r>
                      <a:rPr lang="en-US" altLang="zh-TW" sz="2000" b="0" i="1" smtClean="0">
                        <a:latin typeface="Cambria Math" pitchFamily="18" charset="0"/>
                        <a:ea typeface="Cambria Math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0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sz="20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TW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+17</m:t>
                        </m:r>
                      </m:e>
                    </m:d>
                    <m:r>
                      <a:rPr lang="en-US" altLang="zh-TW" sz="2000" b="0" i="1" smtClean="0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</m:oMath>
                </a14:m>
                <a:r>
                  <a:rPr lang="en-US" altLang="zh-TW" sz="20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altLang="zh-TW" sz="20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altLang="zh-TW" sz="2000" dirty="0" smtClean="0"/>
                  <a:t>is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itchFamily="18" charset="0"/>
                        <a:ea typeface="Cambria Math" pitchFamily="18" charset="0"/>
                      </a:rPr>
                      <m:t>𝑂</m:t>
                    </m:r>
                    <m:r>
                      <a:rPr lang="en-US" altLang="zh-TW" sz="2000" b="0" i="1" smtClean="0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TW" altLang="zh-TW" sz="2000" dirty="0">
                            <a:latin typeface="Cambria Math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000" i="1" dirty="0">
                            <a:latin typeface="Cambria Math" pitchFamily="18" charset="0"/>
                            <a:ea typeface="Cambria Math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sz="2000" b="0" i="1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altLang="zh-TW" sz="2000" b="1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800" dirty="0" smtClean="0"/>
                  <a:t>Solution</a:t>
                </a:r>
                <a:r>
                  <a:rPr lang="en-US" altLang="zh-TW" sz="1800" dirty="0"/>
                  <a:t>:</a:t>
                </a:r>
                <a:endParaRPr lang="zh-TW" altLang="zh-TW" sz="1800" dirty="0"/>
              </a:p>
              <a:p>
                <a:pPr marL="0" indent="0">
                  <a:buNone/>
                </a:pPr>
                <a:r>
                  <a:rPr lang="en-US" altLang="zh-TW" sz="1800" dirty="0"/>
                  <a:t>  assume a &gt; 0, b &gt; 0, c &gt; 0 and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𝑎𝑛</m:t>
                    </m:r>
                    <m:func>
                      <m:funcPr>
                        <m:ctrlPr>
                          <a:rPr lang="zh-TW" altLang="zh-TW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TW" altLang="zh-TW" sz="2000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000" i="1" dirty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𝑏</m:t>
                    </m:r>
                    <m:func>
                      <m:funcPr>
                        <m:ctrlPr>
                          <a:rPr lang="zh-TW" altLang="zh-TW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TW" altLang="zh-TW" sz="200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000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endParaRPr lang="zh-TW" altLang="zh-TW" sz="2000" dirty="0"/>
              </a:p>
              <a:p>
                <a:pPr marL="18000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≤2</m:t>
                      </m:r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  <m:t>+17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altLang="zh-TW" sz="2000" b="0" i="1" dirty="0" smtClean="0">
                  <a:latin typeface="Cambria Math"/>
                  <a:ea typeface="Cambria Math"/>
                </a:endParaRPr>
              </a:p>
              <a:p>
                <a:pPr marL="360000" indent="0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≤2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  <m:t>+17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TW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+17</m:t>
                                  </m:r>
                                </m:e>
                              </m:d>
                              <m: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TW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+17</m:t>
                                  </m:r>
                                </m:e>
                              </m:d>
                              <m:r>
                                <a:rPr lang="en-US" altLang="zh-TW" sz="20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</m:func>
                        </m:e>
                      </m:d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360000" indent="0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𝑎𝑛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+34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func>
                        <m:func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2000" i="1">
                                  <a:latin typeface="Cambria Math"/>
                                  <a:ea typeface="Cambria Math"/>
                                </a:rPr>
                                <m:t>+17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altLang="zh-TW" sz="20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func>
                            <m:func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TW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+17</m:t>
                                  </m:r>
                                </m:e>
                              </m:d>
                              <m: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  <m:t>−2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TW" sz="2000" dirty="0" smtClean="0">
                  <a:ea typeface="Cambria Math"/>
                </a:endParaRPr>
              </a:p>
              <a:p>
                <a:pPr marL="36000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/>
                      </a:rPr>
                      <m:t>≤</m:t>
                    </m:r>
                    <m:r>
                      <a:rPr lang="en-US" altLang="zh-TW" sz="2000" b="0" i="1" smtClean="0">
                        <a:latin typeface="Cambria Math"/>
                      </a:rPr>
                      <m:t>𝑎𝑛</m:t>
                    </m:r>
                    <m:func>
                      <m:func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+17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𝑎𝑛</m:t>
                        </m:r>
                        <m:func>
                          <m:func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000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0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34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−2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d>
                        <m:func>
                          <m:func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sz="20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TW" sz="2000" i="1">
                                    <a:latin typeface="Cambria Math"/>
                                    <a:ea typeface="Cambria Math"/>
                                  </a:rPr>
                                  <m:t>+17</m:t>
                                </m:r>
                              </m:e>
                            </m:d>
                          </m:e>
                        </m:func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</m:func>
                  </m:oMath>
                </a14:m>
                <a:r>
                  <a:rPr lang="zh-TW" altLang="en-US" sz="2000" dirty="0" smtClean="0"/>
                  <a:t> </a:t>
                </a:r>
                <a:endParaRPr lang="en-US" altLang="zh-TW" sz="2000" dirty="0" smtClean="0"/>
              </a:p>
              <a:p>
                <a:pPr marL="36000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/>
                      </a:rPr>
                      <m:t>≤</m:t>
                    </m:r>
                    <m:r>
                      <a:rPr lang="en-US" altLang="zh-TW" sz="2000" b="0" i="1" smtClean="0">
                        <a:latin typeface="Cambria Math"/>
                      </a:rPr>
                      <m:t>𝑎𝑛</m:t>
                    </m:r>
                    <m:r>
                      <a:rPr lang="en-US" altLang="zh-TW" sz="2000" b="0" i="1" smtClean="0">
                        <a:latin typeface="Cambria Math"/>
                      </a:rPr>
                      <m:t>[</m:t>
                    </m:r>
                    <m:func>
                      <m:func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+17</m:t>
                            </m:r>
                          </m:e>
                        </m:d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+</m:t>
                    </m:r>
                    <m:func>
                      <m:func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TW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TW" sz="2000" dirty="0" smtClean="0"/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34</m:t>
                        </m:r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func>
                      <m:func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+17</m:t>
                            </m:r>
                          </m:e>
                        </m:d>
                      </m:e>
                    </m:func>
                    <m:r>
                      <a:rPr lang="en-US" altLang="zh-TW" sz="2000" i="1">
                        <a:latin typeface="Cambria Math"/>
                        <a:ea typeface="Cambria Math"/>
                      </a:rPr>
                      <m:t>−2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endParaRPr lang="en-US" altLang="zh-TW" sz="2000" dirty="0" smtClean="0"/>
              </a:p>
              <a:p>
                <a:pPr marL="36000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/>
                      </a:rPr>
                      <m:t>≤</m:t>
                    </m:r>
                    <m:r>
                      <a:rPr lang="en-US" altLang="zh-TW" sz="2000" b="0" i="1" smtClean="0">
                        <a:latin typeface="Cambria Math"/>
                      </a:rPr>
                      <m:t>𝑎𝑛</m:t>
                    </m:r>
                    <m:r>
                      <a:rPr lang="en-US" altLang="zh-TW" sz="2000" b="0" i="1" smtClean="0">
                        <a:latin typeface="Cambria Math"/>
                      </a:rPr>
                      <m:t>[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((</m:t>
                        </m:r>
                        <m:f>
                          <m:fPr>
                            <m:type m:val="skw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2000" b="0" i="1" smtClean="0">
                            <a:latin typeface="Cambria Math"/>
                          </a:rPr>
                          <m:t>+17)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20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den>
                            </m:f>
                          </m:sup>
                        </m:sSup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  <m:r>
                      <a:rPr lang="en-US" altLang="zh-TW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TW" sz="2000" dirty="0" smtClean="0"/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34</m:t>
                        </m:r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func>
                      <m:func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+17</m:t>
                            </m:r>
                          </m:e>
                        </m:d>
                      </m:e>
                    </m:func>
                    <m:r>
                      <a:rPr lang="en-US" altLang="zh-TW" sz="2000" i="1">
                        <a:latin typeface="Cambria Math"/>
                        <a:ea typeface="Cambria Math"/>
                      </a:rPr>
                      <m:t>−2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endParaRPr lang="en-US" altLang="zh-TW" sz="2000" dirty="0"/>
              </a:p>
              <a:p>
                <a:pPr marL="360000" indent="0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𝑎𝑛</m:t>
                      </m:r>
                      <m:func>
                        <m:funcPr>
                          <m:ctrlPr>
                            <a:rPr lang="zh-TW" altLang="zh-TW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zh-TW" sz="20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0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𝑏</m:t>
                      </m:r>
                      <m:func>
                        <m:funcPr>
                          <m:ctrlPr>
                            <a:rPr lang="zh-TW" altLang="zh-TW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zh-TW" sz="20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0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𝑐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476672"/>
                <a:ext cx="8415536" cy="5655841"/>
              </a:xfrm>
              <a:blipFill rotWithShape="1">
                <a:blip r:embed="rId2"/>
                <a:stretch>
                  <a:fillRect l="-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7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836712"/>
                <a:ext cx="7920880" cy="4896544"/>
              </a:xfrm>
            </p:spPr>
            <p:txBody>
              <a:bodyPr/>
              <a:lstStyle/>
              <a:p>
                <a:pPr marL="457200" indent="-457200">
                  <a:buSzPct val="9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n</m:t>
                    </m:r>
                    <m:r>
                      <a:rPr lang="en-US" altLang="zh-TW" sz="2400" b="0" i="0" smtClean="0">
                        <a:latin typeface="Cambria Math"/>
                        <a:ea typeface="Cambria Math"/>
                      </a:rPr>
                      <m:t>≥ </m:t>
                    </m:r>
                    <m:f>
                      <m:fPr>
                        <m:type m:val="skw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/>
                            <a:ea typeface="Cambria Math"/>
                          </a:rPr>
                          <m:t>n</m:t>
                        </m:r>
                      </m:num>
                      <m:den>
                        <m:r>
                          <a:rPr lang="en-US" altLang="zh-TW" sz="24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altLang="zh-TW" sz="2400" b="0" i="0" smtClean="0">
                        <a:latin typeface="Cambria Math"/>
                        <a:ea typeface="Cambria Math"/>
                      </a:rPr>
                      <m:t>+17</m:t>
                    </m:r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≥34</m:t>
                    </m:r>
                  </m:oMath>
                </a14:m>
                <a:r>
                  <a:rPr lang="en-US" altLang="zh-TW" sz="2400" dirty="0" smtClean="0"/>
                  <a:t> .</a:t>
                </a:r>
              </a:p>
              <a:p>
                <a:pPr marL="457200" indent="-457200">
                  <a:buSzPct val="9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n</m:t>
                    </m:r>
                    <m:r>
                      <a:rPr lang="en-US" altLang="zh-TW" sz="2400" b="0" i="0" smtClean="0">
                        <a:latin typeface="Cambria Math"/>
                        <a:ea typeface="Cambria Math"/>
                      </a:rPr>
                      <m:t>≥(</m:t>
                    </m:r>
                    <m:f>
                      <m:fPr>
                        <m:type m:val="skw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+17)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TW" sz="2400" dirty="0" smtClean="0"/>
                  <a:t>, let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𝑎</m:t>
                    </m:r>
                    <m:r>
                      <a:rPr lang="en-US" altLang="zh-TW" sz="24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≥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+17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3/2</m:t>
                    </m:r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51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400" dirty="0" smtClean="0"/>
                  <a:t>, </a:t>
                </a:r>
              </a:p>
              <a:p>
                <a:pPr marL="0" indent="0">
                  <a:buSzPct val="90000"/>
                  <a:buNone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zh-TW" sz="2400" i="1" smtClean="0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51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𝑛</m:t>
                    </m:r>
                    <m:r>
                      <a:rPr lang="en-US" altLang="zh-TW" sz="2400" b="0" i="1" dirty="0" smtClean="0">
                        <a:latin typeface="Cambria Math"/>
                        <a:ea typeface="Cambria Math"/>
                      </a:rPr>
                      <m:t>≥102</m:t>
                    </m:r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pPr marL="457200" indent="-457200">
                  <a:buSzPct val="90000"/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34</m:t>
                    </m:r>
                    <m:r>
                      <a:rPr lang="en-US" altLang="zh-TW" sz="2400" b="0" i="1" smtClean="0">
                        <a:latin typeface="Cambria Math"/>
                      </a:rPr>
                      <m:t>𝑎</m:t>
                    </m:r>
                    <m:r>
                      <a:rPr lang="en-US" altLang="zh-TW" sz="2400" b="0" i="1" smtClean="0">
                        <a:latin typeface="Cambria Math"/>
                      </a:rPr>
                      <m:t>−2</m:t>
                    </m:r>
                    <m:r>
                      <a:rPr lang="en-US" altLang="zh-TW" sz="2400" b="0" i="1" smtClean="0">
                        <a:latin typeface="Cambria Math"/>
                      </a:rPr>
                      <m:t>𝑏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≤−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altLang="zh-TW" sz="2400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𝑏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≥34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pPr marL="457200" indent="-457200">
                  <a:buSzPct val="90000"/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/>
                      </a:rPr>
                      <m:t>∵</m:t>
                    </m:r>
                    <m:r>
                      <a:rPr lang="en-US" altLang="zh-TW" sz="2400" b="0" i="1" smtClean="0">
                        <a:latin typeface="Cambria Math"/>
                      </a:rPr>
                      <m:t>𝑐</m:t>
                    </m:r>
                    <m:r>
                      <a:rPr lang="en-US" altLang="zh-TW" sz="24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−</m:t>
                    </m:r>
                    <m:r>
                      <a:rPr lang="en-US" altLang="zh-TW" sz="2400" b="0" i="1" smtClean="0">
                        <a:latin typeface="Cambria Math"/>
                      </a:rPr>
                      <m:t>𝑐</m:t>
                    </m:r>
                    <m:r>
                      <a:rPr lang="en-US" altLang="zh-TW" sz="2400" b="0" i="1" smtClean="0">
                        <a:latin typeface="Cambria Math"/>
                      </a:rPr>
                      <m:t>&gt;−2</m:t>
                    </m:r>
                    <m:r>
                      <a:rPr lang="en-US" altLang="zh-TW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pPr marL="0" indent="0">
                  <a:buSzPct val="90000"/>
                  <a:buNone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/>
                        <a:ea typeface="Cambria Math"/>
                      </a:rPr>
                      <m:t>∴</m:t>
                    </m:r>
                  </m:oMath>
                </a14:m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𝑇</m:t>
                    </m:r>
                    <m:r>
                      <a:rPr lang="en-US" altLang="zh-TW" sz="2400" b="0" i="1" smtClean="0">
                        <a:latin typeface="Cambria Math"/>
                      </a:rPr>
                      <m:t>(</m:t>
                    </m:r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</a:rPr>
                      <m:t>)≤</m:t>
                    </m:r>
                    <m:r>
                      <a:rPr lang="en-US" altLang="zh-TW" sz="2400" i="1">
                        <a:latin typeface="Cambria Math"/>
                        <a:ea typeface="Cambria Math"/>
                      </a:rPr>
                      <m:t>𝑎𝑛</m:t>
                    </m:r>
                    <m:func>
                      <m:funcPr>
                        <m:ctrlPr>
                          <a:rPr lang="zh-TW" altLang="zh-TW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TW" altLang="zh-TW" sz="2400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400" i="1" dirty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sz="24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400" i="1">
                        <a:latin typeface="Cambria Math"/>
                        <a:ea typeface="Cambria Math"/>
                      </a:rPr>
                      <m:t>𝑏</m:t>
                    </m:r>
                    <m:func>
                      <m:funcPr>
                        <m:ctrlPr>
                          <a:rPr lang="zh-TW" altLang="zh-TW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TW" altLang="zh-TW" sz="2400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400" i="1" dirty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sz="24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400" i="1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endParaRPr lang="zh-TW" altLang="en-US" sz="2400" dirty="0"/>
              </a:p>
              <a:p>
                <a:pPr marL="0" indent="0">
                  <a:buSzPct val="90000"/>
                  <a:buNone/>
                </a:pPr>
                <a:r>
                  <a:rPr lang="en-US" altLang="zh-TW" sz="2000" dirty="0" smtClean="0"/>
                  <a:t>Therefore,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𝑂</m:t>
                    </m:r>
                    <m:r>
                      <a:rPr lang="en-US" altLang="zh-TW" sz="2000" b="0" i="1" smtClean="0">
                        <a:latin typeface="Cambria Math"/>
                      </a:rPr>
                      <m:t>(</m:t>
                    </m:r>
                    <m:r>
                      <a:rPr lang="en-US" altLang="zh-TW" sz="20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 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836712"/>
                <a:ext cx="7920880" cy="4896544"/>
              </a:xfrm>
              <a:blipFill rotWithShape="0">
                <a:blip r:embed="rId2"/>
                <a:stretch>
                  <a:fillRect l="-924" t="-11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1596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3A6F08AA-4CAA-49C8-BAC9-708279C837E0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7793037" cy="648072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</a:rPr>
              <a:t>Avoiding pitfalls</a:t>
            </a:r>
            <a:r>
              <a:rPr lang="en-US" altLang="zh-TW" sz="2800" dirty="0"/>
              <a:t>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819400"/>
            <a:ext cx="7772400" cy="3313113"/>
          </a:xfrm>
        </p:spPr>
        <p:txBody>
          <a:bodyPr/>
          <a:lstStyle/>
          <a:p>
            <a:r>
              <a:rPr lang="en-US" altLang="zh-TW" sz="2400" dirty="0"/>
              <a:t>Assume   </a:t>
            </a:r>
          </a:p>
          <a:p>
            <a:r>
              <a:rPr lang="en-US" altLang="zh-TW" sz="2400" dirty="0"/>
              <a:t>Hence 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Times New Roman"/>
              </a:rPr>
              <a:t> </a:t>
            </a:r>
            <a:endParaRPr lang="en-US" altLang="zh-TW" sz="2800" dirty="0"/>
          </a:p>
          <a:p>
            <a:pPr>
              <a:buFont typeface="Wingdings" pitchFamily="2" charset="2"/>
              <a:buNone/>
            </a:pPr>
            <a:endParaRPr lang="en-US" altLang="zh-TW" sz="2800" dirty="0"/>
          </a:p>
          <a:p>
            <a:r>
              <a:rPr lang="en-US" altLang="zh-TW" sz="2400" b="1" i="1" dirty="0">
                <a:solidFill>
                  <a:srgbClr val="808080"/>
                </a:solidFill>
              </a:rPr>
              <a:t>(WRONG!) </a:t>
            </a:r>
            <a:r>
              <a:rPr lang="en-US" altLang="zh-TW" sz="2400" dirty="0"/>
              <a:t>You cannot find such a </a:t>
            </a:r>
            <a:r>
              <a:rPr lang="en-US" altLang="zh-TW" sz="2400" i="1" dirty="0"/>
              <a:t>c</a:t>
            </a:r>
            <a:r>
              <a:rPr lang="en-US" altLang="zh-TW" sz="2400" dirty="0"/>
              <a:t>. 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281363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87958"/>
              </p:ext>
            </p:extLst>
          </p:nvPr>
        </p:nvGraphicFramePr>
        <p:xfrm>
          <a:off x="1115616" y="1628800"/>
          <a:ext cx="3092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39" r:id="rId4" imgW="2578100" imgH="762000" progId="Equation.3">
                  <p:embed/>
                </p:oleObj>
              </mc:Choice>
              <mc:Fallback>
                <p:oleObj r:id="rId4" imgW="2578100" imgH="762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28800"/>
                        <a:ext cx="30924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3900488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118436"/>
              </p:ext>
            </p:extLst>
          </p:nvPr>
        </p:nvGraphicFramePr>
        <p:xfrm>
          <a:off x="2843808" y="2872581"/>
          <a:ext cx="16144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0" r:id="rId6" imgW="1346200" imgH="292100" progId="Equation.3">
                  <p:embed/>
                </p:oleObj>
              </mc:Choice>
              <mc:Fallback>
                <p:oleObj r:id="rId6" imgW="13462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872581"/>
                        <a:ext cx="1614488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843020"/>
              </p:ext>
            </p:extLst>
          </p:nvPr>
        </p:nvGraphicFramePr>
        <p:xfrm>
          <a:off x="2699792" y="3281363"/>
          <a:ext cx="12795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1" r:id="rId8" imgW="1066800" imgH="292100" progId="Equation.2">
                  <p:embed/>
                </p:oleObj>
              </mc:Choice>
              <mc:Fallback>
                <p:oleObj r:id="rId8" imgW="1066800" imgH="292100" progId="Equation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281363"/>
                        <a:ext cx="1279525" cy="3508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53016"/>
              </p:ext>
            </p:extLst>
          </p:nvPr>
        </p:nvGraphicFramePr>
        <p:xfrm>
          <a:off x="1619672" y="3717032"/>
          <a:ext cx="475252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2" name="方程式" r:id="rId10" imgW="2260440" imgH="457200" progId="Equation.3">
                  <p:embed/>
                </p:oleObj>
              </mc:Choice>
              <mc:Fallback>
                <p:oleObj name="方程式" r:id="rId10" imgW="22604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717032"/>
                        <a:ext cx="4752528" cy="9361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3D5441D7-7B0D-460F-8EDF-B6D0230E175F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76672"/>
            <a:ext cx="7793037" cy="579214"/>
          </a:xfrm>
        </p:spPr>
        <p:txBody>
          <a:bodyPr/>
          <a:lstStyle/>
          <a:p>
            <a:r>
              <a:rPr lang="en-US" altLang="zh-TW" sz="2800" dirty="0">
                <a:solidFill>
                  <a:srgbClr val="2409C7"/>
                </a:solidFill>
              </a:rPr>
              <a:t>Changing variables 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003122"/>
              </p:ext>
            </p:extLst>
          </p:nvPr>
        </p:nvGraphicFramePr>
        <p:xfrm>
          <a:off x="1115616" y="1268760"/>
          <a:ext cx="7488831" cy="532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9" name="文件" r:id="rId4" imgW="6099003" imgH="4338438" progId="Word.Document.8">
                  <p:embed/>
                </p:oleObj>
              </mc:Choice>
              <mc:Fallback>
                <p:oleObj name="文件" r:id="rId4" imgW="6099003" imgH="433843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268760"/>
                        <a:ext cx="7488831" cy="5328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052736"/>
            <a:ext cx="7632848" cy="54006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sz="2400" dirty="0"/>
              <a:t>Drawing out a recursion tree, serves as a </a:t>
            </a:r>
            <a:r>
              <a:rPr lang="en-US" altLang="zh-TW" sz="2400" dirty="0" smtClean="0"/>
              <a:t>straightforward </a:t>
            </a:r>
            <a:r>
              <a:rPr lang="en-US" altLang="zh-TW" sz="2400" dirty="0"/>
              <a:t>way to devise a </a:t>
            </a:r>
            <a:r>
              <a:rPr lang="en-US" altLang="zh-TW" sz="2400" dirty="0" smtClean="0"/>
              <a:t>good guess</a:t>
            </a:r>
            <a:r>
              <a:rPr lang="en-US" altLang="zh-TW" sz="2400" dirty="0"/>
              <a:t>.</a:t>
            </a:r>
          </a:p>
          <a:p>
            <a:pPr>
              <a:spcBef>
                <a:spcPts val="1800"/>
              </a:spcBef>
            </a:pPr>
            <a:r>
              <a:rPr lang="en-US" altLang="zh-TW" sz="2400" dirty="0" smtClean="0"/>
              <a:t>In </a:t>
            </a:r>
            <a:r>
              <a:rPr lang="en-US" altLang="zh-TW" sz="2400" dirty="0"/>
              <a:t>a recursion tree, each node represents the cost of a single </a:t>
            </a:r>
            <a:r>
              <a:rPr lang="en-US" altLang="zh-TW" sz="2400" dirty="0" smtClean="0"/>
              <a:t>sub-problem somewhere </a:t>
            </a:r>
            <a:r>
              <a:rPr lang="en-US" altLang="zh-TW" sz="2400" dirty="0"/>
              <a:t>in the set of recursive function invocations. </a:t>
            </a:r>
            <a:endParaRPr lang="en-US" altLang="zh-TW" sz="2400" dirty="0" smtClean="0"/>
          </a:p>
          <a:p>
            <a:pPr>
              <a:spcBef>
                <a:spcPts val="1800"/>
              </a:spcBef>
            </a:pPr>
            <a:r>
              <a:rPr lang="en-US" altLang="zh-TW" sz="2400" dirty="0" smtClean="0"/>
              <a:t>We </a:t>
            </a:r>
            <a:r>
              <a:rPr lang="en-US" altLang="zh-TW" sz="2400" dirty="0"/>
              <a:t>sum the costs </a:t>
            </a:r>
            <a:r>
              <a:rPr lang="en-US" altLang="zh-TW" sz="2400" dirty="0" smtClean="0"/>
              <a:t>within each </a:t>
            </a:r>
            <a:r>
              <a:rPr lang="en-US" altLang="zh-TW" sz="2400" dirty="0"/>
              <a:t>level of the tree to obtain a set of per-level costs, and then we sum all </a:t>
            </a:r>
            <a:r>
              <a:rPr lang="en-US" altLang="zh-TW" sz="2400" dirty="0" smtClean="0"/>
              <a:t>the per-level </a:t>
            </a:r>
            <a:r>
              <a:rPr lang="en-US" altLang="zh-TW" sz="2400" dirty="0"/>
              <a:t>costs to determine the total cost of all levels of the recursion</a:t>
            </a:r>
            <a:r>
              <a:rPr lang="en-US" altLang="zh-TW" sz="24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en-US" altLang="zh-TW" sz="2400" dirty="0"/>
              <a:t>A recursion tree is best used to generate a good guess, which you can then </a:t>
            </a:r>
            <a:r>
              <a:rPr lang="en-US" altLang="zh-TW" sz="2400" dirty="0" smtClean="0"/>
              <a:t>verify by </a:t>
            </a:r>
            <a:r>
              <a:rPr lang="en-US" altLang="zh-TW" sz="2400" dirty="0"/>
              <a:t>the substitution method.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3568" y="404664"/>
            <a:ext cx="7793037" cy="50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charset="-120"/>
              </a:defRPr>
            </a:lvl9pPr>
          </a:lstStyle>
          <a:p>
            <a:r>
              <a:rPr lang="en-US" altLang="zh-TW" sz="3200" dirty="0" smtClean="0">
                <a:solidFill>
                  <a:srgbClr val="FF0000"/>
                </a:solidFill>
              </a:rPr>
              <a:t>4.4 the Recursion-tree method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878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7A43CE2B-1726-4C5D-B4E5-222CCB7F84F9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238125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pic>
        <p:nvPicPr>
          <p:cNvPr id="65544" name="Picture 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1704" y="1514400"/>
            <a:ext cx="8964613" cy="5016475"/>
          </a:xfrm>
        </p:spPr>
      </p:pic>
      <p:graphicFrame>
        <p:nvGraphicFramePr>
          <p:cNvPr id="655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227095"/>
              </p:ext>
            </p:extLst>
          </p:nvPr>
        </p:nvGraphicFramePr>
        <p:xfrm>
          <a:off x="827584" y="404665"/>
          <a:ext cx="345757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1" name="方程式" r:id="rId5" imgW="1866600" imgH="279360" progId="Equation.3">
                  <p:embed/>
                </p:oleObj>
              </mc:Choice>
              <mc:Fallback>
                <p:oleObj name="方程式" r:id="rId5" imgW="1866600" imgH="279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4665"/>
                        <a:ext cx="3457575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39552" y="852681"/>
                <a:ext cx="835292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zh-TW" sz="2000" dirty="0" smtClean="0"/>
                  <a:t>Assume</a:t>
                </a:r>
                <a:r>
                  <a:rPr lang="en-US" altLang="zh-TW" sz="2000" i="1" dirty="0" smtClean="0"/>
                  <a:t> n </a:t>
                </a:r>
                <a:r>
                  <a:rPr lang="en-US" altLang="zh-TW" sz="2000" dirty="0" smtClean="0"/>
                  <a:t>is an exact power of 4</a:t>
                </a:r>
                <a:r>
                  <a:rPr lang="en-US" altLang="zh-TW" sz="2000" i="1" dirty="0" smtClean="0"/>
                  <a:t>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zh-TW" sz="2000" dirty="0" smtClean="0"/>
                  <a:t>The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/>
                  <a:t>term in(b) at the root represents the cost at the top level of recursion</a:t>
                </a:r>
                <a:r>
                  <a:rPr lang="en-US" altLang="zh-TW" sz="2000" dirty="0" smtClean="0"/>
                  <a:t>, and </a:t>
                </a:r>
                <a:r>
                  <a:rPr lang="en-US" altLang="zh-TW" sz="2000" dirty="0"/>
                  <a:t>the three </a:t>
                </a:r>
                <a:r>
                  <a:rPr lang="en-US" altLang="zh-TW" sz="2000" dirty="0" err="1"/>
                  <a:t>subtrees</a:t>
                </a:r>
                <a:r>
                  <a:rPr lang="en-US" altLang="zh-TW" sz="2000" dirty="0"/>
                  <a:t> of the root represent the costs incurred by the </a:t>
                </a:r>
                <a:r>
                  <a:rPr lang="en-US" altLang="zh-TW" sz="2000" dirty="0" err="1" smtClean="0"/>
                  <a:t>subproblems</a:t>
                </a:r>
                <a:r>
                  <a:rPr lang="en-US" altLang="zh-TW" sz="2000" dirty="0" smtClean="0"/>
                  <a:t> of </a:t>
                </a:r>
                <a:r>
                  <a:rPr lang="en-US" altLang="zh-TW" sz="2000" dirty="0"/>
                  <a:t>size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𝑛</m:t>
                    </m:r>
                    <m:r>
                      <a:rPr lang="en-US" altLang="zh-TW" sz="2000" b="0" i="1" smtClean="0">
                        <a:latin typeface="Cambria Math"/>
                      </a:rPr>
                      <m:t>/4</m:t>
                    </m:r>
                  </m:oMath>
                </a14:m>
                <a:r>
                  <a:rPr lang="en-US" altLang="zh-TW" sz="2000" dirty="0" smtClean="0"/>
                  <a:t>.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852681"/>
                <a:ext cx="8352928" cy="1323439"/>
              </a:xfrm>
              <a:prstGeom prst="rect">
                <a:avLst/>
              </a:prstGeom>
              <a:blipFill rotWithShape="1">
                <a:blip r:embed="rId7"/>
                <a:stretch>
                  <a:fillRect l="-657" t="-2304" b="-7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90CB4F5F-625A-4EDB-937E-E5076ADA2B6C}" type="slidenum">
              <a:rPr lang="en-US" altLang="zh-TW"/>
              <a:pPr/>
              <a:t>37</a:t>
            </a:fld>
            <a:endParaRPr lang="en-US" altLang="zh-TW"/>
          </a:p>
        </p:txBody>
      </p:sp>
      <p:pic>
        <p:nvPicPr>
          <p:cNvPr id="7475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620688"/>
            <a:ext cx="8631237" cy="525621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67544" y="5731634"/>
                <a:ext cx="828092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000" dirty="0" smtClean="0">
                    <a:solidFill>
                      <a:srgbClr val="2409C7"/>
                    </a:solidFill>
                  </a:rPr>
                  <a:t>The fully expanded tree </a:t>
                </a:r>
                <a:r>
                  <a:rPr lang="en-US" altLang="zh-TW" sz="2000" dirty="0">
                    <a:solidFill>
                      <a:srgbClr val="2409C7"/>
                    </a:solidFill>
                  </a:rPr>
                  <a:t>in part (d) has height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i="1" smtClean="0">
                            <a:solidFill>
                              <a:srgbClr val="2409C7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2409C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000" i="0" smtClean="0">
                                <a:solidFill>
                                  <a:srgbClr val="2409C7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2409C7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sz="2000" dirty="0" smtClean="0">
                    <a:solidFill>
                      <a:srgbClr val="2409C7"/>
                    </a:solidFill>
                  </a:rPr>
                  <a:t> </a:t>
                </a:r>
                <a:r>
                  <a:rPr lang="en-US" altLang="zh-TW" sz="2000" dirty="0">
                    <a:solidFill>
                      <a:srgbClr val="2409C7"/>
                    </a:solidFill>
                  </a:rPr>
                  <a:t>(it has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i="1">
                            <a:solidFill>
                              <a:srgbClr val="2409C7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000" i="1">
                                <a:solidFill>
                                  <a:srgbClr val="2409C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solidFill>
                                  <a:srgbClr val="2409C7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2409C7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altLang="zh-TW" sz="2000" i="1">
                            <a:solidFill>
                              <a:srgbClr val="2409C7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sz="2000" b="0" i="1" smtClean="0">
                        <a:solidFill>
                          <a:srgbClr val="2409C7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sz="2000" dirty="0" smtClean="0">
                    <a:solidFill>
                      <a:srgbClr val="2409C7"/>
                    </a:solidFill>
                  </a:rPr>
                  <a:t> </a:t>
                </a:r>
                <a:r>
                  <a:rPr lang="en-US" altLang="zh-TW" sz="2000" dirty="0">
                    <a:solidFill>
                      <a:srgbClr val="2409C7"/>
                    </a:solidFill>
                  </a:rPr>
                  <a:t>levels).</a:t>
                </a:r>
                <a:endParaRPr lang="zh-TW" altLang="en-US" sz="2000" dirty="0">
                  <a:solidFill>
                    <a:srgbClr val="2409C7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731634"/>
                <a:ext cx="8280920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810" t="-4310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332656"/>
                <a:ext cx="8064896" cy="5976664"/>
              </a:xfrm>
            </p:spPr>
            <p:txBody>
              <a:bodyPr/>
              <a:lstStyle/>
              <a:p>
                <a:r>
                  <a:rPr lang="en-US" altLang="zh-TW" sz="2000" dirty="0" smtClean="0"/>
                  <a:t>How far from the root do we </a:t>
                </a:r>
                <a:r>
                  <a:rPr lang="en-US" altLang="zh-TW" sz="2000" dirty="0"/>
                  <a:t>reach one? The </a:t>
                </a:r>
                <a:r>
                  <a:rPr lang="en-US" altLang="zh-TW" sz="2000" dirty="0" smtClean="0"/>
                  <a:t>sub-problem </a:t>
                </a:r>
                <a:r>
                  <a:rPr lang="en-US" altLang="zh-TW" sz="2000" dirty="0"/>
                  <a:t>size for a node at depth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altLang="zh-TW" sz="24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/>
                  <a:t>Thus, </a:t>
                </a:r>
                <a:r>
                  <a:rPr lang="en-US" altLang="zh-TW" sz="2000" dirty="0" smtClean="0"/>
                  <a:t>the </a:t>
                </a:r>
                <a:r>
                  <a:rPr lang="en-US" altLang="zh-TW" sz="2000" dirty="0" err="1" smtClean="0"/>
                  <a:t>subproblem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size hits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𝑛</m:t>
                    </m:r>
                    <m:r>
                      <a:rPr lang="en-US" altLang="zh-TW" sz="2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when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2000" dirty="0" smtClean="0"/>
                  <a:t>=1 </a:t>
                </a:r>
                <a:r>
                  <a:rPr lang="en-US" altLang="zh-TW" sz="2000" dirty="0"/>
                  <a:t>or, equivalently, when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𝑖</m:t>
                    </m:r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0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sz="2000" dirty="0" smtClean="0"/>
                  <a:t>. </a:t>
                </a:r>
                <a:endParaRPr lang="en-US" altLang="zh-TW" sz="2000" dirty="0"/>
              </a:p>
              <a:p>
                <a:pPr>
                  <a:spcBef>
                    <a:spcPts val="1800"/>
                  </a:spcBef>
                </a:pPr>
                <a:r>
                  <a:rPr lang="en-US" altLang="zh-TW" sz="2000" dirty="0"/>
                  <a:t>Thus, the tree has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altLang="zh-TW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sz="20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levels (at depths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0, 1, 2, …, 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0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sz="2000" dirty="0" smtClean="0"/>
                  <a:t>).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000" dirty="0"/>
                  <a:t>Next we determine the cost at each level of the tree. Each level has three </a:t>
                </a:r>
                <a:r>
                  <a:rPr lang="en-US" altLang="zh-TW" sz="2000" dirty="0" smtClean="0"/>
                  <a:t>times more </a:t>
                </a:r>
                <a:r>
                  <a:rPr lang="en-US" altLang="zh-TW" sz="2000" dirty="0"/>
                  <a:t>nodes than the level above, and so the number of nodes at depth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sz="20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000" dirty="0" smtClean="0"/>
                  <a:t> .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000" dirty="0"/>
                  <a:t>Because </a:t>
                </a:r>
                <a:r>
                  <a:rPr lang="en-US" altLang="zh-TW" sz="2000" dirty="0" err="1"/>
                  <a:t>subproblem</a:t>
                </a:r>
                <a:r>
                  <a:rPr lang="en-US" altLang="zh-TW" sz="2000" dirty="0"/>
                  <a:t> sizes reduce by a factor of 4 for each level we go </a:t>
                </a:r>
                <a:r>
                  <a:rPr lang="en-US" altLang="zh-TW" sz="2000" dirty="0" smtClean="0"/>
                  <a:t>down from </a:t>
                </a:r>
                <a:r>
                  <a:rPr lang="en-US" altLang="zh-TW" sz="2000" dirty="0"/>
                  <a:t>the root, each node at depth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𝑖</m:t>
                    </m:r>
                    <m:r>
                      <a:rPr lang="en-US" altLang="zh-TW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000" dirty="0" smtClean="0"/>
                  <a:t>, </a:t>
                </a:r>
                <a:r>
                  <a:rPr lang="en-US" altLang="zh-TW" sz="20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</a:rPr>
                      <m:t>i</m:t>
                    </m:r>
                    <m:r>
                      <a:rPr lang="en-US" altLang="zh-TW" sz="2000" b="0" i="0" smtClean="0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0, 1, 2, …, </m:t>
                    </m:r>
                    <m:func>
                      <m:func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altLang="zh-TW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sz="20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TW" sz="2000" dirty="0" smtClean="0"/>
                  <a:t>,</a:t>
                </a:r>
                <a:r>
                  <a:rPr lang="en-US" altLang="zh-TW" sz="2000" dirty="0"/>
                  <a:t> has a </a:t>
                </a:r>
                <a:r>
                  <a:rPr lang="en-US" altLang="zh-TW" sz="2000" dirty="0" smtClean="0"/>
                  <a:t>cost of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000" dirty="0" smtClean="0"/>
                  <a:t>.  So</a:t>
                </a:r>
                <a:r>
                  <a:rPr lang="en-US" altLang="zh-TW" sz="2000" dirty="0"/>
                  <a:t>, the total cost over all nodes at depth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𝑖</m:t>
                    </m:r>
                    <m:r>
                      <a:rPr lang="en-US" altLang="zh-TW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000" dirty="0" smtClean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solidFill>
                              <a:srgbClr val="2409C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altLang="zh-TW" sz="2000" i="1">
                        <a:solidFill>
                          <a:srgbClr val="2409C7"/>
                        </a:solidFill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rgbClr val="2409C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2409C7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altLang="zh-TW" sz="2400" i="1">
                                <a:solidFill>
                                  <a:srgbClr val="2409C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solidFill>
                                  <a:srgbClr val="2409C7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srgbClr val="2409C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solidFill>
                                      <a:srgbClr val="2409C7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solidFill>
                                      <a:srgbClr val="2409C7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sz="2000" i="1">
                            <a:solidFill>
                              <a:srgbClr val="2409C7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rgbClr val="2409C7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solidFill>
                          <a:srgbClr val="2409C7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altLang="zh-TW" sz="2000" b="0" i="1" smtClean="0">
                                <a:solidFill>
                                  <a:srgbClr val="2409C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solidFill>
                                  <a:srgbClr val="2409C7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solidFill>
                                  <a:srgbClr val="2409C7"/>
                                </a:solidFill>
                                <a:latin typeface="Cambria Math"/>
                              </a:rPr>
                              <m:t>16</m:t>
                            </m:r>
                          </m:den>
                        </m:f>
                        <m: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altLang="zh-TW" sz="2000" b="0" i="1" smtClean="0">
                        <a:solidFill>
                          <a:srgbClr val="2409C7"/>
                        </a:solidFill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000" dirty="0" smtClean="0">
                    <a:solidFill>
                      <a:srgbClr val="2409C7"/>
                    </a:solidFill>
                  </a:rPr>
                  <a:t>.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000" dirty="0"/>
                  <a:t>The bottom level, </a:t>
                </a:r>
                <a:r>
                  <a:rPr lang="en-US" altLang="zh-TW" sz="2000" dirty="0" smtClean="0"/>
                  <a:t>at depth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altLang="zh-TW" sz="2000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sz="2000" dirty="0"/>
                  <a:t>,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func>
                          <m:func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TW" sz="20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sz="20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i="0" dirty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000" b="0" i="1" dirty="0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sz="2000" b="0" i="1" dirty="0" smtClean="0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nodes, each contributing cost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𝑇</m:t>
                    </m:r>
                    <m:r>
                      <a:rPr lang="en-US" altLang="zh-TW" sz="2000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altLang="zh-TW" sz="2000" dirty="0" smtClean="0"/>
                  <a:t>, </a:t>
                </a:r>
                <a:r>
                  <a:rPr lang="en-US" altLang="zh-TW" sz="2000" dirty="0"/>
                  <a:t>for a </a:t>
                </a:r>
                <a:r>
                  <a:rPr lang="en-US" altLang="zh-TW" sz="2000" dirty="0" smtClean="0"/>
                  <a:t>total cost </a:t>
                </a:r>
                <a:r>
                  <a:rPr lang="en-US" altLang="zh-TW" sz="2000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000" i="1" dirty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sz="2000" i="1" dirty="0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m:rPr>
                        <m:sty m:val="p"/>
                      </m:rPr>
                      <a:rPr lang="en-US" altLang="zh-TW" sz="2000" b="0" i="0" dirty="0" smtClean="0">
                        <a:latin typeface="Cambria Math"/>
                      </a:rPr>
                      <m:t>T</m:t>
                    </m:r>
                    <m:r>
                      <a:rPr lang="en-US" altLang="zh-TW" sz="2000" b="0" i="0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altLang="zh-TW" sz="2000" dirty="0" smtClean="0"/>
                  <a:t>, </a:t>
                </a:r>
                <a:r>
                  <a:rPr lang="en-US" altLang="zh-TW" sz="2000" dirty="0"/>
                  <a:t>which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zh-TW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sz="20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i="0" dirty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000" b="0" i="1" dirty="0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sz="2000" b="0" i="1" dirty="0" smtClean="0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, since we assume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𝑇</m:t>
                    </m:r>
                    <m:r>
                      <a:rPr lang="en-US" altLang="zh-TW" sz="2000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is a constant.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332656"/>
                <a:ext cx="8064896" cy="5976664"/>
              </a:xfrm>
              <a:blipFill rotWithShape="1">
                <a:blip r:embed="rId3"/>
                <a:stretch>
                  <a:fillRect t="-3878" r="-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37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975C0314-E151-4F58-B359-4E1C33E6024A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938338" y="-385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521318"/>
              </p:ext>
            </p:extLst>
          </p:nvPr>
        </p:nvGraphicFramePr>
        <p:xfrm>
          <a:off x="827584" y="1916832"/>
          <a:ext cx="8029575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3" name="方程式" r:id="rId4" imgW="4584600" imgH="1663560" progId="Equation.3">
                  <p:embed/>
                </p:oleObj>
              </mc:Choice>
              <mc:Fallback>
                <p:oleObj name="方程式" r:id="rId4" imgW="4584600" imgH="1663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916832"/>
                        <a:ext cx="8029575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Rectangle 8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723230"/>
          </a:xfrm>
        </p:spPr>
        <p:txBody>
          <a:bodyPr/>
          <a:lstStyle/>
          <a:p>
            <a:r>
              <a:rPr lang="en-US" altLang="zh-TW" sz="3200" dirty="0"/>
              <a:t>The cost of the entire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683568" y="5548064"/>
                <a:ext cx="78488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rgbClr val="2409C7"/>
                    </a:solidFill>
                  </a:rPr>
                  <a:t>A geometric progression with a scale factor which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sz="2000" i="1" smtClean="0">
                            <a:solidFill>
                              <a:srgbClr val="2409C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endParaRPr lang="zh-TW" altLang="en-US" sz="2000" dirty="0">
                  <a:solidFill>
                    <a:srgbClr val="2409C7"/>
                  </a:solidFill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48064"/>
                <a:ext cx="784887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776" t="-113636" b="-1803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124744"/>
                <a:ext cx="7776864" cy="4896544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A recursive version of linear search:</a:t>
                </a:r>
              </a:p>
              <a:p>
                <a:pPr marL="0" indent="0">
                  <a:buNone/>
                </a:pPr>
                <a:r>
                  <a:rPr lang="en-US" altLang="zh-TW" sz="2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r>
                      <a:rPr lang="en-US" altLang="zh-TW" sz="24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sz="2400" b="0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;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400" b="0" dirty="0" smtClean="0"/>
                  <a:t>Three methods offered for solving recurrences: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sz="2400" i="1" dirty="0" smtClean="0">
                    <a:solidFill>
                      <a:srgbClr val="C00000"/>
                    </a:solidFill>
                    <a:latin typeface="Cambria Math"/>
                  </a:rPr>
                  <a:t>Substitution method </a:t>
                </a:r>
                <a:r>
                  <a:rPr lang="en-US" altLang="zh-TW" sz="2400" i="1" dirty="0" smtClean="0">
                    <a:latin typeface="Cambria Math"/>
                  </a:rPr>
                  <a:t>–  </a:t>
                </a:r>
                <a:r>
                  <a:rPr lang="en-US" altLang="zh-TW" sz="2400" dirty="0" smtClean="0">
                    <a:latin typeface="Cambria Math"/>
                  </a:rPr>
                  <a:t>we guess a bound and then use mathematical induction to prove our guess correct.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sz="2400" b="0" i="1" dirty="0" smtClean="0">
                    <a:solidFill>
                      <a:srgbClr val="C00000"/>
                    </a:solidFill>
                    <a:latin typeface="Cambria Math"/>
                  </a:rPr>
                  <a:t>Recursion-tree method </a:t>
                </a:r>
                <a:r>
                  <a:rPr lang="en-US" altLang="zh-TW" sz="2400" i="1" dirty="0">
                    <a:latin typeface="Cambria Math"/>
                  </a:rPr>
                  <a:t>– </a:t>
                </a:r>
                <a:r>
                  <a:rPr lang="en-US" altLang="zh-TW" sz="2400" i="1" dirty="0" smtClean="0">
                    <a:latin typeface="Cambria Math"/>
                  </a:rPr>
                  <a:t> </a:t>
                </a:r>
                <a:r>
                  <a:rPr lang="en-US" altLang="zh-TW" sz="2400" dirty="0" smtClean="0">
                    <a:latin typeface="Cambria Math"/>
                  </a:rPr>
                  <a:t>the recurrence is converted into a tree whose nodes represent the costs incurred at various levels of the recursion. We use techniques for bounding summations to solve the recurrence.</a:t>
                </a:r>
              </a:p>
              <a:p>
                <a:pPr lvl="1">
                  <a:spcBef>
                    <a:spcPts val="600"/>
                  </a:spcBef>
                </a:pPr>
                <a:endParaRPr lang="en-US" altLang="zh-TW" sz="2000" b="0" dirty="0" smtClean="0">
                  <a:latin typeface="Cambria Math"/>
                </a:endParaRP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124744"/>
                <a:ext cx="7776864" cy="4896544"/>
              </a:xfrm>
              <a:blipFill rotWithShape="1">
                <a:blip r:embed="rId3"/>
                <a:stretch>
                  <a:fillRect l="-78" t="-996" r="-3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4789214" cy="504056"/>
          </a:xfrm>
        </p:spPr>
        <p:txBody>
          <a:bodyPr/>
          <a:lstStyle/>
          <a:p>
            <a:r>
              <a:rPr lang="en-US" altLang="zh-TW" sz="3200" dirty="0" smtClean="0"/>
              <a:t>Recurrences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223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C6669074-40C6-4822-9FC6-E26710D05E69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709738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938338" y="952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42088"/>
              </p:ext>
            </p:extLst>
          </p:nvPr>
        </p:nvGraphicFramePr>
        <p:xfrm>
          <a:off x="1547664" y="548680"/>
          <a:ext cx="5328592" cy="530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7" name="方程式" r:id="rId4" imgW="2438280" imgH="2425680" progId="Equation.3">
                  <p:embed/>
                </p:oleObj>
              </mc:Choice>
              <mc:Fallback>
                <p:oleObj name="方程式" r:id="rId4" imgW="2438280" imgH="2425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48680"/>
                        <a:ext cx="5328592" cy="530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6CAD5148-8731-46ED-ABF9-1A8C1019DCAC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04664"/>
            <a:ext cx="7793037" cy="507206"/>
          </a:xfrm>
        </p:spPr>
        <p:txBody>
          <a:bodyPr/>
          <a:lstStyle/>
          <a:p>
            <a:r>
              <a:rPr lang="en-US" altLang="zh-TW" sz="2800" dirty="0"/>
              <a:t>substitution </a:t>
            </a:r>
            <a:r>
              <a:rPr lang="en-US" altLang="zh-TW" sz="2800" dirty="0" smtClean="0"/>
              <a:t>method to verify the bound</a:t>
            </a:r>
            <a:endParaRPr lang="en-US" altLang="zh-TW" sz="2800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124744"/>
            <a:ext cx="7772400" cy="4680520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We want to Show that T(</a:t>
            </a:r>
            <a:r>
              <a:rPr lang="en-US" altLang="zh-TW" sz="2400" i="1" dirty="0"/>
              <a:t>n</a:t>
            </a:r>
            <a:r>
              <a:rPr lang="en-US" altLang="zh-TW" sz="2400" dirty="0"/>
              <a:t>) ≤ </a:t>
            </a:r>
            <a:r>
              <a:rPr lang="en-US" altLang="zh-TW" sz="2400" i="1" dirty="0"/>
              <a:t>dn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for some constant </a:t>
            </a:r>
            <a:r>
              <a:rPr lang="en-US" altLang="zh-TW" sz="2400" i="1" dirty="0"/>
              <a:t>d</a:t>
            </a:r>
            <a:r>
              <a:rPr lang="en-US" altLang="zh-TW" sz="2400" dirty="0"/>
              <a:t> &gt; 0. using the same constant </a:t>
            </a:r>
            <a:r>
              <a:rPr lang="en-US" altLang="zh-TW" sz="2400" i="1" dirty="0"/>
              <a:t>c</a:t>
            </a:r>
            <a:r>
              <a:rPr lang="en-US" altLang="zh-TW" sz="2400" dirty="0"/>
              <a:t> &gt; 0 as before, we have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Where </a:t>
            </a:r>
            <a:r>
              <a:rPr lang="en-US" altLang="zh-TW" sz="2400" dirty="0"/>
              <a:t>the last step holds as long as </a:t>
            </a:r>
            <a:r>
              <a:rPr lang="en-US" altLang="zh-TW" sz="2400" i="1" dirty="0"/>
              <a:t>d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(16/13)</a:t>
            </a:r>
            <a:r>
              <a:rPr lang="en-US" altLang="zh-TW" sz="2400" i="1" dirty="0">
                <a:sym typeface="Symbol" pitchFamily="18" charset="2"/>
              </a:rPr>
              <a:t>c</a:t>
            </a:r>
            <a:r>
              <a:rPr lang="en-US" altLang="zh-TW" sz="2400" dirty="0">
                <a:sym typeface="Symbol" pitchFamily="18" charset="2"/>
              </a:rPr>
              <a:t>.</a:t>
            </a:r>
            <a:endParaRPr lang="en-US" altLang="zh-TW" sz="2400" baseline="30000" dirty="0">
              <a:sym typeface="Symbol" pitchFamily="18" charset="2"/>
            </a:endParaRP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051029"/>
              </p:ext>
            </p:extLst>
          </p:nvPr>
        </p:nvGraphicFramePr>
        <p:xfrm>
          <a:off x="1763688" y="2348880"/>
          <a:ext cx="3096344" cy="244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3" name="方程式" r:id="rId4" imgW="1701720" imgH="1688760" progId="Equation.3">
                  <p:embed/>
                </p:oleObj>
              </mc:Choice>
              <mc:Fallback>
                <p:oleObj name="方程式" r:id="rId4" imgW="1701720" imgH="1688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348880"/>
                        <a:ext cx="3096344" cy="244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1AA53E8B-54F2-497A-B88E-3167DA2494F5}" type="slidenum">
              <a:rPr lang="en-US" altLang="zh-TW"/>
              <a:pPr/>
              <a:t>42</a:t>
            </a:fld>
            <a:endParaRPr lang="en-US" altLang="zh-TW"/>
          </a:p>
        </p:txBody>
      </p:sp>
      <p:pic>
        <p:nvPicPr>
          <p:cNvPr id="8089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032" y="908720"/>
            <a:ext cx="7772400" cy="4475163"/>
          </a:xfrm>
        </p:spPr>
      </p:pic>
      <p:graphicFrame>
        <p:nvGraphicFramePr>
          <p:cNvPr id="8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177441"/>
              </p:ext>
            </p:extLst>
          </p:nvPr>
        </p:nvGraphicFramePr>
        <p:xfrm>
          <a:off x="3995936" y="404664"/>
          <a:ext cx="4464496" cy="40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8" name="方程式" r:id="rId5" imgW="2145960" imgH="228600" progId="Equation.3">
                  <p:embed/>
                </p:oleObj>
              </mc:Choice>
              <mc:Fallback>
                <p:oleObj name="方程式" r:id="rId5" imgW="21459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04664"/>
                        <a:ext cx="4464496" cy="401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824947" y="5445224"/>
                <a:ext cx="7344816" cy="903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rgbClr val="2409C7"/>
                    </a:solidFill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solidFill>
                              <a:srgbClr val="2409C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/>
                          </a:rPr>
                          <m:t>(2/3)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sz="2000" b="0" i="1" smtClean="0">
                        <a:solidFill>
                          <a:srgbClr val="2409C7"/>
                        </a:solidFill>
                        <a:latin typeface="Cambria Math"/>
                      </a:rPr>
                      <m:t>𝑛</m:t>
                    </m:r>
                    <m:r>
                      <a:rPr lang="en-US" altLang="zh-TW" sz="2000" b="0" i="1" smtClean="0">
                        <a:solidFill>
                          <a:srgbClr val="2409C7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zh-TW" altLang="en-US" sz="2000" dirty="0" smtClean="0">
                    <a:solidFill>
                      <a:srgbClr val="2409C7"/>
                    </a:solidFill>
                  </a:rPr>
                  <a:t> </a:t>
                </a:r>
                <a:r>
                  <a:rPr lang="en-US" altLang="zh-TW" sz="2000" dirty="0" smtClean="0">
                    <a:solidFill>
                      <a:srgbClr val="2409C7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2409C7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sz="2000" b="0" i="1" smtClean="0">
                        <a:solidFill>
                          <a:srgbClr val="2409C7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2409C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000" b="0" i="0" smtClean="0">
                                <a:solidFill>
                                  <a:srgbClr val="2409C7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2409C7"/>
                                </a:solidFill>
                                <a:latin typeface="Cambria Math"/>
                              </a:rPr>
                              <m:t>3/2</m:t>
                            </m:r>
                          </m:sub>
                        </m:sSub>
                      </m:fName>
                      <m:e>
                        <m: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TW" altLang="en-US" sz="2000" dirty="0" smtClean="0">
                    <a:solidFill>
                      <a:srgbClr val="2409C7"/>
                    </a:solidFill>
                  </a:rPr>
                  <a:t> </a:t>
                </a:r>
                <a:r>
                  <a:rPr lang="en-US" altLang="zh-TW" sz="2000" dirty="0" smtClean="0">
                    <a:solidFill>
                      <a:srgbClr val="2409C7"/>
                    </a:solidFill>
                  </a:rPr>
                  <a:t>is the height of the tree.</a:t>
                </a:r>
              </a:p>
              <a:p>
                <a:r>
                  <a:rPr lang="en-US" altLang="zh-TW" sz="2000" dirty="0" smtClean="0">
                    <a:solidFill>
                      <a:srgbClr val="2409C7"/>
                    </a:solidFill>
                  </a:rPr>
                  <a:t>So, the total cost is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2409C7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rgbClr val="2409C7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rgbClr val="2409C7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sz="2000" b="0" i="1" dirty="0" smtClean="0">
                            <a:solidFill>
                              <a:srgbClr val="2409C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solidFill>
                              <a:srgbClr val="2409C7"/>
                            </a:solidFill>
                            <a:latin typeface="Cambria Math"/>
                          </a:rPr>
                          <m:t>𝑐𝑛</m:t>
                        </m:r>
                        <m:func>
                          <m:funcPr>
                            <m:ctrlPr>
                              <a:rPr lang="en-US" altLang="zh-TW" sz="2000" i="1">
                                <a:solidFill>
                                  <a:srgbClr val="2409C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000" i="1">
                                    <a:solidFill>
                                      <a:srgbClr val="2409C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rgbClr val="2409C7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zh-TW" sz="2000" i="1">
                                        <a:solidFill>
                                          <a:srgbClr val="2409C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>
                                        <a:solidFill>
                                          <a:srgbClr val="2409C7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TW" sz="2000" i="1">
                                        <a:solidFill>
                                          <a:srgbClr val="2409C7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US" altLang="zh-TW" sz="2000" i="1">
                                <a:solidFill>
                                  <a:srgbClr val="2409C7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TW" sz="2000" b="0" i="1" smtClean="0">
                        <a:solidFill>
                          <a:srgbClr val="2409C7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2409C7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sz="2000" b="0" i="1" smtClean="0">
                        <a:solidFill>
                          <a:srgbClr val="2409C7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rgbClr val="2409C7"/>
                            </a:solidFill>
                            <a:latin typeface="Cambria Math"/>
                          </a:rPr>
                          <m:t>nlog</m:t>
                        </m:r>
                      </m:fName>
                      <m:e>
                        <m:r>
                          <a:rPr lang="en-US" altLang="zh-TW" sz="2000" b="0" i="1" smtClean="0">
                            <a:solidFill>
                              <a:srgbClr val="2409C7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sz="2000" b="0" i="1" smtClean="0">
                        <a:solidFill>
                          <a:srgbClr val="2409C7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TW" altLang="en-US" sz="2000" dirty="0">
                  <a:solidFill>
                    <a:srgbClr val="2409C7"/>
                  </a:solidFill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47" y="5445224"/>
                <a:ext cx="7344816" cy="903452"/>
              </a:xfrm>
              <a:prstGeom prst="rect">
                <a:avLst/>
              </a:prstGeom>
              <a:blipFill rotWithShape="1">
                <a:blip r:embed="rId7"/>
                <a:stretch>
                  <a:fillRect l="-830" t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1115616" y="32738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2409C7"/>
                </a:solidFill>
              </a:rPr>
              <a:t>Another Example:</a:t>
            </a:r>
            <a:endParaRPr lang="zh-TW" altLang="en-US" dirty="0">
              <a:solidFill>
                <a:srgbClr val="2409C7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913179" y="4983559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</a:rPr>
              <a:t>Figure 4.6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764704"/>
                <a:ext cx="7920880" cy="5328592"/>
              </a:xfrm>
            </p:spPr>
            <p:txBody>
              <a:bodyPr/>
              <a:lstStyle/>
              <a:p>
                <a:r>
                  <a:rPr lang="en-US" altLang="zh-TW" sz="2000" dirty="0" smtClean="0"/>
                  <a:t>Figure 4.6 shows </a:t>
                </a:r>
                <a:r>
                  <a:rPr lang="en-US" altLang="zh-TW" sz="2000" dirty="0"/>
                  <a:t>only the top levels of the recursion tree, however, and not every level in </a:t>
                </a:r>
                <a:r>
                  <a:rPr lang="en-US" altLang="zh-TW" sz="2000" dirty="0" smtClean="0"/>
                  <a:t>the tree </a:t>
                </a:r>
                <a:r>
                  <a:rPr lang="en-US" altLang="zh-TW" sz="2000" dirty="0"/>
                  <a:t>contributes a cost of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𝑐𝑛</m:t>
                    </m:r>
                  </m:oMath>
                </a14:m>
                <a:r>
                  <a:rPr lang="en-US" altLang="zh-TW" sz="2000" dirty="0" smtClean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000" dirty="0"/>
                  <a:t>Consider the cost of the leaves. If this recursion </a:t>
                </a:r>
                <a:r>
                  <a:rPr lang="en-US" altLang="zh-TW" sz="2000" dirty="0" smtClean="0"/>
                  <a:t>tree were </a:t>
                </a:r>
                <a:r>
                  <a:rPr lang="en-US" altLang="zh-TW" sz="2000" dirty="0"/>
                  <a:t>a complete binary tree of </a:t>
                </a:r>
                <a:r>
                  <a:rPr lang="en-US" altLang="zh-TW" sz="2000" dirty="0" smtClean="0"/>
                  <a:t>height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00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sz="2000" dirty="0" smtClean="0"/>
                  <a:t>, </a:t>
                </a:r>
                <a:r>
                  <a:rPr lang="en-US" altLang="zh-TW" sz="2000" dirty="0"/>
                  <a:t>there would </a:t>
                </a:r>
                <a:r>
                  <a:rPr lang="en-US" altLang="zh-TW" sz="2000" dirty="0" smtClean="0"/>
                  <a:t>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TW" sz="20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sz="20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i="0" dirty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TW" sz="2000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US" altLang="zh-TW" sz="2000" b="0" i="1" dirty="0" smtClean="0">
                                <a:latin typeface="Cambria Math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leaves. Since the cost of each leaf is a constant, the total cost of all leaves </a:t>
                </a:r>
                <a:r>
                  <a:rPr lang="en-US" altLang="zh-TW" sz="2000" dirty="0" smtClean="0"/>
                  <a:t>would then </a:t>
                </a:r>
                <a:r>
                  <a:rPr lang="en-US" altLang="zh-TW" sz="2000" dirty="0"/>
                  <a:t>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dirty="0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i="1" dirty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 i="1" dirty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fName>
                              <m:e>
                                <m:r>
                                  <a:rPr lang="en-US" altLang="zh-TW" sz="2000" i="1" dirty="0">
                                    <a:latin typeface="Cambria Math"/>
                                  </a:rPr>
                                  <m:t>2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TW" sz="2000" b="0" i="1" dirty="0" smtClean="0">
                        <a:latin typeface="Cambria Math"/>
                        <a:ea typeface="Cambria Math"/>
                      </a:rPr>
                      <m:t>&gt;</m:t>
                    </m:r>
                    <m:r>
                      <m:rPr>
                        <m:sty m:val="p"/>
                      </m:rPr>
                      <a:rPr lang="el-GR" altLang="zh-TW" sz="2000" b="0" i="1" dirty="0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sz="20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sz="20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000" dirty="0"/>
                  <a:t>T</a:t>
                </a:r>
                <a:r>
                  <a:rPr lang="en-US" altLang="zh-TW" sz="2000" dirty="0" smtClean="0"/>
                  <a:t>his </a:t>
                </a:r>
                <a:r>
                  <a:rPr lang="en-US" altLang="zh-TW" sz="2000" dirty="0"/>
                  <a:t>recursion tree is not a complete binary tree, however, and </a:t>
                </a:r>
                <a:r>
                  <a:rPr lang="en-US" altLang="zh-TW" sz="2000" dirty="0" smtClean="0"/>
                  <a:t>so it </a:t>
                </a:r>
                <a:r>
                  <a:rPr lang="en-US" altLang="zh-TW" sz="2000" dirty="0"/>
                  <a:t>has fewer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en-US" altLang="zh-TW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 dirty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TW" sz="2000" i="1" dirty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US" altLang="zh-TW" sz="2000" i="1" dirty="0">
                                <a:latin typeface="Cambria Math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TW" sz="2000" dirty="0" smtClean="0"/>
                  <a:t> leaves</a:t>
                </a:r>
                <a:r>
                  <a:rPr lang="en-US" altLang="zh-TW" sz="2000" dirty="0"/>
                  <a:t>. Moreover, as we go down from the root, </a:t>
                </a:r>
                <a:r>
                  <a:rPr lang="en-US" altLang="zh-TW" sz="2000" dirty="0" smtClean="0"/>
                  <a:t>more and </a:t>
                </a:r>
                <a:r>
                  <a:rPr lang="en-US" altLang="zh-TW" sz="2000" dirty="0"/>
                  <a:t>more internal nodes are absent. Consequently, levels toward the bottom of </a:t>
                </a:r>
                <a:r>
                  <a:rPr lang="en-US" altLang="zh-TW" sz="2000" dirty="0" smtClean="0"/>
                  <a:t>the recursion </a:t>
                </a:r>
                <a:r>
                  <a:rPr lang="en-US" altLang="zh-TW" sz="2000" dirty="0"/>
                  <a:t>tree contribute less than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𝑐𝑛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to the total cost</a:t>
                </a:r>
                <a:r>
                  <a:rPr lang="en-US" altLang="zh-TW" sz="2000" dirty="0" smtClean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000" dirty="0" smtClean="0"/>
                  <a:t>Thus 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𝑂</m:t>
                    </m:r>
                    <m:r>
                      <a:rPr lang="en-US" altLang="zh-TW" sz="2000" b="0" i="1" smtClean="0">
                        <a:latin typeface="Cambria Math"/>
                      </a:rPr>
                      <m:t>(</m:t>
                    </m:r>
                    <m:r>
                      <a:rPr lang="en-US" altLang="zh-TW" sz="20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 is only a guess, which must be verified by substitution method.</a:t>
                </a:r>
                <a:endParaRPr lang="en-US" altLang="zh-TW" sz="2000" dirty="0"/>
              </a:p>
              <a:p>
                <a:pPr>
                  <a:spcBef>
                    <a:spcPts val="1800"/>
                  </a:spcBef>
                </a:pPr>
                <a:endParaRPr lang="en-US" altLang="zh-TW" sz="2000" dirty="0" smtClean="0"/>
              </a:p>
              <a:p>
                <a:pPr>
                  <a:spcBef>
                    <a:spcPts val="1800"/>
                  </a:spcBef>
                </a:pPr>
                <a:endParaRPr lang="en-US" altLang="zh-TW" sz="2000" dirty="0" smtClean="0"/>
              </a:p>
              <a:p>
                <a:pPr>
                  <a:spcBef>
                    <a:spcPts val="1800"/>
                  </a:spcBef>
                </a:pP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764704"/>
                <a:ext cx="7920880" cy="5328592"/>
              </a:xfrm>
              <a:blipFill rotWithShape="1">
                <a:blip r:embed="rId3"/>
                <a:stretch>
                  <a:fillRect t="-571" r="-15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37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00A6D9E9-E9A9-4F51-97DB-45D360AA490C}" type="slidenum">
              <a:rPr lang="en-US" altLang="zh-TW"/>
              <a:pPr/>
              <a:t>44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70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755576" y="476672"/>
                <a:ext cx="7793037" cy="939254"/>
              </a:xfrm>
            </p:spPr>
            <p:txBody>
              <a:bodyPr/>
              <a:lstStyle/>
              <a:p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sz="2400" dirty="0"/>
                  <a:t>use the substitution method to verify that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𝑂</m:t>
                    </m:r>
                    <m:r>
                      <a:rPr lang="en-US" altLang="zh-TW" sz="2400" b="0" i="1" smtClean="0">
                        <a:latin typeface="Cambria Math"/>
                      </a:rPr>
                      <m:t>(</m:t>
                    </m:r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is an </a:t>
                </a:r>
                <a:r>
                  <a:rPr lang="en-US" altLang="zh-TW" sz="2400" dirty="0" smtClean="0"/>
                  <a:t>upper bound </a:t>
                </a:r>
                <a:r>
                  <a:rPr lang="en-US" altLang="zh-TW" sz="2400" dirty="0"/>
                  <a:t>for the solution to the recurrence</a:t>
                </a:r>
              </a:p>
            </p:txBody>
          </p:sp>
        </mc:Choice>
        <mc:Fallback xmlns="">
          <p:sp>
            <p:nvSpPr>
              <p:cNvPr id="8397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5576" y="476672"/>
                <a:ext cx="7793037" cy="939254"/>
              </a:xfrm>
              <a:blipFill rotWithShape="1">
                <a:blip r:embed="rId4"/>
                <a:stretch>
                  <a:fillRect l="-1252" b="-149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696819"/>
              </p:ext>
            </p:extLst>
          </p:nvPr>
        </p:nvGraphicFramePr>
        <p:xfrm>
          <a:off x="755576" y="1844824"/>
          <a:ext cx="7920037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8" name="方程式" r:id="rId5" imgW="5155920" imgH="1828800" progId="Equation.3">
                  <p:embed/>
                </p:oleObj>
              </mc:Choice>
              <mc:Fallback>
                <p:oleObj name="方程式" r:id="rId5" imgW="5155920" imgH="182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44824"/>
                        <a:ext cx="7920037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065213" y="5157788"/>
            <a:ext cx="408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 long as d </a:t>
            </a:r>
            <a:r>
              <a:rPr lang="en-US" altLang="zh-TW">
                <a:sym typeface="Symbol" pitchFamily="18" charset="2"/>
              </a:rPr>
              <a:t> c/lg3 </a:t>
            </a:r>
            <a:r>
              <a:rPr lang="en-US" altLang="zh-TW">
                <a:latin typeface="Times New Roman"/>
                <a:sym typeface="Symbol" pitchFamily="18" charset="2"/>
              </a:rPr>
              <a:t>–</a:t>
            </a:r>
            <a:r>
              <a:rPr lang="en-US" altLang="zh-TW">
                <a:sym typeface="Symbol" pitchFamily="18" charset="2"/>
              </a:rPr>
              <a:t> (2/3)).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41711397-54CC-4046-8B36-17BE3323FA16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793037" cy="504056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4.5 </a:t>
            </a:r>
            <a:r>
              <a:rPr lang="en-US" altLang="zh-TW" sz="2800" dirty="0">
                <a:solidFill>
                  <a:srgbClr val="FF0000"/>
                </a:solidFill>
              </a:rPr>
              <a:t>The master method</a:t>
            </a:r>
            <a:r>
              <a:rPr lang="en-US" altLang="zh-TW" sz="2800" dirty="0"/>
              <a:t> </a:t>
            </a:r>
          </a:p>
        </p:txBody>
      </p:sp>
      <p:graphicFrame>
        <p:nvGraphicFramePr>
          <p:cNvPr id="6861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672443"/>
              </p:ext>
            </p:extLst>
          </p:nvPr>
        </p:nvGraphicFramePr>
        <p:xfrm>
          <a:off x="656989" y="1089131"/>
          <a:ext cx="7990209" cy="5040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5" name="Document" r:id="rId4" imgW="8293387" imgH="5014921" progId="Word.Document.8">
                  <p:embed/>
                </p:oleObj>
              </mc:Choice>
              <mc:Fallback>
                <p:oleObj name="Document" r:id="rId4" imgW="8293387" imgH="501492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89" y="1089131"/>
                        <a:ext cx="7990209" cy="5040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8E532A62-78AE-4A5E-A602-19A15933D8CB}" type="slidenum">
              <a:rPr lang="en-US" altLang="zh-TW"/>
              <a:pPr/>
              <a:t>46</a:t>
            </a:fld>
            <a:endParaRPr lang="en-US" altLang="zh-TW"/>
          </a:p>
        </p:txBody>
      </p:sp>
      <p:graphicFrame>
        <p:nvGraphicFramePr>
          <p:cNvPr id="6963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648311"/>
              </p:ext>
            </p:extLst>
          </p:nvPr>
        </p:nvGraphicFramePr>
        <p:xfrm>
          <a:off x="1116013" y="695325"/>
          <a:ext cx="7197725" cy="51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9" name="Document" r:id="rId4" imgW="8400673" imgH="5984521" progId="Word.Document.8">
                  <p:embed/>
                </p:oleObj>
              </mc:Choice>
              <mc:Fallback>
                <p:oleObj name="Document" r:id="rId4" imgW="8400673" imgH="598452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95325"/>
                        <a:ext cx="7197725" cy="5127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37EB3A89-B9F6-4318-B951-D6F573C56491}" type="slidenum">
              <a:rPr lang="en-US" altLang="zh-TW"/>
              <a:pPr/>
              <a:t>47</a:t>
            </a:fld>
            <a:endParaRPr lang="en-US" altLang="zh-TW"/>
          </a:p>
        </p:txBody>
      </p:sp>
      <p:graphicFrame>
        <p:nvGraphicFramePr>
          <p:cNvPr id="7065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49770"/>
              </p:ext>
            </p:extLst>
          </p:nvPr>
        </p:nvGraphicFramePr>
        <p:xfrm>
          <a:off x="827584" y="980728"/>
          <a:ext cx="758825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73" name="文件" r:id="rId4" imgW="7786544" imgH="4795153" progId="Word.Document.8">
                  <p:embed/>
                </p:oleObj>
              </mc:Choice>
              <mc:Fallback>
                <p:oleObj name="文件" r:id="rId4" imgW="7786544" imgH="479515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980728"/>
                        <a:ext cx="758825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258195E5-BA93-4B2A-984E-31C44115A73D}" type="slidenum">
              <a:rPr lang="en-US" altLang="zh-TW"/>
              <a:pPr/>
              <a:t>48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980728"/>
                <a:ext cx="7772400" cy="5040560"/>
              </a:xfrm>
            </p:spPr>
            <p:txBody>
              <a:bodyPr/>
              <a:lstStyle/>
              <a:p>
                <a:pPr>
                  <a:spcBef>
                    <a:spcPts val="1800"/>
                  </a:spcBef>
                </a:pPr>
                <a:r>
                  <a:rPr lang="en-US" altLang="zh-TW" sz="2400" dirty="0" smtClean="0"/>
                  <a:t>The master method does not apply to the recurrence 					</a:t>
                </a:r>
              </a:p>
              <a:p>
                <a:pPr lvl="1">
                  <a:spcBef>
                    <a:spcPts val="1800"/>
                  </a:spcBef>
                  <a:buFont typeface="Wingdings" pitchFamily="2" charset="2"/>
                  <a:buNone/>
                </a:pPr>
                <a:r>
                  <a:rPr lang="en-US" altLang="zh-TW" sz="2400" dirty="0" smtClean="0"/>
                  <a:t>even </a:t>
                </a:r>
                <a:r>
                  <a:rPr lang="en-US" altLang="zh-TW" sz="2400" dirty="0"/>
                  <a:t>though it has the proper form: </a:t>
                </a:r>
                <a:r>
                  <a:rPr lang="en-US" altLang="zh-TW" sz="2400" i="1" dirty="0"/>
                  <a:t>a </a:t>
                </a:r>
                <a:r>
                  <a:rPr lang="en-US" altLang="zh-TW" sz="2400" dirty="0"/>
                  <a:t>= 2, </a:t>
                </a:r>
                <a:r>
                  <a:rPr lang="en-US" altLang="zh-TW" sz="2400" dirty="0" smtClean="0"/>
                  <a:t>b=2,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TW" sz="2400" b="0" i="0" smtClean="0">
                        <a:latin typeface="Cambria Math"/>
                      </a:rPr>
                      <m:t>=</m:t>
                    </m:r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sz="2400" i="1" dirty="0" smtClean="0"/>
                  <a:t>, </a:t>
                </a:r>
                <a:r>
                  <a:rPr lang="en-US" altLang="zh-TW" sz="24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400" dirty="0" smtClean="0"/>
                  <a:t>It </a:t>
                </a:r>
                <a:r>
                  <a:rPr lang="en-US" altLang="zh-TW" sz="2400" dirty="0"/>
                  <a:t>might seem that case 3 should apply,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TW" sz="2400">
                        <a:latin typeface="Cambria Math"/>
                      </a:rPr>
                      <m:t>=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is asymptotically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TW" sz="2400" i="1">
                        <a:latin typeface="Cambria Math"/>
                      </a:rPr>
                      <m:t>=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2400" dirty="0" smtClean="0"/>
                  <a:t>The </a:t>
                </a:r>
                <a:r>
                  <a:rPr lang="en-US" altLang="zh-TW" sz="2400" dirty="0"/>
                  <a:t>problem is that  it is not </a:t>
                </a:r>
                <a:r>
                  <a:rPr lang="en-US" altLang="zh-TW" sz="2400" dirty="0" err="1"/>
                  <a:t>polynomially</a:t>
                </a:r>
                <a:r>
                  <a:rPr lang="en-US" altLang="zh-TW" sz="2400" dirty="0"/>
                  <a:t> larger.</a:t>
                </a:r>
              </a:p>
              <a:p>
                <a:pPr marL="324000" indent="0">
                  <a:buNone/>
                </a:pPr>
                <a:r>
                  <a:rPr lang="pt-BR" altLang="zh-TW" sz="2000" dirty="0"/>
                  <a:t>T</a:t>
                </a:r>
                <a:r>
                  <a:rPr lang="pt-BR" altLang="zh-TW" sz="2000" dirty="0" smtClean="0"/>
                  <a:t>he </a:t>
                </a:r>
                <a:r>
                  <a:rPr lang="pt-BR" altLang="zh-TW" sz="2000" dirty="0"/>
                  <a:t>ratio 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altLang="zh-TW" sz="2000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TW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zh-TW" sz="200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000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pt-BR" altLang="zh-TW" sz="2000" dirty="0" smtClean="0"/>
                  <a:t> </a:t>
                </a:r>
                <a:r>
                  <a:rPr lang="pt-BR" altLang="zh-TW" sz="2000" dirty="0"/>
                  <a:t>is </a:t>
                </a:r>
                <a:r>
                  <a:rPr lang="pt-BR" altLang="zh-TW" sz="2000" dirty="0" smtClean="0"/>
                  <a:t>asymptotically </a:t>
                </a:r>
                <a:r>
                  <a:rPr lang="en-US" altLang="zh-TW" sz="2000" dirty="0" smtClean="0"/>
                  <a:t>less </a:t>
                </a:r>
                <a:r>
                  <a:rPr lang="en-US" altLang="zh-TW" sz="2000" dirty="0"/>
                  <a:t>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zh-TW" altLang="en-US" sz="2000" i="1" smtClean="0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000" dirty="0" smtClean="0"/>
                  <a:t> for </a:t>
                </a:r>
                <a:r>
                  <a:rPr lang="en-US" altLang="zh-TW" sz="2000" dirty="0"/>
                  <a:t>any positive </a:t>
                </a:r>
                <a:r>
                  <a:rPr lang="en-US" altLang="zh-TW" sz="2000" dirty="0" smtClean="0"/>
                  <a:t>constant 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TW" sz="2000" b="1" baseline="30000" dirty="0" smtClean="0"/>
                  <a:t>  .</a:t>
                </a:r>
              </a:p>
            </p:txBody>
          </p:sp>
        </mc:Choice>
        <mc:Fallback xmlns="">
          <p:sp>
            <p:nvSpPr>
              <p:cNvPr id="849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980728"/>
                <a:ext cx="7772400" cy="5040560"/>
              </a:xfrm>
              <a:blipFill rotWithShape="1">
                <a:blip r:embed="rId4"/>
                <a:stretch>
                  <a:fillRect l="-78" t="-967" r="-1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927822"/>
              </p:ext>
            </p:extLst>
          </p:nvPr>
        </p:nvGraphicFramePr>
        <p:xfrm>
          <a:off x="1403648" y="1412776"/>
          <a:ext cx="3168352" cy="422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14" name="方程式" r:id="rId5" imgW="1714320" imgH="228600" progId="Equation.3">
                  <p:embed/>
                </p:oleObj>
              </mc:Choice>
              <mc:Fallback>
                <p:oleObj name="方程式" r:id="rId5" imgW="17143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412776"/>
                        <a:ext cx="3168352" cy="422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AB688A18-195E-4475-A31D-C7844B694BD4}" type="slidenum">
              <a:rPr lang="en-US" altLang="zh-TW"/>
              <a:pPr/>
              <a:t>5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5576" y="1052736"/>
                <a:ext cx="7772400" cy="5400600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𝑀𝑎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𝑡𝑒𝑟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𝑚𝑒𝑡h𝑜𝑑</m:t>
                    </m:r>
                  </m:oMath>
                </a14:m>
                <a:r>
                  <a:rPr lang="en-US" altLang="zh-TW" dirty="0" smtClean="0"/>
                  <a:t> –</a:t>
                </a:r>
                <a:r>
                  <a:rPr lang="en-US" altLang="zh-TW" sz="2400" dirty="0" smtClean="0"/>
                  <a:t> computes bounds for recurrences of the form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/>
                      </a:rPr>
                      <m:t> </m:t>
                    </m:r>
                    <m:r>
                      <a:rPr lang="en-US" altLang="zh-TW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=</m:t>
                    </m:r>
                    <m:r>
                      <a:rPr lang="en-US" altLang="zh-TW" sz="2400" i="1">
                        <a:latin typeface="Cambria Math"/>
                      </a:rPr>
                      <m:t>𝑎𝑇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TW" sz="2400" i="1">
                        <a:latin typeface="Cambria Math"/>
                      </a:rPr>
                      <m:t>+</m:t>
                    </m:r>
                    <m:r>
                      <a:rPr lang="en-US" altLang="zh-TW" sz="2400" i="1">
                        <a:latin typeface="Cambria Math"/>
                      </a:rPr>
                      <m:t>𝑓</m:t>
                    </m:r>
                    <m:r>
                      <a:rPr lang="en-US" altLang="zh-TW" sz="2400" i="1">
                        <a:latin typeface="Cambria Math"/>
                      </a:rPr>
                      <m:t>(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,  </a:t>
                </a:r>
              </a:p>
              <a:p>
                <a:pPr marL="457200" lvl="1" indent="0">
                  <a:buNone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where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𝑎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𝑏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en-US" altLang="zh-TW" sz="2400" dirty="0" smtClean="0"/>
                  <a:t>,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𝑓</m:t>
                    </m:r>
                    <m:r>
                      <a:rPr lang="en-US" altLang="zh-TW" sz="2400" i="1">
                        <a:latin typeface="Cambria Math"/>
                      </a:rPr>
                      <m:t>(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 is a given function.</a:t>
                </a:r>
              </a:p>
              <a:p>
                <a:pPr marL="457200" lvl="1" indent="0">
                  <a:buNone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This equation characterizes a divide-and-conquer </a:t>
                </a:r>
              </a:p>
              <a:p>
                <a:pPr marL="457200" lvl="1" indent="0">
                  <a:buNone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algorithm that creates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zh-TW" sz="2400" dirty="0" smtClean="0"/>
                  <a:t> sub-problems, each of   </a:t>
                </a:r>
              </a:p>
              <a:p>
                <a:pPr marL="457200" lvl="1" indent="0">
                  <a:buNone/>
                </a:pPr>
                <a:r>
                  <a:rPr lang="en-US" altLang="zh-TW" sz="2400" dirty="0" smtClean="0"/>
                  <a:t>   which 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1/</m:t>
                    </m:r>
                    <m:r>
                      <a:rPr lang="en-US" altLang="zh-TW" sz="24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sz="2400" dirty="0" smtClean="0"/>
                  <a:t> the size of the original problem, and    </a:t>
                </a:r>
              </a:p>
              <a:p>
                <a:pPr marL="457200" lvl="1" indent="0">
                  <a:buNone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in which the divide and combine steps together </a:t>
                </a:r>
              </a:p>
              <a:p>
                <a:pPr marL="457200" lvl="1" indent="0">
                  <a:buNone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take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𝑓</m:t>
                    </m:r>
                    <m:r>
                      <a:rPr lang="en-US" altLang="zh-TW" sz="2400" b="0" i="1" smtClean="0">
                        <a:latin typeface="Cambria Math"/>
                      </a:rPr>
                      <m:t>(</m:t>
                    </m:r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 time.</a:t>
                </a:r>
              </a:p>
              <a:p>
                <a:pPr marL="457200" lvl="1" indent="0">
                  <a:buNone/>
                </a:pPr>
                <a:endParaRPr lang="en-US" altLang="zh-TW" sz="2400" dirty="0"/>
              </a:p>
            </p:txBody>
          </p:sp>
        </mc:Choice>
        <mc:Fallback xmlns=""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052736"/>
                <a:ext cx="7772400" cy="5400600"/>
              </a:xfrm>
              <a:blipFill rotWithShape="0">
                <a:blip r:embed="rId3"/>
                <a:stretch>
                  <a:fillRect t="-1354" r="-3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27660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81993" y="476672"/>
            <a:ext cx="4789214" cy="504056"/>
          </a:xfrm>
        </p:spPr>
        <p:txBody>
          <a:bodyPr/>
          <a:lstStyle/>
          <a:p>
            <a:r>
              <a:rPr lang="en-US" altLang="zh-TW" sz="3200" dirty="0" smtClean="0"/>
              <a:t>Recurrences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507206"/>
          </a:xfrm>
        </p:spPr>
        <p:txBody>
          <a:bodyPr/>
          <a:lstStyle/>
          <a:p>
            <a:r>
              <a:rPr lang="en-US" altLang="zh-TW" sz="3200" dirty="0"/>
              <a:t>Recurrences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268760"/>
                <a:ext cx="7772400" cy="48637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  <a:p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When we state and solve recurrences, we often omit floors, ceilings, and 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boundary conditions.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268760"/>
                <a:ext cx="7772400" cy="4863753"/>
              </a:xfrm>
              <a:blipFill rotWithShape="0">
                <a:blip r:embed="rId2"/>
                <a:stretch>
                  <a:fillRect l="-3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7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7B312C2B-A9E5-4FAD-9EB8-DCACB28AF4F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32656"/>
            <a:ext cx="5581302" cy="576064"/>
          </a:xfrm>
        </p:spPr>
        <p:txBody>
          <a:bodyPr/>
          <a:lstStyle/>
          <a:p>
            <a:r>
              <a:rPr lang="en-US" altLang="zh-TW" sz="2800" dirty="0" smtClean="0"/>
              <a:t>Technicalities in recurrences</a:t>
            </a:r>
            <a:endParaRPr lang="en-US" altLang="zh-TW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71600" y="980728"/>
                <a:ext cx="7772400" cy="4618856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TW" sz="24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We neglect certain technical details when we state and solve recurrences.  A good example of a detail that is often glossed over is the assumption of integer arguments to functions, </a:t>
                </a:r>
                <a:r>
                  <a:rPr lang="en-US" altLang="zh-TW" sz="2400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b</a:t>
                </a:r>
                <a:r>
                  <a:rPr lang="en-US" altLang="zh-TW" sz="24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oundary conditions, floors</a:t>
                </a:r>
                <a:r>
                  <a:rPr lang="en-US" altLang="zh-TW" sz="2400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</a:t>
                </a:r>
                <a:r>
                  <a:rPr lang="en-US" altLang="zh-TW" sz="24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and </a:t>
                </a:r>
                <a:r>
                  <a:rPr lang="en-US" altLang="zh-TW" sz="2400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ceilings. </a:t>
                </a:r>
                <a:endParaRPr lang="en-US" altLang="zh-TW" sz="2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TW" sz="2000" i="1" dirty="0" smtClean="0"/>
                  <a:t>For example, merge-sort with n inputs when n is odd, </a:t>
                </a:r>
              </a:p>
              <a:p>
                <a:pPr marL="457200" lvl="1" indent="0">
                  <a:spcBef>
                    <a:spcPts val="1200"/>
                  </a:spcBef>
                  <a:buNone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TW" sz="2000" b="0" i="1" smtClean="0">
                                <a:latin typeface="Cambria Math"/>
                                <a:ea typeface="Cambria Math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                             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       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  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𝑖𝑓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TW" sz="2000" i="1">
                                <a:latin typeface="Cambria Math"/>
                                <a:ea typeface="Cambria Math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altLang="zh-TW" sz="2000" i="1" dirty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𝑖𝑓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000" b="0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spcBef>
                    <a:spcPts val="1200"/>
                  </a:spcBef>
                  <a:buNone/>
                </a:pPr>
                <a:r>
                  <a:rPr lang="en-US" altLang="zh-TW" sz="2000" i="1" dirty="0">
                    <a:latin typeface="Cambria Math"/>
                    <a:ea typeface="Cambria Math"/>
                  </a:rPr>
                  <a:t> </a:t>
                </a:r>
                <a:r>
                  <a:rPr lang="en-US" altLang="zh-TW" sz="2000" i="1" dirty="0" smtClean="0">
                    <a:latin typeface="Cambria Math"/>
                    <a:ea typeface="Cambria Math"/>
                  </a:rPr>
                  <a:t>    After we omit  floors, ceilings, and boundary conditions , the equation becomes</a:t>
                </a:r>
              </a:p>
              <a:p>
                <a:pPr marL="457200" lvl="1" indent="0">
                  <a:spcBef>
                    <a:spcPts val="1200"/>
                  </a:spcBef>
                  <a:buNone/>
                </a:pPr>
                <a:r>
                  <a:rPr lang="en-US" altLang="zh-TW" sz="2000" b="0" i="1" dirty="0">
                    <a:latin typeface="Cambria Math"/>
                    <a:ea typeface="Cambria Math"/>
                  </a:rPr>
                  <a:t> </a:t>
                </a:r>
                <a:r>
                  <a:rPr lang="en-US" altLang="zh-TW" sz="2000" b="0" i="1" dirty="0" smtClean="0">
                    <a:latin typeface="Cambria Math"/>
                    <a:ea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=2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sz="2000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TW" sz="2000" b="0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spcBef>
                    <a:spcPts val="1200"/>
                  </a:spcBef>
                  <a:buNone/>
                </a:pPr>
                <a:endParaRPr lang="en-US" altLang="zh-TW" sz="2000" b="0" dirty="0" smtClean="0">
                  <a:ea typeface="Cambria Math"/>
                </a:endParaRPr>
              </a:p>
              <a:p>
                <a:pPr marL="457200" lvl="1" indent="0">
                  <a:spcBef>
                    <a:spcPts val="1200"/>
                  </a:spcBef>
                  <a:buNone/>
                </a:pPr>
                <a:endParaRPr lang="en-US" altLang="zh-TW" sz="2000" dirty="0"/>
              </a:p>
            </p:txBody>
          </p:sp>
        </mc:Choice>
        <mc:Fallback xmlns="">
          <p:sp>
            <p:nvSpPr>
              <p:cNvPr id="56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980728"/>
                <a:ext cx="7772400" cy="4618856"/>
              </a:xfrm>
              <a:blipFill rotWithShape="0">
                <a:blip r:embed="rId3"/>
                <a:stretch>
                  <a:fillRect l="-157" t="-923" r="-1725" b="-43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793037" cy="579214"/>
          </a:xfrm>
        </p:spPr>
        <p:txBody>
          <a:bodyPr/>
          <a:lstStyle/>
          <a:p>
            <a:r>
              <a:rPr lang="en-US" altLang="zh-TW" sz="2800" dirty="0" smtClean="0"/>
              <a:t>4.1 The maximum sub-array problem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980728"/>
                <a:ext cx="7992888" cy="5472608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TW" sz="2400" dirty="0" smtClean="0"/>
                  <a:t>An example: Stock purchase problem</a:t>
                </a:r>
              </a:p>
              <a:p>
                <a:endParaRPr lang="en-US" altLang="zh-TW" sz="2400" dirty="0" smtClean="0"/>
              </a:p>
              <a:p>
                <a:endParaRPr lang="en-US" altLang="zh-TW" sz="2400" dirty="0" smtClean="0"/>
              </a:p>
              <a:p>
                <a:endParaRPr lang="en-US" altLang="zh-TW" sz="2400" dirty="0" smtClean="0"/>
              </a:p>
              <a:p>
                <a:pPr>
                  <a:spcBef>
                    <a:spcPts val="1200"/>
                  </a:spcBef>
                </a:pPr>
                <a:r>
                  <a:rPr lang="en-US" altLang="zh-TW" sz="2400" dirty="0" smtClean="0"/>
                  <a:t>Maximum profit is 3, when we buy stock at day 2 and sell stock at day 3. Whereas, the price at day 2 is not lowest, and the price at day 3 is not the highest.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altLang="zh-TW" sz="2400" dirty="0" smtClean="0"/>
                  <a:t>A brute-force solution: just try every possible pair of buy and sell dates in which the buy date precedes the sell date. A period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400" dirty="0" smtClean="0"/>
                  <a:t> days has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sz="2400" dirty="0" smtClean="0"/>
                  <a:t> such pairs of dates. 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, this method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smtClean="0">
                        <a:latin typeface="Cambria Math"/>
                        <a:ea typeface="Cambria Math"/>
                      </a:rPr>
                      <m:t>Ω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 smtClean="0"/>
                  <a:t> time.</a:t>
                </a:r>
              </a:p>
              <a:p>
                <a:pPr>
                  <a:spcBef>
                    <a:spcPts val="2400"/>
                  </a:spcBef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980728"/>
                <a:ext cx="7992888" cy="5472608"/>
              </a:xfrm>
              <a:blipFill rotWithShape="1">
                <a:blip r:embed="rId3"/>
                <a:stretch>
                  <a:fillRect l="-76" t="-891" b="-33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8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92276"/>
              </p:ext>
            </p:extLst>
          </p:nvPr>
        </p:nvGraphicFramePr>
        <p:xfrm>
          <a:off x="1403648" y="1556792"/>
          <a:ext cx="6096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110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4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2420888"/>
                <a:ext cx="8064896" cy="3888432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A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transformation</a:t>
                </a:r>
              </a:p>
              <a:p>
                <a:pPr lvl="1"/>
                <a:r>
                  <a:rPr lang="en-US" altLang="zh-TW" sz="2000" dirty="0" smtClean="0"/>
                  <a:t>Find the maximum sub-array. </a:t>
                </a:r>
              </a:p>
              <a:p>
                <a:pPr marL="0" indent="0">
                  <a:buNone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    </a:t>
                </a:r>
                <a:r>
                  <a:rPr lang="en-US" altLang="zh-TW" sz="2000" dirty="0" smtClean="0"/>
                  <a:t>A[8..11]=43, which is the maximum profit.</a:t>
                </a:r>
              </a:p>
              <a:p>
                <a:pPr lvl="1"/>
                <a:r>
                  <a:rPr lang="en-US" altLang="zh-TW" sz="2000" dirty="0" smtClean="0"/>
                  <a:t>We need to check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000" b="0" i="1" smtClean="0">
                                <a:latin typeface="Cambria Math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2000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su-barrays for a period of n days.</a:t>
                </a:r>
              </a:p>
              <a:p>
                <a:pPr lvl="1"/>
                <a:r>
                  <a:rPr lang="en-US" altLang="zh-TW" sz="2000" dirty="0" smtClean="0"/>
                  <a:t>How to compute each sub-array sum in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sz="2000" dirty="0" smtClean="0"/>
                  <a:t>?</a:t>
                </a:r>
                <a:endParaRPr lang="en-US" altLang="zh-TW" sz="1200" dirty="0" smtClean="0"/>
              </a:p>
              <a:p>
                <a:pPr lvl="1"/>
                <a:r>
                  <a:rPr lang="en-US" altLang="zh-TW" sz="2000" dirty="0" smtClean="0"/>
                  <a:t>So that, the brute-force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time</a:t>
                </a:r>
                <a:r>
                  <a:rPr lang="en-US" altLang="zh-TW" sz="2400" dirty="0" smtClean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2420888"/>
                <a:ext cx="8064896" cy="3888432"/>
              </a:xfrm>
              <a:blipFill rotWithShape="0">
                <a:blip r:embed="rId3"/>
                <a:stretch>
                  <a:fillRect l="-151" t="-1254" r="-9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8CE3E277-0925-4BBC-BB88-C03D1142CB49}" type="slidenum">
              <a:rPr lang="en-US" altLang="zh-TW" smtClean="0"/>
              <a:pPr/>
              <a:t>9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52396"/>
              </p:ext>
            </p:extLst>
          </p:nvPr>
        </p:nvGraphicFramePr>
        <p:xfrm>
          <a:off x="539552" y="620688"/>
          <a:ext cx="810205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8056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Day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2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4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5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6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7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8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9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10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11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12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13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14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15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16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Price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113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85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94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106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94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97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 smtClean="0"/>
                        <a:t>Change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-25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-16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-23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TW" altLang="en-US" sz="11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11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-7</a:t>
                      </a:r>
                      <a:endParaRPr lang="zh-TW" altLang="en-US" sz="11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TW" altLang="en-US" sz="11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-22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-4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7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2518</TotalTime>
  <Words>1915</Words>
  <Application>Microsoft Office PowerPoint</Application>
  <PresentationFormat>如螢幕大小 (4:3)</PresentationFormat>
  <Paragraphs>521</Paragraphs>
  <Slides>48</Slides>
  <Notes>44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7</vt:i4>
      </vt:variant>
      <vt:variant>
        <vt:lpstr>投影片標題</vt:lpstr>
      </vt:variant>
      <vt:variant>
        <vt:i4>48</vt:i4>
      </vt:variant>
    </vt:vector>
  </HeadingPairs>
  <TitlesOfParts>
    <vt:vector size="64" baseType="lpstr">
      <vt:lpstr>Arial Unicode MS</vt:lpstr>
      <vt:lpstr>微軟正黑體</vt:lpstr>
      <vt:lpstr>新細明體</vt:lpstr>
      <vt:lpstr>Cambria Math</vt:lpstr>
      <vt:lpstr>Symbol</vt:lpstr>
      <vt:lpstr>Tahoma</vt:lpstr>
      <vt:lpstr>Times New Roman</vt:lpstr>
      <vt:lpstr>Wingdings</vt:lpstr>
      <vt:lpstr>Blends</vt:lpstr>
      <vt:lpstr>方程式</vt:lpstr>
      <vt:lpstr>Equation</vt:lpstr>
      <vt:lpstr>Microsoft Equation 2.0</vt:lpstr>
      <vt:lpstr>Microsoft 方程式編輯器 3.0</vt:lpstr>
      <vt:lpstr>文件</vt:lpstr>
      <vt:lpstr>Microsoft Word 97 - 2003 文件</vt:lpstr>
      <vt:lpstr>Document</vt:lpstr>
      <vt:lpstr>Chapter 4. Divide-and-Conquer</vt:lpstr>
      <vt:lpstr>Divide-and Conquer</vt:lpstr>
      <vt:lpstr>Recurrences</vt:lpstr>
      <vt:lpstr>Recurrences</vt:lpstr>
      <vt:lpstr>Recurrences</vt:lpstr>
      <vt:lpstr>Recurrences</vt:lpstr>
      <vt:lpstr>Technicalities in recurrences</vt:lpstr>
      <vt:lpstr>4.1 The maximum sub-array problem</vt:lpstr>
      <vt:lpstr>PowerPoint 簡報</vt:lpstr>
      <vt:lpstr>PowerPoint 簡報</vt:lpstr>
      <vt:lpstr>PowerPoint 簡報</vt:lpstr>
      <vt:lpstr>PowerPoint 簡報</vt:lpstr>
      <vt:lpstr>Find-Max-Crossing-Subarray(A, low, mid, high)</vt:lpstr>
      <vt:lpstr>PowerPoint 簡報</vt:lpstr>
      <vt:lpstr>PowerPoint 簡報</vt:lpstr>
      <vt:lpstr>PowerPoint 簡報</vt:lpstr>
      <vt:lpstr>4.2 Strassen’s algorithm for matrix multiplication</vt:lpstr>
      <vt:lpstr>PowerPoint 簡報</vt:lpstr>
      <vt:lpstr>PowerPoint 簡報</vt:lpstr>
      <vt:lpstr>PowerPoint 簡報</vt:lpstr>
      <vt:lpstr>Strassen’s method</vt:lpstr>
      <vt:lpstr>Strassen’s method</vt:lpstr>
      <vt:lpstr>PowerPoint 簡報</vt:lpstr>
      <vt:lpstr>4.3 The substitution method for solving recurrences</vt:lpstr>
      <vt:lpstr>PowerPoint 簡報</vt:lpstr>
      <vt:lpstr>PowerPoint 簡報</vt:lpstr>
      <vt:lpstr>PowerPoint 簡報</vt:lpstr>
      <vt:lpstr>Making a good guess</vt:lpstr>
      <vt:lpstr>Subtleties</vt:lpstr>
      <vt:lpstr>PowerPoint 簡報</vt:lpstr>
      <vt:lpstr>PowerPoint 簡報</vt:lpstr>
      <vt:lpstr>PowerPoint 簡報</vt:lpstr>
      <vt:lpstr>Avoiding pitfalls </vt:lpstr>
      <vt:lpstr>Changing variables </vt:lpstr>
      <vt:lpstr>PowerPoint 簡報</vt:lpstr>
      <vt:lpstr>PowerPoint 簡報</vt:lpstr>
      <vt:lpstr>PowerPoint 簡報</vt:lpstr>
      <vt:lpstr>PowerPoint 簡報</vt:lpstr>
      <vt:lpstr>The cost of the entire tree</vt:lpstr>
      <vt:lpstr>PowerPoint 簡報</vt:lpstr>
      <vt:lpstr>substitution method to verify the bound</vt:lpstr>
      <vt:lpstr>PowerPoint 簡報</vt:lpstr>
      <vt:lpstr>PowerPoint 簡報</vt:lpstr>
      <vt:lpstr> use the substitution method to verify that O(n log⁡n) is an upper bound for the solution to the recurrence</vt:lpstr>
      <vt:lpstr>4.5 The master method </vt:lpstr>
      <vt:lpstr>PowerPoint 簡報</vt:lpstr>
      <vt:lpstr>PowerPoint 簡報</vt:lpstr>
      <vt:lpstr>PowerPoint 簡報</vt:lpstr>
    </vt:vector>
  </TitlesOfParts>
  <Company>NCTU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 Tseng-Kuei</dc:creator>
  <cp:lastModifiedBy>user</cp:lastModifiedBy>
  <cp:revision>373</cp:revision>
  <dcterms:created xsi:type="dcterms:W3CDTF">2001-09-06T13:56:50Z</dcterms:created>
  <dcterms:modified xsi:type="dcterms:W3CDTF">2015-03-11T13:38:42Z</dcterms:modified>
</cp:coreProperties>
</file>