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01" r:id="rId1"/>
    <p:sldMasterId id="2147483814" r:id="rId2"/>
  </p:sldMasterIdLst>
  <p:notesMasterIdLst>
    <p:notesMasterId r:id="rId56"/>
  </p:notesMasterIdLst>
  <p:handoutMasterIdLst>
    <p:handoutMasterId r:id="rId57"/>
  </p:handoutMasterIdLst>
  <p:sldIdLst>
    <p:sldId id="256" r:id="rId3"/>
    <p:sldId id="319" r:id="rId4"/>
    <p:sldId id="320" r:id="rId5"/>
    <p:sldId id="321" r:id="rId6"/>
    <p:sldId id="322" r:id="rId7"/>
    <p:sldId id="376" r:id="rId8"/>
    <p:sldId id="323" r:id="rId9"/>
    <p:sldId id="324" r:id="rId10"/>
    <p:sldId id="325" r:id="rId11"/>
    <p:sldId id="326" r:id="rId12"/>
    <p:sldId id="366" r:id="rId13"/>
    <p:sldId id="327" r:id="rId14"/>
    <p:sldId id="343" r:id="rId15"/>
    <p:sldId id="344" r:id="rId16"/>
    <p:sldId id="345" r:id="rId17"/>
    <p:sldId id="346" r:id="rId18"/>
    <p:sldId id="365" r:id="rId19"/>
    <p:sldId id="329" r:id="rId20"/>
    <p:sldId id="330" r:id="rId21"/>
    <p:sldId id="361" r:id="rId22"/>
    <p:sldId id="363" r:id="rId23"/>
    <p:sldId id="332" r:id="rId24"/>
    <p:sldId id="333" r:id="rId25"/>
    <p:sldId id="378" r:id="rId26"/>
    <p:sldId id="335" r:id="rId27"/>
    <p:sldId id="337" r:id="rId28"/>
    <p:sldId id="336" r:id="rId29"/>
    <p:sldId id="338" r:id="rId30"/>
    <p:sldId id="339" r:id="rId31"/>
    <p:sldId id="341" r:id="rId32"/>
    <p:sldId id="347" r:id="rId33"/>
    <p:sldId id="348" r:id="rId34"/>
    <p:sldId id="349" r:id="rId35"/>
    <p:sldId id="350" r:id="rId36"/>
    <p:sldId id="351" r:id="rId37"/>
    <p:sldId id="367" r:id="rId38"/>
    <p:sldId id="352" r:id="rId39"/>
    <p:sldId id="353" r:id="rId40"/>
    <p:sldId id="354" r:id="rId41"/>
    <p:sldId id="356" r:id="rId42"/>
    <p:sldId id="355" r:id="rId43"/>
    <p:sldId id="357" r:id="rId44"/>
    <p:sldId id="358" r:id="rId45"/>
    <p:sldId id="368" r:id="rId46"/>
    <p:sldId id="369" r:id="rId47"/>
    <p:sldId id="359" r:id="rId48"/>
    <p:sldId id="360" r:id="rId49"/>
    <p:sldId id="370" r:id="rId50"/>
    <p:sldId id="371" r:id="rId51"/>
    <p:sldId id="380" r:id="rId52"/>
    <p:sldId id="372" r:id="rId53"/>
    <p:sldId id="373" r:id="rId54"/>
    <p:sldId id="375" r:id="rId5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endParaRPr lang="zh-TW" altLang="zh-TW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endParaRPr lang="zh-TW" altLang="zh-TW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endParaRPr lang="zh-TW" altLang="zh-TW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fld id="{5B3A2DAA-F8C0-414E-8E29-76DA395754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6684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endParaRPr lang="zh-TW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endParaRPr lang="zh-TW" altLang="zh-TW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endParaRPr lang="zh-TW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fld id="{74109B23-FBA7-4D0F-80A2-77E549E6445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808378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3623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564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7822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798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28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2888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2274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0800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2965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048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905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3191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823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4259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7524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438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7095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8497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4758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4593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19124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468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2069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2751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0214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52662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3889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9846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14169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1271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54516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28748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703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4544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14277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55720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17385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53097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0314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18433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73679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3659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18777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004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63312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9242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84515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23646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635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392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6848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0604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09B23-FBA7-4D0F-80A2-77E549E64458}" type="slidenum">
              <a:rPr lang="en-US" altLang="zh-TW" smtClean="0"/>
              <a:pPr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397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390A-B480-43E6-9E5D-8FC3C8D94BF1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11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3CB4E-3DF1-4FCC-BEC3-AB3E708681EB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A7DF-2E33-43F6-88ED-DA39F5350B9B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571B2-8F5F-4CFA-AAD6-D03E8A8314E6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0702-97A1-409C-86AE-F00278585D3E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5156-3FDB-4F09-9B1A-5A7DC23866F4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46C4-BEA1-47FE-83EB-5B800292D460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4586-6A71-4064-B051-5766B84E8814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7A3F-B3DA-4382-A73D-65625BED5DBD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7BF3-C293-4BEC-8722-F2EDC444D261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92FEFB9-E9FE-4B58-93EF-ADE7F18F9629}" type="datetime1">
              <a:rPr lang="zh-TW" altLang="en-US" smtClean="0"/>
              <a:t>2015/4/22</a:t>
            </a:fld>
            <a:endParaRPr lang="zh-TW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00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D04C19-5517-4B45-8799-2E18C0CD145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004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E0F3-BFB3-4698-AE06-40A331ED9864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95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742DA-9DE5-4FCE-81D9-5EF3060912FD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82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51E08-BF86-4A01-A07A-AE72AB0A37F3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32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F372-FBFD-4B56-A8E1-C4C5EEDAD759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78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a-I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965A9F5-2D97-47FF-B67D-7E66E799AB62}" type="datetime1">
              <a:rPr lang="zh-TW" altLang="en-US" smtClean="0"/>
              <a:t>2015/4/22</a:t>
            </a:fld>
            <a:endParaRPr lang="zh-TW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008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ED04C19-5517-4B45-8799-2E18C0CD145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004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2301-DBB9-4ACC-85AA-240510A2B075}" type="datetime1">
              <a:rPr lang="zh-TW" altLang="en-US" smtClean="0"/>
              <a:t>2015/4/22</a:t>
            </a:fld>
            <a:endParaRPr lang="zh-TW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98BD-0874-4EB4-966A-9D0CC988C3AB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378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D7C9-5F5C-4AAE-A170-367817426A7B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ADBBF486-972E-4766-A4F6-1D6C82366227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0B1B-0F40-416B-A9E0-8D88C365EE41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32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5" r:id="rId3"/>
    <p:sldLayoutId id="2147483807" r:id="rId4"/>
    <p:sldLayoutId id="2147483809" r:id="rId5"/>
    <p:sldLayoutId id="2147483813" r:id="rId6"/>
    <p:sldLayoutId id="2147483800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15189AC-039C-425A-B1CC-9F50F72ACC1B}" type="datetime1">
              <a:rPr lang="zh-TW" altLang="en-US" smtClean="0"/>
              <a:t>2015/4/22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4212D5D-5174-4694-8D1A-6A3E24EA936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752600"/>
            <a:ext cx="7239000" cy="137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000" dirty="0" smtClean="0">
                <a:ea typeface="新細明體" charset="-120"/>
              </a:rPr>
              <a:t>Chapter 5</a:t>
            </a:r>
            <a:r>
              <a:rPr lang="fa-IR" sz="4000" dirty="0" smtClean="0"/>
              <a:t/>
            </a:r>
            <a:br>
              <a:rPr lang="fa-IR" sz="4000" dirty="0" smtClean="0"/>
            </a:br>
            <a:r>
              <a:rPr lang="en-US" altLang="zh-TW" sz="4000" dirty="0" smtClean="0">
                <a:ea typeface="新細明體" charset="-120"/>
              </a:rPr>
              <a:t>Backtracking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352800"/>
            <a:ext cx="6400800" cy="10668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 err="1" smtClean="0">
                <a:solidFill>
                  <a:srgbClr val="002060"/>
                </a:solidFill>
              </a:rPr>
              <a:t>Ehsan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</a:rPr>
              <a:t>Adeli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endParaRPr lang="en-US" sz="2800" dirty="0">
              <a:solidFill>
                <a:srgbClr val="002060"/>
              </a:solidFill>
            </a:endParaRPr>
          </a:p>
          <a:p>
            <a:pPr algn="ctr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 smtClean="0">
                <a:solidFill>
                  <a:srgbClr val="002060"/>
                </a:solidFill>
              </a:rPr>
              <a:t>Wen-Lin Yang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077200" cy="7620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TW" sz="2800" dirty="0" smtClean="0">
                <a:ea typeface="新細明體" charset="-120"/>
              </a:rPr>
              <a:t>A general algorithm for the backtracking approach</a:t>
            </a:r>
          </a:p>
        </p:txBody>
      </p:sp>
      <p:pic>
        <p:nvPicPr>
          <p:cNvPr id="19461" name="Picture 4" descr="Prg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6403" r="9525"/>
          <a:stretch>
            <a:fillRect/>
          </a:stretch>
        </p:blipFill>
        <p:spPr>
          <a:xfrm>
            <a:off x="990600" y="1524000"/>
            <a:ext cx="6858000" cy="3733800"/>
          </a:xfrm>
          <a:noFill/>
        </p:spPr>
      </p:pic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BC6CEF20-8159-4EB8-8E7F-D0A9C3B20930}" type="slidenum">
              <a:rPr lang="en-US" altLang="zh-TW">
                <a:solidFill>
                  <a:schemeClr val="tx2"/>
                </a:solidFill>
              </a:rPr>
              <a:pPr eaLnBrk="1" hangingPunct="1"/>
              <a:t>10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800" y="5362545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promising function: it is different in each application.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Pruned state space tree</a:t>
            </a:r>
          </a:p>
        </p:txBody>
      </p:sp>
      <p:pic>
        <p:nvPicPr>
          <p:cNvPr id="25605" name="Picture 4" descr="Fig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t="3461" r="3773" b="16394"/>
          <a:stretch>
            <a:fillRect/>
          </a:stretch>
        </p:blipFill>
        <p:spPr>
          <a:xfrm>
            <a:off x="609600" y="1371600"/>
            <a:ext cx="7848600" cy="4316413"/>
          </a:xfrm>
          <a:noFill/>
        </p:spPr>
      </p:pic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0739219C-CAB2-443E-96D2-EBD59EE7F683}" type="slidenum">
              <a:rPr lang="en-US" altLang="zh-TW">
                <a:solidFill>
                  <a:schemeClr val="tx2"/>
                </a:solidFill>
              </a:rPr>
              <a:pPr eaLnBrk="1" hangingPunct="1"/>
              <a:t>11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505200" y="5929312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Figure 5.4</a:t>
            </a:r>
            <a:endParaRPr lang="zh-TW" altLang="en-US" sz="200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9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4-Queens problem (1)</a:t>
            </a:r>
          </a:p>
        </p:txBody>
      </p:sp>
      <p:pic>
        <p:nvPicPr>
          <p:cNvPr id="20485" name="Picture 4" descr="Fig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" t="1831" r="51555" b="70329"/>
          <a:stretch>
            <a:fillRect/>
          </a:stretch>
        </p:blipFill>
        <p:spPr>
          <a:xfrm>
            <a:off x="533400" y="1725613"/>
            <a:ext cx="6477000" cy="3635375"/>
          </a:xfrm>
          <a:noFill/>
        </p:spPr>
      </p:pic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BCC744F4-CAEB-413B-B073-F9070C341D6D}" type="slidenum">
              <a:rPr lang="en-US" altLang="zh-TW">
                <a:solidFill>
                  <a:schemeClr val="tx2"/>
                </a:solidFill>
              </a:rPr>
              <a:pPr eaLnBrk="1" hangingPunct="1"/>
              <a:t>12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4-Queens problem (2)</a:t>
            </a:r>
          </a:p>
        </p:txBody>
      </p:sp>
      <p:pic>
        <p:nvPicPr>
          <p:cNvPr id="21509" name="Picture 3" descr="Fig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2" t="1831" r="2702" b="70329"/>
          <a:stretch>
            <a:fillRect/>
          </a:stretch>
        </p:blipFill>
        <p:spPr>
          <a:xfrm>
            <a:off x="685800" y="1600200"/>
            <a:ext cx="6400800" cy="3576638"/>
          </a:xfrm>
          <a:noFill/>
        </p:spPr>
      </p:pic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F977EF60-0EDD-4820-ACF2-248DB55F5824}" type="slidenum">
              <a:rPr lang="en-US" altLang="zh-TW">
                <a:solidFill>
                  <a:schemeClr val="tx2"/>
                </a:solidFill>
              </a:rPr>
              <a:pPr eaLnBrk="1" hangingPunct="1"/>
              <a:t>13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4-Queens problem (3)</a:t>
            </a:r>
          </a:p>
        </p:txBody>
      </p:sp>
      <p:pic>
        <p:nvPicPr>
          <p:cNvPr id="22533" name="Picture 3" descr="Fig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" t="32600" r="51352" b="39560"/>
          <a:stretch>
            <a:fillRect/>
          </a:stretch>
        </p:blipFill>
        <p:spPr>
          <a:xfrm>
            <a:off x="609600" y="1676400"/>
            <a:ext cx="6477000" cy="3619500"/>
          </a:xfrm>
          <a:noFill/>
        </p:spPr>
      </p:pic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6AA7317E-B424-4DF3-B3CA-84A2A762BE9C}" type="slidenum">
              <a:rPr lang="en-US" altLang="zh-TW">
                <a:solidFill>
                  <a:schemeClr val="tx2"/>
                </a:solidFill>
              </a:rPr>
              <a:pPr eaLnBrk="1" hangingPunct="1"/>
              <a:t>14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4-Queens problem (4)</a:t>
            </a:r>
          </a:p>
        </p:txBody>
      </p:sp>
      <p:pic>
        <p:nvPicPr>
          <p:cNvPr id="23557" name="Picture 3" descr="Fig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2600" r="2702" b="39560"/>
          <a:stretch>
            <a:fillRect/>
          </a:stretch>
        </p:blipFill>
        <p:spPr>
          <a:xfrm>
            <a:off x="533400" y="1712913"/>
            <a:ext cx="6400800" cy="3475037"/>
          </a:xfrm>
          <a:noFill/>
        </p:spPr>
      </p:pic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DC781000-F1F6-4CCC-AA76-AB7303E74501}" type="slidenum">
              <a:rPr lang="en-US" altLang="zh-TW">
                <a:solidFill>
                  <a:schemeClr val="tx2"/>
                </a:solidFill>
              </a:rPr>
              <a:pPr eaLnBrk="1" hangingPunct="1"/>
              <a:t>15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4-Queens problem (5)</a:t>
            </a:r>
          </a:p>
        </p:txBody>
      </p:sp>
      <p:pic>
        <p:nvPicPr>
          <p:cNvPr id="24581" name="Picture 3" descr="Fig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" t="63370" r="27026" b="10255"/>
          <a:stretch>
            <a:fillRect/>
          </a:stretch>
        </p:blipFill>
        <p:spPr>
          <a:xfrm>
            <a:off x="419100" y="1752600"/>
            <a:ext cx="8229600" cy="2849563"/>
          </a:xfrm>
          <a:noFill/>
        </p:spPr>
      </p:pic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42374570-1669-440F-AE0D-867346BCAC7B}" type="slidenum">
              <a:rPr lang="en-US" altLang="zh-TW">
                <a:solidFill>
                  <a:schemeClr val="tx2"/>
                </a:solidFill>
              </a:rPr>
              <a:pPr eaLnBrk="1" hangingPunct="1"/>
              <a:t>16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4800" y="1421176"/>
            <a:ext cx="8759952" cy="5055824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2800" dirty="0" smtClean="0"/>
              <a:t>The </a:t>
            </a:r>
            <a:r>
              <a:rPr lang="en-US" altLang="zh-TW" sz="2800" dirty="0"/>
              <a:t>state space tree exists implicitly in the algorithm because it is </a:t>
            </a:r>
            <a:r>
              <a:rPr lang="en-US" altLang="zh-TW" sz="2800" dirty="0" smtClean="0"/>
              <a:t>not actually constructed</a:t>
            </a:r>
            <a:r>
              <a:rPr lang="en-US" altLang="zh-TW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z="2800" dirty="0"/>
              <a:t>A node count in Figure 5.4 shows that the backtracking algorithm checks 27 nodes before finding a solution. </a:t>
            </a:r>
            <a:endParaRPr lang="en-US" altLang="zh-TW" sz="2800" dirty="0" smtClean="0"/>
          </a:p>
          <a:p>
            <a:pPr>
              <a:buFont typeface="Wingdings" pitchFamily="2" charset="2"/>
              <a:buChar char="Ø"/>
            </a:pPr>
            <a:r>
              <a:rPr lang="en-US" altLang="zh-TW" sz="2800" dirty="0" smtClean="0"/>
              <a:t>Otherwise,  </a:t>
            </a:r>
            <a:r>
              <a:rPr lang="en-US" altLang="zh-TW" sz="2800" dirty="0"/>
              <a:t>a depth-first search of the state space tree checks 155 nodes before finding that same solution</a:t>
            </a:r>
            <a:r>
              <a:rPr lang="en-US" altLang="zh-TW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z="2800" dirty="0" smtClean="0"/>
              <a:t>It is inefficient that </a:t>
            </a:r>
            <a:r>
              <a:rPr lang="en-US" altLang="zh-TW" sz="2800" dirty="0"/>
              <a:t>we check whether a node is promising after passing it to the procedure. This means that activation records </a:t>
            </a:r>
            <a:r>
              <a:rPr lang="en-US" altLang="zh-TW" sz="2800" dirty="0" smtClean="0"/>
              <a:t>for </a:t>
            </a:r>
            <a:r>
              <a:rPr lang="en-US" altLang="zh-TW" sz="2800" dirty="0" err="1" smtClean="0"/>
              <a:t>nonpromising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nodes are unnecessarily placed on the stack of activation </a:t>
            </a:r>
            <a:r>
              <a:rPr lang="en-US" altLang="zh-TW" sz="2800" dirty="0" smtClean="0"/>
              <a:t>records.</a:t>
            </a:r>
            <a:endParaRPr lang="en-US" altLang="zh-TW" sz="2800" dirty="0"/>
          </a:p>
          <a:p>
            <a:pPr>
              <a:buFont typeface="Wingdings" pitchFamily="2" charset="2"/>
              <a:buChar char="Ø"/>
            </a:pPr>
            <a:endParaRPr lang="en-US" altLang="zh-TW" dirty="0"/>
          </a:p>
          <a:p>
            <a:pPr>
              <a:buFont typeface="Wingdings" pitchFamily="2" charset="2"/>
              <a:buChar char="Ø"/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98576" y="3048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State space tree</a:t>
            </a:r>
            <a:endParaRPr lang="zh-TW" altLang="en-US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Avoid creating nonpromising nodes</a:t>
            </a:r>
          </a:p>
        </p:txBody>
      </p:sp>
      <p:pic>
        <p:nvPicPr>
          <p:cNvPr id="26629" name="Picture 4" descr="Prg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" t="6355" r="8182"/>
          <a:stretch>
            <a:fillRect/>
          </a:stretch>
        </p:blipFill>
        <p:spPr>
          <a:xfrm>
            <a:off x="685800" y="1447800"/>
            <a:ext cx="7772400" cy="4191000"/>
          </a:xfrm>
          <a:noFill/>
        </p:spPr>
      </p:pic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D341D59A-39A2-4732-B49A-8A14171362F9}" type="slidenum">
              <a:rPr lang="ar-SA">
                <a:solidFill>
                  <a:schemeClr val="tx2"/>
                </a:solidFill>
              </a:rPr>
              <a:pPr eaLnBrk="1" hangingPunct="1"/>
              <a:t>18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685800" y="5791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The number of nodes visited is fewer than the 1</a:t>
            </a:r>
            <a:r>
              <a:rPr lang="en-US" altLang="zh-TW" sz="2000" baseline="30000" dirty="0" smtClean="0"/>
              <a:t>st</a:t>
            </a:r>
            <a:r>
              <a:rPr lang="en-US" altLang="zh-TW" sz="2000" dirty="0" smtClean="0"/>
              <a:t> version (</a:t>
            </a:r>
            <a:r>
              <a:rPr lang="en-US" altLang="zh-TW" sz="2000" i="1" dirty="0" err="1" smtClean="0"/>
              <a:t>checknode</a:t>
            </a:r>
            <a:r>
              <a:rPr lang="en-US" altLang="zh-TW" sz="2000" dirty="0" smtClean="0"/>
              <a:t> procedure)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charset="-120"/>
              </a:rPr>
              <a:t>The </a:t>
            </a:r>
            <a:r>
              <a:rPr lang="en-US" altLang="zh-TW" sz="2800" i="1" dirty="0" smtClean="0">
                <a:ea typeface="新細明體" charset="-120"/>
              </a:rPr>
              <a:t>n</a:t>
            </a:r>
            <a:r>
              <a:rPr lang="en-US" altLang="zh-TW" sz="2800" dirty="0" smtClean="0">
                <a:ea typeface="新細明體" charset="-120"/>
              </a:rPr>
              <a:t>-Queens Problem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8610600" cy="2971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u"/>
            </a:pPr>
            <a:r>
              <a:rPr lang="en-US" altLang="zh-TW" sz="3000" dirty="0" smtClean="0"/>
              <a:t>Check whether two queens threaten each other</a:t>
            </a:r>
            <a:r>
              <a:rPr lang="en-US" altLang="zh-TW" sz="2800" dirty="0" smtClean="0"/>
              <a:t>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z="2600" dirty="0" smtClean="0"/>
              <a:t>col(i) = the column where the queen in the </a:t>
            </a:r>
            <a:r>
              <a:rPr lang="en-US" altLang="zh-TW" sz="2600" dirty="0" err="1" smtClean="0"/>
              <a:t>ith</a:t>
            </a:r>
            <a:r>
              <a:rPr lang="en-US" altLang="zh-TW" sz="2600" dirty="0" smtClean="0"/>
              <a:t> row is located.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z="2600" dirty="0" smtClean="0"/>
              <a:t>col(i) – col(k) = i – k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z="2600" dirty="0" smtClean="0"/>
              <a:t>col(i) – col(k) = k – </a:t>
            </a:r>
            <a:r>
              <a:rPr lang="en-US" altLang="zh-TW" sz="2600" dirty="0"/>
              <a:t>i</a:t>
            </a:r>
            <a:endParaRPr lang="en-US" altLang="zh-TW" sz="2600" dirty="0" smtClean="0"/>
          </a:p>
          <a:p>
            <a:pPr lvl="1" eaLnBrk="1" hangingPunct="1">
              <a:buFont typeface="Wingdings" pitchFamily="2" charset="2"/>
              <a:buChar char="Ø"/>
            </a:pPr>
            <a:r>
              <a:rPr lang="en-US" altLang="zh-TW" sz="2600" dirty="0" smtClean="0"/>
              <a:t>col(</a:t>
            </a:r>
            <a:r>
              <a:rPr lang="en-US" altLang="zh-TW" sz="2600" dirty="0" err="1"/>
              <a:t>i</a:t>
            </a:r>
            <a:r>
              <a:rPr lang="en-US" altLang="zh-TW" sz="2600" dirty="0" smtClean="0"/>
              <a:t>)=col(k)</a:t>
            </a:r>
          </a:p>
          <a:p>
            <a:pPr lvl="1" eaLnBrk="1" hangingPunct="1">
              <a:buFont typeface="Wingdings" pitchFamily="2" charset="2"/>
              <a:buChar char="Ø"/>
            </a:pPr>
            <a:endParaRPr lang="en-US" altLang="zh-TW" sz="2600" i="1" dirty="0" smtClean="0"/>
          </a:p>
          <a:p>
            <a:pPr lvl="1" eaLnBrk="1" hangingPunct="1"/>
            <a:endParaRPr lang="en-US" altLang="zh-TW" sz="2000" dirty="0" smtClean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7" y="2133600"/>
            <a:ext cx="4800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4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3627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0673C27-E2F7-4A91-B066-C023BDC5AF08}" type="slidenum">
              <a:rPr lang="en-US" altLang="zh-TW">
                <a:solidFill>
                  <a:schemeClr val="tx2"/>
                </a:solidFill>
              </a:rPr>
              <a:pPr eaLnBrk="1" hangingPunct="1"/>
              <a:t>19</a:t>
            </a:fld>
            <a:endParaRPr lang="en-US" altLang="zh-TW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 smtClean="0">
                <a:ea typeface="新細明體" charset="-120"/>
              </a:rPr>
              <a:t>The idea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Maze problem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A sequence of objects is chosen from a specified set so that the sequence satisfies some criterion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Example: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-Queens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Sequence: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positions on the chessboard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Set: 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possible positions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Criterion: no two queens can threaten each other, i.e. no two queens are in the same row, column, or diagonal.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Depth-first search of a tree (preorder tree traversal)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8FB50887-73A7-4C6C-8A0F-CA8CF5DA39A0}" type="slidenum">
              <a:rPr lang="en-US" altLang="zh-TW">
                <a:solidFill>
                  <a:schemeClr val="tx2"/>
                </a:solidFill>
              </a:rPr>
              <a:pPr eaLnBrk="1" hangingPunct="1"/>
              <a:t>2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04C19-5517-4B45-8799-2E18C0CD145B}" type="slidenum">
              <a:rPr lang="en-US" altLang="zh-TW" smtClean="0"/>
              <a:pPr/>
              <a:t>20</a:t>
            </a:fld>
            <a:endParaRPr lang="en-US" altLang="zh-TW"/>
          </a:p>
        </p:txBody>
      </p:sp>
      <p:sp>
        <p:nvSpPr>
          <p:cNvPr id="4" name="矩形 3"/>
          <p:cNvSpPr/>
          <p:nvPr/>
        </p:nvSpPr>
        <p:spPr>
          <a:xfrm>
            <a:off x="261936" y="1295281"/>
            <a:ext cx="8520113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TW" sz="2400" dirty="0" smtClean="0"/>
              <a:t>It is developed based on the “</a:t>
            </a:r>
            <a:r>
              <a:rPr lang="en-US" altLang="zh-TW" sz="2400" i="1" dirty="0" err="1" smtClean="0"/>
              <a:t>checknode</a:t>
            </a:r>
            <a:r>
              <a:rPr lang="en-US" altLang="zh-TW" sz="2400" dirty="0" smtClean="0"/>
              <a:t>”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latin typeface="+mj-ea"/>
              </a:rPr>
              <a:t>Call queens(0) ;</a:t>
            </a:r>
            <a:endParaRPr lang="en-US" altLang="zh-TW" sz="2000" dirty="0" smtClean="0">
              <a:latin typeface="+mj-ea"/>
              <a:ea typeface="+mj-ea"/>
            </a:endParaRPr>
          </a:p>
          <a:p>
            <a:pPr lvl="1"/>
            <a:r>
              <a:rPr lang="en-US" altLang="zh-TW" sz="2400" dirty="0" smtClean="0">
                <a:latin typeface="+mj-ea"/>
                <a:ea typeface="+mj-ea"/>
              </a:rPr>
              <a:t>void </a:t>
            </a:r>
            <a:r>
              <a:rPr lang="en-US" altLang="zh-TW" sz="2400" b="1" dirty="0">
                <a:latin typeface="+mj-ea"/>
                <a:ea typeface="+mj-ea"/>
              </a:rPr>
              <a:t>queens </a:t>
            </a:r>
            <a:r>
              <a:rPr lang="en-US" altLang="zh-TW" sz="2400" dirty="0">
                <a:latin typeface="+mj-ea"/>
                <a:ea typeface="+mj-ea"/>
              </a:rPr>
              <a:t>(index i</a:t>
            </a:r>
            <a:r>
              <a:rPr lang="en-US" altLang="zh-TW" sz="2400" dirty="0" smtClean="0">
                <a:latin typeface="+mj-ea"/>
                <a:ea typeface="+mj-ea"/>
              </a:rPr>
              <a:t>) {</a:t>
            </a:r>
          </a:p>
          <a:p>
            <a:pPr lvl="1"/>
            <a:r>
              <a:rPr lang="en-US" altLang="zh-TW" sz="2000" dirty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  index  j;</a:t>
            </a:r>
          </a:p>
          <a:p>
            <a:pPr lvl="1"/>
            <a:r>
              <a:rPr lang="en-US" altLang="zh-TW" sz="2000" dirty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  </a:t>
            </a:r>
          </a:p>
          <a:p>
            <a:pPr lvl="1"/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  if(promising(i)) {</a:t>
            </a:r>
          </a:p>
          <a:p>
            <a:pPr lvl="1"/>
            <a:r>
              <a:rPr lang="en-US" altLang="zh-TW" sz="2400" dirty="0">
                <a:latin typeface="+mj-ea"/>
                <a:ea typeface="+mj-ea"/>
              </a:rPr>
              <a:t>       </a:t>
            </a:r>
            <a:r>
              <a:rPr lang="en-US" altLang="zh-TW" sz="2400" dirty="0" smtClean="0">
                <a:latin typeface="+mj-ea"/>
                <a:ea typeface="+mj-ea"/>
              </a:rPr>
              <a:t> </a:t>
            </a:r>
            <a:r>
              <a:rPr lang="en-US" altLang="zh-TW" sz="2400" dirty="0">
                <a:latin typeface="+mj-ea"/>
                <a:ea typeface="+mj-ea"/>
              </a:rPr>
              <a:t>if (i == n)</a:t>
            </a:r>
          </a:p>
          <a:p>
            <a:pPr lvl="1"/>
            <a:r>
              <a:rPr lang="en-US" altLang="zh-TW" sz="2400" dirty="0">
                <a:latin typeface="+mj-ea"/>
                <a:ea typeface="+mj-ea"/>
              </a:rPr>
              <a:t>             </a:t>
            </a:r>
            <a:r>
              <a:rPr lang="en-US" altLang="zh-TW" sz="2400" dirty="0" err="1">
                <a:latin typeface="+mj-ea"/>
                <a:ea typeface="+mj-ea"/>
              </a:rPr>
              <a:t>cout</a:t>
            </a:r>
            <a:r>
              <a:rPr lang="en-US" altLang="zh-TW" sz="2400" dirty="0">
                <a:latin typeface="+mj-ea"/>
                <a:ea typeface="+mj-ea"/>
              </a:rPr>
              <a:t> &lt;&lt; col [1] through col [n</a:t>
            </a:r>
            <a:r>
              <a:rPr lang="en-US" altLang="zh-TW" sz="2400" dirty="0" smtClean="0">
                <a:latin typeface="+mj-ea"/>
                <a:ea typeface="+mj-ea"/>
              </a:rPr>
              <a:t>];</a:t>
            </a:r>
          </a:p>
          <a:p>
            <a:pPr lvl="1"/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       else </a:t>
            </a:r>
          </a:p>
          <a:p>
            <a:pPr lvl="1"/>
            <a:r>
              <a:rPr lang="en-US" altLang="zh-TW" sz="2400" dirty="0">
                <a:latin typeface="+mj-ea"/>
                <a:ea typeface="+mj-ea"/>
              </a:rPr>
              <a:t>               for (j = 1; j &lt;= n; j++){     </a:t>
            </a:r>
          </a:p>
          <a:p>
            <a:pPr lvl="1"/>
            <a:r>
              <a:rPr lang="en-US" altLang="zh-TW" sz="2400" dirty="0">
                <a:latin typeface="+mj-ea"/>
                <a:ea typeface="+mj-ea"/>
              </a:rPr>
              <a:t>                    col [i + 1] = j; </a:t>
            </a:r>
            <a:endParaRPr lang="en-US" altLang="zh-TW" sz="2400" dirty="0" smtClean="0">
              <a:latin typeface="+mj-ea"/>
              <a:ea typeface="+mj-ea"/>
            </a:endParaRPr>
          </a:p>
          <a:p>
            <a:pPr lvl="1"/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                   queens </a:t>
            </a:r>
            <a:r>
              <a:rPr lang="en-US" altLang="zh-TW" sz="2400" dirty="0">
                <a:latin typeface="+mj-ea"/>
                <a:ea typeface="+mj-ea"/>
              </a:rPr>
              <a:t>(i + 1);       </a:t>
            </a:r>
          </a:p>
          <a:p>
            <a:pPr lvl="1"/>
            <a:r>
              <a:rPr lang="en-US" altLang="zh-TW" sz="2400" dirty="0" smtClean="0">
                <a:latin typeface="+mj-ea"/>
                <a:ea typeface="+mj-ea"/>
              </a:rPr>
              <a:t>               }</a:t>
            </a:r>
          </a:p>
          <a:p>
            <a:pPr lvl="1"/>
            <a:r>
              <a:rPr lang="en-US" altLang="zh-TW" sz="2400" dirty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  }}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</a:t>
            </a:r>
            <a:endParaRPr lang="en-US" altLang="zh-TW" dirty="0"/>
          </a:p>
        </p:txBody>
      </p:sp>
      <p:sp>
        <p:nvSpPr>
          <p:cNvPr id="2" name="文字方塊 1"/>
          <p:cNvSpPr txBox="1"/>
          <p:nvPr/>
        </p:nvSpPr>
        <p:spPr>
          <a:xfrm>
            <a:off x="261936" y="457200"/>
            <a:ext cx="872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 Backtracking Algorithm for the n-Queens Problem</a:t>
            </a:r>
            <a:endParaRPr lang="zh-TW" altLang="en-US" sz="240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87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Backtracking Algorithm for the </a:t>
            </a: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TW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n-Queens Problem (continued)</a:t>
            </a:r>
            <a:endParaRPr lang="zh-TW" altLang="en-US" sz="28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498BD-0874-4EB4-966A-9D0CC988C3AB}" type="slidenum">
              <a:rPr lang="en-US" altLang="zh-TW" smtClean="0"/>
              <a:pPr/>
              <a:t>21</a:t>
            </a:fld>
            <a:endParaRPr lang="en-US" altLang="zh-TW"/>
          </a:p>
        </p:txBody>
      </p:sp>
      <p:sp>
        <p:nvSpPr>
          <p:cNvPr id="9" name="矩形 8"/>
          <p:cNvSpPr/>
          <p:nvPr/>
        </p:nvSpPr>
        <p:spPr>
          <a:xfrm>
            <a:off x="457200" y="1447800"/>
            <a:ext cx="8001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 err="1"/>
              <a:t>B</a:t>
            </a:r>
            <a:r>
              <a:rPr lang="en-US" altLang="zh-TW" sz="2400" dirty="0" err="1" smtClean="0"/>
              <a:t>ool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promising (index </a:t>
            </a:r>
            <a:r>
              <a:rPr lang="en-US" altLang="zh-TW" sz="2400" i="1" dirty="0"/>
              <a:t>i</a:t>
            </a:r>
            <a:r>
              <a:rPr lang="en-US" altLang="zh-TW" sz="2400" dirty="0"/>
              <a:t>)    {</a:t>
            </a:r>
          </a:p>
          <a:p>
            <a:pPr lvl="1"/>
            <a:r>
              <a:rPr lang="en-US" altLang="zh-TW" sz="2400" dirty="0"/>
              <a:t>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   </a:t>
            </a:r>
            <a:r>
              <a:rPr lang="en-US" altLang="zh-TW" sz="2400" i="1" dirty="0" smtClean="0"/>
              <a:t>k</a:t>
            </a:r>
            <a:r>
              <a:rPr lang="en-US" altLang="zh-TW" sz="2400" dirty="0"/>
              <a:t>;</a:t>
            </a:r>
          </a:p>
          <a:p>
            <a:pPr lvl="1"/>
            <a:r>
              <a:rPr lang="en-US" altLang="zh-TW" sz="2400" dirty="0"/>
              <a:t>  </a:t>
            </a:r>
            <a:r>
              <a:rPr lang="en-US" altLang="zh-TW" sz="2400" dirty="0" err="1"/>
              <a:t>B</a:t>
            </a:r>
            <a:r>
              <a:rPr lang="en-US" altLang="zh-TW" sz="2400" dirty="0" err="1" smtClean="0"/>
              <a:t>ool</a:t>
            </a:r>
            <a:r>
              <a:rPr lang="en-US" altLang="zh-TW" sz="2400" dirty="0" smtClean="0"/>
              <a:t>  </a:t>
            </a:r>
            <a:r>
              <a:rPr lang="en-US" altLang="zh-TW" sz="2400" i="1" dirty="0" smtClean="0"/>
              <a:t>switch</a:t>
            </a:r>
            <a:r>
              <a:rPr lang="en-US" altLang="zh-TW" sz="2400" dirty="0"/>
              <a:t>;</a:t>
            </a:r>
          </a:p>
          <a:p>
            <a:pPr lvl="1"/>
            <a:r>
              <a:rPr lang="en-US" altLang="zh-TW" sz="2400" dirty="0" smtClean="0"/>
              <a:t>    </a:t>
            </a:r>
            <a:r>
              <a:rPr lang="en-US" altLang="zh-TW" sz="2400" i="1" dirty="0" smtClean="0"/>
              <a:t>k </a:t>
            </a:r>
            <a:r>
              <a:rPr lang="en-US" altLang="zh-TW" sz="2400" i="1" dirty="0"/>
              <a:t>= 1</a:t>
            </a:r>
            <a:r>
              <a:rPr lang="en-US" altLang="zh-TW" sz="2400" dirty="0"/>
              <a:t>;</a:t>
            </a:r>
          </a:p>
          <a:p>
            <a:pPr lvl="1"/>
            <a:r>
              <a:rPr lang="en-US" altLang="zh-TW" sz="2400" dirty="0" smtClean="0"/>
              <a:t>    </a:t>
            </a:r>
            <a:r>
              <a:rPr lang="en-US" altLang="zh-TW" sz="2400" i="1" dirty="0" smtClean="0"/>
              <a:t>switch </a:t>
            </a:r>
            <a:r>
              <a:rPr lang="en-US" altLang="zh-TW" sz="2400" i="1" dirty="0"/>
              <a:t>= true; </a:t>
            </a:r>
            <a:endParaRPr lang="en-US" altLang="zh-TW" sz="2400" i="1" dirty="0" smtClean="0"/>
          </a:p>
          <a:p>
            <a:pPr lvl="1"/>
            <a:r>
              <a:rPr lang="en-US" altLang="zh-TW" sz="2400" dirty="0"/>
              <a:t> </a:t>
            </a:r>
            <a:r>
              <a:rPr lang="en-US" altLang="zh-TW" sz="2400" dirty="0" smtClean="0"/>
              <a:t>   while ( </a:t>
            </a:r>
            <a:r>
              <a:rPr lang="en-US" altLang="zh-TW" sz="2400" i="1" dirty="0" smtClean="0"/>
              <a:t>k &lt; i &amp;&amp; switch </a:t>
            </a:r>
            <a:r>
              <a:rPr lang="en-US" altLang="zh-TW" sz="2400" dirty="0" smtClean="0"/>
              <a:t>) {</a:t>
            </a:r>
          </a:p>
          <a:p>
            <a:pPr lvl="1"/>
            <a:r>
              <a:rPr lang="en-US" altLang="zh-TW" sz="2400" dirty="0"/>
              <a:t> </a:t>
            </a:r>
            <a:r>
              <a:rPr lang="en-US" altLang="zh-TW" sz="2400" dirty="0" smtClean="0"/>
              <a:t>       if (</a:t>
            </a:r>
            <a:r>
              <a:rPr lang="en-US" altLang="zh-TW" sz="2400" i="1" dirty="0" smtClean="0"/>
              <a:t>col[i]==col[k] </a:t>
            </a:r>
            <a:r>
              <a:rPr lang="en-US" altLang="zh-TW" sz="2400" dirty="0" smtClean="0"/>
              <a:t>|| </a:t>
            </a:r>
            <a:r>
              <a:rPr lang="en-US" altLang="zh-TW" sz="2400" i="1" dirty="0" smtClean="0"/>
              <a:t>abs(col[i]-col[k]== i-k)</a:t>
            </a:r>
            <a:r>
              <a:rPr lang="en-US" altLang="zh-TW" sz="2400" dirty="0" smtClean="0"/>
              <a:t>) 	   </a:t>
            </a:r>
            <a:r>
              <a:rPr lang="en-US" altLang="zh-TW" sz="2400" i="1" dirty="0" smtClean="0"/>
              <a:t>switch= false</a:t>
            </a:r>
            <a:r>
              <a:rPr lang="en-US" altLang="zh-TW" sz="2400" dirty="0" smtClean="0"/>
              <a:t>;</a:t>
            </a:r>
          </a:p>
          <a:p>
            <a:pPr lvl="1"/>
            <a:r>
              <a:rPr lang="en-US" altLang="zh-TW" sz="2400" i="1" dirty="0"/>
              <a:t> </a:t>
            </a:r>
            <a:r>
              <a:rPr lang="en-US" altLang="zh-TW" sz="2400" i="1" dirty="0" smtClean="0"/>
              <a:t>       k++</a:t>
            </a:r>
            <a:r>
              <a:rPr lang="en-US" altLang="zh-TW" sz="2400" dirty="0" smtClean="0"/>
              <a:t>;</a:t>
            </a:r>
          </a:p>
          <a:p>
            <a:pPr lvl="1"/>
            <a:r>
              <a:rPr lang="en-US" altLang="zh-TW" sz="2400" dirty="0"/>
              <a:t> </a:t>
            </a:r>
            <a:r>
              <a:rPr lang="en-US" altLang="zh-TW" sz="2400" dirty="0" smtClean="0"/>
              <a:t>    }</a:t>
            </a:r>
          </a:p>
          <a:p>
            <a:pPr lvl="1"/>
            <a:r>
              <a:rPr lang="en-US" altLang="zh-TW" sz="2400" dirty="0"/>
              <a:t> </a:t>
            </a:r>
            <a:r>
              <a:rPr lang="en-US" altLang="zh-TW" sz="2400" dirty="0" smtClean="0"/>
              <a:t>   return </a:t>
            </a:r>
            <a:r>
              <a:rPr lang="en-US" altLang="zh-TW" sz="2400" i="1" dirty="0" smtClean="0"/>
              <a:t>switch</a:t>
            </a:r>
            <a:r>
              <a:rPr lang="en-US" altLang="zh-TW" sz="2400" dirty="0" smtClean="0"/>
              <a:t>;</a:t>
            </a:r>
          </a:p>
          <a:p>
            <a:pPr lvl="1"/>
            <a:r>
              <a:rPr lang="en-US" altLang="zh-TW" sz="2400" dirty="0"/>
              <a:t>}</a:t>
            </a:r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67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Eqn-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15"/>
          <a:stretch>
            <a:fillRect/>
          </a:stretch>
        </p:blipFill>
        <p:spPr>
          <a:xfrm>
            <a:off x="1905000" y="2209800"/>
            <a:ext cx="5567362" cy="1136650"/>
          </a:xfrm>
          <a:noFill/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dirty="0" smtClean="0">
                <a:ea typeface="新細明體" charset="-120"/>
              </a:rPr>
              <a:t>Efficiency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19200"/>
            <a:ext cx="7772400" cy="4953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TW" sz="2400" dirty="0" smtClean="0"/>
              <a:t>The upper bound on the number of nodes in the pruned state space tree by counting the number of nodes in the entire state space tree.</a:t>
            </a:r>
          </a:p>
          <a:p>
            <a:pPr eaLnBrk="1" hangingPunct="1"/>
            <a:endParaRPr lang="en-US" altLang="zh-TW" sz="2400" dirty="0" smtClean="0"/>
          </a:p>
          <a:p>
            <a:pPr eaLnBrk="1" hangingPunct="1"/>
            <a:endParaRPr lang="en-US" altLang="zh-TW" sz="2400" dirty="0" smtClean="0"/>
          </a:p>
          <a:p>
            <a:pPr eaLnBrk="1" hangingPunct="1"/>
            <a:endParaRPr lang="en-US" altLang="zh-TW" sz="2400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TW" sz="2400" dirty="0" smtClean="0"/>
              <a:t>Taking the advantage that no two queens can be placed in the same row or in the same column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400" dirty="0" smtClean="0"/>
              <a:t>	1 +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 +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-1) +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-1)(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-2) + … + </a:t>
            </a:r>
            <a:r>
              <a:rPr lang="en-US" altLang="zh-TW" sz="2400" i="1" dirty="0" smtClean="0"/>
              <a:t>n</a:t>
            </a:r>
            <a:r>
              <a:rPr lang="en-US" altLang="zh-TW" sz="2400" dirty="0" smtClean="0"/>
              <a:t>! promising nodes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2400" dirty="0"/>
              <a:t> </a:t>
            </a:r>
            <a:r>
              <a:rPr lang="en-US" altLang="zh-TW" sz="2400" dirty="0" smtClean="0"/>
              <a:t>    (see Figure 5.4)</a:t>
            </a:r>
          </a:p>
        </p:txBody>
      </p:sp>
      <p:sp>
        <p:nvSpPr>
          <p:cNvPr id="286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C5877E20-C637-4063-ACF7-9F38A418C06B}" type="slidenum">
              <a:rPr lang="en-US" altLang="zh-TW">
                <a:solidFill>
                  <a:schemeClr val="tx2"/>
                </a:solidFill>
              </a:rPr>
              <a:pPr eaLnBrk="1" hangingPunct="1"/>
              <a:t>22</a:t>
            </a:fld>
            <a:endParaRPr lang="en-US" altLang="zh-TW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 smtClean="0">
                <a:ea typeface="新細明體" charset="-120"/>
              </a:rPr>
              <a:t>Comparison</a:t>
            </a:r>
          </a:p>
        </p:txBody>
      </p:sp>
      <p:pic>
        <p:nvPicPr>
          <p:cNvPr id="29701" name="Picture 4" descr="Tab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447800"/>
            <a:ext cx="8534400" cy="4271962"/>
          </a:xfrm>
          <a:noFill/>
        </p:spPr>
      </p:pic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5565DBBE-E811-4C24-B3AA-306D7F17C17F}" type="slidenum">
              <a:rPr lang="en-US" altLang="zh-TW">
                <a:solidFill>
                  <a:schemeClr val="tx2"/>
                </a:solidFill>
              </a:rPr>
              <a:pPr eaLnBrk="1" hangingPunct="1"/>
              <a:t>23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The Sum-of-Subsets Problem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EC599180-8831-4B15-9A2C-295EFA0BB9DB}" type="slidenum">
              <a:rPr lang="en-US" altLang="zh-TW">
                <a:solidFill>
                  <a:schemeClr val="tx2"/>
                </a:solidFill>
              </a:rPr>
              <a:pPr eaLnBrk="1" hangingPunct="1"/>
              <a:t>24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8688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dirty="0" smtClean="0"/>
                  <a:t>there </a:t>
                </a:r>
                <a:r>
                  <a:rPr lang="en-US" altLang="zh-TW" sz="2400" dirty="0"/>
                  <a:t>are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positive integers (weights)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 </a:t>
                </a:r>
                <a:r>
                  <a:rPr lang="en-US" altLang="zh-TW" sz="2400" dirty="0"/>
                  <a:t>and a positive integer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sz="2400" dirty="0" smtClean="0"/>
                  <a:t>. The </a:t>
                </a:r>
                <a:r>
                  <a:rPr lang="en-US" altLang="zh-TW" sz="2400" dirty="0"/>
                  <a:t>goal </a:t>
                </a:r>
                <a:r>
                  <a:rPr lang="en-US" altLang="zh-TW" sz="2400" dirty="0" smtClean="0"/>
                  <a:t>is to </a:t>
                </a:r>
                <a:r>
                  <a:rPr lang="en-US" altLang="zh-TW" sz="2400" dirty="0"/>
                  <a:t>find </a:t>
                </a:r>
                <a:r>
                  <a:rPr lang="en-US" altLang="zh-TW" sz="2400" u="sng" dirty="0">
                    <a:solidFill>
                      <a:srgbClr val="CC0000"/>
                    </a:solidFill>
                  </a:rPr>
                  <a:t>all subsets of the integers </a:t>
                </a:r>
                <a:r>
                  <a:rPr lang="en-US" altLang="zh-TW" sz="2400" dirty="0"/>
                  <a:t>that sum to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TW" sz="2400" dirty="0" smtClean="0"/>
                  <a:t>Example</a:t>
                </a:r>
              </a:p>
              <a:p>
                <a:pPr marL="0" indent="0">
                  <a:buNone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   Suppose </a:t>
                </a:r>
                <a:r>
                  <a:rPr lang="en-US" altLang="zh-TW" sz="2400" dirty="0"/>
                  <a:t>that n = 5, W = 21, </a:t>
                </a:r>
                <a:r>
                  <a:rPr lang="en-US" altLang="zh-TW" sz="2400" dirty="0" smtClean="0"/>
                  <a:t>and</a:t>
                </a:r>
              </a:p>
              <a:p>
                <a:pPr marL="0" indent="0">
                  <a:buNone/>
                </a:pPr>
                <a:r>
                  <a:rPr lang="en-US" altLang="zh-TW" sz="2400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=5,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=6,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=10,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=11,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   Because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868882"/>
              </a:xfrm>
              <a:blipFill rotWithShape="0">
                <a:blip r:embed="rId3"/>
                <a:stretch>
                  <a:fillRect l="-1111" t="-10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648200"/>
            <a:ext cx="6671250" cy="16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State Space Tree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010400" cy="914400"/>
          </a:xfrm>
        </p:spPr>
        <p:txBody>
          <a:bodyPr/>
          <a:lstStyle/>
          <a:p>
            <a:pPr eaLnBrk="1" hangingPunct="1"/>
            <a:r>
              <a:rPr lang="en-US" altLang="zh-TW" sz="2400" i="1" smtClean="0"/>
              <a:t>w</a:t>
            </a:r>
            <a:r>
              <a:rPr lang="en-US" altLang="zh-TW" sz="2400" baseline="-25000" smtClean="0"/>
              <a:t>1</a:t>
            </a:r>
            <a:r>
              <a:rPr lang="en-US" altLang="zh-TW" sz="2400" smtClean="0"/>
              <a:t> = 2, </a:t>
            </a:r>
            <a:r>
              <a:rPr lang="en-US" altLang="zh-TW" sz="2400" i="1" smtClean="0"/>
              <a:t>w</a:t>
            </a:r>
            <a:r>
              <a:rPr lang="en-US" altLang="zh-TW" sz="2400" baseline="-25000" smtClean="0"/>
              <a:t>2</a:t>
            </a:r>
            <a:r>
              <a:rPr lang="en-US" altLang="zh-TW" sz="2400" smtClean="0"/>
              <a:t> = 4, </a:t>
            </a:r>
            <a:r>
              <a:rPr lang="en-US" altLang="zh-TW" sz="2400" i="1" smtClean="0"/>
              <a:t>w</a:t>
            </a:r>
            <a:r>
              <a:rPr lang="en-US" altLang="zh-TW" sz="2400" baseline="-25000" smtClean="0"/>
              <a:t>3</a:t>
            </a:r>
            <a:r>
              <a:rPr lang="en-US" altLang="zh-TW" sz="2400" smtClean="0"/>
              <a:t> = 5 </a:t>
            </a:r>
          </a:p>
        </p:txBody>
      </p:sp>
      <p:pic>
        <p:nvPicPr>
          <p:cNvPr id="31748" name="Picture 4" descr="Fig-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5391" r="4762" b="1161"/>
          <a:stretch>
            <a:fillRect/>
          </a:stretch>
        </p:blipFill>
        <p:spPr>
          <a:xfrm>
            <a:off x="1828800" y="2362200"/>
            <a:ext cx="5791200" cy="3962400"/>
          </a:xfrm>
          <a:noFill/>
        </p:spPr>
      </p:pic>
      <p:sp>
        <p:nvSpPr>
          <p:cNvPr id="3175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659B311D-EA31-4E12-BDF1-C95645D5E9F6}" type="slidenum">
              <a:rPr lang="en-US" altLang="zh-TW">
                <a:solidFill>
                  <a:schemeClr val="tx2"/>
                </a:solidFill>
              </a:rPr>
              <a:pPr eaLnBrk="1" hangingPunct="1"/>
              <a:t>25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31749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6248400" y="6400800"/>
            <a:ext cx="2895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en-US" altLang="zh-TW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3058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When</a:t>
            </a:r>
            <a:r>
              <a:rPr lang="en-US" sz="3600" i="1" dirty="0"/>
              <a:t> W = 6 </a:t>
            </a:r>
            <a:r>
              <a:rPr lang="en-US" sz="3600" dirty="0"/>
              <a:t>and</a:t>
            </a:r>
            <a:r>
              <a:rPr lang="en-US" sz="3600" i="1" dirty="0"/>
              <a:t> w</a:t>
            </a:r>
            <a:r>
              <a:rPr lang="en-US" sz="3600" baseline="-25000" dirty="0"/>
              <a:t>1</a:t>
            </a:r>
            <a:r>
              <a:rPr lang="en-US" sz="3600" dirty="0"/>
              <a:t> = 2, </a:t>
            </a:r>
            <a:r>
              <a:rPr lang="en-US" sz="3600" i="1" dirty="0"/>
              <a:t>w</a:t>
            </a:r>
            <a:r>
              <a:rPr lang="en-US" sz="3600" baseline="-25000" dirty="0"/>
              <a:t>2</a:t>
            </a:r>
            <a:r>
              <a:rPr lang="en-US" sz="3600" dirty="0"/>
              <a:t> = 4, </a:t>
            </a:r>
            <a:r>
              <a:rPr lang="en-US" sz="3600" i="1" dirty="0"/>
              <a:t>w</a:t>
            </a:r>
            <a:r>
              <a:rPr lang="en-US" sz="3600" baseline="-25000" dirty="0"/>
              <a:t>3</a:t>
            </a:r>
            <a:r>
              <a:rPr lang="en-US" sz="3600" dirty="0"/>
              <a:t> = 5</a:t>
            </a:r>
          </a:p>
        </p:txBody>
      </p:sp>
      <p:pic>
        <p:nvPicPr>
          <p:cNvPr id="32773" name="Picture 6" descr="Fig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6" t="3064" r="5490" b="18800"/>
          <a:stretch>
            <a:fillRect/>
          </a:stretch>
        </p:blipFill>
        <p:spPr>
          <a:xfrm>
            <a:off x="685800" y="1676400"/>
            <a:ext cx="7620000" cy="4254500"/>
          </a:xfrm>
          <a:noFill/>
        </p:spPr>
      </p:pic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490A52FB-9B5E-4808-A035-A77A16D4D21B}" type="slidenum">
              <a:rPr lang="en-US" altLang="zh-TW">
                <a:solidFill>
                  <a:schemeClr val="tx2"/>
                </a:solidFill>
              </a:rPr>
              <a:pPr eaLnBrk="1" hangingPunct="1"/>
              <a:t>26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To check whether a node is promising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Font typeface="Wingdings" pitchFamily="2" charset="2"/>
                  <a:buChar char="Ø"/>
                </a:pPr>
                <a:r>
                  <a:rPr lang="en-US" altLang="zh-TW" dirty="0" smtClean="0"/>
                  <a:t>Sort the weights in </a:t>
                </a:r>
                <a:r>
                  <a:rPr lang="en-US" altLang="zh-TW" dirty="0" err="1" smtClean="0"/>
                  <a:t>nondecreasing</a:t>
                </a:r>
                <a:r>
                  <a:rPr lang="en-US" altLang="zh-TW" dirty="0" smtClean="0"/>
                  <a:t> order</a:t>
                </a:r>
              </a:p>
              <a:p>
                <a:pPr eaLnBrk="1" hangingPunct="1">
                  <a:buFont typeface="Wingdings" pitchFamily="2" charset="2"/>
                  <a:buChar char="Ø"/>
                </a:pPr>
                <a:r>
                  <a:rPr lang="en-US" altLang="zh-TW" dirty="0" smtClean="0"/>
                  <a:t>A node at the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𝑖𝑡h</m:t>
                    </m:r>
                  </m:oMath>
                </a14:m>
                <a:r>
                  <a:rPr lang="en-US" altLang="zh-TW" i="1" dirty="0" smtClean="0"/>
                  <a:t> </a:t>
                </a:r>
                <a:r>
                  <a:rPr lang="en-US" altLang="zh-TW" dirty="0" smtClean="0"/>
                  <a:t>level is </a:t>
                </a:r>
                <a:r>
                  <a:rPr lang="en-US" altLang="zh-TW" dirty="0" err="1" smtClean="0"/>
                  <a:t>nonpromising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if</a:t>
                </a:r>
              </a:p>
              <a:p>
                <a:pPr lvl="1" eaLnBrk="1" hangingPunct="1"/>
                <a:r>
                  <a:rPr lang="en-US" altLang="zh-TW" i="1" dirty="0" smtClean="0"/>
                  <a:t>weight</a:t>
                </a:r>
                <a:r>
                  <a:rPr lang="en-US" altLang="zh-TW" dirty="0" smtClean="0"/>
                  <a:t> + </a:t>
                </a:r>
                <a:r>
                  <a:rPr lang="en-US" altLang="zh-TW" i="1" dirty="0" smtClean="0"/>
                  <a:t>w</a:t>
                </a:r>
                <a:r>
                  <a:rPr lang="en-US" altLang="zh-TW" i="1" baseline="-25000" dirty="0" smtClean="0"/>
                  <a:t>i</a:t>
                </a:r>
                <a:r>
                  <a:rPr lang="en-US" altLang="zh-TW" baseline="-25000" dirty="0" smtClean="0"/>
                  <a:t>+1</a:t>
                </a:r>
                <a:r>
                  <a:rPr lang="en-US" altLang="zh-TW" dirty="0" smtClean="0"/>
                  <a:t> &gt; </a:t>
                </a:r>
                <a:r>
                  <a:rPr lang="en-US" altLang="zh-TW" i="1" dirty="0" smtClean="0"/>
                  <a:t>W</a:t>
                </a:r>
              </a:p>
              <a:p>
                <a:pPr lvl="1" eaLnBrk="1" hangingPunct="1"/>
                <a:r>
                  <a:rPr lang="en-US" altLang="zh-TW" i="1" dirty="0" smtClean="0"/>
                  <a:t>weight</a:t>
                </a:r>
                <a:r>
                  <a:rPr lang="en-US" altLang="zh-TW" dirty="0" smtClean="0"/>
                  <a:t> +</a:t>
                </a:r>
                <a:r>
                  <a:rPr lang="en-US" altLang="zh-TW" b="1" dirty="0" smtClean="0"/>
                  <a:t> </a:t>
                </a:r>
                <a:r>
                  <a:rPr lang="en-US" altLang="zh-TW" b="1" i="1" dirty="0" smtClean="0">
                    <a:solidFill>
                      <a:srgbClr val="C00000"/>
                    </a:solidFill>
                  </a:rPr>
                  <a:t>total</a:t>
                </a:r>
                <a:r>
                  <a:rPr lang="en-US" altLang="zh-TW" b="1" dirty="0" smtClean="0"/>
                  <a:t> </a:t>
                </a:r>
                <a:r>
                  <a:rPr lang="en-US" altLang="zh-TW" dirty="0" smtClean="0"/>
                  <a:t>&lt; </a:t>
                </a:r>
                <a:r>
                  <a:rPr lang="en-US" altLang="zh-TW" i="1" dirty="0" smtClean="0"/>
                  <a:t>W, where </a:t>
                </a:r>
                <a:r>
                  <a:rPr lang="en-US" altLang="zh-TW" b="1" i="1" dirty="0" smtClean="0">
                    <a:solidFill>
                      <a:srgbClr val="C00000"/>
                    </a:solidFill>
                  </a:rPr>
                  <a:t>total</a:t>
                </a:r>
                <a:r>
                  <a:rPr lang="en-US" altLang="zh-TW" i="1" dirty="0" smtClean="0"/>
                  <a:t> is the total weight of the remaining weights.</a:t>
                </a:r>
              </a:p>
              <a:p>
                <a:pPr marL="457200" lvl="1" indent="0" eaLnBrk="1" hangingPunct="1">
                  <a:buNone/>
                </a:pPr>
                <a:endParaRPr lang="en-US" altLang="zh-TW" dirty="0" smtClean="0"/>
              </a:p>
              <a:p>
                <a:pPr eaLnBrk="1" hangingPunct="1"/>
                <a:endParaRPr lang="en-US" altLang="zh-TW" dirty="0" smtClean="0"/>
              </a:p>
            </p:txBody>
          </p:sp>
        </mc:Choice>
        <mc:Fallback xmlns="">
          <p:sp>
            <p:nvSpPr>
              <p:cNvPr id="337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22" t="-1563" r="-23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E51D2956-05B1-4E00-82FB-62BCEB09036E}" type="slidenum">
              <a:rPr lang="en-US" altLang="zh-TW">
                <a:solidFill>
                  <a:schemeClr val="tx2"/>
                </a:solidFill>
              </a:rPr>
              <a:pPr eaLnBrk="1" hangingPunct="1"/>
              <a:t>27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686800" cy="762000"/>
          </a:xfrm>
        </p:spPr>
        <p:txBody>
          <a:bodyPr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When </a:t>
            </a:r>
            <a:r>
              <a:rPr lang="en-US" altLang="zh-TW" sz="2800" i="1" smtClean="0">
                <a:ea typeface="新細明體" charset="-120"/>
              </a:rPr>
              <a:t>W</a:t>
            </a:r>
            <a:r>
              <a:rPr lang="en-US" altLang="zh-TW" sz="2800" smtClean="0">
                <a:ea typeface="新細明體" charset="-120"/>
              </a:rPr>
              <a:t> = 13 and </a:t>
            </a:r>
            <a:r>
              <a:rPr lang="en-US" altLang="zh-TW" sz="2800" i="1" smtClean="0">
                <a:ea typeface="新細明體" charset="-120"/>
              </a:rPr>
              <a:t>w</a:t>
            </a:r>
            <a:r>
              <a:rPr lang="en-US" altLang="zh-TW" sz="2800" baseline="-25000" smtClean="0">
                <a:ea typeface="新細明體" charset="-120"/>
              </a:rPr>
              <a:t>1</a:t>
            </a:r>
            <a:r>
              <a:rPr lang="en-US" altLang="zh-TW" sz="2800" smtClean="0">
                <a:ea typeface="新細明體" charset="-120"/>
              </a:rPr>
              <a:t> = 3, </a:t>
            </a:r>
            <a:r>
              <a:rPr lang="en-US" altLang="zh-TW" sz="2800" i="1" smtClean="0">
                <a:ea typeface="新細明體" charset="-120"/>
              </a:rPr>
              <a:t>w</a:t>
            </a:r>
            <a:r>
              <a:rPr lang="en-US" altLang="zh-TW" sz="2800" baseline="-25000" smtClean="0">
                <a:ea typeface="新細明體" charset="-120"/>
              </a:rPr>
              <a:t>2</a:t>
            </a:r>
            <a:r>
              <a:rPr lang="en-US" altLang="zh-TW" sz="2800" smtClean="0">
                <a:ea typeface="新細明體" charset="-120"/>
              </a:rPr>
              <a:t> = 4, </a:t>
            </a:r>
            <a:r>
              <a:rPr lang="en-US" altLang="zh-TW" sz="2800" i="1" smtClean="0">
                <a:ea typeface="新細明體" charset="-120"/>
              </a:rPr>
              <a:t>w</a:t>
            </a:r>
            <a:r>
              <a:rPr lang="en-US" altLang="zh-TW" sz="2800" baseline="-25000" smtClean="0">
                <a:ea typeface="新細明體" charset="-120"/>
              </a:rPr>
              <a:t>3</a:t>
            </a:r>
            <a:r>
              <a:rPr lang="en-US" altLang="zh-TW" sz="2800" smtClean="0">
                <a:ea typeface="新細明體" charset="-120"/>
              </a:rPr>
              <a:t> = 5, </a:t>
            </a:r>
            <a:r>
              <a:rPr lang="en-US" altLang="zh-TW" sz="2800" i="1" smtClean="0">
                <a:ea typeface="新細明體" charset="-120"/>
              </a:rPr>
              <a:t>w</a:t>
            </a:r>
            <a:r>
              <a:rPr lang="en-US" altLang="zh-TW" sz="2800" baseline="-25000" smtClean="0">
                <a:ea typeface="新細明體" charset="-120"/>
              </a:rPr>
              <a:t>4</a:t>
            </a:r>
            <a:r>
              <a:rPr lang="en-US" altLang="zh-TW" sz="2800" smtClean="0">
                <a:ea typeface="新細明體" charset="-120"/>
              </a:rPr>
              <a:t> = 6</a:t>
            </a:r>
          </a:p>
        </p:txBody>
      </p:sp>
      <p:pic>
        <p:nvPicPr>
          <p:cNvPr id="34821" name="Picture 4" descr="Fig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t="4720" r="11842" b="16617"/>
          <a:stretch>
            <a:fillRect/>
          </a:stretch>
        </p:blipFill>
        <p:spPr>
          <a:xfrm>
            <a:off x="838200" y="1524000"/>
            <a:ext cx="7391400" cy="4764088"/>
          </a:xfrm>
          <a:noFill/>
        </p:spPr>
      </p:pic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9C81A019-EFF8-497E-A892-59E296052A43}" type="slidenum">
              <a:rPr lang="en-US" altLang="zh-TW">
                <a:solidFill>
                  <a:schemeClr val="tx2"/>
                </a:solidFill>
              </a:rPr>
              <a:pPr eaLnBrk="1" hangingPunct="1"/>
              <a:t>28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 smtClean="0">
                <a:ea typeface="新細明體" charset="-120"/>
              </a:rPr>
              <a:t>The Backtracking Algorithm for the Sum-of-Subsets Problem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5181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sum_of_subsets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TW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promising (</a:t>
            </a:r>
            <a:r>
              <a:rPr lang="en-US" altLang="zh-TW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== W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[1] through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include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+ 1] = "yes";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sum_of_subsets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+ 1,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+ 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+ 1],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- 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+ 1]);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include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+ 1] = "no";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sum_of_subsets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+ 1,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weight, total - 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+ 1]);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promising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+ total &gt;=W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== 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+ 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+ 1] &lt;=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E3CB5931-6744-4C0A-BE1B-EDF2AFF40770}" type="slidenum">
              <a:rPr lang="en-US" altLang="zh-TW">
                <a:solidFill>
                  <a:schemeClr val="tx2"/>
                </a:solidFill>
              </a:rPr>
              <a:pPr eaLnBrk="1" hangingPunct="1"/>
              <a:t>29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Depth first search</a:t>
            </a:r>
          </a:p>
        </p:txBody>
      </p:sp>
      <p:pic>
        <p:nvPicPr>
          <p:cNvPr id="13317" name="Picture 4" descr="Fig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676400"/>
            <a:ext cx="6172199" cy="4225657"/>
          </a:xfrm>
          <a:noFill/>
        </p:spPr>
      </p:pic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633707FC-FA82-44D6-971A-6AE118C636BD}" type="slidenum">
              <a:rPr lang="en-US" altLang="zh-TW">
                <a:solidFill>
                  <a:schemeClr val="tx2"/>
                </a:solidFill>
              </a:rPr>
              <a:pPr eaLnBrk="1" hangingPunct="1"/>
              <a:t>3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charset="-120"/>
              </a:rPr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600200"/>
                <a:ext cx="8229600" cy="4530725"/>
              </a:xfrm>
            </p:spPr>
            <p:txBody>
              <a:bodyPr/>
              <a:lstStyle/>
              <a:p>
                <a:pPr eaLnBrk="1" hangingPunct="1"/>
                <a:r>
                  <a:rPr lang="en-US" altLang="zh-TW" dirty="0" smtClean="0"/>
                  <a:t>The first call to the function</a:t>
                </a:r>
              </a:p>
              <a:p>
                <a:pPr lvl="1" eaLnBrk="1" hangingPunct="1">
                  <a:buClr>
                    <a:schemeClr val="tx1"/>
                  </a:buClr>
                  <a:buFont typeface="Wingdings" pitchFamily="2" charset="2"/>
                  <a:buNone/>
                </a:pPr>
                <a:r>
                  <a:rPr lang="en-US" altLang="zh-TW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sum_of_subsets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𝑡𝑜𝑡𝑎𝑙</m:t>
                    </m:r>
                  </m:oMath>
                </a14:m>
                <a:r>
                  <a:rPr lang="en-US" altLang="zh-TW" dirty="0" smtClean="0"/>
                  <a:t>) where initially,</a:t>
                </a:r>
              </a:p>
              <a:p>
                <a:pPr lvl="1" eaLnBrk="1" hangingPunct="1"/>
                <a:endParaRPr lang="en-US" altLang="zh-TW" dirty="0" smtClean="0"/>
              </a:p>
              <a:p>
                <a:pPr marL="457200" lvl="1" indent="0" eaLnBrk="1" hangingPunct="1">
                  <a:buNone/>
                </a:pPr>
                <a:endParaRPr lang="en-US" altLang="zh-TW" dirty="0" smtClean="0"/>
              </a:p>
              <a:p>
                <a:pPr eaLnBrk="1" hangingPunct="1"/>
                <a:r>
                  <a:rPr lang="en-US" altLang="zh-TW" dirty="0" smtClean="0"/>
                  <a:t>The number of nodes checked</a:t>
                </a:r>
              </a:p>
              <a:p>
                <a:pPr lvl="1" eaLnBrk="1" hangingPunct="1">
                  <a:buClr>
                    <a:schemeClr val="tx1"/>
                  </a:buClr>
                  <a:buFont typeface="Wingdings" pitchFamily="2" charset="2"/>
                  <a:buNone/>
                </a:pPr>
                <a:r>
                  <a:rPr lang="en-US" altLang="zh-TW" dirty="0" smtClean="0"/>
                  <a:t>1 + 2 + 2</a:t>
                </a:r>
                <a:r>
                  <a:rPr lang="en-US" altLang="zh-TW" baseline="30000" dirty="0" smtClean="0"/>
                  <a:t>2</a:t>
                </a:r>
                <a:r>
                  <a:rPr lang="en-US" altLang="zh-TW" dirty="0" smtClean="0"/>
                  <a:t> + … + 2</a:t>
                </a:r>
                <a:r>
                  <a:rPr lang="en-US" altLang="zh-TW" i="1" baseline="30000" dirty="0" smtClean="0"/>
                  <a:t>n</a:t>
                </a:r>
                <a:r>
                  <a:rPr lang="en-US" altLang="zh-TW" dirty="0" smtClean="0"/>
                  <a:t> = 2</a:t>
                </a:r>
                <a:r>
                  <a:rPr lang="en-US" altLang="zh-TW" i="1" baseline="30000" dirty="0" smtClean="0"/>
                  <a:t>n+</a:t>
                </a:r>
                <a:r>
                  <a:rPr lang="en-US" altLang="zh-TW" baseline="30000" dirty="0" smtClean="0"/>
                  <a:t>1</a:t>
                </a:r>
              </a:p>
            </p:txBody>
          </p:sp>
        </mc:Choice>
        <mc:Fallback xmlns="">
          <p:sp>
            <p:nvSpPr>
              <p:cNvPr id="10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229600" cy="4530725"/>
              </a:xfrm>
              <a:blipFill rotWithShape="0">
                <a:blip r:embed="rId4"/>
                <a:stretch>
                  <a:fillRect l="-222" t="-1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22550" y="2611438"/>
          <a:ext cx="217805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5" imgW="939600" imgH="444240" progId="Equation.3">
                  <p:embed/>
                </p:oleObj>
              </mc:Choice>
              <mc:Fallback>
                <p:oleObj name="Equation" r:id="rId5" imgW="9396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2611438"/>
                        <a:ext cx="2178050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1722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4CB066C6-07CB-49A8-949A-92A0DFFDE8F6}" type="slidenum">
              <a:rPr lang="en-US" altLang="zh-TW">
                <a:solidFill>
                  <a:schemeClr val="tx2"/>
                </a:solidFill>
              </a:rPr>
              <a:pPr eaLnBrk="1" hangingPunct="1"/>
              <a:t>30</a:t>
            </a:fld>
            <a:endParaRPr lang="en-US" altLang="zh-TW" dirty="0">
              <a:solidFill>
                <a:schemeClr val="tx2"/>
              </a:solidFill>
            </a:endParaRPr>
          </a:p>
        </p:txBody>
      </p:sp>
      <p:sp>
        <p:nvSpPr>
          <p:cNvPr id="1031" name="AutoShape 7" descr="fig5%2D10%5F0%2Ejpg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Graph coloring 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-Coloring problem</a:t>
            </a:r>
          </a:p>
          <a:p>
            <a:pPr lvl="1" eaLnBrk="1" hangingPunct="1"/>
            <a:r>
              <a:rPr lang="en-US" altLang="zh-TW" dirty="0" smtClean="0"/>
              <a:t>Finding </a:t>
            </a:r>
            <a:r>
              <a:rPr lang="en-US" altLang="zh-TW" dirty="0" smtClean="0">
                <a:solidFill>
                  <a:srgbClr val="C00000"/>
                </a:solidFill>
              </a:rPr>
              <a:t>all ways </a:t>
            </a:r>
            <a:r>
              <a:rPr lang="en-US" altLang="zh-TW" dirty="0" smtClean="0"/>
              <a:t>to color an undirected graph using at most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different colors, so that no two adjacent vertices are the same color.</a:t>
            </a:r>
          </a:p>
          <a:p>
            <a:pPr lvl="1" eaLnBrk="1" hangingPunct="1"/>
            <a:r>
              <a:rPr lang="en-US" altLang="zh-TW" dirty="0" smtClean="0"/>
              <a:t>Usually the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-Coloring problem consider as a unique problem for each value of </a:t>
            </a:r>
            <a:r>
              <a:rPr lang="en-US" altLang="zh-TW" i="1" dirty="0" smtClean="0"/>
              <a:t>m.</a:t>
            </a:r>
            <a:r>
              <a:rPr lang="en-US" altLang="zh-TW" dirty="0" smtClean="0"/>
              <a:t> 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670D4609-DAC6-4999-BF98-843AA189C7F1}" type="slidenum">
              <a:rPr lang="en-US" altLang="zh-TW">
                <a:solidFill>
                  <a:schemeClr val="tx2"/>
                </a:solidFill>
              </a:rPr>
              <a:pPr eaLnBrk="1" hangingPunct="1"/>
              <a:t>31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 smtClean="0">
                <a:ea typeface="新細明體" charset="-120"/>
              </a:rPr>
              <a:t>Example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328612" y="1447800"/>
            <a:ext cx="4267200" cy="453072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TW" sz="2800" dirty="0" smtClean="0"/>
              <a:t>2-coloring problem</a:t>
            </a:r>
          </a:p>
          <a:p>
            <a:pPr lvl="1" eaLnBrk="1" hangingPunct="1"/>
            <a:r>
              <a:rPr lang="en-US" altLang="zh-TW" dirty="0" smtClean="0"/>
              <a:t>No solution!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TW" sz="2800" dirty="0" smtClean="0"/>
              <a:t>3-coloring problem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800" b="1" i="1" dirty="0" smtClean="0"/>
              <a:t>	</a:t>
            </a:r>
            <a:r>
              <a:rPr lang="en-US" altLang="zh-TW" sz="2400" b="1" i="1" dirty="0" smtClean="0"/>
              <a:t>Vertex</a:t>
            </a:r>
            <a:r>
              <a:rPr lang="en-US" altLang="zh-TW" sz="2400" b="1" dirty="0" smtClean="0"/>
              <a:t>	    </a:t>
            </a:r>
            <a:r>
              <a:rPr lang="en-US" altLang="zh-TW" sz="2400" b="1" i="1" dirty="0" smtClean="0"/>
              <a:t>Color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b="1" i="1" dirty="0" smtClean="0"/>
              <a:t>	</a:t>
            </a:r>
            <a:r>
              <a:rPr lang="en-US" altLang="zh-TW" sz="2400" i="1" dirty="0" smtClean="0"/>
              <a:t>v</a:t>
            </a:r>
            <a:r>
              <a:rPr lang="en-US" altLang="zh-TW" sz="2400" dirty="0" smtClean="0"/>
              <a:t>1		    color1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/>
              <a:t>	</a:t>
            </a:r>
            <a:r>
              <a:rPr lang="en-US" altLang="zh-TW" sz="2400" i="1" dirty="0" smtClean="0"/>
              <a:t>v</a:t>
            </a:r>
            <a:r>
              <a:rPr lang="en-US" altLang="zh-TW" sz="2400" dirty="0" smtClean="0"/>
              <a:t>2		    color2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/>
              <a:t>	</a:t>
            </a:r>
            <a:r>
              <a:rPr lang="en-US" altLang="zh-TW" sz="2400" i="1" dirty="0" smtClean="0"/>
              <a:t>v</a:t>
            </a:r>
            <a:r>
              <a:rPr lang="en-US" altLang="zh-TW" sz="2400" dirty="0" smtClean="0"/>
              <a:t>3		    color3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/>
              <a:t>	</a:t>
            </a:r>
            <a:r>
              <a:rPr lang="en-US" altLang="zh-TW" sz="2400" i="1" dirty="0" smtClean="0"/>
              <a:t>v</a:t>
            </a:r>
            <a:r>
              <a:rPr lang="en-US" altLang="zh-TW" sz="2400" dirty="0" smtClean="0"/>
              <a:t>4		    color2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TW" sz="2400" dirty="0" smtClean="0"/>
              <a:t> There are a total of 6 solutions.</a:t>
            </a:r>
            <a:endParaRPr lang="en-US" altLang="zh-TW" sz="2400" dirty="0"/>
          </a:p>
          <a:p>
            <a:pPr eaLnBrk="1" hangingPunct="1">
              <a:buFont typeface="Wingdings" pitchFamily="2" charset="2"/>
              <a:buNone/>
            </a:pPr>
            <a:endParaRPr lang="en-US" altLang="zh-TW" sz="2400" dirty="0" smtClean="0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18BC30B2-69C2-4FE3-A454-D9EB986D3FC5}" type="slidenum">
              <a:rPr lang="en-US" altLang="zh-TW">
                <a:solidFill>
                  <a:schemeClr val="tx2"/>
                </a:solidFill>
              </a:rPr>
              <a:pPr eaLnBrk="1" hangingPunct="1"/>
              <a:t>32</a:t>
            </a:fld>
            <a:endParaRPr lang="en-US" altLang="zh-TW">
              <a:solidFill>
                <a:schemeClr val="tx2"/>
              </a:solidFill>
            </a:endParaRPr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t="1817" r="3719" b="1942"/>
          <a:stretch>
            <a:fillRect/>
          </a:stretch>
        </p:blipFill>
        <p:spPr bwMode="auto">
          <a:xfrm>
            <a:off x="4572000" y="2667000"/>
            <a:ext cx="40386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charset="-120"/>
              </a:rPr>
              <a:t>Application: Coloring of maps 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TW" sz="2600" b="1" dirty="0" smtClean="0"/>
              <a:t>Planar</a:t>
            </a:r>
            <a:r>
              <a:rPr lang="en-US" altLang="zh-TW" sz="2600" dirty="0" smtClean="0"/>
              <a:t> graph </a:t>
            </a:r>
          </a:p>
          <a:p>
            <a:pPr lvl="1" eaLnBrk="1" hangingPunct="1"/>
            <a:r>
              <a:rPr lang="en-US" altLang="zh-TW" sz="2600" dirty="0" smtClean="0"/>
              <a:t>It can be drawn in a plane in such a way that no two edges cross each other.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TW" sz="2600" dirty="0" smtClean="0"/>
              <a:t>To every map there corresponds a planar graph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63A7132E-6DA0-4768-971D-D2118B6E80CF}" type="slidenum">
              <a:rPr lang="ar-SA">
                <a:solidFill>
                  <a:schemeClr val="tx2"/>
                </a:solidFill>
              </a:rPr>
              <a:pPr eaLnBrk="1" hangingPunct="1"/>
              <a:t>33</a:t>
            </a:fld>
            <a:endParaRPr lang="en-US" altLang="zh-TW">
              <a:solidFill>
                <a:schemeClr val="tx2"/>
              </a:solidFill>
            </a:endParaRPr>
          </a:p>
        </p:txBody>
      </p:sp>
      <p:pic>
        <p:nvPicPr>
          <p:cNvPr id="389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t="1817" r="3719" b="1942"/>
          <a:stretch>
            <a:fillRect/>
          </a:stretch>
        </p:blipFill>
        <p:spPr bwMode="auto">
          <a:xfrm>
            <a:off x="1295400" y="3124200"/>
            <a:ext cx="25908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2" y="3071813"/>
            <a:ext cx="2085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 (1)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Map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C177AB01-B205-454B-B3BC-AE10A90EB4CA}" type="slidenum">
              <a:rPr lang="en-US" altLang="zh-TW">
                <a:solidFill>
                  <a:schemeClr val="tx2"/>
                </a:solidFill>
              </a:rPr>
              <a:pPr eaLnBrk="1" hangingPunct="1"/>
              <a:t>34</a:t>
            </a:fld>
            <a:endParaRPr lang="en-US" altLang="zh-TW">
              <a:solidFill>
                <a:schemeClr val="tx2"/>
              </a:solidFill>
            </a:endParaRPr>
          </a:p>
        </p:txBody>
      </p:sp>
      <p:pic>
        <p:nvPicPr>
          <p:cNvPr id="399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2131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 (2)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corresponded planar graph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988BCAC2-A809-4E9B-BF90-9A343A992B29}" type="slidenum">
              <a:rPr lang="en-US" altLang="zh-TW">
                <a:solidFill>
                  <a:schemeClr val="tx2"/>
                </a:solidFill>
              </a:rPr>
              <a:pPr eaLnBrk="1" hangingPunct="1"/>
              <a:t>35</a:t>
            </a:fld>
            <a:endParaRPr lang="en-US" altLang="zh-TW">
              <a:solidFill>
                <a:schemeClr val="tx2"/>
              </a:solidFill>
            </a:endParaRPr>
          </a:p>
        </p:txBody>
      </p:sp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32131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2550"/>
          <a:stretch>
            <a:fillRect/>
          </a:stretch>
        </p:blipFill>
        <p:spPr bwMode="auto">
          <a:xfrm>
            <a:off x="4572000" y="2301875"/>
            <a:ext cx="3886200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229600" cy="468632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altLang="zh-TW" sz="24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 straightforward state space tree for the m-Coloring problem is one in which each possible color is tried for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altLang="zh-TW" sz="24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at level 1, each possible color is tried for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altLang="zh-TW" sz="24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at level 2, and so on until each possible color has been tried for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4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altLang="zh-TW" sz="24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at level n. </a:t>
                </a:r>
                <a:endParaRPr lang="en-US" altLang="zh-TW" sz="2400" dirty="0" smtClean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pPr>
                  <a:spcBef>
                    <a:spcPts val="1800"/>
                  </a:spcBef>
                  <a:buFont typeface="Wingdings" pitchFamily="2" charset="2"/>
                  <a:buChar char="Ø"/>
                </a:pPr>
                <a:r>
                  <a:rPr lang="en-US" altLang="zh-TW" sz="2400" dirty="0">
                    <a:latin typeface="Verdana" pitchFamily="34" charset="0"/>
                    <a:cs typeface="Verdana" pitchFamily="34" charset="0"/>
                  </a:rPr>
                  <a:t>Each path from the root to a leaf is a candidate solution. We check whether a candidate solution is a solution by determining whether any two adjacent vertices are the same color. </a:t>
                </a:r>
                <a:endParaRPr lang="zh-TW" altLang="en-US" sz="2400" dirty="0">
                  <a:latin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229600" cy="4686320"/>
              </a:xfrm>
              <a:blipFill rotWithShape="1">
                <a:blip r:embed="rId3"/>
                <a:stretch>
                  <a:fillRect t="-1042" r="-10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533400" y="661685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 brute-force method</a:t>
            </a:r>
            <a:endParaRPr lang="zh-TW" altLang="en-US" sz="280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490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 smtClean="0">
                <a:ea typeface="新細明體" charset="-120"/>
              </a:rPr>
              <a:t>The pruned state space tree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2819400" cy="468632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The number in the node is the color number.</a:t>
            </a:r>
          </a:p>
          <a:p>
            <a:pPr eaLnBrk="1" hangingPunct="1"/>
            <a:r>
              <a:rPr lang="en-US" sz="2400" dirty="0" smtClean="0"/>
              <a:t>A node is </a:t>
            </a:r>
            <a:r>
              <a:rPr lang="en-US" sz="2400" dirty="0" err="1" smtClean="0"/>
              <a:t>nonpromising</a:t>
            </a:r>
            <a:r>
              <a:rPr lang="en-US" sz="2400" dirty="0" smtClean="0"/>
              <a:t> if it is colored with a color number which has been used to color its adjacent node.</a:t>
            </a:r>
            <a:endParaRPr lang="fa-IR" sz="2400" dirty="0" smtClean="0"/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11E985DA-8279-415B-B758-ACAA2DB4828A}" type="slidenum">
              <a:rPr lang="en-US" altLang="zh-TW">
                <a:solidFill>
                  <a:schemeClr val="tx2"/>
                </a:solidFill>
              </a:rPr>
              <a:pPr eaLnBrk="1" hangingPunct="1"/>
              <a:t>37</a:t>
            </a:fld>
            <a:endParaRPr lang="en-US" altLang="zh-TW">
              <a:solidFill>
                <a:schemeClr val="tx2"/>
              </a:solidFill>
            </a:endParaRPr>
          </a:p>
        </p:txBody>
      </p:sp>
      <p:pic>
        <p:nvPicPr>
          <p:cNvPr id="419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7"/>
          <a:stretch>
            <a:fillRect/>
          </a:stretch>
        </p:blipFill>
        <p:spPr bwMode="auto">
          <a:xfrm>
            <a:off x="3276600" y="1452562"/>
            <a:ext cx="5715000" cy="463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Backtracking Algorithm for the m-Coloring problem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The graph is represented by an adjacency matrix.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m_coloring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6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promising (i)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== n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TW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vcolor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[1] through </a:t>
            </a:r>
            <a:r>
              <a:rPr lang="en-US" altLang="zh-TW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vcolor</a:t>
            </a: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[n]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for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m; </a:t>
            </a: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TW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vcolor</a:t>
            </a: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+ 1] = </a:t>
            </a: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TW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m_coloring</a:t>
            </a: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7B8E2F6C-0050-41C0-B4BC-8D0ABA7BE706}" type="slidenum">
              <a:rPr lang="en-US" altLang="zh-TW">
                <a:solidFill>
                  <a:schemeClr val="tx2"/>
                </a:solidFill>
              </a:rPr>
              <a:pPr eaLnBrk="1" hangingPunct="1"/>
              <a:t>38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Backtracking Algorithm for the m-Coloring </a:t>
            </a:r>
            <a:r>
              <a:rPr lang="en-US" altLang="zh-TW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problem (continued)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promising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= true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while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i  &amp;&amp; 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if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W[i][j]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&amp;&amp;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vcolor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[i] ==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vcolor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switch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 smtClean="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1606F4B6-173E-4554-99F6-EA615072F1FD}" type="slidenum">
              <a:rPr lang="en-US" altLang="zh-TW">
                <a:solidFill>
                  <a:schemeClr val="tx2"/>
                </a:solidFill>
              </a:rPr>
              <a:pPr eaLnBrk="1" hangingPunct="1"/>
              <a:t>39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charset="-120"/>
              </a:rPr>
              <a:t>A simple recursive algorithm for doing a depth-first search</a:t>
            </a:r>
          </a:p>
        </p:txBody>
      </p:sp>
      <p:pic>
        <p:nvPicPr>
          <p:cNvPr id="14341" name="Picture 4" descr="Prg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3" t="10007" r="10001" b="5980"/>
          <a:stretch>
            <a:fillRect/>
          </a:stretch>
        </p:blipFill>
        <p:spPr>
          <a:xfrm>
            <a:off x="914400" y="1676400"/>
            <a:ext cx="7010400" cy="2743200"/>
          </a:xfrm>
          <a:noFill/>
        </p:spPr>
      </p:pic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F97F4680-146E-46DD-BF64-ACF3101A6029}" type="slidenum">
              <a:rPr lang="en-US" altLang="zh-TW">
                <a:solidFill>
                  <a:schemeClr val="tx2"/>
                </a:solidFill>
              </a:rPr>
              <a:pPr eaLnBrk="1" hangingPunct="1"/>
              <a:t>4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Backtracking Algorithm for the m-Coloring problem (continued)</a:t>
            </a:r>
            <a:endParaRPr lang="en-US" altLang="zh-TW" sz="2400" dirty="0" smtClean="0">
              <a:ea typeface="新細明體" charset="-120"/>
            </a:endParaRP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 top level call to </a:t>
            </a:r>
            <a:r>
              <a:rPr lang="en-US" altLang="zh-TW" i="1" dirty="0" err="1" smtClean="0"/>
              <a:t>m</a:t>
            </a:r>
            <a:r>
              <a:rPr lang="en-US" altLang="zh-TW" dirty="0" err="1" smtClean="0"/>
              <a:t>_coloring</a:t>
            </a:r>
            <a:endParaRPr lang="en-US" altLang="zh-TW" dirty="0" smtClean="0"/>
          </a:p>
          <a:p>
            <a:pPr lvl="1" eaLnBrk="1" hangingPunct="1"/>
            <a:r>
              <a:rPr lang="en-US" altLang="zh-TW" dirty="0" err="1" smtClean="0"/>
              <a:t>m_coloring</a:t>
            </a:r>
            <a:r>
              <a:rPr lang="en-US" altLang="zh-TW" dirty="0" smtClean="0"/>
              <a:t>(0)</a:t>
            </a:r>
          </a:p>
          <a:p>
            <a:pPr eaLnBrk="1" hangingPunct="1"/>
            <a:r>
              <a:rPr lang="en-US" altLang="zh-TW" dirty="0" smtClean="0"/>
              <a:t>The number of nodes in the state space tree for this algorithm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35E1EF81-5FA7-460E-A574-8C462FE78470}" type="slidenum">
              <a:rPr lang="en-US" altLang="zh-TW">
                <a:solidFill>
                  <a:schemeClr val="tx2"/>
                </a:solidFill>
              </a:rPr>
              <a:pPr eaLnBrk="1" hangingPunct="1"/>
              <a:t>40</a:t>
            </a:fld>
            <a:endParaRPr lang="en-US" altLang="zh-TW">
              <a:solidFill>
                <a:schemeClr val="tx2"/>
              </a:solidFill>
            </a:endParaRPr>
          </a:p>
        </p:txBody>
      </p: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5"/>
          <a:stretch>
            <a:fillRect/>
          </a:stretch>
        </p:blipFill>
        <p:spPr bwMode="auto">
          <a:xfrm>
            <a:off x="1600200" y="4156075"/>
            <a:ext cx="5638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charset="-120"/>
              </a:rPr>
              <a:t>The Hamiltonian Circuits Problem 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3872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The traveling sales person problem</a:t>
            </a:r>
          </a:p>
          <a:p>
            <a:pPr lvl="1" eaLnBrk="1" hangingPunct="1"/>
            <a:r>
              <a:rPr lang="en-US" altLang="zh-TW" dirty="0" smtClean="0"/>
              <a:t>Dynamic programming</a:t>
            </a:r>
          </a:p>
          <a:p>
            <a:pPr lvl="1" eaLnBrk="1" hangingPunct="1"/>
            <a:r>
              <a:rPr lang="en-US" altLang="zh-TW" i="1" dirty="0" smtClean="0"/>
              <a:t>T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= 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-1)(n-2)2</a:t>
            </a:r>
            <a:r>
              <a:rPr lang="en-US" altLang="zh-TW" i="1" baseline="30000" dirty="0" smtClean="0"/>
              <a:t>n</a:t>
            </a:r>
            <a:r>
              <a:rPr lang="en-US" altLang="zh-TW" baseline="30000" dirty="0" smtClean="0"/>
              <a:t>-3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zh-TW" b="1" i="1" dirty="0" smtClean="0"/>
              <a:t>Hamiltonian Circuit</a:t>
            </a:r>
            <a:r>
              <a:rPr lang="en-US" altLang="zh-TW" dirty="0" smtClean="0"/>
              <a:t> (also called a tour)</a:t>
            </a:r>
          </a:p>
          <a:p>
            <a:pPr lvl="1" eaLnBrk="1" hangingPunct="1"/>
            <a:r>
              <a:rPr lang="en-US" altLang="zh-TW" dirty="0" smtClean="0"/>
              <a:t>Given a connected, undirected graph</a:t>
            </a:r>
          </a:p>
          <a:p>
            <a:pPr lvl="1" eaLnBrk="1" hangingPunct="1"/>
            <a:r>
              <a:rPr lang="en-US" altLang="zh-TW" dirty="0" smtClean="0"/>
              <a:t>A path that starts at a given vertex, visits each vertex in the graph exactly once, and ends at the starting vertex 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1CD54118-FBFB-42B3-AD94-9340AB0B5153}" type="slidenum">
              <a:rPr lang="en-US" altLang="zh-TW">
                <a:solidFill>
                  <a:schemeClr val="tx2"/>
                </a:solidFill>
              </a:rPr>
              <a:pPr eaLnBrk="1" hangingPunct="1"/>
              <a:t>41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 (1)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Hamiltonian Circuit</a:t>
            </a:r>
          </a:p>
          <a:p>
            <a:pPr lvl="1" eaLnBrk="1" hangingPunct="1"/>
            <a:r>
              <a:rPr lang="en-US" altLang="zh-TW" dirty="0" smtClean="0"/>
              <a:t>[v1, v2, v8, v7, v6, v5, v4, v3, v2]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FBB1E854-D9A9-4640-9345-7F643D5DE048}" type="slidenum">
              <a:rPr lang="en-US" altLang="zh-TW">
                <a:solidFill>
                  <a:schemeClr val="tx2"/>
                </a:solidFill>
              </a:rPr>
              <a:pPr eaLnBrk="1" hangingPunct="1"/>
              <a:t>42</a:t>
            </a:fld>
            <a:endParaRPr lang="en-US" altLang="zh-TW">
              <a:solidFill>
                <a:schemeClr val="tx2"/>
              </a:solidFill>
            </a:endParaRPr>
          </a:p>
        </p:txBody>
      </p:sp>
      <p:pic>
        <p:nvPicPr>
          <p:cNvPr id="471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3"/>
          <a:stretch>
            <a:fillRect/>
          </a:stretch>
        </p:blipFill>
        <p:spPr bwMode="auto">
          <a:xfrm>
            <a:off x="1066800" y="2776538"/>
            <a:ext cx="7010400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Example (2)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 Hamiltonian Circuit!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5C25DA8B-7FBB-42B7-A37A-049A0BD8EF75}" type="slidenum">
              <a:rPr lang="en-US" altLang="zh-TW">
                <a:solidFill>
                  <a:schemeClr val="tx2"/>
                </a:solidFill>
              </a:rPr>
              <a:pPr eaLnBrk="1" hangingPunct="1"/>
              <a:t>43</a:t>
            </a:fld>
            <a:endParaRPr lang="en-US" altLang="zh-TW">
              <a:solidFill>
                <a:schemeClr val="tx2"/>
              </a:solidFill>
            </a:endParaRPr>
          </a:p>
        </p:txBody>
      </p:sp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" t="1903" b="3450"/>
          <a:stretch>
            <a:fillRect/>
          </a:stretch>
        </p:blipFill>
        <p:spPr bwMode="auto">
          <a:xfrm>
            <a:off x="838200" y="2667000"/>
            <a:ext cx="5257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60438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Constructing a state space tree for the problem 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47800"/>
                <a:ext cx="8077200" cy="4838720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r>
                  <a:rPr lang="en-US" altLang="zh-TW" sz="24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Put the starting vertex at level 0 </a:t>
                </a:r>
                <a:r>
                  <a:rPr lang="en-US" altLang="zh-TW" sz="24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in the tree; call it the </a:t>
                </a:r>
                <a:r>
                  <a:rPr lang="en-US" altLang="zh-TW" sz="24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zero-</a:t>
                </a:r>
                <a:r>
                  <a:rPr lang="en-US" altLang="zh-TW" sz="2400" dirty="0" err="1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th</a:t>
                </a:r>
                <a:r>
                  <a:rPr lang="en-US" altLang="zh-TW" sz="24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altLang="zh-TW" sz="24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vertex on the path. </a:t>
                </a:r>
                <a:endParaRPr lang="en-US" altLang="zh-TW" sz="2400" dirty="0" smtClean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pPr>
                  <a:spcBef>
                    <a:spcPts val="1200"/>
                  </a:spcBef>
                  <a:buFont typeface="Wingdings" pitchFamily="2" charset="2"/>
                  <a:buChar char="Ø"/>
                </a:pPr>
                <a:r>
                  <a:rPr lang="en-US" altLang="zh-TW" sz="24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At </a:t>
                </a:r>
                <a:r>
                  <a:rPr lang="en-US" altLang="zh-TW" sz="24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level 1, consider each vertex other than the starting vertex as the first vertex after the starting one. </a:t>
                </a:r>
                <a:endParaRPr lang="en-US" altLang="zh-TW" sz="2400" dirty="0" smtClean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pPr>
                  <a:spcBef>
                    <a:spcPts val="1200"/>
                  </a:spcBef>
                  <a:buFont typeface="Wingdings" pitchFamily="2" charset="2"/>
                  <a:buChar char="Ø"/>
                </a:pPr>
                <a:r>
                  <a:rPr lang="en-US" altLang="zh-TW" sz="24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At </a:t>
                </a:r>
                <a:r>
                  <a:rPr lang="en-US" altLang="zh-TW" sz="24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level 2, consider each of these same vertices as the second vertex, and so on. </a:t>
                </a:r>
                <a:endParaRPr lang="en-US" altLang="zh-TW" sz="2400" dirty="0" smtClean="0"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pPr>
                  <a:spcBef>
                    <a:spcPts val="1200"/>
                  </a:spcBef>
                  <a:buFont typeface="Wingdings" pitchFamily="2" charset="2"/>
                  <a:buChar char="Ø"/>
                </a:pPr>
                <a:r>
                  <a:rPr lang="en-US" altLang="zh-TW" sz="24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Finally</a:t>
                </a:r>
                <a:r>
                  <a:rPr lang="en-US" altLang="zh-TW" sz="24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, at level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  <a:ea typeface="Verdana" pitchFamily="34" charset="0"/>
                        <a:cs typeface="Verdana" pitchFamily="34" charset="0"/>
                      </a:rPr>
                      <m:t>−1</m:t>
                    </m:r>
                  </m:oMath>
                </a14:m>
                <a:r>
                  <a:rPr lang="en-US" altLang="zh-TW" sz="24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, </a:t>
                </a:r>
                <a:r>
                  <a:rPr lang="en-US" altLang="zh-TW" sz="24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consider each of these same vertices as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𝑛</m:t>
                        </m:r>
                        <m:r>
                          <a:rPr lang="en-US" altLang="zh-TW" sz="2400" b="0" i="1" smtClean="0"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−1</m:t>
                        </m:r>
                      </m:e>
                    </m:d>
                    <m:r>
                      <a:rPr lang="en-US" altLang="zh-TW" sz="2400" b="0" i="1" smtClean="0"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𝑠𝑡</m:t>
                    </m:r>
                  </m:oMath>
                </a14:m>
                <a:r>
                  <a:rPr lang="en-US" altLang="zh-TW" sz="2400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 </a:t>
                </a:r>
                <a:r>
                  <a:rPr lang="en-US" altLang="zh-TW" sz="2400" dirty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vertex.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47800"/>
                <a:ext cx="8077200" cy="4838720"/>
              </a:xfrm>
              <a:blipFill rotWithShape="1">
                <a:blip r:embed="rId3"/>
                <a:stretch>
                  <a:fillRect t="-1009" r="-1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74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The </a:t>
            </a:r>
            <a:r>
              <a:rPr lang="en-US" altLang="zh-TW" sz="2800" dirty="0"/>
              <a:t>following considerations </a:t>
            </a:r>
            <a:r>
              <a:rPr lang="en-US" altLang="zh-TW" sz="2800" dirty="0" smtClean="0"/>
              <a:t>enable </a:t>
            </a:r>
            <a:r>
              <a:rPr lang="en-US" altLang="zh-TW" sz="2800" dirty="0"/>
              <a:t>us to backtrack in this state space tree: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83872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/>
                      </a:rPr>
                      <m:t>th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vertex on the path must be adjacent to the 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𝑖</m:t>
                    </m:r>
                    <m:r>
                      <a:rPr lang="en-US" altLang="zh-TW" sz="28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TW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vertex on the path.</a:t>
                </a:r>
              </a:p>
              <a:p>
                <a:pPr>
                  <a:spcBef>
                    <a:spcPts val="1800"/>
                  </a:spcBef>
                  <a:buFont typeface="Wingdings" pitchFamily="2" charset="2"/>
                  <a:buChar char="Ø"/>
                </a:pP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2800" b="0" i="1" smtClean="0">
                        <a:latin typeface="Cambria Math"/>
                      </a:rPr>
                      <m:t>−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TW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TW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vertex must be adjacent to the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0</m:t>
                    </m:r>
                    <m:r>
                      <a:rPr lang="en-US" altLang="zh-TW" sz="2800" b="0" i="1" smtClean="0">
                        <a:latin typeface="Cambria Math"/>
                      </a:rPr>
                      <m:t>𝑡h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vertex (the starting one</a:t>
                </a:r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buFont typeface="Wingdings" pitchFamily="2" charset="2"/>
                  <a:buChar char="Ø"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/>
                      </a:rPr>
                      <m:t>th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vertex cannot be one of the first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𝑖</m:t>
                    </m:r>
                    <m:r>
                      <a:rPr lang="en-US" altLang="zh-TW" sz="28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TW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vertices.</a:t>
                </a:r>
              </a:p>
              <a:p>
                <a:pPr>
                  <a:buFont typeface="Wingdings" pitchFamily="2" charset="2"/>
                  <a:buChar char="Ø"/>
                </a:pPr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Ø"/>
                </a:pPr>
                <a:endParaRPr lang="zh-TW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838720"/>
              </a:xfrm>
              <a:blipFill rotWithShape="0">
                <a:blip r:embed="rId3"/>
                <a:stretch>
                  <a:fillRect l="-74" t="-13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513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sz="2400" dirty="0" smtClean="0">
                <a:ea typeface="新細明體" charset="-120"/>
              </a:rPr>
              <a:t>The Backtracking Algorithm for the Hamiltonian Circuits Problem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3810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promising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== 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TW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vindex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[0] through 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vindex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- 1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for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2;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TW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vindex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+ 1] =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TW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ED57EF5E-1661-4803-8701-303CBE255439}" type="slidenum">
              <a:rPr lang="en-US" altLang="zh-TW">
                <a:solidFill>
                  <a:schemeClr val="tx2"/>
                </a:solidFill>
              </a:rPr>
              <a:pPr eaLnBrk="1" hangingPunct="1"/>
              <a:t>46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>
                <a:ea typeface="新細明體" charset="-120"/>
              </a:rPr>
              <a:t>The Backtracking Algorithm for the Hamiltonian Circuits </a:t>
            </a:r>
            <a:r>
              <a:rPr lang="en-US" altLang="zh-TW" sz="2400" dirty="0" smtClean="0">
                <a:ea typeface="新細明體" charset="-120"/>
              </a:rPr>
              <a:t>Problem (continued)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promising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index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bool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 == 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!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vindex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- 1]] [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vindex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[0]])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switch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else 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&gt; 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!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vindex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- 1]] [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vindex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]])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//adjacency check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switch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false;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else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switch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true;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j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1;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while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&amp;&amp;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){</a:t>
            </a:r>
            <a:r>
              <a:rPr lang="zh-TW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//check if vertex is already selected</a:t>
            </a:r>
            <a:endParaRPr lang="en-US" sz="2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	if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vindex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==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vindex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])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			switch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false;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                          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TW" sz="2000" dirty="0" smtClean="0">
                <a:latin typeface="Times New Roman" pitchFamily="18" charset="0"/>
                <a:cs typeface="Times New Roman" pitchFamily="18" charset="0"/>
              </a:rPr>
              <a:t>}}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return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switch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}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63A225B9-D4A7-4508-AC6D-5D865A0CC012}" type="slidenum">
              <a:rPr lang="en-US" altLang="zh-TW">
                <a:solidFill>
                  <a:schemeClr val="tx2"/>
                </a:solidFill>
              </a:rPr>
              <a:pPr eaLnBrk="1" hangingPunct="1"/>
              <a:t>47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The 0-1 Knapsack Problem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9149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</a:t>
            </a:r>
            <a:r>
              <a:rPr lang="en-US" altLang="zh-TW" sz="2400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different from the others discussed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previously. This means that we do not know if a node contains a solution until the search is over. 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keep the best solution found so far.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procedure for the optimization problem: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TW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checknode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(node v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u;</a:t>
            </a:r>
          </a:p>
          <a:p>
            <a:pPr marL="457200" lvl="1" indent="0"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(value(v) is better than best)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best = value(v);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(</a:t>
            </a:r>
            <a:r>
              <a:rPr lang="en-US" altLang="zh-TW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promising(v)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(each child u of v)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TW" sz="24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checknode</a:t>
            </a:r>
            <a:r>
              <a:rPr lang="en-US" altLang="zh-TW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(u)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/>
          </a:p>
          <a:p>
            <a:pPr>
              <a:buFont typeface="Wingdings" pitchFamily="2" charset="2"/>
              <a:buChar char="Ø"/>
            </a:pP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3642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944562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Backtracking for the 0-1 knapsack problem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458200" cy="483872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altLang="zh-TW" sz="2400" dirty="0" smtClean="0"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A node is </a:t>
                </a:r>
                <a:r>
                  <a:rPr lang="en-US" altLang="zh-TW" sz="2400" dirty="0" smtClean="0">
                    <a:solidFill>
                      <a:srgbClr val="CC0000"/>
                    </a:solidFill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nonpromising 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CC0000"/>
                        </a:solidFill>
                        <a:latin typeface="Cambria Math"/>
                      </a:rPr>
                      <m:t>𝑤𝑒𝑖𝑔h𝑡</m:t>
                    </m:r>
                    <m:r>
                      <a:rPr lang="en-US" altLang="zh-TW" sz="2400" b="0" i="1" smtClean="0">
                        <a:solidFill>
                          <a:srgbClr val="CC0000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TW" sz="2400" b="0" i="1" smtClean="0">
                        <a:solidFill>
                          <a:srgbClr val="CC0000"/>
                        </a:solidFill>
                        <a:latin typeface="Cambria Math"/>
                        <a:ea typeface="Cambria Math"/>
                      </a:rPr>
                      <m:t>𝑊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. </a:t>
                </a:r>
                <a:endParaRPr lang="en-US" altLang="zh-TW" sz="2400" dirty="0" smtClean="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altLang="zh-TW" sz="2400" dirty="0" smtClean="0"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It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is nonpromising even if weight equals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𝑊</m:t>
                    </m:r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because, in the case of optimization problems, "promising" means that we should expand to the children.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altLang="zh-TW" sz="2400" dirty="0" smtClean="0"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Establish the </a:t>
                </a:r>
                <a:r>
                  <a:rPr lang="en-US" altLang="zh-TW" sz="2400" i="1" dirty="0" smtClean="0">
                    <a:solidFill>
                      <a:srgbClr val="CC0000"/>
                    </a:solidFill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profit upper 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bound by solving the corresponding fractional knapsack problem in a greedy way.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altLang="zh-TW" sz="2400" dirty="0"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Suppose the node is at level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𝑖</m:t>
                    </m:r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and the node at level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C00000"/>
                        </a:solidFill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𝑘</m:t>
                    </m:r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is the one that would bring the sum of the weights above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𝑊</m:t>
                    </m:r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00050" lvl="1" indent="0">
                  <a:spcBef>
                    <a:spcPts val="1800"/>
                  </a:spcBef>
                  <a:buNone/>
                </a:pPr>
                <a:r>
                  <a:rPr lang="en-US" altLang="zh-TW" sz="2400" b="0" dirty="0" smtClean="0"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Then, 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𝑡𝑜𝑡𝑤𝑒𝑖𝑔h𝑡</m:t>
                    </m:r>
                    <m:r>
                      <a:rPr lang="en-US" altLang="zh-TW" sz="2400" b="0" i="1" smtClean="0">
                        <a:latin typeface="Cambria Math"/>
                        <a:ea typeface="Verdana" pitchFamily="34" charset="0"/>
                        <a:cs typeface="Verdana" pitchFamily="34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/>
                        <a:ea typeface="Verdana" pitchFamily="34" charset="0"/>
                        <a:cs typeface="Verdana" pitchFamily="34" charset="0"/>
                      </a:rPr>
                      <m:t>𝑤𝑒𝑖𝑔h𝑡</m:t>
                    </m:r>
                    <m:r>
                      <a:rPr lang="en-US" altLang="zh-TW" sz="2400" b="0" i="1" smtClean="0">
                        <a:latin typeface="Cambria Math"/>
                        <a:ea typeface="Verdana" pitchFamily="34" charset="0"/>
                        <a:cs typeface="Verdana" pitchFamily="34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𝑗</m:t>
                        </m:r>
                        <m:r>
                          <a:rPr lang="en-US" altLang="zh-TW" sz="2400" b="0" i="1" smtClean="0"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+1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/>
                            <a:ea typeface="Verdana" pitchFamily="34" charset="0"/>
                            <a:cs typeface="Verdana" pitchFamily="34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/>
                                <a:ea typeface="Verdana" pitchFamily="34" charset="0"/>
                                <a:cs typeface="Verdana" pitchFamily="3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sz="2400" dirty="0" smtClean="0">
                    <a:latin typeface="Times New Roman" panose="02020603050405020304" pitchFamily="18" charset="0"/>
                    <a:ea typeface="Verdana" pitchFamily="34" charset="0"/>
                    <a:cs typeface="Times New Roman" panose="02020603050405020304" pitchFamily="18" charset="0"/>
                  </a:rPr>
                  <a:t>     and</a:t>
                </a:r>
                <a:endParaRPr lang="en-US" altLang="zh-TW" sz="2400" dirty="0">
                  <a:latin typeface="Times New Roman" panose="02020603050405020304" pitchFamily="18" charset="0"/>
                  <a:ea typeface="Verdana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458200" cy="4838720"/>
              </a:xfrm>
              <a:blipFill rotWithShape="0">
                <a:blip r:embed="rId3"/>
                <a:stretch>
                  <a:fillRect t="-10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9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 smtClean="0">
                <a:ea typeface="新細明體" charset="-120"/>
              </a:rPr>
              <a:t>4-Queens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153400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2800" dirty="0" smtClean="0"/>
              <a:t>To position </a:t>
            </a:r>
            <a:r>
              <a:rPr lang="en-US" altLang="zh-TW" sz="2800" dirty="0"/>
              <a:t>four queens on a 4 × 4 chessboard so that no two queens threaten each </a:t>
            </a:r>
            <a:r>
              <a:rPr lang="en-US" altLang="zh-TW" sz="2800" dirty="0" smtClean="0"/>
              <a:t>other.</a:t>
            </a:r>
            <a:endParaRPr lang="en-US" altLang="zh-TW" sz="2800" dirty="0"/>
          </a:p>
          <a:p>
            <a:pPr>
              <a:buFont typeface="Wingdings" pitchFamily="2" charset="2"/>
              <a:buChar char="Ø"/>
            </a:pPr>
            <a:r>
              <a:rPr lang="en-US" altLang="zh-TW" sz="2800" dirty="0"/>
              <a:t>no two queens can be on the same </a:t>
            </a:r>
            <a:r>
              <a:rPr lang="en-US" altLang="zh-TW" sz="2800" dirty="0" smtClean="0"/>
              <a:t>row, column, diagonal.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TW" sz="2800" dirty="0" smtClean="0"/>
              <a:t>A </a:t>
            </a:r>
            <a:r>
              <a:rPr lang="en-US" altLang="zh-TW" sz="2800" dirty="0" smtClean="0">
                <a:solidFill>
                  <a:srgbClr val="FF0000"/>
                </a:solidFill>
              </a:rPr>
              <a:t>state space tree</a:t>
            </a:r>
            <a:r>
              <a:rPr lang="en-US" altLang="zh-TW" sz="2800" dirty="0" smtClean="0"/>
              <a:t> is created by backtracking technique.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TW" sz="2800" dirty="0" smtClean="0"/>
              <a:t>A path from the root to a leaf is a candidate solution.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TW" sz="2800" dirty="0" smtClean="0"/>
              <a:t>256 leaves, one for each candidate solution. </a:t>
            </a:r>
          </a:p>
        </p:txBody>
      </p:sp>
      <p:sp>
        <p:nvSpPr>
          <p:cNvPr id="1536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483C1627-FD8B-432C-8870-403CAEFAABEE}" type="slidenum">
              <a:rPr lang="en-US" altLang="zh-TW">
                <a:solidFill>
                  <a:schemeClr val="tx2"/>
                </a:solidFill>
              </a:rPr>
              <a:pPr eaLnBrk="1" hangingPunct="1"/>
              <a:t>5</a:t>
            </a:fld>
            <a:endParaRPr lang="en-US" altLang="zh-TW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for the 0-1 knapsack problem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600200"/>
            <a:ext cx="8610600" cy="4191000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397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096962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Backtracking for the 0-1 knapsack </a:t>
            </a:r>
            <a:r>
              <a:rPr lang="en-US" altLang="zh-TW" sz="2800" dirty="0" smtClean="0"/>
              <a:t>problem (continued)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47800"/>
                <a:ext cx="8229600" cy="48387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cs typeface="Verdana" pitchFamily="34" charset="0"/>
                      </a:rPr>
                      <m:t>𝑏𝑜𝑢𝑛𝑑</m:t>
                    </m:r>
                    <m:r>
                      <a:rPr lang="en-US" altLang="zh-TW" sz="2400" b="0" i="1" smtClean="0">
                        <a:latin typeface="Cambria Math"/>
                        <a:cs typeface="Verdana" pitchFamily="34" charset="0"/>
                      </a:rPr>
                      <m:t>=(</m:t>
                    </m:r>
                    <m:r>
                      <a:rPr lang="en-US" altLang="zh-TW" sz="2400" b="0" i="1" smtClean="0">
                        <a:latin typeface="Cambria Math"/>
                        <a:cs typeface="Verdana" pitchFamily="34" charset="0"/>
                      </a:rPr>
                      <m:t>𝑝𝑟𝑜𝑓𝑖𝑡</m:t>
                    </m:r>
                    <m:r>
                      <a:rPr lang="en-US" altLang="zh-TW" sz="2400" b="0" i="1" smtClean="0">
                        <a:latin typeface="Cambria Math"/>
                        <a:cs typeface="Verdana" pitchFamily="34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cs typeface="Verdana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/>
                            <a:cs typeface="Verdana" pitchFamily="34" charset="0"/>
                          </a:rPr>
                          <m:t>𝑗</m:t>
                        </m:r>
                        <m:r>
                          <a:rPr lang="en-US" altLang="zh-TW" sz="2400" b="0" i="1" smtClean="0">
                            <a:latin typeface="Cambria Math"/>
                            <a:cs typeface="Verdana" pitchFamily="34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/>
                            <a:cs typeface="Verdana" pitchFamily="34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/>
                            <a:cs typeface="Verdana" pitchFamily="34" charset="0"/>
                          </a:rPr>
                          <m:t>+</m:t>
                        </m:r>
                        <m:r>
                          <a:rPr lang="en-US" altLang="zh-TW" sz="2400" b="0" i="1" smtClean="0">
                            <a:latin typeface="Cambria Math"/>
                            <a:cs typeface="Verdana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/>
                            <a:cs typeface="Verdana" pitchFamily="34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/>
                            <a:cs typeface="Verdana" pitchFamily="34" charset="0"/>
                          </a:rPr>
                          <m:t>−</m:t>
                        </m:r>
                        <m:r>
                          <a:rPr lang="en-US" altLang="zh-TW" sz="2400" b="0" i="1" smtClean="0">
                            <a:latin typeface="Cambria Math"/>
                            <a:cs typeface="Verdana" pitchFamily="34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cs typeface="Verdana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/>
                                <a:cs typeface="Verdana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/>
                                <a:cs typeface="Verdana" pitchFamily="3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TW" sz="2400" b="0" i="1" smtClean="0">
                        <a:latin typeface="Cambria Math"/>
                        <a:cs typeface="Verdana" pitchFamily="34" charset="0"/>
                      </a:rPr>
                      <m:t>)</m:t>
                    </m:r>
                  </m:oMath>
                </a14:m>
                <a:r>
                  <a:rPr lang="en-US" altLang="zh-TW" sz="2400" dirty="0" smtClean="0">
                    <a:latin typeface="Verdana" pitchFamily="34" charset="0"/>
                    <a:cs typeface="Verdana" pitchFamily="34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latin typeface="Cambria Math"/>
                        <a:cs typeface="Verdana" pitchFamily="34" charset="0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/>
                        <a:cs typeface="Verdana" pitchFamily="34" charset="0"/>
                      </a:rPr>
                      <m:t>𝑊</m:t>
                    </m:r>
                    <m:r>
                      <a:rPr lang="en-US" altLang="zh-TW" sz="2400" b="0" i="1" dirty="0" smtClean="0">
                        <a:latin typeface="Cambria Math"/>
                        <a:cs typeface="Verdana" pitchFamily="34" charset="0"/>
                      </a:rPr>
                      <m:t>−</m:t>
                    </m:r>
                    <m:r>
                      <a:rPr lang="en-US" altLang="zh-TW" sz="2400" b="0" i="1" dirty="0" smtClean="0">
                        <a:latin typeface="Cambria Math"/>
                        <a:cs typeface="Verdana" pitchFamily="34" charset="0"/>
                      </a:rPr>
                      <m:t>𝑡𝑜𝑡𝑤𝑒𝑖𝑔h𝑡</m:t>
                    </m:r>
                    <m:r>
                      <a:rPr lang="en-US" altLang="zh-TW" sz="2400" b="0" i="1" dirty="0" smtClean="0">
                        <a:latin typeface="Cambria Math"/>
                        <a:cs typeface="Verdana" pitchFamily="34" charset="0"/>
                      </a:rPr>
                      <m:t>)×</m:t>
                    </m:r>
                    <m:f>
                      <m:f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/>
                            <a:cs typeface="Verdana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/>
                                <a:cs typeface="Verdana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latin typeface="Cambria Math"/>
                                <a:ea typeface="Cambria Math"/>
                                <a:cs typeface="Verdana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  <a:ea typeface="Cambria Math"/>
                                <a:cs typeface="Verdana" pitchFamily="34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/>
                                <a:cs typeface="Verdana" pitchFamily="34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latin typeface="Cambria Math"/>
                                <a:ea typeface="Cambria Math"/>
                                <a:cs typeface="Verdana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  <a:ea typeface="Cambria Math"/>
                                <a:cs typeface="Verdana" pitchFamily="34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2400" dirty="0" smtClean="0">
                  <a:latin typeface="Verdana" pitchFamily="34" charset="0"/>
                  <a:cs typeface="Verdana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altLang="zh-TW" sz="2400" dirty="0" smtClean="0">
                    <a:latin typeface="Verdana" pitchFamily="34" charset="0"/>
                    <a:cs typeface="Verdana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cs typeface="Verdana" pitchFamily="34" charset="0"/>
                      </a:rPr>
                      <m:t>𝑚𝑎𝑥𝑝𝑟𝑜𝑓𝑖𝑡</m:t>
                    </m:r>
                  </m:oMath>
                </a14:m>
                <a:r>
                  <a:rPr lang="zh-TW" altLang="en-US" sz="2400" dirty="0" smtClean="0">
                    <a:latin typeface="Verdana" pitchFamily="34" charset="0"/>
                    <a:cs typeface="Verdana" pitchFamily="34" charset="0"/>
                  </a:rPr>
                  <a:t> </a:t>
                </a:r>
                <a:r>
                  <a:rPr lang="en-US" altLang="zh-TW" sz="2400" dirty="0" smtClean="0">
                    <a:latin typeface="Verdana" pitchFamily="34" charset="0"/>
                    <a:cs typeface="Verdana" pitchFamily="34" charset="0"/>
                  </a:rPr>
                  <a:t>is the value of the profit in the best solution found so far, then a node at level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cs typeface="Verdana" pitchFamily="34" charset="0"/>
                      </a:rPr>
                      <m:t>𝑖</m:t>
                    </m:r>
                  </m:oMath>
                </a14:m>
                <a:r>
                  <a:rPr lang="zh-TW" altLang="en-US" sz="2400" dirty="0" smtClean="0">
                    <a:latin typeface="Verdana" pitchFamily="34" charset="0"/>
                    <a:cs typeface="Verdana" pitchFamily="34" charset="0"/>
                  </a:rPr>
                  <a:t> </a:t>
                </a:r>
                <a:r>
                  <a:rPr lang="en-US" altLang="zh-TW" sz="2400" dirty="0" smtClean="0">
                    <a:latin typeface="Verdana" pitchFamily="34" charset="0"/>
                    <a:cs typeface="Verdana" pitchFamily="34" charset="0"/>
                  </a:rPr>
                  <a:t>is </a:t>
                </a:r>
                <a:r>
                  <a:rPr lang="en-US" altLang="zh-TW" sz="2400" dirty="0" err="1" smtClean="0">
                    <a:latin typeface="Verdana" pitchFamily="34" charset="0"/>
                    <a:cs typeface="Verdana" pitchFamily="34" charset="0"/>
                  </a:rPr>
                  <a:t>nonpromising</a:t>
                </a:r>
                <a:r>
                  <a:rPr lang="en-US" altLang="zh-TW" sz="2400" dirty="0" smtClean="0">
                    <a:latin typeface="Verdana" pitchFamily="34" charset="0"/>
                    <a:cs typeface="Verdana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rgbClr val="CC0000"/>
                        </a:solidFill>
                        <a:latin typeface="Cambria Math"/>
                        <a:cs typeface="Verdana" pitchFamily="34" charset="0"/>
                      </a:rPr>
                      <m:t>𝑏𝑜𝑢𝑛𝑑</m:t>
                    </m:r>
                    <m:r>
                      <a:rPr lang="en-US" altLang="zh-TW" sz="2400" b="0" i="1" smtClean="0">
                        <a:solidFill>
                          <a:srgbClr val="CC0000"/>
                        </a:solidFill>
                        <a:latin typeface="Cambria Math"/>
                        <a:ea typeface="Cambria Math"/>
                        <a:cs typeface="Verdana" pitchFamily="34" charset="0"/>
                      </a:rPr>
                      <m:t>≤</m:t>
                    </m:r>
                    <m:r>
                      <a:rPr lang="en-US" altLang="zh-TW" sz="2400" b="0" i="1" smtClean="0">
                        <a:solidFill>
                          <a:srgbClr val="CC0000"/>
                        </a:solidFill>
                        <a:latin typeface="Cambria Math"/>
                        <a:ea typeface="Cambria Math"/>
                        <a:cs typeface="Verdana" pitchFamily="34" charset="0"/>
                      </a:rPr>
                      <m:t>𝑚𝑎𝑥𝑝𝑟𝑜𝑓𝑖𝑡</m:t>
                    </m:r>
                  </m:oMath>
                </a14:m>
                <a:r>
                  <a:rPr lang="en-US" altLang="zh-TW" sz="2400" dirty="0" smtClean="0">
                    <a:latin typeface="Verdana" pitchFamily="34" charset="0"/>
                    <a:cs typeface="Verdana" pitchFamily="34" charset="0"/>
                  </a:rPr>
                  <a:t>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altLang="zh-TW" sz="2400" dirty="0" smtClean="0">
                    <a:latin typeface="Verdana" pitchFamily="34" charset="0"/>
                    <a:cs typeface="Verdana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/>
                        <a:cs typeface="Verdana" pitchFamily="34" charset="0"/>
                      </a:rPr>
                      <m:t>𝑛</m:t>
                    </m:r>
                    <m:r>
                      <a:rPr lang="en-US" altLang="zh-TW" sz="2400" b="0" i="1" smtClean="0">
                        <a:latin typeface="Cambria Math"/>
                        <a:cs typeface="Verdana" pitchFamily="34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/>
                        <a:cs typeface="Verdana" pitchFamily="34" charset="0"/>
                      </a:rPr>
                      <m:t>4</m:t>
                    </m:r>
                    <m:r>
                      <a:rPr lang="en-US" altLang="zh-TW" sz="2400" b="0" i="1" smtClean="0">
                        <a:latin typeface="Cambria Math"/>
                        <a:cs typeface="Verdana" pitchFamily="34" charset="0"/>
                      </a:rPr>
                      <m:t>, </m:t>
                    </m:r>
                    <m:r>
                      <a:rPr lang="en-US" altLang="zh-TW" sz="2400" b="0" i="1" smtClean="0">
                        <a:latin typeface="Cambria Math"/>
                        <a:cs typeface="Verdana" pitchFamily="34" charset="0"/>
                      </a:rPr>
                      <m:t>𝑊</m:t>
                    </m:r>
                    <m:r>
                      <a:rPr lang="en-US" altLang="zh-TW" sz="2400" b="0" i="1" smtClean="0">
                        <a:latin typeface="Cambria Math"/>
                        <a:cs typeface="Verdana" pitchFamily="34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/>
                        <a:cs typeface="Verdana" pitchFamily="34" charset="0"/>
                      </a:rPr>
                      <m:t>16</m:t>
                    </m:r>
                  </m:oMath>
                </a14:m>
                <a:endParaRPr lang="en-US" altLang="zh-TW" sz="2400" dirty="0" smtClean="0">
                  <a:latin typeface="Verdana" pitchFamily="34" charset="0"/>
                  <a:cs typeface="Verdana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endParaRPr lang="zh-TW" altLang="en-US" sz="2400" dirty="0">
                  <a:latin typeface="Verdana" pitchFamily="34" charset="0"/>
                  <a:cs typeface="Verdana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47800"/>
                <a:ext cx="8229600" cy="4838720"/>
              </a:xfrm>
              <a:blipFill rotWithShape="0">
                <a:blip r:embed="rId3"/>
                <a:stretch>
                  <a:fillRect t="-378" r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870202"/>
                  </p:ext>
                </p:extLst>
              </p:nvPr>
            </p:nvGraphicFramePr>
            <p:xfrm>
              <a:off x="1524000" y="3830320"/>
              <a:ext cx="6019800" cy="224771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504950"/>
                    <a:gridCol w="1504950"/>
                    <a:gridCol w="1504950"/>
                    <a:gridCol w="1504950"/>
                  </a:tblGrid>
                  <a:tr h="7385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altLang="zh-TW" sz="240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TW" sz="2400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smtClean="0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altLang="zh-TW" sz="2400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</a:tr>
                  <a:tr h="344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$40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$20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44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$30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$6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44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$50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$5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44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$10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$2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8870202"/>
                  </p:ext>
                </p:extLst>
              </p:nvPr>
            </p:nvGraphicFramePr>
            <p:xfrm>
              <a:off x="1524000" y="3830320"/>
              <a:ext cx="6019800" cy="2247710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504950"/>
                    <a:gridCol w="1504950"/>
                    <a:gridCol w="1504950"/>
                    <a:gridCol w="1504950"/>
                  </a:tblGrid>
                  <a:tr h="78467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810" t="-775" r="-301215" b="-199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810" t="-775" r="-201215" b="-199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00810" t="-775" r="-101215" b="-199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810" t="-775" r="-1215" b="-199225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$40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$20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$30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$6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$50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$5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$10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5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$2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476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4343400" y="223361"/>
            <a:ext cx="1066800" cy="1300639"/>
            <a:chOff x="4343400" y="223361"/>
            <a:chExt cx="1066800" cy="1300639"/>
          </a:xfrm>
        </p:grpSpPr>
        <p:sp>
          <p:nvSpPr>
            <p:cNvPr id="4" name="橢圓 3"/>
            <p:cNvSpPr/>
            <p:nvPr/>
          </p:nvSpPr>
          <p:spPr>
            <a:xfrm>
              <a:off x="4343400" y="609600"/>
              <a:ext cx="1066800" cy="9144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$0</a:t>
              </a:r>
            </a:p>
            <a:p>
              <a:pPr algn="ctr"/>
              <a:r>
                <a:rPr lang="en-US" altLang="zh-TW" dirty="0" smtClean="0"/>
                <a:t>0</a:t>
              </a:r>
            </a:p>
            <a:p>
              <a:pPr algn="ctr"/>
              <a:r>
                <a:rPr lang="en-US" altLang="zh-TW" dirty="0" smtClean="0"/>
                <a:t>$115</a:t>
              </a:r>
              <a:endParaRPr lang="zh-TW" altLang="en-US" dirty="0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4419600" y="22336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(0,0)</a:t>
              </a:r>
              <a:endParaRPr lang="zh-TW" altLang="en-US" dirty="0"/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3062287" y="1780103"/>
            <a:ext cx="1066800" cy="1300639"/>
            <a:chOff x="3062287" y="1780103"/>
            <a:chExt cx="1066800" cy="1300639"/>
          </a:xfrm>
        </p:grpSpPr>
        <p:sp>
          <p:nvSpPr>
            <p:cNvPr id="8" name="橢圓 7"/>
            <p:cNvSpPr/>
            <p:nvPr/>
          </p:nvSpPr>
          <p:spPr>
            <a:xfrm>
              <a:off x="3062287" y="2166342"/>
              <a:ext cx="1066800" cy="9144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$40</a:t>
              </a:r>
            </a:p>
            <a:p>
              <a:pPr algn="ctr"/>
              <a:r>
                <a:rPr lang="en-US" altLang="zh-TW" dirty="0"/>
                <a:t>2</a:t>
              </a:r>
              <a:endParaRPr lang="en-US" altLang="zh-TW" dirty="0" smtClean="0"/>
            </a:p>
            <a:p>
              <a:pPr algn="ctr"/>
              <a:r>
                <a:rPr lang="en-US" altLang="zh-TW" dirty="0" smtClean="0"/>
                <a:t>$115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214687" y="1780103"/>
              <a:ext cx="74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(1,1)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324600" y="1780103"/>
            <a:ext cx="1066800" cy="1300639"/>
            <a:chOff x="4038600" y="223361"/>
            <a:chExt cx="1066800" cy="1300639"/>
          </a:xfrm>
        </p:grpSpPr>
        <p:sp>
          <p:nvSpPr>
            <p:cNvPr id="11" name="橢圓 10"/>
            <p:cNvSpPr/>
            <p:nvPr/>
          </p:nvSpPr>
          <p:spPr>
            <a:xfrm>
              <a:off x="4038600" y="609600"/>
              <a:ext cx="1066800" cy="9144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$0</a:t>
              </a:r>
            </a:p>
            <a:p>
              <a:pPr algn="ctr"/>
              <a:r>
                <a:rPr lang="en-US" altLang="zh-TW" dirty="0" smtClean="0"/>
                <a:t>0</a:t>
              </a:r>
            </a:p>
            <a:p>
              <a:pPr algn="ctr"/>
              <a:r>
                <a:rPr lang="en-US" altLang="zh-TW" dirty="0" smtClean="0"/>
                <a:t>$82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191000" y="22336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(1,2)</a:t>
              </a:r>
              <a:endParaRPr lang="zh-TW" altLang="en-US" dirty="0"/>
            </a:p>
          </p:txBody>
        </p:sp>
      </p:grpSp>
      <p:cxnSp>
        <p:nvCxnSpPr>
          <p:cNvPr id="14" name="直線單箭頭接點 13"/>
          <p:cNvCxnSpPr>
            <a:stCxn id="4" idx="3"/>
          </p:cNvCxnSpPr>
          <p:nvPr/>
        </p:nvCxnSpPr>
        <p:spPr>
          <a:xfrm flipH="1">
            <a:off x="3810000" y="1390089"/>
            <a:ext cx="689629" cy="776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5"/>
          </p:cNvCxnSpPr>
          <p:nvPr/>
        </p:nvCxnSpPr>
        <p:spPr>
          <a:xfrm>
            <a:off x="5253971" y="1390089"/>
            <a:ext cx="1375429" cy="776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1905000" y="4236958"/>
            <a:ext cx="1066800" cy="914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$70</a:t>
            </a:r>
          </a:p>
          <a:p>
            <a:pPr algn="ctr"/>
            <a:r>
              <a:rPr lang="en-US" altLang="zh-TW" dirty="0"/>
              <a:t>7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$115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655093" y="395236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(2,1)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4145289" y="4228505"/>
            <a:ext cx="1066800" cy="914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$40</a:t>
            </a:r>
          </a:p>
          <a:p>
            <a:pPr algn="ctr"/>
            <a:r>
              <a:rPr lang="en-US" altLang="zh-TW" dirty="0" smtClean="0"/>
              <a:t>2</a:t>
            </a:r>
          </a:p>
          <a:p>
            <a:pPr algn="ctr"/>
            <a:r>
              <a:rPr lang="en-US" altLang="zh-TW" dirty="0" smtClean="0"/>
              <a:t>$98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688214" y="39062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(2,2)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8" idx="3"/>
          </p:cNvCxnSpPr>
          <p:nvPr/>
        </p:nvCxnSpPr>
        <p:spPr>
          <a:xfrm flipH="1">
            <a:off x="2514600" y="2946831"/>
            <a:ext cx="703916" cy="1290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8" idx="5"/>
          </p:cNvCxnSpPr>
          <p:nvPr/>
        </p:nvCxnSpPr>
        <p:spPr>
          <a:xfrm>
            <a:off x="3972858" y="2946831"/>
            <a:ext cx="705831" cy="1290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228600" y="1209020"/>
                <a:ext cx="1752600" cy="569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Item 1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$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40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09020"/>
                <a:ext cx="1752600" cy="569195"/>
              </a:xfrm>
              <a:prstGeom prst="rect">
                <a:avLst/>
              </a:prstGeom>
              <a:blipFill rotWithShape="1">
                <a:blip r:embed="rId3"/>
                <a:stretch>
                  <a:fillRect l="-3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93347" y="3667763"/>
                <a:ext cx="1752600" cy="569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Item 2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$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30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47" y="3667763"/>
                <a:ext cx="1752600" cy="569195"/>
              </a:xfrm>
              <a:prstGeom prst="rect">
                <a:avLst/>
              </a:prstGeom>
              <a:blipFill rotWithShape="1">
                <a:blip r:embed="rId4"/>
                <a:stretch>
                  <a:fillRect l="-3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553200" y="308074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080742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/>
          <p:nvPr/>
        </p:nvCxnSpPr>
        <p:spPr>
          <a:xfrm flipH="1">
            <a:off x="1443971" y="4975485"/>
            <a:ext cx="537229" cy="1002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2824629" y="5022209"/>
            <a:ext cx="475316" cy="876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3" idx="3"/>
          </p:cNvCxnSpPr>
          <p:nvPr/>
        </p:nvCxnSpPr>
        <p:spPr>
          <a:xfrm flipH="1">
            <a:off x="3810000" y="5008994"/>
            <a:ext cx="491518" cy="890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23" idx="5"/>
          </p:cNvCxnSpPr>
          <p:nvPr/>
        </p:nvCxnSpPr>
        <p:spPr>
          <a:xfrm>
            <a:off x="5055860" y="5008994"/>
            <a:ext cx="506740" cy="890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7010400" y="404297"/>
            <a:ext cx="1219200" cy="9144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profit</a:t>
            </a:r>
          </a:p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weight</a:t>
            </a:r>
          </a:p>
          <a:p>
            <a:pPr algn="ctr"/>
            <a:r>
              <a:rPr lang="en-US" altLang="zh-TW" dirty="0" smtClean="0">
                <a:solidFill>
                  <a:srgbClr val="C00000"/>
                </a:solidFill>
              </a:rPr>
              <a:t>bound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638800" y="57912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C00000"/>
                </a:solidFill>
              </a:rPr>
              <a:t>W=2+0+10+0.8*5=16</a:t>
            </a:r>
          </a:p>
          <a:p>
            <a:r>
              <a:rPr lang="en-US" altLang="zh-TW" sz="1600" dirty="0" smtClean="0">
                <a:solidFill>
                  <a:srgbClr val="C00000"/>
                </a:solidFill>
              </a:rPr>
              <a:t>Bound= $40+$50+10*0.8=$98</a:t>
            </a:r>
            <a:endParaRPr lang="zh-TW" altLang="en-US" sz="1600" dirty="0">
              <a:solidFill>
                <a:srgbClr val="C00000"/>
              </a:solidFill>
            </a:endParaRPr>
          </a:p>
        </p:txBody>
      </p:sp>
      <p:sp>
        <p:nvSpPr>
          <p:cNvPr id="46" name="頁尾版面配置區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7" name="投影片編號版面配置區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7456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1624013" y="853558"/>
            <a:ext cx="1066800" cy="1300639"/>
            <a:chOff x="3062287" y="1780103"/>
            <a:chExt cx="1066800" cy="1300639"/>
          </a:xfrm>
        </p:grpSpPr>
        <p:sp>
          <p:nvSpPr>
            <p:cNvPr id="5" name="橢圓 4"/>
            <p:cNvSpPr/>
            <p:nvPr/>
          </p:nvSpPr>
          <p:spPr>
            <a:xfrm>
              <a:off x="3062287" y="2166342"/>
              <a:ext cx="1066800" cy="9144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$120</a:t>
              </a:r>
            </a:p>
            <a:p>
              <a:pPr algn="ctr"/>
              <a:r>
                <a:rPr lang="en-US" altLang="zh-TW" dirty="0" smtClean="0"/>
                <a:t>17</a:t>
              </a: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3214687" y="1780103"/>
              <a:ext cx="74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(3,1)</a:t>
              </a:r>
              <a:endParaRPr lang="zh-TW" altLang="en-US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3276600" y="853558"/>
            <a:ext cx="1066800" cy="1300639"/>
            <a:chOff x="3062287" y="1780103"/>
            <a:chExt cx="1066800" cy="1300639"/>
          </a:xfrm>
        </p:grpSpPr>
        <p:sp>
          <p:nvSpPr>
            <p:cNvPr id="8" name="橢圓 7"/>
            <p:cNvSpPr/>
            <p:nvPr/>
          </p:nvSpPr>
          <p:spPr>
            <a:xfrm>
              <a:off x="3062287" y="2166342"/>
              <a:ext cx="1066800" cy="9144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$70</a:t>
              </a:r>
            </a:p>
            <a:p>
              <a:pPr algn="ctr"/>
              <a:r>
                <a:rPr lang="en-US" altLang="zh-TW" dirty="0" smtClean="0"/>
                <a:t>7</a:t>
              </a:r>
            </a:p>
            <a:p>
              <a:pPr algn="ctr"/>
              <a:r>
                <a:rPr lang="en-US" altLang="zh-TW" dirty="0" smtClean="0"/>
                <a:t>$80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214687" y="1780103"/>
              <a:ext cx="74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(3,2)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5486400" y="853558"/>
            <a:ext cx="1066800" cy="1300639"/>
            <a:chOff x="3062287" y="1780103"/>
            <a:chExt cx="1066800" cy="1300639"/>
          </a:xfrm>
        </p:grpSpPr>
        <p:sp>
          <p:nvSpPr>
            <p:cNvPr id="11" name="橢圓 10"/>
            <p:cNvSpPr/>
            <p:nvPr/>
          </p:nvSpPr>
          <p:spPr>
            <a:xfrm>
              <a:off x="3062287" y="2166342"/>
              <a:ext cx="1066800" cy="9144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rgbClr val="C00000"/>
                  </a:solidFill>
                </a:rPr>
                <a:t>$90</a:t>
              </a:r>
            </a:p>
            <a:p>
              <a:pPr algn="ctr"/>
              <a:r>
                <a:rPr lang="en-US" altLang="zh-TW" dirty="0" smtClean="0">
                  <a:solidFill>
                    <a:srgbClr val="C00000"/>
                  </a:solidFill>
                </a:rPr>
                <a:t>12</a:t>
              </a:r>
            </a:p>
            <a:p>
              <a:pPr algn="ctr"/>
              <a:r>
                <a:rPr lang="en-US" altLang="zh-TW" dirty="0" smtClean="0">
                  <a:solidFill>
                    <a:srgbClr val="C00000"/>
                  </a:solidFill>
                </a:rPr>
                <a:t>$98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214687" y="1780103"/>
              <a:ext cx="74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(3,3)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7391400" y="879394"/>
            <a:ext cx="1066800" cy="1300639"/>
            <a:chOff x="3062287" y="1780103"/>
            <a:chExt cx="1066800" cy="1300639"/>
          </a:xfrm>
        </p:grpSpPr>
        <p:sp>
          <p:nvSpPr>
            <p:cNvPr id="14" name="橢圓 13"/>
            <p:cNvSpPr/>
            <p:nvPr/>
          </p:nvSpPr>
          <p:spPr>
            <a:xfrm>
              <a:off x="3062287" y="2166342"/>
              <a:ext cx="1066800" cy="9144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$40</a:t>
              </a:r>
            </a:p>
            <a:p>
              <a:pPr algn="ctr"/>
              <a:r>
                <a:rPr lang="en-US" altLang="zh-TW" dirty="0"/>
                <a:t>2</a:t>
              </a:r>
              <a:endParaRPr lang="en-US" altLang="zh-TW" dirty="0" smtClean="0"/>
            </a:p>
            <a:p>
              <a:pPr algn="ctr"/>
              <a:r>
                <a:rPr lang="en-US" altLang="zh-TW" dirty="0" smtClean="0"/>
                <a:t>$50</a:t>
              </a:r>
              <a:endParaRPr lang="zh-TW" alt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3214687" y="1780103"/>
              <a:ext cx="74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(3,4)</a:t>
              </a:r>
              <a:endParaRPr lang="zh-TW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28600" y="462599"/>
                <a:ext cx="1752600" cy="569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Item 3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$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50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10</m:t>
                            </m:r>
                          </m:e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2599"/>
                <a:ext cx="1752600" cy="569195"/>
              </a:xfrm>
              <a:prstGeom prst="rect">
                <a:avLst/>
              </a:prstGeom>
              <a:blipFill rotWithShape="1">
                <a:blip r:embed="rId3"/>
                <a:stretch>
                  <a:fillRect l="-3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2376487" y="3308866"/>
            <a:ext cx="1066800" cy="1300639"/>
            <a:chOff x="3062287" y="1780103"/>
            <a:chExt cx="1066800" cy="1300639"/>
          </a:xfrm>
        </p:grpSpPr>
        <p:sp>
          <p:nvSpPr>
            <p:cNvPr id="18" name="橢圓 17"/>
            <p:cNvSpPr/>
            <p:nvPr/>
          </p:nvSpPr>
          <p:spPr>
            <a:xfrm>
              <a:off x="3062287" y="2166342"/>
              <a:ext cx="1066800" cy="9144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$80</a:t>
              </a:r>
            </a:p>
            <a:p>
              <a:pPr algn="ctr"/>
              <a:r>
                <a:rPr lang="en-US" altLang="zh-TW" dirty="0" smtClean="0"/>
                <a:t>12</a:t>
              </a:r>
            </a:p>
            <a:p>
              <a:pPr algn="ctr"/>
              <a:r>
                <a:rPr lang="en-US" altLang="zh-TW" dirty="0" smtClean="0"/>
                <a:t>$80</a:t>
              </a:r>
              <a:endParaRPr lang="zh-TW" altLang="en-US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214687" y="1780103"/>
              <a:ext cx="74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(4,1)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3948113" y="3308866"/>
            <a:ext cx="1066800" cy="1300639"/>
            <a:chOff x="3043237" y="1780103"/>
            <a:chExt cx="1066800" cy="1300639"/>
          </a:xfrm>
        </p:grpSpPr>
        <p:sp>
          <p:nvSpPr>
            <p:cNvPr id="21" name="橢圓 20"/>
            <p:cNvSpPr/>
            <p:nvPr/>
          </p:nvSpPr>
          <p:spPr>
            <a:xfrm>
              <a:off x="3043237" y="2166342"/>
              <a:ext cx="1066800" cy="9144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$70</a:t>
              </a:r>
            </a:p>
            <a:p>
              <a:pPr algn="ctr"/>
              <a:r>
                <a:rPr lang="en-US" altLang="zh-TW" dirty="0" smtClean="0"/>
                <a:t>7</a:t>
              </a:r>
            </a:p>
            <a:p>
              <a:pPr algn="ctr"/>
              <a:r>
                <a:rPr lang="en-US" altLang="zh-TW" dirty="0" smtClean="0"/>
                <a:t>$70</a:t>
              </a:r>
              <a:endParaRPr lang="zh-TW" altLang="en-US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3214687" y="1780103"/>
              <a:ext cx="74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(4,2)</a:t>
              </a:r>
              <a:endParaRPr lang="zh-TW" altLang="en-US" dirty="0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5181600" y="3308866"/>
            <a:ext cx="1066800" cy="1300639"/>
            <a:chOff x="3062287" y="1780103"/>
            <a:chExt cx="1066800" cy="1300639"/>
          </a:xfrm>
        </p:grpSpPr>
        <p:sp>
          <p:nvSpPr>
            <p:cNvPr id="24" name="橢圓 23"/>
            <p:cNvSpPr/>
            <p:nvPr/>
          </p:nvSpPr>
          <p:spPr>
            <a:xfrm>
              <a:off x="3062287" y="2166342"/>
              <a:ext cx="1066800" cy="9144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$70</a:t>
              </a:r>
            </a:p>
            <a:p>
              <a:pPr algn="ctr"/>
              <a:r>
                <a:rPr lang="en-US" altLang="zh-TW" dirty="0" smtClean="0"/>
                <a:t>17</a:t>
              </a: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214687" y="1780103"/>
              <a:ext cx="74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(4,3)</a:t>
              </a:r>
              <a:endParaRPr lang="zh-TW" altLang="en-US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6477000" y="3270766"/>
            <a:ext cx="1066800" cy="1300639"/>
            <a:chOff x="3062287" y="1780103"/>
            <a:chExt cx="1066800" cy="1300639"/>
          </a:xfrm>
        </p:grpSpPr>
        <p:sp>
          <p:nvSpPr>
            <p:cNvPr id="27" name="橢圓 26"/>
            <p:cNvSpPr/>
            <p:nvPr/>
          </p:nvSpPr>
          <p:spPr>
            <a:xfrm>
              <a:off x="3062287" y="2166342"/>
              <a:ext cx="1066800" cy="9144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$90</a:t>
              </a:r>
            </a:p>
            <a:p>
              <a:pPr algn="ctr"/>
              <a:r>
                <a:rPr lang="en-US" altLang="zh-TW" dirty="0" smtClean="0"/>
                <a:t>12</a:t>
              </a:r>
            </a:p>
            <a:p>
              <a:pPr algn="ctr"/>
              <a:r>
                <a:rPr lang="en-US" altLang="zh-TW" dirty="0" smtClean="0"/>
                <a:t>$90</a:t>
              </a:r>
              <a:endParaRPr lang="zh-TW" altLang="en-US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3214687" y="1780103"/>
              <a:ext cx="747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(4,4)</a:t>
              </a:r>
              <a:endParaRPr lang="zh-TW" altLang="en-US" dirty="0"/>
            </a:p>
          </p:txBody>
        </p:sp>
      </p:grpSp>
      <p:cxnSp>
        <p:nvCxnSpPr>
          <p:cNvPr id="30" name="直線單箭頭接點 29"/>
          <p:cNvCxnSpPr/>
          <p:nvPr/>
        </p:nvCxnSpPr>
        <p:spPr>
          <a:xfrm flipH="1">
            <a:off x="3124201" y="2180033"/>
            <a:ext cx="533399" cy="1515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8" idx="4"/>
          </p:cNvCxnSpPr>
          <p:nvPr/>
        </p:nvCxnSpPr>
        <p:spPr>
          <a:xfrm>
            <a:off x="3810000" y="2154197"/>
            <a:ext cx="533400" cy="1540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11" idx="4"/>
            <a:endCxn id="25" idx="2"/>
          </p:cNvCxnSpPr>
          <p:nvPr/>
        </p:nvCxnSpPr>
        <p:spPr>
          <a:xfrm flipH="1">
            <a:off x="5707857" y="2154197"/>
            <a:ext cx="311943" cy="152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1" idx="4"/>
          </p:cNvCxnSpPr>
          <p:nvPr/>
        </p:nvCxnSpPr>
        <p:spPr>
          <a:xfrm>
            <a:off x="6019800" y="2154197"/>
            <a:ext cx="838200" cy="1540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28600" y="3355500"/>
                <a:ext cx="1752600" cy="569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Item 4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$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10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355500"/>
                <a:ext cx="1752600" cy="569195"/>
              </a:xfrm>
              <a:prstGeom prst="rect">
                <a:avLst/>
              </a:prstGeom>
              <a:blipFill rotWithShape="1">
                <a:blip r:embed="rId4"/>
                <a:stretch>
                  <a:fillRect l="-31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7529513" y="218003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513" y="2180033"/>
                <a:ext cx="762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762126" y="2180033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26" y="2180033"/>
                <a:ext cx="7620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505075" y="4609505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75" y="4609505"/>
                <a:ext cx="7620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162426" y="463272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426" y="4632722"/>
                <a:ext cx="762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326856" y="463272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856" y="4632722"/>
                <a:ext cx="7620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6762750" y="4571405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/>
                          <a:ea typeface="Cambria Math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50" y="4571405"/>
                <a:ext cx="762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頁尾版面配置區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6" name="投影片編號版面配置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2D5D-5174-4694-8D1A-6A3E24EA936F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63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Fig-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" t="1192" r="2499" b="19069"/>
          <a:stretch>
            <a:fillRect/>
          </a:stretch>
        </p:blipFill>
        <p:spPr>
          <a:xfrm>
            <a:off x="990599" y="1295400"/>
            <a:ext cx="7453223" cy="4572000"/>
          </a:xfrm>
          <a:noFill/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 smtClean="0">
                <a:ea typeface="新細明體" charset="-120"/>
              </a:rPr>
              <a:t>4-Queens problem</a:t>
            </a:r>
          </a:p>
        </p:txBody>
      </p:sp>
      <p:sp>
        <p:nvSpPr>
          <p:cNvPr id="1536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483C1627-FD8B-432C-8870-403CAEFAABEE}" type="slidenum">
              <a:rPr lang="en-US" altLang="zh-TW">
                <a:solidFill>
                  <a:schemeClr val="tx2"/>
                </a:solidFill>
              </a:rPr>
              <a:pPr eaLnBrk="1" hangingPunct="1"/>
              <a:t>6</a:t>
            </a:fld>
            <a:endParaRPr lang="en-US" altLang="zh-TW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8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600" smtClean="0">
                <a:ea typeface="新細明體" charset="-120"/>
              </a:rPr>
              <a:t>If checking each candidate solution …</a:t>
            </a:r>
          </a:p>
        </p:txBody>
      </p:sp>
      <p:pic>
        <p:nvPicPr>
          <p:cNvPr id="16389" name="Picture 4" descr="Tbl-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7010400" cy="3581400"/>
          </a:xfrm>
          <a:noFill/>
        </p:spPr>
      </p:pic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7C794BC3-E772-4E5B-A0DD-CB55346CF3D4}" type="slidenum">
              <a:rPr lang="en-US" altLang="zh-TW">
                <a:solidFill>
                  <a:schemeClr val="tx2"/>
                </a:solidFill>
              </a:rPr>
              <a:pPr eaLnBrk="1" hangingPunct="1"/>
              <a:t>7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Looking for signs for dead ends</a:t>
            </a:r>
          </a:p>
        </p:txBody>
      </p:sp>
      <p:pic>
        <p:nvPicPr>
          <p:cNvPr id="17413" name="Picture 4" descr="Fig-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5" t="7111" r="38054" b="21866"/>
          <a:stretch>
            <a:fillRect/>
          </a:stretch>
        </p:blipFill>
        <p:spPr>
          <a:xfrm>
            <a:off x="838200" y="1752600"/>
            <a:ext cx="5410200" cy="2997200"/>
          </a:xfrm>
          <a:noFill/>
        </p:spPr>
      </p:pic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4F0F703E-CC48-449E-8006-B67EE57200C8}" type="slidenum">
              <a:rPr lang="en-US" altLang="zh-TW">
                <a:solidFill>
                  <a:schemeClr val="tx2"/>
                </a:solidFill>
              </a:rPr>
              <a:pPr eaLnBrk="1" hangingPunct="1"/>
              <a:t>8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dirty="0" smtClean="0">
                <a:ea typeface="新細明體" charset="-120"/>
              </a:rPr>
              <a:t>Backtracking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6940"/>
            <a:ext cx="8458200" cy="541732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TW" sz="2400" dirty="0">
                <a:latin typeface="+mj-ea"/>
                <a:ea typeface="+mj-ea"/>
              </a:rPr>
              <a:t>Backtracking is the procedure whereby, after determining that a node can lead to nothing but dead ends, we go back ("backtrack") to the node's parent and proceed with the search on the next child.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TW" sz="2400" dirty="0" err="1">
                <a:solidFill>
                  <a:srgbClr val="FF0000"/>
                </a:solidFill>
                <a:latin typeface="+mj-ea"/>
                <a:ea typeface="+mj-ea"/>
              </a:rPr>
              <a:t>n</a:t>
            </a:r>
            <a:r>
              <a:rPr lang="en-US" altLang="zh-TW" sz="2400" dirty="0" err="1" smtClean="0">
                <a:solidFill>
                  <a:srgbClr val="FF0000"/>
                </a:solidFill>
                <a:latin typeface="+mj-ea"/>
                <a:ea typeface="+mj-ea"/>
              </a:rPr>
              <a:t>onpromising</a:t>
            </a:r>
            <a:r>
              <a:rPr lang="en-US" altLang="zh-TW" sz="2400" dirty="0" smtClean="0">
                <a:latin typeface="+mj-ea"/>
                <a:ea typeface="+mj-ea"/>
              </a:rPr>
              <a:t> node: it cannot possibly lead to a solution.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en-US" altLang="zh-TW" sz="2400" dirty="0" smtClean="0">
                <a:latin typeface="+mj-ea"/>
                <a:ea typeface="+mj-ea"/>
              </a:rPr>
              <a:t>Otherwise, it is called a </a:t>
            </a:r>
            <a:r>
              <a:rPr lang="en-US" altLang="zh-TW" sz="2400" dirty="0">
                <a:solidFill>
                  <a:srgbClr val="FF0000"/>
                </a:solidFill>
                <a:latin typeface="+mj-ea"/>
                <a:ea typeface="+mj-ea"/>
              </a:rPr>
              <a:t>p</a:t>
            </a:r>
            <a:r>
              <a:rPr lang="en-US" altLang="zh-TW" sz="2400" dirty="0" smtClean="0">
                <a:solidFill>
                  <a:srgbClr val="FF0000"/>
                </a:solidFill>
                <a:latin typeface="+mj-ea"/>
                <a:ea typeface="+mj-ea"/>
              </a:rPr>
              <a:t>romising </a:t>
            </a:r>
            <a:r>
              <a:rPr lang="en-US" altLang="zh-TW" sz="2400" dirty="0" smtClean="0">
                <a:latin typeface="+mj-ea"/>
                <a:ea typeface="+mj-ea"/>
              </a:rPr>
              <a:t>node.</a:t>
            </a:r>
          </a:p>
          <a:p>
            <a:pPr>
              <a:buFont typeface="Wingdings" pitchFamily="2" charset="2"/>
              <a:buChar char="Ø"/>
            </a:pPr>
            <a:r>
              <a:rPr lang="en-US" altLang="zh-TW" sz="2400" dirty="0" smtClean="0">
                <a:latin typeface="+mj-ea"/>
                <a:ea typeface="+mj-ea"/>
              </a:rPr>
              <a:t>backtracking </a:t>
            </a:r>
            <a:r>
              <a:rPr lang="en-US" altLang="zh-TW" sz="2400" dirty="0">
                <a:latin typeface="+mj-ea"/>
                <a:ea typeface="+mj-ea"/>
              </a:rPr>
              <a:t>consists of doing a depth-first search of a state space tree, checking whether each node is promising, and, if it is </a:t>
            </a:r>
            <a:r>
              <a:rPr lang="en-US" altLang="zh-TW" sz="2400" dirty="0" err="1">
                <a:solidFill>
                  <a:srgbClr val="FF0000"/>
                </a:solidFill>
                <a:latin typeface="+mj-ea"/>
                <a:ea typeface="+mj-ea"/>
              </a:rPr>
              <a:t>nonpromising</a:t>
            </a:r>
            <a:r>
              <a:rPr lang="en-US" altLang="zh-TW" sz="2400" dirty="0">
                <a:latin typeface="+mj-ea"/>
                <a:ea typeface="+mj-ea"/>
              </a:rPr>
              <a:t>, backtracking to the node's parent. This is called pruning the state space </a:t>
            </a:r>
            <a:r>
              <a:rPr lang="en-US" altLang="zh-TW" sz="2400" dirty="0" smtClean="0">
                <a:latin typeface="+mj-ea"/>
                <a:ea typeface="+mj-ea"/>
              </a:rPr>
              <a:t>tree.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fld id="{0C6D8E46-D16E-46A4-A081-E4C5617037E4}" type="slidenum">
              <a:rPr lang="en-US" altLang="zh-TW">
                <a:solidFill>
                  <a:schemeClr val="tx2"/>
                </a:solidFill>
              </a:rPr>
              <a:pPr eaLnBrk="1" hangingPunct="1"/>
              <a:t>9</a:t>
            </a:fld>
            <a:endParaRPr lang="en-US" altLang="zh-TW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3023</TotalTime>
  <Words>1836</Words>
  <Application>Microsoft Office PowerPoint</Application>
  <PresentationFormat>如螢幕大小 (4:3)</PresentationFormat>
  <Paragraphs>455</Paragraphs>
  <Slides>53</Slides>
  <Notes>53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70" baseType="lpstr">
      <vt:lpstr>黑体</vt:lpstr>
      <vt:lpstr>微軟正黑體</vt:lpstr>
      <vt:lpstr>新細明體</vt:lpstr>
      <vt:lpstr>Arial</vt:lpstr>
      <vt:lpstr>Arial Bold</vt:lpstr>
      <vt:lpstr>Calibri</vt:lpstr>
      <vt:lpstr>Cambria Math</vt:lpstr>
      <vt:lpstr>Franklin Gothic Book</vt:lpstr>
      <vt:lpstr>Franklin Gothic Medium</vt:lpstr>
      <vt:lpstr>Times New Roman</vt:lpstr>
      <vt:lpstr>Verdana</vt:lpstr>
      <vt:lpstr>Wingdings</vt:lpstr>
      <vt:lpstr>Wingdings 2</vt:lpstr>
      <vt:lpstr>Wingdings 3</vt:lpstr>
      <vt:lpstr>自訂設計</vt:lpstr>
      <vt:lpstr>暗香撲面</vt:lpstr>
      <vt:lpstr>Equation</vt:lpstr>
      <vt:lpstr>Chapter 5 Backtracking</vt:lpstr>
      <vt:lpstr>The idea</vt:lpstr>
      <vt:lpstr>Depth first search</vt:lpstr>
      <vt:lpstr>A simple recursive algorithm for doing a depth-first search</vt:lpstr>
      <vt:lpstr>4-Queens problem</vt:lpstr>
      <vt:lpstr>4-Queens problem</vt:lpstr>
      <vt:lpstr>If checking each candidate solution …</vt:lpstr>
      <vt:lpstr>Looking for signs for dead ends</vt:lpstr>
      <vt:lpstr>Backtracking</vt:lpstr>
      <vt:lpstr>A general algorithm for the backtracking approach</vt:lpstr>
      <vt:lpstr>Pruned state space tree</vt:lpstr>
      <vt:lpstr>4-Queens problem (1)</vt:lpstr>
      <vt:lpstr>4-Queens problem (2)</vt:lpstr>
      <vt:lpstr>4-Queens problem (3)</vt:lpstr>
      <vt:lpstr>4-Queens problem (4)</vt:lpstr>
      <vt:lpstr>4-Queens problem (5)</vt:lpstr>
      <vt:lpstr>PowerPoint 簡報</vt:lpstr>
      <vt:lpstr>Avoid creating nonpromising nodes</vt:lpstr>
      <vt:lpstr>The n-Queens Problem</vt:lpstr>
      <vt:lpstr>PowerPoint 簡報</vt:lpstr>
      <vt:lpstr>The Backtracking Algorithm for the  n-Queens Problem (continued)</vt:lpstr>
      <vt:lpstr>Efficiency</vt:lpstr>
      <vt:lpstr>Comparison</vt:lpstr>
      <vt:lpstr>The Sum-of-Subsets Problem</vt:lpstr>
      <vt:lpstr>State Space Tree</vt:lpstr>
      <vt:lpstr>When W = 6 and w1 = 2, w2 = 4, w3 = 5</vt:lpstr>
      <vt:lpstr>To check whether a node is promising</vt:lpstr>
      <vt:lpstr>When W = 13 and w1 = 3, w2 = 4, w3 = 5, w4 = 6</vt:lpstr>
      <vt:lpstr>The Backtracking Algorithm for the Sum-of-Subsets Problem</vt:lpstr>
      <vt:lpstr>Time complexity</vt:lpstr>
      <vt:lpstr>Graph coloring </vt:lpstr>
      <vt:lpstr>Example</vt:lpstr>
      <vt:lpstr>Application: Coloring of maps </vt:lpstr>
      <vt:lpstr>Example (1)</vt:lpstr>
      <vt:lpstr>Example (2)</vt:lpstr>
      <vt:lpstr>PowerPoint 簡報</vt:lpstr>
      <vt:lpstr>The pruned state space tree</vt:lpstr>
      <vt:lpstr>The Backtracking Algorithm for the m-Coloring problem</vt:lpstr>
      <vt:lpstr>The Backtracking Algorithm for the m-Coloring problem (continued)</vt:lpstr>
      <vt:lpstr>The Backtracking Algorithm for the m-Coloring problem (continued)</vt:lpstr>
      <vt:lpstr>The Hamiltonian Circuits Problem </vt:lpstr>
      <vt:lpstr>Example (1)</vt:lpstr>
      <vt:lpstr>Example (2)</vt:lpstr>
      <vt:lpstr>Constructing a state space tree for the problem </vt:lpstr>
      <vt:lpstr>The following considerations enable us to backtrack in this state space tree:</vt:lpstr>
      <vt:lpstr>The Backtracking Algorithm for the Hamiltonian Circuits Problem</vt:lpstr>
      <vt:lpstr>The Backtracking Algorithm for the Hamiltonian Circuits Problem (continued)</vt:lpstr>
      <vt:lpstr>The 0-1 Knapsack Problem</vt:lpstr>
      <vt:lpstr>Backtracking for the 0-1 knapsack problem</vt:lpstr>
      <vt:lpstr>Backtracking for the 0-1 knapsack problem</vt:lpstr>
      <vt:lpstr>Backtracking for the 0-1 knapsack problem (continued)</vt:lpstr>
      <vt:lpstr>PowerPoint 簡報</vt:lpstr>
      <vt:lpstr>PowerPoint 簡報</vt:lpstr>
    </vt:vector>
  </TitlesOfParts>
  <Company>UHD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HP Authorized Customer</dc:creator>
  <cp:lastModifiedBy>user</cp:lastModifiedBy>
  <cp:revision>365</cp:revision>
  <dcterms:created xsi:type="dcterms:W3CDTF">2004-07-16T01:35:43Z</dcterms:created>
  <dcterms:modified xsi:type="dcterms:W3CDTF">2015-04-22T13:34:50Z</dcterms:modified>
</cp:coreProperties>
</file>