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7"/>
  </p:notesMasterIdLst>
  <p:sldIdLst>
    <p:sldId id="256" r:id="rId2"/>
    <p:sldId id="280" r:id="rId3"/>
    <p:sldId id="283" r:id="rId4"/>
    <p:sldId id="281" r:id="rId5"/>
    <p:sldId id="282" r:id="rId6"/>
    <p:sldId id="260" r:id="rId7"/>
    <p:sldId id="259" r:id="rId8"/>
    <p:sldId id="263" r:id="rId9"/>
    <p:sldId id="262" r:id="rId10"/>
    <p:sldId id="261" r:id="rId11"/>
    <p:sldId id="270" r:id="rId12"/>
    <p:sldId id="264" r:id="rId13"/>
    <p:sldId id="265" r:id="rId14"/>
    <p:sldId id="269" r:id="rId15"/>
    <p:sldId id="275" r:id="rId16"/>
    <p:sldId id="271" r:id="rId17"/>
    <p:sldId id="284" r:id="rId18"/>
    <p:sldId id="285" r:id="rId19"/>
    <p:sldId id="276" r:id="rId20"/>
    <p:sldId id="272" r:id="rId21"/>
    <p:sldId id="273" r:id="rId22"/>
    <p:sldId id="277" r:id="rId23"/>
    <p:sldId id="286" r:id="rId24"/>
    <p:sldId id="274" r:id="rId25"/>
    <p:sldId id="287"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6" d="100"/>
          <a:sy n="106" d="100"/>
        </p:scale>
        <p:origin x="1764" y="114"/>
      </p:cViewPr>
      <p:guideLst>
        <p:guide orient="horz" pos="2160"/>
        <p:guide pos="2880"/>
      </p:guideLst>
    </p:cSldViewPr>
  </p:slideViewPr>
  <p:notesTextViewPr>
    <p:cViewPr>
      <p:scale>
        <a:sx n="100" d="100"/>
        <a:sy n="100" d="100"/>
      </p:scale>
      <p:origin x="0" y="0"/>
    </p:cViewPr>
  </p:notesTextViewPr>
  <p:gridSpacing cx="60128" cy="6012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82155-F7BD-4E43-B4B0-C79EBCB674F0}" type="datetimeFigureOut">
              <a:rPr lang="zh-TW" altLang="en-US" smtClean="0"/>
              <a:t>2016/5/10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AAED9-F832-4FC8-869C-71E75668C694}" type="slidenum">
              <a:rPr lang="zh-TW" altLang="en-US" smtClean="0"/>
              <a:t>‹#›</a:t>
            </a:fld>
            <a:endParaRPr lang="zh-TW" altLang="en-US"/>
          </a:p>
        </p:txBody>
      </p:sp>
    </p:spTree>
    <p:extLst>
      <p:ext uri="{BB962C8B-B14F-4D97-AF65-F5344CB8AC3E}">
        <p14:creationId xmlns:p14="http://schemas.microsoft.com/office/powerpoint/2010/main" val="308097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38AAED9-F832-4FC8-869C-71E75668C694}" type="slidenum">
              <a:rPr lang="zh-TW" altLang="en-US" smtClean="0"/>
              <a:t>25</a:t>
            </a:fld>
            <a:endParaRPr lang="zh-TW" altLang="en-US"/>
          </a:p>
        </p:txBody>
      </p:sp>
    </p:spTree>
    <p:extLst>
      <p:ext uri="{BB962C8B-B14F-4D97-AF65-F5344CB8AC3E}">
        <p14:creationId xmlns:p14="http://schemas.microsoft.com/office/powerpoint/2010/main" val="329825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A2AB300D-0B80-496C-8D84-6980828E9387}" type="datetime1">
              <a:rPr lang="zh-TW" altLang="en-US" smtClean="0"/>
              <a:t>2016/5/10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FD58216F-BC5C-4E1C-8A08-93654218229D}" type="datetime1">
              <a:rPr lang="zh-TW" altLang="en-US" smtClean="0"/>
              <a:t>2016/5/10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87F3C02-F8D0-40C4-9DB4-1908C2DD2223}" type="datetime1">
              <a:rPr lang="zh-TW" altLang="en-US" smtClean="0"/>
              <a:t>2016/5/10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4A64944-7BF4-4B62-8082-7B7BFE8816B6}" type="datetime1">
              <a:rPr lang="zh-TW" altLang="en-US" smtClean="0"/>
              <a:t>2016/5/10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FE5692A5-45B3-4D98-94E3-CC7B2BE410E5}" type="datetime1">
              <a:rPr lang="zh-TW" altLang="en-US" smtClean="0"/>
              <a:t>2016/5/10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F961A1F2-1776-4C99-9E39-EF33F6D8473F}" type="datetime1">
              <a:rPr lang="zh-TW" altLang="en-US" smtClean="0"/>
              <a:t>2016/5/10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DD0E9D8-8E36-41C8-82B4-D894B6C974EC}" type="datetime1">
              <a:rPr lang="zh-TW" altLang="en-US" smtClean="0"/>
              <a:t>2016/5/10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D3B0B764-F387-45D5-A4BD-4DBB284FDE8D}" type="datetime1">
              <a:rPr lang="zh-TW" altLang="en-US" smtClean="0"/>
              <a:t>2016/5/10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F8BDA6A-D1E4-4ED3-AD7F-1017500FEA20}" type="datetime1">
              <a:rPr lang="zh-TW" altLang="en-US" smtClean="0"/>
              <a:t>2016/5/10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E16F5819-D2E1-45A5-B78A-10B1CB2C80A5}" type="datetime1">
              <a:rPr lang="zh-TW" altLang="en-US" smtClean="0"/>
              <a:t>2016/5/10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29167F33-A316-4F47-A173-2E1C27239739}" type="datetime1">
              <a:rPr lang="zh-TW" altLang="en-US" smtClean="0"/>
              <a:t>2016/5/10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2FE3D18D-BB6A-4EAC-93EC-2F5755B04FCB}" type="datetime1">
              <a:rPr lang="zh-TW" altLang="en-US" smtClean="0"/>
              <a:t>2016/5/10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85288"/>
            <a:ext cx="7772400" cy="1623456"/>
          </a:xfrm>
        </p:spPr>
        <p:txBody>
          <a:bodyPr/>
          <a:lstStyle/>
          <a:p>
            <a:pPr algn="ctr"/>
            <a:r>
              <a:rPr lang="en-US" altLang="zh-TW" sz="4400" dirty="0" smtClean="0"/>
              <a:t>Branch and Bound</a:t>
            </a:r>
            <a:endParaRPr lang="zh-TW" altLang="en-US" sz="4400" dirty="0"/>
          </a:p>
        </p:txBody>
      </p:sp>
      <p:sp>
        <p:nvSpPr>
          <p:cNvPr id="3" name="副標題 2"/>
          <p:cNvSpPr>
            <a:spLocks noGrp="1"/>
          </p:cNvSpPr>
          <p:nvPr>
            <p:ph type="subTitle" idx="1"/>
          </p:nvPr>
        </p:nvSpPr>
        <p:spPr>
          <a:xfrm>
            <a:off x="3309312" y="3886200"/>
            <a:ext cx="4042192" cy="1412875"/>
          </a:xfrm>
        </p:spPr>
        <p:txBody>
          <a:bodyPr/>
          <a:lstStyle/>
          <a:p>
            <a:r>
              <a:rPr lang="en-US" altLang="zh-TW" dirty="0" err="1" smtClean="0">
                <a:solidFill>
                  <a:schemeClr val="tx2">
                    <a:lumMod val="75000"/>
                  </a:schemeClr>
                </a:solidFill>
              </a:rPr>
              <a:t>Wen</a:t>
            </a:r>
            <a:r>
              <a:rPr lang="en-US" altLang="zh-TW" dirty="0" smtClean="0">
                <a:solidFill>
                  <a:schemeClr val="tx2">
                    <a:lumMod val="75000"/>
                  </a:schemeClr>
                </a:solidFill>
              </a:rPr>
              <a:t>-Lin Yang</a:t>
            </a:r>
          </a:p>
          <a:p>
            <a:r>
              <a:rPr lang="en-US" altLang="zh-TW" dirty="0" smtClean="0">
                <a:solidFill>
                  <a:schemeClr val="tx2">
                    <a:lumMod val="75000"/>
                  </a:schemeClr>
                </a:solidFill>
              </a:rPr>
              <a:t>NUTN, CSIE</a:t>
            </a:r>
            <a:endParaRPr lang="zh-TW" altLang="en-US" dirty="0">
              <a:solidFill>
                <a:schemeClr val="tx2">
                  <a:lumMod val="75000"/>
                </a:schemeClr>
              </a:solidFill>
            </a:endParaRPr>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a:t>
            </a:fld>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500062"/>
          </a:xfrm>
        </p:spPr>
        <p:txBody>
          <a:bodyPr>
            <a:noAutofit/>
          </a:bodyPr>
          <a:lstStyle/>
          <a:p>
            <a:r>
              <a:rPr lang="en-US" altLang="zh-TW" sz="2400" dirty="0" smtClean="0">
                <a:solidFill>
                  <a:srgbClr val="0070C0"/>
                </a:solidFill>
              </a:rPr>
              <a:t>0-1 Knapsack Problem</a:t>
            </a:r>
            <a:endParaRPr lang="zh-TW" altLang="en-US" sz="2400" dirty="0">
              <a:solidFill>
                <a:srgbClr val="0070C0"/>
              </a:solidFill>
            </a:endParaRPr>
          </a:p>
        </p:txBody>
      </p:sp>
      <p:sp>
        <p:nvSpPr>
          <p:cNvPr id="3" name="內容版面配置區 2"/>
          <p:cNvSpPr>
            <a:spLocks noGrp="1"/>
          </p:cNvSpPr>
          <p:nvPr>
            <p:ph idx="1"/>
          </p:nvPr>
        </p:nvSpPr>
        <p:spPr>
          <a:xfrm>
            <a:off x="457200" y="1144136"/>
            <a:ext cx="8229600" cy="4982027"/>
          </a:xfrm>
        </p:spPr>
        <p:txBody>
          <a:bodyPr>
            <a:normAutofit/>
          </a:bodyPr>
          <a:lstStyle/>
          <a:p>
            <a:pPr>
              <a:spcBef>
                <a:spcPts val="1800"/>
              </a:spcBef>
            </a:pPr>
            <a:r>
              <a:rPr lang="en-US" altLang="zh-TW" sz="2000" dirty="0" smtClean="0">
                <a:latin typeface="+mj-lt"/>
              </a:rPr>
              <a:t>The pruned state space tree produced using a BFS with branch pruned using the bounds indicated above. </a:t>
            </a:r>
          </a:p>
          <a:p>
            <a:pPr>
              <a:spcBef>
                <a:spcPts val="1800"/>
              </a:spcBef>
            </a:pPr>
            <a:r>
              <a:rPr lang="en-US" altLang="zh-TW" sz="2000" dirty="0" smtClean="0">
                <a:latin typeface="+mj-lt"/>
              </a:rPr>
              <a:t>The shaded node is where the maximum profit is found.</a:t>
            </a:r>
          </a:p>
          <a:p>
            <a:pPr>
              <a:spcBef>
                <a:spcPts val="1800"/>
              </a:spcBef>
            </a:pPr>
            <a:r>
              <a:rPr lang="en-US" altLang="zh-TW" sz="2000" dirty="0" smtClean="0">
                <a:latin typeface="+mj-lt"/>
              </a:rPr>
              <a:t>Nodes (3,1) and (4,3) have bound of $0, because they are </a:t>
            </a:r>
            <a:r>
              <a:rPr lang="en-US" altLang="zh-TW" sz="2000" dirty="0" err="1" smtClean="0">
                <a:latin typeface="+mj-lt"/>
              </a:rPr>
              <a:t>nonpromising</a:t>
            </a:r>
            <a:r>
              <a:rPr lang="en-US" altLang="zh-TW" sz="2000" dirty="0" smtClean="0">
                <a:latin typeface="+mj-lt"/>
              </a:rPr>
              <a:t> since their weight are not less than </a:t>
            </a:r>
            <a:r>
              <a:rPr lang="en-US" altLang="zh-TW" sz="2000" i="1" dirty="0" smtClean="0">
                <a:latin typeface="+mj-lt"/>
              </a:rPr>
              <a:t>W</a:t>
            </a:r>
            <a:r>
              <a:rPr lang="en-US" altLang="zh-TW" sz="2000" dirty="0" smtClean="0">
                <a:latin typeface="+mj-lt"/>
              </a:rPr>
              <a:t>.</a:t>
            </a:r>
          </a:p>
          <a:p>
            <a:pPr>
              <a:spcBef>
                <a:spcPts val="1800"/>
              </a:spcBef>
            </a:pPr>
            <a:r>
              <a:rPr lang="en-US" altLang="zh-TW" sz="2000" dirty="0" smtClean="0">
                <a:latin typeface="+mj-lt"/>
              </a:rPr>
              <a:t>A </a:t>
            </a:r>
            <a:r>
              <a:rPr lang="en-US" altLang="zh-TW" sz="2000" i="1" dirty="0" smtClean="0">
                <a:latin typeface="+mj-lt"/>
              </a:rPr>
              <a:t>BB algorithm </a:t>
            </a:r>
            <a:r>
              <a:rPr lang="en-US" altLang="zh-TW" sz="2000" dirty="0" smtClean="0">
                <a:latin typeface="+mj-lt"/>
              </a:rPr>
              <a:t>decides whether to expand beyond a node by checking whether its bound is better than the best solution found so far.</a:t>
            </a:r>
          </a:p>
          <a:p>
            <a:pPr>
              <a:spcBef>
                <a:spcPts val="1800"/>
              </a:spcBef>
            </a:pPr>
            <a:r>
              <a:rPr lang="en-US" altLang="zh-TW" sz="2000" dirty="0" smtClean="0">
                <a:latin typeface="+mj-lt"/>
              </a:rPr>
              <a:t>At the time node (1,2) is visited, its bound is $82 which is greater than the </a:t>
            </a:r>
            <a:r>
              <a:rPr lang="en-US" altLang="zh-TW" sz="2000" i="1" dirty="0" err="1" smtClean="0">
                <a:latin typeface="+mj-lt"/>
              </a:rPr>
              <a:t>maxprofit</a:t>
            </a:r>
            <a:r>
              <a:rPr lang="en-US" altLang="zh-TW" sz="2000" dirty="0" smtClean="0">
                <a:latin typeface="+mj-lt"/>
              </a:rPr>
              <a:t> value $40 found at (1,1). </a:t>
            </a:r>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10</a:t>
            </a:fld>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620712"/>
          </a:xfrm>
        </p:spPr>
        <p:txBody>
          <a:bodyPr>
            <a:normAutofit/>
          </a:bodyPr>
          <a:lstStyle/>
          <a:p>
            <a:r>
              <a:rPr lang="en-US" altLang="zh-TW" sz="2400" dirty="0" smtClean="0">
                <a:solidFill>
                  <a:srgbClr val="0070C0"/>
                </a:solidFill>
              </a:rPr>
              <a:t>0-1 Knapsack Problem</a:t>
            </a:r>
            <a:endParaRPr lang="zh-TW" altLang="en-US" sz="2400" dirty="0">
              <a:solidFill>
                <a:srgbClr val="0070C0"/>
              </a:solidFill>
            </a:endParaRPr>
          </a:p>
        </p:txBody>
      </p:sp>
      <p:sp>
        <p:nvSpPr>
          <p:cNvPr id="3" name="內容版面配置區 2"/>
          <p:cNvSpPr>
            <a:spLocks noGrp="1"/>
          </p:cNvSpPr>
          <p:nvPr>
            <p:ph idx="1"/>
          </p:nvPr>
        </p:nvSpPr>
        <p:spPr>
          <a:xfrm>
            <a:off x="457200" y="1016000"/>
            <a:ext cx="8229600" cy="5110163"/>
          </a:xfrm>
        </p:spPr>
        <p:txBody>
          <a:bodyPr>
            <a:normAutofit/>
          </a:bodyPr>
          <a:lstStyle/>
          <a:p>
            <a:pPr>
              <a:lnSpc>
                <a:spcPct val="110000"/>
              </a:lnSpc>
              <a:spcBef>
                <a:spcPts val="1800"/>
              </a:spcBef>
            </a:pPr>
            <a:r>
              <a:rPr lang="en-US" altLang="zh-TW" sz="2400" dirty="0" smtClean="0">
                <a:latin typeface="+mj-lt"/>
              </a:rPr>
              <a:t>The decision of whether or not to visit a node’s children (whether they are pruned) is made at the time the node is visited. </a:t>
            </a:r>
          </a:p>
          <a:p>
            <a:pPr>
              <a:lnSpc>
                <a:spcPct val="110000"/>
              </a:lnSpc>
              <a:spcBef>
                <a:spcPts val="1800"/>
              </a:spcBef>
            </a:pPr>
            <a:r>
              <a:rPr lang="en-US" altLang="zh-TW" sz="2400" dirty="0" smtClean="0">
                <a:latin typeface="+mj-lt"/>
              </a:rPr>
              <a:t>At the time node (2,3) is visited, we decide to visit its children because it bound is $82, whereas the </a:t>
            </a:r>
            <a:r>
              <a:rPr lang="en-US" altLang="zh-TW" sz="2400" i="1" dirty="0" err="1" smtClean="0">
                <a:latin typeface="+mj-lt"/>
              </a:rPr>
              <a:t>maxprofit</a:t>
            </a:r>
            <a:r>
              <a:rPr lang="en-US" altLang="zh-TW" sz="2400" i="1" dirty="0" smtClean="0">
                <a:latin typeface="+mj-lt"/>
              </a:rPr>
              <a:t>=$70.</a:t>
            </a:r>
          </a:p>
          <a:p>
            <a:pPr>
              <a:lnSpc>
                <a:spcPct val="110000"/>
              </a:lnSpc>
              <a:spcBef>
                <a:spcPts val="1800"/>
              </a:spcBef>
            </a:pPr>
            <a:r>
              <a:rPr lang="en-US" altLang="zh-TW" sz="2400" dirty="0" smtClean="0">
                <a:latin typeface="+mj-lt"/>
              </a:rPr>
              <a:t>At the time node (3,5) is visited, the </a:t>
            </a:r>
            <a:r>
              <a:rPr lang="en-US" altLang="zh-TW" sz="2400" i="1" dirty="0" err="1" smtClean="0">
                <a:latin typeface="+mj-lt"/>
              </a:rPr>
              <a:t>maxprofit</a:t>
            </a:r>
            <a:r>
              <a:rPr lang="en-US" altLang="zh-TW" sz="2400" i="1" dirty="0" smtClean="0">
                <a:latin typeface="+mj-lt"/>
              </a:rPr>
              <a:t>=$90 and a </a:t>
            </a:r>
            <a:r>
              <a:rPr lang="en-US" altLang="zh-TW" sz="2400" i="1" dirty="0" smtClean="0">
                <a:solidFill>
                  <a:srgbClr val="FF0000"/>
                </a:solidFill>
                <a:latin typeface="+mj-lt"/>
              </a:rPr>
              <a:t>waste</a:t>
            </a:r>
            <a:r>
              <a:rPr lang="en-US" altLang="zh-TW" sz="2400" i="1" dirty="0" smtClean="0">
                <a:latin typeface="+mj-lt"/>
              </a:rPr>
              <a:t> to visit (3,5) and (3,6). – can be improved in best-first search.</a:t>
            </a:r>
            <a:endParaRPr lang="zh-TW" altLang="en-US" sz="2400" dirty="0" smtClean="0">
              <a:latin typeface="+mj-lt"/>
            </a:endParaRPr>
          </a:p>
          <a:p>
            <a:pPr>
              <a:lnSpc>
                <a:spcPct val="150000"/>
              </a:lnSpc>
            </a:pPr>
            <a:endParaRPr lang="zh-TW" altLang="en-US" sz="2400"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11</a:t>
            </a:fld>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439737"/>
          </a:xfrm>
        </p:spPr>
        <p:txBody>
          <a:bodyPr>
            <a:noAutofit/>
          </a:bodyPr>
          <a:lstStyle/>
          <a:p>
            <a:r>
              <a:rPr lang="en-US" altLang="zh-TW" sz="2400" dirty="0" smtClean="0">
                <a:solidFill>
                  <a:srgbClr val="0070C0"/>
                </a:solidFill>
              </a:rPr>
              <a:t>BFS with branch-and-bound pruning algorithm </a:t>
            </a:r>
            <a:endParaRPr lang="zh-TW" altLang="en-US" sz="2400" dirty="0">
              <a:solidFill>
                <a:srgbClr val="0070C0"/>
              </a:solidFill>
            </a:endParaRPr>
          </a:p>
        </p:txBody>
      </p:sp>
      <p:sp>
        <p:nvSpPr>
          <p:cNvPr id="3" name="內容版面配置區 2"/>
          <p:cNvSpPr>
            <a:spLocks noGrp="1"/>
          </p:cNvSpPr>
          <p:nvPr>
            <p:ph idx="1"/>
          </p:nvPr>
        </p:nvSpPr>
        <p:spPr>
          <a:xfrm>
            <a:off x="228600" y="835026"/>
            <a:ext cx="8686800" cy="5610224"/>
          </a:xfrm>
        </p:spPr>
        <p:txBody>
          <a:bodyPr>
            <a:normAutofit/>
          </a:bodyPr>
          <a:lstStyle/>
          <a:p>
            <a:pPr>
              <a:buNone/>
            </a:pPr>
            <a:r>
              <a:rPr lang="en-US" altLang="zh-TW" sz="2000" dirty="0" smtClean="0"/>
              <a:t>void </a:t>
            </a:r>
            <a:r>
              <a:rPr lang="en-US" altLang="zh-TW" sz="2000" i="1" dirty="0" err="1" smtClean="0">
                <a:solidFill>
                  <a:srgbClr val="C00000"/>
                </a:solidFill>
              </a:rPr>
              <a:t>breadth_first_branch_and_bound</a:t>
            </a:r>
            <a:r>
              <a:rPr lang="en-US" altLang="zh-TW" sz="2000" dirty="0" smtClean="0"/>
              <a:t> (</a:t>
            </a:r>
            <a:r>
              <a:rPr lang="en-US" altLang="zh-TW" sz="2000" dirty="0" err="1" smtClean="0"/>
              <a:t>state_space_tree</a:t>
            </a:r>
            <a:r>
              <a:rPr lang="en-US" altLang="zh-TW" sz="2000" dirty="0" smtClean="0"/>
              <a:t> </a:t>
            </a:r>
            <a:r>
              <a:rPr lang="en-US" altLang="zh-TW" sz="2000" i="1" dirty="0" smtClean="0"/>
              <a:t>T</a:t>
            </a:r>
            <a:r>
              <a:rPr lang="en-US" altLang="zh-TW" sz="2000" dirty="0" smtClean="0"/>
              <a:t>, </a:t>
            </a:r>
            <a:r>
              <a:rPr lang="en-US" altLang="zh-TW" sz="2000" dirty="0" err="1" smtClean="0"/>
              <a:t>int</a:t>
            </a:r>
            <a:r>
              <a:rPr lang="en-US" altLang="zh-TW" sz="2000" dirty="0" smtClean="0"/>
              <a:t>&amp; </a:t>
            </a:r>
            <a:r>
              <a:rPr lang="en-US" altLang="zh-TW" sz="2000" i="1" dirty="0" smtClean="0"/>
              <a:t>best</a:t>
            </a:r>
            <a:r>
              <a:rPr lang="en-US" altLang="zh-TW" sz="2000" dirty="0" smtClean="0"/>
              <a:t>) {</a:t>
            </a:r>
          </a:p>
          <a:p>
            <a:pPr>
              <a:buNone/>
            </a:pPr>
            <a:r>
              <a:rPr lang="en-US" altLang="zh-TW" sz="2000" dirty="0" smtClean="0"/>
              <a:t>	</a:t>
            </a:r>
            <a:r>
              <a:rPr lang="en-US" altLang="zh-TW" sz="2000" dirty="0" err="1" smtClean="0"/>
              <a:t>queue_of_node</a:t>
            </a:r>
            <a:r>
              <a:rPr lang="en-US" altLang="zh-TW" sz="2000" dirty="0" smtClean="0"/>
              <a:t> </a:t>
            </a:r>
            <a:r>
              <a:rPr lang="en-US" altLang="zh-TW" sz="2000" i="1" dirty="0" smtClean="0"/>
              <a:t>Q</a:t>
            </a:r>
            <a:r>
              <a:rPr lang="en-US" altLang="zh-TW" sz="2000" dirty="0" smtClean="0"/>
              <a:t>;</a:t>
            </a:r>
          </a:p>
          <a:p>
            <a:pPr>
              <a:buNone/>
            </a:pPr>
            <a:r>
              <a:rPr lang="en-US" altLang="zh-TW" sz="2000" dirty="0" smtClean="0"/>
              <a:t>	node		</a:t>
            </a:r>
            <a:r>
              <a:rPr lang="en-US" altLang="zh-TW" sz="2000" i="1" dirty="0" err="1" smtClean="0"/>
              <a:t>u,v</a:t>
            </a:r>
            <a:r>
              <a:rPr lang="en-US" altLang="zh-TW" sz="2000" dirty="0" smtClean="0"/>
              <a:t>;</a:t>
            </a:r>
          </a:p>
          <a:p>
            <a:pPr>
              <a:buNone/>
            </a:pPr>
            <a:endParaRPr lang="en-US" altLang="zh-TW" sz="2000" dirty="0" smtClean="0"/>
          </a:p>
          <a:p>
            <a:pPr>
              <a:buNone/>
            </a:pPr>
            <a:r>
              <a:rPr lang="en-US" altLang="zh-TW" sz="2000" dirty="0" smtClean="0"/>
              <a:t>	</a:t>
            </a:r>
            <a:r>
              <a:rPr lang="en-US" altLang="zh-TW" sz="2000" i="1" dirty="0" smtClean="0"/>
              <a:t>initialize(Q)</a:t>
            </a:r>
            <a:r>
              <a:rPr lang="en-US" altLang="zh-TW" sz="2000" dirty="0" smtClean="0"/>
              <a:t>;      	</a:t>
            </a:r>
            <a:r>
              <a:rPr lang="en-US" altLang="zh-TW" sz="2000" i="1" dirty="0" smtClean="0"/>
              <a:t>v = root of T</a:t>
            </a:r>
            <a:r>
              <a:rPr lang="en-US" altLang="zh-TW" sz="2000" dirty="0" smtClean="0"/>
              <a:t>;     </a:t>
            </a:r>
            <a:r>
              <a:rPr lang="en-US" altLang="zh-TW" sz="2000" i="1" dirty="0" smtClean="0"/>
              <a:t>	</a:t>
            </a:r>
            <a:endParaRPr lang="en-US" altLang="zh-TW" sz="2000" dirty="0" smtClean="0"/>
          </a:p>
          <a:p>
            <a:pPr>
              <a:buNone/>
            </a:pPr>
            <a:r>
              <a:rPr lang="en-US" altLang="zh-TW" sz="2000" i="1" dirty="0" smtClean="0"/>
              <a:t>	 </a:t>
            </a:r>
            <a:r>
              <a:rPr lang="en-US" altLang="zh-TW" sz="2000" i="1" dirty="0" err="1" smtClean="0"/>
              <a:t>enqueue</a:t>
            </a:r>
            <a:r>
              <a:rPr lang="en-US" altLang="zh-TW" sz="2000" i="1" dirty="0" smtClean="0"/>
              <a:t>(</a:t>
            </a:r>
            <a:r>
              <a:rPr lang="en-US" altLang="zh-TW" sz="2000" i="1" dirty="0" err="1" smtClean="0"/>
              <a:t>Q,v</a:t>
            </a:r>
            <a:r>
              <a:rPr lang="en-US" altLang="zh-TW" sz="2000" i="1" dirty="0" smtClean="0"/>
              <a:t>)</a:t>
            </a:r>
            <a:r>
              <a:rPr lang="en-US" altLang="zh-TW" sz="2000" dirty="0" smtClean="0"/>
              <a:t>;    	</a:t>
            </a:r>
            <a:r>
              <a:rPr lang="en-US" altLang="zh-TW" sz="2000" i="1" dirty="0" smtClean="0"/>
              <a:t>best= value(v);</a:t>
            </a:r>
          </a:p>
          <a:p>
            <a:pPr>
              <a:buNone/>
            </a:pPr>
            <a:r>
              <a:rPr lang="en-US" altLang="zh-TW" sz="2000" dirty="0" smtClean="0"/>
              <a:t>      while</a:t>
            </a:r>
            <a:r>
              <a:rPr lang="en-US" altLang="zh-TW" sz="2000" i="1" dirty="0" smtClean="0"/>
              <a:t>(! Empty(Q)) </a:t>
            </a:r>
            <a:r>
              <a:rPr lang="en-US" altLang="zh-TW" sz="2000" dirty="0" smtClean="0"/>
              <a:t>{</a:t>
            </a:r>
          </a:p>
          <a:p>
            <a:pPr>
              <a:buNone/>
            </a:pPr>
            <a:r>
              <a:rPr lang="en-US" altLang="zh-TW" sz="2000" i="1" dirty="0" smtClean="0"/>
              <a:t>		</a:t>
            </a:r>
            <a:r>
              <a:rPr lang="en-US" altLang="zh-TW" sz="2000" i="1" dirty="0" err="1" smtClean="0"/>
              <a:t>dequeue</a:t>
            </a:r>
            <a:r>
              <a:rPr lang="en-US" altLang="zh-TW" sz="2000" i="1" dirty="0" smtClean="0"/>
              <a:t>(</a:t>
            </a:r>
            <a:r>
              <a:rPr lang="en-US" altLang="zh-TW" sz="2000" i="1" dirty="0" err="1" smtClean="0"/>
              <a:t>Q,v</a:t>
            </a:r>
            <a:r>
              <a:rPr lang="en-US" altLang="zh-TW" sz="2000" i="1" dirty="0" smtClean="0"/>
              <a:t>);</a:t>
            </a:r>
          </a:p>
          <a:p>
            <a:pPr>
              <a:buNone/>
            </a:pPr>
            <a:r>
              <a:rPr lang="en-US" altLang="zh-TW" sz="2000" i="1" dirty="0" smtClean="0"/>
              <a:t>		</a:t>
            </a:r>
            <a:r>
              <a:rPr lang="en-US" altLang="zh-TW" sz="2000" dirty="0" smtClean="0"/>
              <a:t>for</a:t>
            </a:r>
            <a:r>
              <a:rPr lang="en-US" altLang="zh-TW" sz="2000" i="1" dirty="0" smtClean="0"/>
              <a:t> (each child u of v) </a:t>
            </a:r>
            <a:r>
              <a:rPr lang="en-US" altLang="zh-TW" sz="2000" dirty="0" smtClean="0"/>
              <a:t>{ </a:t>
            </a:r>
          </a:p>
          <a:p>
            <a:pPr>
              <a:buNone/>
            </a:pPr>
            <a:r>
              <a:rPr lang="en-US" altLang="zh-TW" sz="2000" dirty="0" smtClean="0"/>
              <a:t>		     if (</a:t>
            </a:r>
            <a:r>
              <a:rPr lang="en-US" altLang="zh-TW" sz="2000" i="1" dirty="0" smtClean="0"/>
              <a:t>value(u)</a:t>
            </a:r>
            <a:r>
              <a:rPr lang="en-US" altLang="zh-TW" sz="2000" dirty="0" smtClean="0"/>
              <a:t> is better than </a:t>
            </a:r>
            <a:r>
              <a:rPr lang="en-US" altLang="zh-TW" sz="2000" i="1" dirty="0" smtClean="0"/>
              <a:t>best</a:t>
            </a:r>
            <a:r>
              <a:rPr lang="en-US" altLang="zh-TW" sz="2000" dirty="0" smtClean="0"/>
              <a:t>)</a:t>
            </a:r>
          </a:p>
          <a:p>
            <a:pPr>
              <a:buNone/>
            </a:pPr>
            <a:r>
              <a:rPr lang="en-US" altLang="zh-TW" sz="2000" dirty="0" smtClean="0"/>
              <a:t>		</a:t>
            </a:r>
            <a:r>
              <a:rPr lang="en-US" altLang="zh-TW" sz="2000" i="1" dirty="0" smtClean="0"/>
              <a:t>         best= value(u) ;</a:t>
            </a:r>
          </a:p>
          <a:p>
            <a:pPr>
              <a:buNone/>
            </a:pPr>
            <a:r>
              <a:rPr lang="en-US" altLang="zh-TW" sz="2000" i="1" dirty="0" smtClean="0"/>
              <a:t>		     </a:t>
            </a:r>
            <a:r>
              <a:rPr lang="en-US" altLang="zh-TW" sz="2000" dirty="0" smtClean="0"/>
              <a:t>if (</a:t>
            </a:r>
            <a:r>
              <a:rPr lang="en-US" altLang="zh-TW" sz="2000" i="1" dirty="0" smtClean="0"/>
              <a:t>bound(u)</a:t>
            </a:r>
            <a:r>
              <a:rPr lang="en-US" altLang="zh-TW" sz="2000" dirty="0" smtClean="0"/>
              <a:t> is better than </a:t>
            </a:r>
            <a:r>
              <a:rPr lang="en-US" altLang="zh-TW" sz="2000" i="1" dirty="0" smtClean="0"/>
              <a:t>best</a:t>
            </a:r>
            <a:r>
              <a:rPr lang="en-US" altLang="zh-TW" sz="2000" dirty="0" smtClean="0"/>
              <a:t>)</a:t>
            </a:r>
            <a:r>
              <a:rPr lang="en-US" altLang="zh-TW" sz="2000" i="1" dirty="0" smtClean="0"/>
              <a:t>	</a:t>
            </a:r>
          </a:p>
          <a:p>
            <a:pPr>
              <a:buNone/>
            </a:pPr>
            <a:r>
              <a:rPr lang="en-US" altLang="zh-TW" sz="2000" i="1" dirty="0" smtClean="0"/>
              <a:t>                         </a:t>
            </a:r>
            <a:r>
              <a:rPr lang="en-US" altLang="zh-TW" sz="2000" i="1" dirty="0" err="1" smtClean="0"/>
              <a:t>enqueue</a:t>
            </a:r>
            <a:r>
              <a:rPr lang="en-US" altLang="zh-TW" sz="2000" i="1" dirty="0" smtClean="0"/>
              <a:t> (</a:t>
            </a:r>
            <a:r>
              <a:rPr lang="en-US" altLang="zh-TW" sz="2000" i="1" dirty="0" err="1" smtClean="0"/>
              <a:t>Q,u</a:t>
            </a:r>
            <a:r>
              <a:rPr lang="en-US" altLang="zh-TW" sz="2000" i="1" dirty="0" smtClean="0"/>
              <a:t>);</a:t>
            </a:r>
          </a:p>
          <a:p>
            <a:pPr>
              <a:buNone/>
            </a:pPr>
            <a:r>
              <a:rPr lang="en-US" altLang="zh-TW" sz="2000" i="1" dirty="0" smtClean="0"/>
              <a:t>                </a:t>
            </a:r>
            <a:r>
              <a:rPr lang="en-US" altLang="zh-TW" sz="2000" dirty="0" smtClean="0"/>
              <a:t>}</a:t>
            </a:r>
          </a:p>
          <a:p>
            <a:pPr>
              <a:buNone/>
            </a:pPr>
            <a:r>
              <a:rPr lang="en-US" altLang="zh-TW" sz="2000" dirty="0" smtClean="0"/>
              <a:t>	}}    </a:t>
            </a:r>
            <a:endParaRPr lang="zh-TW" altLang="en-US" sz="2000"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12</a:t>
            </a:fld>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22600"/>
            <a:ext cx="8229600" cy="500062"/>
          </a:xfrm>
        </p:spPr>
        <p:txBody>
          <a:bodyPr>
            <a:noAutofit/>
          </a:bodyPr>
          <a:lstStyle/>
          <a:p>
            <a:r>
              <a:rPr lang="en-US" altLang="zh-TW" sz="2400" dirty="0" smtClean="0">
                <a:solidFill>
                  <a:srgbClr val="FF0000"/>
                </a:solidFill>
              </a:rPr>
              <a:t>Best-First Search </a:t>
            </a:r>
            <a:r>
              <a:rPr lang="en-US" altLang="zh-TW" sz="2400" dirty="0" smtClean="0"/>
              <a:t>with Branch-and-Bound Pruning </a:t>
            </a:r>
            <a:endParaRPr lang="zh-TW" altLang="en-US" sz="2400" dirty="0"/>
          </a:p>
        </p:txBody>
      </p:sp>
      <p:sp>
        <p:nvSpPr>
          <p:cNvPr id="3" name="內容版面配置區 2"/>
          <p:cNvSpPr>
            <a:spLocks noGrp="1"/>
          </p:cNvSpPr>
          <p:nvPr>
            <p:ph idx="1"/>
          </p:nvPr>
        </p:nvSpPr>
        <p:spPr>
          <a:xfrm>
            <a:off x="457200" y="1136650"/>
            <a:ext cx="8323760" cy="4989514"/>
          </a:xfrm>
        </p:spPr>
        <p:txBody>
          <a:bodyPr>
            <a:normAutofit/>
          </a:bodyPr>
          <a:lstStyle/>
          <a:p>
            <a:pPr>
              <a:spcBef>
                <a:spcPts val="1800"/>
              </a:spcBef>
            </a:pPr>
            <a:r>
              <a:rPr lang="en-US" altLang="zh-TW" sz="2000" dirty="0" smtClean="0"/>
              <a:t>In general,  the breadth-first search strategy has no advantage over a depth-first search (backtracking).</a:t>
            </a:r>
          </a:p>
          <a:p>
            <a:pPr>
              <a:spcBef>
                <a:spcPts val="1800"/>
              </a:spcBef>
            </a:pPr>
            <a:r>
              <a:rPr lang="en-US" altLang="zh-TW" sz="2000" dirty="0" smtClean="0"/>
              <a:t>After visiting all the children of a given node, we can look at all the promising, unexpanded nodes and expand beyond the one with the best bound.</a:t>
            </a:r>
          </a:p>
          <a:p>
            <a:pPr>
              <a:spcBef>
                <a:spcPts val="1800"/>
              </a:spcBef>
            </a:pPr>
            <a:r>
              <a:rPr lang="en-US" altLang="zh-TW" sz="2000" dirty="0" smtClean="0"/>
              <a:t>We can arrive at an optimal solution more quickly than if we simply proceeded blindly in a predetermined order.</a:t>
            </a:r>
          </a:p>
          <a:p>
            <a:pPr>
              <a:spcBef>
                <a:spcPts val="1800"/>
              </a:spcBef>
            </a:pPr>
            <a:r>
              <a:rPr lang="en-US" altLang="zh-TW" sz="2000" dirty="0" smtClean="0"/>
              <a:t>Example:  0-1 Knapsack Problem</a:t>
            </a:r>
          </a:p>
          <a:p>
            <a:pPr>
              <a:lnSpc>
                <a:spcPct val="150000"/>
              </a:lnSpc>
            </a:pPr>
            <a:endParaRPr lang="zh-TW" altLang="en-US" sz="2000"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13</a:t>
            </a:fld>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4681695" y="916411"/>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$0</a:t>
            </a:r>
          </a:p>
          <a:p>
            <a:pPr algn="ctr"/>
            <a:r>
              <a:rPr lang="en-US" altLang="zh-TW" sz="1100" dirty="0" smtClean="0">
                <a:solidFill>
                  <a:schemeClr val="accent2"/>
                </a:solidFill>
              </a:rPr>
              <a:t>0</a:t>
            </a:r>
          </a:p>
          <a:p>
            <a:pPr algn="ctr"/>
            <a:r>
              <a:rPr lang="en-US" altLang="zh-TW" sz="1100" dirty="0" smtClean="0">
                <a:solidFill>
                  <a:schemeClr val="accent2"/>
                </a:solidFill>
              </a:rPr>
              <a:t>$115</a:t>
            </a:r>
            <a:endParaRPr lang="zh-TW" altLang="en-US" sz="1100" dirty="0">
              <a:solidFill>
                <a:schemeClr val="accent2"/>
              </a:solidFill>
            </a:endParaRPr>
          </a:p>
        </p:txBody>
      </p:sp>
      <p:sp>
        <p:nvSpPr>
          <p:cNvPr id="3" name="橢圓 2"/>
          <p:cNvSpPr/>
          <p:nvPr/>
        </p:nvSpPr>
        <p:spPr>
          <a:xfrm>
            <a:off x="2824307" y="1702229"/>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$115</a:t>
            </a:r>
            <a:endParaRPr lang="zh-TW" altLang="en-US" sz="1100" dirty="0">
              <a:solidFill>
                <a:schemeClr val="accent2"/>
              </a:solidFill>
            </a:endParaRPr>
          </a:p>
        </p:txBody>
      </p:sp>
      <p:sp>
        <p:nvSpPr>
          <p:cNvPr id="4" name="橢圓 3"/>
          <p:cNvSpPr/>
          <p:nvPr/>
        </p:nvSpPr>
        <p:spPr>
          <a:xfrm>
            <a:off x="7182025" y="1702229"/>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$0</a:t>
            </a:r>
          </a:p>
          <a:p>
            <a:pPr algn="ctr"/>
            <a:r>
              <a:rPr lang="en-US" altLang="zh-TW" sz="1100" dirty="0" smtClean="0">
                <a:solidFill>
                  <a:schemeClr val="accent2"/>
                </a:solidFill>
              </a:rPr>
              <a:t>0</a:t>
            </a:r>
          </a:p>
          <a:p>
            <a:pPr algn="ctr"/>
            <a:r>
              <a:rPr lang="en-US" altLang="zh-TW" sz="1100" dirty="0" smtClean="0">
                <a:solidFill>
                  <a:schemeClr val="accent2"/>
                </a:solidFill>
              </a:rPr>
              <a:t>$82</a:t>
            </a:r>
            <a:endParaRPr lang="zh-TW" altLang="en-US" sz="1100" dirty="0">
              <a:solidFill>
                <a:schemeClr val="accent2"/>
              </a:solidFill>
            </a:endParaRPr>
          </a:p>
        </p:txBody>
      </p:sp>
      <p:sp>
        <p:nvSpPr>
          <p:cNvPr id="5" name="橢圓 4"/>
          <p:cNvSpPr/>
          <p:nvPr/>
        </p:nvSpPr>
        <p:spPr>
          <a:xfrm>
            <a:off x="1681299" y="2630923"/>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$70</a:t>
            </a:r>
          </a:p>
          <a:p>
            <a:pPr algn="ctr"/>
            <a:r>
              <a:rPr lang="en-US" altLang="zh-TW" sz="1100" dirty="0" smtClean="0">
                <a:solidFill>
                  <a:schemeClr val="accent2"/>
                </a:solidFill>
              </a:rPr>
              <a:t>0</a:t>
            </a:r>
          </a:p>
          <a:p>
            <a:pPr algn="ctr"/>
            <a:r>
              <a:rPr lang="en-US" altLang="zh-TW" sz="1100" dirty="0" smtClean="0">
                <a:solidFill>
                  <a:schemeClr val="accent2"/>
                </a:solidFill>
              </a:rPr>
              <a:t>$115</a:t>
            </a:r>
            <a:endParaRPr lang="zh-TW" altLang="en-US" sz="1100" dirty="0">
              <a:solidFill>
                <a:schemeClr val="accent2"/>
              </a:solidFill>
            </a:endParaRPr>
          </a:p>
        </p:txBody>
      </p:sp>
      <p:sp>
        <p:nvSpPr>
          <p:cNvPr id="6" name="橢圓 5"/>
          <p:cNvSpPr/>
          <p:nvPr/>
        </p:nvSpPr>
        <p:spPr>
          <a:xfrm>
            <a:off x="3967315" y="2630923"/>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$98</a:t>
            </a:r>
            <a:endParaRPr lang="zh-TW" altLang="en-US" sz="1100" dirty="0">
              <a:solidFill>
                <a:schemeClr val="accent2"/>
              </a:solidFill>
            </a:endParaRPr>
          </a:p>
        </p:txBody>
      </p:sp>
      <p:sp>
        <p:nvSpPr>
          <p:cNvPr id="9" name="橢圓 8"/>
          <p:cNvSpPr/>
          <p:nvPr/>
        </p:nvSpPr>
        <p:spPr>
          <a:xfrm>
            <a:off x="1119319" y="3773931"/>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$120</a:t>
            </a:r>
          </a:p>
          <a:p>
            <a:pPr algn="ctr"/>
            <a:r>
              <a:rPr lang="en-US" altLang="zh-TW" sz="1100" dirty="0" smtClean="0">
                <a:solidFill>
                  <a:schemeClr val="accent2"/>
                </a:solidFill>
              </a:rPr>
              <a:t>17</a:t>
            </a:r>
          </a:p>
          <a:p>
            <a:pPr algn="ctr"/>
            <a:r>
              <a:rPr lang="en-US" altLang="zh-TW" sz="1100" dirty="0" smtClean="0">
                <a:solidFill>
                  <a:schemeClr val="accent2"/>
                </a:solidFill>
              </a:rPr>
              <a:t>$0</a:t>
            </a:r>
            <a:endParaRPr lang="zh-TW" altLang="en-US" sz="1100" dirty="0">
              <a:solidFill>
                <a:schemeClr val="accent2"/>
              </a:solidFill>
            </a:endParaRPr>
          </a:p>
        </p:txBody>
      </p:sp>
      <p:sp>
        <p:nvSpPr>
          <p:cNvPr id="10" name="橢圓 9"/>
          <p:cNvSpPr/>
          <p:nvPr/>
        </p:nvSpPr>
        <p:spPr>
          <a:xfrm>
            <a:off x="2395679" y="3773931"/>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$70</a:t>
            </a:r>
          </a:p>
          <a:p>
            <a:pPr algn="ctr"/>
            <a:r>
              <a:rPr lang="en-US" altLang="zh-TW" sz="1100" dirty="0" smtClean="0">
                <a:solidFill>
                  <a:schemeClr val="accent2"/>
                </a:solidFill>
              </a:rPr>
              <a:t>7</a:t>
            </a:r>
          </a:p>
          <a:p>
            <a:pPr algn="ctr"/>
            <a:r>
              <a:rPr lang="en-US" altLang="zh-TW" sz="1100" dirty="0" smtClean="0">
                <a:solidFill>
                  <a:schemeClr val="accent2"/>
                </a:solidFill>
              </a:rPr>
              <a:t>$80</a:t>
            </a:r>
            <a:endParaRPr lang="zh-TW" altLang="en-US" sz="1100" dirty="0">
              <a:solidFill>
                <a:schemeClr val="accent2"/>
              </a:solidFill>
            </a:endParaRPr>
          </a:p>
        </p:txBody>
      </p:sp>
      <p:sp>
        <p:nvSpPr>
          <p:cNvPr id="11" name="橢圓 10"/>
          <p:cNvSpPr/>
          <p:nvPr/>
        </p:nvSpPr>
        <p:spPr>
          <a:xfrm>
            <a:off x="3395811" y="3773931"/>
            <a:ext cx="714380" cy="571504"/>
          </a:xfrm>
          <a:prstGeom prst="ellipse">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$90</a:t>
            </a:r>
          </a:p>
          <a:p>
            <a:pPr algn="ctr"/>
            <a:r>
              <a:rPr lang="en-US" altLang="zh-TW" sz="1100" dirty="0" smtClean="0">
                <a:solidFill>
                  <a:schemeClr val="accent2"/>
                </a:solidFill>
              </a:rPr>
              <a:t>12</a:t>
            </a:r>
          </a:p>
          <a:p>
            <a:pPr algn="ctr"/>
            <a:r>
              <a:rPr lang="en-US" altLang="zh-TW" sz="1100" dirty="0" smtClean="0">
                <a:solidFill>
                  <a:schemeClr val="accent2"/>
                </a:solidFill>
              </a:rPr>
              <a:t>$98</a:t>
            </a:r>
            <a:endParaRPr lang="zh-TW" altLang="en-US" sz="1100" dirty="0">
              <a:solidFill>
                <a:schemeClr val="accent2"/>
              </a:solidFill>
            </a:endParaRPr>
          </a:p>
        </p:txBody>
      </p:sp>
      <p:sp>
        <p:nvSpPr>
          <p:cNvPr id="12" name="橢圓 11"/>
          <p:cNvSpPr/>
          <p:nvPr/>
        </p:nvSpPr>
        <p:spPr>
          <a:xfrm>
            <a:off x="4824603" y="3773931"/>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$50</a:t>
            </a:r>
            <a:endParaRPr lang="zh-TW" altLang="en-US" sz="1100" dirty="0">
              <a:solidFill>
                <a:schemeClr val="accent2"/>
              </a:solidFill>
            </a:endParaRPr>
          </a:p>
        </p:txBody>
      </p:sp>
      <p:sp>
        <p:nvSpPr>
          <p:cNvPr id="17" name="橢圓 16"/>
          <p:cNvSpPr/>
          <p:nvPr/>
        </p:nvSpPr>
        <p:spPr>
          <a:xfrm>
            <a:off x="3395811" y="5417005"/>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$100</a:t>
            </a:r>
          </a:p>
          <a:p>
            <a:pPr algn="ctr"/>
            <a:r>
              <a:rPr lang="en-US" altLang="zh-TW" sz="1100" dirty="0" smtClean="0">
                <a:solidFill>
                  <a:schemeClr val="accent2"/>
                </a:solidFill>
              </a:rPr>
              <a:t>17</a:t>
            </a:r>
          </a:p>
          <a:p>
            <a:pPr algn="ctr"/>
            <a:r>
              <a:rPr lang="en-US" altLang="zh-TW" sz="1100" dirty="0" smtClean="0">
                <a:solidFill>
                  <a:schemeClr val="accent2"/>
                </a:solidFill>
              </a:rPr>
              <a:t>$0</a:t>
            </a:r>
            <a:endParaRPr lang="zh-TW" altLang="en-US" sz="1100" dirty="0">
              <a:solidFill>
                <a:schemeClr val="accent2"/>
              </a:solidFill>
            </a:endParaRPr>
          </a:p>
        </p:txBody>
      </p:sp>
      <p:sp>
        <p:nvSpPr>
          <p:cNvPr id="18" name="橢圓 17"/>
          <p:cNvSpPr/>
          <p:nvPr/>
        </p:nvSpPr>
        <p:spPr>
          <a:xfrm>
            <a:off x="4324505" y="5417005"/>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$90</a:t>
            </a:r>
          </a:p>
          <a:p>
            <a:pPr algn="ctr"/>
            <a:r>
              <a:rPr lang="en-US" altLang="zh-TW" sz="1100" dirty="0" smtClean="0">
                <a:solidFill>
                  <a:schemeClr val="accent2"/>
                </a:solidFill>
              </a:rPr>
              <a:t>12</a:t>
            </a:r>
          </a:p>
          <a:p>
            <a:pPr algn="ctr"/>
            <a:r>
              <a:rPr lang="en-US" altLang="zh-TW" sz="1100" dirty="0" smtClean="0">
                <a:solidFill>
                  <a:schemeClr val="accent2"/>
                </a:solidFill>
              </a:rPr>
              <a:t>$90</a:t>
            </a:r>
            <a:endParaRPr lang="zh-TW" altLang="en-US" sz="1100" dirty="0">
              <a:solidFill>
                <a:schemeClr val="accent2"/>
              </a:solidFill>
            </a:endParaRPr>
          </a:p>
        </p:txBody>
      </p:sp>
      <p:cxnSp>
        <p:nvCxnSpPr>
          <p:cNvPr id="19" name="直線接點 18"/>
          <p:cNvCxnSpPr>
            <a:stCxn id="2" idx="2"/>
          </p:cNvCxnSpPr>
          <p:nvPr/>
        </p:nvCxnSpPr>
        <p:spPr>
          <a:xfrm rot="10800000" flipV="1">
            <a:off x="3538687" y="1202163"/>
            <a:ext cx="1143008"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stCxn id="3" idx="3"/>
            <a:endCxn id="5" idx="7"/>
          </p:cNvCxnSpPr>
          <p:nvPr/>
        </p:nvCxnSpPr>
        <p:spPr>
          <a:xfrm rot="5400000">
            <a:off x="2347703" y="2133395"/>
            <a:ext cx="524580" cy="6378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824603" y="588869"/>
            <a:ext cx="571504" cy="276999"/>
          </a:xfrm>
          <a:prstGeom prst="rect">
            <a:avLst/>
          </a:prstGeom>
          <a:noFill/>
        </p:spPr>
        <p:txBody>
          <a:bodyPr wrap="square" rtlCol="0">
            <a:spAutoFit/>
          </a:bodyPr>
          <a:lstStyle/>
          <a:p>
            <a:r>
              <a:rPr lang="en-US" altLang="zh-TW" sz="1200" dirty="0" smtClean="0"/>
              <a:t>(0,0)</a:t>
            </a:r>
            <a:endParaRPr lang="zh-TW" altLang="en-US" sz="1200" dirty="0"/>
          </a:p>
        </p:txBody>
      </p:sp>
      <p:sp>
        <p:nvSpPr>
          <p:cNvPr id="22" name="文字方塊 21"/>
          <p:cNvSpPr txBox="1"/>
          <p:nvPr/>
        </p:nvSpPr>
        <p:spPr>
          <a:xfrm>
            <a:off x="2919706" y="1425230"/>
            <a:ext cx="609761" cy="276999"/>
          </a:xfrm>
          <a:prstGeom prst="rect">
            <a:avLst/>
          </a:prstGeom>
          <a:noFill/>
        </p:spPr>
        <p:txBody>
          <a:bodyPr wrap="square" rtlCol="0">
            <a:spAutoFit/>
          </a:bodyPr>
          <a:lstStyle/>
          <a:p>
            <a:r>
              <a:rPr lang="en-US" altLang="zh-TW" sz="1200" dirty="0" smtClean="0"/>
              <a:t>(1,1)</a:t>
            </a:r>
            <a:endParaRPr lang="zh-TW" altLang="en-US" sz="1200" dirty="0"/>
          </a:p>
        </p:txBody>
      </p:sp>
      <p:grpSp>
        <p:nvGrpSpPr>
          <p:cNvPr id="23" name="群組 22"/>
          <p:cNvGrpSpPr/>
          <p:nvPr/>
        </p:nvGrpSpPr>
        <p:grpSpPr>
          <a:xfrm>
            <a:off x="38289" y="945044"/>
            <a:ext cx="1152500" cy="369332"/>
            <a:chOff x="142844" y="681406"/>
            <a:chExt cx="1295376" cy="497838"/>
          </a:xfrm>
        </p:grpSpPr>
        <p:sp>
          <p:nvSpPr>
            <p:cNvPr id="24" name="文字方塊 23"/>
            <p:cNvSpPr txBox="1"/>
            <p:nvPr/>
          </p:nvSpPr>
          <p:spPr>
            <a:xfrm>
              <a:off x="142844" y="681406"/>
              <a:ext cx="1295376" cy="497838"/>
            </a:xfrm>
            <a:prstGeom prst="rect">
              <a:avLst/>
            </a:prstGeom>
            <a:noFill/>
          </p:spPr>
          <p:txBody>
            <a:bodyPr wrap="square" rtlCol="0">
              <a:spAutoFit/>
            </a:bodyPr>
            <a:lstStyle/>
            <a:p>
              <a:r>
                <a:rPr lang="en-US" altLang="zh-TW" sz="1400" dirty="0" smtClean="0"/>
                <a:t>Item 1</a:t>
              </a:r>
              <a:r>
                <a:rPr lang="en-US" altLang="zh-TW" dirty="0" smtClean="0"/>
                <a:t> </a:t>
              </a:r>
              <a:endParaRPr lang="zh-TW" altLang="en-US" dirty="0"/>
            </a:p>
          </p:txBody>
        </p:sp>
        <p:graphicFrame>
          <p:nvGraphicFramePr>
            <p:cNvPr id="25" name="物件 24"/>
            <p:cNvGraphicFramePr>
              <a:graphicFrameLocks noChangeAspect="1"/>
            </p:cNvGraphicFramePr>
            <p:nvPr/>
          </p:nvGraphicFramePr>
          <p:xfrm>
            <a:off x="936739" y="681406"/>
            <a:ext cx="406400" cy="457200"/>
          </p:xfrm>
          <a:graphic>
            <a:graphicData uri="http://schemas.openxmlformats.org/presentationml/2006/ole">
              <mc:AlternateContent xmlns:mc="http://schemas.openxmlformats.org/markup-compatibility/2006">
                <mc:Choice xmlns:v="urn:schemas-microsoft-com:vml" Requires="v">
                  <p:oleObj spid="_x0000_s4486" name="方程式" r:id="rId3" imgW="406080" imgH="457200" progId="Equation.3">
                    <p:embed/>
                  </p:oleObj>
                </mc:Choice>
                <mc:Fallback>
                  <p:oleObj name="方程式" r:id="rId3" imgW="4060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39" y="681406"/>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 name="群組 25"/>
          <p:cNvGrpSpPr/>
          <p:nvPr/>
        </p:nvGrpSpPr>
        <p:grpSpPr>
          <a:xfrm>
            <a:off x="38289" y="3202427"/>
            <a:ext cx="1152500" cy="339184"/>
            <a:chOff x="142844" y="496739"/>
            <a:chExt cx="1295376" cy="457200"/>
          </a:xfrm>
        </p:grpSpPr>
        <p:sp>
          <p:nvSpPr>
            <p:cNvPr id="27" name="文字方塊 26"/>
            <p:cNvSpPr txBox="1"/>
            <p:nvPr/>
          </p:nvSpPr>
          <p:spPr>
            <a:xfrm>
              <a:off x="142844" y="496739"/>
              <a:ext cx="1295376" cy="414865"/>
            </a:xfrm>
            <a:prstGeom prst="rect">
              <a:avLst/>
            </a:prstGeom>
            <a:noFill/>
          </p:spPr>
          <p:txBody>
            <a:bodyPr wrap="square" rtlCol="0">
              <a:spAutoFit/>
            </a:bodyPr>
            <a:lstStyle/>
            <a:p>
              <a:r>
                <a:rPr lang="en-US" altLang="zh-TW" sz="1400" dirty="0" smtClean="0"/>
                <a:t>Item 3 </a:t>
              </a:r>
              <a:endParaRPr lang="zh-TW" altLang="en-US" sz="1400" dirty="0"/>
            </a:p>
          </p:txBody>
        </p:sp>
        <p:graphicFrame>
          <p:nvGraphicFramePr>
            <p:cNvPr id="28" name="物件 27"/>
            <p:cNvGraphicFramePr>
              <a:graphicFrameLocks noChangeAspect="1"/>
            </p:cNvGraphicFramePr>
            <p:nvPr/>
          </p:nvGraphicFramePr>
          <p:xfrm>
            <a:off x="936739" y="496739"/>
            <a:ext cx="406400" cy="457200"/>
          </p:xfrm>
          <a:graphic>
            <a:graphicData uri="http://schemas.openxmlformats.org/presentationml/2006/ole">
              <mc:AlternateContent xmlns:mc="http://schemas.openxmlformats.org/markup-compatibility/2006">
                <mc:Choice xmlns:v="urn:schemas-microsoft-com:vml" Requires="v">
                  <p:oleObj spid="_x0000_s4487" name="方程式" r:id="rId5" imgW="406080" imgH="457200" progId="Equation.3">
                    <p:embed/>
                  </p:oleObj>
                </mc:Choice>
                <mc:Fallback>
                  <p:oleObj name="方程式" r:id="rId5" imgW="40608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739" y="496739"/>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群組 28"/>
          <p:cNvGrpSpPr/>
          <p:nvPr/>
        </p:nvGrpSpPr>
        <p:grpSpPr>
          <a:xfrm>
            <a:off x="38289" y="1934549"/>
            <a:ext cx="1152500" cy="357692"/>
            <a:chOff x="246035" y="492276"/>
            <a:chExt cx="1295376" cy="482148"/>
          </a:xfrm>
        </p:grpSpPr>
        <p:sp>
          <p:nvSpPr>
            <p:cNvPr id="30" name="文字方塊 29"/>
            <p:cNvSpPr txBox="1"/>
            <p:nvPr/>
          </p:nvSpPr>
          <p:spPr>
            <a:xfrm>
              <a:off x="246035" y="492276"/>
              <a:ext cx="1295376" cy="414865"/>
            </a:xfrm>
            <a:prstGeom prst="rect">
              <a:avLst/>
            </a:prstGeom>
            <a:noFill/>
          </p:spPr>
          <p:txBody>
            <a:bodyPr wrap="square" rtlCol="0">
              <a:spAutoFit/>
            </a:bodyPr>
            <a:lstStyle/>
            <a:p>
              <a:r>
                <a:rPr lang="en-US" altLang="zh-TW" sz="1400" dirty="0" smtClean="0"/>
                <a:t>Item 2 </a:t>
              </a:r>
              <a:endParaRPr lang="zh-TW" altLang="en-US" sz="1400" dirty="0"/>
            </a:p>
          </p:txBody>
        </p:sp>
        <p:graphicFrame>
          <p:nvGraphicFramePr>
            <p:cNvPr id="31" name="物件 30"/>
            <p:cNvGraphicFramePr>
              <a:graphicFrameLocks noChangeAspect="1"/>
            </p:cNvGraphicFramePr>
            <p:nvPr/>
          </p:nvGraphicFramePr>
          <p:xfrm>
            <a:off x="1039930" y="517224"/>
            <a:ext cx="406400" cy="457200"/>
          </p:xfrm>
          <a:graphic>
            <a:graphicData uri="http://schemas.openxmlformats.org/presentationml/2006/ole">
              <mc:AlternateContent xmlns:mc="http://schemas.openxmlformats.org/markup-compatibility/2006">
                <mc:Choice xmlns:v="urn:schemas-microsoft-com:vml" Requires="v">
                  <p:oleObj spid="_x0000_s4488" name="方程式" r:id="rId7" imgW="406080" imgH="457200" progId="Equation.3">
                    <p:embed/>
                  </p:oleObj>
                </mc:Choice>
                <mc:Fallback>
                  <p:oleObj name="方程式" r:id="rId7" imgW="40608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9930" y="517224"/>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群組 31"/>
          <p:cNvGrpSpPr/>
          <p:nvPr/>
        </p:nvGrpSpPr>
        <p:grpSpPr>
          <a:xfrm>
            <a:off x="38289" y="4702625"/>
            <a:ext cx="1152500" cy="339184"/>
            <a:chOff x="142844" y="496739"/>
            <a:chExt cx="1295376" cy="457200"/>
          </a:xfrm>
        </p:grpSpPr>
        <p:sp>
          <p:nvSpPr>
            <p:cNvPr id="33" name="文字方塊 32"/>
            <p:cNvSpPr txBox="1"/>
            <p:nvPr/>
          </p:nvSpPr>
          <p:spPr>
            <a:xfrm>
              <a:off x="142844" y="496739"/>
              <a:ext cx="1295376" cy="414865"/>
            </a:xfrm>
            <a:prstGeom prst="rect">
              <a:avLst/>
            </a:prstGeom>
            <a:noFill/>
          </p:spPr>
          <p:txBody>
            <a:bodyPr wrap="square" rtlCol="0">
              <a:spAutoFit/>
            </a:bodyPr>
            <a:lstStyle/>
            <a:p>
              <a:r>
                <a:rPr lang="en-US" altLang="zh-TW" sz="1400" dirty="0" smtClean="0"/>
                <a:t>Item4</a:t>
              </a:r>
              <a:endParaRPr lang="zh-TW" altLang="en-US" sz="1400" dirty="0"/>
            </a:p>
          </p:txBody>
        </p:sp>
        <p:graphicFrame>
          <p:nvGraphicFramePr>
            <p:cNvPr id="34" name="物件 33"/>
            <p:cNvGraphicFramePr>
              <a:graphicFrameLocks noChangeAspect="1"/>
            </p:cNvGraphicFramePr>
            <p:nvPr/>
          </p:nvGraphicFramePr>
          <p:xfrm>
            <a:off x="936739" y="496739"/>
            <a:ext cx="406400" cy="457200"/>
          </p:xfrm>
          <a:graphic>
            <a:graphicData uri="http://schemas.openxmlformats.org/presentationml/2006/ole">
              <mc:AlternateContent xmlns:mc="http://schemas.openxmlformats.org/markup-compatibility/2006">
                <mc:Choice xmlns:v="urn:schemas-microsoft-com:vml" Requires="v">
                  <p:oleObj spid="_x0000_s4489" name="方程式" r:id="rId9" imgW="406080" imgH="457200" progId="Equation.3">
                    <p:embed/>
                  </p:oleObj>
                </mc:Choice>
                <mc:Fallback>
                  <p:oleObj name="方程式" r:id="rId9" imgW="406080" imgH="457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6739" y="496739"/>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5" name="直線接點 34"/>
          <p:cNvCxnSpPr>
            <a:stCxn id="5" idx="3"/>
            <a:endCxn id="9" idx="0"/>
          </p:cNvCxnSpPr>
          <p:nvPr/>
        </p:nvCxnSpPr>
        <p:spPr>
          <a:xfrm rot="5400000">
            <a:off x="1303615" y="3291627"/>
            <a:ext cx="655199" cy="309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a:stCxn id="2" idx="6"/>
            <a:endCxn id="4" idx="1"/>
          </p:cNvCxnSpPr>
          <p:nvPr/>
        </p:nvCxnSpPr>
        <p:spPr>
          <a:xfrm>
            <a:off x="5396075" y="1202163"/>
            <a:ext cx="1890569" cy="583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3" idx="5"/>
            <a:endCxn id="6" idx="1"/>
          </p:cNvCxnSpPr>
          <p:nvPr/>
        </p:nvCxnSpPr>
        <p:spPr>
          <a:xfrm rot="16200000" flipH="1">
            <a:off x="3490711" y="2133395"/>
            <a:ext cx="524580" cy="637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a:stCxn id="5" idx="5"/>
          </p:cNvCxnSpPr>
          <p:nvPr/>
        </p:nvCxnSpPr>
        <p:spPr>
          <a:xfrm rot="16200000" flipH="1">
            <a:off x="2122943" y="3286848"/>
            <a:ext cx="655199" cy="31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1" idx="4"/>
            <a:endCxn id="17" idx="0"/>
          </p:cNvCxnSpPr>
          <p:nvPr/>
        </p:nvCxnSpPr>
        <p:spPr>
          <a:xfrm rot="5400000">
            <a:off x="3217216" y="4881220"/>
            <a:ext cx="1071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a:stCxn id="11" idx="5"/>
          </p:cNvCxnSpPr>
          <p:nvPr/>
        </p:nvCxnSpPr>
        <p:spPr>
          <a:xfrm rot="16200000" flipH="1">
            <a:off x="3694579" y="4572732"/>
            <a:ext cx="1155265" cy="53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a:stCxn id="6" idx="3"/>
            <a:endCxn id="11" idx="0"/>
          </p:cNvCxnSpPr>
          <p:nvPr/>
        </p:nvCxnSpPr>
        <p:spPr>
          <a:xfrm rot="5400000">
            <a:off x="3584869" y="3286865"/>
            <a:ext cx="655199" cy="31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a:stCxn id="6" idx="5"/>
          </p:cNvCxnSpPr>
          <p:nvPr/>
        </p:nvCxnSpPr>
        <p:spPr>
          <a:xfrm rot="16200000" flipH="1">
            <a:off x="4480381" y="3215426"/>
            <a:ext cx="655199" cy="461809"/>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字方塊 48"/>
          <p:cNvSpPr txBox="1"/>
          <p:nvPr/>
        </p:nvSpPr>
        <p:spPr>
          <a:xfrm>
            <a:off x="1785919" y="2273733"/>
            <a:ext cx="609759" cy="276999"/>
          </a:xfrm>
          <a:prstGeom prst="rect">
            <a:avLst/>
          </a:prstGeom>
          <a:noFill/>
        </p:spPr>
        <p:txBody>
          <a:bodyPr wrap="square" rtlCol="0">
            <a:spAutoFit/>
          </a:bodyPr>
          <a:lstStyle/>
          <a:p>
            <a:r>
              <a:rPr lang="en-US" altLang="zh-TW" sz="1200" dirty="0" smtClean="0"/>
              <a:t>(2,1)</a:t>
            </a:r>
            <a:endParaRPr lang="zh-TW" altLang="en-US" sz="1200" dirty="0"/>
          </a:p>
        </p:txBody>
      </p:sp>
      <p:sp>
        <p:nvSpPr>
          <p:cNvPr id="50" name="文字方塊 49"/>
          <p:cNvSpPr txBox="1"/>
          <p:nvPr/>
        </p:nvSpPr>
        <p:spPr>
          <a:xfrm>
            <a:off x="4110191" y="2273733"/>
            <a:ext cx="571504" cy="276999"/>
          </a:xfrm>
          <a:prstGeom prst="rect">
            <a:avLst/>
          </a:prstGeom>
          <a:noFill/>
        </p:spPr>
        <p:txBody>
          <a:bodyPr wrap="square" rtlCol="0">
            <a:spAutoFit/>
          </a:bodyPr>
          <a:lstStyle/>
          <a:p>
            <a:r>
              <a:rPr lang="en-US" altLang="zh-TW" sz="1200" dirty="0" smtClean="0"/>
              <a:t>(2,2)</a:t>
            </a:r>
            <a:endParaRPr lang="zh-TW" altLang="en-US" sz="1200" dirty="0"/>
          </a:p>
        </p:txBody>
      </p:sp>
      <p:sp>
        <p:nvSpPr>
          <p:cNvPr id="51" name="文字方塊 50"/>
          <p:cNvSpPr txBox="1"/>
          <p:nvPr/>
        </p:nvSpPr>
        <p:spPr>
          <a:xfrm>
            <a:off x="7286644" y="1425230"/>
            <a:ext cx="712652" cy="276999"/>
          </a:xfrm>
          <a:prstGeom prst="rect">
            <a:avLst/>
          </a:prstGeom>
          <a:noFill/>
        </p:spPr>
        <p:txBody>
          <a:bodyPr wrap="square" rtlCol="0">
            <a:spAutoFit/>
          </a:bodyPr>
          <a:lstStyle/>
          <a:p>
            <a:r>
              <a:rPr lang="en-US" altLang="zh-TW" sz="1200" dirty="0" smtClean="0"/>
              <a:t>(1,2)</a:t>
            </a:r>
            <a:endParaRPr lang="zh-TW" altLang="en-US" sz="1200" dirty="0"/>
          </a:p>
        </p:txBody>
      </p:sp>
      <p:sp>
        <p:nvSpPr>
          <p:cNvPr id="54" name="文字方塊 53"/>
          <p:cNvSpPr txBox="1"/>
          <p:nvPr/>
        </p:nvSpPr>
        <p:spPr>
          <a:xfrm>
            <a:off x="1047881" y="3541611"/>
            <a:ext cx="583333" cy="276999"/>
          </a:xfrm>
          <a:prstGeom prst="rect">
            <a:avLst/>
          </a:prstGeom>
          <a:noFill/>
        </p:spPr>
        <p:txBody>
          <a:bodyPr wrap="square" rtlCol="0">
            <a:spAutoFit/>
          </a:bodyPr>
          <a:lstStyle/>
          <a:p>
            <a:r>
              <a:rPr lang="en-US" altLang="zh-TW" sz="1200" dirty="0" smtClean="0"/>
              <a:t>(3,1)</a:t>
            </a:r>
            <a:endParaRPr lang="zh-TW" altLang="en-US" sz="1200" dirty="0"/>
          </a:p>
        </p:txBody>
      </p:sp>
      <p:sp>
        <p:nvSpPr>
          <p:cNvPr id="55" name="文字方塊 54"/>
          <p:cNvSpPr txBox="1"/>
          <p:nvPr/>
        </p:nvSpPr>
        <p:spPr>
          <a:xfrm>
            <a:off x="2500297" y="3541611"/>
            <a:ext cx="609761" cy="276999"/>
          </a:xfrm>
          <a:prstGeom prst="rect">
            <a:avLst/>
          </a:prstGeom>
          <a:noFill/>
        </p:spPr>
        <p:txBody>
          <a:bodyPr wrap="square" rtlCol="0">
            <a:spAutoFit/>
          </a:bodyPr>
          <a:lstStyle/>
          <a:p>
            <a:r>
              <a:rPr lang="en-US" altLang="zh-TW" sz="1200" dirty="0" smtClean="0"/>
              <a:t>(3,2)</a:t>
            </a:r>
            <a:endParaRPr lang="zh-TW" altLang="en-US" sz="1200" dirty="0"/>
          </a:p>
        </p:txBody>
      </p:sp>
      <p:sp>
        <p:nvSpPr>
          <p:cNvPr id="56" name="文字方塊 55"/>
          <p:cNvSpPr txBox="1"/>
          <p:nvPr/>
        </p:nvSpPr>
        <p:spPr>
          <a:xfrm>
            <a:off x="3362629" y="3541611"/>
            <a:ext cx="549839" cy="276999"/>
          </a:xfrm>
          <a:prstGeom prst="rect">
            <a:avLst/>
          </a:prstGeom>
          <a:noFill/>
        </p:spPr>
        <p:txBody>
          <a:bodyPr wrap="square" rtlCol="0">
            <a:spAutoFit/>
          </a:bodyPr>
          <a:lstStyle/>
          <a:p>
            <a:r>
              <a:rPr lang="en-US" altLang="zh-TW" sz="1200" dirty="0" smtClean="0"/>
              <a:t>(3,3)</a:t>
            </a:r>
            <a:endParaRPr lang="zh-TW" altLang="en-US" sz="1200" dirty="0"/>
          </a:p>
        </p:txBody>
      </p:sp>
      <p:sp>
        <p:nvSpPr>
          <p:cNvPr id="57" name="文字方塊 56"/>
          <p:cNvSpPr txBox="1"/>
          <p:nvPr/>
        </p:nvSpPr>
        <p:spPr>
          <a:xfrm>
            <a:off x="4967479" y="3541611"/>
            <a:ext cx="571504" cy="276999"/>
          </a:xfrm>
          <a:prstGeom prst="rect">
            <a:avLst/>
          </a:prstGeom>
          <a:noFill/>
        </p:spPr>
        <p:txBody>
          <a:bodyPr wrap="square" rtlCol="0">
            <a:spAutoFit/>
          </a:bodyPr>
          <a:lstStyle/>
          <a:p>
            <a:r>
              <a:rPr lang="en-US" altLang="zh-TW" sz="1200" dirty="0" smtClean="0"/>
              <a:t>(3,4)</a:t>
            </a:r>
            <a:endParaRPr lang="zh-TW" altLang="en-US" sz="1200" dirty="0"/>
          </a:p>
        </p:txBody>
      </p:sp>
      <p:sp>
        <p:nvSpPr>
          <p:cNvPr id="62" name="文字方塊 61"/>
          <p:cNvSpPr txBox="1"/>
          <p:nvPr/>
        </p:nvSpPr>
        <p:spPr>
          <a:xfrm>
            <a:off x="3324372" y="5153905"/>
            <a:ext cx="588095" cy="276999"/>
          </a:xfrm>
          <a:prstGeom prst="rect">
            <a:avLst/>
          </a:prstGeom>
          <a:noFill/>
        </p:spPr>
        <p:txBody>
          <a:bodyPr wrap="square" rtlCol="0">
            <a:spAutoFit/>
          </a:bodyPr>
          <a:lstStyle/>
          <a:p>
            <a:r>
              <a:rPr lang="en-US" altLang="zh-TW" sz="1200" dirty="0" smtClean="0"/>
              <a:t>(4,3)</a:t>
            </a:r>
            <a:endParaRPr lang="zh-TW" altLang="en-US" sz="1200" dirty="0"/>
          </a:p>
        </p:txBody>
      </p:sp>
      <p:sp>
        <p:nvSpPr>
          <p:cNvPr id="63" name="文字方塊 62"/>
          <p:cNvSpPr txBox="1"/>
          <p:nvPr/>
        </p:nvSpPr>
        <p:spPr>
          <a:xfrm>
            <a:off x="4538851" y="5140005"/>
            <a:ext cx="571504" cy="276999"/>
          </a:xfrm>
          <a:prstGeom prst="rect">
            <a:avLst/>
          </a:prstGeom>
          <a:noFill/>
        </p:spPr>
        <p:txBody>
          <a:bodyPr wrap="square" rtlCol="0">
            <a:spAutoFit/>
          </a:bodyPr>
          <a:lstStyle/>
          <a:p>
            <a:r>
              <a:rPr lang="en-US" altLang="zh-TW" sz="1200" dirty="0" smtClean="0"/>
              <a:t>(4,4)</a:t>
            </a:r>
            <a:endParaRPr lang="zh-TW" altLang="en-US" sz="1200" dirty="0"/>
          </a:p>
        </p:txBody>
      </p:sp>
      <p:sp>
        <p:nvSpPr>
          <p:cNvPr id="64" name="文字方塊 63"/>
          <p:cNvSpPr txBox="1"/>
          <p:nvPr/>
        </p:nvSpPr>
        <p:spPr>
          <a:xfrm>
            <a:off x="6967744" y="5153905"/>
            <a:ext cx="857288" cy="600164"/>
          </a:xfrm>
          <a:prstGeom prst="rect">
            <a:avLst/>
          </a:prstGeom>
          <a:noFill/>
        </p:spPr>
        <p:txBody>
          <a:bodyPr wrap="square" rtlCol="0">
            <a:spAutoFit/>
          </a:bodyPr>
          <a:lstStyle/>
          <a:p>
            <a:r>
              <a:rPr lang="en-US" altLang="zh-TW" sz="1100" dirty="0" smtClean="0">
                <a:ln>
                  <a:solidFill>
                    <a:schemeClr val="tx2"/>
                  </a:solidFill>
                </a:ln>
                <a:solidFill>
                  <a:srgbClr val="002060"/>
                </a:solidFill>
              </a:rPr>
              <a:t>$profit</a:t>
            </a:r>
          </a:p>
          <a:p>
            <a:r>
              <a:rPr lang="en-US" altLang="zh-TW" sz="1100" dirty="0" smtClean="0">
                <a:ln>
                  <a:solidFill>
                    <a:schemeClr val="tx2"/>
                  </a:solidFill>
                </a:ln>
                <a:solidFill>
                  <a:srgbClr val="002060"/>
                </a:solidFill>
              </a:rPr>
              <a:t>$weight</a:t>
            </a:r>
          </a:p>
          <a:p>
            <a:r>
              <a:rPr lang="en-US" altLang="zh-TW" sz="1100" dirty="0" smtClean="0">
                <a:ln>
                  <a:solidFill>
                    <a:schemeClr val="tx2"/>
                  </a:solidFill>
                </a:ln>
                <a:solidFill>
                  <a:srgbClr val="002060"/>
                </a:solidFill>
              </a:rPr>
              <a:t>$bound</a:t>
            </a:r>
            <a:endParaRPr lang="zh-TW" altLang="en-US" sz="1100" dirty="0">
              <a:ln>
                <a:solidFill>
                  <a:schemeClr val="tx2"/>
                </a:solidFill>
              </a:ln>
              <a:solidFill>
                <a:srgbClr val="002060"/>
              </a:solidFill>
            </a:endParaRPr>
          </a:p>
        </p:txBody>
      </p:sp>
      <p:sp>
        <p:nvSpPr>
          <p:cNvPr id="65" name="矩形 64"/>
          <p:cNvSpPr/>
          <p:nvPr/>
        </p:nvSpPr>
        <p:spPr>
          <a:xfrm>
            <a:off x="3110059" y="188759"/>
            <a:ext cx="2786050" cy="400110"/>
          </a:xfrm>
          <a:prstGeom prst="rect">
            <a:avLst/>
          </a:prstGeom>
        </p:spPr>
        <p:txBody>
          <a:bodyPr wrap="square">
            <a:spAutoFit/>
          </a:bodyPr>
          <a:lstStyle/>
          <a:p>
            <a:r>
              <a:rPr lang="en-US" altLang="zh-TW" sz="2000" dirty="0" smtClean="0"/>
              <a:t>0-1 Knapsack Problem</a:t>
            </a:r>
            <a:endParaRPr lang="zh-TW" altLang="en-US" sz="2000" dirty="0"/>
          </a:p>
        </p:txBody>
      </p:sp>
      <p:sp>
        <p:nvSpPr>
          <p:cNvPr id="7" name="頁尾版面配置區 6"/>
          <p:cNvSpPr>
            <a:spLocks noGrp="1"/>
          </p:cNvSpPr>
          <p:nvPr>
            <p:ph type="ftr" sz="quarter" idx="11"/>
          </p:nvPr>
        </p:nvSpPr>
        <p:spPr/>
        <p:txBody>
          <a:bodyPr/>
          <a:lstStyle/>
          <a:p>
            <a:endParaRPr lang="zh-TW" altLang="en-US"/>
          </a:p>
        </p:txBody>
      </p:sp>
      <p:sp>
        <p:nvSpPr>
          <p:cNvPr id="8" name="投影片編號版面配置區 7"/>
          <p:cNvSpPr>
            <a:spLocks noGrp="1"/>
          </p:cNvSpPr>
          <p:nvPr>
            <p:ph type="sldNum" sz="quarter" idx="12"/>
          </p:nvPr>
        </p:nvSpPr>
        <p:spPr/>
        <p:txBody>
          <a:bodyPr/>
          <a:lstStyle/>
          <a:p>
            <a:fld id="{73DA0BB7-265A-403C-9275-D587AB510EDC}" type="slidenum">
              <a:rPr lang="zh-TW" altLang="en-US" smtClean="0"/>
              <a:pPr/>
              <a:t>14</a:t>
            </a:fld>
            <a:endParaRPr lang="zh-TW"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31776"/>
            <a:ext cx="8229600" cy="603250"/>
          </a:xfrm>
        </p:spPr>
        <p:txBody>
          <a:bodyPr>
            <a:noAutofit/>
          </a:bodyPr>
          <a:lstStyle/>
          <a:p>
            <a:r>
              <a:rPr lang="en-US" altLang="zh-TW" sz="2400" dirty="0" smtClean="0"/>
              <a:t>0-1 Knapsack Problem</a:t>
            </a:r>
            <a:endParaRPr lang="zh-TW" altLang="en-US" sz="2400"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016000"/>
                <a:ext cx="8229600" cy="5110163"/>
              </a:xfrm>
            </p:spPr>
            <p:txBody>
              <a:bodyPr>
                <a:normAutofit/>
              </a:bodyPr>
              <a:lstStyle/>
              <a:p>
                <a:r>
                  <a:rPr lang="en-US" altLang="zh-TW" sz="2000" dirty="0" smtClean="0"/>
                  <a:t>After visiting node (1,2), we determine a promising,  unexpanded node with the greatest bound.</a:t>
                </a:r>
              </a:p>
              <a:p>
                <a:pPr lvl="1"/>
                <a:r>
                  <a:rPr lang="en-US" altLang="zh-TW" sz="2000" dirty="0" smtClean="0"/>
                  <a:t>Because node (1,1) has a bound of $115 and node (1,2) has a bound of $82, </a:t>
                </a:r>
                <a:r>
                  <a:rPr lang="en-US" altLang="zh-TW" sz="2000" dirty="0" smtClean="0">
                    <a:solidFill>
                      <a:srgbClr val="C00000"/>
                    </a:solidFill>
                  </a:rPr>
                  <a:t>node (1,1) is the promising, unexpanded node with the greatest bound.</a:t>
                </a:r>
                <a:r>
                  <a:rPr lang="en-US" altLang="zh-TW" sz="2000" dirty="0" smtClean="0"/>
                  <a:t> We visit its children next.</a:t>
                </a:r>
              </a:p>
              <a:p>
                <a:pPr>
                  <a:spcBef>
                    <a:spcPts val="1200"/>
                  </a:spcBef>
                </a:pPr>
                <a:r>
                  <a:rPr lang="en-US" altLang="zh-TW" sz="2000" dirty="0" smtClean="0"/>
                  <a:t>After visiting node (2,2),  node (2,1) is the promising,  unexpanded node with the greatest bound ($115).  We visit its children next.</a:t>
                </a:r>
              </a:p>
              <a:p>
                <a:pPr>
                  <a:spcBef>
                    <a:spcPts val="1200"/>
                  </a:spcBef>
                </a:pPr>
                <a:r>
                  <a:rPr lang="en-US" altLang="zh-TW" sz="2000" dirty="0" smtClean="0"/>
                  <a:t>After visiting node (3,2), node (2,2) is the node to be expanded next. </a:t>
                </a:r>
              </a:p>
              <a:p>
                <a:pPr>
                  <a:spcBef>
                    <a:spcPts val="1200"/>
                  </a:spcBef>
                </a:pPr>
                <a:r>
                  <a:rPr lang="en-US" altLang="zh-TW" sz="2000" dirty="0" smtClean="0"/>
                  <a:t>Then, we expand node (3,3).</a:t>
                </a:r>
              </a:p>
              <a:p>
                <a:pPr>
                  <a:spcBef>
                    <a:spcPts val="1200"/>
                  </a:spcBef>
                </a:pPr>
                <a:r>
                  <a:rPr lang="en-US" altLang="zh-TW" sz="2000" dirty="0" smtClean="0"/>
                  <a:t>Visit node (</a:t>
                </a:r>
                <a:r>
                  <a:rPr lang="en-US" altLang="zh-TW" sz="2000" dirty="0" smtClean="0"/>
                  <a:t>4,3),    </a:t>
                </a:r>
                <a14:m>
                  <m:oMath xmlns:m="http://schemas.openxmlformats.org/officeDocument/2006/math">
                    <m:r>
                      <a:rPr lang="en-US" altLang="zh-TW" sz="2000" b="0" i="1" smtClean="0">
                        <a:latin typeface="Cambria Math"/>
                      </a:rPr>
                      <m:t>𝑤𝑒𝑖𝑔h𝑡</m:t>
                    </m:r>
                    <m:r>
                      <a:rPr lang="en-US" altLang="zh-TW" sz="2000" b="0" i="1" smtClean="0">
                        <a:latin typeface="Cambria Math"/>
                        <a:ea typeface="Cambria Math"/>
                      </a:rPr>
                      <m:t>≥</m:t>
                    </m:r>
                    <m:r>
                      <a:rPr lang="en-US" altLang="zh-TW" sz="2000" b="0" i="1" smtClean="0">
                        <a:latin typeface="Cambria Math"/>
                        <a:ea typeface="Cambria Math"/>
                      </a:rPr>
                      <m:t>𝑊</m:t>
                    </m:r>
                  </m:oMath>
                </a14:m>
                <a:r>
                  <a:rPr lang="en-US" altLang="zh-TW" sz="2000" dirty="0" smtClean="0"/>
                  <a:t>, set bound=0 and it is </a:t>
                </a:r>
                <a:r>
                  <a:rPr lang="en-US" altLang="zh-TW" sz="2000" dirty="0" err="1" smtClean="0"/>
                  <a:t>nonpromising</a:t>
                </a:r>
                <a:r>
                  <a:rPr lang="en-US" altLang="zh-TW" sz="2000" dirty="0" smtClean="0"/>
                  <a:t>.</a:t>
                </a:r>
              </a:p>
              <a:p>
                <a:pPr>
                  <a:spcBef>
                    <a:spcPts val="1200"/>
                  </a:spcBef>
                </a:pPr>
                <a:r>
                  <a:rPr lang="en-US" altLang="zh-TW" sz="2000" dirty="0" smtClean="0"/>
                  <a:t>Visit node (</a:t>
                </a:r>
                <a:r>
                  <a:rPr lang="en-US" altLang="zh-TW" sz="2000" dirty="0" smtClean="0"/>
                  <a:t>4,4),    </a:t>
                </a:r>
                <a14:m>
                  <m:oMath xmlns:m="http://schemas.openxmlformats.org/officeDocument/2006/math">
                    <m:r>
                      <a:rPr lang="en-US" altLang="zh-TW" sz="2000" b="0" i="1" smtClean="0">
                        <a:latin typeface="Cambria Math"/>
                      </a:rPr>
                      <m:t>𝑏𝑜𝑢𝑛𝑑</m:t>
                    </m:r>
                    <m:r>
                      <a:rPr lang="en-US" altLang="zh-TW" sz="2000" b="0" i="1" smtClean="0">
                        <a:latin typeface="Cambria Math"/>
                        <a:ea typeface="Cambria Math"/>
                      </a:rPr>
                      <m:t>≤</m:t>
                    </m:r>
                    <m:r>
                      <a:rPr lang="en-US" altLang="zh-TW" sz="2000" b="0" i="1" smtClean="0">
                        <a:latin typeface="Cambria Math"/>
                        <a:ea typeface="Cambria Math"/>
                      </a:rPr>
                      <m:t>𝑚𝑎𝑥𝑝𝑟𝑜𝑓𝑖𝑡</m:t>
                    </m:r>
                  </m:oMath>
                </a14:m>
                <a:r>
                  <a:rPr lang="en-US" altLang="zh-TW" sz="2000" dirty="0" smtClean="0"/>
                  <a:t>,  it is </a:t>
                </a:r>
                <a:r>
                  <a:rPr lang="en-US" altLang="zh-TW" sz="2000" dirty="0" err="1" smtClean="0"/>
                  <a:t>nonpromising</a:t>
                </a:r>
                <a:r>
                  <a:rPr lang="en-US" altLang="zh-TW" sz="2000" dirty="0" smtClean="0"/>
                  <a:t>.</a:t>
                </a:r>
              </a:p>
              <a:p>
                <a:pPr>
                  <a:spcBef>
                    <a:spcPts val="1200"/>
                  </a:spcBef>
                </a:pPr>
                <a:r>
                  <a:rPr lang="en-US" altLang="zh-TW" sz="2000" dirty="0" smtClean="0"/>
                  <a:t>11 nodes checked, which is 6 less than the number checked using BFS, and 2  less than the number checked using DFS.</a:t>
                </a:r>
              </a:p>
              <a:p>
                <a:pPr>
                  <a:spcBef>
                    <a:spcPts val="1200"/>
                  </a:spcBef>
                </a:pPr>
                <a:endParaRPr lang="en-US" altLang="zh-TW" sz="2000"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016000"/>
                <a:ext cx="8229600" cy="5110163"/>
              </a:xfrm>
              <a:blipFill rotWithShape="0">
                <a:blip r:embed="rId2"/>
                <a:stretch>
                  <a:fillRect t="-716" r="-444" b="-597"/>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590550" y="231775"/>
            <a:ext cx="8229600" cy="439737"/>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2400" b="0" i="0" u="none" strike="noStrike" kern="1200" cap="none" spc="0" normalizeH="0" baseline="0" noProof="0" dirty="0" smtClean="0">
                <a:ln>
                  <a:noFill/>
                </a:ln>
                <a:solidFill>
                  <a:srgbClr val="FF0000"/>
                </a:solidFill>
                <a:effectLst/>
                <a:uLnTx/>
                <a:uFillTx/>
                <a:latin typeface="+mj-lt"/>
                <a:ea typeface="+mj-ea"/>
                <a:cs typeface="+mj-cs"/>
              </a:rPr>
              <a:t>Best-First</a:t>
            </a:r>
            <a:r>
              <a:rPr kumimoji="0" lang="en-US" altLang="zh-TW" sz="2400" b="0" i="0" u="none" strike="noStrike" kern="1200" cap="none" spc="0" normalizeH="0" noProof="0" dirty="0" smtClean="0">
                <a:ln>
                  <a:noFill/>
                </a:ln>
                <a:solidFill>
                  <a:srgbClr val="FF0000"/>
                </a:solidFill>
                <a:effectLst/>
                <a:uLnTx/>
                <a:uFillTx/>
                <a:latin typeface="+mj-lt"/>
                <a:ea typeface="+mj-ea"/>
                <a:cs typeface="+mj-cs"/>
              </a:rPr>
              <a:t> Search</a:t>
            </a:r>
            <a:r>
              <a:rPr kumimoji="0" lang="en-US" altLang="zh-TW" sz="2400" b="0" i="0" u="none" strike="noStrike" kern="1200" cap="none" spc="0" normalizeH="0" baseline="0" noProof="0" dirty="0" smtClean="0">
                <a:ln>
                  <a:noFill/>
                </a:ln>
                <a:solidFill>
                  <a:srgbClr val="FF0000"/>
                </a:solidFill>
                <a:effectLst/>
                <a:uLnTx/>
                <a:uFillTx/>
                <a:latin typeface="+mj-lt"/>
                <a:ea typeface="+mj-ea"/>
                <a:cs typeface="+mj-cs"/>
              </a:rPr>
              <a:t> </a:t>
            </a:r>
            <a:r>
              <a:rPr kumimoji="0" lang="en-US" altLang="zh-TW" sz="2400" b="0" i="0" u="none" strike="noStrike" kern="1200" cap="none" spc="0" normalizeH="0" baseline="0" noProof="0" dirty="0" smtClean="0">
                <a:ln>
                  <a:noFill/>
                </a:ln>
                <a:solidFill>
                  <a:schemeClr val="tx1"/>
                </a:solidFill>
                <a:effectLst/>
                <a:uLnTx/>
                <a:uFillTx/>
                <a:latin typeface="+mj-lt"/>
                <a:ea typeface="+mj-ea"/>
                <a:cs typeface="+mj-cs"/>
              </a:rPr>
              <a:t>with branch-and-bound pruning algorithm </a:t>
            </a:r>
            <a:endParaRPr kumimoji="0" lang="zh-TW"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內容版面配置區 2"/>
          <p:cNvSpPr txBox="1">
            <a:spLocks/>
          </p:cNvSpPr>
          <p:nvPr/>
        </p:nvSpPr>
        <p:spPr>
          <a:xfrm>
            <a:off x="228600" y="774700"/>
            <a:ext cx="8686800" cy="561022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altLang="zh-TW" sz="2000" b="0" i="1" u="none" strike="noStrike" kern="1200" cap="none" spc="0" normalizeH="0" baseline="0" noProof="0" dirty="0" err="1" smtClean="0">
                <a:ln>
                  <a:noFill/>
                </a:ln>
                <a:solidFill>
                  <a:srgbClr val="C00000"/>
                </a:solidFill>
                <a:effectLst/>
                <a:uLnTx/>
                <a:uFillTx/>
                <a:latin typeface="+mn-lt"/>
                <a:ea typeface="+mn-ea"/>
                <a:cs typeface="+mn-cs"/>
              </a:rPr>
              <a:t>best_first_branch_and_bound</a:t>
            </a:r>
            <a:r>
              <a:rPr kumimoji="0" lang="en-US" altLang="zh-TW" sz="2000" b="0" i="1" u="none" strike="noStrike" kern="1200" cap="none" spc="0" normalizeH="0" baseline="0" noProof="0" dirty="0" smtClean="0">
                <a:ln>
                  <a:noFill/>
                </a:ln>
                <a:solidFill>
                  <a:srgbClr val="C00000"/>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TW" sz="2000" b="0" i="0" u="none" strike="noStrike" kern="1200" cap="none" spc="0" normalizeH="0" baseline="0" noProof="0" dirty="0" err="1" smtClean="0">
                <a:ln>
                  <a:noFill/>
                </a:ln>
                <a:solidFill>
                  <a:schemeClr val="tx1"/>
                </a:solidFill>
                <a:effectLst/>
                <a:uLnTx/>
                <a:uFillTx/>
                <a:latin typeface="+mn-lt"/>
                <a:ea typeface="+mn-ea"/>
                <a:cs typeface="+mn-cs"/>
              </a:rPr>
              <a:t>state_space_tree</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&amp;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best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err="1" smtClean="0">
                <a:ln>
                  <a:noFill/>
                </a:ln>
                <a:solidFill>
                  <a:schemeClr val="tx1"/>
                </a:solidFill>
                <a:effectLst/>
                <a:uLnTx/>
                <a:uFillTx/>
                <a:latin typeface="+mn-lt"/>
                <a:ea typeface="+mn-ea"/>
                <a:cs typeface="+mn-cs"/>
              </a:rPr>
              <a:t>priority_queue_of_node</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PQ</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node		</a:t>
            </a:r>
            <a:r>
              <a:rPr kumimoji="0" lang="en-US" altLang="zh-TW" sz="2000" b="0" i="1" u="none" strike="noStrike" kern="1200" cap="none" spc="0" normalizeH="0" baseline="0" noProof="0" dirty="0" err="1" smtClean="0">
                <a:ln>
                  <a:noFill/>
                </a:ln>
                <a:solidFill>
                  <a:schemeClr val="tx1"/>
                </a:solidFill>
                <a:effectLst/>
                <a:uLnTx/>
                <a:uFillTx/>
                <a:latin typeface="+mn-lt"/>
                <a:ea typeface="+mn-ea"/>
                <a:cs typeface="+mn-cs"/>
              </a:rPr>
              <a:t>u,v</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TW"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initialize(PQ)</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v = root of 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lang="en-US" altLang="zh-TW" sz="2000" i="1" dirty="0" smtClean="0"/>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best= value(v);     insert(</a:t>
            </a:r>
            <a:r>
              <a:rPr kumimoji="0" lang="en-US" altLang="zh-TW" sz="2000" b="0" i="1" u="none" strike="noStrike" kern="1200" cap="none" spc="0" normalizeH="0" baseline="0" noProof="0" dirty="0" err="1" smtClean="0">
                <a:ln>
                  <a:noFill/>
                </a:ln>
                <a:solidFill>
                  <a:schemeClr val="tx1"/>
                </a:solidFill>
                <a:effectLst/>
                <a:uLnTx/>
                <a:uFillTx/>
                <a:latin typeface="+mn-lt"/>
                <a:ea typeface="+mn-ea"/>
                <a:cs typeface="+mn-cs"/>
              </a:rPr>
              <a:t>PQ,v</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while</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empty(PQ))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remove(</a:t>
            </a:r>
            <a:r>
              <a:rPr kumimoji="0" lang="en-US" altLang="zh-TW" sz="2000" b="0" i="1" u="none" strike="noStrike" kern="1200" cap="none" spc="0" normalizeH="0" baseline="0" noProof="0" dirty="0" err="1" smtClean="0">
                <a:ln>
                  <a:noFill/>
                </a:ln>
                <a:solidFill>
                  <a:schemeClr val="tx1"/>
                </a:solidFill>
                <a:effectLst/>
                <a:uLnTx/>
                <a:uFillTx/>
                <a:latin typeface="+mn-lt"/>
                <a:ea typeface="+mn-ea"/>
                <a:cs typeface="+mn-cs"/>
              </a:rPr>
              <a:t>PQ,v</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if(bound(v) </a:t>
            </a:r>
            <a:r>
              <a:rPr lang="en-US" altLang="zh-TW" sz="2000" i="1" dirty="0" smtClean="0"/>
              <a:t>is better than best)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for</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(each child u of v)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value(u)</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is better than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best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best= value(u)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bound(u)</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is better than </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best</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insert (</a:t>
            </a:r>
            <a:r>
              <a:rPr kumimoji="0" lang="en-US" altLang="zh-TW" sz="2000" b="0" i="1" u="none" strike="noStrike" kern="1200" cap="none" spc="0" normalizeH="0" baseline="0" noProof="0" dirty="0" err="1" smtClean="0">
                <a:ln>
                  <a:noFill/>
                </a:ln>
                <a:solidFill>
                  <a:schemeClr val="tx1"/>
                </a:solidFill>
                <a:effectLst/>
                <a:uLnTx/>
                <a:uFillTx/>
                <a:latin typeface="+mn-lt"/>
                <a:ea typeface="+mn-ea"/>
                <a:cs typeface="+mn-cs"/>
              </a:rPr>
              <a:t>PQ,u</a:t>
            </a: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1" u="none" strike="noStrike" kern="1200" cap="none" spc="0" normalizeH="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noProof="0" dirty="0" smtClean="0">
                <a:ln>
                  <a:noFill/>
                </a:ln>
                <a:solidFill>
                  <a:schemeClr val="tx1"/>
                </a:solidFill>
                <a:effectLst/>
                <a:uLnTx/>
                <a:uFillTx/>
                <a:latin typeface="+mn-lt"/>
                <a:ea typeface="+mn-ea"/>
                <a:cs typeface="+mn-cs"/>
              </a:rPr>
              <a:t>  </a:t>
            </a:r>
            <a:r>
              <a:rPr kumimoji="0" lang="en-US" altLang="zh-TW"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頁尾版面配置區 1"/>
          <p:cNvSpPr>
            <a:spLocks noGrp="1"/>
          </p:cNvSpPr>
          <p:nvPr>
            <p:ph type="ftr" sz="quarter" idx="11"/>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pPr/>
              <a:t>16</a:t>
            </a:fld>
            <a:endParaRPr lang="zh-TW"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69498"/>
          </a:xfrm>
        </p:spPr>
        <p:txBody>
          <a:bodyPr>
            <a:noAutofit/>
          </a:bodyPr>
          <a:lstStyle/>
          <a:p>
            <a:r>
              <a:rPr lang="en-US" altLang="zh-TW" sz="2400" dirty="0" smtClean="0">
                <a:solidFill>
                  <a:srgbClr val="C00000"/>
                </a:solidFill>
              </a:rPr>
              <a:t>Best-First Search </a:t>
            </a:r>
            <a:r>
              <a:rPr lang="en-US" altLang="zh-TW" sz="2400" dirty="0" smtClean="0">
                <a:solidFill>
                  <a:srgbClr val="002060"/>
                </a:solidFill>
              </a:rPr>
              <a:t>with Branch-and-Bound Pruning Algorithm for the 0-1 Knapsack problem</a:t>
            </a:r>
            <a:endParaRPr lang="zh-TW" altLang="en-US" sz="2400" dirty="0">
              <a:solidFill>
                <a:srgbClr val="002060"/>
              </a:solidFill>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44136"/>
                <a:ext cx="8229600" cy="5110880"/>
              </a:xfrm>
            </p:spPr>
            <p:txBody>
              <a:bodyPr>
                <a:normAutofit/>
              </a:bodyPr>
              <a:lstStyle/>
              <a:p>
                <a:pPr marL="0" indent="0">
                  <a:buNone/>
                </a:pPr>
                <a:r>
                  <a:rPr lang="en-US" altLang="zh-TW" sz="2000" dirty="0" smtClean="0"/>
                  <a:t>void knapsack3 (</a:t>
                </a:r>
                <a:r>
                  <a:rPr lang="en-US" altLang="zh-TW" sz="2000" dirty="0" err="1" smtClean="0"/>
                  <a:t>int</a:t>
                </a:r>
                <a:r>
                  <a:rPr lang="en-US" altLang="zh-TW" sz="2000" dirty="0" smtClean="0"/>
                  <a:t> </a:t>
                </a:r>
                <a14:m>
                  <m:oMath xmlns:m="http://schemas.openxmlformats.org/officeDocument/2006/math">
                    <m:r>
                      <a:rPr lang="en-US" altLang="zh-TW" sz="2000" b="0" i="1" smtClean="0">
                        <a:latin typeface="Cambria Math"/>
                      </a:rPr>
                      <m:t>𝑛</m:t>
                    </m:r>
                  </m:oMath>
                </a14:m>
                <a:r>
                  <a:rPr lang="en-US" altLang="zh-TW" sz="2000" dirty="0" smtClean="0"/>
                  <a:t>, </a:t>
                </a:r>
                <a:r>
                  <a:rPr lang="en-US" altLang="zh-TW" sz="2000" dirty="0" err="1" smtClean="0"/>
                  <a:t>int</a:t>
                </a:r>
                <a:r>
                  <a:rPr lang="en-US" altLang="zh-TW" sz="2000" dirty="0" smtClean="0"/>
                  <a:t> </a:t>
                </a:r>
                <a14:m>
                  <m:oMath xmlns:m="http://schemas.openxmlformats.org/officeDocument/2006/math">
                    <m:r>
                      <a:rPr lang="en-US" altLang="zh-TW" sz="2000" b="0" i="1" smtClean="0">
                        <a:latin typeface="Cambria Math"/>
                      </a:rPr>
                      <m:t>𝑝</m:t>
                    </m:r>
                    <m:r>
                      <a:rPr lang="en-US" altLang="zh-TW" sz="2000" b="0" i="1" smtClean="0">
                        <a:latin typeface="Cambria Math"/>
                      </a:rPr>
                      <m:t>[]</m:t>
                    </m:r>
                  </m:oMath>
                </a14:m>
                <a:r>
                  <a:rPr lang="en-US" altLang="zh-TW" sz="2000" dirty="0" smtClean="0"/>
                  <a:t>, </a:t>
                </a:r>
                <a:r>
                  <a:rPr lang="en-US" altLang="zh-TW" sz="2000" dirty="0" err="1" smtClean="0"/>
                  <a:t>int</a:t>
                </a:r>
                <a:r>
                  <a:rPr lang="en-US" altLang="zh-TW" sz="2000" dirty="0" smtClean="0"/>
                  <a:t> </a:t>
                </a:r>
                <a14:m>
                  <m:oMath xmlns:m="http://schemas.openxmlformats.org/officeDocument/2006/math">
                    <m:r>
                      <a:rPr lang="en-US" altLang="zh-TW" sz="2000" b="0" i="1" smtClean="0">
                        <a:latin typeface="Cambria Math"/>
                      </a:rPr>
                      <m:t>𝑤</m:t>
                    </m:r>
                    <m:r>
                      <a:rPr lang="en-US" altLang="zh-TW" sz="2000" b="0" i="1" smtClean="0">
                        <a:latin typeface="Cambria Math"/>
                      </a:rPr>
                      <m:t>[]</m:t>
                    </m:r>
                  </m:oMath>
                </a14:m>
                <a:r>
                  <a:rPr lang="en-US" altLang="zh-TW" sz="2000" dirty="0" smtClean="0"/>
                  <a:t>, </a:t>
                </a:r>
                <a:r>
                  <a:rPr lang="en-US" altLang="zh-TW" sz="2000" dirty="0" err="1" smtClean="0"/>
                  <a:t>int</a:t>
                </a:r>
                <a:r>
                  <a:rPr lang="en-US" altLang="zh-TW" sz="2000" dirty="0" smtClean="0"/>
                  <a:t>&amp; </a:t>
                </a:r>
                <a14:m>
                  <m:oMath xmlns:m="http://schemas.openxmlformats.org/officeDocument/2006/math">
                    <m:r>
                      <a:rPr lang="en-US" altLang="zh-TW" sz="2000" b="0" i="1" smtClean="0">
                        <a:latin typeface="Cambria Math"/>
                      </a:rPr>
                      <m:t>𝑚𝑎𝑥𝑝𝑟𝑜𝑓𝑖𝑡</m:t>
                    </m:r>
                  </m:oMath>
                </a14:m>
                <a:r>
                  <a:rPr lang="en-US" altLang="zh-TW" sz="2000" dirty="0" smtClean="0"/>
                  <a:t>) {</a:t>
                </a:r>
              </a:p>
              <a:p>
                <a:pPr marL="0" indent="0">
                  <a:buNone/>
                </a:pPr>
                <a:r>
                  <a:rPr lang="en-US" altLang="zh-TW" sz="2000" dirty="0" err="1" smtClean="0"/>
                  <a:t>Priority_queue_of_node</a:t>
                </a:r>
                <a:r>
                  <a:rPr lang="en-US" altLang="zh-TW" sz="2000" dirty="0" smtClean="0"/>
                  <a:t>	</a:t>
                </a:r>
                <a14:m>
                  <m:oMath xmlns:m="http://schemas.openxmlformats.org/officeDocument/2006/math">
                    <m:r>
                      <a:rPr lang="en-US" altLang="zh-TW" sz="2000" b="0" i="1" smtClean="0">
                        <a:latin typeface="Cambria Math"/>
                      </a:rPr>
                      <m:t>𝑃𝑄</m:t>
                    </m:r>
                  </m:oMath>
                </a14:m>
                <a:r>
                  <a:rPr lang="en-US" altLang="zh-TW" sz="2000" dirty="0" smtClean="0"/>
                  <a:t>;</a:t>
                </a:r>
              </a:p>
              <a:p>
                <a:pPr marL="0" indent="0">
                  <a:buNone/>
                </a:pPr>
                <a:r>
                  <a:rPr lang="en-US" altLang="zh-TW" sz="2000" dirty="0" smtClean="0"/>
                  <a:t>Node	</a:t>
                </a:r>
                <a14:m>
                  <m:oMath xmlns:m="http://schemas.openxmlformats.org/officeDocument/2006/math">
                    <m:r>
                      <a:rPr lang="en-US" altLang="zh-TW" sz="2000" b="0" i="1" smtClean="0">
                        <a:latin typeface="Cambria Math"/>
                      </a:rPr>
                      <m:t>𝑢</m:t>
                    </m:r>
                    <m:r>
                      <a:rPr lang="en-US" altLang="zh-TW" sz="2000" b="0" i="1" smtClean="0">
                        <a:latin typeface="Cambria Math"/>
                      </a:rPr>
                      <m:t>, </m:t>
                    </m:r>
                    <m:r>
                      <a:rPr lang="en-US" altLang="zh-TW" sz="2000" b="0" i="1" smtClean="0">
                        <a:latin typeface="Cambria Math"/>
                      </a:rPr>
                      <m:t>𝑣</m:t>
                    </m:r>
                  </m:oMath>
                </a14:m>
                <a:r>
                  <a:rPr lang="en-US" altLang="zh-TW" sz="2000" dirty="0" smtClean="0"/>
                  <a:t>;</a:t>
                </a:r>
              </a:p>
              <a:p>
                <a:pPr marL="0" indent="0">
                  <a:buNone/>
                </a:pPr>
                <a:endParaRPr lang="en-US" altLang="zh-TW" sz="2000" dirty="0"/>
              </a:p>
              <a:p>
                <a:pPr marL="0" indent="0">
                  <a:buNone/>
                </a:pPr>
                <a14:m>
                  <m:oMath xmlns:m="http://schemas.openxmlformats.org/officeDocument/2006/math">
                    <m:r>
                      <a:rPr lang="en-US" altLang="zh-TW" sz="2000" b="0" i="1" smtClean="0">
                        <a:latin typeface="Cambria Math"/>
                      </a:rPr>
                      <m:t>𝑖𝑛𝑖𝑡𝑖𝑎𝑙𝑖𝑧𝑒</m:t>
                    </m:r>
                    <m:r>
                      <a:rPr lang="en-US" altLang="zh-TW" sz="2000" b="0" i="1" smtClean="0">
                        <a:latin typeface="Cambria Math"/>
                      </a:rPr>
                      <m:t>(</m:t>
                    </m:r>
                    <m:r>
                      <a:rPr lang="en-US" altLang="zh-TW" sz="2000" b="0" i="1" smtClean="0">
                        <a:latin typeface="Cambria Math"/>
                      </a:rPr>
                      <m:t>𝑃𝑄</m:t>
                    </m:r>
                    <m:r>
                      <a:rPr lang="en-US" altLang="zh-TW" sz="2000" b="0" i="1" smtClean="0">
                        <a:latin typeface="Cambria Math"/>
                      </a:rPr>
                      <m:t>)</m:t>
                    </m:r>
                  </m:oMath>
                </a14:m>
                <a:r>
                  <a:rPr lang="en-US" altLang="zh-TW" sz="2000" dirty="0" smtClean="0"/>
                  <a:t>;</a:t>
                </a:r>
              </a:p>
              <a:p>
                <a:pPr marL="0" indent="0">
                  <a:buNone/>
                </a:pPr>
                <a14:m>
                  <m:oMathPara xmlns:m="http://schemas.openxmlformats.org/officeDocument/2006/math">
                    <m:oMathParaPr>
                      <m:jc m:val="left"/>
                    </m:oMathParaPr>
                    <m:oMath xmlns:m="http://schemas.openxmlformats.org/officeDocument/2006/math">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𝑙𝑒𝑣𝑒𝑙</m:t>
                      </m:r>
                      <m:r>
                        <a:rPr lang="en-US" altLang="zh-TW" sz="2000" b="0" i="1" smtClean="0">
                          <a:latin typeface="Cambria Math"/>
                        </a:rPr>
                        <m:t>=0; </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𝑝𝑟𝑜𝑓𝑖𝑡</m:t>
                      </m:r>
                      <m:r>
                        <a:rPr lang="en-US" altLang="zh-TW" sz="2000" b="0" i="1" smtClean="0">
                          <a:latin typeface="Cambria Math"/>
                        </a:rPr>
                        <m:t>=0;  </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𝑤𝑒𝑖𝑔h𝑡</m:t>
                      </m:r>
                      <m:r>
                        <a:rPr lang="en-US" altLang="zh-TW" sz="2000" b="0" i="1" smtClean="0">
                          <a:latin typeface="Cambria Math"/>
                        </a:rPr>
                        <m:t>=0;</m:t>
                      </m:r>
                    </m:oMath>
                  </m:oMathPara>
                </a14:m>
                <a:endParaRPr lang="en-US" altLang="zh-TW" sz="2000" dirty="0" smtClean="0"/>
              </a:p>
              <a:p>
                <a:pPr marL="0" indent="0">
                  <a:buNone/>
                </a:pPr>
                <a:r>
                  <a:rPr lang="en-US" altLang="zh-TW" sz="2000" dirty="0" smtClean="0"/>
                  <a:t>While (</a:t>
                </a:r>
                <a14:m>
                  <m:oMath xmlns:m="http://schemas.openxmlformats.org/officeDocument/2006/math">
                    <m:r>
                      <a:rPr lang="en-US" altLang="zh-TW" sz="2000" b="0" i="1" smtClean="0">
                        <a:latin typeface="Cambria Math"/>
                      </a:rPr>
                      <m:t>!</m:t>
                    </m:r>
                    <m:r>
                      <a:rPr lang="en-US" altLang="zh-TW" sz="2000" b="0" i="1" smtClean="0">
                        <a:latin typeface="Cambria Math"/>
                      </a:rPr>
                      <m:t>𝑒𝑚𝑝𝑡𝑦</m:t>
                    </m:r>
                    <m:r>
                      <a:rPr lang="en-US" altLang="zh-TW" sz="2000" b="0" i="1" smtClean="0">
                        <a:latin typeface="Cambria Math"/>
                      </a:rPr>
                      <m:t>(</m:t>
                    </m:r>
                    <m:r>
                      <a:rPr lang="en-US" altLang="zh-TW" sz="2000" b="0" i="1" smtClean="0">
                        <a:latin typeface="Cambria Math"/>
                      </a:rPr>
                      <m:t>𝑃𝑄</m:t>
                    </m:r>
                    <m:r>
                      <a:rPr lang="en-US" altLang="zh-TW" sz="2000" b="0" i="1" smtClean="0">
                        <a:latin typeface="Cambria Math"/>
                      </a:rPr>
                      <m:t>)</m:t>
                    </m:r>
                  </m:oMath>
                </a14:m>
                <a:r>
                  <a:rPr lang="en-US" altLang="zh-TW" sz="2000" dirty="0" smtClean="0"/>
                  <a:t>) {</a:t>
                </a:r>
              </a:p>
              <a:p>
                <a:pPr marL="0" indent="0">
                  <a:buNone/>
                </a:pPr>
                <a:r>
                  <a:rPr lang="en-US" altLang="zh-TW" sz="2000" dirty="0" smtClean="0"/>
                  <a:t>      remove(</a:t>
                </a:r>
                <a14:m>
                  <m:oMath xmlns:m="http://schemas.openxmlformats.org/officeDocument/2006/math">
                    <m:r>
                      <a:rPr lang="en-US" altLang="zh-TW" sz="2000" b="0" i="1" smtClean="0">
                        <a:latin typeface="Cambria Math"/>
                      </a:rPr>
                      <m:t>𝑃𝑄</m:t>
                    </m:r>
                  </m:oMath>
                </a14:m>
                <a:r>
                  <a:rPr lang="en-US" altLang="zh-TW" sz="2000" dirty="0" smtClean="0"/>
                  <a:t>, </a:t>
                </a:r>
                <a14:m>
                  <m:oMath xmlns:m="http://schemas.openxmlformats.org/officeDocument/2006/math">
                    <m:r>
                      <a:rPr lang="en-US" altLang="zh-TW" sz="2000" b="0" i="1" smtClean="0">
                        <a:latin typeface="Cambria Math"/>
                      </a:rPr>
                      <m:t>𝑣</m:t>
                    </m:r>
                  </m:oMath>
                </a14:m>
                <a:r>
                  <a:rPr lang="en-US" altLang="zh-TW" sz="2000" dirty="0" smtClean="0"/>
                  <a:t>);</a:t>
                </a:r>
              </a:p>
              <a:p>
                <a:pPr marL="0" indent="0">
                  <a:buNone/>
                </a:pPr>
                <a:r>
                  <a:rPr lang="en-US" altLang="zh-TW" sz="2000" dirty="0"/>
                  <a:t> </a:t>
                </a:r>
                <a:r>
                  <a:rPr lang="en-US" altLang="zh-TW" sz="2000" dirty="0" smtClean="0"/>
                  <a:t>     if (</a:t>
                </a:r>
                <a14:m>
                  <m:oMath xmlns:m="http://schemas.openxmlformats.org/officeDocument/2006/math">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𝑏𝑜𝑢𝑛𝑑</m:t>
                    </m:r>
                    <m:r>
                      <a:rPr lang="en-US" altLang="zh-TW" sz="2000" b="0" i="1" smtClean="0">
                        <a:latin typeface="Cambria Math"/>
                      </a:rPr>
                      <m:t>&gt;</m:t>
                    </m:r>
                    <m:r>
                      <a:rPr lang="en-US" altLang="zh-TW" sz="2000" b="0" i="1" smtClean="0">
                        <a:latin typeface="Cambria Math"/>
                      </a:rPr>
                      <m:t>𝑚𝑎𝑥𝑝𝑟𝑜𝑓𝑖𝑡</m:t>
                    </m:r>
                  </m:oMath>
                </a14:m>
                <a:r>
                  <a:rPr lang="en-US" altLang="zh-TW" sz="2000" dirty="0" smtClean="0"/>
                  <a:t>)  {</a:t>
                </a:r>
              </a:p>
              <a:p>
                <a:pPr marL="0" indent="0">
                  <a:buNone/>
                </a:pPr>
                <a:r>
                  <a:rPr lang="en-US" altLang="zh-TW" sz="2000" dirty="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𝑙𝑒𝑣𝑒𝑙</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𝑙𝑒𝑣𝑒𝑙</m:t>
                    </m:r>
                    <m:r>
                      <a:rPr lang="en-US" altLang="zh-TW" sz="2000" b="0" i="1" smtClean="0">
                        <a:latin typeface="Cambria Math"/>
                      </a:rPr>
                      <m:t>+1</m:t>
                    </m:r>
                  </m:oMath>
                </a14:m>
                <a:r>
                  <a:rPr lang="en-US" altLang="zh-TW" sz="2000" dirty="0" smtClean="0"/>
                  <a:t>;</a:t>
                </a:r>
              </a:p>
              <a:p>
                <a:pPr marL="0" indent="0">
                  <a:buNone/>
                </a:pPr>
                <a:r>
                  <a:rPr lang="en-US" altLang="zh-TW" sz="2000" dirty="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𝑤𝑒𝑖𝑔h𝑡</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𝑤𝑒𝑖𝑔h𝑡</m:t>
                    </m:r>
                    <m:r>
                      <a:rPr lang="en-US" altLang="zh-TW" sz="2000" b="0" i="1" smtClean="0">
                        <a:latin typeface="Cambria Math"/>
                      </a:rPr>
                      <m:t>+</m:t>
                    </m:r>
                    <m:r>
                      <a:rPr lang="en-US" altLang="zh-TW" sz="2000" b="0" i="1" smtClean="0">
                        <a:latin typeface="Cambria Math"/>
                      </a:rPr>
                      <m:t>𝑤</m:t>
                    </m:r>
                    <m:r>
                      <a:rPr lang="en-US" altLang="zh-TW" sz="2000" b="0" i="1" smtClean="0">
                        <a:latin typeface="Cambria Math"/>
                      </a:rPr>
                      <m:t>[</m:t>
                    </m:r>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𝑙𝑒𝑣𝑒𝑙</m:t>
                    </m:r>
                    <m:r>
                      <a:rPr lang="en-US" altLang="zh-TW" sz="2000" b="0" i="1" smtClean="0">
                        <a:latin typeface="Cambria Math"/>
                      </a:rPr>
                      <m:t>]</m:t>
                    </m:r>
                  </m:oMath>
                </a14:m>
                <a:r>
                  <a:rPr lang="en-US" altLang="zh-TW" sz="2000" dirty="0" smtClean="0"/>
                  <a:t>;</a:t>
                </a:r>
              </a:p>
              <a:p>
                <a:pPr marL="0" indent="0">
                  <a:buNone/>
                </a:pPr>
                <a:r>
                  <a:rPr lang="en-US" altLang="zh-TW" sz="2000" dirty="0"/>
                  <a:t> </a:t>
                </a:r>
                <a:r>
                  <a:rPr lang="en-US" altLang="zh-TW" sz="2000" dirty="0" smtClean="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𝑝𝑟𝑜𝑓𝑖𝑡</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𝑝𝑟𝑜𝑓𝑖𝑡</m:t>
                    </m:r>
                    <m:r>
                      <a:rPr lang="en-US" altLang="zh-TW" sz="2000" b="0" i="1" smtClean="0">
                        <a:latin typeface="Cambria Math"/>
                      </a:rPr>
                      <m:t>+</m:t>
                    </m:r>
                    <m:r>
                      <a:rPr lang="en-US" altLang="zh-TW" sz="2000" b="0" i="1" smtClean="0">
                        <a:latin typeface="Cambria Math"/>
                      </a:rPr>
                      <m:t>𝑝</m:t>
                    </m:r>
                    <m:r>
                      <a:rPr lang="en-US" altLang="zh-TW" sz="2000" b="0" i="1" smtClean="0">
                        <a:latin typeface="Cambria Math"/>
                      </a:rPr>
                      <m:t>[</m:t>
                    </m:r>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𝑙𝑒𝑣𝑒𝑙</m:t>
                    </m:r>
                    <m:r>
                      <a:rPr lang="en-US" altLang="zh-TW" sz="2000" b="0" i="1" smtClean="0">
                        <a:latin typeface="Cambria Math"/>
                      </a:rPr>
                      <m:t>]</m:t>
                    </m:r>
                  </m:oMath>
                </a14:m>
                <a:r>
                  <a:rPr lang="en-US" altLang="zh-TW" sz="2000" dirty="0" smtClean="0"/>
                  <a:t>;</a:t>
                </a:r>
              </a:p>
              <a:p>
                <a:pPr marL="0" indent="0">
                  <a:buNone/>
                </a:pPr>
                <a:r>
                  <a:rPr lang="en-US" altLang="zh-TW" sz="2000" dirty="0" smtClean="0"/>
                  <a:t>	if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𝑤𝑒𝑖𝑔h𝑡</m:t>
                    </m:r>
                    <m:r>
                      <a:rPr lang="en-US" altLang="zh-TW" sz="2000" b="0" i="1" smtClean="0">
                        <a:latin typeface="Cambria Math"/>
                      </a:rPr>
                      <m:t>≤</m:t>
                    </m:r>
                    <m:r>
                      <a:rPr lang="en-US" altLang="zh-TW" sz="2000" b="0" i="1" smtClean="0">
                        <a:latin typeface="Cambria Math"/>
                      </a:rPr>
                      <m:t>𝑊</m:t>
                    </m:r>
                    <m:r>
                      <a:rPr lang="en-US" altLang="zh-TW" sz="2000" b="0" i="1" smtClean="0">
                        <a:latin typeface="Cambria Math"/>
                      </a:rPr>
                      <m:t> &amp;&amp; </m:t>
                    </m:r>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𝑝𝑟𝑜𝑓𝑖𝑡</m:t>
                    </m:r>
                    <m:r>
                      <a:rPr lang="en-US" altLang="zh-TW" sz="2000" b="0" i="1" smtClean="0">
                        <a:latin typeface="Cambria Math"/>
                      </a:rPr>
                      <m:t>&gt;</m:t>
                    </m:r>
                    <m:r>
                      <a:rPr lang="en-US" altLang="zh-TW" sz="2000" b="0" i="1" smtClean="0">
                        <a:latin typeface="Cambria Math"/>
                      </a:rPr>
                      <m:t>𝑚𝑎𝑥𝑝𝑟𝑜𝑓𝑖𝑡</m:t>
                    </m:r>
                  </m:oMath>
                </a14:m>
                <a:r>
                  <a:rPr lang="en-US" altLang="zh-TW" sz="2000" dirty="0" smtClean="0"/>
                  <a:t>)</a:t>
                </a:r>
              </a:p>
              <a:p>
                <a:pPr marL="0" indent="0">
                  <a:buNone/>
                </a:pPr>
                <a:r>
                  <a:rPr lang="en-US" altLang="zh-TW" sz="2000" dirty="0"/>
                  <a:t> </a:t>
                </a:r>
                <a:r>
                  <a:rPr lang="en-US" altLang="zh-TW" sz="2000" dirty="0" smtClean="0"/>
                  <a:t>                      </a:t>
                </a:r>
                <a14:m>
                  <m:oMath xmlns:m="http://schemas.openxmlformats.org/officeDocument/2006/math">
                    <m:r>
                      <a:rPr lang="en-US" altLang="zh-TW" sz="2000" b="0" i="1" smtClean="0">
                        <a:latin typeface="Cambria Math"/>
                      </a:rPr>
                      <m:t>𝑚𝑎𝑥𝑝𝑟𝑜𝑓𝑖𝑡</m:t>
                    </m:r>
                    <m:r>
                      <a:rPr lang="en-US" altLang="zh-TW" sz="2000" b="0" i="1" smtClean="0">
                        <a:latin typeface="Cambria Math"/>
                      </a:rPr>
                      <m:t>=</m:t>
                    </m:r>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𝑝𝑟𝑜𝑓𝑖𝑡</m:t>
                    </m:r>
                  </m:oMath>
                </a14:m>
                <a:r>
                  <a:rPr lang="en-US" altLang="zh-TW" sz="2000" dirty="0" smtClean="0"/>
                  <a:t>;</a:t>
                </a:r>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44136"/>
                <a:ext cx="8229600" cy="5110880"/>
              </a:xfrm>
              <a:blipFill rotWithShape="1">
                <a:blip r:embed="rId2"/>
                <a:stretch>
                  <a:fillRect l="-741" t="-597" b="-1790"/>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17</a:t>
            </a:fld>
            <a:endParaRPr lang="zh-TW" altLang="en-US" dirty="0"/>
          </a:p>
        </p:txBody>
      </p:sp>
    </p:spTree>
    <p:extLst>
      <p:ext uri="{BB962C8B-B14F-4D97-AF65-F5344CB8AC3E}">
        <p14:creationId xmlns:p14="http://schemas.microsoft.com/office/powerpoint/2010/main" val="189380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723240"/>
                <a:ext cx="8229600" cy="5402923"/>
              </a:xfrm>
            </p:spPr>
            <p:txBody>
              <a:bodyPr/>
              <a:lstStyle/>
              <a:p>
                <a:pPr marL="0" indent="0">
                  <a:buNone/>
                </a:pPr>
                <a:r>
                  <a:rPr lang="en-US" altLang="zh-TW" dirty="0" smtClean="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𝑏𝑜𝑢𝑛𝑑</m:t>
                    </m:r>
                    <m:r>
                      <a:rPr lang="en-US" altLang="zh-TW" sz="2000" b="0" i="1" smtClean="0">
                        <a:latin typeface="Cambria Math"/>
                      </a:rPr>
                      <m:t>=</m:t>
                    </m:r>
                    <m:r>
                      <a:rPr lang="en-US" altLang="zh-TW" sz="2000" b="0" i="1" smtClean="0">
                        <a:latin typeface="Cambria Math"/>
                      </a:rPr>
                      <m:t>𝑏𝑜𝑢𝑛𝑑</m:t>
                    </m:r>
                    <m:d>
                      <m:dPr>
                        <m:ctrlPr>
                          <a:rPr lang="en-US" altLang="zh-TW" sz="2000" b="0" i="1" smtClean="0">
                            <a:latin typeface="Cambria Math" panose="02040503050406030204" pitchFamily="18" charset="0"/>
                          </a:rPr>
                        </m:ctrlPr>
                      </m:dPr>
                      <m:e>
                        <m:r>
                          <a:rPr lang="en-US" altLang="zh-TW" sz="2000" b="0" i="1" smtClean="0">
                            <a:latin typeface="Cambria Math"/>
                          </a:rPr>
                          <m:t>𝑢</m:t>
                        </m:r>
                      </m:e>
                    </m:d>
                    <m:r>
                      <a:rPr lang="en-US" altLang="zh-TW" sz="2000" b="0" i="1" smtClean="0">
                        <a:latin typeface="Cambria Math"/>
                      </a:rPr>
                      <m:t>;</m:t>
                    </m:r>
                  </m:oMath>
                </a14:m>
                <a:endParaRPr lang="en-US" altLang="zh-TW" sz="2000" dirty="0" smtClean="0"/>
              </a:p>
              <a:p>
                <a:pPr marL="0" indent="0">
                  <a:buNone/>
                </a:pPr>
                <a:r>
                  <a:rPr lang="en-US" altLang="zh-TW" sz="2000" dirty="0"/>
                  <a:t>	</a:t>
                </a:r>
                <a:r>
                  <a:rPr lang="en-US" altLang="zh-TW" sz="2000" dirty="0" smtClean="0"/>
                  <a:t>if (</a:t>
                </a:r>
                <a14:m>
                  <m:oMath xmlns:m="http://schemas.openxmlformats.org/officeDocument/2006/math">
                    <m:r>
                      <a:rPr lang="en-US" altLang="zh-TW" sz="2000" i="1">
                        <a:latin typeface="Cambria Math"/>
                      </a:rPr>
                      <m:t>𝑢</m:t>
                    </m:r>
                    <m:r>
                      <a:rPr lang="en-US" altLang="zh-TW" sz="2000" i="1">
                        <a:latin typeface="Cambria Math"/>
                      </a:rPr>
                      <m:t>.</m:t>
                    </m:r>
                    <m:r>
                      <a:rPr lang="en-US" altLang="zh-TW" sz="2000" i="1">
                        <a:latin typeface="Cambria Math"/>
                      </a:rPr>
                      <m:t>𝑏𝑜𝑢𝑛𝑑</m:t>
                    </m:r>
                    <m:r>
                      <a:rPr lang="en-US" altLang="zh-TW" sz="2000" b="0" i="1" smtClean="0">
                        <a:latin typeface="Cambria Math"/>
                      </a:rPr>
                      <m:t>&gt;</m:t>
                    </m:r>
                    <m:r>
                      <a:rPr lang="en-US" altLang="zh-TW" sz="2000" b="0" i="1" smtClean="0">
                        <a:latin typeface="Cambria Math"/>
                      </a:rPr>
                      <m:t>𝑚𝑎𝑥𝑝𝑟𝑜𝑓𝑖𝑡</m:t>
                    </m:r>
                  </m:oMath>
                </a14:m>
                <a:r>
                  <a:rPr lang="en-US" altLang="zh-TW" sz="2000" dirty="0" smtClean="0"/>
                  <a:t>)</a:t>
                </a:r>
              </a:p>
              <a:p>
                <a:pPr marL="0" indent="0">
                  <a:buNone/>
                </a:pPr>
                <a:r>
                  <a:rPr lang="en-US" altLang="zh-TW" sz="2000" dirty="0"/>
                  <a:t>		</a:t>
                </a:r>
                <a14:m>
                  <m:oMath xmlns:m="http://schemas.openxmlformats.org/officeDocument/2006/math">
                    <m:r>
                      <a:rPr lang="en-US" altLang="zh-TW" sz="2000" b="0" i="1" smtClean="0">
                        <a:latin typeface="Cambria Math"/>
                      </a:rPr>
                      <m:t>𝑖𝑛𝑠𝑒𝑟𝑡</m:t>
                    </m:r>
                    <m:r>
                      <a:rPr lang="en-US" altLang="zh-TW" sz="2000" b="0" i="1" smtClean="0">
                        <a:latin typeface="Cambria Math"/>
                      </a:rPr>
                      <m:t>(</m:t>
                    </m:r>
                    <m:r>
                      <a:rPr lang="en-US" altLang="zh-TW" sz="2000" b="0" i="1" smtClean="0">
                        <a:latin typeface="Cambria Math"/>
                      </a:rPr>
                      <m:t>𝑃𝑄</m:t>
                    </m:r>
                    <m:r>
                      <a:rPr lang="en-US" altLang="zh-TW" sz="2000" b="0" i="1" smtClean="0">
                        <a:latin typeface="Cambria Math"/>
                      </a:rPr>
                      <m:t>, </m:t>
                    </m:r>
                    <m:r>
                      <a:rPr lang="en-US" altLang="zh-TW" sz="2000" b="0" i="1" smtClean="0">
                        <a:latin typeface="Cambria Math"/>
                      </a:rPr>
                      <m:t>𝑢</m:t>
                    </m:r>
                    <m:r>
                      <a:rPr lang="en-US" altLang="zh-TW" sz="2000" b="0" i="1" smtClean="0">
                        <a:latin typeface="Cambria Math"/>
                      </a:rPr>
                      <m:t>)</m:t>
                    </m:r>
                  </m:oMath>
                </a14:m>
                <a:r>
                  <a:rPr lang="en-US" altLang="zh-TW" sz="2000" dirty="0" smtClean="0"/>
                  <a:t>;</a:t>
                </a:r>
              </a:p>
              <a:p>
                <a:pPr marL="0" indent="0">
                  <a:buNone/>
                </a:pPr>
                <a:r>
                  <a:rPr lang="en-US" altLang="zh-TW" sz="2000" dirty="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𝑤𝑒𝑖𝑔h𝑡</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𝑤𝑒𝑖𝑔h𝑡</m:t>
                    </m:r>
                  </m:oMath>
                </a14:m>
                <a:r>
                  <a:rPr lang="en-US" altLang="zh-TW" sz="2000" dirty="0" smtClean="0"/>
                  <a:t>;</a:t>
                </a:r>
              </a:p>
              <a:p>
                <a:pPr marL="0" indent="0">
                  <a:buNone/>
                </a:pPr>
                <a:r>
                  <a:rPr lang="en-US" altLang="zh-TW" sz="2000" dirty="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𝑝𝑟𝑜𝑓𝑖𝑡</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𝑝𝑟𝑜𝑓𝑖𝑡</m:t>
                    </m:r>
                  </m:oMath>
                </a14:m>
                <a:r>
                  <a:rPr lang="en-US" altLang="zh-TW" sz="2000" dirty="0" smtClean="0"/>
                  <a:t>;</a:t>
                </a:r>
              </a:p>
              <a:p>
                <a:pPr marL="0" indent="0">
                  <a:buNone/>
                </a:pPr>
                <a:r>
                  <a:rPr lang="en-US" altLang="zh-TW" sz="2000" dirty="0"/>
                  <a:t>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𝑏𝑜𝑢𝑛𝑑</m:t>
                    </m:r>
                    <m:r>
                      <a:rPr lang="en-US" altLang="zh-TW" sz="2000" b="0" i="1" smtClean="0">
                        <a:latin typeface="Cambria Math"/>
                      </a:rPr>
                      <m:t>=</m:t>
                    </m:r>
                    <m:r>
                      <a:rPr lang="en-US" altLang="zh-TW" sz="2000" b="0" i="1" smtClean="0">
                        <a:latin typeface="Cambria Math"/>
                      </a:rPr>
                      <m:t>𝑣</m:t>
                    </m:r>
                    <m:r>
                      <a:rPr lang="en-US" altLang="zh-TW" sz="2000" b="0" i="1" smtClean="0">
                        <a:latin typeface="Cambria Math"/>
                      </a:rPr>
                      <m:t>.</m:t>
                    </m:r>
                    <m:r>
                      <a:rPr lang="en-US" altLang="zh-TW" sz="2000" b="0" i="1" smtClean="0">
                        <a:latin typeface="Cambria Math"/>
                      </a:rPr>
                      <m:t>𝑏𝑜𝑢𝑛𝑑</m:t>
                    </m:r>
                  </m:oMath>
                </a14:m>
                <a:r>
                  <a:rPr lang="en-US" altLang="zh-TW" sz="2000" dirty="0" smtClean="0"/>
                  <a:t>;</a:t>
                </a:r>
              </a:p>
              <a:p>
                <a:pPr marL="0" indent="0">
                  <a:buNone/>
                </a:pPr>
                <a:r>
                  <a:rPr lang="en-US" altLang="zh-TW" sz="2000" dirty="0"/>
                  <a:t>	</a:t>
                </a:r>
                <a:r>
                  <a:rPr lang="en-US" altLang="zh-TW" sz="2000" dirty="0" smtClean="0"/>
                  <a:t>if (</a:t>
                </a:r>
                <a14:m>
                  <m:oMath xmlns:m="http://schemas.openxmlformats.org/officeDocument/2006/math">
                    <m:r>
                      <a:rPr lang="en-US" altLang="zh-TW" sz="2000" b="0" i="1" smtClean="0">
                        <a:latin typeface="Cambria Math"/>
                      </a:rPr>
                      <m:t>𝑢</m:t>
                    </m:r>
                    <m:r>
                      <a:rPr lang="en-US" altLang="zh-TW" sz="2000" b="0" i="1" smtClean="0">
                        <a:latin typeface="Cambria Math"/>
                      </a:rPr>
                      <m:t>.</m:t>
                    </m:r>
                    <m:r>
                      <a:rPr lang="en-US" altLang="zh-TW" sz="2000" b="0" i="1" smtClean="0">
                        <a:latin typeface="Cambria Math"/>
                      </a:rPr>
                      <m:t>𝑏𝑜𝑢𝑛𝑑</m:t>
                    </m:r>
                    <m:r>
                      <a:rPr lang="en-US" altLang="zh-TW" sz="2000" b="0" i="1" smtClean="0">
                        <a:latin typeface="Cambria Math"/>
                      </a:rPr>
                      <m:t>&gt;</m:t>
                    </m:r>
                    <m:r>
                      <a:rPr lang="en-US" altLang="zh-TW" sz="2000" b="0" i="1" smtClean="0">
                        <a:latin typeface="Cambria Math"/>
                      </a:rPr>
                      <m:t>𝑚𝑎𝑥𝑝𝑟𝑜𝑓𝑖𝑡</m:t>
                    </m:r>
                  </m:oMath>
                </a14:m>
                <a:r>
                  <a:rPr lang="en-US" altLang="zh-TW" sz="2000" dirty="0" smtClean="0"/>
                  <a:t>)</a:t>
                </a:r>
              </a:p>
              <a:p>
                <a:pPr marL="0" indent="0">
                  <a:buNone/>
                </a:pPr>
                <a:r>
                  <a:rPr lang="en-US" altLang="zh-TW" sz="2000" dirty="0" smtClean="0"/>
                  <a:t>		</a:t>
                </a:r>
                <a14:m>
                  <m:oMath xmlns:m="http://schemas.openxmlformats.org/officeDocument/2006/math">
                    <m:r>
                      <a:rPr lang="en-US" altLang="zh-TW" sz="2000" b="0" i="1" smtClean="0">
                        <a:latin typeface="Cambria Math"/>
                      </a:rPr>
                      <m:t>𝑖𝑛𝑠𝑒𝑟𝑡</m:t>
                    </m:r>
                    <m:d>
                      <m:dPr>
                        <m:ctrlPr>
                          <a:rPr lang="en-US" altLang="zh-TW" sz="2000" b="0" i="1" smtClean="0">
                            <a:latin typeface="Cambria Math" panose="02040503050406030204" pitchFamily="18" charset="0"/>
                          </a:rPr>
                        </m:ctrlPr>
                      </m:dPr>
                      <m:e>
                        <m:r>
                          <a:rPr lang="en-US" altLang="zh-TW" sz="2000" b="0" i="1" smtClean="0">
                            <a:latin typeface="Cambria Math"/>
                          </a:rPr>
                          <m:t>𝑃𝑄</m:t>
                        </m:r>
                        <m:r>
                          <a:rPr lang="en-US" altLang="zh-TW" sz="2000" b="0" i="1" smtClean="0">
                            <a:latin typeface="Cambria Math"/>
                          </a:rPr>
                          <m:t>, </m:t>
                        </m:r>
                        <m:r>
                          <a:rPr lang="en-US" altLang="zh-TW" sz="2000" b="0" i="1" smtClean="0">
                            <a:latin typeface="Cambria Math"/>
                          </a:rPr>
                          <m:t>𝑢</m:t>
                        </m:r>
                      </m:e>
                    </m:d>
                  </m:oMath>
                </a14:m>
                <a:r>
                  <a:rPr lang="en-US" altLang="zh-TW" sz="2000" dirty="0" smtClean="0"/>
                  <a:t>;</a:t>
                </a:r>
              </a:p>
              <a:p>
                <a:pPr marL="0" indent="0">
                  <a:buNone/>
                </a:pPr>
                <a:r>
                  <a:rPr lang="en-US" altLang="zh-TW" sz="2000"/>
                  <a:t> </a:t>
                </a:r>
                <a:r>
                  <a:rPr lang="en-US" altLang="zh-TW" sz="2000" smtClean="0"/>
                  <a:t> }}}</a:t>
                </a:r>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723240"/>
                <a:ext cx="8229600" cy="5402923"/>
              </a:xfrm>
              <a:blipFill rotWithShape="1">
                <a:blip r:embed="rId2"/>
                <a:stretch>
                  <a:fillRect/>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18</a:t>
            </a:fld>
            <a:endParaRPr lang="zh-TW" altLang="en-US"/>
          </a:p>
        </p:txBody>
      </p:sp>
    </p:spTree>
    <p:extLst>
      <p:ext uri="{BB962C8B-B14F-4D97-AF65-F5344CB8AC3E}">
        <p14:creationId xmlns:p14="http://schemas.microsoft.com/office/powerpoint/2010/main" val="88192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500062"/>
          </a:xfrm>
        </p:spPr>
        <p:txBody>
          <a:bodyPr>
            <a:noAutofit/>
          </a:bodyPr>
          <a:lstStyle/>
          <a:p>
            <a:r>
              <a:rPr lang="en-US" altLang="zh-TW" sz="2400" dirty="0" smtClean="0"/>
              <a:t>The Traveling Salesperson Problem</a:t>
            </a:r>
            <a:endParaRPr lang="zh-TW" altLang="en-US" sz="2400" dirty="0"/>
          </a:p>
        </p:txBody>
      </p:sp>
      <p:sp>
        <p:nvSpPr>
          <p:cNvPr id="3" name="頁尾版面配置區 2"/>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19</a:t>
            </a:fld>
            <a:endParaRPr lang="zh-TW" altLang="en-US"/>
          </a:p>
        </p:txBody>
      </p:sp>
      <p:sp>
        <p:nvSpPr>
          <p:cNvPr id="4" name="橢圓 3"/>
          <p:cNvSpPr/>
          <p:nvPr/>
        </p:nvSpPr>
        <p:spPr>
          <a:xfrm>
            <a:off x="5383452" y="1242766"/>
            <a:ext cx="603251" cy="452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t>
            </a:r>
            <a:r>
              <a:rPr lang="en-US" altLang="zh-TW" sz="1400" baseline="-25000" dirty="0" smtClean="0">
                <a:solidFill>
                  <a:schemeClr val="tx1"/>
                </a:solidFill>
              </a:rPr>
              <a:t>1</a:t>
            </a:r>
            <a:endParaRPr lang="zh-TW" altLang="en-US" sz="1400" baseline="-25000" dirty="0">
              <a:solidFill>
                <a:schemeClr val="tx1"/>
              </a:solidFill>
            </a:endParaRPr>
          </a:p>
        </p:txBody>
      </p:sp>
      <p:sp>
        <p:nvSpPr>
          <p:cNvPr id="5" name="橢圓 4"/>
          <p:cNvSpPr/>
          <p:nvPr/>
        </p:nvSpPr>
        <p:spPr>
          <a:xfrm>
            <a:off x="7313852" y="1242766"/>
            <a:ext cx="603251" cy="452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t>
            </a:r>
            <a:r>
              <a:rPr lang="en-US" altLang="zh-TW" sz="1400" baseline="-25000" dirty="0" smtClean="0">
                <a:solidFill>
                  <a:schemeClr val="tx1"/>
                </a:solidFill>
              </a:rPr>
              <a:t>2</a:t>
            </a:r>
            <a:endParaRPr lang="zh-TW" altLang="en-US" sz="1400" baseline="-25000" dirty="0">
              <a:solidFill>
                <a:schemeClr val="tx1"/>
              </a:solidFill>
            </a:endParaRPr>
          </a:p>
        </p:txBody>
      </p:sp>
      <p:sp>
        <p:nvSpPr>
          <p:cNvPr id="6" name="橢圓 5"/>
          <p:cNvSpPr/>
          <p:nvPr/>
        </p:nvSpPr>
        <p:spPr>
          <a:xfrm>
            <a:off x="5383452" y="2358779"/>
            <a:ext cx="603251" cy="452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t>
            </a:r>
            <a:r>
              <a:rPr lang="en-US" altLang="zh-TW" sz="1400" baseline="-25000" dirty="0" smtClean="0">
                <a:solidFill>
                  <a:schemeClr val="tx1"/>
                </a:solidFill>
              </a:rPr>
              <a:t>4</a:t>
            </a:r>
            <a:endParaRPr lang="zh-TW" altLang="en-US" sz="1400" baseline="-25000" dirty="0">
              <a:solidFill>
                <a:schemeClr val="tx1"/>
              </a:solidFill>
            </a:endParaRPr>
          </a:p>
        </p:txBody>
      </p:sp>
      <p:sp>
        <p:nvSpPr>
          <p:cNvPr id="7" name="橢圓 6"/>
          <p:cNvSpPr/>
          <p:nvPr/>
        </p:nvSpPr>
        <p:spPr>
          <a:xfrm>
            <a:off x="7313852" y="2584997"/>
            <a:ext cx="603251" cy="452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t>
            </a:r>
            <a:r>
              <a:rPr lang="en-US" altLang="zh-TW" sz="1400" baseline="-25000" dirty="0" smtClean="0">
                <a:solidFill>
                  <a:schemeClr val="tx1"/>
                </a:solidFill>
              </a:rPr>
              <a:t>3</a:t>
            </a:r>
            <a:endParaRPr lang="zh-TW" altLang="en-US" sz="1400" baseline="-25000" dirty="0">
              <a:solidFill>
                <a:schemeClr val="tx1"/>
              </a:solidFill>
            </a:endParaRPr>
          </a:p>
        </p:txBody>
      </p:sp>
      <p:sp>
        <p:nvSpPr>
          <p:cNvPr id="8" name="橢圓 7"/>
          <p:cNvSpPr/>
          <p:nvPr/>
        </p:nvSpPr>
        <p:spPr>
          <a:xfrm>
            <a:off x="6348652" y="3414466"/>
            <a:ext cx="603251" cy="452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t>
            </a:r>
            <a:r>
              <a:rPr lang="en-US" altLang="zh-TW" sz="1400" baseline="-25000" dirty="0" smtClean="0">
                <a:solidFill>
                  <a:schemeClr val="tx1"/>
                </a:solidFill>
              </a:rPr>
              <a:t>5</a:t>
            </a:r>
            <a:endParaRPr lang="zh-TW" altLang="en-US" sz="1400" baseline="-25000" dirty="0">
              <a:solidFill>
                <a:schemeClr val="tx1"/>
              </a:solidFill>
            </a:endParaRPr>
          </a:p>
        </p:txBody>
      </p:sp>
      <p:cxnSp>
        <p:nvCxnSpPr>
          <p:cNvPr id="10" name="直線單箭頭接點 9"/>
          <p:cNvCxnSpPr>
            <a:stCxn id="4" idx="4"/>
            <a:endCxn id="6" idx="0"/>
          </p:cNvCxnSpPr>
          <p:nvPr/>
        </p:nvCxnSpPr>
        <p:spPr>
          <a:xfrm rot="5400000">
            <a:off x="5353290" y="2026991"/>
            <a:ext cx="6635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5" idx="4"/>
            <a:endCxn id="7" idx="0"/>
          </p:cNvCxnSpPr>
          <p:nvPr/>
        </p:nvCxnSpPr>
        <p:spPr>
          <a:xfrm rot="5400000">
            <a:off x="7170581" y="2140100"/>
            <a:ext cx="8897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6" idx="5"/>
            <a:endCxn id="8" idx="1"/>
          </p:cNvCxnSpPr>
          <p:nvPr/>
        </p:nvCxnSpPr>
        <p:spPr>
          <a:xfrm rot="16200000" flipH="1">
            <a:off x="5799794" y="2843522"/>
            <a:ext cx="735766" cy="538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8" idx="0"/>
          </p:cNvCxnSpPr>
          <p:nvPr/>
        </p:nvCxnSpPr>
        <p:spPr>
          <a:xfrm rot="5400000" flipH="1" flipV="1">
            <a:off x="6133478" y="2145746"/>
            <a:ext cx="1785521" cy="751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7" idx="1"/>
            <a:endCxn id="4" idx="5"/>
          </p:cNvCxnSpPr>
          <p:nvPr/>
        </p:nvCxnSpPr>
        <p:spPr>
          <a:xfrm rot="16200000" flipV="1">
            <a:off x="6139123" y="1388181"/>
            <a:ext cx="1022310" cy="1503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7616272" y="1848816"/>
            <a:ext cx="361950" cy="338554"/>
          </a:xfrm>
          <a:prstGeom prst="rect">
            <a:avLst/>
          </a:prstGeom>
          <a:noFill/>
        </p:spPr>
        <p:txBody>
          <a:bodyPr wrap="square" rtlCol="0">
            <a:spAutoFit/>
          </a:bodyPr>
          <a:lstStyle/>
          <a:p>
            <a:r>
              <a:rPr lang="en-US" altLang="zh-TW" sz="1600" dirty="0" smtClean="0"/>
              <a:t>7</a:t>
            </a:r>
            <a:endParaRPr lang="zh-TW" altLang="en-US" sz="1600" dirty="0"/>
          </a:p>
        </p:txBody>
      </p:sp>
      <p:sp>
        <p:nvSpPr>
          <p:cNvPr id="24" name="文字方塊 23"/>
          <p:cNvSpPr txBox="1"/>
          <p:nvPr/>
        </p:nvSpPr>
        <p:spPr>
          <a:xfrm>
            <a:off x="6589953" y="2575680"/>
            <a:ext cx="361950" cy="338554"/>
          </a:xfrm>
          <a:prstGeom prst="rect">
            <a:avLst/>
          </a:prstGeom>
          <a:noFill/>
        </p:spPr>
        <p:txBody>
          <a:bodyPr wrap="square" rtlCol="0">
            <a:spAutoFit/>
          </a:bodyPr>
          <a:lstStyle/>
          <a:p>
            <a:r>
              <a:rPr lang="en-US" altLang="zh-TW" sz="1600" dirty="0" smtClean="0"/>
              <a:t>7</a:t>
            </a:r>
            <a:endParaRPr lang="zh-TW" altLang="en-US" sz="1600" dirty="0"/>
          </a:p>
        </p:txBody>
      </p:sp>
      <p:sp>
        <p:nvSpPr>
          <p:cNvPr id="25" name="文字方塊 24"/>
          <p:cNvSpPr txBox="1"/>
          <p:nvPr/>
        </p:nvSpPr>
        <p:spPr>
          <a:xfrm>
            <a:off x="6589953" y="1831939"/>
            <a:ext cx="361950" cy="338554"/>
          </a:xfrm>
          <a:prstGeom prst="rect">
            <a:avLst/>
          </a:prstGeom>
          <a:noFill/>
        </p:spPr>
        <p:txBody>
          <a:bodyPr wrap="square" rtlCol="0">
            <a:spAutoFit/>
          </a:bodyPr>
          <a:lstStyle/>
          <a:p>
            <a:r>
              <a:rPr lang="en-US" altLang="zh-TW" sz="1600" dirty="0" smtClean="0"/>
              <a:t>4</a:t>
            </a:r>
            <a:endParaRPr lang="zh-TW" altLang="en-US" sz="1600" dirty="0"/>
          </a:p>
        </p:txBody>
      </p:sp>
      <p:sp>
        <p:nvSpPr>
          <p:cNvPr id="26" name="文字方塊 25"/>
          <p:cNvSpPr txBox="1"/>
          <p:nvPr/>
        </p:nvSpPr>
        <p:spPr>
          <a:xfrm>
            <a:off x="5202478" y="1831939"/>
            <a:ext cx="481806" cy="338554"/>
          </a:xfrm>
          <a:prstGeom prst="rect">
            <a:avLst/>
          </a:prstGeom>
          <a:noFill/>
        </p:spPr>
        <p:txBody>
          <a:bodyPr wrap="square" rtlCol="0">
            <a:spAutoFit/>
          </a:bodyPr>
          <a:lstStyle/>
          <a:p>
            <a:r>
              <a:rPr lang="en-US" altLang="zh-TW" sz="1600" dirty="0" smtClean="0"/>
              <a:t>10</a:t>
            </a:r>
            <a:endParaRPr lang="zh-TW" altLang="en-US" sz="1600" dirty="0"/>
          </a:p>
        </p:txBody>
      </p:sp>
      <p:sp>
        <p:nvSpPr>
          <p:cNvPr id="27" name="文字方塊 26"/>
          <p:cNvSpPr txBox="1"/>
          <p:nvPr/>
        </p:nvSpPr>
        <p:spPr>
          <a:xfrm>
            <a:off x="5805728" y="2914234"/>
            <a:ext cx="361950" cy="338554"/>
          </a:xfrm>
          <a:prstGeom prst="rect">
            <a:avLst/>
          </a:prstGeom>
          <a:noFill/>
        </p:spPr>
        <p:txBody>
          <a:bodyPr wrap="square" rtlCol="0">
            <a:spAutoFit/>
          </a:bodyPr>
          <a:lstStyle/>
          <a:p>
            <a:r>
              <a:rPr lang="en-US" altLang="zh-TW" sz="1600" dirty="0" smtClean="0"/>
              <a:t>2</a:t>
            </a:r>
            <a:endParaRPr lang="zh-TW" altLang="en-US" sz="1600" dirty="0"/>
          </a:p>
        </p:txBody>
      </p:sp>
      <p:sp>
        <p:nvSpPr>
          <p:cNvPr id="28" name="文字方塊 27"/>
          <p:cNvSpPr txBox="1"/>
          <p:nvPr/>
        </p:nvSpPr>
        <p:spPr>
          <a:xfrm>
            <a:off x="5202478" y="4333875"/>
            <a:ext cx="3484562" cy="923330"/>
          </a:xfrm>
          <a:prstGeom prst="rect">
            <a:avLst/>
          </a:prstGeom>
          <a:noFill/>
        </p:spPr>
        <p:txBody>
          <a:bodyPr wrap="square" rtlCol="0">
            <a:spAutoFit/>
          </a:bodyPr>
          <a:lstStyle/>
          <a:p>
            <a:r>
              <a:rPr lang="en-US" altLang="zh-TW" dirty="0" smtClean="0"/>
              <a:t>Optimal tour: starts at a given node, visits each vertex exactly once, and ends up back at the starting vertex.</a:t>
            </a:r>
            <a:endParaRPr lang="zh-TW" altLang="en-US" dirty="0"/>
          </a:p>
        </p:txBody>
      </p:sp>
      <p:graphicFrame>
        <p:nvGraphicFramePr>
          <p:cNvPr id="29" name="物件 28"/>
          <p:cNvGraphicFramePr>
            <a:graphicFrameLocks noChangeAspect="1"/>
          </p:cNvGraphicFramePr>
          <p:nvPr/>
        </p:nvGraphicFramePr>
        <p:xfrm>
          <a:off x="1116013" y="1384114"/>
          <a:ext cx="2843602" cy="2377280"/>
        </p:xfrm>
        <a:graphic>
          <a:graphicData uri="http://schemas.openxmlformats.org/presentationml/2006/ole">
            <mc:AlternateContent xmlns:mc="http://schemas.openxmlformats.org/markup-compatibility/2006">
              <mc:Choice xmlns:v="urn:schemas-microsoft-com:vml" Requires="v">
                <p:oleObj spid="_x0000_s25698" name="Equation" r:id="rId3" imgW="1396800" imgH="1168200" progId="Equation.3">
                  <p:embed/>
                </p:oleObj>
              </mc:Choice>
              <mc:Fallback>
                <p:oleObj name="Equation" r:id="rId3" imgW="1396800" imgH="1168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84114"/>
                        <a:ext cx="2843602" cy="2377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文字方塊 29"/>
          <p:cNvSpPr txBox="1"/>
          <p:nvPr/>
        </p:nvSpPr>
        <p:spPr>
          <a:xfrm>
            <a:off x="892175" y="4333875"/>
            <a:ext cx="3257550" cy="1200329"/>
          </a:xfrm>
          <a:prstGeom prst="rect">
            <a:avLst/>
          </a:prstGeom>
          <a:noFill/>
        </p:spPr>
        <p:txBody>
          <a:bodyPr wrap="square" rtlCol="0">
            <a:spAutoFit/>
          </a:bodyPr>
          <a:lstStyle/>
          <a:p>
            <a:r>
              <a:rPr lang="en-US" altLang="zh-TW" dirty="0" smtClean="0"/>
              <a:t>Adjacent matrix representation of a graph that has an edge from every vertex to every other vertex.</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1"/>
            <a:ext cx="8229600" cy="630573"/>
          </a:xfrm>
        </p:spPr>
        <p:txBody>
          <a:bodyPr>
            <a:normAutofit/>
          </a:bodyPr>
          <a:lstStyle/>
          <a:p>
            <a:r>
              <a:rPr lang="en-US" altLang="zh-TW" sz="2800" dirty="0" smtClean="0"/>
              <a:t>Branch-and-bound </a:t>
            </a:r>
            <a:r>
              <a:rPr lang="en-US" altLang="zh-TW" sz="2800" dirty="0"/>
              <a:t>o</a:t>
            </a:r>
            <a:r>
              <a:rPr lang="en-US" altLang="zh-TW" sz="2800" dirty="0" smtClean="0"/>
              <a:t>verview</a:t>
            </a:r>
            <a:endParaRPr lang="zh-TW" altLang="en-US" sz="2800" dirty="0"/>
          </a:p>
        </p:txBody>
      </p:sp>
      <p:sp>
        <p:nvSpPr>
          <p:cNvPr id="3" name="內容版面配置區 2"/>
          <p:cNvSpPr>
            <a:spLocks noGrp="1"/>
          </p:cNvSpPr>
          <p:nvPr>
            <p:ph idx="1"/>
          </p:nvPr>
        </p:nvSpPr>
        <p:spPr>
          <a:xfrm>
            <a:off x="457200" y="1023880"/>
            <a:ext cx="8323760" cy="5102283"/>
          </a:xfrm>
        </p:spPr>
        <p:txBody>
          <a:bodyPr>
            <a:normAutofit/>
          </a:bodyPr>
          <a:lstStyle/>
          <a:p>
            <a:r>
              <a:rPr lang="en-US" altLang="zh-TW" sz="2400" dirty="0"/>
              <a:t>for the 0–1 Knapsack </a:t>
            </a:r>
            <a:r>
              <a:rPr lang="en-US" altLang="zh-TW" sz="2400" dirty="0" smtClean="0"/>
              <a:t>problem:</a:t>
            </a:r>
          </a:p>
          <a:p>
            <a:pPr lvl="1"/>
            <a:r>
              <a:rPr lang="en-US" altLang="zh-TW" sz="2400" dirty="0" smtClean="0"/>
              <a:t>dynamic programming</a:t>
            </a:r>
          </a:p>
          <a:p>
            <a:pPr lvl="1"/>
            <a:r>
              <a:rPr lang="en-US" altLang="zh-TW" sz="2400" dirty="0"/>
              <a:t>backtracking </a:t>
            </a:r>
            <a:endParaRPr lang="en-US" altLang="zh-TW" sz="2400" dirty="0" smtClean="0"/>
          </a:p>
          <a:p>
            <a:pPr lvl="1"/>
            <a:r>
              <a:rPr lang="en-US" altLang="zh-TW" sz="2400" dirty="0"/>
              <a:t>branch-and-bound:  an improvement on the backtracking </a:t>
            </a:r>
          </a:p>
          <a:p>
            <a:pPr>
              <a:spcBef>
                <a:spcPts val="1800"/>
              </a:spcBef>
            </a:pPr>
            <a:r>
              <a:rPr lang="en-US" altLang="zh-TW" sz="2400" dirty="0"/>
              <a:t>The branch-and-bound design strategy is very similar to backtracking in that a state space tree is used to solve a problem. The differences are that the branch-and-bound </a:t>
            </a:r>
            <a:r>
              <a:rPr lang="en-US" altLang="zh-TW" sz="2400" dirty="0" smtClean="0"/>
              <a:t>method:</a:t>
            </a:r>
          </a:p>
          <a:p>
            <a:pPr lvl="1"/>
            <a:r>
              <a:rPr lang="en-US" altLang="zh-TW" sz="2400" dirty="0"/>
              <a:t>does not limit us to any particular way of traversing the </a:t>
            </a:r>
            <a:r>
              <a:rPr lang="en-US" altLang="zh-TW" sz="2400" dirty="0" smtClean="0"/>
              <a:t>tree.</a:t>
            </a:r>
          </a:p>
          <a:p>
            <a:pPr lvl="1"/>
            <a:r>
              <a:rPr lang="en-US" altLang="zh-TW" sz="2400" dirty="0"/>
              <a:t>is used only for optimization problems.</a:t>
            </a:r>
          </a:p>
          <a:p>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2</a:t>
            </a:fld>
            <a:endParaRPr lang="zh-TW" altLang="en-US"/>
          </a:p>
        </p:txBody>
      </p:sp>
    </p:spTree>
    <p:extLst>
      <p:ext uri="{BB962C8B-B14F-4D97-AF65-F5344CB8AC3E}">
        <p14:creationId xmlns:p14="http://schemas.microsoft.com/office/powerpoint/2010/main" val="949849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000"/>
            <a:ext cx="8229600" cy="500062"/>
          </a:xfrm>
        </p:spPr>
        <p:txBody>
          <a:bodyPr>
            <a:normAutofit fontScale="90000"/>
          </a:bodyPr>
          <a:lstStyle/>
          <a:p>
            <a:r>
              <a:rPr lang="en-US" altLang="zh-TW" sz="2800" dirty="0" smtClean="0"/>
              <a:t>The </a:t>
            </a:r>
            <a:r>
              <a:rPr lang="en-US" altLang="zh-TW" sz="3100" dirty="0" smtClean="0"/>
              <a:t>Traveling</a:t>
            </a:r>
            <a:r>
              <a:rPr lang="en-US" altLang="zh-TW" sz="2800" dirty="0" smtClean="0"/>
              <a:t> </a:t>
            </a:r>
            <a:r>
              <a:rPr lang="en-US" altLang="zh-TW" sz="2700" dirty="0" smtClean="0"/>
              <a:t>Salesperson</a:t>
            </a:r>
            <a:r>
              <a:rPr lang="en-US" altLang="zh-TW" sz="2800" dirty="0" smtClean="0"/>
              <a:t> Problem</a:t>
            </a:r>
            <a:endParaRPr lang="zh-TW" altLang="en-US" sz="2800" dirty="0"/>
          </a:p>
        </p:txBody>
      </p:sp>
      <p:sp>
        <p:nvSpPr>
          <p:cNvPr id="3" name="頁尾版面配置區 2"/>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20</a:t>
            </a:fld>
            <a:endParaRPr lang="zh-TW" altLang="en-US"/>
          </a:p>
        </p:txBody>
      </p:sp>
      <p:sp>
        <p:nvSpPr>
          <p:cNvPr id="4" name="橢圓 3"/>
          <p:cNvSpPr/>
          <p:nvPr/>
        </p:nvSpPr>
        <p:spPr>
          <a:xfrm>
            <a:off x="4783136" y="774700"/>
            <a:ext cx="663575"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5" name="橢圓 4"/>
          <p:cNvSpPr/>
          <p:nvPr/>
        </p:nvSpPr>
        <p:spPr>
          <a:xfrm>
            <a:off x="2762251" y="2101850"/>
            <a:ext cx="844551"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 2]</a:t>
            </a:r>
            <a:endParaRPr lang="zh-TW" altLang="en-US" sz="1600" dirty="0">
              <a:solidFill>
                <a:schemeClr val="tx1"/>
              </a:solidFill>
            </a:endParaRPr>
          </a:p>
        </p:txBody>
      </p:sp>
      <p:sp>
        <p:nvSpPr>
          <p:cNvPr id="9" name="橢圓 8"/>
          <p:cNvSpPr/>
          <p:nvPr/>
        </p:nvSpPr>
        <p:spPr>
          <a:xfrm>
            <a:off x="4421186" y="2101850"/>
            <a:ext cx="844551"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 3]</a:t>
            </a:r>
            <a:endParaRPr lang="zh-TW" altLang="en-US" sz="1600" dirty="0">
              <a:solidFill>
                <a:schemeClr val="tx1"/>
              </a:solidFill>
            </a:endParaRPr>
          </a:p>
        </p:txBody>
      </p:sp>
      <p:sp>
        <p:nvSpPr>
          <p:cNvPr id="10" name="橢圓 9"/>
          <p:cNvSpPr/>
          <p:nvPr/>
        </p:nvSpPr>
        <p:spPr>
          <a:xfrm>
            <a:off x="6140450" y="2101850"/>
            <a:ext cx="844551"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 4]</a:t>
            </a:r>
            <a:endParaRPr lang="zh-TW" altLang="en-US" sz="1600" dirty="0">
              <a:solidFill>
                <a:schemeClr val="tx1"/>
              </a:solidFill>
            </a:endParaRPr>
          </a:p>
        </p:txBody>
      </p:sp>
      <p:sp>
        <p:nvSpPr>
          <p:cNvPr id="11" name="橢圓 10"/>
          <p:cNvSpPr/>
          <p:nvPr/>
        </p:nvSpPr>
        <p:spPr>
          <a:xfrm>
            <a:off x="7708900" y="2101850"/>
            <a:ext cx="844551"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 5]</a:t>
            </a:r>
            <a:endParaRPr lang="zh-TW" altLang="en-US" sz="1600" dirty="0">
              <a:solidFill>
                <a:schemeClr val="tx1"/>
              </a:solidFill>
            </a:endParaRPr>
          </a:p>
        </p:txBody>
      </p:sp>
      <p:sp>
        <p:nvSpPr>
          <p:cNvPr id="12" name="橢圓 11"/>
          <p:cNvSpPr/>
          <p:nvPr/>
        </p:nvSpPr>
        <p:spPr>
          <a:xfrm>
            <a:off x="1404937" y="3429000"/>
            <a:ext cx="1025525"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[1,2,3]</a:t>
            </a:r>
            <a:endParaRPr lang="zh-TW" altLang="en-US" sz="1600" dirty="0">
              <a:solidFill>
                <a:schemeClr val="tx1"/>
              </a:solidFill>
            </a:endParaRPr>
          </a:p>
        </p:txBody>
      </p:sp>
      <p:sp>
        <p:nvSpPr>
          <p:cNvPr id="13" name="橢圓 12"/>
          <p:cNvSpPr/>
          <p:nvPr/>
        </p:nvSpPr>
        <p:spPr>
          <a:xfrm>
            <a:off x="3033712" y="3429000"/>
            <a:ext cx="1025525"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[1,2,4]</a:t>
            </a:r>
            <a:endParaRPr lang="zh-TW" altLang="en-US" sz="1600" dirty="0">
              <a:solidFill>
                <a:schemeClr val="tx1"/>
              </a:solidFill>
            </a:endParaRPr>
          </a:p>
        </p:txBody>
      </p:sp>
      <p:sp>
        <p:nvSpPr>
          <p:cNvPr id="14" name="橢圓 13"/>
          <p:cNvSpPr/>
          <p:nvPr/>
        </p:nvSpPr>
        <p:spPr>
          <a:xfrm>
            <a:off x="4421186" y="3429000"/>
            <a:ext cx="1025525" cy="542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[1,2,5]</a:t>
            </a:r>
            <a:endParaRPr lang="zh-TW" altLang="en-US" sz="1600" dirty="0">
              <a:solidFill>
                <a:schemeClr val="tx1"/>
              </a:solidFill>
            </a:endParaRPr>
          </a:p>
        </p:txBody>
      </p:sp>
      <p:sp>
        <p:nvSpPr>
          <p:cNvPr id="15" name="橢圓 14"/>
          <p:cNvSpPr/>
          <p:nvPr/>
        </p:nvSpPr>
        <p:spPr>
          <a:xfrm>
            <a:off x="457200" y="4816476"/>
            <a:ext cx="1581150" cy="7239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[1,2,3,4]=</a:t>
            </a:r>
          </a:p>
          <a:p>
            <a:pPr algn="ctr"/>
            <a:r>
              <a:rPr lang="en-US" altLang="zh-TW" sz="1600" dirty="0" smtClean="0">
                <a:solidFill>
                  <a:schemeClr val="tx1"/>
                </a:solidFill>
              </a:rPr>
              <a:t>[1,2,3,4,5,1]</a:t>
            </a:r>
            <a:endParaRPr lang="zh-TW" altLang="en-US" sz="1600" dirty="0">
              <a:solidFill>
                <a:schemeClr val="tx1"/>
              </a:solidFill>
            </a:endParaRPr>
          </a:p>
        </p:txBody>
      </p:sp>
      <p:sp>
        <p:nvSpPr>
          <p:cNvPr id="16" name="橢圓 15"/>
          <p:cNvSpPr/>
          <p:nvPr/>
        </p:nvSpPr>
        <p:spPr>
          <a:xfrm>
            <a:off x="2430462" y="4816476"/>
            <a:ext cx="1581150" cy="7239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[1,2,3,5]=</a:t>
            </a:r>
          </a:p>
          <a:p>
            <a:pPr algn="ctr"/>
            <a:r>
              <a:rPr lang="en-US" altLang="zh-TW" sz="1600" dirty="0" smtClean="0">
                <a:solidFill>
                  <a:schemeClr val="tx1"/>
                </a:solidFill>
              </a:rPr>
              <a:t>[1,2,3,5,4,1]</a:t>
            </a:r>
            <a:endParaRPr lang="zh-TW" altLang="en-US" sz="1600" dirty="0">
              <a:solidFill>
                <a:schemeClr val="tx1"/>
              </a:solidFill>
            </a:endParaRPr>
          </a:p>
        </p:txBody>
      </p:sp>
      <p:cxnSp>
        <p:nvCxnSpPr>
          <p:cNvPr id="18" name="直線接點 17"/>
          <p:cNvCxnSpPr>
            <a:stCxn id="4" idx="3"/>
          </p:cNvCxnSpPr>
          <p:nvPr/>
        </p:nvCxnSpPr>
        <p:spPr>
          <a:xfrm rot="5400000">
            <a:off x="3691039" y="912577"/>
            <a:ext cx="863736" cy="1514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4" idx="4"/>
          </p:cNvCxnSpPr>
          <p:nvPr/>
        </p:nvCxnSpPr>
        <p:spPr>
          <a:xfrm rot="5400000">
            <a:off x="4662488" y="1649413"/>
            <a:ext cx="784225" cy="120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a:stCxn id="4" idx="5"/>
            <a:endCxn id="10" idx="0"/>
          </p:cNvCxnSpPr>
          <p:nvPr/>
        </p:nvCxnSpPr>
        <p:spPr>
          <a:xfrm rot="16200000" flipH="1">
            <a:off x="5524262" y="1063386"/>
            <a:ext cx="863734" cy="1213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a:stCxn id="4" idx="6"/>
            <a:endCxn id="11" idx="0"/>
          </p:cNvCxnSpPr>
          <p:nvPr/>
        </p:nvCxnSpPr>
        <p:spPr>
          <a:xfrm>
            <a:off x="5446711" y="1046163"/>
            <a:ext cx="2684465" cy="1055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a:stCxn id="5" idx="3"/>
          </p:cNvCxnSpPr>
          <p:nvPr/>
        </p:nvCxnSpPr>
        <p:spPr>
          <a:xfrm rot="5400000">
            <a:off x="2030275" y="2573342"/>
            <a:ext cx="863734" cy="84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a:stCxn id="5" idx="4"/>
            <a:endCxn id="13" idx="0"/>
          </p:cNvCxnSpPr>
          <p:nvPr/>
        </p:nvCxnSpPr>
        <p:spPr>
          <a:xfrm rot="16200000" flipH="1">
            <a:off x="2973389" y="2855913"/>
            <a:ext cx="784225" cy="361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a:stCxn id="5" idx="5"/>
            <a:endCxn id="14" idx="0"/>
          </p:cNvCxnSpPr>
          <p:nvPr/>
        </p:nvCxnSpPr>
        <p:spPr>
          <a:xfrm rot="16200000" flipH="1">
            <a:off x="3776667" y="2271718"/>
            <a:ext cx="863734" cy="1450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rot="5400000">
            <a:off x="952502" y="4092577"/>
            <a:ext cx="844548" cy="603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a:endCxn id="16" idx="0"/>
          </p:cNvCxnSpPr>
          <p:nvPr/>
        </p:nvCxnSpPr>
        <p:spPr>
          <a:xfrm>
            <a:off x="2038350" y="3971924"/>
            <a:ext cx="1182687" cy="844552"/>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883783" y="5886936"/>
            <a:ext cx="7993062" cy="400110"/>
          </a:xfrm>
          <a:prstGeom prst="rect">
            <a:avLst/>
          </a:prstGeom>
          <a:noFill/>
        </p:spPr>
        <p:txBody>
          <a:bodyPr wrap="square" rtlCol="0">
            <a:spAutoFit/>
          </a:bodyPr>
          <a:lstStyle/>
          <a:p>
            <a:r>
              <a:rPr lang="en-US" altLang="zh-TW" sz="2000" dirty="0" smtClean="0"/>
              <a:t>A state space tree for an instance of the Traveling Salesperson Problem</a:t>
            </a:r>
            <a:endParaRPr lang="zh-TW"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439737"/>
          </a:xfrm>
        </p:spPr>
        <p:txBody>
          <a:bodyPr>
            <a:noAutofit/>
          </a:bodyPr>
          <a:lstStyle/>
          <a:p>
            <a:r>
              <a:rPr lang="en-US" altLang="zh-TW" sz="2400" dirty="0" smtClean="0"/>
              <a:t>The Traveling Salesperson Problem</a:t>
            </a:r>
            <a:endParaRPr lang="zh-TW" altLang="en-US" sz="24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895350"/>
                <a:ext cx="8229600" cy="5230813"/>
              </a:xfrm>
            </p:spPr>
            <p:txBody>
              <a:bodyPr>
                <a:normAutofit/>
              </a:bodyPr>
              <a:lstStyle/>
              <a:p>
                <a:r>
                  <a:rPr lang="en-US" altLang="zh-TW" sz="2000" dirty="0" smtClean="0"/>
                  <a:t>To use best-first search,  we need to determine a bound on the length of any tour that can be obtained by expanding beyond a given node, and we call the node promising only if its bound is less than the current minimum tour length.</a:t>
                </a:r>
              </a:p>
              <a:p>
                <a:pPr>
                  <a:spcBef>
                    <a:spcPts val="1200"/>
                  </a:spcBef>
                </a:pPr>
                <a:r>
                  <a:rPr lang="en-US" altLang="zh-TW" sz="2000" dirty="0" smtClean="0"/>
                  <a:t>A bound can be computed as follows. In any tour, the length of the edge taken when leaving a vertex must be at least as great as the length of the shortest edge emanating from that vertex. </a:t>
                </a:r>
              </a:p>
              <a:p>
                <a:pPr>
                  <a:buNone/>
                </a:pPr>
                <a:r>
                  <a:rPr lang="en-US" altLang="zh-TW" sz="2000" dirty="0" smtClean="0"/>
                  <a:t>      For example,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1</m:t>
                        </m:r>
                      </m:sub>
                    </m:sSub>
                    <m:r>
                      <a:rPr lang="en-US" altLang="zh-TW" sz="2000" b="0" i="1" smtClean="0">
                        <a:latin typeface="Cambria Math"/>
                      </a:rPr>
                      <m:t>  </m:t>
                    </m:r>
                    <m:r>
                      <a:rPr lang="en-US" altLang="zh-TW" sz="2000" b="0" i="1" smtClean="0">
                        <a:latin typeface="Cambria Math"/>
                      </a:rPr>
                      <m:t>𝑚𝑖𝑛𝑖𝑚𝑢𝑚</m:t>
                    </m:r>
                    <m:d>
                      <m:dPr>
                        <m:ctrlPr>
                          <a:rPr lang="en-US" altLang="zh-TW" sz="2000" b="0" i="1" smtClean="0">
                            <a:latin typeface="Cambria Math" panose="02040503050406030204" pitchFamily="18" charset="0"/>
                          </a:rPr>
                        </m:ctrlPr>
                      </m:dPr>
                      <m:e>
                        <m:r>
                          <a:rPr lang="en-US" altLang="zh-TW" sz="2000" b="0" i="1" smtClean="0">
                            <a:latin typeface="Cambria Math"/>
                          </a:rPr>
                          <m:t>14,4,10,20</m:t>
                        </m:r>
                      </m:e>
                    </m:d>
                    <m:r>
                      <a:rPr lang="en-US" altLang="zh-TW" sz="2000" b="0" i="1" smtClean="0">
                        <a:latin typeface="Cambria Math"/>
                      </a:rPr>
                      <m:t>=4</m:t>
                    </m:r>
                  </m:oMath>
                </a14:m>
                <a:endParaRPr lang="en-US" altLang="zh-TW" sz="2000" dirty="0" smtClean="0"/>
              </a:p>
              <a:p>
                <a:pPr>
                  <a:spcBef>
                    <a:spcPts val="1200"/>
                  </a:spcBef>
                </a:pPr>
                <a:r>
                  <a:rPr lang="en-US" altLang="zh-TW" sz="2000" dirty="0" smtClean="0"/>
                  <a:t>Based on the adjacent matrix, the lower bound on the length of a tour is</a:t>
                </a:r>
                <a:endParaRPr lang="en-US" altLang="zh-TW" sz="2000" dirty="0"/>
              </a:p>
              <a:p>
                <a:endParaRPr lang="en-US" altLang="zh-TW" sz="2000" dirty="0" smtClean="0"/>
              </a:p>
              <a:p>
                <a:endParaRPr lang="en-US" altLang="zh-TW" sz="2000" dirty="0" smtClean="0"/>
              </a:p>
              <a:p>
                <a:pPr>
                  <a:buNone/>
                </a:pPr>
                <a:r>
                  <a:rPr lang="en-US" altLang="zh-TW" sz="2000" dirty="0" smtClean="0"/>
                  <a:t>       It indicates that no tour exists with a shorter length. </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895350"/>
                <a:ext cx="8229600" cy="5230813"/>
              </a:xfrm>
              <a:blipFill rotWithShape="1">
                <a:blip r:embed="rId3"/>
                <a:stretch>
                  <a:fillRect t="-583" r="-1333"/>
                </a:stretch>
              </a:blipFill>
            </p:spPr>
            <p:txBody>
              <a:bodyPr/>
              <a:lstStyle/>
              <a:p>
                <a:r>
                  <a:rPr lang="zh-TW" altLang="en-US">
                    <a:noFill/>
                  </a:rPr>
                  <a:t> </a:t>
                </a:r>
              </a:p>
            </p:txBody>
          </p:sp>
        </mc:Fallback>
      </mc:AlternateContent>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21</a:t>
            </a:fld>
            <a:endParaRPr lang="zh-TW" altLang="en-US"/>
          </a:p>
        </p:txBody>
      </p:sp>
      <p:graphicFrame>
        <p:nvGraphicFramePr>
          <p:cNvPr id="4" name="物件 3"/>
          <p:cNvGraphicFramePr>
            <a:graphicFrameLocks noChangeAspect="1"/>
          </p:cNvGraphicFramePr>
          <p:nvPr/>
        </p:nvGraphicFramePr>
        <p:xfrm>
          <a:off x="2762250" y="4338516"/>
          <a:ext cx="2654300" cy="306266"/>
        </p:xfrm>
        <a:graphic>
          <a:graphicData uri="http://schemas.openxmlformats.org/presentationml/2006/ole">
            <mc:AlternateContent xmlns:mc="http://schemas.openxmlformats.org/markup-compatibility/2006">
              <mc:Choice xmlns:v="urn:schemas-microsoft-com:vml" Requires="v">
                <p:oleObj spid="_x0000_s26783" name="Equation" r:id="rId4" imgW="1269720" imgH="177480" progId="Equation.3">
                  <p:embed/>
                </p:oleObj>
              </mc:Choice>
              <mc:Fallback>
                <p:oleObj name="Equation" r:id="rId4" imgW="1269720" imgH="177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4338516"/>
                        <a:ext cx="2654300" cy="306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379412"/>
          </a:xfrm>
        </p:spPr>
        <p:txBody>
          <a:bodyPr>
            <a:normAutofit fontScale="90000"/>
          </a:bodyPr>
          <a:lstStyle/>
          <a:p>
            <a:r>
              <a:rPr lang="en-US" altLang="zh-TW" sz="2800" dirty="0" smtClean="0"/>
              <a:t>The Traveling Salesperson Problem</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774700"/>
                <a:ext cx="8229600" cy="5730875"/>
              </a:xfrm>
            </p:spPr>
            <p:txBody>
              <a:bodyPr>
                <a:normAutofit/>
              </a:bodyPr>
              <a:lstStyle/>
              <a:p>
                <a:r>
                  <a:rPr lang="en-US" altLang="zh-TW" sz="2000" dirty="0" smtClean="0"/>
                  <a:t> At node containing [1,2] in the state space tree,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2</m:t>
                        </m:r>
                      </m:sub>
                    </m:sSub>
                  </m:oMath>
                </a14:m>
                <a:r>
                  <a:rPr lang="en-US" altLang="zh-TW" sz="2000" dirty="0" smtClean="0"/>
                  <a:t>   is the second vertex on the tour, and the cost of getting to</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  is the weight on the edge from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b="0" i="1" smtClean="0">
                            <a:latin typeface="Cambria Math"/>
                          </a:rPr>
                          <m:t>1</m:t>
                        </m:r>
                      </m:sub>
                    </m:sSub>
                  </m:oMath>
                </a14:m>
                <a:r>
                  <a:rPr lang="en-US" altLang="zh-TW" sz="2000" dirty="0" smtClean="0"/>
                  <a:t> to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 , which is 14. </a:t>
                </a:r>
              </a:p>
              <a:p>
                <a:pPr>
                  <a:buNone/>
                </a:pPr>
                <a:r>
                  <a:rPr lang="en-US" altLang="zh-TW" sz="2000" dirty="0" smtClean="0"/>
                  <a:t>      Any tour obtained by expanding beyond this node, has the following lower bounds on the costs of leaving the vertices:</a:t>
                </a:r>
              </a:p>
              <a:p>
                <a:pPr>
                  <a:buNone/>
                </a:pPr>
                <a:r>
                  <a:rPr lang="en-US" altLang="zh-TW" sz="2000" dirty="0" smtClean="0"/>
                  <a:t> </a:t>
                </a:r>
              </a:p>
              <a:p>
                <a:endParaRPr lang="en-US" altLang="zh-TW" sz="2000" dirty="0" smtClean="0"/>
              </a:p>
              <a:p>
                <a:endParaRPr lang="en-US" altLang="zh-TW" sz="2000" dirty="0" smtClean="0"/>
              </a:p>
              <a:p>
                <a:pPr marL="0" indent="0">
                  <a:buNone/>
                </a:pPr>
                <a:endParaRPr lang="en-US" altLang="zh-TW" sz="2000" dirty="0" smtClean="0"/>
              </a:p>
              <a:p>
                <a:pPr>
                  <a:buNone/>
                </a:pPr>
                <a:r>
                  <a:rPr lang="en-US" altLang="zh-TW" sz="2000" dirty="0" smtClean="0"/>
                  <a:t>      To obtain the minimum for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  we do not include the edge to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1</m:t>
                        </m:r>
                      </m:sub>
                    </m:sSub>
                  </m:oMath>
                </a14:m>
                <a:r>
                  <a:rPr lang="en-US" altLang="zh-TW" sz="2000" dirty="0" smtClean="0"/>
                  <a:t> , because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  can not return to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1</m:t>
                        </m:r>
                      </m:sub>
                    </m:sSub>
                  </m:oMath>
                </a14:m>
                <a:r>
                  <a:rPr lang="en-US" altLang="zh-TW" sz="2000" dirty="0" smtClean="0"/>
                  <a:t>. To obtain the minimums for the other vertices we do not include the edge to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 , because we are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𝑣</m:t>
                        </m:r>
                      </m:e>
                      <m:sub>
                        <m:r>
                          <a:rPr lang="en-US" altLang="zh-TW" sz="2000" i="1">
                            <a:latin typeface="Cambria Math"/>
                          </a:rPr>
                          <m:t>2</m:t>
                        </m:r>
                      </m:sub>
                    </m:sSub>
                  </m:oMath>
                </a14:m>
                <a:r>
                  <a:rPr lang="en-US" altLang="zh-TW" sz="2000" dirty="0" smtClean="0"/>
                  <a:t>.</a:t>
                </a:r>
                <a:endParaRPr lang="zh-TW" altLang="en-US" sz="2000" dirty="0" smtClean="0"/>
              </a:p>
              <a:p>
                <a:pPr>
                  <a:spcBef>
                    <a:spcPts val="1800"/>
                  </a:spcBef>
                </a:pPr>
                <a:r>
                  <a:rPr lang="en-US" altLang="zh-TW" sz="2000" dirty="0" smtClean="0"/>
                  <a:t>A lower bound on the length of any tour, obtained by expanding beyond the node containing [1,2], is the sum of these minimums,</a:t>
                </a:r>
              </a:p>
              <a:p>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774700"/>
                <a:ext cx="8229600" cy="5730875"/>
              </a:xfrm>
              <a:blipFill rotWithShape="1">
                <a:blip r:embed="rId3"/>
                <a:stretch>
                  <a:fillRect t="-532" r="-1333"/>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fld id="{73DA0BB7-265A-403C-9275-D587AB510EDC}" type="slidenum">
              <a:rPr lang="zh-TW" altLang="en-US" smtClean="0"/>
              <a:pPr/>
              <a:t>22</a:t>
            </a:fld>
            <a:endParaRPr lang="zh-TW" altLang="en-US"/>
          </a:p>
        </p:txBody>
      </p:sp>
      <p:graphicFrame>
        <p:nvGraphicFramePr>
          <p:cNvPr id="27658" name="Object 10"/>
          <p:cNvGraphicFramePr>
            <a:graphicFrameLocks noChangeAspect="1"/>
          </p:cNvGraphicFramePr>
          <p:nvPr>
            <p:extLst>
              <p:ext uri="{D42A27DB-BD31-4B8C-83A1-F6EECF244321}">
                <p14:modId xmlns:p14="http://schemas.microsoft.com/office/powerpoint/2010/main" val="1980683859"/>
              </p:ext>
            </p:extLst>
          </p:nvPr>
        </p:nvGraphicFramePr>
        <p:xfrm>
          <a:off x="2200275" y="2403475"/>
          <a:ext cx="3810000" cy="1543050"/>
        </p:xfrm>
        <a:graphic>
          <a:graphicData uri="http://schemas.openxmlformats.org/presentationml/2006/ole">
            <mc:AlternateContent xmlns:mc="http://schemas.openxmlformats.org/markup-compatibility/2006">
              <mc:Choice xmlns:v="urn:schemas-microsoft-com:vml" Requires="v">
                <p:oleObj spid="_x0000_s28493" name="方程式" r:id="rId4" imgW="1676160" imgH="1143000" progId="Equation.3">
                  <p:embed/>
                </p:oleObj>
              </mc:Choice>
              <mc:Fallback>
                <p:oleObj name="方程式" r:id="rId4" imgW="1676160" imgH="1143000" progId="Equation.3">
                  <p:embed/>
                  <p:pic>
                    <p:nvPicPr>
                      <p:cNvPr id="0" name="Picture 10"/>
                      <p:cNvPicPr>
                        <a:picLocks noChangeAspect="1" noChangeArrowheads="1"/>
                      </p:cNvPicPr>
                      <p:nvPr/>
                    </p:nvPicPr>
                    <p:blipFill>
                      <a:blip r:embed="rId5"/>
                      <a:srcRect/>
                      <a:stretch>
                        <a:fillRect/>
                      </a:stretch>
                    </p:blipFill>
                    <p:spPr bwMode="auto">
                      <a:xfrm>
                        <a:off x="2200275" y="2403475"/>
                        <a:ext cx="3810000"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2" name="Object 14"/>
          <p:cNvGraphicFramePr>
            <a:graphicFrameLocks noChangeAspect="1"/>
          </p:cNvGraphicFramePr>
          <p:nvPr/>
        </p:nvGraphicFramePr>
        <p:xfrm>
          <a:off x="3214688" y="5962650"/>
          <a:ext cx="2759075" cy="306388"/>
        </p:xfrm>
        <a:graphic>
          <a:graphicData uri="http://schemas.openxmlformats.org/presentationml/2006/ole">
            <mc:AlternateContent xmlns:mc="http://schemas.openxmlformats.org/markup-compatibility/2006">
              <mc:Choice xmlns:v="urn:schemas-microsoft-com:vml" Requires="v">
                <p:oleObj spid="_x0000_s28494" name="Equation" r:id="rId6" imgW="1320480" imgH="177480" progId="Equation.3">
                  <p:embed/>
                </p:oleObj>
              </mc:Choice>
              <mc:Fallback>
                <p:oleObj name="Equation" r:id="rId6" imgW="1320480" imgH="17748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8" y="5962650"/>
                        <a:ext cx="275907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689114"/>
          </a:xfrm>
        </p:spPr>
        <p:txBody>
          <a:bodyPr>
            <a:normAutofit/>
          </a:bodyPr>
          <a:lstStyle/>
          <a:p>
            <a:r>
              <a:rPr lang="en-US" altLang="zh-TW" sz="2800" dirty="0"/>
              <a:t>The Traveling Salesperson Problem</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963752"/>
                <a:ext cx="8229600" cy="5162411"/>
              </a:xfrm>
            </p:spPr>
            <p:txBody>
              <a:bodyPr/>
              <a:lstStyle/>
              <a:p>
                <a:r>
                  <a:rPr lang="en-US" altLang="zh-TW" sz="2000" dirty="0" smtClean="0"/>
                  <a:t>To further illustrate the technique for determining the bound, suppose we have visited the node containing [1, 2, 3] in Figure 6.5. We have committed to making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2</m:t>
                        </m:r>
                      </m:sub>
                    </m:sSub>
                  </m:oMath>
                </a14:m>
                <a:r>
                  <a:rPr lang="en-US" altLang="zh-TW" sz="2000" dirty="0" smtClean="0"/>
                  <a:t> </a:t>
                </a:r>
                <a:r>
                  <a:rPr lang="en-US" altLang="zh-TW" sz="2000" dirty="0"/>
                  <a:t>the second vertex and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3</m:t>
                        </m:r>
                      </m:sub>
                    </m:sSub>
                  </m:oMath>
                </a14:m>
                <a:r>
                  <a:rPr lang="en-US" altLang="zh-TW" sz="2000" dirty="0" smtClean="0"/>
                  <a:t> </a:t>
                </a:r>
                <a:r>
                  <a:rPr lang="en-US" altLang="zh-TW" sz="2000" dirty="0"/>
                  <a:t>the third vertex. </a:t>
                </a:r>
                <a:r>
                  <a:rPr lang="en-US" altLang="zh-TW" sz="2000" dirty="0" smtClean="0"/>
                  <a:t> Any </a:t>
                </a:r>
                <a:r>
                  <a:rPr lang="en-US" altLang="zh-TW" sz="2000" dirty="0"/>
                  <a:t>tour obtained by expanding beyond this node has the following lower bounds on the costs of leaving the vertices:</a:t>
                </a:r>
              </a:p>
              <a:p>
                <a:pPr marL="0" indent="0">
                  <a:buNone/>
                </a:pPr>
                <a:r>
                  <a:rPr lang="en-US" altLang="zh-TW" sz="2000" dirty="0" smtClean="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1</m:t>
                        </m:r>
                      </m:sub>
                    </m:sSub>
                  </m:oMath>
                </a14:m>
                <a:r>
                  <a:rPr lang="en-US" altLang="zh-TW" sz="2000" dirty="0" smtClean="0"/>
                  <a:t>		            14</a:t>
                </a:r>
              </a:p>
              <a:p>
                <a:pPr marL="0" indent="0">
                  <a:buNone/>
                </a:pP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2</m:t>
                        </m:r>
                      </m:sub>
                    </m:sSub>
                  </m:oMath>
                </a14:m>
                <a:r>
                  <a:rPr lang="en-US" altLang="zh-TW" sz="2000" dirty="0" smtClean="0"/>
                  <a:t>		               7</a:t>
                </a:r>
              </a:p>
              <a:p>
                <a:pPr marL="0" indent="0">
                  <a:buNone/>
                </a:pP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3</m:t>
                        </m:r>
                      </m:sub>
                    </m:sSub>
                  </m:oMath>
                </a14:m>
                <a:r>
                  <a:rPr lang="en-US" altLang="zh-TW" sz="2000" dirty="0" smtClean="0"/>
                  <a:t>  </a:t>
                </a:r>
                <a14:m>
                  <m:oMath xmlns:m="http://schemas.openxmlformats.org/officeDocument/2006/math">
                    <m:r>
                      <a:rPr lang="en-US" altLang="zh-TW" sz="2000" b="0" i="1" dirty="0" smtClean="0">
                        <a:latin typeface="Cambria Math"/>
                      </a:rPr>
                      <m:t>𝑚𝑖𝑛𝑖𝑚𝑢𝑚</m:t>
                    </m:r>
                    <m:d>
                      <m:dPr>
                        <m:ctrlPr>
                          <a:rPr lang="en-US" altLang="zh-TW" sz="2000" b="0" i="1" dirty="0" smtClean="0">
                            <a:latin typeface="Cambria Math" panose="02040503050406030204" pitchFamily="18" charset="0"/>
                          </a:rPr>
                        </m:ctrlPr>
                      </m:dPr>
                      <m:e>
                        <m:r>
                          <a:rPr lang="en-US" altLang="zh-TW" sz="2000" b="0" i="1" dirty="0" smtClean="0">
                            <a:latin typeface="Cambria Math"/>
                          </a:rPr>
                          <m:t>7, 16</m:t>
                        </m:r>
                      </m:e>
                    </m:d>
                  </m:oMath>
                </a14:m>
                <a:r>
                  <a:rPr lang="en-US" altLang="zh-TW" sz="2000" dirty="0" smtClean="0"/>
                  <a:t>     = 7</a:t>
                </a:r>
              </a:p>
              <a:p>
                <a:pPr marL="0" indent="0">
                  <a:buNone/>
                </a:pP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4</m:t>
                        </m:r>
                      </m:sub>
                    </m:sSub>
                  </m:oMath>
                </a14:m>
                <a:r>
                  <a:rPr lang="en-US" altLang="zh-TW" sz="2000" dirty="0" smtClean="0"/>
                  <a:t> </a:t>
                </a:r>
                <a14:m>
                  <m:oMath xmlns:m="http://schemas.openxmlformats.org/officeDocument/2006/math">
                    <m:r>
                      <a:rPr lang="en-US" altLang="zh-TW" sz="2000" b="0" i="0" dirty="0" smtClean="0">
                        <a:latin typeface="Cambria Math"/>
                      </a:rPr>
                      <m:t> </m:t>
                    </m:r>
                    <m:r>
                      <a:rPr lang="en-US" altLang="zh-TW" sz="2000" i="1" dirty="0">
                        <a:latin typeface="Cambria Math"/>
                      </a:rPr>
                      <m:t>𝑚𝑖𝑛𝑖𝑚𝑢𝑚</m:t>
                    </m:r>
                    <m:d>
                      <m:dPr>
                        <m:ctrlPr>
                          <a:rPr lang="en-US" altLang="zh-TW" sz="2000" i="1" dirty="0">
                            <a:latin typeface="Cambria Math" panose="02040503050406030204" pitchFamily="18" charset="0"/>
                          </a:rPr>
                        </m:ctrlPr>
                      </m:dPr>
                      <m:e>
                        <m:r>
                          <a:rPr lang="en-US" altLang="zh-TW" sz="2000" b="0" i="1" dirty="0" smtClean="0">
                            <a:latin typeface="Cambria Math"/>
                          </a:rPr>
                          <m:t>11</m:t>
                        </m:r>
                        <m:r>
                          <a:rPr lang="en-US" altLang="zh-TW" sz="2000" i="1" dirty="0">
                            <a:latin typeface="Cambria Math"/>
                          </a:rPr>
                          <m:t>, </m:t>
                        </m:r>
                        <m:r>
                          <a:rPr lang="en-US" altLang="zh-TW" sz="2000" b="0" i="1" dirty="0" smtClean="0">
                            <a:latin typeface="Cambria Math"/>
                          </a:rPr>
                          <m:t>2</m:t>
                        </m:r>
                      </m:e>
                    </m:d>
                  </m:oMath>
                </a14:m>
                <a:r>
                  <a:rPr lang="en-US" altLang="zh-TW" sz="2000" dirty="0" smtClean="0"/>
                  <a:t>     = 2</a:t>
                </a:r>
              </a:p>
              <a:p>
                <a:pPr marL="0" indent="0">
                  <a:buNone/>
                </a:pP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5</m:t>
                        </m:r>
                      </m:sub>
                    </m:sSub>
                  </m:oMath>
                </a14:m>
                <a:r>
                  <a:rPr lang="en-US" altLang="zh-TW" sz="2000" dirty="0" smtClean="0"/>
                  <a:t> </a:t>
                </a:r>
                <a14:m>
                  <m:oMath xmlns:m="http://schemas.openxmlformats.org/officeDocument/2006/math">
                    <m:r>
                      <a:rPr lang="en-US" altLang="zh-TW" sz="2000" b="0" i="0" dirty="0" smtClean="0">
                        <a:latin typeface="Cambria Math"/>
                      </a:rPr>
                      <m:t> </m:t>
                    </m:r>
                    <m:r>
                      <a:rPr lang="en-US" altLang="zh-TW" sz="2000" i="1" dirty="0">
                        <a:latin typeface="Cambria Math"/>
                      </a:rPr>
                      <m:t>𝑚𝑖𝑛𝑖𝑚𝑢𝑚</m:t>
                    </m:r>
                    <m:d>
                      <m:dPr>
                        <m:ctrlPr>
                          <a:rPr lang="en-US" altLang="zh-TW" sz="2000" i="1" dirty="0">
                            <a:latin typeface="Cambria Math" panose="02040503050406030204" pitchFamily="18" charset="0"/>
                          </a:rPr>
                        </m:ctrlPr>
                      </m:dPr>
                      <m:e>
                        <m:r>
                          <a:rPr lang="en-US" altLang="zh-TW" sz="2000" i="1" dirty="0">
                            <a:latin typeface="Cambria Math"/>
                          </a:rPr>
                          <m:t>1</m:t>
                        </m:r>
                        <m:r>
                          <a:rPr lang="en-US" altLang="zh-TW" sz="2000" b="0" i="1" dirty="0" smtClean="0">
                            <a:latin typeface="Cambria Math"/>
                          </a:rPr>
                          <m:t>8</m:t>
                        </m:r>
                        <m:r>
                          <a:rPr lang="en-US" altLang="zh-TW" sz="2000" i="1" dirty="0">
                            <a:latin typeface="Cambria Math"/>
                          </a:rPr>
                          <m:t>, </m:t>
                        </m:r>
                        <m:r>
                          <a:rPr lang="en-US" altLang="zh-TW" sz="2000" b="0" i="1" dirty="0" smtClean="0">
                            <a:latin typeface="Cambria Math"/>
                          </a:rPr>
                          <m:t>4</m:t>
                        </m:r>
                      </m:e>
                    </m:d>
                  </m:oMath>
                </a14:m>
                <a:r>
                  <a:rPr lang="en-US" altLang="zh-TW" sz="2000" dirty="0"/>
                  <a:t> </a:t>
                </a:r>
                <a:r>
                  <a:rPr lang="en-US" altLang="zh-TW" sz="2000" dirty="0" smtClean="0"/>
                  <a:t>    = 4</a:t>
                </a:r>
              </a:p>
              <a:p>
                <a:r>
                  <a:rPr lang="en-US" altLang="zh-TW" sz="2000" dirty="0"/>
                  <a:t>To obtain the minimums for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4</m:t>
                        </m:r>
                      </m:sub>
                    </m:sSub>
                  </m:oMath>
                </a14:m>
                <a:r>
                  <a:rPr lang="en-US" altLang="zh-TW" sz="2000" dirty="0" smtClean="0"/>
                  <a:t> </a:t>
                </a:r>
                <a:r>
                  <a:rPr lang="en-US" altLang="zh-TW" sz="2000" dirty="0"/>
                  <a:t>and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5</m:t>
                        </m:r>
                      </m:sub>
                    </m:sSub>
                  </m:oMath>
                </a14:m>
                <a:r>
                  <a:rPr lang="en-US" altLang="zh-TW" sz="2000" dirty="0" smtClean="0"/>
                  <a:t> we </a:t>
                </a:r>
                <a:r>
                  <a:rPr lang="en-US" altLang="zh-TW" sz="2000" dirty="0"/>
                  <a:t>do not consider the edges to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2</m:t>
                        </m:r>
                      </m:sub>
                    </m:sSub>
                  </m:oMath>
                </a14:m>
                <a:r>
                  <a:rPr lang="en-US" altLang="zh-TW" sz="2000" dirty="0" smtClean="0"/>
                  <a:t> </a:t>
                </a:r>
                <a:r>
                  <a:rPr lang="en-US" altLang="zh-TW" sz="2000" dirty="0"/>
                  <a:t>and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𝑣</m:t>
                        </m:r>
                      </m:e>
                      <m:sub>
                        <m:r>
                          <a:rPr lang="en-US" altLang="zh-TW" sz="2000" b="0" i="1" smtClean="0">
                            <a:latin typeface="Cambria Math"/>
                          </a:rPr>
                          <m:t>3</m:t>
                        </m:r>
                      </m:sub>
                    </m:sSub>
                  </m:oMath>
                </a14:m>
                <a:r>
                  <a:rPr lang="en-US" altLang="zh-TW" sz="2000" dirty="0" smtClean="0"/>
                  <a:t>, </a:t>
                </a:r>
                <a:r>
                  <a:rPr lang="en-US" altLang="zh-TW" sz="2000" dirty="0"/>
                  <a:t>because we have already been to these vertices. The lower bound on the length of any tour we could obtain by expanding beyond the node containing [1, 2, 3] </a:t>
                </a:r>
                <a:r>
                  <a:rPr lang="en-US" altLang="zh-TW" sz="2000" dirty="0" smtClean="0"/>
                  <a:t>is  </a:t>
                </a:r>
                <a14:m>
                  <m:oMath xmlns:m="http://schemas.openxmlformats.org/officeDocument/2006/math">
                    <m:r>
                      <a:rPr lang="en-US" altLang="zh-TW" sz="2000" b="0" i="1" smtClean="0">
                        <a:latin typeface="Cambria Math"/>
                      </a:rPr>
                      <m:t>14+7+7+2+4=34.</m:t>
                    </m:r>
                  </m:oMath>
                </a14:m>
                <a:endParaRPr lang="en-US" altLang="zh-TW" sz="2000" dirty="0"/>
              </a:p>
              <a:p>
                <a:pPr marL="0" indent="0">
                  <a:buNone/>
                </a:pPr>
                <a:endParaRPr lang="en-US" altLang="zh-TW" sz="2000" dirty="0"/>
              </a:p>
              <a:p>
                <a:pPr marL="0" indent="0">
                  <a:buNone/>
                </a:pPr>
                <a:endParaRPr lang="en-US" altLang="zh-TW" sz="2000"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963752"/>
                <a:ext cx="8229600" cy="5162411"/>
              </a:xfrm>
              <a:blipFill rotWithShape="1">
                <a:blip r:embed="rId2"/>
                <a:stretch>
                  <a:fillRect t="-590" r="-1037"/>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23</a:t>
            </a:fld>
            <a:endParaRPr lang="zh-TW" altLang="en-US"/>
          </a:p>
        </p:txBody>
      </p:sp>
    </p:spTree>
    <p:extLst>
      <p:ext uri="{BB962C8B-B14F-4D97-AF65-F5344CB8AC3E}">
        <p14:creationId xmlns:p14="http://schemas.microsoft.com/office/powerpoint/2010/main" val="139055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4029075" y="231775"/>
            <a:ext cx="1144205"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a:t>
            </a:r>
          </a:p>
          <a:p>
            <a:pPr algn="ctr"/>
            <a:r>
              <a:rPr lang="en-US" altLang="zh-TW" sz="1000" dirty="0" smtClean="0">
                <a:solidFill>
                  <a:schemeClr val="tx2"/>
                </a:solidFill>
              </a:rPr>
              <a:t>Bound=21</a:t>
            </a:r>
            <a:endParaRPr lang="zh-TW" altLang="en-US" sz="1000" dirty="0">
              <a:solidFill>
                <a:schemeClr val="tx2"/>
              </a:solidFill>
            </a:endParaRPr>
          </a:p>
        </p:txBody>
      </p:sp>
      <p:sp>
        <p:nvSpPr>
          <p:cNvPr id="5" name="橢圓 4"/>
          <p:cNvSpPr/>
          <p:nvPr/>
        </p:nvSpPr>
        <p:spPr>
          <a:xfrm>
            <a:off x="228600" y="1076325"/>
            <a:ext cx="1096488"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2]</a:t>
            </a:r>
          </a:p>
          <a:p>
            <a:pPr algn="ctr"/>
            <a:r>
              <a:rPr lang="en-US" altLang="zh-TW" sz="1000" dirty="0" smtClean="0">
                <a:solidFill>
                  <a:schemeClr val="tx2"/>
                </a:solidFill>
              </a:rPr>
              <a:t>Bound=31</a:t>
            </a:r>
            <a:endParaRPr lang="zh-TW" altLang="en-US" sz="1000" dirty="0">
              <a:solidFill>
                <a:schemeClr val="tx2"/>
              </a:solidFill>
            </a:endParaRPr>
          </a:p>
        </p:txBody>
      </p:sp>
      <p:sp>
        <p:nvSpPr>
          <p:cNvPr id="6" name="橢圓 5"/>
          <p:cNvSpPr/>
          <p:nvPr/>
        </p:nvSpPr>
        <p:spPr>
          <a:xfrm>
            <a:off x="2430462" y="1076325"/>
            <a:ext cx="1139470"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a:t>
            </a:r>
          </a:p>
          <a:p>
            <a:pPr algn="ctr"/>
            <a:r>
              <a:rPr lang="en-US" altLang="zh-TW" sz="1000" dirty="0" smtClean="0">
                <a:solidFill>
                  <a:schemeClr val="tx2"/>
                </a:solidFill>
              </a:rPr>
              <a:t>Bound=22</a:t>
            </a:r>
            <a:endParaRPr lang="zh-TW" altLang="en-US" sz="1000" dirty="0">
              <a:solidFill>
                <a:schemeClr val="tx2"/>
              </a:solidFill>
            </a:endParaRPr>
          </a:p>
        </p:txBody>
      </p:sp>
      <p:sp>
        <p:nvSpPr>
          <p:cNvPr id="7" name="橢圓 6"/>
          <p:cNvSpPr/>
          <p:nvPr/>
        </p:nvSpPr>
        <p:spPr>
          <a:xfrm>
            <a:off x="7920037" y="1076325"/>
            <a:ext cx="1116013"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5]</a:t>
            </a:r>
          </a:p>
          <a:p>
            <a:pPr algn="ctr"/>
            <a:r>
              <a:rPr lang="en-US" altLang="zh-TW" sz="1000" dirty="0" smtClean="0">
                <a:solidFill>
                  <a:schemeClr val="tx2"/>
                </a:solidFill>
              </a:rPr>
              <a:t>Bound=42</a:t>
            </a:r>
            <a:endParaRPr lang="zh-TW" altLang="en-US" sz="1000" dirty="0">
              <a:solidFill>
                <a:schemeClr val="tx2"/>
              </a:solidFill>
            </a:endParaRPr>
          </a:p>
        </p:txBody>
      </p:sp>
      <p:sp>
        <p:nvSpPr>
          <p:cNvPr id="8" name="橢圓 7"/>
          <p:cNvSpPr/>
          <p:nvPr/>
        </p:nvSpPr>
        <p:spPr>
          <a:xfrm>
            <a:off x="6019800" y="1076325"/>
            <a:ext cx="1197832"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a:t>
            </a:r>
          </a:p>
          <a:p>
            <a:pPr algn="ctr"/>
            <a:r>
              <a:rPr lang="en-US" altLang="zh-TW" sz="1000" dirty="0" smtClean="0">
                <a:solidFill>
                  <a:schemeClr val="tx2"/>
                </a:solidFill>
              </a:rPr>
              <a:t>Bound=30</a:t>
            </a:r>
            <a:endParaRPr lang="zh-TW" altLang="en-US" sz="1000" dirty="0">
              <a:solidFill>
                <a:schemeClr val="tx2"/>
              </a:solidFill>
            </a:endParaRPr>
          </a:p>
        </p:txBody>
      </p:sp>
      <p:sp>
        <p:nvSpPr>
          <p:cNvPr id="9" name="橢圓 8"/>
          <p:cNvSpPr/>
          <p:nvPr/>
        </p:nvSpPr>
        <p:spPr>
          <a:xfrm>
            <a:off x="663680" y="2403475"/>
            <a:ext cx="1103207"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2]</a:t>
            </a:r>
          </a:p>
          <a:p>
            <a:pPr algn="ctr"/>
            <a:r>
              <a:rPr lang="en-US" altLang="zh-TW" sz="1000" dirty="0" smtClean="0">
                <a:solidFill>
                  <a:schemeClr val="tx2"/>
                </a:solidFill>
              </a:rPr>
              <a:t>Bound=22</a:t>
            </a:r>
            <a:endParaRPr lang="zh-TW" altLang="en-US" sz="1000" dirty="0">
              <a:solidFill>
                <a:schemeClr val="tx2"/>
              </a:solidFill>
            </a:endParaRPr>
          </a:p>
        </p:txBody>
      </p:sp>
      <p:sp>
        <p:nvSpPr>
          <p:cNvPr id="10" name="橢圓 9"/>
          <p:cNvSpPr/>
          <p:nvPr/>
        </p:nvSpPr>
        <p:spPr>
          <a:xfrm>
            <a:off x="2166880" y="2403475"/>
            <a:ext cx="1138295"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4]</a:t>
            </a:r>
          </a:p>
          <a:p>
            <a:pPr algn="ctr"/>
            <a:r>
              <a:rPr lang="en-US" altLang="zh-TW" sz="1000" dirty="0" smtClean="0">
                <a:solidFill>
                  <a:schemeClr val="tx2"/>
                </a:solidFill>
              </a:rPr>
              <a:t>Bound=27</a:t>
            </a:r>
            <a:endParaRPr lang="zh-TW" altLang="en-US" sz="1000" dirty="0">
              <a:solidFill>
                <a:schemeClr val="tx2"/>
              </a:solidFill>
            </a:endParaRPr>
          </a:p>
        </p:txBody>
      </p:sp>
      <p:sp>
        <p:nvSpPr>
          <p:cNvPr id="11" name="橢圓 10"/>
          <p:cNvSpPr/>
          <p:nvPr/>
        </p:nvSpPr>
        <p:spPr>
          <a:xfrm>
            <a:off x="3598418" y="2403475"/>
            <a:ext cx="1154557"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5]</a:t>
            </a:r>
          </a:p>
          <a:p>
            <a:pPr algn="ctr"/>
            <a:r>
              <a:rPr lang="en-US" altLang="zh-TW" sz="1000" dirty="0" smtClean="0">
                <a:solidFill>
                  <a:schemeClr val="tx2"/>
                </a:solidFill>
              </a:rPr>
              <a:t>Bound=39</a:t>
            </a:r>
            <a:endParaRPr lang="zh-TW" altLang="en-US" sz="1000" dirty="0">
              <a:solidFill>
                <a:schemeClr val="tx2"/>
              </a:solidFill>
            </a:endParaRPr>
          </a:p>
        </p:txBody>
      </p:sp>
      <p:sp>
        <p:nvSpPr>
          <p:cNvPr id="12" name="橢圓 11"/>
          <p:cNvSpPr/>
          <p:nvPr/>
        </p:nvSpPr>
        <p:spPr>
          <a:xfrm>
            <a:off x="228599" y="3971925"/>
            <a:ext cx="1206501" cy="542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2, 4]</a:t>
            </a:r>
          </a:p>
          <a:p>
            <a:pPr algn="ctr"/>
            <a:r>
              <a:rPr lang="en-US" altLang="zh-TW" sz="1000" dirty="0" smtClean="0">
                <a:solidFill>
                  <a:schemeClr val="tx2"/>
                </a:solidFill>
              </a:rPr>
              <a:t>Bound=37</a:t>
            </a:r>
            <a:endParaRPr lang="zh-TW" altLang="en-US" sz="1000" dirty="0">
              <a:solidFill>
                <a:schemeClr val="tx2"/>
              </a:solidFill>
            </a:endParaRPr>
          </a:p>
        </p:txBody>
      </p:sp>
      <p:sp>
        <p:nvSpPr>
          <p:cNvPr id="13" name="橢圓 12"/>
          <p:cNvSpPr/>
          <p:nvPr/>
        </p:nvSpPr>
        <p:spPr>
          <a:xfrm>
            <a:off x="1555750" y="3971925"/>
            <a:ext cx="1180277" cy="5429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2, 5]</a:t>
            </a:r>
          </a:p>
          <a:p>
            <a:pPr algn="ctr"/>
            <a:r>
              <a:rPr lang="en-US" altLang="zh-TW" sz="1000" dirty="0" smtClean="0">
                <a:solidFill>
                  <a:schemeClr val="tx2"/>
                </a:solidFill>
              </a:rPr>
              <a:t>Bound=31</a:t>
            </a:r>
            <a:endParaRPr lang="zh-TW" altLang="en-US" sz="1000" dirty="0">
              <a:solidFill>
                <a:schemeClr val="tx2"/>
              </a:solidFill>
            </a:endParaRPr>
          </a:p>
        </p:txBody>
      </p:sp>
      <p:sp>
        <p:nvSpPr>
          <p:cNvPr id="14" name="橢圓 13"/>
          <p:cNvSpPr/>
          <p:nvPr/>
        </p:nvSpPr>
        <p:spPr>
          <a:xfrm>
            <a:off x="5005716" y="2403475"/>
            <a:ext cx="1074410"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 2]</a:t>
            </a:r>
          </a:p>
          <a:p>
            <a:pPr algn="ctr"/>
            <a:r>
              <a:rPr lang="en-US" altLang="zh-TW" sz="1000" dirty="0" smtClean="0">
                <a:solidFill>
                  <a:schemeClr val="tx2"/>
                </a:solidFill>
              </a:rPr>
              <a:t>Bound=45</a:t>
            </a:r>
            <a:endParaRPr lang="zh-TW" altLang="en-US" sz="1000" dirty="0">
              <a:solidFill>
                <a:schemeClr val="tx2"/>
              </a:solidFill>
            </a:endParaRPr>
          </a:p>
        </p:txBody>
      </p:sp>
      <p:sp>
        <p:nvSpPr>
          <p:cNvPr id="15" name="橢圓 14"/>
          <p:cNvSpPr/>
          <p:nvPr/>
        </p:nvSpPr>
        <p:spPr>
          <a:xfrm>
            <a:off x="6381750" y="2403475"/>
            <a:ext cx="1076394"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 3]</a:t>
            </a:r>
          </a:p>
          <a:p>
            <a:pPr algn="ctr"/>
            <a:r>
              <a:rPr lang="en-US" altLang="zh-TW" sz="1000" dirty="0" smtClean="0">
                <a:solidFill>
                  <a:schemeClr val="tx2"/>
                </a:solidFill>
              </a:rPr>
              <a:t>Bound=38</a:t>
            </a:r>
            <a:endParaRPr lang="zh-TW" altLang="en-US" sz="1000" dirty="0">
              <a:solidFill>
                <a:schemeClr val="tx2"/>
              </a:solidFill>
            </a:endParaRPr>
          </a:p>
        </p:txBody>
      </p:sp>
      <p:sp>
        <p:nvSpPr>
          <p:cNvPr id="16" name="橢圓 15"/>
          <p:cNvSpPr/>
          <p:nvPr/>
        </p:nvSpPr>
        <p:spPr>
          <a:xfrm>
            <a:off x="7769225" y="2403475"/>
            <a:ext cx="1131991"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 5]</a:t>
            </a:r>
          </a:p>
          <a:p>
            <a:pPr algn="ctr"/>
            <a:r>
              <a:rPr lang="en-US" altLang="zh-TW" sz="1000" dirty="0" smtClean="0">
                <a:solidFill>
                  <a:schemeClr val="tx2"/>
                </a:solidFill>
              </a:rPr>
              <a:t>Bound=30</a:t>
            </a:r>
            <a:endParaRPr lang="zh-TW" altLang="en-US" sz="1000" dirty="0">
              <a:solidFill>
                <a:schemeClr val="tx2"/>
              </a:solidFill>
            </a:endParaRPr>
          </a:p>
        </p:txBody>
      </p:sp>
      <p:sp>
        <p:nvSpPr>
          <p:cNvPr id="17" name="橢圓 16"/>
          <p:cNvSpPr/>
          <p:nvPr/>
        </p:nvSpPr>
        <p:spPr>
          <a:xfrm>
            <a:off x="2792412" y="3971925"/>
            <a:ext cx="1178308"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4, 2]</a:t>
            </a:r>
          </a:p>
          <a:p>
            <a:pPr algn="ctr"/>
            <a:r>
              <a:rPr lang="en-US" altLang="zh-TW" sz="1000" dirty="0" smtClean="0">
                <a:solidFill>
                  <a:schemeClr val="tx2"/>
                </a:solidFill>
              </a:rPr>
              <a:t>Bound=43</a:t>
            </a:r>
            <a:endParaRPr lang="zh-TW" altLang="en-US" sz="1000" dirty="0">
              <a:solidFill>
                <a:schemeClr val="tx2"/>
              </a:solidFill>
            </a:endParaRPr>
          </a:p>
        </p:txBody>
      </p:sp>
      <p:sp>
        <p:nvSpPr>
          <p:cNvPr id="18" name="橢圓 17"/>
          <p:cNvSpPr/>
          <p:nvPr/>
        </p:nvSpPr>
        <p:spPr>
          <a:xfrm>
            <a:off x="4029075" y="3971925"/>
            <a:ext cx="1144205"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3, 4, 5]</a:t>
            </a:r>
          </a:p>
          <a:p>
            <a:pPr algn="ctr"/>
            <a:r>
              <a:rPr lang="en-US" altLang="zh-TW" sz="1000" dirty="0" smtClean="0">
                <a:solidFill>
                  <a:schemeClr val="tx2"/>
                </a:solidFill>
              </a:rPr>
              <a:t>Bound=34</a:t>
            </a:r>
            <a:endParaRPr lang="zh-TW" altLang="en-US" sz="1000" dirty="0">
              <a:solidFill>
                <a:schemeClr val="tx2"/>
              </a:solidFill>
            </a:endParaRPr>
          </a:p>
        </p:txBody>
      </p:sp>
      <p:sp>
        <p:nvSpPr>
          <p:cNvPr id="19" name="橢圓 18"/>
          <p:cNvSpPr/>
          <p:nvPr/>
        </p:nvSpPr>
        <p:spPr>
          <a:xfrm>
            <a:off x="6769332" y="3971925"/>
            <a:ext cx="1150706" cy="5429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 5, 2]</a:t>
            </a:r>
          </a:p>
          <a:p>
            <a:pPr algn="ctr"/>
            <a:r>
              <a:rPr lang="en-US" altLang="zh-TW" sz="1000" dirty="0" smtClean="0">
                <a:solidFill>
                  <a:schemeClr val="tx2"/>
                </a:solidFill>
              </a:rPr>
              <a:t>Bound=30</a:t>
            </a:r>
            <a:endParaRPr lang="zh-TW" altLang="en-US" sz="1000" dirty="0">
              <a:solidFill>
                <a:schemeClr val="tx2"/>
              </a:solidFill>
            </a:endParaRPr>
          </a:p>
        </p:txBody>
      </p:sp>
      <p:sp>
        <p:nvSpPr>
          <p:cNvPr id="20" name="橢圓 19"/>
          <p:cNvSpPr/>
          <p:nvPr/>
        </p:nvSpPr>
        <p:spPr>
          <a:xfrm>
            <a:off x="7965282" y="3971929"/>
            <a:ext cx="1116012" cy="5429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smtClean="0">
                <a:solidFill>
                  <a:schemeClr val="tx2"/>
                </a:solidFill>
              </a:rPr>
              <a:t>[1, 4, 5, 3]</a:t>
            </a:r>
          </a:p>
          <a:p>
            <a:pPr algn="ctr"/>
            <a:r>
              <a:rPr lang="en-US" altLang="zh-TW" sz="1000" dirty="0" smtClean="0">
                <a:solidFill>
                  <a:schemeClr val="tx2"/>
                </a:solidFill>
              </a:rPr>
              <a:t>Bound=48</a:t>
            </a:r>
            <a:endParaRPr lang="zh-TW" altLang="en-US" sz="1000" dirty="0">
              <a:solidFill>
                <a:schemeClr val="tx2"/>
              </a:solidFill>
            </a:endParaRPr>
          </a:p>
        </p:txBody>
      </p:sp>
      <p:cxnSp>
        <p:nvCxnSpPr>
          <p:cNvPr id="22" name="直線接點 21"/>
          <p:cNvCxnSpPr>
            <a:stCxn id="4" idx="2"/>
            <a:endCxn id="5" idx="0"/>
          </p:cNvCxnSpPr>
          <p:nvPr/>
        </p:nvCxnSpPr>
        <p:spPr>
          <a:xfrm flipH="1">
            <a:off x="776844" y="503238"/>
            <a:ext cx="3252231" cy="57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a:stCxn id="4" idx="3"/>
            <a:endCxn id="6" idx="0"/>
          </p:cNvCxnSpPr>
          <p:nvPr/>
        </p:nvCxnSpPr>
        <p:spPr>
          <a:xfrm flipH="1">
            <a:off x="3000197" y="695190"/>
            <a:ext cx="1196443" cy="381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a:stCxn id="4" idx="5"/>
            <a:endCxn id="8" idx="0"/>
          </p:cNvCxnSpPr>
          <p:nvPr/>
        </p:nvCxnSpPr>
        <p:spPr>
          <a:xfrm>
            <a:off x="5005715" y="695190"/>
            <a:ext cx="1613001" cy="381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a:stCxn id="4" idx="6"/>
            <a:endCxn id="7" idx="0"/>
          </p:cNvCxnSpPr>
          <p:nvPr/>
        </p:nvCxnSpPr>
        <p:spPr>
          <a:xfrm>
            <a:off x="5173280" y="503238"/>
            <a:ext cx="3304764" cy="57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a:stCxn id="6" idx="3"/>
          </p:cNvCxnSpPr>
          <p:nvPr/>
        </p:nvCxnSpPr>
        <p:spPr>
          <a:xfrm flipH="1">
            <a:off x="1254128" y="1539740"/>
            <a:ext cx="1343206" cy="86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a:stCxn id="6" idx="4"/>
          </p:cNvCxnSpPr>
          <p:nvPr/>
        </p:nvCxnSpPr>
        <p:spPr>
          <a:xfrm flipH="1">
            <a:off x="2792415" y="1619250"/>
            <a:ext cx="207782"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a:stCxn id="6" idx="5"/>
            <a:endCxn id="11" idx="0"/>
          </p:cNvCxnSpPr>
          <p:nvPr/>
        </p:nvCxnSpPr>
        <p:spPr>
          <a:xfrm>
            <a:off x="3403060" y="1539740"/>
            <a:ext cx="772637" cy="863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rot="5400000">
            <a:off x="394494" y="3293268"/>
            <a:ext cx="1025523" cy="33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rot="16200000" flipH="1">
            <a:off x="1239044" y="3142455"/>
            <a:ext cx="1025523" cy="633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a:stCxn id="10" idx="4"/>
            <a:endCxn id="17" idx="0"/>
          </p:cNvCxnSpPr>
          <p:nvPr/>
        </p:nvCxnSpPr>
        <p:spPr>
          <a:xfrm>
            <a:off x="2736028" y="2946400"/>
            <a:ext cx="645538" cy="102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a:stCxn id="10" idx="5"/>
            <a:endCxn id="18" idx="0"/>
          </p:cNvCxnSpPr>
          <p:nvPr/>
        </p:nvCxnSpPr>
        <p:spPr>
          <a:xfrm>
            <a:off x="3138476" y="2866890"/>
            <a:ext cx="1462702" cy="1105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5400000">
            <a:off x="7349642" y="3203096"/>
            <a:ext cx="1025530" cy="5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rot="16200000" flipH="1">
            <a:off x="7874793" y="3323434"/>
            <a:ext cx="1025528" cy="271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接點 59"/>
          <p:cNvCxnSpPr>
            <a:stCxn id="8" idx="3"/>
          </p:cNvCxnSpPr>
          <p:nvPr/>
        </p:nvCxnSpPr>
        <p:spPr>
          <a:xfrm flipH="1">
            <a:off x="5657852" y="1539740"/>
            <a:ext cx="537366" cy="86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p:cNvCxnSpPr>
            <a:stCxn id="8" idx="4"/>
            <a:endCxn id="15" idx="0"/>
          </p:cNvCxnSpPr>
          <p:nvPr/>
        </p:nvCxnSpPr>
        <p:spPr>
          <a:xfrm>
            <a:off x="6618716" y="1619250"/>
            <a:ext cx="301231"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a:stCxn id="8" idx="5"/>
            <a:endCxn id="16" idx="0"/>
          </p:cNvCxnSpPr>
          <p:nvPr/>
        </p:nvCxnSpPr>
        <p:spPr>
          <a:xfrm>
            <a:off x="7042214" y="1539740"/>
            <a:ext cx="1293007" cy="863735"/>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字方塊 64"/>
          <p:cNvSpPr txBox="1"/>
          <p:nvPr/>
        </p:nvSpPr>
        <p:spPr>
          <a:xfrm>
            <a:off x="1664326" y="5299075"/>
            <a:ext cx="5942013" cy="646331"/>
          </a:xfrm>
          <a:prstGeom prst="rect">
            <a:avLst/>
          </a:prstGeom>
          <a:noFill/>
        </p:spPr>
        <p:txBody>
          <a:bodyPr wrap="square" rtlCol="0">
            <a:spAutoFit/>
          </a:bodyPr>
          <a:lstStyle/>
          <a:p>
            <a:r>
              <a:rPr lang="en-US" altLang="zh-TW" dirty="0" smtClean="0"/>
              <a:t>The pruned state space tree produced using best-first search with branch-and-bound pruning.</a:t>
            </a:r>
            <a:endParaRPr lang="zh-TW" altLang="en-US" dirty="0"/>
          </a:p>
        </p:txBody>
      </p:sp>
      <p:sp>
        <p:nvSpPr>
          <p:cNvPr id="2" name="頁尾版面配置區 1"/>
          <p:cNvSpPr>
            <a:spLocks noGrp="1"/>
          </p:cNvSpPr>
          <p:nvPr>
            <p:ph type="ftr" sz="quarter" idx="11"/>
          </p:nvPr>
        </p:nvSpPr>
        <p:spPr/>
        <p:txBody>
          <a:bodyPr/>
          <a:lstStyle/>
          <a:p>
            <a:endParaRPr lang="zh-TW" altLang="en-US"/>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pPr/>
              <a:t>24</a:t>
            </a:fld>
            <a:endParaRPr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0178" y="182088"/>
            <a:ext cx="8229600" cy="628986"/>
          </a:xfrm>
        </p:spPr>
        <p:txBody>
          <a:bodyPr>
            <a:normAutofit/>
          </a:bodyPr>
          <a:lstStyle/>
          <a:p>
            <a:r>
              <a:rPr lang="en-US" altLang="zh-TW" sz="2800" dirty="0"/>
              <a:t>The Traveling Salesperson Problem</a:t>
            </a:r>
            <a:endParaRPr lang="zh-TW" altLang="en-US" sz="2800" dirty="0"/>
          </a:p>
        </p:txBody>
      </p:sp>
      <p:sp>
        <p:nvSpPr>
          <p:cNvPr id="3" name="內容版面配置區 2"/>
          <p:cNvSpPr>
            <a:spLocks noGrp="1"/>
          </p:cNvSpPr>
          <p:nvPr>
            <p:ph idx="1"/>
          </p:nvPr>
        </p:nvSpPr>
        <p:spPr>
          <a:xfrm>
            <a:off x="457200" y="811074"/>
            <a:ext cx="8229600" cy="5315089"/>
          </a:xfrm>
        </p:spPr>
        <p:txBody>
          <a:bodyPr>
            <a:normAutofit fontScale="92500" lnSpcReduction="20000"/>
          </a:bodyPr>
          <a:lstStyle/>
          <a:p>
            <a:pPr marL="457200" indent="-457200">
              <a:buClr>
                <a:srgbClr val="C00000"/>
              </a:buClr>
              <a:buSzPct val="101000"/>
              <a:buFont typeface="+mj-lt"/>
              <a:buAutoNum type="arabicParenR"/>
            </a:pPr>
            <a:r>
              <a:rPr lang="en-US" altLang="zh-TW" sz="2000" dirty="0"/>
              <a:t>Visit node containing [1] (the root).</a:t>
            </a:r>
          </a:p>
          <a:p>
            <a:pPr lvl="1"/>
            <a:r>
              <a:rPr lang="en-US" altLang="zh-TW" sz="2000" dirty="0"/>
              <a:t>Compute bound to be 21. {</a:t>
            </a:r>
            <a:r>
              <a:rPr lang="en-US" altLang="zh-TW" sz="1800" dirty="0"/>
              <a:t>This is a lower bound on </a:t>
            </a:r>
            <a:r>
              <a:rPr lang="en-US" altLang="zh-TW" sz="1800" dirty="0" smtClean="0"/>
              <a:t>the </a:t>
            </a:r>
            <a:r>
              <a:rPr lang="en-US" altLang="zh-TW" sz="1800" dirty="0"/>
              <a:t>length of a </a:t>
            </a:r>
            <a:r>
              <a:rPr lang="en-US" altLang="zh-TW" sz="1800" dirty="0" smtClean="0"/>
              <a:t>tour</a:t>
            </a:r>
            <a:r>
              <a:rPr lang="en-US" altLang="zh-TW" sz="2000" dirty="0" smtClean="0"/>
              <a:t>}</a:t>
            </a:r>
            <a:endParaRPr lang="en-US" altLang="zh-TW" sz="2000" dirty="0"/>
          </a:p>
          <a:p>
            <a:pPr lvl="1"/>
            <a:r>
              <a:rPr lang="en-US" altLang="zh-TW" sz="2000" dirty="0"/>
              <a:t>Set </a:t>
            </a:r>
            <a:r>
              <a:rPr lang="en-US" altLang="zh-TW" sz="2000" i="1" dirty="0" err="1"/>
              <a:t>minlength</a:t>
            </a:r>
            <a:r>
              <a:rPr lang="en-US" altLang="zh-TW" sz="2000" dirty="0"/>
              <a:t> to ∞. </a:t>
            </a:r>
            <a:endParaRPr lang="en-US" altLang="zh-TW" sz="2000" dirty="0" smtClean="0"/>
          </a:p>
          <a:p>
            <a:pPr marL="457200" indent="-457200">
              <a:buClr>
                <a:srgbClr val="C00000"/>
              </a:buClr>
              <a:buSzPct val="100000"/>
              <a:buFont typeface="+mj-lt"/>
              <a:buAutoNum type="arabicParenR"/>
            </a:pPr>
            <a:r>
              <a:rPr lang="en-US" altLang="zh-TW" sz="2000" dirty="0" smtClean="0"/>
              <a:t>Visit </a:t>
            </a:r>
            <a:r>
              <a:rPr lang="en-US" altLang="zh-TW" sz="2000" dirty="0"/>
              <a:t>node containing [1, 2].</a:t>
            </a:r>
          </a:p>
          <a:p>
            <a:pPr lvl="1"/>
            <a:r>
              <a:rPr lang="en-US" altLang="zh-TW" sz="2000" dirty="0"/>
              <a:t>Compute bound to be 31.</a:t>
            </a:r>
          </a:p>
          <a:p>
            <a:pPr marL="0" indent="0">
              <a:buNone/>
            </a:pPr>
            <a:r>
              <a:rPr lang="en-US" altLang="zh-TW" sz="2000" dirty="0" smtClean="0"/>
              <a:t>…</a:t>
            </a:r>
          </a:p>
          <a:p>
            <a:pPr marL="457200" indent="-457200">
              <a:buClr>
                <a:srgbClr val="C00000"/>
              </a:buClr>
              <a:buSzPct val="100000"/>
              <a:buFont typeface="+mj-lt"/>
              <a:buAutoNum type="arabicParenR" startAt="6"/>
            </a:pPr>
            <a:r>
              <a:rPr lang="en-US" altLang="zh-TW" sz="2000" dirty="0"/>
              <a:t>Determine promising, unexpanded node with the smallest </a:t>
            </a:r>
            <a:r>
              <a:rPr lang="en-US" altLang="zh-TW" sz="2000" dirty="0" smtClean="0"/>
              <a:t>bound</a:t>
            </a:r>
            <a:r>
              <a:rPr lang="en-US" altLang="zh-TW" sz="1200" dirty="0" smtClean="0"/>
              <a:t>.</a:t>
            </a:r>
          </a:p>
          <a:p>
            <a:pPr marL="685800" lvl="1">
              <a:buClr>
                <a:srgbClr val="C00000"/>
              </a:buClr>
              <a:buSzPct val="100000"/>
            </a:pPr>
            <a:r>
              <a:rPr lang="en-US" altLang="zh-TW" sz="1600" dirty="0" smtClean="0"/>
              <a:t> That </a:t>
            </a:r>
            <a:r>
              <a:rPr lang="en-US" altLang="zh-TW" sz="1600" dirty="0"/>
              <a:t>node is the node containing [1, 3]. We visit its children next</a:t>
            </a:r>
            <a:r>
              <a:rPr lang="en-US" altLang="zh-TW" sz="1600" dirty="0" smtClean="0"/>
              <a:t>.</a:t>
            </a:r>
          </a:p>
          <a:p>
            <a:pPr marL="0" indent="0">
              <a:buClr>
                <a:srgbClr val="C00000"/>
              </a:buClr>
              <a:buSzPct val="100000"/>
              <a:buNone/>
            </a:pPr>
            <a:r>
              <a:rPr lang="en-US" altLang="zh-TW" sz="2000" dirty="0" smtClean="0"/>
              <a:t>….</a:t>
            </a:r>
          </a:p>
          <a:p>
            <a:pPr marL="457200" indent="-457200">
              <a:buClr>
                <a:srgbClr val="C00000"/>
              </a:buClr>
              <a:buSzPct val="100000"/>
              <a:buFont typeface="+mj-lt"/>
              <a:buAutoNum type="arabicParenR" startAt="10"/>
            </a:pPr>
            <a:r>
              <a:rPr lang="en-US" altLang="zh-TW" sz="2000" dirty="0"/>
              <a:t>Determine promising, unexpanded node with the smallest </a:t>
            </a:r>
            <a:r>
              <a:rPr lang="en-US" altLang="zh-TW" sz="2000" dirty="0" smtClean="0"/>
              <a:t>bound.</a:t>
            </a:r>
          </a:p>
          <a:p>
            <a:pPr marL="685800" lvl="1">
              <a:buClr>
                <a:srgbClr val="C00000"/>
              </a:buClr>
              <a:buSzPct val="100000"/>
            </a:pPr>
            <a:r>
              <a:rPr lang="en-US" altLang="zh-TW" sz="1600" dirty="0"/>
              <a:t> </a:t>
            </a:r>
            <a:r>
              <a:rPr lang="en-US" altLang="zh-TW" sz="1600" dirty="0" smtClean="0"/>
              <a:t>That </a:t>
            </a:r>
            <a:r>
              <a:rPr lang="en-US" altLang="zh-TW" sz="1600" dirty="0"/>
              <a:t>node is the node containing [1, 3, 2]. We visit its children next</a:t>
            </a:r>
            <a:r>
              <a:rPr lang="en-US" altLang="zh-TW" sz="1600" dirty="0" smtClean="0"/>
              <a:t>.</a:t>
            </a:r>
          </a:p>
          <a:p>
            <a:pPr marL="0" indent="0">
              <a:buClr>
                <a:srgbClr val="C00000"/>
              </a:buClr>
              <a:buSzPct val="100000"/>
              <a:buNone/>
            </a:pPr>
            <a:r>
              <a:rPr lang="en-US" altLang="zh-TW" sz="2000" dirty="0" smtClean="0"/>
              <a:t>…</a:t>
            </a:r>
          </a:p>
          <a:p>
            <a:pPr marL="457200" indent="-457200">
              <a:buClr>
                <a:srgbClr val="C00000"/>
              </a:buClr>
              <a:buSzPct val="100000"/>
              <a:buFont typeface="+mj-lt"/>
              <a:buAutoNum type="arabicParenR" startAt="11"/>
            </a:pPr>
            <a:r>
              <a:rPr lang="en-US" altLang="zh-TW" sz="2000" dirty="0"/>
              <a:t>Visit node containing [1,3,2,4].</a:t>
            </a:r>
          </a:p>
          <a:p>
            <a:pPr marL="685800" lvl="1">
              <a:buClr>
                <a:srgbClr val="C00000"/>
              </a:buClr>
              <a:buSzPct val="100000"/>
            </a:pPr>
            <a:r>
              <a:rPr lang="en-US" altLang="zh-TW" sz="1900" dirty="0"/>
              <a:t>Because this node is a leaf, compute tour length to be 37.</a:t>
            </a:r>
          </a:p>
          <a:p>
            <a:pPr marL="685800" lvl="1">
              <a:buClr>
                <a:srgbClr val="C00000"/>
              </a:buClr>
              <a:buSzPct val="100000"/>
            </a:pPr>
            <a:r>
              <a:rPr lang="en-US" altLang="zh-TW" sz="1900" dirty="0"/>
              <a:t>Because its length 37 is less than ∞, the value of </a:t>
            </a:r>
            <a:r>
              <a:rPr lang="en-US" altLang="zh-TW" sz="1900" dirty="0" err="1"/>
              <a:t>minlength</a:t>
            </a:r>
            <a:r>
              <a:rPr lang="en-US" altLang="zh-TW" sz="1900" dirty="0"/>
              <a:t>, set </a:t>
            </a:r>
            <a:r>
              <a:rPr lang="en-US" altLang="zh-TW" sz="1800" i="1" dirty="0" err="1"/>
              <a:t>minlength</a:t>
            </a:r>
            <a:r>
              <a:rPr lang="en-US" altLang="zh-TW" sz="1900" dirty="0" smtClean="0"/>
              <a:t> </a:t>
            </a:r>
            <a:r>
              <a:rPr lang="en-US" altLang="zh-TW" sz="1900" dirty="0"/>
              <a:t>to 37.</a:t>
            </a:r>
          </a:p>
          <a:p>
            <a:pPr marL="685800" lvl="1">
              <a:buClr>
                <a:srgbClr val="C00000"/>
              </a:buClr>
              <a:buSzPct val="100000"/>
            </a:pPr>
            <a:r>
              <a:rPr lang="en-US" altLang="zh-TW" sz="1900" dirty="0"/>
              <a:t>The nodes containing [1, 5] and [1, 3, 5] become </a:t>
            </a:r>
            <a:r>
              <a:rPr lang="en-US" altLang="zh-TW" sz="1900" dirty="0" err="1"/>
              <a:t>nonpromising</a:t>
            </a:r>
            <a:r>
              <a:rPr lang="en-US" altLang="zh-TW" sz="1900" dirty="0"/>
              <a:t> because their bounds 42 and 39 are greater than or equal to 37, the new value of </a:t>
            </a:r>
            <a:r>
              <a:rPr lang="en-US" altLang="zh-TW" sz="1800" i="1" dirty="0" err="1"/>
              <a:t>minlength</a:t>
            </a:r>
            <a:r>
              <a:rPr lang="en-US" altLang="zh-TW" sz="1800" i="1" dirty="0"/>
              <a:t> </a:t>
            </a:r>
            <a:r>
              <a:rPr lang="en-US" altLang="zh-TW" sz="1600" dirty="0" smtClean="0"/>
              <a:t>. </a:t>
            </a:r>
            <a:endParaRPr lang="en-US" altLang="zh-TW" sz="1600" dirty="0"/>
          </a:p>
          <a:p>
            <a:pPr marL="685800" lvl="1">
              <a:buClr>
                <a:srgbClr val="C00000"/>
              </a:buClr>
              <a:buSzPct val="100000"/>
            </a:pPr>
            <a:endParaRPr lang="en-US" altLang="zh-TW" sz="1600" dirty="0"/>
          </a:p>
          <a:p>
            <a:pPr marL="685800" lvl="1">
              <a:buClr>
                <a:srgbClr val="C00000"/>
              </a:buClr>
              <a:buSzPct val="100000"/>
            </a:pPr>
            <a:endParaRPr lang="en-US" altLang="zh-TW" sz="1600" dirty="0"/>
          </a:p>
          <a:p>
            <a:pPr marL="457200" indent="-457200">
              <a:buClr>
                <a:srgbClr val="C00000"/>
              </a:buClr>
              <a:buSzPct val="100000"/>
              <a:buFont typeface="+mj-lt"/>
              <a:buAutoNum type="arabicParenR" startAt="11"/>
            </a:pPr>
            <a:endParaRPr lang="en-US" altLang="zh-TW" sz="2000" dirty="0"/>
          </a:p>
          <a:p>
            <a:pPr marL="457200" indent="-457200">
              <a:buClr>
                <a:srgbClr val="C00000"/>
              </a:buClr>
              <a:buSzPct val="100000"/>
              <a:buFont typeface="+mj-lt"/>
              <a:buAutoNum type="arabicParenR" startAt="10"/>
            </a:pPr>
            <a:endParaRPr lang="en-US" altLang="zh-TW" sz="2000" dirty="0"/>
          </a:p>
          <a:p>
            <a:pPr marL="457200" indent="-457200">
              <a:buClr>
                <a:srgbClr val="C00000"/>
              </a:buClr>
              <a:buSzPct val="100000"/>
              <a:buFont typeface="+mj-lt"/>
              <a:buAutoNum type="arabicParenR" startAt="10"/>
            </a:pPr>
            <a:endParaRPr lang="en-US" altLang="zh-TW" sz="2000" dirty="0" smtClean="0"/>
          </a:p>
          <a:p>
            <a:pPr marL="400050" lvl="1" indent="0">
              <a:buClr>
                <a:srgbClr val="C00000"/>
              </a:buClr>
              <a:buSzPct val="100000"/>
              <a:buNone/>
            </a:pPr>
            <a:endParaRPr lang="en-US" altLang="zh-TW" sz="1600" dirty="0"/>
          </a:p>
          <a:p>
            <a:pPr marL="400050" lvl="1" indent="0">
              <a:buClr>
                <a:srgbClr val="C00000"/>
              </a:buClr>
              <a:buSzPct val="100000"/>
              <a:buNone/>
            </a:pPr>
            <a:endParaRPr lang="en-US" altLang="zh-TW" sz="1600" dirty="0" smtClean="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25</a:t>
            </a:fld>
            <a:endParaRPr lang="zh-TW" altLang="en-US"/>
          </a:p>
        </p:txBody>
      </p:sp>
    </p:spTree>
    <p:extLst>
      <p:ext uri="{BB962C8B-B14F-4D97-AF65-F5344CB8AC3E}">
        <p14:creationId xmlns:p14="http://schemas.microsoft.com/office/powerpoint/2010/main" val="21240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02984"/>
            <a:ext cx="8229600" cy="5523179"/>
          </a:xfrm>
        </p:spPr>
        <p:txBody>
          <a:bodyPr/>
          <a:lstStyle/>
          <a:p>
            <a:r>
              <a:rPr lang="en-US" altLang="zh-TW" sz="2400" dirty="0"/>
              <a:t>As is the case for backtracking algorithms, branch-and-bound algorithms are ordinarily exponential-time (or worse) in the worst case. However, they can be very efficient for many large instances</a:t>
            </a:r>
            <a:r>
              <a:rPr lang="en-US" altLang="zh-TW" sz="2400" dirty="0" smtClean="0"/>
              <a:t>.</a:t>
            </a:r>
          </a:p>
          <a:p>
            <a:pPr>
              <a:spcBef>
                <a:spcPts val="1800"/>
              </a:spcBef>
            </a:pPr>
            <a:r>
              <a:rPr lang="en-US" altLang="zh-TW" sz="2400" dirty="0"/>
              <a:t>A branch-and-bound algorithm computes a number (bound) at a node to determine whether the node is promising. The number is a bound on the value of the solution that could be obtained by expanding beyond the node. If that bound is no better than the value of the best solution found so far, the node is </a:t>
            </a:r>
            <a:r>
              <a:rPr lang="en-US" altLang="zh-TW" sz="2400" dirty="0" err="1">
                <a:solidFill>
                  <a:srgbClr val="C00000"/>
                </a:solidFill>
              </a:rPr>
              <a:t>nonpromising</a:t>
            </a:r>
            <a:r>
              <a:rPr lang="en-US" altLang="zh-TW" sz="2400" dirty="0"/>
              <a:t>. Otherwise, it is </a:t>
            </a:r>
            <a:r>
              <a:rPr lang="en-US" altLang="zh-TW" sz="2400" dirty="0">
                <a:solidFill>
                  <a:srgbClr val="C00000"/>
                </a:solidFill>
              </a:rPr>
              <a:t>promising</a:t>
            </a:r>
            <a:r>
              <a:rPr lang="en-US" altLang="zh-TW" sz="2400" dirty="0"/>
              <a:t>. </a:t>
            </a:r>
          </a:p>
          <a:p>
            <a:endParaRPr lang="en-US" altLang="zh-TW" sz="2400" dirty="0"/>
          </a:p>
          <a:p>
            <a:endParaRPr lang="zh-TW" altLang="en-US"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3</a:t>
            </a:fld>
            <a:endParaRPr lang="zh-TW" altLang="en-US"/>
          </a:p>
        </p:txBody>
      </p:sp>
    </p:spTree>
    <p:extLst>
      <p:ext uri="{BB962C8B-B14F-4D97-AF65-F5344CB8AC3E}">
        <p14:creationId xmlns:p14="http://schemas.microsoft.com/office/powerpoint/2010/main" val="154038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723240"/>
            <a:ext cx="8229600" cy="5402923"/>
          </a:xfrm>
        </p:spPr>
        <p:txBody>
          <a:bodyPr>
            <a:normAutofit/>
          </a:bodyPr>
          <a:lstStyle/>
          <a:p>
            <a:pPr>
              <a:spcBef>
                <a:spcPts val="1800"/>
              </a:spcBef>
            </a:pPr>
            <a:r>
              <a:rPr lang="en-US" altLang="zh-TW" sz="2400" dirty="0" smtClean="0"/>
              <a:t>The </a:t>
            </a:r>
            <a:r>
              <a:rPr lang="en-US" altLang="zh-TW" sz="2400" dirty="0"/>
              <a:t>backtracking algorithm for the 0–1 Knapsack problem in Section 5.7 is actually a branch-and-bound algorithm. </a:t>
            </a:r>
            <a:r>
              <a:rPr lang="en-US" altLang="zh-TW" sz="2400" dirty="0" smtClean="0"/>
              <a:t>However</a:t>
            </a:r>
            <a:r>
              <a:rPr lang="en-US" altLang="zh-TW" sz="2400" dirty="0"/>
              <a:t>, </a:t>
            </a:r>
            <a:r>
              <a:rPr lang="en-US" altLang="zh-TW" sz="2400" dirty="0" smtClean="0"/>
              <a:t>it does </a:t>
            </a:r>
            <a:r>
              <a:rPr lang="en-US" altLang="zh-TW" sz="2400" dirty="0"/>
              <a:t>not exploit the real advantage of using branch-and-bound</a:t>
            </a:r>
            <a:r>
              <a:rPr lang="en-US" altLang="zh-TW" sz="2400" dirty="0" smtClean="0"/>
              <a:t>.</a:t>
            </a:r>
          </a:p>
          <a:p>
            <a:pPr>
              <a:spcBef>
                <a:spcPts val="1800"/>
              </a:spcBef>
            </a:pPr>
            <a:r>
              <a:rPr lang="en-US" altLang="zh-TW" sz="2400" dirty="0"/>
              <a:t>Besides using the bound to determine whether a node is promising, we can compare the bounds of promising nodes and </a:t>
            </a:r>
            <a:r>
              <a:rPr lang="en-US" altLang="zh-TW" sz="2400" u="sng" dirty="0"/>
              <a:t>visit the children of the one with the best bound</a:t>
            </a:r>
            <a:r>
              <a:rPr lang="en-US" altLang="zh-TW" sz="2400" dirty="0"/>
              <a:t>. In this way we often can arrive at an optimal solution faster than we would by methodically visiting the nodes in some predetermined order (such as a depth-first search).  </a:t>
            </a:r>
            <a:r>
              <a:rPr lang="en-US" altLang="zh-TW" sz="2400" dirty="0" smtClean="0"/>
              <a:t>This </a:t>
            </a:r>
            <a:r>
              <a:rPr lang="en-US" altLang="zh-TW" sz="2400" dirty="0"/>
              <a:t>approach is called </a:t>
            </a:r>
            <a:r>
              <a:rPr lang="en-US" altLang="zh-TW" sz="2400" dirty="0">
                <a:solidFill>
                  <a:srgbClr val="C00000"/>
                </a:solidFill>
              </a:rPr>
              <a:t>best-first search with branch-and-bound pruning</a:t>
            </a:r>
            <a:r>
              <a:rPr lang="en-US" altLang="zh-TW" sz="2400" dirty="0"/>
              <a:t>. </a:t>
            </a:r>
            <a:endParaRPr lang="zh-TW" altLang="en-US" sz="2400" dirty="0"/>
          </a:p>
        </p:txBody>
      </p:sp>
      <p:sp>
        <p:nvSpPr>
          <p:cNvPr id="2" name="頁尾版面配置區 1"/>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a:t>
            </a:fld>
            <a:endParaRPr lang="zh-TW" altLang="en-US"/>
          </a:p>
        </p:txBody>
      </p:sp>
    </p:spTree>
    <p:extLst>
      <p:ext uri="{BB962C8B-B14F-4D97-AF65-F5344CB8AC3E}">
        <p14:creationId xmlns:p14="http://schemas.microsoft.com/office/powerpoint/2010/main" val="220827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63112"/>
            <a:ext cx="8229600" cy="5463051"/>
          </a:xfrm>
        </p:spPr>
        <p:txBody>
          <a:bodyPr>
            <a:normAutofit/>
          </a:bodyPr>
          <a:lstStyle/>
          <a:p>
            <a:r>
              <a:rPr lang="en-US" altLang="zh-TW" sz="2400" dirty="0"/>
              <a:t>breadth-first search with branch-and-bound pruning. </a:t>
            </a:r>
            <a:r>
              <a:rPr lang="en-US" altLang="zh-TW" sz="2400" dirty="0" smtClean="0"/>
              <a:t>This technique </a:t>
            </a:r>
            <a:r>
              <a:rPr lang="en-US" altLang="zh-TW" sz="2400" dirty="0"/>
              <a:t>has no advantage over depth-first </a:t>
            </a:r>
            <a:r>
              <a:rPr lang="en-US" altLang="zh-TW" sz="2400" dirty="0" smtClean="0"/>
              <a:t>search. </a:t>
            </a:r>
          </a:p>
          <a:p>
            <a:r>
              <a:rPr lang="en-US" altLang="zh-TW" sz="2400" dirty="0"/>
              <a:t>In section 6.1, we will first solve the 0–1 Knapsack problem using a breadth-first search. This will enable us to more easily explain best-first search and use it to solve the 0–1 Knapsack </a:t>
            </a:r>
            <a:r>
              <a:rPr lang="en-US" altLang="zh-TW" sz="2400" dirty="0" smtClean="0"/>
              <a:t>problem.</a:t>
            </a:r>
          </a:p>
          <a:p>
            <a:endParaRPr lang="en-US" altLang="zh-TW" sz="2000" dirty="0" smtClean="0"/>
          </a:p>
          <a:p>
            <a:pPr marL="0" indent="0">
              <a:buNone/>
            </a:pPr>
            <a:r>
              <a:rPr lang="en-US" altLang="zh-TW" sz="2000" dirty="0" smtClean="0"/>
              <a:t>Summary</a:t>
            </a:r>
          </a:p>
          <a:p>
            <a:r>
              <a:rPr lang="en-US" altLang="zh-TW" sz="2000" dirty="0"/>
              <a:t>Backtracking is based on depth-first search, and does not take full advantages of using the branch-and-bound. </a:t>
            </a:r>
          </a:p>
          <a:p>
            <a:r>
              <a:rPr lang="en-US" altLang="zh-TW" sz="2000" dirty="0"/>
              <a:t>Breadth-first search with branch-and-bound pruning. It is no much better than DFS.</a:t>
            </a:r>
          </a:p>
          <a:p>
            <a:r>
              <a:rPr lang="en-US" altLang="zh-TW" sz="2000" dirty="0"/>
              <a:t>Best-first search with branch-and-bound pruning. The performance is the best among these three methods.</a:t>
            </a:r>
          </a:p>
          <a:p>
            <a:endParaRPr lang="zh-TW" altLang="en-US" sz="2000" dirty="0"/>
          </a:p>
        </p:txBody>
      </p:sp>
      <p:sp>
        <p:nvSpPr>
          <p:cNvPr id="2" name="頁尾版面配置區 1"/>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5</a:t>
            </a:fld>
            <a:endParaRPr lang="zh-TW" altLang="en-US"/>
          </a:p>
        </p:txBody>
      </p:sp>
    </p:spTree>
    <p:extLst>
      <p:ext uri="{BB962C8B-B14F-4D97-AF65-F5344CB8AC3E}">
        <p14:creationId xmlns:p14="http://schemas.microsoft.com/office/powerpoint/2010/main" val="1452468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560387"/>
          </a:xfrm>
        </p:spPr>
        <p:txBody>
          <a:bodyPr>
            <a:normAutofit/>
          </a:bodyPr>
          <a:lstStyle/>
          <a:p>
            <a:r>
              <a:rPr lang="en-US" altLang="zh-TW" sz="2800" dirty="0" smtClean="0"/>
              <a:t>Breadth-First Search</a:t>
            </a:r>
            <a:endParaRPr lang="zh-TW" altLang="en-US" sz="2800" dirty="0"/>
          </a:p>
        </p:txBody>
      </p:sp>
      <p:sp>
        <p:nvSpPr>
          <p:cNvPr id="3" name="內容版面配置區 2"/>
          <p:cNvSpPr>
            <a:spLocks noGrp="1"/>
          </p:cNvSpPr>
          <p:nvPr>
            <p:ph idx="1"/>
          </p:nvPr>
        </p:nvSpPr>
        <p:spPr>
          <a:xfrm>
            <a:off x="457200" y="1000108"/>
            <a:ext cx="8229600" cy="5500726"/>
          </a:xfrm>
        </p:spPr>
        <p:txBody>
          <a:bodyPr>
            <a:noAutofit/>
          </a:bodyPr>
          <a:lstStyle/>
          <a:p>
            <a:pPr>
              <a:buNone/>
            </a:pPr>
            <a:r>
              <a:rPr lang="en-US" altLang="zh-TW" sz="1800" dirty="0" smtClean="0"/>
              <a:t>void </a:t>
            </a:r>
            <a:r>
              <a:rPr lang="en-US" altLang="zh-TW" sz="2000" i="1" dirty="0" err="1" smtClean="0">
                <a:solidFill>
                  <a:srgbClr val="C00000"/>
                </a:solidFill>
              </a:rPr>
              <a:t>breath_first_tree_search</a:t>
            </a:r>
            <a:r>
              <a:rPr lang="en-US" altLang="zh-TW" sz="1800" dirty="0" smtClean="0"/>
              <a:t>(tree T)  {</a:t>
            </a:r>
          </a:p>
          <a:p>
            <a:pPr>
              <a:buNone/>
            </a:pPr>
            <a:r>
              <a:rPr lang="en-US" altLang="zh-TW" sz="1800" dirty="0" smtClean="0"/>
              <a:t> 	</a:t>
            </a:r>
            <a:r>
              <a:rPr lang="en-US" altLang="zh-TW" sz="1800" dirty="0" err="1" smtClean="0"/>
              <a:t>queue_of_node</a:t>
            </a:r>
            <a:r>
              <a:rPr lang="en-US" altLang="zh-TW" sz="1800" dirty="0" smtClean="0"/>
              <a:t> </a:t>
            </a:r>
            <a:r>
              <a:rPr lang="en-US" altLang="zh-TW" sz="1800" i="1" dirty="0" smtClean="0"/>
              <a:t>Q</a:t>
            </a:r>
            <a:r>
              <a:rPr lang="en-US" altLang="zh-TW" sz="1800" dirty="0" smtClean="0"/>
              <a:t>;</a:t>
            </a:r>
          </a:p>
          <a:p>
            <a:pPr>
              <a:buNone/>
            </a:pPr>
            <a:r>
              <a:rPr lang="en-US" altLang="zh-TW" sz="1800" dirty="0" smtClean="0"/>
              <a:t>      node </a:t>
            </a:r>
            <a:r>
              <a:rPr lang="en-US" altLang="zh-TW" sz="1800" i="1" dirty="0" smtClean="0"/>
              <a:t>u, v</a:t>
            </a:r>
            <a:r>
              <a:rPr lang="en-US" altLang="zh-TW" sz="1800" dirty="0" smtClean="0"/>
              <a:t>;</a:t>
            </a:r>
          </a:p>
          <a:p>
            <a:pPr>
              <a:buNone/>
            </a:pPr>
            <a:r>
              <a:rPr lang="en-US" altLang="zh-TW" sz="1800" dirty="0" smtClean="0"/>
              <a:t>      </a:t>
            </a:r>
          </a:p>
          <a:p>
            <a:pPr>
              <a:buNone/>
            </a:pPr>
            <a:r>
              <a:rPr lang="en-US" altLang="zh-TW" sz="1800" dirty="0" smtClean="0"/>
              <a:t>	</a:t>
            </a:r>
            <a:r>
              <a:rPr lang="en-US" altLang="zh-TW" sz="1800" i="1" dirty="0" smtClean="0"/>
              <a:t>initialize(Q);</a:t>
            </a:r>
          </a:p>
          <a:p>
            <a:pPr>
              <a:buNone/>
            </a:pPr>
            <a:r>
              <a:rPr lang="en-US" altLang="zh-TW" sz="1800" i="1" dirty="0" smtClean="0"/>
              <a:t>	v= root of T;</a:t>
            </a:r>
          </a:p>
          <a:p>
            <a:pPr>
              <a:buNone/>
            </a:pPr>
            <a:r>
              <a:rPr lang="en-US" altLang="zh-TW" sz="1800" i="1" dirty="0" smtClean="0"/>
              <a:t>	visit v;</a:t>
            </a:r>
          </a:p>
          <a:p>
            <a:pPr>
              <a:buNone/>
            </a:pPr>
            <a:r>
              <a:rPr lang="en-US" altLang="zh-TW" sz="1800" i="1" dirty="0" smtClean="0"/>
              <a:t>	</a:t>
            </a:r>
            <a:r>
              <a:rPr lang="en-US" altLang="zh-TW" sz="1800" i="1" dirty="0" err="1" smtClean="0"/>
              <a:t>enqueue</a:t>
            </a:r>
            <a:r>
              <a:rPr lang="en-US" altLang="zh-TW" sz="1800" i="1" dirty="0" smtClean="0"/>
              <a:t>(</a:t>
            </a:r>
            <a:r>
              <a:rPr lang="en-US" altLang="zh-TW" sz="1800" i="1" dirty="0" err="1" smtClean="0"/>
              <a:t>Q,v</a:t>
            </a:r>
            <a:r>
              <a:rPr lang="en-US" altLang="zh-TW" sz="1800" i="1" dirty="0" smtClean="0"/>
              <a:t>);</a:t>
            </a:r>
          </a:p>
          <a:p>
            <a:pPr>
              <a:buNone/>
            </a:pPr>
            <a:r>
              <a:rPr lang="en-US" altLang="zh-TW" sz="1800" i="1" dirty="0" smtClean="0"/>
              <a:t>	while (!empty(Q)) </a:t>
            </a:r>
            <a:r>
              <a:rPr lang="en-US" altLang="zh-TW" sz="1800" dirty="0" smtClean="0"/>
              <a:t>{</a:t>
            </a:r>
          </a:p>
          <a:p>
            <a:pPr>
              <a:buNone/>
            </a:pPr>
            <a:r>
              <a:rPr lang="en-US" altLang="zh-TW" sz="1800" i="1" dirty="0" smtClean="0"/>
              <a:t>		</a:t>
            </a:r>
            <a:r>
              <a:rPr lang="en-US" altLang="zh-TW" sz="1800" i="1" dirty="0" err="1" smtClean="0"/>
              <a:t>dequeue</a:t>
            </a:r>
            <a:r>
              <a:rPr lang="en-US" altLang="zh-TW" sz="1800" i="1" dirty="0" smtClean="0"/>
              <a:t>(</a:t>
            </a:r>
            <a:r>
              <a:rPr lang="en-US" altLang="zh-TW" sz="1800" i="1" dirty="0" err="1" smtClean="0"/>
              <a:t>Q,v</a:t>
            </a:r>
            <a:r>
              <a:rPr lang="en-US" altLang="zh-TW" sz="1800" i="1" dirty="0" smtClean="0"/>
              <a:t>);</a:t>
            </a:r>
          </a:p>
          <a:p>
            <a:pPr>
              <a:buNone/>
            </a:pPr>
            <a:r>
              <a:rPr lang="en-US" altLang="zh-TW" sz="1800" i="1" dirty="0" smtClean="0"/>
              <a:t>		for (each child u of v) </a:t>
            </a:r>
            <a:r>
              <a:rPr lang="en-US" altLang="zh-TW" sz="1800" dirty="0" smtClean="0"/>
              <a:t>{</a:t>
            </a:r>
          </a:p>
          <a:p>
            <a:pPr>
              <a:buNone/>
            </a:pPr>
            <a:r>
              <a:rPr lang="en-US" altLang="zh-TW" sz="1800" i="1" dirty="0" smtClean="0"/>
              <a:t>			visit u;</a:t>
            </a:r>
          </a:p>
          <a:p>
            <a:pPr>
              <a:buNone/>
            </a:pPr>
            <a:r>
              <a:rPr lang="en-US" altLang="zh-TW" sz="1800" i="1" dirty="0" smtClean="0"/>
              <a:t>			</a:t>
            </a:r>
            <a:r>
              <a:rPr lang="en-US" altLang="zh-TW" sz="1800" i="1" dirty="0" err="1" smtClean="0"/>
              <a:t>enqueue</a:t>
            </a:r>
            <a:r>
              <a:rPr lang="en-US" altLang="zh-TW" sz="1800" i="1" dirty="0" smtClean="0"/>
              <a:t>(</a:t>
            </a:r>
            <a:r>
              <a:rPr lang="en-US" altLang="zh-TW" sz="1800" i="1" dirty="0" err="1" smtClean="0"/>
              <a:t>Q,u</a:t>
            </a:r>
            <a:r>
              <a:rPr lang="en-US" altLang="zh-TW" sz="1800" i="1" dirty="0" smtClean="0"/>
              <a:t>);</a:t>
            </a:r>
          </a:p>
          <a:p>
            <a:pPr>
              <a:buNone/>
            </a:pPr>
            <a:r>
              <a:rPr lang="en-US" altLang="zh-TW" sz="1800" i="1" dirty="0" smtClean="0"/>
              <a:t>	</a:t>
            </a:r>
            <a:r>
              <a:rPr lang="en-US" altLang="zh-TW" sz="1800" dirty="0" smtClean="0"/>
              <a:t>	}</a:t>
            </a:r>
          </a:p>
          <a:p>
            <a:pPr>
              <a:buNone/>
            </a:pPr>
            <a:r>
              <a:rPr lang="en-US" altLang="zh-TW" sz="1800" dirty="0" smtClean="0"/>
              <a:t>	}</a:t>
            </a:r>
          </a:p>
          <a:p>
            <a:pPr>
              <a:buNone/>
            </a:pPr>
            <a:r>
              <a:rPr lang="en-US" altLang="zh-TW" sz="1800" dirty="0" smtClean="0"/>
              <a:t>}</a:t>
            </a:r>
            <a:endParaRPr lang="zh-TW" altLang="en-US" sz="1800" dirty="0" smtClean="0"/>
          </a:p>
          <a:p>
            <a:endParaRPr lang="zh-TW" altLang="en-US" sz="2000" dirty="0"/>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6</a:t>
            </a:fld>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500062"/>
          </a:xfrm>
        </p:spPr>
        <p:txBody>
          <a:bodyPr>
            <a:noAutofit/>
          </a:bodyPr>
          <a:lstStyle/>
          <a:p>
            <a:r>
              <a:rPr lang="en-US" altLang="zh-TW" sz="2800" dirty="0" smtClean="0">
                <a:solidFill>
                  <a:srgbClr val="FF0000"/>
                </a:solidFill>
              </a:rPr>
              <a:t>Breadth-First Search </a:t>
            </a:r>
            <a:r>
              <a:rPr lang="en-US" altLang="zh-TW" sz="2400" dirty="0" smtClean="0"/>
              <a:t>with Branch-and-Bound Pruning </a:t>
            </a:r>
            <a:endParaRPr lang="zh-TW" altLang="en-US" sz="2400" dirty="0"/>
          </a:p>
        </p:txBody>
      </p:sp>
      <p:sp>
        <p:nvSpPr>
          <p:cNvPr id="3" name="內容版面配置區 2"/>
          <p:cNvSpPr>
            <a:spLocks noGrp="1"/>
          </p:cNvSpPr>
          <p:nvPr>
            <p:ph idx="1"/>
          </p:nvPr>
        </p:nvSpPr>
        <p:spPr>
          <a:xfrm>
            <a:off x="457200" y="1000108"/>
            <a:ext cx="8229600" cy="5126055"/>
          </a:xfrm>
        </p:spPr>
        <p:txBody>
          <a:bodyPr>
            <a:normAutofit/>
          </a:bodyPr>
          <a:lstStyle/>
          <a:p>
            <a:pPr>
              <a:buNone/>
            </a:pPr>
            <a:r>
              <a:rPr lang="en-US" altLang="zh-TW" sz="2400" dirty="0" smtClean="0"/>
              <a:t>Example : 0-1 Knapsack Problem</a:t>
            </a:r>
          </a:p>
          <a:p>
            <a:pPr algn="ctr">
              <a:buNone/>
            </a:pPr>
            <a:r>
              <a:rPr lang="en-US" altLang="zh-TW" sz="2400" dirty="0" smtClean="0"/>
              <a:t>Suppose n=4, W=16</a:t>
            </a:r>
          </a:p>
          <a:p>
            <a:pPr>
              <a:buNone/>
            </a:pPr>
            <a:r>
              <a:rPr lang="en-US" altLang="zh-TW" sz="2800" dirty="0" smtClean="0"/>
              <a:t>	</a:t>
            </a:r>
            <a:endParaRPr lang="zh-TW" altLang="en-US" sz="2800" dirty="0"/>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7</a:t>
            </a:fld>
            <a:endParaRPr lang="zh-TW" altLang="en-US"/>
          </a:p>
        </p:txBody>
      </p:sp>
      <p:graphicFrame>
        <p:nvGraphicFramePr>
          <p:cNvPr id="4" name="表格 3"/>
          <p:cNvGraphicFramePr>
            <a:graphicFrameLocks noGrp="1"/>
          </p:cNvGraphicFramePr>
          <p:nvPr/>
        </p:nvGraphicFramePr>
        <p:xfrm>
          <a:off x="1142976" y="2143116"/>
          <a:ext cx="6096000" cy="2240602"/>
        </p:xfrm>
        <a:graphic>
          <a:graphicData uri="http://schemas.openxmlformats.org/drawingml/2006/table">
            <a:tbl>
              <a:tblPr firstRow="1" bandRow="1">
                <a:tableStyleId>{3B4B98B0-60AC-42C2-AFA5-B58CD77FA1E5}</a:tableStyleId>
              </a:tblPr>
              <a:tblGrid>
                <a:gridCol w="1524000"/>
                <a:gridCol w="1524000"/>
                <a:gridCol w="1524000"/>
                <a:gridCol w="1524000"/>
              </a:tblGrid>
              <a:tr h="642942">
                <a:tc>
                  <a:txBody>
                    <a:bodyPr/>
                    <a:lstStyle/>
                    <a:p>
                      <a:pPr algn="ctr"/>
                      <a:r>
                        <a:rPr lang="en-US" altLang="zh-TW" i="1" dirty="0" err="1" smtClean="0"/>
                        <a:t>i</a:t>
                      </a:r>
                      <a:endParaRPr lang="zh-TW" altLang="en-US" i="1" dirty="0"/>
                    </a:p>
                  </a:txBody>
                  <a:tcPr/>
                </a:tc>
                <a:tc>
                  <a:txBody>
                    <a:bodyPr/>
                    <a:lstStyle/>
                    <a:p>
                      <a:pPr algn="ctr"/>
                      <a:endParaRPr lang="zh-TW" altLang="en-US" dirty="0"/>
                    </a:p>
                  </a:txBody>
                  <a:tcPr/>
                </a:tc>
                <a:tc>
                  <a:txBody>
                    <a:bodyPr/>
                    <a:lstStyle/>
                    <a:p>
                      <a:pPr algn="ctr"/>
                      <a:endParaRPr lang="zh-TW" altLang="en-US" dirty="0"/>
                    </a:p>
                  </a:txBody>
                  <a:tcPr/>
                </a:tc>
                <a:tc>
                  <a:txBody>
                    <a:bodyPr/>
                    <a:lstStyle/>
                    <a:p>
                      <a:pPr algn="ctr"/>
                      <a:endParaRPr lang="zh-TW" altLang="en-US" dirty="0"/>
                    </a:p>
                  </a:txBody>
                  <a:tcPr/>
                </a:tc>
              </a:tr>
              <a:tr h="399415">
                <a:tc>
                  <a:txBody>
                    <a:bodyPr/>
                    <a:lstStyle/>
                    <a:p>
                      <a:pPr algn="ctr"/>
                      <a:r>
                        <a:rPr lang="en-US" altLang="zh-TW" dirty="0" smtClean="0"/>
                        <a:t>1</a:t>
                      </a:r>
                      <a:endParaRPr lang="zh-TW" altLang="en-US" dirty="0"/>
                    </a:p>
                  </a:txBody>
                  <a:tcPr/>
                </a:tc>
                <a:tc>
                  <a:txBody>
                    <a:bodyPr/>
                    <a:lstStyle/>
                    <a:p>
                      <a:pPr algn="ctr"/>
                      <a:r>
                        <a:rPr lang="en-US" altLang="zh-TW" dirty="0" smtClean="0"/>
                        <a:t>$40</a:t>
                      </a:r>
                      <a:endParaRPr lang="zh-TW" altLang="en-US" dirty="0"/>
                    </a:p>
                  </a:txBody>
                  <a:tcPr/>
                </a:tc>
                <a:tc>
                  <a:txBody>
                    <a:bodyPr/>
                    <a:lstStyle/>
                    <a:p>
                      <a:pPr algn="ctr"/>
                      <a:r>
                        <a:rPr lang="en-US" altLang="zh-TW" dirty="0" smtClean="0"/>
                        <a:t>2</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a:t>
                      </a:r>
                      <a:endParaRPr lang="zh-TW" altLang="en-US" dirty="0" smtClean="0"/>
                    </a:p>
                  </a:txBody>
                  <a:tcPr/>
                </a:tc>
              </a:tr>
              <a:tr h="399415">
                <a:tc>
                  <a:txBody>
                    <a:bodyPr/>
                    <a:lstStyle/>
                    <a:p>
                      <a:pPr algn="ctr"/>
                      <a:r>
                        <a:rPr lang="en-US" altLang="zh-TW" dirty="0" smtClean="0"/>
                        <a:t>2</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$30</a:t>
                      </a:r>
                      <a:endParaRPr lang="zh-TW" altLang="en-US" dirty="0" smtClean="0"/>
                    </a:p>
                  </a:txBody>
                  <a:tcPr/>
                </a:tc>
                <a:tc>
                  <a:txBody>
                    <a:bodyPr/>
                    <a:lstStyle/>
                    <a:p>
                      <a:pPr algn="ctr"/>
                      <a:r>
                        <a:rPr lang="en-US" altLang="zh-TW" dirty="0" smtClean="0"/>
                        <a:t>5</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$6</a:t>
                      </a:r>
                      <a:endParaRPr lang="zh-TW" altLang="en-US" dirty="0" smtClean="0"/>
                    </a:p>
                  </a:txBody>
                  <a:tcPr/>
                </a:tc>
              </a:tr>
              <a:tr h="399415">
                <a:tc>
                  <a:txBody>
                    <a:bodyPr/>
                    <a:lstStyle/>
                    <a:p>
                      <a:pPr algn="ctr"/>
                      <a:r>
                        <a:rPr lang="en-US" altLang="zh-TW" dirty="0" smtClean="0"/>
                        <a:t>3</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$50</a:t>
                      </a:r>
                      <a:endParaRPr lang="zh-TW" altLang="en-US" dirty="0" smtClean="0"/>
                    </a:p>
                  </a:txBody>
                  <a:tcPr/>
                </a:tc>
                <a:tc>
                  <a:txBody>
                    <a:bodyPr/>
                    <a:lstStyle/>
                    <a:p>
                      <a:pPr algn="ctr"/>
                      <a:r>
                        <a:rPr lang="en-US" altLang="zh-TW" dirty="0" smtClean="0"/>
                        <a:t>10</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$5</a:t>
                      </a:r>
                      <a:endParaRPr lang="zh-TW" altLang="en-US" dirty="0" smtClean="0"/>
                    </a:p>
                  </a:txBody>
                  <a:tcPr/>
                </a:tc>
              </a:tr>
              <a:tr h="399415">
                <a:tc>
                  <a:txBody>
                    <a:bodyPr/>
                    <a:lstStyle/>
                    <a:p>
                      <a:pPr algn="ctr"/>
                      <a:r>
                        <a:rPr lang="en-US" altLang="zh-TW" dirty="0" smtClean="0"/>
                        <a:t>4</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$10</a:t>
                      </a:r>
                      <a:endParaRPr lang="zh-TW" altLang="en-US" dirty="0" smtClean="0"/>
                    </a:p>
                  </a:txBody>
                  <a:tcPr/>
                </a:tc>
                <a:tc>
                  <a:txBody>
                    <a:bodyPr/>
                    <a:lstStyle/>
                    <a:p>
                      <a:pPr algn="ctr"/>
                      <a:r>
                        <a:rPr lang="en-US" altLang="zh-TW" dirty="0" smtClean="0"/>
                        <a:t>2</a:t>
                      </a:r>
                      <a:endParaRPr lang="zh-TW"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a:t>
                      </a:r>
                      <a:endParaRPr lang="zh-TW" altLang="en-US" dirty="0" smtClean="0"/>
                    </a:p>
                  </a:txBody>
                  <a:tcPr/>
                </a:tc>
              </a:tr>
            </a:tbl>
          </a:graphicData>
        </a:graphic>
      </p:graphicFrame>
      <p:graphicFrame>
        <p:nvGraphicFramePr>
          <p:cNvPr id="5" name="物件 4"/>
          <p:cNvGraphicFramePr>
            <a:graphicFrameLocks noChangeAspect="1"/>
          </p:cNvGraphicFramePr>
          <p:nvPr/>
        </p:nvGraphicFramePr>
        <p:xfrm>
          <a:off x="3071802" y="2071678"/>
          <a:ext cx="285752" cy="381002"/>
        </p:xfrm>
        <a:graphic>
          <a:graphicData uri="http://schemas.openxmlformats.org/presentationml/2006/ole">
            <mc:AlternateContent xmlns:mc="http://schemas.openxmlformats.org/markup-compatibility/2006">
              <mc:Choice xmlns:v="urn:schemas-microsoft-com:vml" Requires="v">
                <p:oleObj spid="_x0000_s1314" name="方程式" r:id="rId3" imgW="190440" imgH="253800" progId="Equation.3">
                  <p:embed/>
                </p:oleObj>
              </mc:Choice>
              <mc:Fallback>
                <p:oleObj name="方程式" r:id="rId3" imgW="19044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2" y="2071678"/>
                        <a:ext cx="285752" cy="3810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714876" y="2071678"/>
          <a:ext cx="285750" cy="381000"/>
        </p:xfrm>
        <a:graphic>
          <a:graphicData uri="http://schemas.openxmlformats.org/presentationml/2006/ole">
            <mc:AlternateContent xmlns:mc="http://schemas.openxmlformats.org/markup-compatibility/2006">
              <mc:Choice xmlns:v="urn:schemas-microsoft-com:vml" Requires="v">
                <p:oleObj spid="_x0000_s1315" name="方程式" r:id="rId5" imgW="190440" imgH="253800" progId="Equation.3">
                  <p:embed/>
                </p:oleObj>
              </mc:Choice>
              <mc:Fallback>
                <p:oleObj name="方程式" r:id="rId5" imgW="19044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76" y="2071678"/>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286512" y="2071678"/>
          <a:ext cx="342900" cy="647700"/>
        </p:xfrm>
        <a:graphic>
          <a:graphicData uri="http://schemas.openxmlformats.org/presentationml/2006/ole">
            <mc:AlternateContent xmlns:mc="http://schemas.openxmlformats.org/markup-compatibility/2006">
              <mc:Choice xmlns:v="urn:schemas-microsoft-com:vml" Requires="v">
                <p:oleObj spid="_x0000_s1316" name="方程式" r:id="rId7" imgW="228600" imgH="431640" progId="Equation.3">
                  <p:embed/>
                </p:oleObj>
              </mc:Choice>
              <mc:Fallback>
                <p:oleObj name="方程式" r:id="rId7" imgW="2286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12" y="2071678"/>
                        <a:ext cx="342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379412"/>
          </a:xfrm>
        </p:spPr>
        <p:txBody>
          <a:bodyPr>
            <a:noAutofit/>
          </a:bodyPr>
          <a:lstStyle/>
          <a:p>
            <a:r>
              <a:rPr lang="en-US" altLang="zh-TW" sz="2400" dirty="0" smtClean="0"/>
              <a:t>0-1 Knapsack Problem</a:t>
            </a:r>
            <a:endParaRPr lang="zh-TW" altLang="en-US" sz="24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857232"/>
                <a:ext cx="8323760" cy="5768993"/>
              </a:xfrm>
            </p:spPr>
            <p:txBody>
              <a:bodyPr>
                <a:normAutofit/>
              </a:bodyPr>
              <a:lstStyle/>
              <a:p>
                <a:r>
                  <a:rPr lang="en-US" altLang="zh-TW" sz="2000" i="1" dirty="0" smtClean="0"/>
                  <a:t>totweight</a:t>
                </a:r>
                <a:r>
                  <a:rPr lang="en-US" altLang="zh-TW" sz="2000" dirty="0" smtClean="0"/>
                  <a:t> = total weight of the items included up to a node</a:t>
                </a:r>
              </a:p>
              <a:p>
                <a:r>
                  <a:rPr lang="en-US" altLang="zh-TW" sz="2000" i="1" dirty="0" smtClean="0"/>
                  <a:t>Profit </a:t>
                </a:r>
                <a:r>
                  <a:rPr lang="en-US" altLang="zh-TW" sz="2000" dirty="0" smtClean="0"/>
                  <a:t>= total profit of the items included up to a node</a:t>
                </a:r>
              </a:p>
              <a:p>
                <a:pPr>
                  <a:buNone/>
                </a:pPr>
                <a:r>
                  <a:rPr lang="en-US" altLang="zh-TW" sz="2000" dirty="0" smtClean="0"/>
                  <a:t>     Let the node at level  </a:t>
                </a:r>
                <a14:m>
                  <m:oMath xmlns:m="http://schemas.openxmlformats.org/officeDocument/2006/math">
                    <m:r>
                      <a:rPr lang="en-US" altLang="zh-TW" sz="2000" b="0" i="1" smtClean="0">
                        <a:latin typeface="Cambria Math"/>
                      </a:rPr>
                      <m:t>𝑖</m:t>
                    </m:r>
                  </m:oMath>
                </a14:m>
                <a:r>
                  <a:rPr lang="en-US" altLang="zh-TW" sz="2000" dirty="0" smtClean="0"/>
                  <a:t>, and the node at level  </a:t>
                </a:r>
                <a14:m>
                  <m:oMath xmlns:m="http://schemas.openxmlformats.org/officeDocument/2006/math">
                    <m:r>
                      <a:rPr lang="en-US" altLang="zh-TW" sz="2000" b="0" i="1" smtClean="0">
                        <a:latin typeface="Cambria Math"/>
                      </a:rPr>
                      <m:t>𝑘</m:t>
                    </m:r>
                  </m:oMath>
                </a14:m>
                <a:r>
                  <a:rPr lang="en-US" altLang="zh-TW" sz="2000" dirty="0" smtClean="0"/>
                  <a:t>  is the one whose weight brings the weight above </a:t>
                </a:r>
                <a14:m>
                  <m:oMath xmlns:m="http://schemas.openxmlformats.org/officeDocument/2006/math">
                    <m:r>
                      <a:rPr lang="en-US" altLang="zh-TW" sz="2000" b="0" i="1" smtClean="0">
                        <a:latin typeface="Cambria Math"/>
                      </a:rPr>
                      <m:t>𝑊</m:t>
                    </m:r>
                  </m:oMath>
                </a14:m>
                <a:r>
                  <a:rPr lang="en-US" altLang="zh-TW" sz="2000" dirty="0" smtClean="0"/>
                  <a:t>.</a:t>
                </a:r>
              </a:p>
              <a:p>
                <a:pPr>
                  <a:buNone/>
                </a:pPr>
                <a:endParaRPr lang="en-US" altLang="zh-TW" sz="2000" dirty="0" smtClean="0"/>
              </a:p>
              <a:p>
                <a:pPr>
                  <a:buNone/>
                </a:pPr>
                <a:endParaRPr lang="en-US" altLang="zh-TW" sz="2000" dirty="0" smtClean="0"/>
              </a:p>
              <a:p>
                <a:pPr>
                  <a:buNone/>
                </a:pPr>
                <a:r>
                  <a:rPr lang="en-US" altLang="zh-TW" sz="2000" dirty="0" smtClean="0"/>
                  <a:t>And</a:t>
                </a:r>
              </a:p>
              <a:p>
                <a:pPr>
                  <a:buNone/>
                </a:pPr>
                <a:endParaRPr lang="en-US" altLang="zh-TW" sz="2000" dirty="0" smtClean="0"/>
              </a:p>
              <a:p>
                <a:pPr>
                  <a:buNone/>
                </a:pPr>
                <a:endParaRPr lang="en-US" altLang="zh-TW" sz="2000" dirty="0" smtClean="0"/>
              </a:p>
              <a:p>
                <a:pPr>
                  <a:buNone/>
                </a:pPr>
                <a:endParaRPr lang="en-US" altLang="zh-TW" sz="2000" dirty="0" smtClean="0"/>
              </a:p>
              <a:p>
                <a:r>
                  <a:rPr lang="en-US" altLang="zh-TW" sz="2000" dirty="0" smtClean="0"/>
                  <a:t>A node is </a:t>
                </a:r>
                <a:r>
                  <a:rPr lang="en-US" altLang="zh-TW" sz="2000" dirty="0" err="1" smtClean="0">
                    <a:solidFill>
                      <a:srgbClr val="C00000"/>
                    </a:solidFill>
                  </a:rPr>
                  <a:t>nonpromising</a:t>
                </a:r>
                <a:r>
                  <a:rPr lang="en-US" altLang="zh-TW" sz="2000" dirty="0" smtClean="0">
                    <a:solidFill>
                      <a:srgbClr val="C00000"/>
                    </a:solidFill>
                  </a:rPr>
                  <a:t> </a:t>
                </a:r>
              </a:p>
              <a:p>
                <a:pPr lvl="1"/>
                <a:r>
                  <a:rPr lang="en-US" altLang="zh-TW" sz="1800" dirty="0" smtClean="0"/>
                  <a:t>If </a:t>
                </a:r>
                <a:r>
                  <a:rPr lang="en-US" altLang="zh-TW" sz="1800" i="1" dirty="0" smtClean="0"/>
                  <a:t> </a:t>
                </a:r>
                <a14:m>
                  <m:oMath xmlns:m="http://schemas.openxmlformats.org/officeDocument/2006/math">
                    <m:r>
                      <a:rPr lang="en-US" altLang="zh-TW" sz="1800" b="0" i="1" smtClean="0">
                        <a:latin typeface="Cambria Math"/>
                      </a:rPr>
                      <m:t>𝑏𝑜𝑢𝑛𝑑</m:t>
                    </m:r>
                    <m:r>
                      <a:rPr lang="en-US" altLang="zh-TW" sz="1800" b="0" i="1" smtClean="0">
                        <a:latin typeface="Cambria Math"/>
                        <a:ea typeface="Cambria Math"/>
                      </a:rPr>
                      <m:t>≤</m:t>
                    </m:r>
                    <m:r>
                      <a:rPr lang="en-US" altLang="zh-TW" sz="1800" b="0" i="1" smtClean="0">
                        <a:latin typeface="Cambria Math"/>
                        <a:ea typeface="Cambria Math"/>
                      </a:rPr>
                      <m:t>𝑚𝑎𝑥𝑝𝑟𝑜𝑓𝑖𝑡</m:t>
                    </m:r>
                  </m:oMath>
                </a14:m>
                <a:r>
                  <a:rPr lang="en-US" altLang="zh-TW" sz="1800" i="1" dirty="0" smtClean="0"/>
                  <a:t>, which is the best solution found up to that point.</a:t>
                </a:r>
              </a:p>
              <a:p>
                <a:pPr lvl="1"/>
                <a14:m>
                  <m:oMath xmlns:m="http://schemas.openxmlformats.org/officeDocument/2006/math">
                    <m:r>
                      <a:rPr lang="en-US" altLang="zh-TW" sz="1800" b="0" i="1" smtClean="0">
                        <a:latin typeface="Cambria Math"/>
                      </a:rPr>
                      <m:t>𝑤𝑒𝑖𝑔h𝑡</m:t>
                    </m:r>
                    <m:r>
                      <a:rPr lang="en-US" altLang="zh-TW" sz="1800" b="0" i="1" smtClean="0">
                        <a:latin typeface="Cambria Math"/>
                        <a:ea typeface="Cambria Math"/>
                      </a:rPr>
                      <m:t>≥</m:t>
                    </m:r>
                    <m:r>
                      <a:rPr lang="en-US" altLang="zh-TW" sz="1800" b="0" i="1" smtClean="0">
                        <a:latin typeface="Cambria Math"/>
                        <a:ea typeface="Cambria Math"/>
                      </a:rPr>
                      <m:t>𝑊</m:t>
                    </m:r>
                  </m:oMath>
                </a14:m>
                <a:r>
                  <a:rPr lang="en-US" altLang="zh-TW" sz="1800" i="1" dirty="0" smtClean="0"/>
                  <a:t>                    </a:t>
                </a:r>
                <a:endParaRPr lang="en-US" altLang="zh-TW" sz="1800" dirty="0" smtClean="0"/>
              </a:p>
              <a:p>
                <a:pPr>
                  <a:buNone/>
                </a:pPr>
                <a:endParaRPr lang="en-US" altLang="zh-TW" sz="2000" dirty="0" smtClean="0"/>
              </a:p>
              <a:p>
                <a:pPr>
                  <a:buNone/>
                </a:pPr>
                <a:r>
                  <a:rPr lang="en-US" altLang="zh-TW" sz="2000" dirty="0" smtClean="0"/>
                  <a:t>		</a:t>
                </a:r>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857232"/>
                <a:ext cx="8323760" cy="5768993"/>
              </a:xfrm>
              <a:blipFill rotWithShape="1">
                <a:blip r:embed="rId3"/>
                <a:stretch>
                  <a:fillRect l="-733" t="-529"/>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8</a:t>
            </a:fld>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1794724273"/>
              </p:ext>
            </p:extLst>
          </p:nvPr>
        </p:nvGraphicFramePr>
        <p:xfrm>
          <a:off x="1539863" y="2457404"/>
          <a:ext cx="3655120" cy="844551"/>
        </p:xfrm>
        <a:graphic>
          <a:graphicData uri="http://schemas.openxmlformats.org/presentationml/2006/ole">
            <mc:AlternateContent xmlns:mc="http://schemas.openxmlformats.org/markup-compatibility/2006">
              <mc:Choice xmlns:v="urn:schemas-microsoft-com:vml" Requires="v">
                <p:oleObj spid="_x0000_s3424" name="方程式" r:id="rId4" imgW="1879560" imgH="482400" progId="Equation.3">
                  <p:embed/>
                </p:oleObj>
              </mc:Choice>
              <mc:Fallback>
                <p:oleObj name="方程式" r:id="rId4" imgW="1879560" imgH="4824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63" y="2457404"/>
                        <a:ext cx="3655120" cy="8445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6"/>
          <p:cNvGraphicFramePr>
            <a:graphicFrameLocks noChangeAspect="1"/>
          </p:cNvGraphicFramePr>
          <p:nvPr>
            <p:extLst>
              <p:ext uri="{D42A27DB-BD31-4B8C-83A1-F6EECF244321}">
                <p14:modId xmlns:p14="http://schemas.microsoft.com/office/powerpoint/2010/main" val="3276138643"/>
              </p:ext>
            </p:extLst>
          </p:nvPr>
        </p:nvGraphicFramePr>
        <p:xfrm>
          <a:off x="1539863" y="3409950"/>
          <a:ext cx="6076950" cy="844550"/>
        </p:xfrm>
        <a:graphic>
          <a:graphicData uri="http://schemas.openxmlformats.org/presentationml/2006/ole">
            <mc:AlternateContent xmlns:mc="http://schemas.openxmlformats.org/markup-compatibility/2006">
              <mc:Choice xmlns:v="urn:schemas-microsoft-com:vml" Requires="v">
                <p:oleObj spid="_x0000_s3425" name="方程式" r:id="rId6" imgW="3124080" imgH="482400" progId="Equation.3">
                  <p:embed/>
                </p:oleObj>
              </mc:Choice>
              <mc:Fallback>
                <p:oleObj name="方程式" r:id="rId6" imgW="3124080" imgH="4824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863" y="3409950"/>
                        <a:ext cx="607695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4643406" y="42860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$0</a:t>
            </a:r>
          </a:p>
          <a:p>
            <a:pPr algn="ctr"/>
            <a:r>
              <a:rPr lang="en-US" altLang="zh-TW" sz="1100" dirty="0" smtClean="0">
                <a:solidFill>
                  <a:schemeClr val="accent2"/>
                </a:solidFill>
              </a:rPr>
              <a:t>0</a:t>
            </a:r>
          </a:p>
          <a:p>
            <a:pPr algn="ctr"/>
            <a:r>
              <a:rPr lang="en-US" altLang="zh-TW" sz="1100" dirty="0" smtClean="0">
                <a:solidFill>
                  <a:schemeClr val="accent2"/>
                </a:solidFill>
              </a:rPr>
              <a:t>$115</a:t>
            </a:r>
            <a:endParaRPr lang="zh-TW" altLang="en-US" sz="1100" dirty="0">
              <a:solidFill>
                <a:schemeClr val="accent2"/>
              </a:solidFill>
            </a:endParaRPr>
          </a:p>
        </p:txBody>
      </p:sp>
      <p:sp>
        <p:nvSpPr>
          <p:cNvPr id="4" name="橢圓 3"/>
          <p:cNvSpPr/>
          <p:nvPr/>
        </p:nvSpPr>
        <p:spPr>
          <a:xfrm>
            <a:off x="2786018" y="1214422"/>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$115</a:t>
            </a:r>
            <a:endParaRPr lang="zh-TW" altLang="en-US" sz="1100" dirty="0">
              <a:solidFill>
                <a:schemeClr val="accent2"/>
              </a:solidFill>
            </a:endParaRPr>
          </a:p>
        </p:txBody>
      </p:sp>
      <p:sp>
        <p:nvSpPr>
          <p:cNvPr id="5" name="橢圓 4"/>
          <p:cNvSpPr/>
          <p:nvPr/>
        </p:nvSpPr>
        <p:spPr>
          <a:xfrm>
            <a:off x="7143736" y="1214422"/>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$0</a:t>
            </a:r>
          </a:p>
          <a:p>
            <a:pPr algn="ctr"/>
            <a:r>
              <a:rPr lang="en-US" altLang="zh-TW" sz="1100" dirty="0" smtClean="0">
                <a:solidFill>
                  <a:schemeClr val="accent2"/>
                </a:solidFill>
              </a:rPr>
              <a:t>0</a:t>
            </a:r>
          </a:p>
          <a:p>
            <a:pPr algn="ctr"/>
            <a:r>
              <a:rPr lang="en-US" altLang="zh-TW" sz="1100" dirty="0" smtClean="0">
                <a:solidFill>
                  <a:schemeClr val="accent2"/>
                </a:solidFill>
              </a:rPr>
              <a:t>$82</a:t>
            </a:r>
            <a:endParaRPr lang="zh-TW" altLang="en-US" sz="1100" dirty="0">
              <a:solidFill>
                <a:schemeClr val="accent2"/>
              </a:solidFill>
            </a:endParaRPr>
          </a:p>
        </p:txBody>
      </p:sp>
      <p:sp>
        <p:nvSpPr>
          <p:cNvPr id="6" name="橢圓 5"/>
          <p:cNvSpPr/>
          <p:nvPr/>
        </p:nvSpPr>
        <p:spPr>
          <a:xfrm>
            <a:off x="1643010" y="2143116"/>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$70</a:t>
            </a:r>
          </a:p>
          <a:p>
            <a:pPr algn="ctr"/>
            <a:r>
              <a:rPr lang="en-US" altLang="zh-TW" sz="1100" dirty="0">
                <a:solidFill>
                  <a:schemeClr val="accent2"/>
                </a:solidFill>
              </a:rPr>
              <a:t>7</a:t>
            </a:r>
            <a:endParaRPr lang="en-US" altLang="zh-TW" sz="1100" dirty="0" smtClean="0">
              <a:solidFill>
                <a:schemeClr val="accent2"/>
              </a:solidFill>
            </a:endParaRPr>
          </a:p>
          <a:p>
            <a:pPr algn="ctr"/>
            <a:r>
              <a:rPr lang="en-US" altLang="zh-TW" sz="1100" dirty="0" smtClean="0">
                <a:solidFill>
                  <a:schemeClr val="accent2"/>
                </a:solidFill>
              </a:rPr>
              <a:t>$115</a:t>
            </a:r>
            <a:endParaRPr lang="zh-TW" altLang="en-US" sz="1100" dirty="0">
              <a:solidFill>
                <a:schemeClr val="accent2"/>
              </a:solidFill>
            </a:endParaRPr>
          </a:p>
        </p:txBody>
      </p:sp>
      <p:sp>
        <p:nvSpPr>
          <p:cNvPr id="7" name="橢圓 6"/>
          <p:cNvSpPr/>
          <p:nvPr/>
        </p:nvSpPr>
        <p:spPr>
          <a:xfrm>
            <a:off x="3929026" y="2143116"/>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$98</a:t>
            </a:r>
            <a:endParaRPr lang="zh-TW" altLang="en-US" sz="1100" dirty="0">
              <a:solidFill>
                <a:schemeClr val="accent2"/>
              </a:solidFill>
            </a:endParaRPr>
          </a:p>
        </p:txBody>
      </p:sp>
      <p:sp>
        <p:nvSpPr>
          <p:cNvPr id="8" name="橢圓 7"/>
          <p:cNvSpPr/>
          <p:nvPr/>
        </p:nvSpPr>
        <p:spPr>
          <a:xfrm>
            <a:off x="6367442" y="2143116"/>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$30</a:t>
            </a:r>
          </a:p>
          <a:p>
            <a:pPr algn="ctr"/>
            <a:r>
              <a:rPr lang="en-US" altLang="zh-TW" sz="1100" dirty="0" smtClean="0">
                <a:solidFill>
                  <a:schemeClr val="accent2"/>
                </a:solidFill>
              </a:rPr>
              <a:t>5</a:t>
            </a:r>
          </a:p>
          <a:p>
            <a:pPr algn="ctr"/>
            <a:r>
              <a:rPr lang="en-US" altLang="zh-TW" sz="1100" dirty="0" smtClean="0">
                <a:solidFill>
                  <a:schemeClr val="accent2"/>
                </a:solidFill>
              </a:rPr>
              <a:t>$82</a:t>
            </a:r>
            <a:endParaRPr lang="zh-TW" altLang="en-US" sz="1100" dirty="0">
              <a:solidFill>
                <a:schemeClr val="accent2"/>
              </a:solidFill>
            </a:endParaRPr>
          </a:p>
        </p:txBody>
      </p:sp>
      <p:sp>
        <p:nvSpPr>
          <p:cNvPr id="9" name="橢圓 8"/>
          <p:cNvSpPr/>
          <p:nvPr/>
        </p:nvSpPr>
        <p:spPr>
          <a:xfrm>
            <a:off x="8215338" y="2143116"/>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$0</a:t>
            </a:r>
          </a:p>
          <a:p>
            <a:pPr algn="ctr"/>
            <a:r>
              <a:rPr lang="en-US" altLang="zh-TW" sz="1100" dirty="0" smtClean="0">
                <a:solidFill>
                  <a:schemeClr val="accent2"/>
                </a:solidFill>
              </a:rPr>
              <a:t>0</a:t>
            </a:r>
          </a:p>
          <a:p>
            <a:pPr algn="ctr"/>
            <a:r>
              <a:rPr lang="en-US" altLang="zh-TW" sz="1100" dirty="0" smtClean="0">
                <a:solidFill>
                  <a:schemeClr val="accent2"/>
                </a:solidFill>
              </a:rPr>
              <a:t>$60</a:t>
            </a:r>
            <a:endParaRPr lang="zh-TW" altLang="en-US" sz="1100" dirty="0">
              <a:solidFill>
                <a:schemeClr val="accent2"/>
              </a:solidFill>
            </a:endParaRPr>
          </a:p>
        </p:txBody>
      </p:sp>
      <p:sp>
        <p:nvSpPr>
          <p:cNvPr id="10" name="橢圓 9"/>
          <p:cNvSpPr/>
          <p:nvPr/>
        </p:nvSpPr>
        <p:spPr>
          <a:xfrm>
            <a:off x="1081030" y="328612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$120</a:t>
            </a:r>
          </a:p>
          <a:p>
            <a:pPr algn="ctr"/>
            <a:r>
              <a:rPr lang="en-US" altLang="zh-TW" sz="1100" dirty="0" smtClean="0">
                <a:solidFill>
                  <a:schemeClr val="accent2"/>
                </a:solidFill>
              </a:rPr>
              <a:t>17</a:t>
            </a:r>
          </a:p>
          <a:p>
            <a:pPr algn="ctr"/>
            <a:r>
              <a:rPr lang="en-US" altLang="zh-TW" sz="1100" dirty="0" smtClean="0">
                <a:solidFill>
                  <a:schemeClr val="accent2"/>
                </a:solidFill>
              </a:rPr>
              <a:t>$0</a:t>
            </a:r>
            <a:endParaRPr lang="zh-TW" altLang="en-US" sz="1100" dirty="0">
              <a:solidFill>
                <a:schemeClr val="accent2"/>
              </a:solidFill>
            </a:endParaRPr>
          </a:p>
        </p:txBody>
      </p:sp>
      <p:sp>
        <p:nvSpPr>
          <p:cNvPr id="11" name="橢圓 10"/>
          <p:cNvSpPr/>
          <p:nvPr/>
        </p:nvSpPr>
        <p:spPr>
          <a:xfrm>
            <a:off x="2357390" y="328612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$70</a:t>
            </a:r>
          </a:p>
          <a:p>
            <a:pPr algn="ctr"/>
            <a:r>
              <a:rPr lang="en-US" altLang="zh-TW" sz="1100" dirty="0" smtClean="0">
                <a:solidFill>
                  <a:schemeClr val="accent2"/>
                </a:solidFill>
              </a:rPr>
              <a:t>7</a:t>
            </a:r>
          </a:p>
          <a:p>
            <a:pPr algn="ctr"/>
            <a:r>
              <a:rPr lang="en-US" altLang="zh-TW" sz="1100" dirty="0" smtClean="0">
                <a:solidFill>
                  <a:schemeClr val="accent2"/>
                </a:solidFill>
              </a:rPr>
              <a:t>$80</a:t>
            </a:r>
            <a:endParaRPr lang="zh-TW" altLang="en-US" sz="1100" dirty="0">
              <a:solidFill>
                <a:schemeClr val="accent2"/>
              </a:solidFill>
            </a:endParaRPr>
          </a:p>
        </p:txBody>
      </p:sp>
      <p:sp>
        <p:nvSpPr>
          <p:cNvPr id="12" name="橢圓 11"/>
          <p:cNvSpPr/>
          <p:nvPr/>
        </p:nvSpPr>
        <p:spPr>
          <a:xfrm>
            <a:off x="3357522" y="3286124"/>
            <a:ext cx="714380" cy="571504"/>
          </a:xfrm>
          <a:prstGeom prst="ellipse">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$90</a:t>
            </a:r>
          </a:p>
          <a:p>
            <a:pPr algn="ctr"/>
            <a:r>
              <a:rPr lang="en-US" altLang="zh-TW" sz="1100" dirty="0" smtClean="0">
                <a:solidFill>
                  <a:schemeClr val="accent2"/>
                </a:solidFill>
              </a:rPr>
              <a:t>12</a:t>
            </a:r>
          </a:p>
          <a:p>
            <a:pPr algn="ctr"/>
            <a:r>
              <a:rPr lang="en-US" altLang="zh-TW" sz="1100" dirty="0" smtClean="0">
                <a:solidFill>
                  <a:schemeClr val="accent2"/>
                </a:solidFill>
              </a:rPr>
              <a:t>$98</a:t>
            </a:r>
            <a:endParaRPr lang="zh-TW" altLang="en-US" sz="1100" dirty="0">
              <a:solidFill>
                <a:schemeClr val="accent2"/>
              </a:solidFill>
            </a:endParaRPr>
          </a:p>
        </p:txBody>
      </p:sp>
      <p:sp>
        <p:nvSpPr>
          <p:cNvPr id="13" name="橢圓 12"/>
          <p:cNvSpPr/>
          <p:nvPr/>
        </p:nvSpPr>
        <p:spPr>
          <a:xfrm>
            <a:off x="4786314" y="328612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$40</a:t>
            </a:r>
          </a:p>
          <a:p>
            <a:pPr algn="ctr"/>
            <a:r>
              <a:rPr lang="en-US" altLang="zh-TW" sz="1100" dirty="0" smtClean="0">
                <a:solidFill>
                  <a:schemeClr val="accent2"/>
                </a:solidFill>
              </a:rPr>
              <a:t>2</a:t>
            </a:r>
          </a:p>
          <a:p>
            <a:pPr algn="ctr"/>
            <a:r>
              <a:rPr lang="en-US" altLang="zh-TW" sz="1100" dirty="0" smtClean="0">
                <a:solidFill>
                  <a:schemeClr val="accent2"/>
                </a:solidFill>
              </a:rPr>
              <a:t>$50</a:t>
            </a:r>
            <a:endParaRPr lang="zh-TW" altLang="en-US" sz="1100" dirty="0">
              <a:solidFill>
                <a:schemeClr val="accent2"/>
              </a:solidFill>
            </a:endParaRPr>
          </a:p>
        </p:txBody>
      </p:sp>
      <p:sp>
        <p:nvSpPr>
          <p:cNvPr id="14" name="橢圓 13"/>
          <p:cNvSpPr/>
          <p:nvPr/>
        </p:nvSpPr>
        <p:spPr>
          <a:xfrm>
            <a:off x="6010252" y="328612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$80</a:t>
            </a:r>
          </a:p>
          <a:p>
            <a:pPr algn="ctr"/>
            <a:r>
              <a:rPr lang="en-US" altLang="zh-TW" sz="1100" dirty="0" smtClean="0">
                <a:solidFill>
                  <a:schemeClr val="accent2"/>
                </a:solidFill>
              </a:rPr>
              <a:t>15</a:t>
            </a:r>
          </a:p>
          <a:p>
            <a:pPr algn="ctr"/>
            <a:r>
              <a:rPr lang="en-US" altLang="zh-TW" sz="1100" dirty="0" smtClean="0">
                <a:solidFill>
                  <a:schemeClr val="accent2"/>
                </a:solidFill>
              </a:rPr>
              <a:t>$82</a:t>
            </a:r>
            <a:endParaRPr lang="zh-TW" altLang="en-US" sz="1100" dirty="0">
              <a:solidFill>
                <a:schemeClr val="accent2"/>
              </a:solidFill>
            </a:endParaRPr>
          </a:p>
        </p:txBody>
      </p:sp>
      <p:sp>
        <p:nvSpPr>
          <p:cNvPr id="15" name="橢圓 14"/>
          <p:cNvSpPr/>
          <p:nvPr/>
        </p:nvSpPr>
        <p:spPr>
          <a:xfrm>
            <a:off x="7143736" y="3286124"/>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$30</a:t>
            </a:r>
          </a:p>
          <a:p>
            <a:pPr algn="ctr"/>
            <a:r>
              <a:rPr lang="en-US" altLang="zh-TW" sz="1100" dirty="0" smtClean="0">
                <a:solidFill>
                  <a:schemeClr val="accent2"/>
                </a:solidFill>
              </a:rPr>
              <a:t>5</a:t>
            </a:r>
          </a:p>
          <a:p>
            <a:pPr algn="ctr"/>
            <a:r>
              <a:rPr lang="en-US" altLang="zh-TW" sz="1100" dirty="0" smtClean="0">
                <a:solidFill>
                  <a:schemeClr val="accent2"/>
                </a:solidFill>
              </a:rPr>
              <a:t>$40</a:t>
            </a:r>
            <a:endParaRPr lang="zh-TW" altLang="en-US" sz="1100" dirty="0">
              <a:solidFill>
                <a:schemeClr val="accent2"/>
              </a:solidFill>
            </a:endParaRPr>
          </a:p>
        </p:txBody>
      </p:sp>
      <p:sp>
        <p:nvSpPr>
          <p:cNvPr id="16" name="橢圓 15"/>
          <p:cNvSpPr/>
          <p:nvPr/>
        </p:nvSpPr>
        <p:spPr>
          <a:xfrm>
            <a:off x="1438220" y="4929198"/>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$80</a:t>
            </a:r>
          </a:p>
          <a:p>
            <a:pPr algn="ctr"/>
            <a:r>
              <a:rPr lang="en-US" altLang="zh-TW" sz="1100" dirty="0" smtClean="0">
                <a:solidFill>
                  <a:schemeClr val="accent2"/>
                </a:solidFill>
              </a:rPr>
              <a:t>12</a:t>
            </a:r>
          </a:p>
          <a:p>
            <a:pPr algn="ctr"/>
            <a:r>
              <a:rPr lang="en-US" altLang="zh-TW" sz="1100" dirty="0" smtClean="0">
                <a:solidFill>
                  <a:schemeClr val="accent2"/>
                </a:solidFill>
              </a:rPr>
              <a:t>$80</a:t>
            </a:r>
            <a:endParaRPr lang="zh-TW" altLang="en-US" sz="1100" dirty="0">
              <a:solidFill>
                <a:schemeClr val="accent2"/>
              </a:solidFill>
            </a:endParaRPr>
          </a:p>
        </p:txBody>
      </p:sp>
      <p:sp>
        <p:nvSpPr>
          <p:cNvPr id="17" name="橢圓 16"/>
          <p:cNvSpPr/>
          <p:nvPr/>
        </p:nvSpPr>
        <p:spPr>
          <a:xfrm>
            <a:off x="2428828" y="4929198"/>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$70</a:t>
            </a:r>
          </a:p>
          <a:p>
            <a:pPr algn="ctr"/>
            <a:r>
              <a:rPr lang="en-US" altLang="zh-TW" sz="1100" dirty="0" smtClean="0">
                <a:solidFill>
                  <a:schemeClr val="accent2"/>
                </a:solidFill>
              </a:rPr>
              <a:t>7</a:t>
            </a:r>
          </a:p>
          <a:p>
            <a:pPr algn="ctr"/>
            <a:r>
              <a:rPr lang="en-US" altLang="zh-TW" sz="1100" dirty="0" smtClean="0">
                <a:solidFill>
                  <a:schemeClr val="accent2"/>
                </a:solidFill>
              </a:rPr>
              <a:t>$70</a:t>
            </a:r>
            <a:endParaRPr lang="zh-TW" altLang="en-US" sz="1100" dirty="0">
              <a:solidFill>
                <a:schemeClr val="accent2"/>
              </a:solidFill>
            </a:endParaRPr>
          </a:p>
        </p:txBody>
      </p:sp>
      <p:sp>
        <p:nvSpPr>
          <p:cNvPr id="18" name="橢圓 17"/>
          <p:cNvSpPr/>
          <p:nvPr/>
        </p:nvSpPr>
        <p:spPr>
          <a:xfrm>
            <a:off x="3357522" y="4929198"/>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$100</a:t>
            </a:r>
          </a:p>
          <a:p>
            <a:pPr algn="ctr"/>
            <a:r>
              <a:rPr lang="en-US" altLang="zh-TW" sz="1100" dirty="0" smtClean="0">
                <a:solidFill>
                  <a:schemeClr val="accent2"/>
                </a:solidFill>
              </a:rPr>
              <a:t>17</a:t>
            </a:r>
          </a:p>
          <a:p>
            <a:pPr algn="ctr"/>
            <a:r>
              <a:rPr lang="en-US" altLang="zh-TW" sz="1100" dirty="0" smtClean="0">
                <a:solidFill>
                  <a:schemeClr val="accent2"/>
                </a:solidFill>
              </a:rPr>
              <a:t>$0</a:t>
            </a:r>
            <a:endParaRPr lang="zh-TW" altLang="en-US" sz="1100" dirty="0">
              <a:solidFill>
                <a:schemeClr val="accent2"/>
              </a:solidFill>
            </a:endParaRPr>
          </a:p>
        </p:txBody>
      </p:sp>
      <p:sp>
        <p:nvSpPr>
          <p:cNvPr id="19" name="橢圓 18"/>
          <p:cNvSpPr/>
          <p:nvPr/>
        </p:nvSpPr>
        <p:spPr>
          <a:xfrm>
            <a:off x="4286216" y="4929198"/>
            <a:ext cx="714380" cy="571504"/>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accent2"/>
                </a:solidFill>
              </a:rPr>
              <a:t>$90</a:t>
            </a:r>
          </a:p>
          <a:p>
            <a:pPr algn="ctr"/>
            <a:r>
              <a:rPr lang="en-US" altLang="zh-TW" sz="1100" dirty="0" smtClean="0">
                <a:solidFill>
                  <a:schemeClr val="accent2"/>
                </a:solidFill>
              </a:rPr>
              <a:t>12</a:t>
            </a:r>
          </a:p>
          <a:p>
            <a:pPr algn="ctr"/>
            <a:r>
              <a:rPr lang="en-US" altLang="zh-TW" sz="1100" dirty="0" smtClean="0">
                <a:solidFill>
                  <a:schemeClr val="accent2"/>
                </a:solidFill>
              </a:rPr>
              <a:t>$90</a:t>
            </a:r>
            <a:endParaRPr lang="zh-TW" altLang="en-US" sz="1100" dirty="0">
              <a:solidFill>
                <a:schemeClr val="accent2"/>
              </a:solidFill>
            </a:endParaRPr>
          </a:p>
        </p:txBody>
      </p:sp>
      <p:cxnSp>
        <p:nvCxnSpPr>
          <p:cNvPr id="21" name="直線接點 20"/>
          <p:cNvCxnSpPr>
            <a:stCxn id="2" idx="2"/>
          </p:cNvCxnSpPr>
          <p:nvPr/>
        </p:nvCxnSpPr>
        <p:spPr>
          <a:xfrm rot="10800000" flipV="1">
            <a:off x="3500398" y="714356"/>
            <a:ext cx="1143008"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4" idx="3"/>
            <a:endCxn id="6" idx="7"/>
          </p:cNvCxnSpPr>
          <p:nvPr/>
        </p:nvCxnSpPr>
        <p:spPr>
          <a:xfrm rot="5400000">
            <a:off x="2309414" y="1645588"/>
            <a:ext cx="524580" cy="6378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4786314" y="101062"/>
            <a:ext cx="507222" cy="276999"/>
          </a:xfrm>
          <a:prstGeom prst="rect">
            <a:avLst/>
          </a:prstGeom>
          <a:noFill/>
        </p:spPr>
        <p:txBody>
          <a:bodyPr wrap="square" rtlCol="0">
            <a:spAutoFit/>
          </a:bodyPr>
          <a:lstStyle/>
          <a:p>
            <a:r>
              <a:rPr lang="en-US" altLang="zh-TW" sz="1200" dirty="0" smtClean="0"/>
              <a:t>(0,0)</a:t>
            </a:r>
            <a:endParaRPr lang="zh-TW" altLang="en-US" sz="1200" dirty="0"/>
          </a:p>
        </p:txBody>
      </p:sp>
      <p:sp>
        <p:nvSpPr>
          <p:cNvPr id="27" name="文字方塊 26"/>
          <p:cNvSpPr txBox="1"/>
          <p:nvPr/>
        </p:nvSpPr>
        <p:spPr>
          <a:xfrm>
            <a:off x="2928893" y="937423"/>
            <a:ext cx="609761" cy="276999"/>
          </a:xfrm>
          <a:prstGeom prst="rect">
            <a:avLst/>
          </a:prstGeom>
          <a:noFill/>
        </p:spPr>
        <p:txBody>
          <a:bodyPr wrap="square" rtlCol="0">
            <a:spAutoFit/>
          </a:bodyPr>
          <a:lstStyle/>
          <a:p>
            <a:r>
              <a:rPr lang="en-US" altLang="zh-TW" sz="1200" dirty="0" smtClean="0"/>
              <a:t>(1,1)</a:t>
            </a:r>
            <a:endParaRPr lang="zh-TW" altLang="en-US" sz="1200" dirty="0"/>
          </a:p>
        </p:txBody>
      </p:sp>
      <p:grpSp>
        <p:nvGrpSpPr>
          <p:cNvPr id="31" name="群組 30"/>
          <p:cNvGrpSpPr/>
          <p:nvPr/>
        </p:nvGrpSpPr>
        <p:grpSpPr>
          <a:xfrm>
            <a:off x="0" y="457237"/>
            <a:ext cx="1152500" cy="339184"/>
            <a:chOff x="142844" y="681406"/>
            <a:chExt cx="1295376" cy="457200"/>
          </a:xfrm>
        </p:grpSpPr>
        <p:sp>
          <p:nvSpPr>
            <p:cNvPr id="28" name="文字方塊 27"/>
            <p:cNvSpPr txBox="1"/>
            <p:nvPr/>
          </p:nvSpPr>
          <p:spPr>
            <a:xfrm>
              <a:off x="142844" y="681406"/>
              <a:ext cx="1295376" cy="456351"/>
            </a:xfrm>
            <a:prstGeom prst="rect">
              <a:avLst/>
            </a:prstGeom>
            <a:noFill/>
          </p:spPr>
          <p:txBody>
            <a:bodyPr wrap="square" rtlCol="0">
              <a:spAutoFit/>
            </a:bodyPr>
            <a:lstStyle/>
            <a:p>
              <a:r>
                <a:rPr lang="en-US" altLang="zh-TW" sz="1600" dirty="0" smtClean="0"/>
                <a:t>Item 1 </a:t>
              </a:r>
              <a:endParaRPr lang="zh-TW" altLang="en-US" sz="1600" dirty="0"/>
            </a:p>
          </p:txBody>
        </p:sp>
        <p:graphicFrame>
          <p:nvGraphicFramePr>
            <p:cNvPr id="29" name="物件 28"/>
            <p:cNvGraphicFramePr>
              <a:graphicFrameLocks noChangeAspect="1"/>
            </p:cNvGraphicFramePr>
            <p:nvPr/>
          </p:nvGraphicFramePr>
          <p:xfrm>
            <a:off x="936739" y="681406"/>
            <a:ext cx="406400" cy="457200"/>
          </p:xfrm>
          <a:graphic>
            <a:graphicData uri="http://schemas.openxmlformats.org/presentationml/2006/ole">
              <mc:AlternateContent xmlns:mc="http://schemas.openxmlformats.org/markup-compatibility/2006">
                <mc:Choice xmlns:v="urn:schemas-microsoft-com:vml" Requires="v">
                  <p:oleObj spid="_x0000_s2439" name="方程式" r:id="rId3" imgW="406080" imgH="457200" progId="Equation.3">
                    <p:embed/>
                  </p:oleObj>
                </mc:Choice>
                <mc:Fallback>
                  <p:oleObj name="方程式" r:id="rId3" imgW="4060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39" y="681406"/>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群組 31"/>
          <p:cNvGrpSpPr/>
          <p:nvPr/>
        </p:nvGrpSpPr>
        <p:grpSpPr>
          <a:xfrm>
            <a:off x="0" y="2714620"/>
            <a:ext cx="1152500" cy="339184"/>
            <a:chOff x="142844" y="496739"/>
            <a:chExt cx="1295376" cy="457200"/>
          </a:xfrm>
        </p:grpSpPr>
        <p:sp>
          <p:nvSpPr>
            <p:cNvPr id="33" name="文字方塊 32"/>
            <p:cNvSpPr txBox="1"/>
            <p:nvPr/>
          </p:nvSpPr>
          <p:spPr>
            <a:xfrm>
              <a:off x="142844" y="496739"/>
              <a:ext cx="1295376" cy="456351"/>
            </a:xfrm>
            <a:prstGeom prst="rect">
              <a:avLst/>
            </a:prstGeom>
            <a:noFill/>
          </p:spPr>
          <p:txBody>
            <a:bodyPr wrap="square" rtlCol="0">
              <a:spAutoFit/>
            </a:bodyPr>
            <a:lstStyle/>
            <a:p>
              <a:r>
                <a:rPr lang="en-US" altLang="zh-TW" sz="1600" dirty="0" smtClean="0"/>
                <a:t>Item 3 </a:t>
              </a:r>
              <a:endParaRPr lang="zh-TW" altLang="en-US" sz="1600" dirty="0"/>
            </a:p>
          </p:txBody>
        </p:sp>
        <p:graphicFrame>
          <p:nvGraphicFramePr>
            <p:cNvPr id="34" name="物件 33"/>
            <p:cNvGraphicFramePr>
              <a:graphicFrameLocks noChangeAspect="1"/>
            </p:cNvGraphicFramePr>
            <p:nvPr/>
          </p:nvGraphicFramePr>
          <p:xfrm>
            <a:off x="936739" y="496739"/>
            <a:ext cx="406400" cy="457200"/>
          </p:xfrm>
          <a:graphic>
            <a:graphicData uri="http://schemas.openxmlformats.org/presentationml/2006/ole">
              <mc:AlternateContent xmlns:mc="http://schemas.openxmlformats.org/markup-compatibility/2006">
                <mc:Choice xmlns:v="urn:schemas-microsoft-com:vml" Requires="v">
                  <p:oleObj spid="_x0000_s2440" name="方程式" r:id="rId5" imgW="406080" imgH="457200" progId="Equation.3">
                    <p:embed/>
                  </p:oleObj>
                </mc:Choice>
                <mc:Fallback>
                  <p:oleObj name="方程式" r:id="rId5" imgW="40608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739" y="496739"/>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 name="群組 34"/>
          <p:cNvGrpSpPr/>
          <p:nvPr/>
        </p:nvGrpSpPr>
        <p:grpSpPr>
          <a:xfrm>
            <a:off x="0" y="1446742"/>
            <a:ext cx="1152500" cy="357692"/>
            <a:chOff x="246035" y="492276"/>
            <a:chExt cx="1295376" cy="482148"/>
          </a:xfrm>
        </p:grpSpPr>
        <p:sp>
          <p:nvSpPr>
            <p:cNvPr id="36" name="文字方塊 35"/>
            <p:cNvSpPr txBox="1"/>
            <p:nvPr/>
          </p:nvSpPr>
          <p:spPr>
            <a:xfrm>
              <a:off x="246035" y="492276"/>
              <a:ext cx="1295376" cy="456351"/>
            </a:xfrm>
            <a:prstGeom prst="rect">
              <a:avLst/>
            </a:prstGeom>
            <a:noFill/>
          </p:spPr>
          <p:txBody>
            <a:bodyPr wrap="square" rtlCol="0">
              <a:spAutoFit/>
            </a:bodyPr>
            <a:lstStyle/>
            <a:p>
              <a:r>
                <a:rPr lang="en-US" altLang="zh-TW" sz="1600" dirty="0" smtClean="0"/>
                <a:t>Item 2 </a:t>
              </a:r>
              <a:endParaRPr lang="zh-TW" altLang="en-US" sz="1600" dirty="0"/>
            </a:p>
          </p:txBody>
        </p:sp>
        <p:graphicFrame>
          <p:nvGraphicFramePr>
            <p:cNvPr id="37" name="物件 36"/>
            <p:cNvGraphicFramePr>
              <a:graphicFrameLocks noChangeAspect="1"/>
            </p:cNvGraphicFramePr>
            <p:nvPr/>
          </p:nvGraphicFramePr>
          <p:xfrm>
            <a:off x="1039930" y="517224"/>
            <a:ext cx="406400" cy="457200"/>
          </p:xfrm>
          <a:graphic>
            <a:graphicData uri="http://schemas.openxmlformats.org/presentationml/2006/ole">
              <mc:AlternateContent xmlns:mc="http://schemas.openxmlformats.org/markup-compatibility/2006">
                <mc:Choice xmlns:v="urn:schemas-microsoft-com:vml" Requires="v">
                  <p:oleObj spid="_x0000_s2441" name="方程式" r:id="rId7" imgW="406080" imgH="457200" progId="Equation.3">
                    <p:embed/>
                  </p:oleObj>
                </mc:Choice>
                <mc:Fallback>
                  <p:oleObj name="方程式" r:id="rId7" imgW="406080" imgH="457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9930" y="517224"/>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 name="群組 37"/>
          <p:cNvGrpSpPr/>
          <p:nvPr/>
        </p:nvGrpSpPr>
        <p:grpSpPr>
          <a:xfrm>
            <a:off x="0" y="4214818"/>
            <a:ext cx="1152500" cy="339184"/>
            <a:chOff x="142844" y="496739"/>
            <a:chExt cx="1295376" cy="457200"/>
          </a:xfrm>
        </p:grpSpPr>
        <p:sp>
          <p:nvSpPr>
            <p:cNvPr id="39" name="文字方塊 38"/>
            <p:cNvSpPr txBox="1"/>
            <p:nvPr/>
          </p:nvSpPr>
          <p:spPr>
            <a:xfrm>
              <a:off x="142844" y="496739"/>
              <a:ext cx="1295376" cy="456351"/>
            </a:xfrm>
            <a:prstGeom prst="rect">
              <a:avLst/>
            </a:prstGeom>
            <a:noFill/>
          </p:spPr>
          <p:txBody>
            <a:bodyPr wrap="square" rtlCol="0">
              <a:spAutoFit/>
            </a:bodyPr>
            <a:lstStyle/>
            <a:p>
              <a:r>
                <a:rPr lang="en-US" altLang="zh-TW" sz="1600" dirty="0" smtClean="0"/>
                <a:t>Item4</a:t>
              </a:r>
              <a:endParaRPr lang="zh-TW" altLang="en-US" sz="1600" dirty="0"/>
            </a:p>
          </p:txBody>
        </p:sp>
        <p:graphicFrame>
          <p:nvGraphicFramePr>
            <p:cNvPr id="40" name="物件 39"/>
            <p:cNvGraphicFramePr>
              <a:graphicFrameLocks noChangeAspect="1"/>
            </p:cNvGraphicFramePr>
            <p:nvPr>
              <p:extLst>
                <p:ext uri="{D42A27DB-BD31-4B8C-83A1-F6EECF244321}">
                  <p14:modId xmlns:p14="http://schemas.microsoft.com/office/powerpoint/2010/main" val="2161020183"/>
                </p:ext>
              </p:extLst>
            </p:nvPr>
          </p:nvGraphicFramePr>
          <p:xfrm>
            <a:off x="936739" y="496739"/>
            <a:ext cx="406400" cy="457200"/>
          </p:xfrm>
          <a:graphic>
            <a:graphicData uri="http://schemas.openxmlformats.org/presentationml/2006/ole">
              <mc:AlternateContent xmlns:mc="http://schemas.openxmlformats.org/markup-compatibility/2006">
                <mc:Choice xmlns:v="urn:schemas-microsoft-com:vml" Requires="v">
                  <p:oleObj spid="_x0000_s2442" name="方程式" r:id="rId9" imgW="406080" imgH="457200" progId="Equation.3">
                    <p:embed/>
                  </p:oleObj>
                </mc:Choice>
                <mc:Fallback>
                  <p:oleObj name="方程式" r:id="rId9" imgW="406080" imgH="457200" progId="Equation.3">
                    <p:embed/>
                    <p:pic>
                      <p:nvPicPr>
                        <p:cNvPr id="0" name="Picture 6"/>
                        <p:cNvPicPr>
                          <a:picLocks noChangeAspect="1" noChangeArrowheads="1"/>
                        </p:cNvPicPr>
                        <p:nvPr/>
                      </p:nvPicPr>
                      <p:blipFill>
                        <a:blip r:embed="rId10"/>
                        <a:srcRect/>
                        <a:stretch>
                          <a:fillRect/>
                        </a:stretch>
                      </p:blipFill>
                      <p:spPr bwMode="auto">
                        <a:xfrm>
                          <a:off x="936739" y="496739"/>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2" name="直線接點 41"/>
          <p:cNvCxnSpPr>
            <a:stCxn id="6" idx="3"/>
            <a:endCxn id="10" idx="0"/>
          </p:cNvCxnSpPr>
          <p:nvPr/>
        </p:nvCxnSpPr>
        <p:spPr>
          <a:xfrm rot="5400000">
            <a:off x="1265326" y="2803820"/>
            <a:ext cx="655199" cy="309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a:stCxn id="2" idx="6"/>
            <a:endCxn id="5" idx="1"/>
          </p:cNvCxnSpPr>
          <p:nvPr/>
        </p:nvCxnSpPr>
        <p:spPr>
          <a:xfrm>
            <a:off x="5357786" y="714356"/>
            <a:ext cx="1890569" cy="583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a:stCxn id="4" idx="5"/>
            <a:endCxn id="7" idx="1"/>
          </p:cNvCxnSpPr>
          <p:nvPr/>
        </p:nvCxnSpPr>
        <p:spPr>
          <a:xfrm rot="16200000" flipH="1">
            <a:off x="3452422" y="1645588"/>
            <a:ext cx="524580" cy="637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a:stCxn id="6" idx="5"/>
          </p:cNvCxnSpPr>
          <p:nvPr/>
        </p:nvCxnSpPr>
        <p:spPr>
          <a:xfrm rot="16200000" flipH="1">
            <a:off x="2084654" y="2799041"/>
            <a:ext cx="655199" cy="31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a:stCxn id="11" idx="3"/>
            <a:endCxn id="16" idx="0"/>
          </p:cNvCxnSpPr>
          <p:nvPr/>
        </p:nvCxnSpPr>
        <p:spPr>
          <a:xfrm rot="5400000">
            <a:off x="1551078" y="4018266"/>
            <a:ext cx="1155265" cy="666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a:stCxn id="11" idx="4"/>
            <a:endCxn id="17" idx="0"/>
          </p:cNvCxnSpPr>
          <p:nvPr/>
        </p:nvCxnSpPr>
        <p:spPr>
          <a:xfrm rot="16200000" flipH="1">
            <a:off x="2214514" y="4357694"/>
            <a:ext cx="107157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a:stCxn id="12" idx="4"/>
            <a:endCxn id="18" idx="0"/>
          </p:cNvCxnSpPr>
          <p:nvPr/>
        </p:nvCxnSpPr>
        <p:spPr>
          <a:xfrm rot="5400000">
            <a:off x="3178927" y="4393413"/>
            <a:ext cx="1071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接點 55"/>
          <p:cNvCxnSpPr>
            <a:stCxn id="12" idx="5"/>
          </p:cNvCxnSpPr>
          <p:nvPr/>
        </p:nvCxnSpPr>
        <p:spPr>
          <a:xfrm rot="16200000" flipH="1">
            <a:off x="3656290" y="4084925"/>
            <a:ext cx="1155265" cy="53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p:cNvCxnSpPr>
            <a:stCxn id="7" idx="3"/>
            <a:endCxn id="12" idx="0"/>
          </p:cNvCxnSpPr>
          <p:nvPr/>
        </p:nvCxnSpPr>
        <p:spPr>
          <a:xfrm rot="5400000">
            <a:off x="3546580" y="2799058"/>
            <a:ext cx="655199" cy="31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接點 59"/>
          <p:cNvCxnSpPr>
            <a:stCxn id="7" idx="5"/>
          </p:cNvCxnSpPr>
          <p:nvPr/>
        </p:nvCxnSpPr>
        <p:spPr>
          <a:xfrm rot="16200000" flipH="1">
            <a:off x="4442092" y="2727619"/>
            <a:ext cx="655199" cy="461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p:cNvCxnSpPr>
            <a:stCxn id="5" idx="3"/>
          </p:cNvCxnSpPr>
          <p:nvPr/>
        </p:nvCxnSpPr>
        <p:spPr>
          <a:xfrm rot="5400000">
            <a:off x="6868463" y="1763223"/>
            <a:ext cx="440885" cy="318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p:cNvCxnSpPr>
            <a:stCxn id="5" idx="5"/>
          </p:cNvCxnSpPr>
          <p:nvPr/>
        </p:nvCxnSpPr>
        <p:spPr>
          <a:xfrm rot="16200000" flipH="1">
            <a:off x="7871132" y="1584595"/>
            <a:ext cx="440885" cy="67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14" idx="0"/>
          </p:cNvCxnSpPr>
          <p:nvPr/>
        </p:nvCxnSpPr>
        <p:spPr>
          <a:xfrm rot="5400000">
            <a:off x="6184101" y="2897961"/>
            <a:ext cx="571504" cy="204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接點 73"/>
          <p:cNvCxnSpPr>
            <a:stCxn id="8" idx="5"/>
            <a:endCxn id="15" idx="0"/>
          </p:cNvCxnSpPr>
          <p:nvPr/>
        </p:nvCxnSpPr>
        <p:spPr>
          <a:xfrm rot="16200000" flipH="1">
            <a:off x="6911465" y="2696662"/>
            <a:ext cx="655199" cy="523723"/>
          </a:xfrm>
          <a:prstGeom prst="line">
            <a:avLst/>
          </a:prstGeom>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1747581" y="1866116"/>
            <a:ext cx="505140" cy="276999"/>
          </a:xfrm>
          <a:prstGeom prst="rect">
            <a:avLst/>
          </a:prstGeom>
          <a:noFill/>
        </p:spPr>
        <p:txBody>
          <a:bodyPr wrap="square" rtlCol="0">
            <a:spAutoFit/>
          </a:bodyPr>
          <a:lstStyle/>
          <a:p>
            <a:r>
              <a:rPr lang="en-US" altLang="zh-TW" sz="1200" dirty="0" smtClean="0"/>
              <a:t>(2,1)</a:t>
            </a:r>
            <a:endParaRPr lang="zh-TW" altLang="en-US" sz="1200" dirty="0"/>
          </a:p>
        </p:txBody>
      </p:sp>
      <p:sp>
        <p:nvSpPr>
          <p:cNvPr id="77" name="文字方塊 76"/>
          <p:cNvSpPr txBox="1"/>
          <p:nvPr/>
        </p:nvSpPr>
        <p:spPr>
          <a:xfrm>
            <a:off x="4071900" y="1866115"/>
            <a:ext cx="466885" cy="276999"/>
          </a:xfrm>
          <a:prstGeom prst="rect">
            <a:avLst/>
          </a:prstGeom>
          <a:noFill/>
        </p:spPr>
        <p:txBody>
          <a:bodyPr wrap="square" rtlCol="0">
            <a:spAutoFit/>
          </a:bodyPr>
          <a:lstStyle/>
          <a:p>
            <a:r>
              <a:rPr lang="en-US" altLang="zh-TW" sz="1200" dirty="0" smtClean="0"/>
              <a:t>(2,2)</a:t>
            </a:r>
            <a:endParaRPr lang="zh-TW" altLang="en-US" sz="1200" dirty="0"/>
          </a:p>
        </p:txBody>
      </p:sp>
      <p:sp>
        <p:nvSpPr>
          <p:cNvPr id="78" name="文字方塊 77"/>
          <p:cNvSpPr txBox="1"/>
          <p:nvPr/>
        </p:nvSpPr>
        <p:spPr>
          <a:xfrm>
            <a:off x="7248355" y="937423"/>
            <a:ext cx="505142" cy="276999"/>
          </a:xfrm>
          <a:prstGeom prst="rect">
            <a:avLst/>
          </a:prstGeom>
          <a:noFill/>
        </p:spPr>
        <p:txBody>
          <a:bodyPr wrap="square" rtlCol="0">
            <a:spAutoFit/>
          </a:bodyPr>
          <a:lstStyle/>
          <a:p>
            <a:r>
              <a:rPr lang="en-US" altLang="zh-TW" sz="1200" dirty="0" smtClean="0"/>
              <a:t>(1,2)</a:t>
            </a:r>
            <a:endParaRPr lang="zh-TW" altLang="en-US" sz="1200" dirty="0"/>
          </a:p>
        </p:txBody>
      </p:sp>
      <p:sp>
        <p:nvSpPr>
          <p:cNvPr id="79" name="文字方塊 78"/>
          <p:cNvSpPr txBox="1"/>
          <p:nvPr/>
        </p:nvSpPr>
        <p:spPr>
          <a:xfrm>
            <a:off x="6344312" y="1866117"/>
            <a:ext cx="571504" cy="276999"/>
          </a:xfrm>
          <a:prstGeom prst="rect">
            <a:avLst/>
          </a:prstGeom>
          <a:noFill/>
        </p:spPr>
        <p:txBody>
          <a:bodyPr wrap="square" rtlCol="0">
            <a:spAutoFit/>
          </a:bodyPr>
          <a:lstStyle/>
          <a:p>
            <a:r>
              <a:rPr lang="en-US" altLang="zh-TW" sz="1200" dirty="0" smtClean="0"/>
              <a:t>(2,3)</a:t>
            </a:r>
            <a:endParaRPr lang="zh-TW" altLang="en-US" sz="1200" dirty="0"/>
          </a:p>
        </p:txBody>
      </p:sp>
      <p:sp>
        <p:nvSpPr>
          <p:cNvPr id="80" name="文字方塊 79"/>
          <p:cNvSpPr txBox="1"/>
          <p:nvPr/>
        </p:nvSpPr>
        <p:spPr>
          <a:xfrm>
            <a:off x="8299936" y="1866114"/>
            <a:ext cx="558344" cy="276999"/>
          </a:xfrm>
          <a:prstGeom prst="rect">
            <a:avLst/>
          </a:prstGeom>
          <a:noFill/>
        </p:spPr>
        <p:txBody>
          <a:bodyPr wrap="square" rtlCol="0">
            <a:spAutoFit/>
          </a:bodyPr>
          <a:lstStyle/>
          <a:p>
            <a:r>
              <a:rPr lang="en-US" altLang="zh-TW" sz="1200" dirty="0" smtClean="0"/>
              <a:t>(2,4)</a:t>
            </a:r>
            <a:endParaRPr lang="zh-TW" altLang="en-US" sz="1200" dirty="0"/>
          </a:p>
        </p:txBody>
      </p:sp>
      <p:sp>
        <p:nvSpPr>
          <p:cNvPr id="81" name="文字方塊 80"/>
          <p:cNvSpPr txBox="1"/>
          <p:nvPr/>
        </p:nvSpPr>
        <p:spPr>
          <a:xfrm>
            <a:off x="1009592" y="3053804"/>
            <a:ext cx="571503" cy="276999"/>
          </a:xfrm>
          <a:prstGeom prst="rect">
            <a:avLst/>
          </a:prstGeom>
          <a:noFill/>
        </p:spPr>
        <p:txBody>
          <a:bodyPr wrap="square" rtlCol="0">
            <a:spAutoFit/>
          </a:bodyPr>
          <a:lstStyle/>
          <a:p>
            <a:r>
              <a:rPr lang="en-US" altLang="zh-TW" sz="1200" dirty="0" smtClean="0"/>
              <a:t>(3,1)</a:t>
            </a:r>
            <a:endParaRPr lang="zh-TW" altLang="en-US" sz="1200" dirty="0"/>
          </a:p>
        </p:txBody>
      </p:sp>
      <p:sp>
        <p:nvSpPr>
          <p:cNvPr id="82" name="文字方塊 81"/>
          <p:cNvSpPr txBox="1"/>
          <p:nvPr/>
        </p:nvSpPr>
        <p:spPr>
          <a:xfrm>
            <a:off x="2462008" y="3053804"/>
            <a:ext cx="609761" cy="276999"/>
          </a:xfrm>
          <a:prstGeom prst="rect">
            <a:avLst/>
          </a:prstGeom>
          <a:noFill/>
        </p:spPr>
        <p:txBody>
          <a:bodyPr wrap="square" rtlCol="0">
            <a:spAutoFit/>
          </a:bodyPr>
          <a:lstStyle/>
          <a:p>
            <a:r>
              <a:rPr lang="en-US" altLang="zh-TW" sz="1200" dirty="0" smtClean="0"/>
              <a:t>(3,2)</a:t>
            </a:r>
            <a:endParaRPr lang="zh-TW" altLang="en-US" sz="1200" dirty="0"/>
          </a:p>
        </p:txBody>
      </p:sp>
      <p:sp>
        <p:nvSpPr>
          <p:cNvPr id="83" name="文字方塊 82"/>
          <p:cNvSpPr txBox="1"/>
          <p:nvPr/>
        </p:nvSpPr>
        <p:spPr>
          <a:xfrm>
            <a:off x="3324340" y="3053804"/>
            <a:ext cx="549839" cy="276999"/>
          </a:xfrm>
          <a:prstGeom prst="rect">
            <a:avLst/>
          </a:prstGeom>
          <a:noFill/>
        </p:spPr>
        <p:txBody>
          <a:bodyPr wrap="square" rtlCol="0">
            <a:spAutoFit/>
          </a:bodyPr>
          <a:lstStyle/>
          <a:p>
            <a:r>
              <a:rPr lang="en-US" altLang="zh-TW" sz="1200" dirty="0" smtClean="0"/>
              <a:t>(3,3)</a:t>
            </a:r>
            <a:endParaRPr lang="zh-TW" altLang="en-US" sz="1200" dirty="0"/>
          </a:p>
        </p:txBody>
      </p:sp>
      <p:sp>
        <p:nvSpPr>
          <p:cNvPr id="84" name="文字方塊 83"/>
          <p:cNvSpPr txBox="1"/>
          <p:nvPr/>
        </p:nvSpPr>
        <p:spPr>
          <a:xfrm>
            <a:off x="4929190" y="3053804"/>
            <a:ext cx="571504" cy="276999"/>
          </a:xfrm>
          <a:prstGeom prst="rect">
            <a:avLst/>
          </a:prstGeom>
          <a:noFill/>
        </p:spPr>
        <p:txBody>
          <a:bodyPr wrap="square" rtlCol="0">
            <a:spAutoFit/>
          </a:bodyPr>
          <a:lstStyle/>
          <a:p>
            <a:r>
              <a:rPr lang="en-US" altLang="zh-TW" sz="1200" dirty="0" smtClean="0"/>
              <a:t>(3,4)</a:t>
            </a:r>
            <a:endParaRPr lang="zh-TW" altLang="en-US" sz="1200" dirty="0"/>
          </a:p>
        </p:txBody>
      </p:sp>
      <p:sp>
        <p:nvSpPr>
          <p:cNvPr id="85" name="文字方塊 84"/>
          <p:cNvSpPr txBox="1"/>
          <p:nvPr/>
        </p:nvSpPr>
        <p:spPr>
          <a:xfrm>
            <a:off x="5938813" y="3053804"/>
            <a:ext cx="531039" cy="276999"/>
          </a:xfrm>
          <a:prstGeom prst="rect">
            <a:avLst/>
          </a:prstGeom>
          <a:noFill/>
        </p:spPr>
        <p:txBody>
          <a:bodyPr wrap="square" rtlCol="0">
            <a:spAutoFit/>
          </a:bodyPr>
          <a:lstStyle/>
          <a:p>
            <a:r>
              <a:rPr lang="en-US" altLang="zh-TW" sz="1200" dirty="0" smtClean="0"/>
              <a:t>(3,5)</a:t>
            </a:r>
            <a:endParaRPr lang="zh-TW" altLang="en-US" sz="1200" dirty="0"/>
          </a:p>
        </p:txBody>
      </p:sp>
      <p:sp>
        <p:nvSpPr>
          <p:cNvPr id="86" name="文字方塊 85"/>
          <p:cNvSpPr txBox="1"/>
          <p:nvPr/>
        </p:nvSpPr>
        <p:spPr>
          <a:xfrm>
            <a:off x="7386574" y="3053804"/>
            <a:ext cx="476360" cy="276999"/>
          </a:xfrm>
          <a:prstGeom prst="rect">
            <a:avLst/>
          </a:prstGeom>
          <a:noFill/>
        </p:spPr>
        <p:txBody>
          <a:bodyPr wrap="square" rtlCol="0">
            <a:spAutoFit/>
          </a:bodyPr>
          <a:lstStyle/>
          <a:p>
            <a:r>
              <a:rPr lang="en-US" altLang="zh-TW" sz="1200" dirty="0" smtClean="0"/>
              <a:t>(3,6)</a:t>
            </a:r>
            <a:endParaRPr lang="zh-TW" altLang="en-US" sz="1200" dirty="0"/>
          </a:p>
        </p:txBody>
      </p:sp>
      <p:sp>
        <p:nvSpPr>
          <p:cNvPr id="87" name="文字方塊 86"/>
          <p:cNvSpPr txBox="1"/>
          <p:nvPr/>
        </p:nvSpPr>
        <p:spPr>
          <a:xfrm>
            <a:off x="1366782" y="4652198"/>
            <a:ext cx="559586" cy="276999"/>
          </a:xfrm>
          <a:prstGeom prst="rect">
            <a:avLst/>
          </a:prstGeom>
          <a:noFill/>
        </p:spPr>
        <p:txBody>
          <a:bodyPr wrap="square" rtlCol="0">
            <a:spAutoFit/>
          </a:bodyPr>
          <a:lstStyle/>
          <a:p>
            <a:r>
              <a:rPr lang="en-US" altLang="zh-TW" sz="1200" dirty="0" smtClean="0"/>
              <a:t>(4,1)</a:t>
            </a:r>
            <a:endParaRPr lang="zh-TW" altLang="en-US" sz="1200" dirty="0"/>
          </a:p>
        </p:txBody>
      </p:sp>
      <p:sp>
        <p:nvSpPr>
          <p:cNvPr id="88" name="文字方塊 87"/>
          <p:cNvSpPr txBox="1"/>
          <p:nvPr/>
        </p:nvSpPr>
        <p:spPr>
          <a:xfrm>
            <a:off x="2357390" y="4652198"/>
            <a:ext cx="519193" cy="276999"/>
          </a:xfrm>
          <a:prstGeom prst="rect">
            <a:avLst/>
          </a:prstGeom>
          <a:noFill/>
        </p:spPr>
        <p:txBody>
          <a:bodyPr wrap="square" rtlCol="0">
            <a:spAutoFit/>
          </a:bodyPr>
          <a:lstStyle/>
          <a:p>
            <a:r>
              <a:rPr lang="en-US" altLang="zh-TW" sz="1200" dirty="0" smtClean="0"/>
              <a:t>(4,2)</a:t>
            </a:r>
            <a:endParaRPr lang="zh-TW" altLang="en-US" sz="1200" dirty="0"/>
          </a:p>
        </p:txBody>
      </p:sp>
      <p:sp>
        <p:nvSpPr>
          <p:cNvPr id="90" name="文字方塊 89"/>
          <p:cNvSpPr txBox="1"/>
          <p:nvPr/>
        </p:nvSpPr>
        <p:spPr>
          <a:xfrm>
            <a:off x="3286083" y="4666098"/>
            <a:ext cx="588095" cy="276999"/>
          </a:xfrm>
          <a:prstGeom prst="rect">
            <a:avLst/>
          </a:prstGeom>
          <a:noFill/>
        </p:spPr>
        <p:txBody>
          <a:bodyPr wrap="square" rtlCol="0">
            <a:spAutoFit/>
          </a:bodyPr>
          <a:lstStyle/>
          <a:p>
            <a:r>
              <a:rPr lang="en-US" altLang="zh-TW" sz="1200" dirty="0" smtClean="0"/>
              <a:t>(4,3)</a:t>
            </a:r>
            <a:endParaRPr lang="zh-TW" altLang="en-US" sz="1200" dirty="0"/>
          </a:p>
        </p:txBody>
      </p:sp>
      <p:sp>
        <p:nvSpPr>
          <p:cNvPr id="91" name="文字方塊 90"/>
          <p:cNvSpPr txBox="1"/>
          <p:nvPr/>
        </p:nvSpPr>
        <p:spPr>
          <a:xfrm>
            <a:off x="4500561" y="4652198"/>
            <a:ext cx="539363" cy="276999"/>
          </a:xfrm>
          <a:prstGeom prst="rect">
            <a:avLst/>
          </a:prstGeom>
          <a:noFill/>
        </p:spPr>
        <p:txBody>
          <a:bodyPr wrap="square" rtlCol="0">
            <a:spAutoFit/>
          </a:bodyPr>
          <a:lstStyle/>
          <a:p>
            <a:r>
              <a:rPr lang="en-US" altLang="zh-TW" sz="1200" dirty="0" smtClean="0"/>
              <a:t>(4,4)</a:t>
            </a:r>
            <a:endParaRPr lang="zh-TW" altLang="en-US" sz="1200" dirty="0"/>
          </a:p>
        </p:txBody>
      </p:sp>
      <p:sp>
        <p:nvSpPr>
          <p:cNvPr id="92" name="文字方塊 91"/>
          <p:cNvSpPr txBox="1"/>
          <p:nvPr/>
        </p:nvSpPr>
        <p:spPr>
          <a:xfrm>
            <a:off x="6469852" y="4554002"/>
            <a:ext cx="1621721" cy="738664"/>
          </a:xfrm>
          <a:prstGeom prst="rect">
            <a:avLst/>
          </a:prstGeom>
          <a:noFill/>
        </p:spPr>
        <p:txBody>
          <a:bodyPr wrap="square" rtlCol="0">
            <a:spAutoFit/>
          </a:bodyPr>
          <a:lstStyle/>
          <a:p>
            <a:r>
              <a:rPr lang="en-US" altLang="zh-TW" sz="1400" dirty="0" smtClean="0">
                <a:ln>
                  <a:solidFill>
                    <a:schemeClr val="tx2"/>
                  </a:solidFill>
                </a:ln>
                <a:solidFill>
                  <a:srgbClr val="002060"/>
                </a:solidFill>
                <a:latin typeface="Arial Unicode MS" pitchFamily="34" charset="-120"/>
                <a:ea typeface="Arial Unicode MS" pitchFamily="34" charset="-120"/>
                <a:cs typeface="Arial Unicode MS" pitchFamily="34" charset="-120"/>
              </a:rPr>
              <a:t>$profit</a:t>
            </a:r>
          </a:p>
          <a:p>
            <a:r>
              <a:rPr lang="en-US" altLang="zh-TW" sz="1400" dirty="0" smtClean="0">
                <a:ln>
                  <a:solidFill>
                    <a:schemeClr val="tx2"/>
                  </a:solidFill>
                </a:ln>
                <a:solidFill>
                  <a:srgbClr val="002060"/>
                </a:solidFill>
                <a:latin typeface="Arial Unicode MS" pitchFamily="34" charset="-120"/>
                <a:ea typeface="Arial Unicode MS" pitchFamily="34" charset="-120"/>
                <a:cs typeface="Arial Unicode MS" pitchFamily="34" charset="-120"/>
              </a:rPr>
              <a:t>$weight</a:t>
            </a:r>
          </a:p>
          <a:p>
            <a:r>
              <a:rPr lang="en-US" altLang="zh-TW" sz="1400" dirty="0" smtClean="0">
                <a:ln>
                  <a:solidFill>
                    <a:schemeClr val="tx2"/>
                  </a:solidFill>
                </a:ln>
                <a:solidFill>
                  <a:srgbClr val="002060"/>
                </a:solidFill>
                <a:latin typeface="Arial Unicode MS" pitchFamily="34" charset="-120"/>
                <a:ea typeface="Arial Unicode MS" pitchFamily="34" charset="-120"/>
                <a:cs typeface="Arial Unicode MS" pitchFamily="34" charset="-120"/>
              </a:rPr>
              <a:t>$bound</a:t>
            </a:r>
            <a:endParaRPr lang="zh-TW" altLang="en-US" sz="1400" dirty="0">
              <a:ln>
                <a:solidFill>
                  <a:schemeClr val="tx2"/>
                </a:solidFill>
              </a:ln>
              <a:solidFill>
                <a:srgbClr val="002060"/>
              </a:solidFill>
              <a:latin typeface="Arial Unicode MS" pitchFamily="34" charset="-120"/>
              <a:ea typeface="Arial Unicode MS" pitchFamily="34" charset="-120"/>
              <a:cs typeface="Arial Unicode MS" pitchFamily="34" charset="-120"/>
            </a:endParaRPr>
          </a:p>
        </p:txBody>
      </p:sp>
      <p:sp>
        <p:nvSpPr>
          <p:cNvPr id="3" name="頁尾版面配置區 2"/>
          <p:cNvSpPr>
            <a:spLocks noGrp="1"/>
          </p:cNvSpPr>
          <p:nvPr>
            <p:ph type="ftr" sz="quarter" idx="11"/>
          </p:nvPr>
        </p:nvSpPr>
        <p:spPr/>
        <p:txBody>
          <a:bodyPr/>
          <a:lstStyle/>
          <a:p>
            <a:endParaRPr lang="zh-TW" altLang="en-US"/>
          </a:p>
        </p:txBody>
      </p:sp>
      <p:sp>
        <p:nvSpPr>
          <p:cNvPr id="20" name="投影片編號版面配置區 19"/>
          <p:cNvSpPr>
            <a:spLocks noGrp="1"/>
          </p:cNvSpPr>
          <p:nvPr>
            <p:ph type="sldNum" sz="quarter" idx="12"/>
          </p:nvPr>
        </p:nvSpPr>
        <p:spPr/>
        <p:txBody>
          <a:bodyPr/>
          <a:lstStyle/>
          <a:p>
            <a:fld id="{73DA0BB7-265A-403C-9275-D587AB510EDC}" type="slidenum">
              <a:rPr lang="zh-TW" altLang="en-US" smtClean="0"/>
              <a:pPr/>
              <a:t>9</a:t>
            </a:fld>
            <a:endParaRPr lang="zh-TW" altLang="en-US"/>
          </a:p>
        </p:txBody>
      </p:sp>
      <p:sp>
        <p:nvSpPr>
          <p:cNvPr id="22" name="文字方塊 21"/>
          <p:cNvSpPr txBox="1"/>
          <p:nvPr/>
        </p:nvSpPr>
        <p:spPr>
          <a:xfrm>
            <a:off x="1310282" y="1308242"/>
            <a:ext cx="1694277" cy="276999"/>
          </a:xfrm>
          <a:prstGeom prst="rect">
            <a:avLst/>
          </a:prstGeom>
          <a:noFill/>
        </p:spPr>
        <p:txBody>
          <a:bodyPr wrap="square" rtlCol="0">
            <a:spAutoFit/>
          </a:bodyPr>
          <a:lstStyle/>
          <a:p>
            <a:r>
              <a:rPr lang="en-US" altLang="zh-TW" sz="1200" i="1" dirty="0" smtClean="0">
                <a:solidFill>
                  <a:srgbClr val="C00000"/>
                </a:solidFill>
              </a:rPr>
              <a:t>40+30+0.9*50=115</a:t>
            </a:r>
            <a:endParaRPr lang="zh-TW" altLang="en-US" sz="1200" i="1" dirty="0">
              <a:solidFill>
                <a:srgbClr val="C0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1260</TotalTime>
  <Words>1913</Words>
  <Application>Microsoft Office PowerPoint</Application>
  <PresentationFormat>如螢幕大小 (4:3)</PresentationFormat>
  <Paragraphs>419</Paragraphs>
  <Slides>25</Slides>
  <Notes>1</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2</vt:i4>
      </vt:variant>
      <vt:variant>
        <vt:lpstr>投影片標題</vt:lpstr>
      </vt:variant>
      <vt:variant>
        <vt:i4>25</vt:i4>
      </vt:variant>
    </vt:vector>
  </HeadingPairs>
  <TitlesOfParts>
    <vt:vector size="38" baseType="lpstr">
      <vt:lpstr>Arial Unicode MS</vt:lpstr>
      <vt:lpstr>华文楷体</vt:lpstr>
      <vt:lpstr>微軟正黑體</vt:lpstr>
      <vt:lpstr>新細明體</vt:lpstr>
      <vt:lpstr>Arial</vt:lpstr>
      <vt:lpstr>Calibri</vt:lpstr>
      <vt:lpstr>Cambria</vt:lpstr>
      <vt:lpstr>Cambria Math</vt:lpstr>
      <vt:lpstr>Maiandra GD</vt:lpstr>
      <vt:lpstr>Wingdings 2</vt:lpstr>
      <vt:lpstr>龍騰四海</vt:lpstr>
      <vt:lpstr>方程式</vt:lpstr>
      <vt:lpstr>Equation</vt:lpstr>
      <vt:lpstr>Branch and Bound</vt:lpstr>
      <vt:lpstr>Branch-and-bound overview</vt:lpstr>
      <vt:lpstr>PowerPoint 簡報</vt:lpstr>
      <vt:lpstr>PowerPoint 簡報</vt:lpstr>
      <vt:lpstr>PowerPoint 簡報</vt:lpstr>
      <vt:lpstr>Breadth-First Search</vt:lpstr>
      <vt:lpstr>Breadth-First Search with Branch-and-Bound Pruning </vt:lpstr>
      <vt:lpstr>0-1 Knapsack Problem</vt:lpstr>
      <vt:lpstr>PowerPoint 簡報</vt:lpstr>
      <vt:lpstr>0-1 Knapsack Problem</vt:lpstr>
      <vt:lpstr>0-1 Knapsack Problem</vt:lpstr>
      <vt:lpstr>BFS with branch-and-bound pruning algorithm </vt:lpstr>
      <vt:lpstr>Best-First Search with Branch-and-Bound Pruning </vt:lpstr>
      <vt:lpstr>PowerPoint 簡報</vt:lpstr>
      <vt:lpstr>0-1 Knapsack Problem</vt:lpstr>
      <vt:lpstr>PowerPoint 簡報</vt:lpstr>
      <vt:lpstr>Best-First Search with Branch-and-Bound Pruning Algorithm for the 0-1 Knapsack problem</vt:lpstr>
      <vt:lpstr>PowerPoint 簡報</vt:lpstr>
      <vt:lpstr>The Traveling Salesperson Problem</vt:lpstr>
      <vt:lpstr>The Traveling Salesperson Problem</vt:lpstr>
      <vt:lpstr>The Traveling Salesperson Problem</vt:lpstr>
      <vt:lpstr>The Traveling Salesperson Problem</vt:lpstr>
      <vt:lpstr>The Traveling Salesperson Problem</vt:lpstr>
      <vt:lpstr>PowerPoint 簡報</vt:lpstr>
      <vt:lpstr>The Traveling Salesperson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wlyang</dc:creator>
  <cp:lastModifiedBy>user</cp:lastModifiedBy>
  <cp:revision>277</cp:revision>
  <dcterms:created xsi:type="dcterms:W3CDTF">2010-04-15T00:00:30Z</dcterms:created>
  <dcterms:modified xsi:type="dcterms:W3CDTF">2016-05-10T14:28:13Z</dcterms:modified>
</cp:coreProperties>
</file>