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9144000" cy="6858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0049"/>
  </p:normalViewPr>
  <p:slideViewPr>
    <p:cSldViewPr>
      <p:cViewPr varScale="1">
        <p:scale>
          <a:sx n="103" d="100"/>
          <a:sy n="103" d="100"/>
        </p:scale>
        <p:origin x="176" y="4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C91980-1D54-3C49-8A13-0044A9629775}" type="datetimeFigureOut">
              <a:rPr lang="en-TW" smtClean="0"/>
              <a:t>2021/9/13</a:t>
            </a:fld>
            <a:endParaRPr lang="en-TW"/>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A0A41F3-8DB5-2A47-8AB1-510BAFEE0F63}" type="slidenum">
              <a:rPr lang="en-TW" smtClean="0"/>
              <a:t>‹#›</a:t>
            </a:fld>
            <a:endParaRPr lang="en-TW"/>
          </a:p>
        </p:txBody>
      </p:sp>
    </p:spTree>
    <p:extLst>
      <p:ext uri="{BB962C8B-B14F-4D97-AF65-F5344CB8AC3E}">
        <p14:creationId xmlns:p14="http://schemas.microsoft.com/office/powerpoint/2010/main" val="189150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上一節課最後有提到，我們要找一個機率，</a:t>
            </a:r>
            <a:r>
              <a:rPr lang="en-US" sz="1200" b="0" i="0" kern="1200" dirty="0">
                <a:solidFill>
                  <a:schemeClr val="tx1"/>
                </a:solidFill>
                <a:effectLst/>
                <a:latin typeface="+mn-lt"/>
                <a:ea typeface="+mn-ea"/>
                <a:cs typeface="+mn-cs"/>
              </a:rPr>
              <a:t>posterior probability，</a:t>
            </a:r>
            <a:r>
              <a:rPr lang="zh-TW" altLang="en-US" dirty="0">
                <a:effectLst/>
              </a:rPr>
              <a:t>當機率</a:t>
            </a:r>
            <a:r>
              <a:rPr lang="en-US" altLang="zh-TW" dirty="0">
                <a:effectLst/>
              </a:rPr>
              <a:t> P(X1|x) </a:t>
            </a:r>
            <a:r>
              <a:rPr lang="zh-TW" altLang="en-US" sz="1200" b="0" i="0" kern="1200" dirty="0">
                <a:solidFill>
                  <a:schemeClr val="tx1"/>
                </a:solidFill>
                <a:effectLst/>
                <a:latin typeface="+mn-lt"/>
                <a:ea typeface="+mn-ea"/>
                <a:cs typeface="+mn-cs"/>
              </a:rPr>
              <a:t>大於</a:t>
            </a:r>
            <a:r>
              <a:rPr lang="en-US" altLang="zh-TW" sz="1200" b="0" i="0" kern="1200" dirty="0">
                <a:solidFill>
                  <a:schemeClr val="tx1"/>
                </a:solidFill>
                <a:effectLst/>
                <a:latin typeface="+mn-lt"/>
                <a:ea typeface="+mn-ea"/>
                <a:cs typeface="+mn-cs"/>
              </a:rPr>
              <a:t> 0.5</a:t>
            </a:r>
            <a:r>
              <a:rPr lang="zh-TW" altLang="en-US" sz="1200" b="0" i="0" kern="1200" dirty="0">
                <a:solidFill>
                  <a:schemeClr val="tx1"/>
                </a:solidFill>
                <a:effectLst/>
                <a:latin typeface="+mn-lt"/>
                <a:ea typeface="+mn-ea"/>
                <a:cs typeface="+mn-cs"/>
              </a:rPr>
              <a:t> 則輸出</a:t>
            </a:r>
            <a:r>
              <a:rPr lang="en-US" altLang="zh-TW" sz="1200" b="0" i="0" kern="1200" dirty="0">
                <a:solidFill>
                  <a:schemeClr val="tx1"/>
                </a:solidFill>
                <a:effectLst/>
                <a:latin typeface="+mn-lt"/>
                <a:ea typeface="+mn-ea"/>
                <a:cs typeface="+mn-cs"/>
              </a:rPr>
              <a:t> C1</a:t>
            </a:r>
            <a:r>
              <a:rPr lang="zh-TW" altLang="en-US" sz="1200" b="0" i="0" kern="1200" dirty="0">
                <a:solidFill>
                  <a:schemeClr val="tx1"/>
                </a:solidFill>
                <a:effectLst/>
                <a:latin typeface="+mn-lt"/>
                <a:ea typeface="+mn-ea"/>
                <a:cs typeface="+mn-cs"/>
              </a:rPr>
              <a:t> 反之 </a:t>
            </a:r>
            <a:r>
              <a:rPr lang="en-US" altLang="zh-TW" sz="1200" b="0" i="0" kern="1200" dirty="0">
                <a:solidFill>
                  <a:schemeClr val="tx1"/>
                </a:solidFill>
                <a:effectLst/>
                <a:latin typeface="+mn-lt"/>
                <a:ea typeface="+mn-ea"/>
                <a:cs typeface="+mn-cs"/>
              </a:rPr>
              <a:t>C2</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如果採用的是</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Gaussian </a:t>
            </a:r>
            <a:r>
              <a:rPr lang="en-US" sz="1200" b="0" i="0" kern="1200" dirty="0" err="1">
                <a:solidFill>
                  <a:schemeClr val="tx1"/>
                </a:solidFill>
                <a:effectLst/>
                <a:latin typeface="+mn-lt"/>
                <a:ea typeface="+mn-ea"/>
                <a:cs typeface="+mn-cs"/>
              </a:rPr>
              <a:t>機率分佈，我們可以說這個</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a:t>
            </a:r>
            <a:r>
              <a:rPr lang="zh-TW" altLang="en-US" sz="1200" b="0" i="0" kern="1200" dirty="0">
                <a:solidFill>
                  <a:schemeClr val="tx1"/>
                </a:solidFill>
                <a:effectLst/>
                <a:latin typeface="+mn-lt"/>
                <a:ea typeface="+mn-ea"/>
                <a:cs typeface="+mn-cs"/>
              </a:rPr>
              <a:t> 就是 </a:t>
            </a:r>
            <a:r>
              <a:rPr lang="en-TW" sz="1200" dirty="0">
                <a:latin typeface="Cambria Math"/>
                <a:cs typeface="Cambria Math"/>
              </a:rPr>
              <a:t>𝜎(𝑧)。</a:t>
            </a:r>
            <a:r>
              <a:rPr lang="zh-TW" altLang="en-US" sz="1200" b="0" i="0" kern="1200" dirty="0">
                <a:solidFill>
                  <a:schemeClr val="tx1"/>
                </a:solidFill>
                <a:effectLst/>
                <a:latin typeface="+mn-lt"/>
                <a:ea typeface="+mn-ea"/>
                <a:cs typeface="+mn-cs"/>
              </a:rPr>
              <a:t>而</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z=</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當</a:t>
            </a:r>
            <a:r>
              <a:rPr lang="zh-TW" altLang="en-US" sz="1200" b="0" i="0" kern="1200" dirty="0">
                <a:solidFill>
                  <a:schemeClr val="tx1"/>
                </a:solidFill>
                <a:effectLst/>
                <a:latin typeface="+mn-lt"/>
                <a:ea typeface="+mn-ea"/>
                <a:cs typeface="+mn-cs"/>
              </a:rPr>
              <a:t>採用其它的機率分佈的話，最終得到的結果也是差不多的。</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下標</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代表這個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set </a:t>
            </a:r>
            <a:r>
              <a:rPr lang="zh-TW" altLang="en-US" sz="1200" b="0" i="0" kern="1200" dirty="0">
                <a:solidFill>
                  <a:schemeClr val="tx1"/>
                </a:solidFill>
                <a:effectLst/>
                <a:latin typeface="+mn-lt"/>
                <a:ea typeface="+mn-ea"/>
                <a:cs typeface="+mn-cs"/>
              </a:rPr>
              <a:t>是取決於</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zh-TW" altLang="en-US" sz="1200" b="0" i="0" kern="1200" dirty="0">
                <a:solidFill>
                  <a:schemeClr val="tx1"/>
                </a:solidFill>
                <a:effectLst/>
                <a:latin typeface="+mn-lt"/>
                <a:ea typeface="+mn-ea"/>
                <a:cs typeface="+mn-cs"/>
              </a:rPr>
              <a:t> 他們是透過訓練得到的一組參數</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不同的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就會得到不同的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function。於是我們可以說</a:t>
            </a:r>
            <a:r>
              <a:rPr lang="zh-TW" alt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fw,b</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 即為 </a:t>
            </a:r>
            <a:r>
              <a:rPr lang="en-US" sz="1200" b="0" i="0" kern="1200" dirty="0" err="1">
                <a:solidFill>
                  <a:schemeClr val="tx1"/>
                </a:solidFill>
                <a:effectLst/>
                <a:latin typeface="+mn-lt"/>
                <a:ea typeface="+mn-ea"/>
                <a:cs typeface="+mn-cs"/>
              </a:rPr>
              <a:t>posteriror</a:t>
            </a:r>
            <a:r>
              <a:rPr lang="en-US" sz="1200" b="0" i="0" kern="1200" dirty="0">
                <a:solidFill>
                  <a:schemeClr val="tx1"/>
                </a:solidFill>
                <a:effectLst/>
                <a:latin typeface="+mn-lt"/>
                <a:ea typeface="+mn-ea"/>
                <a:cs typeface="+mn-cs"/>
              </a:rPr>
              <a:t> probability。</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a:t>
            </a:fld>
            <a:endParaRPr lang="en-TW"/>
          </a:p>
        </p:txBody>
      </p:sp>
    </p:spTree>
    <p:extLst>
      <p:ext uri="{BB962C8B-B14F-4D97-AF65-F5344CB8AC3E}">
        <p14:creationId xmlns:p14="http://schemas.microsoft.com/office/powerpoint/2010/main" val="306880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最後將上面推導的式子帶入之後，將變數移項並展開式子。並抵銷一樣的算式後，得到一個很直觀的結果。最終對</a:t>
            </a:r>
            <a:r>
              <a:rPr lang="en-US" altLang="zh-TW" sz="1200" b="0" i="0" kern="1200" dirty="0">
                <a:solidFill>
                  <a:schemeClr val="tx1"/>
                </a:solidFill>
                <a:effectLst/>
                <a:latin typeface="+mn-lt"/>
                <a:ea typeface="+mn-ea"/>
                <a:cs typeface="+mn-cs"/>
              </a:rPr>
              <a:t> loss function </a:t>
            </a:r>
            <a:r>
              <a:rPr lang="zh-TW" altLang="en-US" sz="1200" b="0" i="0" kern="1200" dirty="0">
                <a:solidFill>
                  <a:schemeClr val="tx1"/>
                </a:solidFill>
                <a:effectLst/>
                <a:latin typeface="+mn-lt"/>
                <a:ea typeface="+mn-ea"/>
                <a:cs typeface="+mn-cs"/>
              </a:rPr>
              <a:t>偏微分後的結果是蠻容易理解的。得到的結果就是每一項都是負的</a:t>
            </a:r>
            <a:r>
              <a:rPr lang="en-US" altLang="zh-TW" sz="1200" b="0" i="0" kern="1200" dirty="0">
                <a:solidFill>
                  <a:schemeClr val="tx1"/>
                </a:solidFill>
                <a:effectLst/>
                <a:latin typeface="+mn-lt"/>
                <a:ea typeface="+mn-ea"/>
                <a:cs typeface="+mn-cs"/>
              </a:rPr>
              <a:t> Ground true(y) </a:t>
            </a:r>
            <a:r>
              <a:rPr lang="zh-TW" altLang="en-US" sz="1200" b="0" i="0" kern="1200" dirty="0">
                <a:solidFill>
                  <a:schemeClr val="tx1"/>
                </a:solidFill>
                <a:effectLst/>
                <a:latin typeface="+mn-lt"/>
                <a:ea typeface="+mn-ea"/>
                <a:cs typeface="+mn-cs"/>
              </a:rPr>
              <a:t>減去模型所預測的值後並乘上</a:t>
            </a:r>
            <a:r>
              <a:rPr lang="en-US" altLang="zh-TW" sz="1200" b="0" i="0" kern="1200" dirty="0">
                <a:solidFill>
                  <a:schemeClr val="tx1"/>
                </a:solidFill>
                <a:effectLst/>
                <a:latin typeface="+mn-lt"/>
                <a:ea typeface="+mn-ea"/>
                <a:cs typeface="+mn-cs"/>
              </a:rPr>
              <a:t> x</a:t>
            </a:r>
            <a:r>
              <a:rPr lang="zh-TW" altLang="en-US" sz="1200" b="0" i="0" kern="1200" dirty="0">
                <a:solidFill>
                  <a:schemeClr val="tx1"/>
                </a:solidFill>
                <a:effectLst/>
                <a:latin typeface="+mn-lt"/>
                <a:ea typeface="+mn-ea"/>
                <a:cs typeface="+mn-cs"/>
              </a:rPr>
              <a:t> 的每一項。</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TW" dirty="0"/>
              <a:t>如果用 Gradient Descent</a:t>
            </a:r>
            <a:r>
              <a:rPr lang="zh-TW" altLang="en-US" dirty="0"/>
              <a:t> 更新它的話就是當前的權重</a:t>
            </a:r>
            <a:r>
              <a:rPr lang="en-US" altLang="zh-TW" dirty="0"/>
              <a:t> </a:t>
            </a:r>
            <a:r>
              <a:rPr lang="en-US" altLang="zh-TW" dirty="0" err="1"/>
              <a:t>wi</a:t>
            </a:r>
            <a:r>
              <a:rPr lang="zh-TW" altLang="en-US" dirty="0"/>
              <a:t> 減去 </a:t>
            </a:r>
            <a:r>
              <a:rPr lang="en-US" sz="1200" b="0" i="0" kern="1200" dirty="0">
                <a:solidFill>
                  <a:schemeClr val="tx1"/>
                </a:solidFill>
                <a:effectLst/>
                <a:latin typeface="+mn-lt"/>
                <a:ea typeface="+mn-ea"/>
                <a:cs typeface="+mn-cs"/>
              </a:rPr>
              <a:t>Learning Rate(</a:t>
            </a:r>
            <a:r>
              <a:rPr lang="el-GR" sz="1200" b="0" i="0" kern="1200" dirty="0">
                <a:solidFill>
                  <a:schemeClr val="tx1"/>
                </a:solidFill>
                <a:effectLst/>
                <a:latin typeface="+mn-lt"/>
                <a:ea typeface="+mn-ea"/>
                <a:cs typeface="+mn-cs"/>
              </a:rPr>
              <a:t>η)</a:t>
            </a:r>
            <a:r>
              <a:rPr lang="zh-TW" altLang="en-US" sz="1200" b="0" i="0" kern="1200" dirty="0">
                <a:solidFill>
                  <a:schemeClr val="tx1"/>
                </a:solidFill>
                <a:effectLst/>
                <a:latin typeface="+mn-lt"/>
                <a:ea typeface="+mn-ea"/>
                <a:cs typeface="+mn-cs"/>
              </a:rPr>
              <a:t> 乘上所有的訓練集帶入在</a:t>
            </a:r>
            <a:r>
              <a:rPr lang="en-US" altLang="zh-TW" sz="1200" b="0" i="0" kern="1200" dirty="0">
                <a:solidFill>
                  <a:schemeClr val="tx1"/>
                </a:solidFill>
                <a:effectLst/>
                <a:latin typeface="+mn-lt"/>
                <a:ea typeface="+mn-ea"/>
                <a:cs typeface="+mn-cs"/>
              </a:rPr>
              <a:t> loss </a:t>
            </a:r>
            <a:r>
              <a:rPr lang="zh-TW" altLang="en-US" sz="1200" b="0" i="0" kern="1200" dirty="0">
                <a:solidFill>
                  <a:schemeClr val="tx1"/>
                </a:solidFill>
                <a:effectLst/>
                <a:latin typeface="+mn-lt"/>
                <a:ea typeface="+mn-ea"/>
                <a:cs typeface="+mn-cs"/>
              </a:rPr>
              <a:t>偏微分的式子。權重的更新取決於三件事：</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Learning Rate(</a:t>
            </a:r>
            <a:r>
              <a:rPr lang="el-GR" sz="1200" b="0" i="0" kern="1200" dirty="0">
                <a:solidFill>
                  <a:schemeClr val="tx1"/>
                </a:solidFill>
                <a:effectLst/>
                <a:latin typeface="+mn-lt"/>
                <a:ea typeface="+mn-ea"/>
                <a:cs typeface="+mn-cs"/>
              </a:rPr>
              <a:t>η)</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自己設置</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xi </a:t>
            </a:r>
            <a:r>
              <a:rPr lang="zh-TW" altLang="en-US" sz="1200" b="0" i="0" kern="1200" dirty="0">
                <a:solidFill>
                  <a:schemeClr val="tx1"/>
                </a:solidFill>
                <a:effectLst/>
                <a:latin typeface="+mn-lt"/>
                <a:ea typeface="+mn-ea"/>
                <a:cs typeface="+mn-cs"/>
              </a:rPr>
              <a:t>來自於訓練資料集中的每個輸入特徵</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代表該筆資料的真實答案</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11</a:t>
            </a:fld>
            <a:endParaRPr lang="en-TW"/>
          </a:p>
        </p:txBody>
      </p:sp>
    </p:spTree>
    <p:extLst>
      <p:ext uri="{BB962C8B-B14F-4D97-AF65-F5344CB8AC3E}">
        <p14:creationId xmlns:p14="http://schemas.microsoft.com/office/powerpoint/2010/main" val="42562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最後可以發現，</a:t>
            </a:r>
            <a:r>
              <a:rPr lang="en-US" sz="1200" b="0" i="0" kern="1200" dirty="0">
                <a:solidFill>
                  <a:schemeClr val="tx1"/>
                </a:solidFill>
                <a:effectLst/>
                <a:latin typeface="+mn-lt"/>
                <a:ea typeface="+mn-ea"/>
                <a:cs typeface="+mn-cs"/>
              </a:rPr>
              <a:t>Linear Regression</a:t>
            </a:r>
            <a:r>
              <a:rPr lang="zh-TW" altLang="en-US" sz="1200" b="0" i="0" kern="1200" dirty="0">
                <a:solidFill>
                  <a:schemeClr val="tx1"/>
                </a:solidFill>
                <a:effectLst/>
                <a:latin typeface="+mn-lt"/>
                <a:ea typeface="+mn-ea"/>
                <a:cs typeface="+mn-cs"/>
              </a:rPr>
              <a:t> 與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在更新的部份也是執行一樣的步驟，不同的部份在於</a:t>
            </a:r>
            <a:r>
              <a:rPr lang="en-US" sz="1200" b="0" i="0" kern="1200" dirty="0">
                <a:solidFill>
                  <a:schemeClr val="tx1"/>
                </a:solidFill>
                <a:effectLst/>
                <a:latin typeface="+mn-lt"/>
                <a:ea typeface="+mn-ea"/>
                <a:cs typeface="+mn-cs"/>
              </a:rPr>
              <a:t>Logistic</a:t>
            </a:r>
            <a:r>
              <a:rPr lang="zh-TW" altLang="en-US" sz="1200" b="0" i="0" kern="1200" dirty="0">
                <a:solidFill>
                  <a:schemeClr val="tx1"/>
                </a:solidFill>
                <a:effectLst/>
                <a:latin typeface="+mn-lt"/>
                <a:ea typeface="+mn-ea"/>
                <a:cs typeface="+mn-cs"/>
              </a:rPr>
              <a:t>的 </a:t>
            </a:r>
            <a:r>
              <a:rPr lang="en-US" sz="1200" b="0" i="0" kern="1200" dirty="0">
                <a:solidFill>
                  <a:schemeClr val="tx1"/>
                </a:solidFill>
                <a:effectLst/>
                <a:latin typeface="+mn-lt"/>
                <a:ea typeface="+mn-ea"/>
                <a:cs typeface="+mn-cs"/>
              </a:rPr>
              <a:t>y^</a:t>
            </a:r>
            <a:r>
              <a:rPr lang="zh-TW" altLang="en-US" sz="1200" b="0" i="0" kern="1200" dirty="0">
                <a:solidFill>
                  <a:schemeClr val="tx1"/>
                </a:solidFill>
                <a:effectLst/>
                <a:latin typeface="+mn-lt"/>
                <a:ea typeface="+mn-ea"/>
                <a:cs typeface="+mn-cs"/>
              </a:rPr>
              <a:t> 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，而</a:t>
            </a:r>
            <a:r>
              <a:rPr lang="en-US" sz="1200" b="0" i="0" kern="1200" dirty="0">
                <a:solidFill>
                  <a:schemeClr val="tx1"/>
                </a:solidFill>
                <a:effectLst/>
                <a:latin typeface="+mn-lt"/>
                <a:ea typeface="+mn-ea"/>
                <a:cs typeface="+mn-cs"/>
              </a:rPr>
              <a:t>Linear</a:t>
            </a:r>
            <a:r>
              <a:rPr lang="zh-TW" altLang="en-US" sz="1200" b="0" i="0" kern="1200" dirty="0">
                <a:solidFill>
                  <a:schemeClr val="tx1"/>
                </a:solidFill>
                <a:effectLst/>
                <a:latin typeface="+mn-lt"/>
                <a:ea typeface="+mn-ea"/>
                <a:cs typeface="+mn-cs"/>
              </a:rPr>
              <a:t>的 </a:t>
            </a:r>
            <a:r>
              <a:rPr lang="en-US" sz="1200" b="0" i="0" kern="1200" dirty="0">
                <a:solidFill>
                  <a:schemeClr val="tx1"/>
                </a:solidFill>
                <a:effectLst/>
                <a:latin typeface="+mn-lt"/>
                <a:ea typeface="+mn-ea"/>
                <a:cs typeface="+mn-cs"/>
              </a:rPr>
              <a:t>y^</a:t>
            </a:r>
            <a:r>
              <a:rPr lang="zh-TW" altLang="en-US" sz="1200" b="0" i="0" kern="1200" dirty="0">
                <a:solidFill>
                  <a:schemeClr val="tx1"/>
                </a:solidFill>
                <a:effectLst/>
                <a:latin typeface="+mn-lt"/>
                <a:ea typeface="+mn-ea"/>
                <a:cs typeface="+mn-cs"/>
              </a:rPr>
              <a:t> 是任意實數。</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12</a:t>
            </a:fld>
            <a:endParaRPr lang="en-TW"/>
          </a:p>
        </p:txBody>
      </p:sp>
    </p:spTree>
    <p:extLst>
      <p:ext uri="{BB962C8B-B14F-4D97-AF65-F5344CB8AC3E}">
        <p14:creationId xmlns:p14="http://schemas.microsoft.com/office/powerpoint/2010/main" val="28808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如果以 </a:t>
            </a:r>
            <a:r>
              <a:rPr lang="en-US" sz="1200" b="0" i="0" kern="1200" dirty="0">
                <a:solidFill>
                  <a:schemeClr val="tx1"/>
                </a:solidFill>
                <a:effectLst/>
                <a:latin typeface="+mn-lt"/>
                <a:ea typeface="+mn-ea"/>
                <a:cs typeface="+mn-cs"/>
              </a:rPr>
              <a:t>Linear Regression</a:t>
            </a:r>
            <a:r>
              <a:rPr lang="zh-TW" altLang="en-US" sz="1200" b="0" i="0" kern="1200" dirty="0">
                <a:solidFill>
                  <a:schemeClr val="tx1"/>
                </a:solidFill>
                <a:effectLst/>
                <a:latin typeface="+mn-lt"/>
                <a:ea typeface="+mn-ea"/>
                <a:cs typeface="+mn-cs"/>
              </a:rPr>
              <a:t> 的損失函數來求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的話，以 </a:t>
            </a:r>
            <a:r>
              <a:rPr lang="en-US" altLang="zh-TW" sz="1200" b="0" i="0" kern="1200" dirty="0">
                <a:solidFill>
                  <a:schemeClr val="tx1"/>
                </a:solidFill>
                <a:effectLst/>
                <a:latin typeface="+mn-lt"/>
                <a:ea typeface="+mn-ea"/>
                <a:cs typeface="+mn-cs"/>
              </a:rPr>
              <a:t>Class1 </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y^=1 </a:t>
            </a:r>
            <a:r>
              <a:rPr lang="zh-TW" altLang="en-US" sz="1200" b="0" i="0" kern="1200" dirty="0">
                <a:solidFill>
                  <a:schemeClr val="tx1"/>
                </a:solidFill>
                <a:effectLst/>
                <a:latin typeface="+mn-lt"/>
                <a:ea typeface="+mn-ea"/>
                <a:cs typeface="+mn-cs"/>
              </a:rPr>
              <a:t>的時候，不論</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fw,b</a:t>
            </a:r>
            <a:r>
              <a:rPr lang="en-US" sz="1200" b="0" i="0" kern="1200" dirty="0">
                <a:solidFill>
                  <a:schemeClr val="tx1"/>
                </a:solidFill>
                <a:effectLst/>
                <a:latin typeface="+mn-lt"/>
                <a:ea typeface="+mn-ea"/>
                <a:cs typeface="+mn-cs"/>
              </a:rPr>
              <a:t>(x) </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所得的偏微分都是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。這意味著套入公式後算出來離目標很近和目標很遠的時候算出來的微分都會等於</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13</a:t>
            </a:fld>
            <a:endParaRPr lang="en-TW"/>
          </a:p>
        </p:txBody>
      </p:sp>
    </p:spTree>
    <p:extLst>
      <p:ext uri="{BB962C8B-B14F-4D97-AF65-F5344CB8AC3E}">
        <p14:creationId xmlns:p14="http://schemas.microsoft.com/office/powerpoint/2010/main" val="2539778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如果我們將參數變化對 total loss</a:t>
            </a:r>
            <a:r>
              <a:rPr lang="zh-TW" altLang="en-US" dirty="0"/>
              <a:t> 畫成圖的話。可以發現分類問題使用 </a:t>
            </a:r>
            <a:r>
              <a:rPr lang="en-US" sz="1200" spc="-5" dirty="0">
                <a:solidFill>
                  <a:srgbClr val="FFFFFF"/>
                </a:solidFill>
                <a:latin typeface="+mn-lt"/>
                <a:cs typeface="Calibri"/>
              </a:rPr>
              <a:t>S</a:t>
            </a:r>
            <a:r>
              <a:rPr lang="en-US" sz="1200" dirty="0">
                <a:solidFill>
                  <a:srgbClr val="FFFFFF"/>
                </a:solidFill>
                <a:latin typeface="+mn-lt"/>
                <a:cs typeface="Calibri"/>
              </a:rPr>
              <a:t>q</a:t>
            </a:r>
            <a:r>
              <a:rPr lang="en-US" sz="1200" spc="-5" dirty="0">
                <a:solidFill>
                  <a:srgbClr val="FFFFFF"/>
                </a:solidFill>
                <a:latin typeface="+mn-lt"/>
                <a:cs typeface="Calibri"/>
              </a:rPr>
              <a:t>u</a:t>
            </a:r>
            <a:r>
              <a:rPr lang="en-US" sz="1200" dirty="0">
                <a:solidFill>
                  <a:srgbClr val="FFFFFF"/>
                </a:solidFill>
                <a:latin typeface="+mn-lt"/>
                <a:cs typeface="Calibri"/>
              </a:rPr>
              <a:t>a</a:t>
            </a:r>
            <a:r>
              <a:rPr lang="en-US" sz="1200" spc="-35" dirty="0">
                <a:solidFill>
                  <a:srgbClr val="FFFFFF"/>
                </a:solidFill>
                <a:latin typeface="+mn-lt"/>
                <a:cs typeface="Calibri"/>
              </a:rPr>
              <a:t>r</a:t>
            </a:r>
            <a:r>
              <a:rPr lang="en-US" sz="1200" dirty="0">
                <a:solidFill>
                  <a:srgbClr val="FFFFFF"/>
                </a:solidFill>
                <a:latin typeface="+mn-lt"/>
                <a:cs typeface="Calibri"/>
              </a:rPr>
              <a:t>e  </a:t>
            </a:r>
            <a:r>
              <a:rPr lang="en-US" sz="1200" spc="-10" dirty="0">
                <a:solidFill>
                  <a:srgbClr val="FFFFFF"/>
                </a:solidFill>
                <a:latin typeface="+mn-lt"/>
                <a:cs typeface="Calibri"/>
              </a:rPr>
              <a:t>Error</a:t>
            </a:r>
            <a:r>
              <a:rPr lang="zh-TW" altLang="en-US" sz="1200" spc="-10" dirty="0">
                <a:solidFill>
                  <a:srgbClr val="FFFFFF"/>
                </a:solidFill>
                <a:latin typeface="+mn-lt"/>
                <a:cs typeface="Calibri"/>
              </a:rPr>
              <a:t> 的話在距離目標很遠和很近時梯度都是很平坦的。而使用適當的</a:t>
            </a:r>
            <a:r>
              <a:rPr lang="en-US" altLang="zh-TW" sz="1200" spc="-10" dirty="0">
                <a:solidFill>
                  <a:srgbClr val="FFFFFF"/>
                </a:solidFill>
                <a:latin typeface="+mn-lt"/>
                <a:cs typeface="Calibri"/>
              </a:rPr>
              <a:t> </a:t>
            </a:r>
            <a:r>
              <a:rPr lang="en-US" sz="1200" spc="-10" dirty="0">
                <a:solidFill>
                  <a:srgbClr val="FFFFFF"/>
                </a:solidFill>
                <a:latin typeface="+mn-lt"/>
                <a:cs typeface="Calibri"/>
              </a:rPr>
              <a:t>Cross </a:t>
            </a:r>
            <a:r>
              <a:rPr lang="en-US" sz="1200" spc="-5" dirty="0">
                <a:solidFill>
                  <a:srgbClr val="FFFFFF"/>
                </a:solidFill>
                <a:latin typeface="+mn-lt"/>
                <a:cs typeface="Calibri"/>
              </a:rPr>
              <a:t> E</a:t>
            </a:r>
            <a:r>
              <a:rPr lang="en-US" sz="1200" spc="-20" dirty="0">
                <a:solidFill>
                  <a:srgbClr val="FFFFFF"/>
                </a:solidFill>
                <a:latin typeface="+mn-lt"/>
                <a:cs typeface="Calibri"/>
              </a:rPr>
              <a:t>n</a:t>
            </a:r>
            <a:r>
              <a:rPr lang="en-US" sz="1200" dirty="0">
                <a:solidFill>
                  <a:srgbClr val="FFFFFF"/>
                </a:solidFill>
                <a:latin typeface="+mn-lt"/>
                <a:cs typeface="Calibri"/>
              </a:rPr>
              <a:t>t</a:t>
            </a:r>
            <a:r>
              <a:rPr lang="en-US" sz="1200" spc="-35" dirty="0">
                <a:solidFill>
                  <a:srgbClr val="FFFFFF"/>
                </a:solidFill>
                <a:latin typeface="+mn-lt"/>
                <a:cs typeface="Calibri"/>
              </a:rPr>
              <a:t>r</a:t>
            </a:r>
            <a:r>
              <a:rPr lang="en-US" sz="1200" spc="-5" dirty="0">
                <a:solidFill>
                  <a:srgbClr val="FFFFFF"/>
                </a:solidFill>
                <a:latin typeface="+mn-lt"/>
                <a:cs typeface="Calibri"/>
              </a:rPr>
              <a:t>o</a:t>
            </a:r>
            <a:r>
              <a:rPr lang="en-US" sz="1200" spc="-20" dirty="0">
                <a:solidFill>
                  <a:srgbClr val="FFFFFF"/>
                </a:solidFill>
                <a:latin typeface="+mn-lt"/>
                <a:cs typeface="Calibri"/>
              </a:rPr>
              <a:t>p</a:t>
            </a:r>
            <a:r>
              <a:rPr lang="en-US" sz="1200" dirty="0">
                <a:solidFill>
                  <a:srgbClr val="FFFFFF"/>
                </a:solidFill>
                <a:latin typeface="+mn-lt"/>
                <a:cs typeface="Calibri"/>
              </a:rPr>
              <a:t>y ，</a:t>
            </a:r>
            <a:r>
              <a:rPr lang="en-US" sz="1200" dirty="0" err="1">
                <a:solidFill>
                  <a:srgbClr val="FFFFFF"/>
                </a:solidFill>
                <a:latin typeface="+mn-lt"/>
                <a:cs typeface="Calibri"/>
              </a:rPr>
              <a:t>距離目標越遠梯度就越大因此參數更新的幅度也會比較大，可以有個明確的目標幫助我們快速收斂到谷底</a:t>
            </a:r>
            <a:r>
              <a:rPr lang="en-US" sz="1200" dirty="0">
                <a:solidFill>
                  <a:srgbClr val="FFFFFF"/>
                </a:solidFill>
                <a:latin typeface="+mn-lt"/>
                <a:cs typeface="Calibri"/>
              </a:rPr>
              <a:t>。</a:t>
            </a:r>
            <a:endParaRPr lang="en-US" sz="1200" dirty="0">
              <a:latin typeface="+mn-lt"/>
              <a:cs typeface="Calibri"/>
            </a:endParaRPr>
          </a:p>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15</a:t>
            </a:fld>
            <a:endParaRPr lang="en-TW"/>
          </a:p>
        </p:txBody>
      </p:sp>
    </p:spTree>
    <p:extLst>
      <p:ext uri="{BB962C8B-B14F-4D97-AF65-F5344CB8AC3E}">
        <p14:creationId xmlns:p14="http://schemas.microsoft.com/office/powerpoint/2010/main" val="81058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的方法稱作 </a:t>
            </a:r>
            <a:r>
              <a:rPr lang="en-US" spc="-10" dirty="0" err="1"/>
              <a:t>Discriminative。而用高斯分佈來描述</a:t>
            </a:r>
            <a:r>
              <a:rPr lang="en-US" spc="-10" dirty="0"/>
              <a:t> posterior probability </a:t>
            </a:r>
            <a:r>
              <a:rPr lang="en-US" spc="-10" dirty="0" err="1"/>
              <a:t>這種方式稱作</a:t>
            </a:r>
            <a:r>
              <a:rPr lang="zh-TW" altLang="en-US" spc="-10" dirty="0"/>
              <a:t> </a:t>
            </a:r>
            <a:r>
              <a:rPr lang="en-US" spc="-25" dirty="0"/>
              <a:t>Generative</a:t>
            </a:r>
            <a:r>
              <a:rPr lang="zh-TW" altLang="en-US" spc="-25" dirty="0"/>
              <a:t> 方法。實際上兩者模型的</a:t>
            </a:r>
            <a:r>
              <a:rPr lang="en-US" altLang="zh-TW" spc="-25" dirty="0"/>
              <a:t> function set </a:t>
            </a:r>
            <a:r>
              <a:rPr lang="zh-TW" altLang="en-US" spc="-25" dirty="0"/>
              <a:t>是一樣的。只要做機率模型的時候把</a:t>
            </a:r>
            <a:r>
              <a:rPr lang="en-US" altLang="zh-TW" spc="-25" dirty="0"/>
              <a:t> covariance matrix </a:t>
            </a:r>
            <a:r>
              <a:rPr lang="zh-TW" altLang="en-US" spc="-25" dirty="0"/>
              <a:t>設定為共享的，其實模型是一樣 </a:t>
            </a:r>
            <a:r>
              <a:rPr lang="en-TW" sz="1200" spc="-5" dirty="0">
                <a:latin typeface="Cambria Math"/>
                <a:cs typeface="Cambria Math"/>
              </a:rPr>
              <a:t>𝜎(𝑤</a:t>
            </a:r>
            <a:r>
              <a:rPr lang="en-TW" sz="1200" spc="55" dirty="0">
                <a:latin typeface="Cambria Math"/>
                <a:cs typeface="Cambria Math"/>
              </a:rPr>
              <a:t> </a:t>
            </a:r>
            <a:r>
              <a:rPr lang="en-TW" sz="1200" spc="95" dirty="0">
                <a:latin typeface="Cambria Math"/>
                <a:cs typeface="Cambria Math"/>
              </a:rPr>
              <a:t>∙</a:t>
            </a:r>
            <a:r>
              <a:rPr lang="en-TW" sz="1200" spc="-10" dirty="0">
                <a:latin typeface="Cambria Math"/>
                <a:cs typeface="Cambria Math"/>
              </a:rPr>
              <a:t> </a:t>
            </a:r>
            <a:r>
              <a:rPr lang="en-TW" sz="1200" spc="-5" dirty="0">
                <a:latin typeface="Cambria Math"/>
                <a:cs typeface="Cambria Math"/>
              </a:rPr>
              <a:t>𝑥</a:t>
            </a:r>
            <a:r>
              <a:rPr lang="en-TW" sz="1200" spc="65" dirty="0">
                <a:latin typeface="Cambria Math"/>
                <a:cs typeface="Cambria Math"/>
              </a:rPr>
              <a:t> </a:t>
            </a:r>
            <a:r>
              <a:rPr lang="en-TW" sz="1200" spc="-5" dirty="0">
                <a:latin typeface="Cambria Math"/>
                <a:cs typeface="Cambria Math"/>
              </a:rPr>
              <a:t>+</a:t>
            </a:r>
            <a:r>
              <a:rPr lang="en-TW" sz="1200" spc="-20" dirty="0">
                <a:latin typeface="Cambria Math"/>
                <a:cs typeface="Cambria Math"/>
              </a:rPr>
              <a:t> </a:t>
            </a:r>
            <a:r>
              <a:rPr lang="en-TW" sz="1200" spc="-5" dirty="0">
                <a:latin typeface="Cambria Math"/>
                <a:cs typeface="Cambria Math"/>
              </a:rPr>
              <a:t>𝑏)</a:t>
            </a:r>
            <a:r>
              <a:rPr lang="zh-TW" altLang="en-US" spc="-25" dirty="0"/>
              <a:t>。</a:t>
            </a:r>
            <a:endParaRPr lang="en-US" altLang="zh-TW" spc="-25" dirty="0"/>
          </a:p>
          <a:p>
            <a:endParaRPr lang="en-US" spc="-25" dirty="0"/>
          </a:p>
          <a:p>
            <a:r>
              <a:rPr lang="en-US" spc="-25" dirty="0" err="1"/>
              <a:t>如果是</a:t>
            </a:r>
            <a:r>
              <a:rPr lang="zh-TW" altLang="en-US" spc="-25" dirty="0"/>
              <a:t> </a:t>
            </a:r>
            <a:r>
              <a:rPr lang="en-US" spc="-10" dirty="0"/>
              <a:t>Discriminative</a:t>
            </a:r>
            <a:r>
              <a:rPr lang="zh-TW" altLang="en-US" spc="-10" dirty="0"/>
              <a:t> 方法就是透過梯度下降法將</a:t>
            </a:r>
            <a:r>
              <a:rPr lang="en-US" altLang="zh-TW" spc="-10" dirty="0"/>
              <a:t> w </a:t>
            </a:r>
            <a:r>
              <a:rPr lang="zh-TW" altLang="en-US" spc="-10" dirty="0"/>
              <a:t>與 </a:t>
            </a:r>
            <a:r>
              <a:rPr lang="en-US" altLang="zh-TW" spc="-10" dirty="0"/>
              <a:t>b </a:t>
            </a:r>
            <a:r>
              <a:rPr lang="zh-TW" altLang="en-US" spc="-10" dirty="0"/>
              <a:t>找出來。如果是 </a:t>
            </a:r>
            <a:r>
              <a:rPr lang="en-US" spc="-25" dirty="0"/>
              <a:t>Generative</a:t>
            </a:r>
            <a:r>
              <a:rPr lang="zh-TW" altLang="en-US" spc="-25" dirty="0"/>
              <a:t> 方法的話我們會去算 </a:t>
            </a:r>
            <a:r>
              <a:rPr lang="el-GR" sz="1200" spc="60" dirty="0">
                <a:latin typeface="Cambria Math"/>
                <a:cs typeface="Cambria Math"/>
              </a:rPr>
              <a:t>𝜇</a:t>
            </a:r>
            <a:r>
              <a:rPr lang="el-GR" sz="1400" spc="89" baseline="27100" dirty="0">
                <a:latin typeface="Cambria Math"/>
                <a:cs typeface="Cambria Math"/>
              </a:rPr>
              <a:t>1</a:t>
            </a:r>
            <a:r>
              <a:rPr lang="el-GR" sz="1200" spc="60" dirty="0">
                <a:latin typeface="+mn-lt"/>
                <a:cs typeface="Calibri"/>
              </a:rPr>
              <a:t>,</a:t>
            </a:r>
            <a:r>
              <a:rPr lang="el-GR" sz="1200" spc="-5" dirty="0">
                <a:latin typeface="+mn-lt"/>
                <a:cs typeface="Calibri"/>
              </a:rPr>
              <a:t> </a:t>
            </a:r>
            <a:r>
              <a:rPr lang="el-GR" sz="1200" spc="75" dirty="0">
                <a:latin typeface="Cambria Math"/>
                <a:cs typeface="Cambria Math"/>
              </a:rPr>
              <a:t>𝜇</a:t>
            </a:r>
            <a:r>
              <a:rPr lang="el-GR" sz="1400" spc="112" baseline="27100" dirty="0">
                <a:latin typeface="Cambria Math"/>
                <a:cs typeface="Cambria Math"/>
              </a:rPr>
              <a:t>2</a:t>
            </a:r>
            <a:r>
              <a:rPr lang="el-GR" sz="1200" spc="75" dirty="0">
                <a:latin typeface="+mn-lt"/>
                <a:cs typeface="Calibri"/>
              </a:rPr>
              <a:t>,</a:t>
            </a:r>
            <a:r>
              <a:rPr lang="el-GR" sz="1200" spc="-15" dirty="0">
                <a:latin typeface="+mn-lt"/>
                <a:cs typeface="Calibri"/>
              </a:rPr>
              <a:t> </a:t>
            </a:r>
            <a:r>
              <a:rPr lang="el-GR" sz="1200" spc="30" dirty="0">
                <a:latin typeface="Cambria Math"/>
                <a:cs typeface="Cambria Math"/>
              </a:rPr>
              <a:t>Σ</a:t>
            </a:r>
            <a:r>
              <a:rPr lang="el-GR" sz="1400" spc="44" baseline="27100" dirty="0">
                <a:latin typeface="Cambria Math"/>
                <a:cs typeface="Cambria Math"/>
              </a:rPr>
              <a:t>−1</a:t>
            </a:r>
            <a:r>
              <a:rPr lang="zh-TW" altLang="en-US" sz="1400" spc="44" baseline="27100" dirty="0">
                <a:latin typeface="Cambria Math"/>
                <a:cs typeface="Cambria Math"/>
              </a:rPr>
              <a:t> </a:t>
            </a:r>
            <a:r>
              <a:rPr lang="zh-TW" altLang="en-US" sz="1400" spc="44" baseline="0" dirty="0">
                <a:latin typeface="Cambria Math"/>
                <a:cs typeface="Cambria Math"/>
              </a:rPr>
              <a:t>並將</a:t>
            </a:r>
            <a:r>
              <a:rPr lang="en-US" altLang="zh-TW" sz="1400" spc="44" baseline="0" dirty="0">
                <a:latin typeface="Cambria Math"/>
                <a:cs typeface="Cambria Math"/>
              </a:rPr>
              <a:t> w</a:t>
            </a:r>
            <a:r>
              <a:rPr lang="zh-TW" altLang="en-US" sz="1400" spc="44" baseline="0" dirty="0">
                <a:latin typeface="Cambria Math"/>
                <a:cs typeface="Cambria Math"/>
              </a:rPr>
              <a:t> 與 </a:t>
            </a:r>
            <a:r>
              <a:rPr lang="en-US" altLang="zh-TW" sz="1400" spc="44" baseline="0" dirty="0">
                <a:latin typeface="Cambria Math"/>
                <a:cs typeface="Cambria Math"/>
              </a:rPr>
              <a:t>b</a:t>
            </a:r>
            <a:r>
              <a:rPr lang="zh-TW" altLang="en-US" sz="1400" spc="44" baseline="0" dirty="0">
                <a:latin typeface="Cambria Math"/>
                <a:cs typeface="Cambria Math"/>
              </a:rPr>
              <a:t> 算出來。</a:t>
            </a:r>
            <a:endParaRPr lang="en-US" altLang="zh-TW" sz="1400" spc="44" baseline="0" dirty="0">
              <a:latin typeface="Cambria Math"/>
              <a:cs typeface="Cambria Math"/>
            </a:endParaRPr>
          </a:p>
          <a:p>
            <a:endParaRPr lang="en-US" sz="1400" spc="44" baseline="0" dirty="0">
              <a:latin typeface="Cambria Math"/>
            </a:endParaRPr>
          </a:p>
          <a:p>
            <a:r>
              <a:rPr lang="en-US" spc="-10" dirty="0"/>
              <a:t>Discriminative</a:t>
            </a:r>
            <a:r>
              <a:rPr lang="zh-TW" altLang="en-US" spc="-10" dirty="0"/>
              <a:t> 與 </a:t>
            </a:r>
            <a:r>
              <a:rPr lang="en-US" spc="-25" dirty="0"/>
              <a:t>Generative</a:t>
            </a:r>
            <a:r>
              <a:rPr lang="zh-TW" altLang="en-US" spc="-25" dirty="0"/>
              <a:t> 雖然是同一個模型計算，但是最後的</a:t>
            </a:r>
            <a:r>
              <a:rPr lang="en-US" altLang="zh-TW" spc="-25" dirty="0"/>
              <a:t> function</a:t>
            </a:r>
            <a:r>
              <a:rPr lang="zh-TW" altLang="en-US" spc="-25" dirty="0"/>
              <a:t> </a:t>
            </a:r>
            <a:r>
              <a:rPr lang="en-US" altLang="zh-TW" spc="-25" dirty="0"/>
              <a:t>set</a:t>
            </a:r>
            <a:r>
              <a:rPr lang="zh-TW" altLang="en-US" spc="-25" dirty="0"/>
              <a:t> 會是不一樣的結果。其因為是兩者做了不同的假設，所以跟去同一組訓練資料找出來的參數會是不一樣的。</a:t>
            </a:r>
            <a:endParaRPr lang="en-US" altLang="zh-TW" spc="-25" dirty="0"/>
          </a:p>
          <a:p>
            <a:endParaRPr lang="en-US" spc="-25" baseline="0" dirty="0"/>
          </a:p>
          <a:p>
            <a:r>
              <a:rPr lang="en-TW" baseline="0" dirty="0"/>
              <a:t>在文獻上</a:t>
            </a:r>
            <a:r>
              <a:rPr lang="zh-TW" altLang="en-US" baseline="0" dirty="0"/>
              <a:t> </a:t>
            </a:r>
            <a:r>
              <a:rPr lang="en-US" spc="-10" dirty="0"/>
              <a:t>Discriminative</a:t>
            </a:r>
            <a:r>
              <a:rPr lang="zh-TW" altLang="en-US" spc="-10" dirty="0"/>
              <a:t> 會比 </a:t>
            </a:r>
            <a:r>
              <a:rPr lang="en-US" spc="-25" dirty="0"/>
              <a:t>Generative</a:t>
            </a:r>
            <a:r>
              <a:rPr lang="zh-TW" altLang="en-US" spc="-25" dirty="0"/>
              <a:t> 還來得好。</a:t>
            </a:r>
            <a:endParaRPr lang="en-TW" baseline="0" dirty="0"/>
          </a:p>
        </p:txBody>
      </p:sp>
      <p:sp>
        <p:nvSpPr>
          <p:cNvPr id="4" name="Slide Number Placeholder 3"/>
          <p:cNvSpPr>
            <a:spLocks noGrp="1"/>
          </p:cNvSpPr>
          <p:nvPr>
            <p:ph type="sldNum" sz="quarter" idx="5"/>
          </p:nvPr>
        </p:nvSpPr>
        <p:spPr/>
        <p:txBody>
          <a:bodyPr/>
          <a:lstStyle/>
          <a:p>
            <a:fld id="{FA0A41F3-8DB5-2A47-8AB1-510BAFEE0F63}" type="slidenum">
              <a:rPr lang="en-TW" smtClean="0"/>
              <a:t>16</a:t>
            </a:fld>
            <a:endParaRPr lang="en-TW"/>
          </a:p>
        </p:txBody>
      </p:sp>
    </p:spTree>
    <p:extLst>
      <p:ext uri="{BB962C8B-B14F-4D97-AF65-F5344CB8AC3E}">
        <p14:creationId xmlns:p14="http://schemas.microsoft.com/office/powerpoint/2010/main" val="15358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19</a:t>
            </a:fld>
            <a:endParaRPr lang="en-TW"/>
          </a:p>
        </p:txBody>
      </p:sp>
    </p:spTree>
    <p:extLst>
      <p:ext uri="{BB962C8B-B14F-4D97-AF65-F5344CB8AC3E}">
        <p14:creationId xmlns:p14="http://schemas.microsoft.com/office/powerpoint/2010/main" val="428629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Navie</a:t>
            </a:r>
            <a:r>
              <a:rPr lang="en-US" sz="1200" b="0" i="0" kern="1200" dirty="0">
                <a:solidFill>
                  <a:schemeClr val="tx1"/>
                </a:solidFill>
                <a:effectLst/>
                <a:latin typeface="+mn-lt"/>
                <a:ea typeface="+mn-ea"/>
                <a:cs typeface="+mn-cs"/>
              </a:rPr>
              <a:t> Bayes：</a:t>
            </a:r>
            <a:r>
              <a:rPr lang="zh-TW" altLang="en-US" sz="1200" b="0" i="0" kern="1200" dirty="0">
                <a:solidFill>
                  <a:schemeClr val="tx1"/>
                </a:solidFill>
                <a:effectLst/>
                <a:latin typeface="+mn-lt"/>
                <a:ea typeface="+mn-ea"/>
                <a:cs typeface="+mn-cs"/>
              </a:rPr>
              <a:t>假設特徵之間是獨立的。</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20</a:t>
            </a:fld>
            <a:endParaRPr lang="en-TW"/>
          </a:p>
        </p:txBody>
      </p:sp>
    </p:spTree>
    <p:extLst>
      <p:ext uri="{BB962C8B-B14F-4D97-AF65-F5344CB8AC3E}">
        <p14:creationId xmlns:p14="http://schemas.microsoft.com/office/powerpoint/2010/main" val="10224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pc="-20" dirty="0"/>
              <a:t>Generative</a:t>
            </a:r>
            <a:r>
              <a:rPr lang="zh-TW" altLang="en-US" spc="-20" dirty="0"/>
              <a:t> 模型假設資料來自於一個機率模型，並做了某些假設。他在資料樣本少的狀況下，</a:t>
            </a:r>
            <a:r>
              <a:rPr lang="en-US" spc="-20" dirty="0"/>
              <a:t>Generative</a:t>
            </a:r>
            <a:r>
              <a:rPr lang="zh-TW" altLang="en-US" spc="-20" dirty="0"/>
              <a:t> 的優勢是會無視</a:t>
            </a:r>
            <a:r>
              <a:rPr lang="en-US" altLang="zh-TW" spc="-20" dirty="0"/>
              <a:t> data</a:t>
            </a:r>
            <a:r>
              <a:rPr lang="zh-TW" altLang="en-US" spc="-20" dirty="0"/>
              <a:t> 而遵循它內心自己的假設，或是資料中帶有雜訊。在這些情況下有時候結果會是比 </a:t>
            </a:r>
            <a:r>
              <a:rPr lang="en-US" spc="-10" dirty="0"/>
              <a:t>Discriminative</a:t>
            </a:r>
            <a:r>
              <a:rPr lang="zh-TW" altLang="en-US" spc="-10" dirty="0"/>
              <a:t> 還來得好。</a:t>
            </a:r>
            <a:endParaRPr lang="en-US" altLang="zh-TW" spc="-10" dirty="0"/>
          </a:p>
          <a:p>
            <a:endParaRPr lang="en-US" spc="-10" dirty="0"/>
          </a:p>
          <a:p>
            <a:r>
              <a:rPr lang="en-TW" dirty="0"/>
              <a:t>在做</a:t>
            </a:r>
            <a:r>
              <a:rPr lang="zh-TW" altLang="en-US" dirty="0"/>
              <a:t> </a:t>
            </a:r>
            <a:r>
              <a:rPr lang="en-US" spc="-10" dirty="0"/>
              <a:t>Discriminative</a:t>
            </a:r>
            <a:r>
              <a:rPr lang="zh-TW" altLang="en-US" spc="-10" dirty="0"/>
              <a:t> 的時候是直接假設一個 </a:t>
            </a:r>
            <a:r>
              <a:rPr lang="en-US" altLang="zh-TW" spc="-10" dirty="0"/>
              <a:t>posterior probability</a:t>
            </a:r>
            <a:r>
              <a:rPr lang="zh-TW" altLang="en-US" spc="-10" dirty="0"/>
              <a:t>，然後去找裡面的參數。而在做 </a:t>
            </a:r>
            <a:r>
              <a:rPr lang="en-US" spc="-20" dirty="0"/>
              <a:t>Generative</a:t>
            </a:r>
            <a:r>
              <a:rPr lang="zh-TW" altLang="en-US" spc="-20" dirty="0"/>
              <a:t> 的時候會將</a:t>
            </a:r>
            <a:r>
              <a:rPr lang="en-US" altLang="zh-TW" spc="-20" dirty="0"/>
              <a:t> function</a:t>
            </a:r>
            <a:r>
              <a:rPr lang="zh-TW" altLang="en-US" spc="-20" dirty="0"/>
              <a:t> 拆成</a:t>
            </a:r>
            <a:r>
              <a:rPr lang="en-US" altLang="zh-TW" spc="-20" dirty="0"/>
              <a:t> </a:t>
            </a:r>
            <a:r>
              <a:rPr lang="en-US" sz="1200" spc="-15" dirty="0">
                <a:latin typeface="+mn-lt"/>
                <a:cs typeface="Calibri"/>
              </a:rPr>
              <a:t>Priors</a:t>
            </a:r>
            <a:r>
              <a:rPr lang="en-US" sz="1200" spc="25" dirty="0">
                <a:latin typeface="+mn-lt"/>
                <a:cs typeface="Calibri"/>
              </a:rPr>
              <a:t> </a:t>
            </a:r>
            <a:r>
              <a:rPr lang="en-US" sz="1200" spc="-5" dirty="0" err="1">
                <a:latin typeface="+mn-lt"/>
                <a:cs typeface="Calibri"/>
              </a:rPr>
              <a:t>與</a:t>
            </a:r>
            <a:r>
              <a:rPr lang="en-US" sz="1200" spc="25" dirty="0">
                <a:latin typeface="+mn-lt"/>
                <a:cs typeface="Calibri"/>
              </a:rPr>
              <a:t> </a:t>
            </a:r>
            <a:r>
              <a:rPr lang="en-US" sz="1200" spc="-10" dirty="0">
                <a:latin typeface="+mn-lt"/>
                <a:cs typeface="Calibri"/>
              </a:rPr>
              <a:t>class-dependent</a:t>
            </a:r>
            <a:r>
              <a:rPr lang="en-US" sz="1200" spc="65" dirty="0">
                <a:latin typeface="+mn-lt"/>
                <a:cs typeface="Calibri"/>
              </a:rPr>
              <a:t> </a:t>
            </a:r>
            <a:r>
              <a:rPr lang="en-US" sz="1200" spc="-15" dirty="0">
                <a:latin typeface="+mn-lt"/>
                <a:cs typeface="Calibri"/>
              </a:rPr>
              <a:t>probabilities</a:t>
            </a:r>
            <a:r>
              <a:rPr lang="en-US" sz="1200" spc="50" dirty="0">
                <a:latin typeface="+mn-lt"/>
                <a:cs typeface="Calibri"/>
              </a:rPr>
              <a:t> </a:t>
            </a:r>
            <a:r>
              <a:rPr lang="en-US" sz="1200" spc="50" dirty="0" err="1">
                <a:latin typeface="+mn-lt"/>
                <a:cs typeface="Calibri"/>
              </a:rPr>
              <a:t>這兩項。這件事情在語音辨識中是個重要關鍵</a:t>
            </a:r>
            <a:r>
              <a:rPr lang="en-US" sz="1200" spc="50" dirty="0">
                <a:latin typeface="+mn-lt"/>
                <a:cs typeface="Calibri"/>
              </a:rPr>
              <a:t>。</a:t>
            </a:r>
            <a:endParaRPr lang="en-US" altLang="zh-TW" spc="-10" dirty="0"/>
          </a:p>
        </p:txBody>
      </p:sp>
      <p:sp>
        <p:nvSpPr>
          <p:cNvPr id="4" name="Slide Number Placeholder 3"/>
          <p:cNvSpPr>
            <a:spLocks noGrp="1"/>
          </p:cNvSpPr>
          <p:nvPr>
            <p:ph type="sldNum" sz="quarter" idx="5"/>
          </p:nvPr>
        </p:nvSpPr>
        <p:spPr/>
        <p:txBody>
          <a:bodyPr/>
          <a:lstStyle/>
          <a:p>
            <a:fld id="{FA0A41F3-8DB5-2A47-8AB1-510BAFEE0F63}" type="slidenum">
              <a:rPr lang="en-TW" smtClean="0"/>
              <a:t>21</a:t>
            </a:fld>
            <a:endParaRPr lang="en-TW"/>
          </a:p>
        </p:txBody>
      </p:sp>
    </p:spTree>
    <p:extLst>
      <p:ext uri="{BB962C8B-B14F-4D97-AF65-F5344CB8AC3E}">
        <p14:creationId xmlns:p14="http://schemas.microsoft.com/office/powerpoint/2010/main" val="161290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如果以圖像化表示會長這樣。我們的</a:t>
            </a:r>
            <a:r>
              <a:rPr lang="zh-TW" altLang="en-US" dirty="0"/>
              <a:t> </a:t>
            </a:r>
            <a:r>
              <a:rPr lang="en-US" altLang="zh-TW" dirty="0"/>
              <a:t>function</a:t>
            </a:r>
            <a:r>
              <a:rPr lang="zh-TW" altLang="en-US" dirty="0"/>
              <a:t> 有兩組參數，一組是</a:t>
            </a:r>
            <a:r>
              <a:rPr lang="en-US" altLang="zh-TW" dirty="0"/>
              <a:t> w</a:t>
            </a:r>
            <a:r>
              <a:rPr lang="zh-TW" altLang="en-US" dirty="0"/>
              <a:t> 我們稱為</a:t>
            </a:r>
            <a:r>
              <a:rPr lang="en-US" altLang="zh-TW" dirty="0"/>
              <a:t> weight</a:t>
            </a:r>
            <a:r>
              <a:rPr lang="zh-TW" altLang="en-US" dirty="0"/>
              <a:t>，另一個常數</a:t>
            </a:r>
            <a:r>
              <a:rPr lang="en-US" altLang="zh-TW" dirty="0"/>
              <a:t> b</a:t>
            </a:r>
            <a:r>
              <a:rPr lang="zh-TW" altLang="en-US" dirty="0"/>
              <a:t> 稱為 </a:t>
            </a:r>
            <a:r>
              <a:rPr lang="en-US" altLang="zh-TW" dirty="0"/>
              <a:t>bias</a:t>
            </a:r>
            <a:r>
              <a:rPr lang="zh-TW" altLang="en-US" dirty="0"/>
              <a:t>。</a:t>
            </a:r>
            <a:r>
              <a:rPr lang="zh-TW" altLang="en-US" sz="1200" b="0" i="0" kern="1200" dirty="0">
                <a:solidFill>
                  <a:schemeClr val="tx1"/>
                </a:solidFill>
                <a:effectLst/>
                <a:latin typeface="+mn-lt"/>
                <a:ea typeface="+mn-ea"/>
                <a:cs typeface="+mn-cs"/>
              </a:rPr>
              <a:t>將</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a:t>
            </a:r>
            <a:r>
              <a:rPr lang="zh-TW" altLang="en-US" sz="1200" b="0" i="0" kern="1200" dirty="0">
                <a:solidFill>
                  <a:schemeClr val="tx1"/>
                </a:solidFill>
                <a:effectLst/>
                <a:latin typeface="+mn-lt"/>
                <a:ea typeface="+mn-ea"/>
                <a:cs typeface="+mn-cs"/>
              </a:rPr>
              <a:t>個輸入分別乘上</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 </a:t>
            </a:r>
            <a:r>
              <a:rPr lang="zh-TW" altLang="en-US" sz="1200" b="0" i="0" kern="1200" dirty="0">
                <a:solidFill>
                  <a:schemeClr val="tx1"/>
                </a:solidFill>
                <a:effectLst/>
                <a:latin typeface="+mn-lt"/>
                <a:ea typeface="+mn-ea"/>
                <a:cs typeface="+mn-cs"/>
              </a:rPr>
              <a:t>再加上</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就可以得到</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z，</a:t>
            </a:r>
            <a:r>
              <a:rPr lang="zh-TW" altLang="en-US" sz="1200" b="0" i="0" kern="1200" dirty="0">
                <a:solidFill>
                  <a:schemeClr val="tx1"/>
                </a:solidFill>
                <a:effectLst/>
                <a:latin typeface="+mn-lt"/>
                <a:ea typeface="+mn-ea"/>
                <a:cs typeface="+mn-cs"/>
              </a:rPr>
              <a:t>然後通過一個 </a:t>
            </a:r>
            <a:r>
              <a:rPr lang="en-US" sz="1200" b="0" i="0" kern="1200" dirty="0">
                <a:solidFill>
                  <a:schemeClr val="tx1"/>
                </a:solidFill>
                <a:effectLst/>
                <a:latin typeface="+mn-lt"/>
                <a:ea typeface="+mn-ea"/>
                <a:cs typeface="+mn-cs"/>
              </a:rPr>
              <a:t>sigmoid function</a:t>
            </a:r>
            <a:r>
              <a:rPr lang="zh-TW" altLang="en-US" sz="1200" b="0" i="0" kern="1200" dirty="0">
                <a:solidFill>
                  <a:schemeClr val="tx1"/>
                </a:solidFill>
                <a:effectLst/>
                <a:latin typeface="+mn-lt"/>
                <a:ea typeface="+mn-ea"/>
                <a:cs typeface="+mn-cs"/>
              </a:rPr>
              <a:t> 得到的輸出就是 </a:t>
            </a:r>
            <a:r>
              <a:rPr lang="en-US" sz="1200" b="0" i="0" kern="1200" dirty="0">
                <a:solidFill>
                  <a:schemeClr val="tx1"/>
                </a:solidFill>
                <a:effectLst/>
                <a:latin typeface="+mn-lt"/>
                <a:ea typeface="+mn-ea"/>
                <a:cs typeface="+mn-cs"/>
              </a:rPr>
              <a:t>posterior </a:t>
            </a:r>
            <a:r>
              <a:rPr lang="en-US" sz="1200" b="0" i="0" kern="1200" dirty="0" err="1">
                <a:solidFill>
                  <a:schemeClr val="tx1"/>
                </a:solidFill>
                <a:effectLst/>
                <a:latin typeface="+mn-lt"/>
                <a:ea typeface="+mn-ea"/>
                <a:cs typeface="+mn-cs"/>
              </a:rPr>
              <a:t>probability。以上就是一個</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的運作機制</a:t>
            </a:r>
            <a:r>
              <a:rPr lang="en-US"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3</a:t>
            </a:fld>
            <a:endParaRPr lang="en-TW"/>
          </a:p>
        </p:txBody>
      </p:sp>
    </p:spTree>
    <p:extLst>
      <p:ext uri="{BB962C8B-B14F-4D97-AF65-F5344CB8AC3E}">
        <p14:creationId xmlns:p14="http://schemas.microsoft.com/office/powerpoint/2010/main" val="168297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這裏將</a:t>
            </a:r>
            <a:r>
              <a:rPr lang="zh-TW" altLang="en-US" dirty="0"/>
              <a:t> </a:t>
            </a:r>
            <a:r>
              <a:rPr lang="en-US" sz="1200" b="0" i="0" u="none" spc="-10" dirty="0">
                <a:uFill>
                  <a:solidFill>
                    <a:srgbClr val="000000"/>
                  </a:solidFill>
                </a:uFill>
                <a:latin typeface="+mn-lt"/>
                <a:cs typeface="Calibri"/>
              </a:rPr>
              <a:t>Logistic</a:t>
            </a:r>
            <a:r>
              <a:rPr lang="en-US" sz="1200" b="0" i="0" u="none" spc="-55" dirty="0">
                <a:uFill>
                  <a:solidFill>
                    <a:srgbClr val="000000"/>
                  </a:solidFill>
                </a:uFill>
                <a:latin typeface="+mn-lt"/>
                <a:cs typeface="Calibri"/>
              </a:rPr>
              <a:t> </a:t>
            </a:r>
            <a:r>
              <a:rPr lang="en-US" sz="1200" b="0" i="0" u="none" spc="-10" dirty="0">
                <a:uFill>
                  <a:solidFill>
                    <a:srgbClr val="000000"/>
                  </a:solidFill>
                </a:uFill>
                <a:latin typeface="+mn-lt"/>
                <a:cs typeface="Calibri"/>
              </a:rPr>
              <a:t>Regression</a:t>
            </a:r>
            <a:r>
              <a:rPr lang="zh-TW" altLang="en-US" sz="1200" b="0" i="0" u="none" spc="-10" dirty="0">
                <a:uFill>
                  <a:solidFill>
                    <a:srgbClr val="000000"/>
                  </a:solidFill>
                </a:uFill>
                <a:latin typeface="+mn-lt"/>
                <a:cs typeface="Calibri"/>
              </a:rPr>
              <a:t> 與 </a:t>
            </a:r>
            <a:r>
              <a:rPr lang="en-US" sz="1200" b="0" i="0" u="none" spc="-5" dirty="0">
                <a:uFill>
                  <a:solidFill>
                    <a:srgbClr val="000000"/>
                  </a:solidFill>
                </a:uFill>
                <a:latin typeface="+mn-lt"/>
                <a:cs typeface="Calibri"/>
              </a:rPr>
              <a:t>Linear</a:t>
            </a:r>
            <a:r>
              <a:rPr lang="en-US" sz="1200" b="0" i="0" u="none" spc="-30" dirty="0">
                <a:uFill>
                  <a:solidFill>
                    <a:srgbClr val="000000"/>
                  </a:solidFill>
                </a:uFill>
                <a:latin typeface="+mn-lt"/>
                <a:cs typeface="Calibri"/>
              </a:rPr>
              <a:t> </a:t>
            </a:r>
            <a:r>
              <a:rPr lang="en-US" sz="1200" b="0" i="0" u="none" spc="-15" dirty="0">
                <a:uFill>
                  <a:solidFill>
                    <a:srgbClr val="000000"/>
                  </a:solidFill>
                </a:uFill>
                <a:latin typeface="+mn-lt"/>
                <a:cs typeface="Calibri"/>
              </a:rPr>
              <a:t>Regression</a:t>
            </a:r>
            <a:r>
              <a:rPr lang="zh-TW" altLang="en-US" sz="1200" b="0" i="0" u="none" spc="-15" dirty="0">
                <a:uFill>
                  <a:solidFill>
                    <a:srgbClr val="000000"/>
                  </a:solidFill>
                </a:uFill>
                <a:latin typeface="+mn-lt"/>
                <a:cs typeface="Calibri"/>
              </a:rPr>
              <a:t> 兩者做一下比較。</a:t>
            </a:r>
            <a:r>
              <a:rPr lang="en-US" sz="1200" b="0" i="0" u="none" spc="-10" dirty="0">
                <a:uFill>
                  <a:solidFill>
                    <a:srgbClr val="000000"/>
                  </a:solidFill>
                </a:uFill>
                <a:latin typeface="+mn-lt"/>
                <a:cs typeface="Calibri"/>
              </a:rPr>
              <a:t>Logistic</a:t>
            </a:r>
            <a:r>
              <a:rPr lang="en-US" sz="1200" b="0" i="0" u="none" spc="-55" dirty="0">
                <a:uFill>
                  <a:solidFill>
                    <a:srgbClr val="000000"/>
                  </a:solidFill>
                </a:uFill>
                <a:latin typeface="+mn-lt"/>
                <a:cs typeface="Calibri"/>
              </a:rPr>
              <a:t> </a:t>
            </a:r>
            <a:r>
              <a:rPr lang="en-US" sz="1200" b="0" i="0" u="none" spc="-10" dirty="0">
                <a:uFill>
                  <a:solidFill>
                    <a:srgbClr val="000000"/>
                  </a:solidFill>
                </a:uFill>
                <a:latin typeface="+mn-lt"/>
                <a:cs typeface="Calibri"/>
              </a:rPr>
              <a:t>Regression</a:t>
            </a:r>
            <a:r>
              <a:rPr lang="zh-TW" altLang="en-US" sz="1200" b="0" i="0" u="none" spc="-10" dirty="0">
                <a:uFill>
                  <a:solidFill>
                    <a:srgbClr val="000000"/>
                  </a:solidFill>
                </a:uFill>
                <a:latin typeface="+mn-lt"/>
                <a:cs typeface="Calibri"/>
              </a:rPr>
              <a:t> 把每一個特徵都乘上一個 </a:t>
            </a:r>
            <a:r>
              <a:rPr lang="en-US" altLang="zh-TW" sz="1200" b="0" i="0" u="none" spc="-10" dirty="0">
                <a:uFill>
                  <a:solidFill>
                    <a:srgbClr val="000000"/>
                  </a:solidFill>
                </a:uFill>
                <a:latin typeface="+mn-lt"/>
                <a:cs typeface="Calibri"/>
              </a:rPr>
              <a:t>w</a:t>
            </a:r>
            <a:r>
              <a:rPr lang="zh-TW" altLang="en-US" sz="1200" b="0" i="0" u="none" spc="-10" dirty="0">
                <a:uFill>
                  <a:solidFill>
                    <a:srgbClr val="000000"/>
                  </a:solidFill>
                </a:uFill>
                <a:latin typeface="+mn-lt"/>
                <a:cs typeface="Calibri"/>
              </a:rPr>
              <a:t> 並加上</a:t>
            </a:r>
            <a:r>
              <a:rPr lang="en-US" altLang="zh-TW" sz="1200" b="0" i="0" u="none" spc="-10" dirty="0">
                <a:uFill>
                  <a:solidFill>
                    <a:srgbClr val="000000"/>
                  </a:solidFill>
                </a:uFill>
                <a:latin typeface="+mn-lt"/>
                <a:cs typeface="Calibri"/>
              </a:rPr>
              <a:t> b</a:t>
            </a:r>
            <a:r>
              <a:rPr lang="zh-TW" altLang="en-US" sz="1200" b="0" i="0" u="none" spc="-10" dirty="0">
                <a:uFill>
                  <a:solidFill>
                    <a:srgbClr val="000000"/>
                  </a:solidFill>
                </a:uFill>
                <a:latin typeface="+mn-lt"/>
                <a:cs typeface="Calibri"/>
              </a:rPr>
              <a:t>。最後再通過</a:t>
            </a:r>
            <a:r>
              <a:rPr lang="en-US" altLang="zh-TW" sz="1200" b="0" i="0" u="none" spc="-10" dirty="0">
                <a:uFill>
                  <a:solidFill>
                    <a:srgbClr val="000000"/>
                  </a:solidFill>
                </a:uFill>
                <a:latin typeface="+mn-lt"/>
                <a:cs typeface="Calibri"/>
              </a:rPr>
              <a:t> sigmoid function </a:t>
            </a:r>
            <a:r>
              <a:rPr lang="zh-TW" altLang="en-US" sz="1200" b="0" i="0" u="none" spc="-10" dirty="0">
                <a:uFill>
                  <a:solidFill>
                    <a:srgbClr val="000000"/>
                  </a:solidFill>
                </a:uFill>
                <a:latin typeface="+mn-lt"/>
                <a:cs typeface="Calibri"/>
              </a:rPr>
              <a:t>然後輸出。因為輸出有經過一個 </a:t>
            </a:r>
            <a:r>
              <a:rPr lang="en-US" altLang="zh-TW" sz="1200" b="0" i="0" u="none" spc="-10" dirty="0">
                <a:uFill>
                  <a:solidFill>
                    <a:srgbClr val="000000"/>
                  </a:solidFill>
                </a:uFill>
                <a:latin typeface="+mn-lt"/>
                <a:cs typeface="Calibri"/>
              </a:rPr>
              <a:t>sigmoid function</a:t>
            </a:r>
            <a:r>
              <a:rPr lang="zh-TW" altLang="en-US" sz="1200" b="0" i="0" u="none" spc="-10" dirty="0">
                <a:uFill>
                  <a:solidFill>
                    <a:srgbClr val="000000"/>
                  </a:solidFill>
                </a:uFill>
                <a:latin typeface="+mn-lt"/>
                <a:cs typeface="Calibri"/>
              </a:rPr>
              <a:t>，因此輸出一定介於</a:t>
            </a:r>
            <a:r>
              <a:rPr lang="en-US" altLang="zh-TW" sz="1200" b="0" i="0" u="none" spc="-10" dirty="0">
                <a:uFill>
                  <a:solidFill>
                    <a:srgbClr val="000000"/>
                  </a:solidFill>
                </a:uFill>
                <a:latin typeface="+mn-lt"/>
                <a:cs typeface="Calibri"/>
              </a:rPr>
              <a:t> 0~1</a:t>
            </a:r>
            <a:r>
              <a:rPr lang="zh-TW" altLang="en-US" sz="1200" b="0" i="0" u="none" spc="-10" dirty="0">
                <a:uFill>
                  <a:solidFill>
                    <a:srgbClr val="000000"/>
                  </a:solidFill>
                </a:uFill>
                <a:latin typeface="+mn-lt"/>
                <a:cs typeface="Calibri"/>
              </a:rPr>
              <a:t> 之間。至於 </a:t>
            </a:r>
            <a:r>
              <a:rPr lang="en-US" sz="1200" b="0" i="0" u="none" spc="-5" dirty="0">
                <a:uFill>
                  <a:solidFill>
                    <a:srgbClr val="000000"/>
                  </a:solidFill>
                </a:uFill>
                <a:latin typeface="+mn-lt"/>
                <a:cs typeface="Calibri"/>
              </a:rPr>
              <a:t>Linear</a:t>
            </a:r>
            <a:r>
              <a:rPr lang="en-US" sz="1200" b="0" i="0" u="none" spc="-30" dirty="0">
                <a:uFill>
                  <a:solidFill>
                    <a:srgbClr val="000000"/>
                  </a:solidFill>
                </a:uFill>
                <a:latin typeface="+mn-lt"/>
                <a:cs typeface="Calibri"/>
              </a:rPr>
              <a:t> </a:t>
            </a:r>
            <a:r>
              <a:rPr lang="en-US" sz="1200" b="0" i="0" u="none" spc="-15" dirty="0">
                <a:uFill>
                  <a:solidFill>
                    <a:srgbClr val="000000"/>
                  </a:solidFill>
                </a:uFill>
                <a:latin typeface="+mn-lt"/>
                <a:cs typeface="Calibri"/>
              </a:rPr>
              <a:t>Regression</a:t>
            </a:r>
            <a:r>
              <a:rPr lang="zh-TW" altLang="en-US" sz="1200" b="0" i="0" u="none" spc="-15" dirty="0">
                <a:uFill>
                  <a:solidFill>
                    <a:srgbClr val="000000"/>
                  </a:solidFill>
                </a:uFill>
                <a:latin typeface="+mn-lt"/>
                <a:cs typeface="Calibri"/>
              </a:rPr>
              <a:t> 一樣把特徵乘上</a:t>
            </a:r>
            <a:r>
              <a:rPr lang="en-US" altLang="zh-TW" sz="1200" b="0" i="0" u="none" spc="-15" dirty="0">
                <a:uFill>
                  <a:solidFill>
                    <a:srgbClr val="000000"/>
                  </a:solidFill>
                </a:uFill>
                <a:latin typeface="+mn-lt"/>
                <a:cs typeface="Calibri"/>
              </a:rPr>
              <a:t> w</a:t>
            </a:r>
            <a:r>
              <a:rPr lang="zh-TW" altLang="en-US" sz="1200" b="0" i="0" u="none" spc="-15" dirty="0">
                <a:uFill>
                  <a:solidFill>
                    <a:srgbClr val="000000"/>
                  </a:solidFill>
                </a:uFill>
                <a:latin typeface="+mn-lt"/>
                <a:cs typeface="Calibri"/>
              </a:rPr>
              <a:t> 再加上 </a:t>
            </a:r>
            <a:r>
              <a:rPr lang="en-US" altLang="zh-TW" sz="1200" b="0" i="0" u="none" spc="-15" dirty="0">
                <a:uFill>
                  <a:solidFill>
                    <a:srgbClr val="000000"/>
                  </a:solidFill>
                </a:uFill>
                <a:latin typeface="+mn-lt"/>
                <a:cs typeface="Calibri"/>
              </a:rPr>
              <a:t>b</a:t>
            </a:r>
            <a:r>
              <a:rPr lang="zh-TW" altLang="en-US" sz="1200" b="0" i="0" u="none" spc="-15" dirty="0">
                <a:uFill>
                  <a:solidFill>
                    <a:srgbClr val="000000"/>
                  </a:solidFill>
                </a:uFill>
                <a:latin typeface="+mn-lt"/>
                <a:cs typeface="Calibri"/>
              </a:rPr>
              <a:t> 就直接輸出，因此輸出可使是任何一個數值。兩著最大的差別就是線性迴歸模型的輸出並無經過一個</a:t>
            </a:r>
            <a:r>
              <a:rPr lang="en-US" altLang="zh-TW" sz="1200" b="0" i="0" u="none" spc="-15" dirty="0">
                <a:uFill>
                  <a:solidFill>
                    <a:srgbClr val="000000"/>
                  </a:solidFill>
                </a:uFill>
                <a:latin typeface="+mn-lt"/>
                <a:cs typeface="Calibri"/>
              </a:rPr>
              <a:t> </a:t>
            </a:r>
            <a:r>
              <a:rPr lang="en-US" altLang="zh-TW" sz="1200" b="0" i="0" u="none" spc="-10" dirty="0">
                <a:uFill>
                  <a:solidFill>
                    <a:srgbClr val="000000"/>
                  </a:solidFill>
                </a:uFill>
                <a:latin typeface="+mn-lt"/>
                <a:cs typeface="Calibri"/>
              </a:rPr>
              <a:t>sigmoid function</a:t>
            </a:r>
            <a:r>
              <a:rPr lang="zh-TW" altLang="en-US" sz="1200" b="0" i="0" u="none" spc="-10" dirty="0">
                <a:uFill>
                  <a:solidFill>
                    <a:srgbClr val="000000"/>
                  </a:solidFill>
                </a:uFill>
                <a:latin typeface="+mn-lt"/>
                <a:cs typeface="Calibri"/>
              </a:rPr>
              <a:t>。</a:t>
            </a:r>
            <a:endParaRPr lang="en-US" sz="1200" b="0" i="0" u="none" dirty="0">
              <a:latin typeface="+mn-lt"/>
              <a:cs typeface="Calibri"/>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4</a:t>
            </a:fld>
            <a:endParaRPr lang="en-TW"/>
          </a:p>
        </p:txBody>
      </p:sp>
    </p:spTree>
    <p:extLst>
      <p:ext uri="{BB962C8B-B14F-4D97-AF65-F5344CB8AC3E}">
        <p14:creationId xmlns:p14="http://schemas.microsoft.com/office/powerpoint/2010/main" val="386636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假設訓練資料集是依據我們所定義的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 </a:t>
            </a:r>
            <a:r>
              <a:rPr lang="zh-TW" altLang="en-US" sz="1200" b="0" i="0" kern="1200" dirty="0">
                <a:solidFill>
                  <a:schemeClr val="tx1"/>
                </a:solidFill>
                <a:effectLst/>
                <a:latin typeface="+mn-lt"/>
                <a:ea typeface="+mn-ea"/>
                <a:cs typeface="+mn-cs"/>
              </a:rPr>
              <a:t>所產生的，因此只要給了一組的</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就相對的決定了</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a:t>
            </a:r>
            <a:r>
              <a:rPr lang="zh-TW" altLang="en-US" sz="1200" b="0" i="0" kern="1200" dirty="0">
                <a:solidFill>
                  <a:schemeClr val="tx1"/>
                </a:solidFill>
                <a:effectLst/>
                <a:latin typeface="+mn-lt"/>
                <a:ea typeface="+mn-ea"/>
                <a:cs typeface="+mn-cs"/>
              </a:rPr>
              <a:t>就可以計算這組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 </a:t>
            </a:r>
            <a:r>
              <a:rPr lang="en-US" sz="1200" b="0" i="0" kern="1200" dirty="0" err="1">
                <a:solidFill>
                  <a:schemeClr val="tx1"/>
                </a:solidFill>
                <a:effectLst/>
                <a:latin typeface="+mn-lt"/>
                <a:ea typeface="+mn-ea"/>
                <a:cs typeface="+mn-cs"/>
              </a:rPr>
              <a:t>與</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產生該訓練資料集的機率。</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5</a:t>
            </a:fld>
            <a:endParaRPr lang="en-TW"/>
          </a:p>
        </p:txBody>
      </p:sp>
    </p:spTree>
    <p:extLst>
      <p:ext uri="{BB962C8B-B14F-4D97-AF65-F5344CB8AC3E}">
        <p14:creationId xmlns:p14="http://schemas.microsoft.com/office/powerpoint/2010/main" val="87961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我們目標是要找一組 w</a:t>
            </a:r>
            <a:r>
              <a:rPr lang="zh-TW" altLang="en-US" dirty="0"/>
              <a:t> 和</a:t>
            </a:r>
            <a:r>
              <a:rPr lang="en-US" altLang="zh-TW" dirty="0"/>
              <a:t> b</a:t>
            </a:r>
            <a:r>
              <a:rPr lang="zh-TW" altLang="en-US" dirty="0"/>
              <a:t> 最大化 </a:t>
            </a:r>
            <a:r>
              <a:rPr lang="en-US" sz="1200" b="0" i="0" kern="1200" dirty="0">
                <a:solidFill>
                  <a:schemeClr val="tx1"/>
                </a:solidFill>
                <a:effectLst/>
                <a:latin typeface="+mn-lt"/>
                <a:ea typeface="+mn-ea"/>
                <a:cs typeface="+mn-cs"/>
              </a:rPr>
              <a:t>Likelihood，</a:t>
            </a:r>
            <a:r>
              <a:rPr lang="zh-TW" altLang="en-US" sz="1200" b="0" i="0" kern="1200" dirty="0">
                <a:solidFill>
                  <a:schemeClr val="tx1"/>
                </a:solidFill>
                <a:effectLst/>
                <a:latin typeface="+mn-lt"/>
                <a:ea typeface="+mn-ea"/>
                <a:cs typeface="+mn-cs"/>
              </a:rPr>
              <a:t>調整數學式將原本要找一組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最大化</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變更為</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min−</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取 </a:t>
            </a:r>
            <a:r>
              <a:rPr lang="en-US" sz="1200" b="0" i="0" kern="1200" dirty="0">
                <a:solidFill>
                  <a:schemeClr val="tx1"/>
                </a:solidFill>
                <a:effectLst/>
                <a:latin typeface="+mn-lt"/>
                <a:ea typeface="+mn-ea"/>
                <a:cs typeface="+mn-cs"/>
              </a:rPr>
              <a:t>log</a:t>
            </a:r>
            <a:r>
              <a:rPr lang="zh-TW" altLang="en-US" sz="1200" b="0" i="0" kern="1200" dirty="0">
                <a:solidFill>
                  <a:schemeClr val="tx1"/>
                </a:solidFill>
                <a:effectLst/>
                <a:latin typeface="+mn-lt"/>
                <a:ea typeface="+mn-ea"/>
                <a:cs typeface="+mn-cs"/>
              </a:rPr>
              <a:t> 的好處就是相乘變相加，而加上負號就從最找最大變成找最小。我們將 </a:t>
            </a:r>
            <a:r>
              <a:rPr lang="en-US" sz="1200" b="0" i="0" kern="1200" dirty="0">
                <a:solidFill>
                  <a:schemeClr val="tx1"/>
                </a:solidFill>
                <a:effectLst/>
                <a:latin typeface="+mn-lt"/>
                <a:ea typeface="+mn-ea"/>
                <a:cs typeface="+mn-cs"/>
              </a:rPr>
              <a:t>C1,C2</a:t>
            </a:r>
            <a:r>
              <a:rPr lang="zh-TW" altLang="en-US" sz="1200" b="0" i="0" kern="1200" dirty="0">
                <a:solidFill>
                  <a:schemeClr val="tx1"/>
                </a:solidFill>
                <a:effectLst/>
                <a:latin typeface="+mn-lt"/>
                <a:ea typeface="+mn-ea"/>
                <a:cs typeface="+mn-cs"/>
              </a:rPr>
              <a:t> 以 </a:t>
            </a:r>
            <a:r>
              <a:rPr lang="en-US" altLang="zh-TW" sz="1200" b="0" i="0" kern="1200" dirty="0">
                <a:solidFill>
                  <a:schemeClr val="tx1"/>
                </a:solidFill>
                <a:effectLst/>
                <a:latin typeface="+mn-lt"/>
                <a:ea typeface="+mn-ea"/>
                <a:cs typeface="+mn-cs"/>
              </a:rPr>
              <a:t>0, 1</a:t>
            </a:r>
            <a:r>
              <a:rPr lang="zh-TW" altLang="en-US" sz="1200" b="0" i="0" kern="1200" dirty="0">
                <a:solidFill>
                  <a:schemeClr val="tx1"/>
                </a:solidFill>
                <a:effectLst/>
                <a:latin typeface="+mn-lt"/>
                <a:ea typeface="+mn-ea"/>
                <a:cs typeface="+mn-cs"/>
              </a:rPr>
              <a:t> 來表示就可以方便的計算。</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6</a:t>
            </a:fld>
            <a:endParaRPr lang="en-TW"/>
          </a:p>
        </p:txBody>
      </p:sp>
    </p:spTree>
    <p:extLst>
      <p:ext uri="{BB962C8B-B14F-4D97-AF65-F5344CB8AC3E}">
        <p14:creationId xmlns:p14="http://schemas.microsoft.com/office/powerpoint/2010/main" val="108367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我們把整個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likelihood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 L(</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調整為</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並將類別</a:t>
            </a:r>
            <a:r>
              <a:rPr lang="en-US" sz="1200" b="0" i="0" kern="1200" dirty="0">
                <a:solidFill>
                  <a:schemeClr val="tx1"/>
                </a:solidFill>
                <a:effectLst/>
                <a:latin typeface="+mn-lt"/>
                <a:ea typeface="+mn-ea"/>
                <a:cs typeface="+mn-cs"/>
              </a:rPr>
              <a:t> C1,C2 </a:t>
            </a:r>
            <a:r>
              <a:rPr lang="zh-TW" altLang="en-US" sz="1200" b="0" i="0" kern="1200" dirty="0">
                <a:solidFill>
                  <a:schemeClr val="tx1"/>
                </a:solidFill>
                <a:effectLst/>
                <a:latin typeface="+mn-lt"/>
                <a:ea typeface="+mn-ea"/>
                <a:cs typeface="+mn-cs"/>
              </a:rPr>
              <a:t>以</a:t>
            </a:r>
            <a:r>
              <a:rPr lang="en-US" altLang="zh-TW" sz="1200" b="0" i="0" kern="1200" dirty="0">
                <a:solidFill>
                  <a:schemeClr val="tx1"/>
                </a:solidFill>
                <a:effectLst/>
                <a:latin typeface="+mn-lt"/>
                <a:ea typeface="+mn-ea"/>
                <a:cs typeface="+mn-cs"/>
              </a:rPr>
              <a:t> 1,0 </a:t>
            </a:r>
            <a:r>
              <a:rPr lang="zh-TW" altLang="en-US" sz="1200" b="0" i="0" kern="1200" dirty="0">
                <a:solidFill>
                  <a:schemeClr val="tx1"/>
                </a:solidFill>
                <a:effectLst/>
                <a:latin typeface="+mn-lt"/>
                <a:ea typeface="+mn-ea"/>
                <a:cs typeface="+mn-cs"/>
              </a:rPr>
              <a:t>來表示。因此我們可以將最小化的目標寫成一個函數，即：</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而加總的部份其實是兩個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Bernoulli distribution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交叉熵</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Cross entropy </a:t>
            </a:r>
            <a:r>
              <a:rPr lang="zh-TW" altLang="en-US" dirty="0">
                <a:effectLst/>
              </a:rPr>
              <a:t>代表</a:t>
            </a:r>
            <a:r>
              <a:rPr lang="en-US" altLang="zh-TW" dirty="0">
                <a:effectLst/>
              </a:rPr>
              <a:t> </a:t>
            </a:r>
            <a:r>
              <a:rPr lang="en-US" dirty="0">
                <a:effectLst/>
              </a:rPr>
              <a:t>p </a:t>
            </a:r>
            <a:r>
              <a:rPr lang="en-US" dirty="0" err="1">
                <a:effectLst/>
              </a:rPr>
              <a:t>和</a:t>
            </a:r>
            <a:r>
              <a:rPr lang="zh-TW" altLang="en-US" dirty="0">
                <a:effectLst/>
              </a:rPr>
              <a:t> </a:t>
            </a:r>
            <a:r>
              <a:rPr lang="en-US" dirty="0">
                <a:effectLst/>
              </a:rPr>
              <a:t>q</a:t>
            </a:r>
            <a:r>
              <a:rPr lang="zh-TW" altLang="en-US" dirty="0">
                <a:effectLst/>
              </a:rPr>
              <a:t> 這兩個分佈有多接近，如果兩個分佈一樣的話，那所得即為</a:t>
            </a:r>
            <a:r>
              <a:rPr lang="en-US" altLang="zh-TW" dirty="0">
                <a:effectLst/>
              </a:rPr>
              <a:t>0</a:t>
            </a:r>
            <a:r>
              <a:rPr lang="zh-TW" altLang="en-US" dirty="0">
                <a:effectLst/>
              </a:rPr>
              <a:t>。 </a:t>
            </a:r>
            <a:endParaRPr lang="en-US" sz="1200" b="0" i="0" u="none" strike="noStrike" kern="1200" dirty="0">
              <a:solidFill>
                <a:schemeClr val="tx1"/>
              </a:solidFill>
              <a:effectLst/>
              <a:latin typeface="+mn-lt"/>
              <a:ea typeface="+mn-ea"/>
              <a:cs typeface="+mn-cs"/>
            </a:endParaRPr>
          </a:p>
          <a:p>
            <a:br>
              <a:rPr lang="en-US" sz="1200" b="1" i="0" kern="1200" dirty="0">
                <a:solidFill>
                  <a:schemeClr val="tx1"/>
                </a:solidFill>
                <a:effectLst/>
                <a:latin typeface="+mn-lt"/>
                <a:ea typeface="+mn-ea"/>
                <a:cs typeface="+mn-cs"/>
              </a:rPr>
            </a:br>
            <a:endParaRPr lang="en-US" sz="1200" b="1" kern="1200" dirty="0">
              <a:solidFill>
                <a:schemeClr val="tx1"/>
              </a:solidFill>
              <a:effectLst/>
              <a:latin typeface="+mn-lt"/>
              <a:ea typeface="+mn-ea"/>
              <a:cs typeface="+mn-cs"/>
            </a:endParaRPr>
          </a:p>
          <a:p>
            <a:br>
              <a:rPr lang="en-US" dirty="0"/>
            </a:b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7</a:t>
            </a:fld>
            <a:endParaRPr lang="en-TW"/>
          </a:p>
        </p:txBody>
      </p:sp>
    </p:spTree>
    <p:extLst>
      <p:ext uri="{BB962C8B-B14F-4D97-AF65-F5344CB8AC3E}">
        <p14:creationId xmlns:p14="http://schemas.microsoft.com/office/powerpoint/2010/main" val="1116749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在</a:t>
            </a:r>
            <a:r>
              <a:rPr lang="zh-TW" altLang="en-US" dirty="0"/>
              <a:t> </a:t>
            </a:r>
            <a:r>
              <a:rPr lang="en-US" altLang="zh-TW" dirty="0"/>
              <a:t>Logistic Regression</a:t>
            </a:r>
            <a:r>
              <a:rPr lang="zh-TW" altLang="en-US" dirty="0"/>
              <a:t> 中我們定義的損失函數是要去最小化的對象是所有訓練資料</a:t>
            </a:r>
            <a:r>
              <a:rPr lang="en-US" altLang="zh-TW" dirty="0"/>
              <a:t> cross entropy</a:t>
            </a:r>
            <a:r>
              <a:rPr lang="zh-TW" altLang="en-US" dirty="0"/>
              <a:t> 的總和。我們希望模型的輸出要跟目標答案要越接近越好。而 </a:t>
            </a:r>
            <a:r>
              <a:rPr lang="en-US" altLang="zh-TW" dirty="0"/>
              <a:t>Linear Regression</a:t>
            </a:r>
            <a:r>
              <a:rPr lang="zh-TW" altLang="en-US" dirty="0"/>
              <a:t> 相對單純只需要將真實答案與模型預測輸出做一個</a:t>
            </a:r>
            <a:r>
              <a:rPr lang="en-US" altLang="zh-TW" dirty="0"/>
              <a:t> </a:t>
            </a:r>
            <a:r>
              <a:rPr lang="en-US" sz="1200" b="0" kern="1200" dirty="0">
                <a:solidFill>
                  <a:schemeClr val="tx1"/>
                </a:solidFill>
                <a:effectLst/>
                <a:latin typeface="+mn-lt"/>
                <a:ea typeface="+mn-ea"/>
                <a:cs typeface="+mn-cs"/>
              </a:rPr>
              <a:t>Square Error</a:t>
            </a:r>
            <a:r>
              <a:rPr lang="zh-TW" altLang="en-US" dirty="0"/>
              <a:t> 計算即可。</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8</a:t>
            </a:fld>
            <a:endParaRPr lang="en-TW"/>
          </a:p>
        </p:txBody>
      </p:sp>
    </p:spTree>
    <p:extLst>
      <p:ext uri="{BB962C8B-B14F-4D97-AF65-F5344CB8AC3E}">
        <p14:creationId xmlns:p14="http://schemas.microsoft.com/office/powerpoint/2010/main" val="206814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第三步是尋找一組最好的參數，使得</a:t>
            </a:r>
            <a:r>
              <a:rPr lang="zh-TW" altLang="en-US" dirty="0"/>
              <a:t> </a:t>
            </a:r>
            <a:r>
              <a:rPr lang="en-US" altLang="zh-TW" dirty="0"/>
              <a:t>loss</a:t>
            </a:r>
            <a:r>
              <a:rPr lang="zh-TW" altLang="en-US" dirty="0"/>
              <a:t> 能夠最低。因此這裡採用</a:t>
            </a:r>
            <a:r>
              <a:rPr lang="zh-TW" altLang="en-US" sz="1200" b="0" i="0" kern="1200" dirty="0">
                <a:solidFill>
                  <a:schemeClr val="tx1"/>
                </a:solidFill>
                <a:effectLst/>
                <a:latin typeface="+mn-lt"/>
                <a:ea typeface="+mn-ea"/>
                <a:cs typeface="+mn-cs"/>
              </a:rPr>
              <a:t>梯度下降 </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Gradient Descent)</a:t>
            </a:r>
            <a:r>
              <a:rPr lang="zh-TW" altLang="en-US" sz="1200" b="0" i="0" kern="1200" dirty="0">
                <a:solidFill>
                  <a:schemeClr val="tx1"/>
                </a:solidFill>
                <a:effectLst/>
                <a:latin typeface="+mn-lt"/>
                <a:ea typeface="+mn-ea"/>
                <a:cs typeface="+mn-cs"/>
              </a:rPr>
              <a:t> 來最小化交叉熵 </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作法上即是計算 −</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對各 </a:t>
            </a:r>
            <a:r>
              <a:rPr lang="en-US" sz="1200" b="0" i="0" kern="1200" dirty="0" err="1">
                <a:solidFill>
                  <a:schemeClr val="tx1"/>
                </a:solidFill>
                <a:effectLst/>
                <a:latin typeface="+mn-lt"/>
                <a:ea typeface="+mn-ea"/>
                <a:cs typeface="+mn-cs"/>
              </a:rPr>
              <a:t>wi</a:t>
            </a:r>
            <a:r>
              <a:rPr lang="zh-TW" altLang="en-US" sz="1200" b="0" i="0" kern="1200" dirty="0">
                <a:solidFill>
                  <a:schemeClr val="tx1"/>
                </a:solidFill>
                <a:effectLst/>
                <a:latin typeface="+mn-lt"/>
                <a:ea typeface="+mn-ea"/>
                <a:cs typeface="+mn-cs"/>
              </a:rPr>
              <a:t> 的偏微分。那 </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如何對 </a:t>
            </a:r>
            <a:r>
              <a:rPr lang="en-US" altLang="zh-TW" sz="1200" b="0" i="0" kern="1200" dirty="0">
                <a:solidFill>
                  <a:schemeClr val="tx1"/>
                </a:solidFill>
                <a:effectLst/>
                <a:latin typeface="+mn-lt"/>
                <a:ea typeface="+mn-ea"/>
                <a:cs typeface="+mn-cs"/>
              </a:rPr>
              <a:t>w</a:t>
            </a:r>
            <a:r>
              <a:rPr lang="zh-TW" altLang="en-US" sz="1200" b="0" i="0" kern="1200" dirty="0">
                <a:solidFill>
                  <a:schemeClr val="tx1"/>
                </a:solidFill>
                <a:effectLst/>
                <a:latin typeface="+mn-lt"/>
                <a:ea typeface="+mn-ea"/>
                <a:cs typeface="+mn-cs"/>
              </a:rPr>
              <a:t> 偏微分呢？我們知道</a:t>
            </a:r>
            <a:r>
              <a:rPr lang="en-US" altLang="zh-TW" sz="1200" b="0" i="0" kern="1200" dirty="0">
                <a:solidFill>
                  <a:schemeClr val="tx1"/>
                </a:solidFill>
                <a:effectLst/>
                <a:latin typeface="+mn-lt"/>
                <a:ea typeface="+mn-ea"/>
                <a:cs typeface="+mn-cs"/>
              </a:rPr>
              <a:t> f</a:t>
            </a:r>
            <a:r>
              <a:rPr lang="zh-TW" altLang="en-US" sz="1200" b="0" i="0" kern="1200" dirty="0">
                <a:solidFill>
                  <a:schemeClr val="tx1"/>
                </a:solidFill>
                <a:effectLst/>
                <a:latin typeface="+mn-lt"/>
                <a:ea typeface="+mn-ea"/>
                <a:cs typeface="+mn-cs"/>
              </a:rPr>
              <a:t> 是受</a:t>
            </a:r>
            <a:r>
              <a:rPr lang="en-US" altLang="zh-TW" sz="1200" b="0" i="0" kern="1200" dirty="0">
                <a:solidFill>
                  <a:schemeClr val="tx1"/>
                </a:solidFill>
                <a:effectLst/>
                <a:latin typeface="+mn-lt"/>
                <a:ea typeface="+mn-ea"/>
                <a:cs typeface="+mn-cs"/>
              </a:rPr>
              <a:t> z</a:t>
            </a:r>
            <a:r>
              <a:rPr lang="zh-TW" altLang="en-US" sz="1200" b="0" i="0" kern="1200" dirty="0">
                <a:solidFill>
                  <a:schemeClr val="tx1"/>
                </a:solidFill>
                <a:effectLst/>
                <a:latin typeface="+mn-lt"/>
                <a:ea typeface="+mn-ea"/>
                <a:cs typeface="+mn-cs"/>
              </a:rPr>
              <a:t> 這個變數影響。然而這個</a:t>
            </a:r>
            <a:r>
              <a:rPr lang="en-US" altLang="zh-TW" sz="1200" b="0" i="0" kern="1200" dirty="0">
                <a:solidFill>
                  <a:schemeClr val="tx1"/>
                </a:solidFill>
                <a:effectLst/>
                <a:latin typeface="+mn-lt"/>
                <a:ea typeface="+mn-ea"/>
                <a:cs typeface="+mn-cs"/>
              </a:rPr>
              <a:t> z</a:t>
            </a:r>
            <a:r>
              <a:rPr lang="zh-TW" altLang="en-US" sz="1200" b="0" i="0" kern="1200" dirty="0">
                <a:solidFill>
                  <a:schemeClr val="tx1"/>
                </a:solidFill>
                <a:effectLst/>
                <a:latin typeface="+mn-lt"/>
                <a:ea typeface="+mn-ea"/>
                <a:cs typeface="+mn-cs"/>
              </a:rPr>
              <a:t> 是從</a:t>
            </a:r>
            <a:r>
              <a:rPr lang="en-US" altLang="zh-TW" sz="1200" b="0" i="0" kern="1200" dirty="0">
                <a:solidFill>
                  <a:schemeClr val="tx1"/>
                </a:solidFill>
                <a:effectLst/>
                <a:latin typeface="+mn-lt"/>
                <a:ea typeface="+mn-ea"/>
                <a:cs typeface="+mn-cs"/>
              </a:rPr>
              <a:t> w, x, b</a:t>
            </a:r>
            <a:r>
              <a:rPr lang="zh-TW" altLang="en-US" sz="1200" b="0" i="0" kern="1200" dirty="0">
                <a:solidFill>
                  <a:schemeClr val="tx1"/>
                </a:solidFill>
                <a:effectLst/>
                <a:latin typeface="+mn-lt"/>
                <a:ea typeface="+mn-ea"/>
                <a:cs typeface="+mn-cs"/>
              </a:rPr>
              <a:t> 所產生的。因此我們可以將微分式子表示如下：</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TW" sz="1200" spc="-5" dirty="0">
                <a:latin typeface="Cambria Math"/>
                <a:cs typeface="Cambria Math"/>
              </a:rPr>
              <a:t>𝜕𝑧</a:t>
            </a:r>
            <a:r>
              <a:rPr lang="en-US" altLang="zh-TW" sz="1200" spc="-5" dirty="0">
                <a:latin typeface="Cambria Math"/>
                <a:cs typeface="Cambria Math"/>
              </a:rPr>
              <a:t>/</a:t>
            </a:r>
            <a:r>
              <a:rPr lang="en-TW" sz="1200" spc="5" dirty="0">
                <a:latin typeface="Cambria Math"/>
                <a:cs typeface="Cambria Math"/>
              </a:rPr>
              <a:t>𝜕𝑤</a:t>
            </a:r>
            <a:r>
              <a:rPr lang="en-TW" sz="1400" spc="7" baseline="-15873" dirty="0">
                <a:latin typeface="Cambria Math"/>
                <a:cs typeface="Cambria Math"/>
              </a:rPr>
              <a:t>𝑖 </a:t>
            </a:r>
            <a:r>
              <a:rPr lang="en-TW" sz="1400" spc="7" baseline="0" dirty="0">
                <a:latin typeface="Cambria Math"/>
                <a:cs typeface="Cambria Math"/>
              </a:rPr>
              <a:t>代表的是</a:t>
            </a:r>
            <a:r>
              <a:rPr lang="zh-TW" altLang="en-US" sz="1400" spc="7" baseline="0" dirty="0">
                <a:latin typeface="Cambria Math"/>
                <a:cs typeface="Cambria Math"/>
              </a:rPr>
              <a:t> </a:t>
            </a:r>
            <a:r>
              <a:rPr lang="en-US" altLang="zh-TW" sz="1400" spc="7" baseline="0" dirty="0">
                <a:latin typeface="Cambria Math"/>
                <a:cs typeface="Cambria Math"/>
              </a:rPr>
              <a:t>xi</a:t>
            </a:r>
            <a:r>
              <a:rPr lang="en-TW" sz="1400" spc="7" baseline="0" dirty="0">
                <a:latin typeface="Cambria Math"/>
                <a:cs typeface="Cambria Math"/>
              </a:rPr>
              <a:t>，因為</a:t>
            </a:r>
            <a:r>
              <a:rPr lang="zh-TW" altLang="en-US" sz="1400" spc="7" baseline="0" dirty="0">
                <a:latin typeface="Cambria Math"/>
                <a:cs typeface="Cambria Math"/>
              </a:rPr>
              <a:t> </a:t>
            </a:r>
            <a:r>
              <a:rPr lang="en-US" altLang="zh-TW" sz="1400" spc="7" baseline="0" dirty="0">
                <a:latin typeface="Cambria Math"/>
                <a:cs typeface="Cambria Math"/>
              </a:rPr>
              <a:t>z </a:t>
            </a:r>
            <a:r>
              <a:rPr lang="zh-TW" altLang="en-US" sz="1400" spc="7" baseline="0" dirty="0">
                <a:latin typeface="Cambria Math"/>
                <a:cs typeface="Cambria Math"/>
              </a:rPr>
              <a:t>只有一項與</a:t>
            </a:r>
            <a:r>
              <a:rPr lang="en-US" altLang="zh-TW" sz="1400" spc="7" baseline="0" dirty="0">
                <a:latin typeface="Cambria Math"/>
                <a:cs typeface="Cambria Math"/>
              </a:rPr>
              <a:t> </a:t>
            </a:r>
            <a:r>
              <a:rPr lang="en-US" altLang="zh-TW" sz="1400" spc="7" baseline="0" dirty="0" err="1">
                <a:latin typeface="Cambria Math"/>
                <a:cs typeface="Cambria Math"/>
              </a:rPr>
              <a:t>wi</a:t>
            </a:r>
            <a:r>
              <a:rPr lang="en-US" altLang="zh-TW" sz="1400" spc="7" baseline="0" dirty="0">
                <a:latin typeface="Cambria Math"/>
                <a:cs typeface="Cambria Math"/>
              </a:rPr>
              <a:t>*xi</a:t>
            </a:r>
            <a:r>
              <a:rPr lang="zh-TW" altLang="en-US" sz="1400" spc="7" baseline="0" dirty="0">
                <a:latin typeface="Cambria Math"/>
                <a:cs typeface="Cambria Math"/>
              </a:rPr>
              <a:t> 有關。那前面這項的式子將</a:t>
            </a:r>
            <a:r>
              <a:rPr lang="en-US" altLang="zh-TW" sz="1400" spc="7" baseline="0" dirty="0">
                <a:latin typeface="Cambria Math"/>
                <a:cs typeface="Cambria Math"/>
              </a:rPr>
              <a:t> f(x)</a:t>
            </a:r>
            <a:r>
              <a:rPr lang="zh-TW" altLang="en-US" sz="1400" spc="7" baseline="0" dirty="0">
                <a:latin typeface="Cambria Math"/>
                <a:cs typeface="Cambria Math"/>
              </a:rPr>
              <a:t> 換成 </a:t>
            </a:r>
            <a:r>
              <a:rPr lang="en-TW" sz="1400" dirty="0">
                <a:latin typeface="Cambria Math"/>
                <a:cs typeface="Cambria Math"/>
              </a:rPr>
              <a:t>𝜎(z) 並作微分。𝜎(z) 是 sigmoid function，他的微分是</a:t>
            </a:r>
            <a:r>
              <a:rPr lang="zh-TW" altLang="en-US" sz="1400" dirty="0">
                <a:latin typeface="Cambria Math"/>
                <a:cs typeface="Cambria Math"/>
              </a:rPr>
              <a:t> </a:t>
            </a:r>
            <a:r>
              <a:rPr lang="en-TW" sz="1400" dirty="0">
                <a:latin typeface="Cambria Math"/>
                <a:cs typeface="Cambria Math"/>
              </a:rPr>
              <a:t>𝜎(z) * (1-𝜎(z))。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TW" sz="1400" dirty="0">
              <a:latin typeface="Cambria Math"/>
              <a:cs typeface="Cambria Mat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TW" sz="1400" dirty="0">
                <a:latin typeface="Cambria Math"/>
                <a:cs typeface="Cambria Math"/>
              </a:rPr>
              <a:t>因此我們最後得到</a:t>
            </a:r>
            <a:r>
              <a:rPr lang="zh-TW" altLang="en-US" sz="1400" dirty="0">
                <a:latin typeface="Cambria Math"/>
                <a:cs typeface="Cambria Math"/>
              </a:rPr>
              <a:t> </a:t>
            </a:r>
            <a:r>
              <a:rPr lang="en-US" altLang="zh-TW" sz="1400" dirty="0">
                <a:latin typeface="Cambria Math"/>
                <a:cs typeface="Cambria Math"/>
              </a:rPr>
              <a:t>xi * (1-</a:t>
            </a:r>
            <a:r>
              <a:rPr lang="en-TW" sz="1400" dirty="0">
                <a:latin typeface="Cambria Math"/>
                <a:cs typeface="Cambria Math"/>
              </a:rPr>
              <a:t>𝜎(z)</a:t>
            </a:r>
            <a:r>
              <a:rPr lang="en-US" altLang="zh-TW" sz="1400" dirty="0">
                <a:latin typeface="Cambria Math"/>
                <a:cs typeface="Cambria Math"/>
              </a:rPr>
              <a:t>)</a:t>
            </a:r>
            <a:r>
              <a:rPr lang="zh-TW" altLang="en-US" sz="1400" dirty="0">
                <a:latin typeface="Cambria Math"/>
                <a:cs typeface="Cambria Math"/>
              </a:rPr>
              <a:t>，其中</a:t>
            </a:r>
            <a:r>
              <a:rPr lang="en-US" altLang="zh-TW" sz="1400" dirty="0">
                <a:latin typeface="Cambria Math"/>
                <a:cs typeface="Cambria Math"/>
              </a:rPr>
              <a:t> </a:t>
            </a:r>
            <a:r>
              <a:rPr lang="en-TW" sz="1400" dirty="0">
                <a:latin typeface="Cambria Math"/>
                <a:cs typeface="Cambria Math"/>
              </a:rPr>
              <a:t>𝜎(z)  就是</a:t>
            </a:r>
            <a:r>
              <a:rPr lang="zh-TW" altLang="en-US" sz="1400" dirty="0">
                <a:latin typeface="Cambria Math"/>
                <a:cs typeface="Cambria Math"/>
              </a:rPr>
              <a:t> </a:t>
            </a:r>
            <a:r>
              <a:rPr lang="en-US" altLang="zh-TW" sz="1400" dirty="0">
                <a:latin typeface="Cambria Math"/>
                <a:cs typeface="Cambria Math"/>
              </a:rPr>
              <a:t>f(x)</a:t>
            </a:r>
            <a:r>
              <a:rPr lang="zh-TW" altLang="en-US" sz="1400" dirty="0">
                <a:latin typeface="Cambria Math"/>
                <a:cs typeface="Cambria Math"/>
              </a:rPr>
              <a:t>。也就是 </a:t>
            </a:r>
            <a:r>
              <a:rPr lang="en-US" sz="1400" b="0" i="0" kern="1200" dirty="0">
                <a:solidFill>
                  <a:schemeClr val="tx1"/>
                </a:solidFill>
                <a:effectLst/>
                <a:latin typeface="+mn-lt"/>
                <a:ea typeface="+mn-ea"/>
                <a:cs typeface="+mn-cs"/>
              </a:rPr>
              <a:t>Cross Entropy</a:t>
            </a:r>
            <a:r>
              <a:rPr lang="zh-TW" altLang="en-US" sz="1400" b="0" i="0" kern="1200" dirty="0">
                <a:solidFill>
                  <a:schemeClr val="tx1"/>
                </a:solidFill>
                <a:effectLst/>
                <a:latin typeface="+mn-lt"/>
                <a:ea typeface="+mn-ea"/>
                <a:cs typeface="+mn-cs"/>
              </a:rPr>
              <a:t> 式子中的左項。</a:t>
            </a:r>
            <a:endParaRPr lang="en-TW" sz="1400" dirty="0">
              <a:latin typeface="Cambria Math"/>
              <a:cs typeface="Cambria Math"/>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TW" sz="1400" spc="7" baseline="-15873" dirty="0">
              <a:latin typeface="Cambria Math"/>
              <a:cs typeface="Cambria Math"/>
            </a:endParaRPr>
          </a:p>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9</a:t>
            </a:fld>
            <a:endParaRPr lang="en-TW"/>
          </a:p>
        </p:txBody>
      </p:sp>
    </p:spTree>
    <p:extLst>
      <p:ext uri="{BB962C8B-B14F-4D97-AF65-F5344CB8AC3E}">
        <p14:creationId xmlns:p14="http://schemas.microsoft.com/office/powerpoint/2010/main" val="405973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而</a:t>
            </a:r>
            <a:r>
              <a:rPr lang="zh-TW" altLang="en-US" dirty="0"/>
              <a:t> </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 </a:t>
            </a:r>
            <a:r>
              <a:rPr lang="en-TW" dirty="0"/>
              <a:t>右邊這一項可以拆成</a:t>
            </a:r>
            <a:r>
              <a:rPr lang="zh-TW" altLang="en-US" dirty="0"/>
              <a:t> </a:t>
            </a:r>
            <a:r>
              <a:rPr lang="en-US" altLang="zh-TW" dirty="0"/>
              <a:t>ln(1-f(x)) </a:t>
            </a:r>
            <a:r>
              <a:rPr lang="zh-TW" altLang="en-US" dirty="0"/>
              <a:t>先對</a:t>
            </a:r>
            <a:r>
              <a:rPr lang="en-US" altLang="zh-TW" dirty="0"/>
              <a:t> z</a:t>
            </a:r>
            <a:r>
              <a:rPr lang="zh-TW" altLang="en-US" dirty="0"/>
              <a:t> 做偏微分，</a:t>
            </a:r>
            <a:r>
              <a:rPr lang="en-US" altLang="zh-TW" dirty="0"/>
              <a:t>w</a:t>
            </a:r>
            <a:r>
              <a:rPr lang="zh-TW" altLang="en-US" dirty="0"/>
              <a:t> 再對</a:t>
            </a:r>
            <a:r>
              <a:rPr lang="en-US" altLang="zh-TW" dirty="0"/>
              <a:t> z</a:t>
            </a:r>
            <a:r>
              <a:rPr lang="zh-TW" altLang="en-US" dirty="0"/>
              <a:t> 做偏微分。而</a:t>
            </a:r>
            <a:r>
              <a:rPr lang="en-US" altLang="zh-TW" dirty="0"/>
              <a:t> </a:t>
            </a:r>
            <a:r>
              <a:rPr lang="en-TW" sz="1100" spc="-5" dirty="0">
                <a:latin typeface="Cambria Math"/>
                <a:cs typeface="Cambria Math"/>
              </a:rPr>
              <a:t>𝜕𝑧</a:t>
            </a:r>
            <a:r>
              <a:rPr lang="en-US" altLang="zh-TW" sz="1100" spc="-5" dirty="0">
                <a:latin typeface="Cambria Math"/>
                <a:cs typeface="Cambria Math"/>
              </a:rPr>
              <a:t>/</a:t>
            </a:r>
            <a:r>
              <a:rPr lang="en-TW" sz="1100" spc="5" dirty="0">
                <a:latin typeface="Cambria Math"/>
                <a:cs typeface="Cambria Math"/>
              </a:rPr>
              <a:t>𝜕𝑤</a:t>
            </a:r>
            <a:r>
              <a:rPr lang="en-TW" sz="1200" spc="7" baseline="-15873" dirty="0">
                <a:latin typeface="Cambria Math"/>
                <a:cs typeface="Cambria Math"/>
              </a:rPr>
              <a:t>𝑖 </a:t>
            </a:r>
            <a:r>
              <a:rPr lang="en-TW" sz="1200" spc="7" baseline="0" dirty="0">
                <a:latin typeface="Cambria Math"/>
                <a:cs typeface="Cambria Math"/>
              </a:rPr>
              <a:t>代表的是</a:t>
            </a:r>
            <a:r>
              <a:rPr lang="zh-TW" altLang="en-US" sz="1200" spc="7" baseline="0" dirty="0">
                <a:latin typeface="Cambria Math"/>
                <a:cs typeface="Cambria Math"/>
              </a:rPr>
              <a:t> </a:t>
            </a:r>
            <a:r>
              <a:rPr lang="en-US" altLang="zh-TW" sz="1200" spc="7" baseline="0" dirty="0">
                <a:latin typeface="Cambria Math"/>
                <a:cs typeface="Cambria Math"/>
              </a:rPr>
              <a:t>xi</a:t>
            </a:r>
            <a:r>
              <a:rPr lang="zh-TW" altLang="en-US" sz="1200" spc="7" baseline="0" dirty="0">
                <a:latin typeface="Cambria Math"/>
                <a:cs typeface="Cambria Math"/>
              </a:rPr>
              <a:t>。</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10</a:t>
            </a:fld>
            <a:endParaRPr lang="en-TW"/>
          </a:p>
        </p:txBody>
      </p:sp>
    </p:spTree>
    <p:extLst>
      <p:ext uri="{BB962C8B-B14F-4D97-AF65-F5344CB8AC3E}">
        <p14:creationId xmlns:p14="http://schemas.microsoft.com/office/powerpoint/2010/main" val="286332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7542" y="609676"/>
            <a:ext cx="6639559"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089782" y="1057276"/>
            <a:ext cx="5460365" cy="1393189"/>
          </a:xfrm>
          <a:prstGeom prst="rect">
            <a:avLst/>
          </a:prstGeom>
        </p:spPr>
        <p:txBody>
          <a:bodyPr wrap="square" lIns="0" tIns="0" rIns="0" bIns="0">
            <a:spAutoFit/>
          </a:bodyPr>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jmlr.org/procee" TargetMode="External"/><Relationship Id="rId3" Type="http://schemas.openxmlformats.org/officeDocument/2006/relationships/image" Target="../media/image26.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50.png"/><Relationship Id="rId4" Type="http://schemas.openxmlformats.org/officeDocument/2006/relationships/image" Target="../media/image75.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79.png"/><Relationship Id="rId2" Type="http://schemas.openxmlformats.org/officeDocument/2006/relationships/image" Target="../media/image63.jpg"/><Relationship Id="rId1" Type="http://schemas.openxmlformats.org/officeDocument/2006/relationships/slideLayout" Target="../slideLayouts/slideLayout5.xml"/><Relationship Id="rId6" Type="http://schemas.openxmlformats.org/officeDocument/2006/relationships/image" Target="../media/image78.png"/><Relationship Id="rId5" Type="http://schemas.openxmlformats.org/officeDocument/2006/relationships/image" Target="../media/image50.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jp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jp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jp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7448" y="2488768"/>
            <a:ext cx="5767070" cy="940435"/>
          </a:xfrm>
          <a:prstGeom prst="rect">
            <a:avLst/>
          </a:prstGeom>
        </p:spPr>
        <p:txBody>
          <a:bodyPr vert="horz" wrap="square" lIns="0" tIns="12700" rIns="0" bIns="0" rtlCol="0">
            <a:spAutoFit/>
          </a:bodyPr>
          <a:lstStyle/>
          <a:p>
            <a:pPr marL="12700">
              <a:lnSpc>
                <a:spcPct val="100000"/>
              </a:lnSpc>
              <a:spcBef>
                <a:spcPts val="100"/>
              </a:spcBef>
            </a:pPr>
            <a:r>
              <a:rPr sz="6000" spc="-15" dirty="0"/>
              <a:t>Logistic</a:t>
            </a:r>
            <a:r>
              <a:rPr sz="6000" spc="-35" dirty="0"/>
              <a:t> </a:t>
            </a:r>
            <a:r>
              <a:rPr sz="6000" spc="-30" dirty="0"/>
              <a:t>Regression</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0" name="object 10"/>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1" name="object 11"/>
          <p:cNvGrpSpPr/>
          <p:nvPr/>
        </p:nvGrpSpPr>
        <p:grpSpPr>
          <a:xfrm>
            <a:off x="3183127" y="1354582"/>
            <a:ext cx="1875789" cy="1379855"/>
            <a:chOff x="3183127" y="1354582"/>
            <a:chExt cx="1875789" cy="1379855"/>
          </a:xfrm>
        </p:grpSpPr>
        <p:sp>
          <p:nvSpPr>
            <p:cNvPr id="12" name="object 12"/>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13" name="object 13"/>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grpSp>
      <p:sp>
        <p:nvSpPr>
          <p:cNvPr id="15" name="object 15"/>
          <p:cNvSpPr txBox="1"/>
          <p:nvPr/>
        </p:nvSpPr>
        <p:spPr>
          <a:xfrm>
            <a:off x="6328409" y="1905761"/>
            <a:ext cx="2293620" cy="820419"/>
          </a:xfrm>
          <a:prstGeom prst="rect">
            <a:avLst/>
          </a:prstGeom>
          <a:ln w="38100">
            <a:solidFill>
              <a:srgbClr val="FF0000"/>
            </a:solidFill>
          </a:ln>
        </p:spPr>
        <p:txBody>
          <a:bodyPr vert="horz" wrap="square" lIns="0" tIns="22860" rIns="0" bIns="0" rtlCol="0">
            <a:spAutoFit/>
          </a:bodyPr>
          <a:lstStyle/>
          <a:p>
            <a:pPr marR="219075" algn="ctr">
              <a:lnSpc>
                <a:spcPct val="100000"/>
              </a:lnSpc>
              <a:spcBef>
                <a:spcPts val="180"/>
              </a:spcBef>
              <a:tabLst>
                <a:tab pos="476884" algn="l"/>
                <a:tab pos="164147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98425" algn="ctr">
              <a:lnSpc>
                <a:spcPct val="100000"/>
              </a:lnSpc>
              <a:spcBef>
                <a:spcPts val="34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6" name="object 16"/>
          <p:cNvSpPr/>
          <p:nvPr/>
        </p:nvSpPr>
        <p:spPr>
          <a:xfrm>
            <a:off x="6354317" y="2356866"/>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sp>
        <p:nvSpPr>
          <p:cNvPr id="17" name="object 17"/>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8" name="object 18"/>
          <p:cNvSpPr txBox="1"/>
          <p:nvPr/>
        </p:nvSpPr>
        <p:spPr>
          <a:xfrm>
            <a:off x="4917694" y="1450455"/>
            <a:ext cx="1358265" cy="85725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Lst>
            </a:pPr>
            <a:r>
              <a:rPr sz="2400" dirty="0">
                <a:latin typeface="Cambria Math"/>
                <a:cs typeface="Cambria Math"/>
              </a:rPr>
              <a:t>+	1</a:t>
            </a:r>
            <a:r>
              <a:rPr sz="2400" spc="-35"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19" name="object 19"/>
          <p:cNvSpPr/>
          <p:nvPr/>
        </p:nvSpPr>
        <p:spPr>
          <a:xfrm>
            <a:off x="2057400" y="5817450"/>
            <a:ext cx="370205" cy="282575"/>
          </a:xfrm>
          <a:custGeom>
            <a:avLst/>
            <a:gdLst/>
            <a:ahLst/>
            <a:cxnLst/>
            <a:rect l="l" t="t" r="r" b="b"/>
            <a:pathLst>
              <a:path w="370205" h="282575">
                <a:moveTo>
                  <a:pt x="280035" y="0"/>
                </a:moveTo>
                <a:lnTo>
                  <a:pt x="275970" y="11468"/>
                </a:lnTo>
                <a:lnTo>
                  <a:pt x="292352" y="18556"/>
                </a:lnTo>
                <a:lnTo>
                  <a:pt x="306435" y="28373"/>
                </a:lnTo>
                <a:lnTo>
                  <a:pt x="334974" y="73881"/>
                </a:lnTo>
                <a:lnTo>
                  <a:pt x="343269" y="115667"/>
                </a:lnTo>
                <a:lnTo>
                  <a:pt x="344297" y="139750"/>
                </a:lnTo>
                <a:lnTo>
                  <a:pt x="343249" y="164654"/>
                </a:lnTo>
                <a:lnTo>
                  <a:pt x="334867" y="207589"/>
                </a:lnTo>
                <a:lnTo>
                  <a:pt x="306435" y="253828"/>
                </a:lnTo>
                <a:lnTo>
                  <a:pt x="276479" y="270865"/>
                </a:lnTo>
                <a:lnTo>
                  <a:pt x="280035" y="282333"/>
                </a:lnTo>
                <a:lnTo>
                  <a:pt x="318531" y="264264"/>
                </a:lnTo>
                <a:lnTo>
                  <a:pt x="346837" y="232994"/>
                </a:lnTo>
                <a:lnTo>
                  <a:pt x="364267" y="191115"/>
                </a:lnTo>
                <a:lnTo>
                  <a:pt x="370077" y="141236"/>
                </a:lnTo>
                <a:lnTo>
                  <a:pt x="368625" y="115357"/>
                </a:lnTo>
                <a:lnTo>
                  <a:pt x="357004" y="69484"/>
                </a:lnTo>
                <a:lnTo>
                  <a:pt x="333881" y="32139"/>
                </a:lnTo>
                <a:lnTo>
                  <a:pt x="300491" y="7393"/>
                </a:lnTo>
                <a:lnTo>
                  <a:pt x="280035" y="0"/>
                </a:lnTo>
                <a:close/>
              </a:path>
              <a:path w="370205" h="282575">
                <a:moveTo>
                  <a:pt x="90043" y="0"/>
                </a:moveTo>
                <a:lnTo>
                  <a:pt x="51593" y="18107"/>
                </a:lnTo>
                <a:lnTo>
                  <a:pt x="23241" y="49491"/>
                </a:lnTo>
                <a:lnTo>
                  <a:pt x="5810" y="91439"/>
                </a:lnTo>
                <a:lnTo>
                  <a:pt x="0" y="141236"/>
                </a:lnTo>
                <a:lnTo>
                  <a:pt x="1452" y="167175"/>
                </a:lnTo>
                <a:lnTo>
                  <a:pt x="13073" y="213056"/>
                </a:lnTo>
                <a:lnTo>
                  <a:pt x="36071" y="250279"/>
                </a:lnTo>
                <a:lnTo>
                  <a:pt x="69496" y="274949"/>
                </a:lnTo>
                <a:lnTo>
                  <a:pt x="90043" y="282333"/>
                </a:lnTo>
                <a:lnTo>
                  <a:pt x="93599" y="270865"/>
                </a:lnTo>
                <a:lnTo>
                  <a:pt x="77475" y="263743"/>
                </a:lnTo>
                <a:lnTo>
                  <a:pt x="63579" y="253828"/>
                </a:lnTo>
                <a:lnTo>
                  <a:pt x="35103" y="207589"/>
                </a:lnTo>
                <a:lnTo>
                  <a:pt x="26808" y="164654"/>
                </a:lnTo>
                <a:lnTo>
                  <a:pt x="25781" y="139750"/>
                </a:lnTo>
                <a:lnTo>
                  <a:pt x="26808" y="115667"/>
                </a:lnTo>
                <a:lnTo>
                  <a:pt x="35103" y="73881"/>
                </a:lnTo>
                <a:lnTo>
                  <a:pt x="63722" y="28373"/>
                </a:lnTo>
                <a:lnTo>
                  <a:pt x="93980" y="11468"/>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1485264" y="5791301"/>
            <a:ext cx="872490" cy="391160"/>
          </a:xfrm>
          <a:prstGeom prst="rect">
            <a:avLst/>
          </a:prstGeom>
        </p:spPr>
        <p:txBody>
          <a:bodyPr vert="horz" wrap="square" lIns="0" tIns="12700" rIns="0" bIns="0" rtlCol="0">
            <a:spAutoFit/>
          </a:bodyPr>
          <a:lstStyle/>
          <a:p>
            <a:pPr marL="38100">
              <a:lnSpc>
                <a:spcPct val="100000"/>
              </a:lnSpc>
              <a:spcBef>
                <a:spcPts val="100"/>
              </a:spcBef>
              <a:tabLst>
                <a:tab pos="67183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1" name="object 21"/>
          <p:cNvSpPr/>
          <p:nvPr/>
        </p:nvSpPr>
        <p:spPr>
          <a:xfrm>
            <a:off x="3055747" y="5831789"/>
            <a:ext cx="351790" cy="282575"/>
          </a:xfrm>
          <a:custGeom>
            <a:avLst/>
            <a:gdLst/>
            <a:ahLst/>
            <a:cxnLst/>
            <a:rect l="l" t="t" r="r" b="b"/>
            <a:pathLst>
              <a:path w="351789" h="282575">
                <a:moveTo>
                  <a:pt x="261747" y="0"/>
                </a:moveTo>
                <a:lnTo>
                  <a:pt x="257682" y="11455"/>
                </a:lnTo>
                <a:lnTo>
                  <a:pt x="274046" y="18549"/>
                </a:lnTo>
                <a:lnTo>
                  <a:pt x="288099" y="28367"/>
                </a:lnTo>
                <a:lnTo>
                  <a:pt x="316632" y="73880"/>
                </a:lnTo>
                <a:lnTo>
                  <a:pt x="324963" y="115661"/>
                </a:lnTo>
                <a:lnTo>
                  <a:pt x="326008" y="139750"/>
                </a:lnTo>
                <a:lnTo>
                  <a:pt x="324961" y="164648"/>
                </a:lnTo>
                <a:lnTo>
                  <a:pt x="316579" y="207582"/>
                </a:lnTo>
                <a:lnTo>
                  <a:pt x="288099" y="253822"/>
                </a:lnTo>
                <a:lnTo>
                  <a:pt x="258190" y="270865"/>
                </a:lnTo>
                <a:lnTo>
                  <a:pt x="261747" y="282320"/>
                </a:lnTo>
                <a:lnTo>
                  <a:pt x="300243" y="264261"/>
                </a:lnTo>
                <a:lnTo>
                  <a:pt x="328549" y="232981"/>
                </a:lnTo>
                <a:lnTo>
                  <a:pt x="345979" y="191109"/>
                </a:lnTo>
                <a:lnTo>
                  <a:pt x="351789" y="141236"/>
                </a:lnTo>
                <a:lnTo>
                  <a:pt x="350335" y="115355"/>
                </a:lnTo>
                <a:lnTo>
                  <a:pt x="338663" y="69474"/>
                </a:lnTo>
                <a:lnTo>
                  <a:pt x="315539" y="32127"/>
                </a:lnTo>
                <a:lnTo>
                  <a:pt x="282201" y="7386"/>
                </a:lnTo>
                <a:lnTo>
                  <a:pt x="261747" y="0"/>
                </a:lnTo>
                <a:close/>
              </a:path>
              <a:path w="351789" h="282575">
                <a:moveTo>
                  <a:pt x="90042" y="0"/>
                </a:moveTo>
                <a:lnTo>
                  <a:pt x="51546" y="18095"/>
                </a:lnTo>
                <a:lnTo>
                  <a:pt x="23240" y="49479"/>
                </a:lnTo>
                <a:lnTo>
                  <a:pt x="5810" y="91433"/>
                </a:lnTo>
                <a:lnTo>
                  <a:pt x="0" y="141236"/>
                </a:lnTo>
                <a:lnTo>
                  <a:pt x="1450" y="167173"/>
                </a:lnTo>
                <a:lnTo>
                  <a:pt x="13019" y="213045"/>
                </a:lnTo>
                <a:lnTo>
                  <a:pt x="36018" y="250274"/>
                </a:lnTo>
                <a:lnTo>
                  <a:pt x="69494" y="274943"/>
                </a:lnTo>
                <a:lnTo>
                  <a:pt x="90042" y="282320"/>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22" name="object 22"/>
          <p:cNvSpPr txBox="1"/>
          <p:nvPr/>
        </p:nvSpPr>
        <p:spPr>
          <a:xfrm>
            <a:off x="2519933" y="5743143"/>
            <a:ext cx="796290" cy="391160"/>
          </a:xfrm>
          <a:prstGeom prst="rect">
            <a:avLst/>
          </a:prstGeom>
        </p:spPr>
        <p:txBody>
          <a:bodyPr vert="horz" wrap="square" lIns="0" tIns="12700" rIns="0" bIns="0" rtlCol="0">
            <a:spAutoFit/>
          </a:bodyPr>
          <a:lstStyle/>
          <a:p>
            <a:pPr marL="12700">
              <a:lnSpc>
                <a:spcPct val="100000"/>
              </a:lnSpc>
              <a:spcBef>
                <a:spcPts val="100"/>
              </a:spcBef>
              <a:tabLst>
                <a:tab pos="63563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23" name="object 23"/>
          <p:cNvSpPr/>
          <p:nvPr/>
        </p:nvSpPr>
        <p:spPr>
          <a:xfrm>
            <a:off x="3224022" y="6306604"/>
            <a:ext cx="579120" cy="282575"/>
          </a:xfrm>
          <a:custGeom>
            <a:avLst/>
            <a:gdLst/>
            <a:ahLst/>
            <a:cxnLst/>
            <a:rect l="l" t="t" r="r" b="b"/>
            <a:pathLst>
              <a:path w="579120" h="282575">
                <a:moveTo>
                  <a:pt x="488950" y="0"/>
                </a:moveTo>
                <a:lnTo>
                  <a:pt x="484886" y="11455"/>
                </a:lnTo>
                <a:lnTo>
                  <a:pt x="501249" y="18551"/>
                </a:lnTo>
                <a:lnTo>
                  <a:pt x="515302" y="28371"/>
                </a:lnTo>
                <a:lnTo>
                  <a:pt x="543835" y="73880"/>
                </a:lnTo>
                <a:lnTo>
                  <a:pt x="552166" y="115661"/>
                </a:lnTo>
                <a:lnTo>
                  <a:pt x="553212" y="139750"/>
                </a:lnTo>
                <a:lnTo>
                  <a:pt x="552164" y="164649"/>
                </a:lnTo>
                <a:lnTo>
                  <a:pt x="543782" y="207587"/>
                </a:lnTo>
                <a:lnTo>
                  <a:pt x="515302" y="253828"/>
                </a:lnTo>
                <a:lnTo>
                  <a:pt x="485393" y="270865"/>
                </a:lnTo>
                <a:lnTo>
                  <a:pt x="488950" y="282321"/>
                </a:lnTo>
                <a:lnTo>
                  <a:pt x="527446" y="264263"/>
                </a:lnTo>
                <a:lnTo>
                  <a:pt x="555751" y="232994"/>
                </a:lnTo>
                <a:lnTo>
                  <a:pt x="573182" y="191111"/>
                </a:lnTo>
                <a:lnTo>
                  <a:pt x="578992" y="141236"/>
                </a:lnTo>
                <a:lnTo>
                  <a:pt x="577538" y="115357"/>
                </a:lnTo>
                <a:lnTo>
                  <a:pt x="565866" y="69479"/>
                </a:lnTo>
                <a:lnTo>
                  <a:pt x="542742" y="32129"/>
                </a:lnTo>
                <a:lnTo>
                  <a:pt x="509404" y="7391"/>
                </a:lnTo>
                <a:lnTo>
                  <a:pt x="488950" y="0"/>
                </a:lnTo>
                <a:close/>
              </a:path>
              <a:path w="579120" h="282575">
                <a:moveTo>
                  <a:pt x="90042" y="0"/>
                </a:moveTo>
                <a:lnTo>
                  <a:pt x="51657" y="18100"/>
                </a:lnTo>
                <a:lnTo>
                  <a:pt x="23367" y="49479"/>
                </a:lnTo>
                <a:lnTo>
                  <a:pt x="5873" y="91438"/>
                </a:lnTo>
                <a:lnTo>
                  <a:pt x="0" y="141236"/>
                </a:lnTo>
                <a:lnTo>
                  <a:pt x="1452" y="167173"/>
                </a:lnTo>
                <a:lnTo>
                  <a:pt x="13073" y="213051"/>
                </a:lnTo>
                <a:lnTo>
                  <a:pt x="36143" y="250279"/>
                </a:lnTo>
                <a:lnTo>
                  <a:pt x="69568" y="274944"/>
                </a:lnTo>
                <a:lnTo>
                  <a:pt x="90042" y="282321"/>
                </a:lnTo>
                <a:lnTo>
                  <a:pt x="93725" y="270865"/>
                </a:lnTo>
                <a:lnTo>
                  <a:pt x="77602" y="263743"/>
                </a:lnTo>
                <a:lnTo>
                  <a:pt x="63706" y="253828"/>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24" name="object 24"/>
          <p:cNvSpPr txBox="1"/>
          <p:nvPr/>
        </p:nvSpPr>
        <p:spPr>
          <a:xfrm>
            <a:off x="1519174" y="6218021"/>
            <a:ext cx="2192655" cy="3911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1</a:t>
            </a:r>
            <a:r>
              <a:rPr sz="3600" spc="-142" baseline="2314" dirty="0">
                <a:latin typeface="Cambria Math"/>
                <a:cs typeface="Cambria Math"/>
              </a:rPr>
              <a:t>Τ</a:t>
            </a: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25" name="object 25"/>
          <p:cNvSpPr txBox="1"/>
          <p:nvPr/>
        </p:nvSpPr>
        <p:spPr>
          <a:xfrm>
            <a:off x="6698742" y="6424371"/>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26" name="object 26"/>
          <p:cNvSpPr txBox="1"/>
          <p:nvPr/>
        </p:nvSpPr>
        <p:spPr>
          <a:xfrm>
            <a:off x="7209281" y="6098235"/>
            <a:ext cx="361315" cy="292735"/>
          </a:xfrm>
          <a:prstGeom prst="rect">
            <a:avLst/>
          </a:prstGeom>
        </p:spPr>
        <p:txBody>
          <a:bodyPr vert="horz" wrap="square" lIns="0" tIns="12700" rIns="0" bIns="0" rtlCol="0">
            <a:spAutoFit/>
          </a:bodyPr>
          <a:lstStyle/>
          <a:p>
            <a:pPr marL="12700">
              <a:lnSpc>
                <a:spcPct val="100000"/>
              </a:lnSpc>
              <a:spcBef>
                <a:spcPts val="100"/>
              </a:spcBef>
              <a:tabLst>
                <a:tab pos="269875" algn="l"/>
              </a:tabLst>
            </a:pPr>
            <a:r>
              <a:rPr sz="1750" spc="185" dirty="0">
                <a:latin typeface="Cambria Math"/>
                <a:cs typeface="Cambria Math"/>
              </a:rPr>
              <a:t>𝑖	𝑖</a:t>
            </a:r>
            <a:endParaRPr sz="1750">
              <a:latin typeface="Cambria Math"/>
              <a:cs typeface="Cambria Math"/>
            </a:endParaRPr>
          </a:p>
        </p:txBody>
      </p:sp>
      <p:sp>
        <p:nvSpPr>
          <p:cNvPr id="27" name="object 27"/>
          <p:cNvSpPr txBox="1"/>
          <p:nvPr/>
        </p:nvSpPr>
        <p:spPr>
          <a:xfrm>
            <a:off x="4433442" y="5953455"/>
            <a:ext cx="3683635" cy="391160"/>
          </a:xfrm>
          <a:prstGeom prst="rect">
            <a:avLst/>
          </a:prstGeom>
        </p:spPr>
        <p:txBody>
          <a:bodyPr vert="horz" wrap="square" lIns="0" tIns="12700" rIns="0" bIns="0" rtlCol="0">
            <a:spAutoFit/>
          </a:bodyPr>
          <a:lstStyle/>
          <a:p>
            <a:pPr marL="12700">
              <a:lnSpc>
                <a:spcPct val="100000"/>
              </a:lnSpc>
              <a:spcBef>
                <a:spcPts val="100"/>
              </a:spcBef>
              <a:tabLst>
                <a:tab pos="3211830" algn="l"/>
              </a:tabLst>
            </a:pPr>
            <a:r>
              <a:rPr sz="2400" dirty="0">
                <a:latin typeface="Cambria Math"/>
                <a:cs typeface="Cambria Math"/>
              </a:rPr>
              <a:t>𝑧</a:t>
            </a:r>
            <a:r>
              <a:rPr sz="2400" spc="170"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70"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r>
              <a:rPr sz="2400" spc="190" dirty="0">
                <a:latin typeface="Cambria Math"/>
                <a:cs typeface="Cambria Math"/>
              </a:rPr>
              <a:t> </a:t>
            </a: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175" dirty="0">
                <a:latin typeface="Cambria Math"/>
                <a:cs typeface="Cambria Math"/>
              </a:rPr>
              <a:t> </a:t>
            </a:r>
            <a:r>
              <a:rPr sz="2400" dirty="0">
                <a:latin typeface="Cambria Math"/>
                <a:cs typeface="Cambria Math"/>
              </a:rPr>
              <a:t>𝑥	+</a:t>
            </a:r>
            <a:r>
              <a:rPr sz="2400" spc="-9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28" name="object 28"/>
          <p:cNvSpPr/>
          <p:nvPr/>
        </p:nvSpPr>
        <p:spPr>
          <a:xfrm>
            <a:off x="0" y="5620511"/>
            <a:ext cx="9144000" cy="38100"/>
          </a:xfrm>
          <a:custGeom>
            <a:avLst/>
            <a:gdLst/>
            <a:ahLst/>
            <a:cxnLst/>
            <a:rect l="l" t="t" r="r" b="b"/>
            <a:pathLst>
              <a:path w="9144000" h="38100">
                <a:moveTo>
                  <a:pt x="0" y="0"/>
                </a:moveTo>
                <a:lnTo>
                  <a:pt x="0" y="38100"/>
                </a:lnTo>
                <a:lnTo>
                  <a:pt x="9143999" y="38100"/>
                </a:lnTo>
                <a:lnTo>
                  <a:pt x="9143999" y="0"/>
                </a:lnTo>
                <a:lnTo>
                  <a:pt x="0" y="0"/>
                </a:lnTo>
                <a:close/>
              </a:path>
            </a:pathLst>
          </a:custGeom>
          <a:solidFill>
            <a:srgbClr val="0000FF"/>
          </a:solidFill>
        </p:spPr>
        <p:txBody>
          <a:bodyPr wrap="square" lIns="0" tIns="0" rIns="0" bIns="0" rtlCol="0"/>
          <a:lstStyle/>
          <a:p>
            <a:endParaRPr/>
          </a:p>
        </p:txBody>
      </p:sp>
      <p:sp>
        <p:nvSpPr>
          <p:cNvPr id="29" name="object 29"/>
          <p:cNvSpPr/>
          <p:nvPr/>
        </p:nvSpPr>
        <p:spPr>
          <a:xfrm>
            <a:off x="450240" y="3167760"/>
            <a:ext cx="2258695" cy="561340"/>
          </a:xfrm>
          <a:custGeom>
            <a:avLst/>
            <a:gdLst/>
            <a:ahLst/>
            <a:cxnLst/>
            <a:rect l="l" t="t" r="r" b="b"/>
            <a:pathLst>
              <a:path w="2258695" h="561339">
                <a:moveTo>
                  <a:pt x="636435" y="11938"/>
                </a:moveTo>
                <a:lnTo>
                  <a:pt x="586879" y="35902"/>
                </a:lnTo>
                <a:lnTo>
                  <a:pt x="552411" y="92837"/>
                </a:lnTo>
                <a:lnTo>
                  <a:pt x="530364" y="166268"/>
                </a:lnTo>
                <a:lnTo>
                  <a:pt x="524852" y="207302"/>
                </a:lnTo>
                <a:lnTo>
                  <a:pt x="523024" y="251206"/>
                </a:lnTo>
                <a:lnTo>
                  <a:pt x="524852" y="294957"/>
                </a:lnTo>
                <a:lnTo>
                  <a:pt x="530364" y="335915"/>
                </a:lnTo>
                <a:lnTo>
                  <a:pt x="539546" y="374116"/>
                </a:lnTo>
                <a:lnTo>
                  <a:pt x="568375" y="440982"/>
                </a:lnTo>
                <a:lnTo>
                  <a:pt x="607936" y="487603"/>
                </a:lnTo>
                <a:lnTo>
                  <a:pt x="631520" y="502793"/>
                </a:lnTo>
                <a:lnTo>
                  <a:pt x="636435" y="490855"/>
                </a:lnTo>
                <a:lnTo>
                  <a:pt x="617499" y="475589"/>
                </a:lnTo>
                <a:lnTo>
                  <a:pt x="600773" y="455676"/>
                </a:lnTo>
                <a:lnTo>
                  <a:pt x="573925" y="401828"/>
                </a:lnTo>
                <a:lnTo>
                  <a:pt x="557060" y="332714"/>
                </a:lnTo>
                <a:lnTo>
                  <a:pt x="552843" y="293636"/>
                </a:lnTo>
                <a:lnTo>
                  <a:pt x="551446" y="251587"/>
                </a:lnTo>
                <a:lnTo>
                  <a:pt x="552856" y="208775"/>
                </a:lnTo>
                <a:lnTo>
                  <a:pt x="557110" y="169278"/>
                </a:lnTo>
                <a:lnTo>
                  <a:pt x="574141" y="100203"/>
                </a:lnTo>
                <a:lnTo>
                  <a:pt x="601065" y="46977"/>
                </a:lnTo>
                <a:lnTo>
                  <a:pt x="617689" y="27178"/>
                </a:lnTo>
                <a:lnTo>
                  <a:pt x="636435" y="11938"/>
                </a:lnTo>
                <a:close/>
              </a:path>
              <a:path w="2258695" h="561339">
                <a:moveTo>
                  <a:pt x="1804898" y="122809"/>
                </a:moveTo>
                <a:lnTo>
                  <a:pt x="1800834" y="111379"/>
                </a:lnTo>
                <a:lnTo>
                  <a:pt x="1780374" y="118770"/>
                </a:lnTo>
                <a:lnTo>
                  <a:pt x="1762442" y="129489"/>
                </a:lnTo>
                <a:lnTo>
                  <a:pt x="1734159" y="160909"/>
                </a:lnTo>
                <a:lnTo>
                  <a:pt x="1716608" y="202806"/>
                </a:lnTo>
                <a:lnTo>
                  <a:pt x="1710791" y="252603"/>
                </a:lnTo>
                <a:lnTo>
                  <a:pt x="1712239" y="278561"/>
                </a:lnTo>
                <a:lnTo>
                  <a:pt x="1723859" y="324421"/>
                </a:lnTo>
                <a:lnTo>
                  <a:pt x="1746910" y="361607"/>
                </a:lnTo>
                <a:lnTo>
                  <a:pt x="1780298" y="386321"/>
                </a:lnTo>
                <a:lnTo>
                  <a:pt x="1800834" y="393700"/>
                </a:lnTo>
                <a:lnTo>
                  <a:pt x="1804390" y="382270"/>
                </a:lnTo>
                <a:lnTo>
                  <a:pt x="1788337" y="375158"/>
                </a:lnTo>
                <a:lnTo>
                  <a:pt x="1774469" y="365226"/>
                </a:lnTo>
                <a:lnTo>
                  <a:pt x="1745996" y="318935"/>
                </a:lnTo>
                <a:lnTo>
                  <a:pt x="1737614" y="276021"/>
                </a:lnTo>
                <a:lnTo>
                  <a:pt x="1736572" y="251079"/>
                </a:lnTo>
                <a:lnTo>
                  <a:pt x="1737614" y="227012"/>
                </a:lnTo>
                <a:lnTo>
                  <a:pt x="1745996" y="185242"/>
                </a:lnTo>
                <a:lnTo>
                  <a:pt x="1774583" y="139738"/>
                </a:lnTo>
                <a:lnTo>
                  <a:pt x="1788604" y="129908"/>
                </a:lnTo>
                <a:lnTo>
                  <a:pt x="1804898" y="122809"/>
                </a:lnTo>
                <a:close/>
              </a:path>
              <a:path w="2258695" h="561339">
                <a:moveTo>
                  <a:pt x="2080869" y="252603"/>
                </a:moveTo>
                <a:lnTo>
                  <a:pt x="2075053" y="202806"/>
                </a:lnTo>
                <a:lnTo>
                  <a:pt x="2057628" y="160909"/>
                </a:lnTo>
                <a:lnTo>
                  <a:pt x="2029320" y="129476"/>
                </a:lnTo>
                <a:lnTo>
                  <a:pt x="1990826" y="111379"/>
                </a:lnTo>
                <a:lnTo>
                  <a:pt x="1986889" y="122809"/>
                </a:lnTo>
                <a:lnTo>
                  <a:pt x="2003196" y="129908"/>
                </a:lnTo>
                <a:lnTo>
                  <a:pt x="2017242" y="139738"/>
                </a:lnTo>
                <a:lnTo>
                  <a:pt x="2045779" y="185242"/>
                </a:lnTo>
                <a:lnTo>
                  <a:pt x="2054161" y="227012"/>
                </a:lnTo>
                <a:lnTo>
                  <a:pt x="2055215" y="251079"/>
                </a:lnTo>
                <a:lnTo>
                  <a:pt x="2054161" y="276021"/>
                </a:lnTo>
                <a:lnTo>
                  <a:pt x="2045779" y="318935"/>
                </a:lnTo>
                <a:lnTo>
                  <a:pt x="2017280" y="365226"/>
                </a:lnTo>
                <a:lnTo>
                  <a:pt x="1987270" y="382270"/>
                </a:lnTo>
                <a:lnTo>
                  <a:pt x="1990826" y="393700"/>
                </a:lnTo>
                <a:lnTo>
                  <a:pt x="2029383" y="375627"/>
                </a:lnTo>
                <a:lnTo>
                  <a:pt x="2057755" y="344297"/>
                </a:lnTo>
                <a:lnTo>
                  <a:pt x="2075065" y="302501"/>
                </a:lnTo>
                <a:lnTo>
                  <a:pt x="2079409" y="278561"/>
                </a:lnTo>
                <a:lnTo>
                  <a:pt x="2080869" y="252603"/>
                </a:lnTo>
                <a:close/>
              </a:path>
              <a:path w="2258695" h="561339">
                <a:moveTo>
                  <a:pt x="2230983" y="251206"/>
                </a:moveTo>
                <a:lnTo>
                  <a:pt x="2229129" y="207302"/>
                </a:lnTo>
                <a:lnTo>
                  <a:pt x="2223579" y="166268"/>
                </a:lnTo>
                <a:lnTo>
                  <a:pt x="2214372" y="128104"/>
                </a:lnTo>
                <a:lnTo>
                  <a:pt x="2185555" y="61747"/>
                </a:lnTo>
                <a:lnTo>
                  <a:pt x="2145931" y="15316"/>
                </a:lnTo>
                <a:lnTo>
                  <a:pt x="2122271" y="0"/>
                </a:lnTo>
                <a:lnTo>
                  <a:pt x="2117572" y="11938"/>
                </a:lnTo>
                <a:lnTo>
                  <a:pt x="2136254" y="27178"/>
                </a:lnTo>
                <a:lnTo>
                  <a:pt x="2152878" y="46977"/>
                </a:lnTo>
                <a:lnTo>
                  <a:pt x="2179802" y="100203"/>
                </a:lnTo>
                <a:lnTo>
                  <a:pt x="2196833" y="169278"/>
                </a:lnTo>
                <a:lnTo>
                  <a:pt x="2201100" y="208775"/>
                </a:lnTo>
                <a:lnTo>
                  <a:pt x="2202535" y="251587"/>
                </a:lnTo>
                <a:lnTo>
                  <a:pt x="2201126" y="293636"/>
                </a:lnTo>
                <a:lnTo>
                  <a:pt x="2196896" y="332714"/>
                </a:lnTo>
                <a:lnTo>
                  <a:pt x="2179929" y="401828"/>
                </a:lnTo>
                <a:lnTo>
                  <a:pt x="2153081" y="455676"/>
                </a:lnTo>
                <a:lnTo>
                  <a:pt x="2117572" y="490855"/>
                </a:lnTo>
                <a:lnTo>
                  <a:pt x="2122271" y="502793"/>
                </a:lnTo>
                <a:lnTo>
                  <a:pt x="2167026" y="467004"/>
                </a:lnTo>
                <a:lnTo>
                  <a:pt x="2201519" y="409575"/>
                </a:lnTo>
                <a:lnTo>
                  <a:pt x="2223579" y="335915"/>
                </a:lnTo>
                <a:lnTo>
                  <a:pt x="2229129" y="294957"/>
                </a:lnTo>
                <a:lnTo>
                  <a:pt x="2230983" y="251206"/>
                </a:lnTo>
                <a:close/>
              </a:path>
              <a:path w="2258695" h="561339">
                <a:moveTo>
                  <a:pt x="2258542" y="541274"/>
                </a:moveTo>
                <a:lnTo>
                  <a:pt x="0" y="541274"/>
                </a:lnTo>
                <a:lnTo>
                  <a:pt x="0" y="561086"/>
                </a:lnTo>
                <a:lnTo>
                  <a:pt x="2258542" y="561086"/>
                </a:lnTo>
                <a:lnTo>
                  <a:pt x="2258542" y="541274"/>
                </a:lnTo>
                <a:close/>
              </a:path>
            </a:pathLst>
          </a:custGeom>
          <a:solidFill>
            <a:srgbClr val="000000"/>
          </a:solidFill>
        </p:spPr>
        <p:txBody>
          <a:bodyPr wrap="square" lIns="0" tIns="0" rIns="0" bIns="0" rtlCol="0"/>
          <a:lstStyle/>
          <a:p>
            <a:endParaRPr/>
          </a:p>
        </p:txBody>
      </p:sp>
      <p:sp>
        <p:nvSpPr>
          <p:cNvPr id="30" name="object 30"/>
          <p:cNvSpPr txBox="1"/>
          <p:nvPr/>
        </p:nvSpPr>
        <p:spPr>
          <a:xfrm>
            <a:off x="412089" y="3189859"/>
            <a:ext cx="2049780" cy="391160"/>
          </a:xfrm>
          <a:prstGeom prst="rect">
            <a:avLst/>
          </a:prstGeom>
        </p:spPr>
        <p:txBody>
          <a:bodyPr vert="horz" wrap="square" lIns="0" tIns="12700" rIns="0" bIns="0" rtlCol="0">
            <a:spAutoFit/>
          </a:bodyPr>
          <a:lstStyle/>
          <a:p>
            <a:pPr marL="38100">
              <a:lnSpc>
                <a:spcPct val="100000"/>
              </a:lnSpc>
              <a:spcBef>
                <a:spcPts val="100"/>
              </a:spcBef>
              <a:tabLst>
                <a:tab pos="683895" algn="l"/>
                <a:tab pos="184848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1" name="object 31"/>
          <p:cNvSpPr txBox="1"/>
          <p:nvPr/>
        </p:nvSpPr>
        <p:spPr>
          <a:xfrm>
            <a:off x="2780538" y="3488563"/>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32" name="object 32"/>
          <p:cNvSpPr/>
          <p:nvPr/>
        </p:nvSpPr>
        <p:spPr>
          <a:xfrm>
            <a:off x="3103499" y="3167760"/>
            <a:ext cx="2258695" cy="561340"/>
          </a:xfrm>
          <a:custGeom>
            <a:avLst/>
            <a:gdLst/>
            <a:ahLst/>
            <a:cxnLst/>
            <a:rect l="l" t="t" r="r" b="b"/>
            <a:pathLst>
              <a:path w="2258695" h="561339">
                <a:moveTo>
                  <a:pt x="637921" y="11938"/>
                </a:moveTo>
                <a:lnTo>
                  <a:pt x="588429" y="35902"/>
                </a:lnTo>
                <a:lnTo>
                  <a:pt x="553974" y="92837"/>
                </a:lnTo>
                <a:lnTo>
                  <a:pt x="531901" y="166268"/>
                </a:lnTo>
                <a:lnTo>
                  <a:pt x="526351" y="207302"/>
                </a:lnTo>
                <a:lnTo>
                  <a:pt x="524510" y="251206"/>
                </a:lnTo>
                <a:lnTo>
                  <a:pt x="526351" y="294957"/>
                </a:lnTo>
                <a:lnTo>
                  <a:pt x="531901" y="335915"/>
                </a:lnTo>
                <a:lnTo>
                  <a:pt x="541108" y="374116"/>
                </a:lnTo>
                <a:lnTo>
                  <a:pt x="569925" y="440982"/>
                </a:lnTo>
                <a:lnTo>
                  <a:pt x="609498" y="487603"/>
                </a:lnTo>
                <a:lnTo>
                  <a:pt x="633095" y="502793"/>
                </a:lnTo>
                <a:lnTo>
                  <a:pt x="637921" y="490855"/>
                </a:lnTo>
                <a:lnTo>
                  <a:pt x="619010" y="475589"/>
                </a:lnTo>
                <a:lnTo>
                  <a:pt x="602297" y="455676"/>
                </a:lnTo>
                <a:lnTo>
                  <a:pt x="575437" y="401828"/>
                </a:lnTo>
                <a:lnTo>
                  <a:pt x="558571" y="332714"/>
                </a:lnTo>
                <a:lnTo>
                  <a:pt x="554355" y="293636"/>
                </a:lnTo>
                <a:lnTo>
                  <a:pt x="552958" y="251587"/>
                </a:lnTo>
                <a:lnTo>
                  <a:pt x="554380" y="208775"/>
                </a:lnTo>
                <a:lnTo>
                  <a:pt x="558647" y="169278"/>
                </a:lnTo>
                <a:lnTo>
                  <a:pt x="575691" y="100203"/>
                </a:lnTo>
                <a:lnTo>
                  <a:pt x="602615" y="46977"/>
                </a:lnTo>
                <a:lnTo>
                  <a:pt x="619226" y="27178"/>
                </a:lnTo>
                <a:lnTo>
                  <a:pt x="637921" y="11938"/>
                </a:lnTo>
                <a:close/>
              </a:path>
              <a:path w="2258695" h="561339">
                <a:moveTo>
                  <a:pt x="1806448" y="122809"/>
                </a:moveTo>
                <a:lnTo>
                  <a:pt x="1802384" y="111379"/>
                </a:lnTo>
                <a:lnTo>
                  <a:pt x="1781924" y="118770"/>
                </a:lnTo>
                <a:lnTo>
                  <a:pt x="1763991" y="129489"/>
                </a:lnTo>
                <a:lnTo>
                  <a:pt x="1735709" y="160909"/>
                </a:lnTo>
                <a:lnTo>
                  <a:pt x="1718157" y="202806"/>
                </a:lnTo>
                <a:lnTo>
                  <a:pt x="1712341" y="252603"/>
                </a:lnTo>
                <a:lnTo>
                  <a:pt x="1713788" y="278561"/>
                </a:lnTo>
                <a:lnTo>
                  <a:pt x="1725409" y="324421"/>
                </a:lnTo>
                <a:lnTo>
                  <a:pt x="1748459" y="361607"/>
                </a:lnTo>
                <a:lnTo>
                  <a:pt x="1781848" y="386321"/>
                </a:lnTo>
                <a:lnTo>
                  <a:pt x="1802384" y="393700"/>
                </a:lnTo>
                <a:lnTo>
                  <a:pt x="1805940" y="382270"/>
                </a:lnTo>
                <a:lnTo>
                  <a:pt x="1789887" y="375158"/>
                </a:lnTo>
                <a:lnTo>
                  <a:pt x="1776031" y="365226"/>
                </a:lnTo>
                <a:lnTo>
                  <a:pt x="1747545" y="318935"/>
                </a:lnTo>
                <a:lnTo>
                  <a:pt x="1739163" y="276021"/>
                </a:lnTo>
                <a:lnTo>
                  <a:pt x="1738122" y="251079"/>
                </a:lnTo>
                <a:lnTo>
                  <a:pt x="1739163" y="227012"/>
                </a:lnTo>
                <a:lnTo>
                  <a:pt x="1747545" y="185242"/>
                </a:lnTo>
                <a:lnTo>
                  <a:pt x="1776133" y="139738"/>
                </a:lnTo>
                <a:lnTo>
                  <a:pt x="1790153" y="129908"/>
                </a:lnTo>
                <a:lnTo>
                  <a:pt x="1806448" y="122809"/>
                </a:lnTo>
                <a:close/>
              </a:path>
              <a:path w="2258695" h="561339">
                <a:moveTo>
                  <a:pt x="2082419" y="252603"/>
                </a:moveTo>
                <a:lnTo>
                  <a:pt x="2076602" y="202806"/>
                </a:lnTo>
                <a:lnTo>
                  <a:pt x="2059178" y="160909"/>
                </a:lnTo>
                <a:lnTo>
                  <a:pt x="2030869" y="129476"/>
                </a:lnTo>
                <a:lnTo>
                  <a:pt x="1992376" y="111379"/>
                </a:lnTo>
                <a:lnTo>
                  <a:pt x="1988439" y="122809"/>
                </a:lnTo>
                <a:lnTo>
                  <a:pt x="2004745" y="129908"/>
                </a:lnTo>
                <a:lnTo>
                  <a:pt x="2018792" y="139738"/>
                </a:lnTo>
                <a:lnTo>
                  <a:pt x="2047328" y="185242"/>
                </a:lnTo>
                <a:lnTo>
                  <a:pt x="2055710" y="227012"/>
                </a:lnTo>
                <a:lnTo>
                  <a:pt x="2056765" y="251079"/>
                </a:lnTo>
                <a:lnTo>
                  <a:pt x="2055710" y="276021"/>
                </a:lnTo>
                <a:lnTo>
                  <a:pt x="2047328" y="318935"/>
                </a:lnTo>
                <a:lnTo>
                  <a:pt x="2018830" y="365226"/>
                </a:lnTo>
                <a:lnTo>
                  <a:pt x="1988820" y="382270"/>
                </a:lnTo>
                <a:lnTo>
                  <a:pt x="1992376" y="393700"/>
                </a:lnTo>
                <a:lnTo>
                  <a:pt x="2030933" y="375627"/>
                </a:lnTo>
                <a:lnTo>
                  <a:pt x="2059305" y="344297"/>
                </a:lnTo>
                <a:lnTo>
                  <a:pt x="2076615" y="302501"/>
                </a:lnTo>
                <a:lnTo>
                  <a:pt x="2080958" y="278561"/>
                </a:lnTo>
                <a:lnTo>
                  <a:pt x="2082419" y="252603"/>
                </a:lnTo>
                <a:close/>
              </a:path>
              <a:path w="2258695" h="561339">
                <a:moveTo>
                  <a:pt x="2232533" y="251206"/>
                </a:moveTo>
                <a:lnTo>
                  <a:pt x="2230678" y="207302"/>
                </a:lnTo>
                <a:lnTo>
                  <a:pt x="2225129" y="166268"/>
                </a:lnTo>
                <a:lnTo>
                  <a:pt x="2215921" y="128104"/>
                </a:lnTo>
                <a:lnTo>
                  <a:pt x="2187105" y="61747"/>
                </a:lnTo>
                <a:lnTo>
                  <a:pt x="2147481" y="15316"/>
                </a:lnTo>
                <a:lnTo>
                  <a:pt x="2123821" y="0"/>
                </a:lnTo>
                <a:lnTo>
                  <a:pt x="2119122" y="11938"/>
                </a:lnTo>
                <a:lnTo>
                  <a:pt x="2137803" y="27178"/>
                </a:lnTo>
                <a:lnTo>
                  <a:pt x="2154428" y="46977"/>
                </a:lnTo>
                <a:lnTo>
                  <a:pt x="2181352" y="100203"/>
                </a:lnTo>
                <a:lnTo>
                  <a:pt x="2198382" y="169278"/>
                </a:lnTo>
                <a:lnTo>
                  <a:pt x="2202650" y="208775"/>
                </a:lnTo>
                <a:lnTo>
                  <a:pt x="2204085" y="251587"/>
                </a:lnTo>
                <a:lnTo>
                  <a:pt x="2202675" y="293636"/>
                </a:lnTo>
                <a:lnTo>
                  <a:pt x="2198446" y="332714"/>
                </a:lnTo>
                <a:lnTo>
                  <a:pt x="2181479" y="401828"/>
                </a:lnTo>
                <a:lnTo>
                  <a:pt x="2154631" y="455676"/>
                </a:lnTo>
                <a:lnTo>
                  <a:pt x="2119122" y="490855"/>
                </a:lnTo>
                <a:lnTo>
                  <a:pt x="2123821" y="502793"/>
                </a:lnTo>
                <a:lnTo>
                  <a:pt x="2168588" y="467004"/>
                </a:lnTo>
                <a:lnTo>
                  <a:pt x="2203069" y="409575"/>
                </a:lnTo>
                <a:lnTo>
                  <a:pt x="2225129" y="335915"/>
                </a:lnTo>
                <a:lnTo>
                  <a:pt x="2230678" y="294957"/>
                </a:lnTo>
                <a:lnTo>
                  <a:pt x="2232533" y="251206"/>
                </a:lnTo>
                <a:close/>
              </a:path>
              <a:path w="2258695" h="561339">
                <a:moveTo>
                  <a:pt x="2258568" y="541274"/>
                </a:moveTo>
                <a:lnTo>
                  <a:pt x="0" y="541274"/>
                </a:lnTo>
                <a:lnTo>
                  <a:pt x="0" y="561086"/>
                </a:lnTo>
                <a:lnTo>
                  <a:pt x="2258568" y="561086"/>
                </a:lnTo>
                <a:lnTo>
                  <a:pt x="2258568" y="541274"/>
                </a:lnTo>
                <a:close/>
              </a:path>
            </a:pathLst>
          </a:custGeom>
          <a:solidFill>
            <a:srgbClr val="000000"/>
          </a:solidFill>
        </p:spPr>
        <p:txBody>
          <a:bodyPr wrap="square" lIns="0" tIns="0" rIns="0" bIns="0" rtlCol="0"/>
          <a:lstStyle/>
          <a:p>
            <a:endParaRPr/>
          </a:p>
        </p:txBody>
      </p:sp>
      <p:sp>
        <p:nvSpPr>
          <p:cNvPr id="33" name="object 33"/>
          <p:cNvSpPr txBox="1"/>
          <p:nvPr/>
        </p:nvSpPr>
        <p:spPr>
          <a:xfrm>
            <a:off x="3066033" y="3189859"/>
            <a:ext cx="2051050" cy="391160"/>
          </a:xfrm>
          <a:prstGeom prst="rect">
            <a:avLst/>
          </a:prstGeom>
        </p:spPr>
        <p:txBody>
          <a:bodyPr vert="horz" wrap="square" lIns="0" tIns="12700" rIns="0" bIns="0" rtlCol="0">
            <a:spAutoFit/>
          </a:bodyPr>
          <a:lstStyle/>
          <a:p>
            <a:pPr marL="38100">
              <a:lnSpc>
                <a:spcPct val="100000"/>
              </a:lnSpc>
              <a:spcBef>
                <a:spcPts val="100"/>
              </a:spcBef>
              <a:tabLst>
                <a:tab pos="685165" algn="l"/>
                <a:tab pos="1849755" algn="l"/>
              </a:tabLst>
            </a:pPr>
            <a:r>
              <a:rPr sz="2400" spc="-5" dirty="0">
                <a:latin typeface="Cambria Math"/>
                <a:cs typeface="Cambria Math"/>
              </a:rPr>
              <a:t>𝜕𝑙𝑛	</a:t>
            </a:r>
            <a:r>
              <a:rPr sz="2400" dirty="0">
                <a:latin typeface="Cambria Math"/>
                <a:cs typeface="Cambria Math"/>
              </a:rPr>
              <a:t>1 −</a:t>
            </a:r>
            <a:r>
              <a:rPr sz="2400" spc="-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4" name="object 34"/>
          <p:cNvSpPr/>
          <p:nvPr/>
        </p:nvSpPr>
        <p:spPr>
          <a:xfrm>
            <a:off x="5412359" y="3709034"/>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35" name="object 35"/>
          <p:cNvSpPr txBox="1"/>
          <p:nvPr/>
        </p:nvSpPr>
        <p:spPr>
          <a:xfrm>
            <a:off x="5484367" y="3258439"/>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6" name="object 36"/>
          <p:cNvSpPr txBox="1"/>
          <p:nvPr/>
        </p:nvSpPr>
        <p:spPr>
          <a:xfrm>
            <a:off x="5375147" y="3692779"/>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7" name="object 37"/>
          <p:cNvSpPr/>
          <p:nvPr/>
        </p:nvSpPr>
        <p:spPr>
          <a:xfrm>
            <a:off x="6428104" y="3703446"/>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38" name="object 38"/>
          <p:cNvSpPr txBox="1"/>
          <p:nvPr/>
        </p:nvSpPr>
        <p:spPr>
          <a:xfrm>
            <a:off x="6500240" y="3252292"/>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9" name="object 39"/>
          <p:cNvSpPr txBox="1"/>
          <p:nvPr/>
        </p:nvSpPr>
        <p:spPr>
          <a:xfrm>
            <a:off x="6391021" y="3483102"/>
            <a:ext cx="1200150" cy="391160"/>
          </a:xfrm>
          <a:prstGeom prst="rect">
            <a:avLst/>
          </a:prstGeom>
        </p:spPr>
        <p:txBody>
          <a:bodyPr vert="horz" wrap="square" lIns="0" tIns="12700" rIns="0" bIns="0" rtlCol="0">
            <a:spAutoFit/>
          </a:bodyPr>
          <a:lstStyle/>
          <a:p>
            <a:pPr marL="38100">
              <a:lnSpc>
                <a:spcPct val="100000"/>
              </a:lnSpc>
              <a:spcBef>
                <a:spcPts val="100"/>
              </a:spcBef>
            </a:pPr>
            <a:r>
              <a:rPr sz="3600" spc="7" baseline="-37037" dirty="0">
                <a:latin typeface="Cambria Math"/>
                <a:cs typeface="Cambria Math"/>
              </a:rPr>
              <a:t>𝜕𝑤</a:t>
            </a:r>
            <a:r>
              <a:rPr sz="2625" spc="7" baseline="-66666" dirty="0">
                <a:latin typeface="Cambria Math"/>
                <a:cs typeface="Cambria Math"/>
              </a:rPr>
              <a:t>𝑖 </a:t>
            </a:r>
            <a:r>
              <a:rPr sz="2625" spc="22" baseline="-66666" dirty="0">
                <a:latin typeface="Cambria Math"/>
                <a:cs typeface="Cambria Math"/>
              </a:rPr>
              <a:t> </a:t>
            </a:r>
            <a:r>
              <a:rPr sz="2400" dirty="0">
                <a:latin typeface="Cambria Math"/>
                <a:cs typeface="Cambria Math"/>
              </a:rPr>
              <a:t>=</a:t>
            </a:r>
            <a:r>
              <a:rPr sz="2400" spc="110" dirty="0">
                <a:latin typeface="Cambria Math"/>
                <a:cs typeface="Cambria Math"/>
              </a:rPr>
              <a:t>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40" name="object 40"/>
          <p:cNvSpPr/>
          <p:nvPr/>
        </p:nvSpPr>
        <p:spPr>
          <a:xfrm>
            <a:off x="320471" y="4423282"/>
            <a:ext cx="1842770" cy="426720"/>
          </a:xfrm>
          <a:custGeom>
            <a:avLst/>
            <a:gdLst/>
            <a:ahLst/>
            <a:cxnLst/>
            <a:rect l="l" t="t" r="r" b="b"/>
            <a:pathLst>
              <a:path w="1842770" h="426720">
                <a:moveTo>
                  <a:pt x="573773" y="12319"/>
                </a:moveTo>
                <a:lnTo>
                  <a:pt x="570052" y="0"/>
                </a:lnTo>
                <a:lnTo>
                  <a:pt x="548157" y="8610"/>
                </a:lnTo>
                <a:lnTo>
                  <a:pt x="528942" y="22021"/>
                </a:lnTo>
                <a:lnTo>
                  <a:pt x="498462" y="63373"/>
                </a:lnTo>
                <a:lnTo>
                  <a:pt x="479602" y="119049"/>
                </a:lnTo>
                <a:lnTo>
                  <a:pt x="473316" y="184277"/>
                </a:lnTo>
                <a:lnTo>
                  <a:pt x="474878" y="217868"/>
                </a:lnTo>
                <a:lnTo>
                  <a:pt x="487464" y="278345"/>
                </a:lnTo>
                <a:lnTo>
                  <a:pt x="512368" y="328155"/>
                </a:lnTo>
                <a:lnTo>
                  <a:pt x="548157" y="359778"/>
                </a:lnTo>
                <a:lnTo>
                  <a:pt x="570052" y="368300"/>
                </a:lnTo>
                <a:lnTo>
                  <a:pt x="573773" y="356108"/>
                </a:lnTo>
                <a:lnTo>
                  <a:pt x="556856" y="347345"/>
                </a:lnTo>
                <a:lnTo>
                  <a:pt x="542124" y="334581"/>
                </a:lnTo>
                <a:lnTo>
                  <a:pt x="519226" y="297053"/>
                </a:lnTo>
                <a:lnTo>
                  <a:pt x="505333" y="246100"/>
                </a:lnTo>
                <a:lnTo>
                  <a:pt x="500697" y="184150"/>
                </a:lnTo>
                <a:lnTo>
                  <a:pt x="501853" y="151942"/>
                </a:lnTo>
                <a:lnTo>
                  <a:pt x="511111" y="95504"/>
                </a:lnTo>
                <a:lnTo>
                  <a:pt x="529577" y="50609"/>
                </a:lnTo>
                <a:lnTo>
                  <a:pt x="556856" y="21082"/>
                </a:lnTo>
                <a:lnTo>
                  <a:pt x="573773" y="12319"/>
                </a:lnTo>
                <a:close/>
              </a:path>
              <a:path w="1842770" h="426720">
                <a:moveTo>
                  <a:pt x="1420825" y="55499"/>
                </a:moveTo>
                <a:lnTo>
                  <a:pt x="1416761" y="43942"/>
                </a:lnTo>
                <a:lnTo>
                  <a:pt x="1396301" y="51333"/>
                </a:lnTo>
                <a:lnTo>
                  <a:pt x="1378369" y="62039"/>
                </a:lnTo>
                <a:lnTo>
                  <a:pt x="1350086" y="93472"/>
                </a:lnTo>
                <a:lnTo>
                  <a:pt x="1332534" y="135420"/>
                </a:lnTo>
                <a:lnTo>
                  <a:pt x="1326705" y="185166"/>
                </a:lnTo>
                <a:lnTo>
                  <a:pt x="1328166" y="211124"/>
                </a:lnTo>
                <a:lnTo>
                  <a:pt x="1339786" y="257035"/>
                </a:lnTo>
                <a:lnTo>
                  <a:pt x="1362837" y="294284"/>
                </a:lnTo>
                <a:lnTo>
                  <a:pt x="1396225" y="318909"/>
                </a:lnTo>
                <a:lnTo>
                  <a:pt x="1416761" y="326263"/>
                </a:lnTo>
                <a:lnTo>
                  <a:pt x="1420317" y="314833"/>
                </a:lnTo>
                <a:lnTo>
                  <a:pt x="1404264" y="307721"/>
                </a:lnTo>
                <a:lnTo>
                  <a:pt x="1390408" y="297802"/>
                </a:lnTo>
                <a:lnTo>
                  <a:pt x="1361922" y="251548"/>
                </a:lnTo>
                <a:lnTo>
                  <a:pt x="1353540" y="208635"/>
                </a:lnTo>
                <a:lnTo>
                  <a:pt x="1352499" y="183769"/>
                </a:lnTo>
                <a:lnTo>
                  <a:pt x="1353540" y="159677"/>
                </a:lnTo>
                <a:lnTo>
                  <a:pt x="1361922" y="117868"/>
                </a:lnTo>
                <a:lnTo>
                  <a:pt x="1390510" y="72377"/>
                </a:lnTo>
                <a:lnTo>
                  <a:pt x="1404531" y="62585"/>
                </a:lnTo>
                <a:lnTo>
                  <a:pt x="1420825" y="55499"/>
                </a:lnTo>
                <a:close/>
              </a:path>
              <a:path w="1842770" h="426720">
                <a:moveTo>
                  <a:pt x="1678635" y="185166"/>
                </a:moveTo>
                <a:lnTo>
                  <a:pt x="1672755" y="135420"/>
                </a:lnTo>
                <a:lnTo>
                  <a:pt x="1655267" y="93472"/>
                </a:lnTo>
                <a:lnTo>
                  <a:pt x="1626971" y="62039"/>
                </a:lnTo>
                <a:lnTo>
                  <a:pt x="1588592" y="43942"/>
                </a:lnTo>
                <a:lnTo>
                  <a:pt x="1584528" y="55499"/>
                </a:lnTo>
                <a:lnTo>
                  <a:pt x="1600885" y="62585"/>
                </a:lnTo>
                <a:lnTo>
                  <a:pt x="1614944" y="72377"/>
                </a:lnTo>
                <a:lnTo>
                  <a:pt x="1643468" y="117868"/>
                </a:lnTo>
                <a:lnTo>
                  <a:pt x="1651800" y="159677"/>
                </a:lnTo>
                <a:lnTo>
                  <a:pt x="1652854" y="183769"/>
                </a:lnTo>
                <a:lnTo>
                  <a:pt x="1651800" y="208635"/>
                </a:lnTo>
                <a:lnTo>
                  <a:pt x="1643418" y="251548"/>
                </a:lnTo>
                <a:lnTo>
                  <a:pt x="1614919" y="297802"/>
                </a:lnTo>
                <a:lnTo>
                  <a:pt x="1584909" y="314833"/>
                </a:lnTo>
                <a:lnTo>
                  <a:pt x="1588592" y="326263"/>
                </a:lnTo>
                <a:lnTo>
                  <a:pt x="1627035" y="308254"/>
                </a:lnTo>
                <a:lnTo>
                  <a:pt x="1655394" y="276987"/>
                </a:lnTo>
                <a:lnTo>
                  <a:pt x="1672818" y="235077"/>
                </a:lnTo>
                <a:lnTo>
                  <a:pt x="1677174" y="211124"/>
                </a:lnTo>
                <a:lnTo>
                  <a:pt x="1678635" y="185166"/>
                </a:lnTo>
                <a:close/>
              </a:path>
              <a:path w="1842770" h="426720">
                <a:moveTo>
                  <a:pt x="1815541" y="184150"/>
                </a:moveTo>
                <a:lnTo>
                  <a:pt x="1809254" y="119049"/>
                </a:lnTo>
                <a:lnTo>
                  <a:pt x="1790395" y="63373"/>
                </a:lnTo>
                <a:lnTo>
                  <a:pt x="1759864" y="22021"/>
                </a:lnTo>
                <a:lnTo>
                  <a:pt x="1718767" y="0"/>
                </a:lnTo>
                <a:lnTo>
                  <a:pt x="1715084" y="12319"/>
                </a:lnTo>
                <a:lnTo>
                  <a:pt x="1731987" y="21094"/>
                </a:lnTo>
                <a:lnTo>
                  <a:pt x="1746694" y="33845"/>
                </a:lnTo>
                <a:lnTo>
                  <a:pt x="1769567" y="71374"/>
                </a:lnTo>
                <a:lnTo>
                  <a:pt x="1783448" y="122351"/>
                </a:lnTo>
                <a:lnTo>
                  <a:pt x="1788109" y="184277"/>
                </a:lnTo>
                <a:lnTo>
                  <a:pt x="1786940" y="216547"/>
                </a:lnTo>
                <a:lnTo>
                  <a:pt x="1777657" y="272935"/>
                </a:lnTo>
                <a:lnTo>
                  <a:pt x="1759229" y="317830"/>
                </a:lnTo>
                <a:lnTo>
                  <a:pt x="1731987" y="347357"/>
                </a:lnTo>
                <a:lnTo>
                  <a:pt x="1715084" y="356108"/>
                </a:lnTo>
                <a:lnTo>
                  <a:pt x="1718767" y="368300"/>
                </a:lnTo>
                <a:lnTo>
                  <a:pt x="1759864" y="346392"/>
                </a:lnTo>
                <a:lnTo>
                  <a:pt x="1790395" y="305054"/>
                </a:lnTo>
                <a:lnTo>
                  <a:pt x="1809254" y="249275"/>
                </a:lnTo>
                <a:lnTo>
                  <a:pt x="1813966" y="217868"/>
                </a:lnTo>
                <a:lnTo>
                  <a:pt x="1815541" y="184150"/>
                </a:lnTo>
                <a:close/>
              </a:path>
              <a:path w="1842770" h="426720">
                <a:moveTo>
                  <a:pt x="1842465" y="406908"/>
                </a:moveTo>
                <a:lnTo>
                  <a:pt x="0" y="406908"/>
                </a:lnTo>
                <a:lnTo>
                  <a:pt x="0" y="426720"/>
                </a:lnTo>
                <a:lnTo>
                  <a:pt x="1842465" y="426720"/>
                </a:lnTo>
                <a:lnTo>
                  <a:pt x="1842465" y="406908"/>
                </a:lnTo>
                <a:close/>
              </a:path>
            </a:pathLst>
          </a:custGeom>
          <a:solidFill>
            <a:srgbClr val="000000"/>
          </a:solidFill>
        </p:spPr>
        <p:txBody>
          <a:bodyPr wrap="square" lIns="0" tIns="0" rIns="0" bIns="0" rtlCol="0"/>
          <a:lstStyle/>
          <a:p>
            <a:endParaRPr/>
          </a:p>
        </p:txBody>
      </p:sp>
      <p:sp>
        <p:nvSpPr>
          <p:cNvPr id="41" name="object 41"/>
          <p:cNvSpPr txBox="1"/>
          <p:nvPr/>
        </p:nvSpPr>
        <p:spPr>
          <a:xfrm>
            <a:off x="282549" y="3692779"/>
            <a:ext cx="1650364" cy="1076960"/>
          </a:xfrm>
          <a:prstGeom prst="rect">
            <a:avLst/>
          </a:prstGeom>
        </p:spPr>
        <p:txBody>
          <a:bodyPr vert="horz" wrap="square" lIns="0" tIns="12700" rIns="0" bIns="0" rtlCol="0">
            <a:spAutoFit/>
          </a:bodyPr>
          <a:lstStyle/>
          <a:p>
            <a:pPr marL="105156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a:p>
            <a:pPr marL="38100">
              <a:lnSpc>
                <a:spcPct val="100000"/>
              </a:lnSpc>
              <a:spcBef>
                <a:spcPts val="2515"/>
              </a:spcBef>
              <a:tabLst>
                <a:tab pos="621665" algn="l"/>
                <a:tab pos="1464310" algn="l"/>
              </a:tabLst>
            </a:pPr>
            <a:r>
              <a:rPr sz="2400" spc="-5" dirty="0">
                <a:latin typeface="Cambria Math"/>
                <a:cs typeface="Cambria Math"/>
              </a:rPr>
              <a:t>𝜕𝑙𝑛	</a:t>
            </a:r>
            <a:r>
              <a:rPr sz="2400" dirty="0">
                <a:latin typeface="Cambria Math"/>
                <a:cs typeface="Cambria Math"/>
              </a:rPr>
              <a:t>1 −</a:t>
            </a:r>
            <a:r>
              <a:rPr sz="2400" spc="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42" name="object 42"/>
          <p:cNvSpPr txBox="1"/>
          <p:nvPr/>
        </p:nvSpPr>
        <p:spPr>
          <a:xfrm>
            <a:off x="1066901" y="4814061"/>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3" name="object 43"/>
          <p:cNvSpPr txBox="1"/>
          <p:nvPr/>
        </p:nvSpPr>
        <p:spPr>
          <a:xfrm>
            <a:off x="2356230" y="4561789"/>
            <a:ext cx="5645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4" name="object 44"/>
          <p:cNvSpPr/>
          <p:nvPr/>
        </p:nvSpPr>
        <p:spPr>
          <a:xfrm>
            <a:off x="2956941" y="4782439"/>
            <a:ext cx="1122045" cy="20320"/>
          </a:xfrm>
          <a:custGeom>
            <a:avLst/>
            <a:gdLst/>
            <a:ahLst/>
            <a:cxnLst/>
            <a:rect l="l" t="t" r="r" b="b"/>
            <a:pathLst>
              <a:path w="1122045" h="20320">
                <a:moveTo>
                  <a:pt x="1121663" y="0"/>
                </a:moveTo>
                <a:lnTo>
                  <a:pt x="0" y="0"/>
                </a:lnTo>
                <a:lnTo>
                  <a:pt x="0" y="19812"/>
                </a:lnTo>
                <a:lnTo>
                  <a:pt x="1121663" y="19812"/>
                </a:lnTo>
                <a:lnTo>
                  <a:pt x="1121663" y="0"/>
                </a:lnTo>
                <a:close/>
              </a:path>
            </a:pathLst>
          </a:custGeom>
          <a:solidFill>
            <a:srgbClr val="000000"/>
          </a:solidFill>
        </p:spPr>
        <p:txBody>
          <a:bodyPr wrap="square" lIns="0" tIns="0" rIns="0" bIns="0" rtlCol="0"/>
          <a:lstStyle/>
          <a:p>
            <a:endParaRPr/>
          </a:p>
        </p:txBody>
      </p:sp>
      <p:sp>
        <p:nvSpPr>
          <p:cNvPr id="45" name="object 45"/>
          <p:cNvSpPr/>
          <p:nvPr/>
        </p:nvSpPr>
        <p:spPr>
          <a:xfrm>
            <a:off x="3700017" y="4855464"/>
            <a:ext cx="351790" cy="282575"/>
          </a:xfrm>
          <a:custGeom>
            <a:avLst/>
            <a:gdLst/>
            <a:ahLst/>
            <a:cxnLst/>
            <a:rect l="l" t="t" r="r" b="b"/>
            <a:pathLst>
              <a:path w="351789" h="282575">
                <a:moveTo>
                  <a:pt x="261747" y="0"/>
                </a:moveTo>
                <a:lnTo>
                  <a:pt x="257683" y="11430"/>
                </a:lnTo>
                <a:lnTo>
                  <a:pt x="274046" y="18522"/>
                </a:lnTo>
                <a:lnTo>
                  <a:pt x="288099" y="28352"/>
                </a:lnTo>
                <a:lnTo>
                  <a:pt x="316632" y="73852"/>
                </a:lnTo>
                <a:lnTo>
                  <a:pt x="324963" y="115623"/>
                </a:lnTo>
                <a:lnTo>
                  <a:pt x="326009" y="139700"/>
                </a:lnTo>
                <a:lnTo>
                  <a:pt x="324961" y="164633"/>
                </a:lnTo>
                <a:lnTo>
                  <a:pt x="316579" y="207547"/>
                </a:lnTo>
                <a:lnTo>
                  <a:pt x="288099" y="253793"/>
                </a:lnTo>
                <a:lnTo>
                  <a:pt x="258191" y="270891"/>
                </a:lnTo>
                <a:lnTo>
                  <a:pt x="261747" y="282321"/>
                </a:lnTo>
                <a:lnTo>
                  <a:pt x="300243" y="264239"/>
                </a:lnTo>
                <a:lnTo>
                  <a:pt x="328549" y="232918"/>
                </a:lnTo>
                <a:lnTo>
                  <a:pt x="345979" y="191119"/>
                </a:lnTo>
                <a:lnTo>
                  <a:pt x="351790" y="141224"/>
                </a:lnTo>
                <a:lnTo>
                  <a:pt x="350335" y="115339"/>
                </a:lnTo>
                <a:lnTo>
                  <a:pt x="338663" y="69429"/>
                </a:lnTo>
                <a:lnTo>
                  <a:pt x="315539" y="32093"/>
                </a:lnTo>
                <a:lnTo>
                  <a:pt x="282201" y="7379"/>
                </a:lnTo>
                <a:lnTo>
                  <a:pt x="261747" y="0"/>
                </a:lnTo>
                <a:close/>
              </a:path>
              <a:path w="351789" h="282575">
                <a:moveTo>
                  <a:pt x="90043" y="0"/>
                </a:moveTo>
                <a:lnTo>
                  <a:pt x="51546" y="18081"/>
                </a:lnTo>
                <a:lnTo>
                  <a:pt x="23241" y="49403"/>
                </a:lnTo>
                <a:lnTo>
                  <a:pt x="5810" y="91408"/>
                </a:lnTo>
                <a:lnTo>
                  <a:pt x="0" y="141224"/>
                </a:lnTo>
                <a:lnTo>
                  <a:pt x="1450" y="167177"/>
                </a:lnTo>
                <a:lnTo>
                  <a:pt x="13019" y="213036"/>
                </a:lnTo>
                <a:lnTo>
                  <a:pt x="36018" y="250227"/>
                </a:lnTo>
                <a:lnTo>
                  <a:pt x="69494" y="274941"/>
                </a:lnTo>
                <a:lnTo>
                  <a:pt x="90043" y="282321"/>
                </a:lnTo>
                <a:lnTo>
                  <a:pt x="93599" y="270891"/>
                </a:lnTo>
                <a:lnTo>
                  <a:pt x="77475" y="263717"/>
                </a:lnTo>
                <a:lnTo>
                  <a:pt x="63579" y="253793"/>
                </a:lnTo>
                <a:lnTo>
                  <a:pt x="35083" y="207547"/>
                </a:lnTo>
                <a:lnTo>
                  <a:pt x="26701" y="164633"/>
                </a:lnTo>
                <a:lnTo>
                  <a:pt x="25654" y="139700"/>
                </a:lnTo>
                <a:lnTo>
                  <a:pt x="26701" y="115623"/>
                </a:lnTo>
                <a:lnTo>
                  <a:pt x="35083" y="73852"/>
                </a:lnTo>
                <a:lnTo>
                  <a:pt x="63674" y="28352"/>
                </a:lnTo>
                <a:lnTo>
                  <a:pt x="93980" y="11430"/>
                </a:lnTo>
                <a:lnTo>
                  <a:pt x="90043" y="0"/>
                </a:lnTo>
                <a:close/>
              </a:path>
            </a:pathLst>
          </a:custGeom>
          <a:solidFill>
            <a:srgbClr val="000000"/>
          </a:solidFill>
        </p:spPr>
        <p:txBody>
          <a:bodyPr wrap="square" lIns="0" tIns="0" rIns="0" bIns="0" rtlCol="0"/>
          <a:lstStyle/>
          <a:p>
            <a:endParaRPr/>
          </a:p>
        </p:txBody>
      </p:sp>
      <p:sp>
        <p:nvSpPr>
          <p:cNvPr id="46" name="object 46"/>
          <p:cNvSpPr txBox="1"/>
          <p:nvPr/>
        </p:nvSpPr>
        <p:spPr>
          <a:xfrm>
            <a:off x="2944748" y="4766564"/>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47" name="object 47"/>
          <p:cNvSpPr/>
          <p:nvPr/>
        </p:nvSpPr>
        <p:spPr>
          <a:xfrm>
            <a:off x="4130421" y="4782439"/>
            <a:ext cx="760730" cy="20320"/>
          </a:xfrm>
          <a:custGeom>
            <a:avLst/>
            <a:gdLst/>
            <a:ahLst/>
            <a:cxnLst/>
            <a:rect l="l" t="t" r="r" b="b"/>
            <a:pathLst>
              <a:path w="760729" h="20320">
                <a:moveTo>
                  <a:pt x="760476" y="0"/>
                </a:moveTo>
                <a:lnTo>
                  <a:pt x="0" y="0"/>
                </a:lnTo>
                <a:lnTo>
                  <a:pt x="0" y="19812"/>
                </a:lnTo>
                <a:lnTo>
                  <a:pt x="760476" y="19812"/>
                </a:lnTo>
                <a:lnTo>
                  <a:pt x="760476" y="0"/>
                </a:lnTo>
                <a:close/>
              </a:path>
            </a:pathLst>
          </a:custGeom>
          <a:solidFill>
            <a:srgbClr val="000000"/>
          </a:solidFill>
        </p:spPr>
        <p:txBody>
          <a:bodyPr wrap="square" lIns="0" tIns="0" rIns="0" bIns="0" rtlCol="0"/>
          <a:lstStyle/>
          <a:p>
            <a:endParaRPr/>
          </a:p>
        </p:txBody>
      </p:sp>
      <p:sp>
        <p:nvSpPr>
          <p:cNvPr id="48" name="object 48"/>
          <p:cNvSpPr/>
          <p:nvPr/>
        </p:nvSpPr>
        <p:spPr>
          <a:xfrm>
            <a:off x="4512309" y="4421123"/>
            <a:ext cx="351790" cy="282575"/>
          </a:xfrm>
          <a:custGeom>
            <a:avLst/>
            <a:gdLst/>
            <a:ahLst/>
            <a:cxnLst/>
            <a:rect l="l" t="t" r="r" b="b"/>
            <a:pathLst>
              <a:path w="351789" h="282575">
                <a:moveTo>
                  <a:pt x="261747" y="0"/>
                </a:moveTo>
                <a:lnTo>
                  <a:pt x="257682" y="11430"/>
                </a:lnTo>
                <a:lnTo>
                  <a:pt x="274046" y="18522"/>
                </a:lnTo>
                <a:lnTo>
                  <a:pt x="288099" y="28352"/>
                </a:lnTo>
                <a:lnTo>
                  <a:pt x="316632" y="73852"/>
                </a:lnTo>
                <a:lnTo>
                  <a:pt x="324963" y="115623"/>
                </a:lnTo>
                <a:lnTo>
                  <a:pt x="326009" y="139700"/>
                </a:lnTo>
                <a:lnTo>
                  <a:pt x="324961" y="164633"/>
                </a:lnTo>
                <a:lnTo>
                  <a:pt x="316579" y="207547"/>
                </a:lnTo>
                <a:lnTo>
                  <a:pt x="288099" y="253793"/>
                </a:lnTo>
                <a:lnTo>
                  <a:pt x="258190" y="270890"/>
                </a:lnTo>
                <a:lnTo>
                  <a:pt x="261747" y="282320"/>
                </a:lnTo>
                <a:lnTo>
                  <a:pt x="300243" y="264239"/>
                </a:lnTo>
                <a:lnTo>
                  <a:pt x="328549" y="232918"/>
                </a:lnTo>
                <a:lnTo>
                  <a:pt x="345979" y="191119"/>
                </a:lnTo>
                <a:lnTo>
                  <a:pt x="351789" y="141224"/>
                </a:lnTo>
                <a:lnTo>
                  <a:pt x="350335" y="115339"/>
                </a:lnTo>
                <a:lnTo>
                  <a:pt x="338663" y="69429"/>
                </a:lnTo>
                <a:lnTo>
                  <a:pt x="315539" y="32093"/>
                </a:lnTo>
                <a:lnTo>
                  <a:pt x="282201" y="7379"/>
                </a:lnTo>
                <a:lnTo>
                  <a:pt x="261747" y="0"/>
                </a:lnTo>
                <a:close/>
              </a:path>
              <a:path w="351789" h="282575">
                <a:moveTo>
                  <a:pt x="90042" y="0"/>
                </a:moveTo>
                <a:lnTo>
                  <a:pt x="51546" y="18081"/>
                </a:lnTo>
                <a:lnTo>
                  <a:pt x="23240" y="49402"/>
                </a:lnTo>
                <a:lnTo>
                  <a:pt x="5810" y="91408"/>
                </a:lnTo>
                <a:lnTo>
                  <a:pt x="0" y="141224"/>
                </a:lnTo>
                <a:lnTo>
                  <a:pt x="1450" y="167177"/>
                </a:lnTo>
                <a:lnTo>
                  <a:pt x="13019" y="213036"/>
                </a:lnTo>
                <a:lnTo>
                  <a:pt x="36018" y="250227"/>
                </a:lnTo>
                <a:lnTo>
                  <a:pt x="69494" y="274941"/>
                </a:lnTo>
                <a:lnTo>
                  <a:pt x="90042" y="282320"/>
                </a:lnTo>
                <a:lnTo>
                  <a:pt x="93599" y="270890"/>
                </a:lnTo>
                <a:lnTo>
                  <a:pt x="77475" y="263717"/>
                </a:lnTo>
                <a:lnTo>
                  <a:pt x="63579" y="253793"/>
                </a:lnTo>
                <a:lnTo>
                  <a:pt x="35083" y="207547"/>
                </a:lnTo>
                <a:lnTo>
                  <a:pt x="26701" y="164633"/>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49" name="object 49"/>
          <p:cNvSpPr txBox="1"/>
          <p:nvPr/>
        </p:nvSpPr>
        <p:spPr>
          <a:xfrm>
            <a:off x="3421760" y="3692779"/>
            <a:ext cx="1351280" cy="1030605"/>
          </a:xfrm>
          <a:prstGeom prst="rect">
            <a:avLst/>
          </a:prstGeom>
        </p:spPr>
        <p:txBody>
          <a:bodyPr vert="horz" wrap="square" lIns="0" tIns="12700" rIns="0" bIns="0" rtlCol="0">
            <a:spAutoFit/>
          </a:bodyPr>
          <a:lstStyle/>
          <a:p>
            <a:pPr marL="649605">
              <a:lnSpc>
                <a:spcPct val="100000"/>
              </a:lnSpc>
              <a:spcBef>
                <a:spcPts val="100"/>
              </a:spcBef>
            </a:pPr>
            <a:r>
              <a:rPr sz="2400" spc="-5" dirty="0">
                <a:latin typeface="Cambria Math"/>
                <a:cs typeface="Cambria Math"/>
              </a:rPr>
              <a:t>𝜕𝑧</a:t>
            </a:r>
            <a:endParaRPr sz="2400">
              <a:latin typeface="Cambria Math"/>
              <a:cs typeface="Cambria Math"/>
            </a:endParaRPr>
          </a:p>
          <a:p>
            <a:pPr marL="12700">
              <a:lnSpc>
                <a:spcPct val="100000"/>
              </a:lnSpc>
              <a:spcBef>
                <a:spcPts val="2150"/>
              </a:spcBef>
              <a:tabLst>
                <a:tab pos="708660" algn="l"/>
                <a:tab pos="1190625" algn="l"/>
              </a:tabLst>
            </a:pPr>
            <a:r>
              <a:rPr sz="2400" dirty="0">
                <a:latin typeface="Cambria Math"/>
                <a:cs typeface="Cambria Math"/>
              </a:rPr>
              <a:t>1	</a:t>
            </a: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50" name="object 50"/>
          <p:cNvSpPr txBox="1"/>
          <p:nvPr/>
        </p:nvSpPr>
        <p:spPr>
          <a:xfrm>
            <a:off x="4336541" y="4766564"/>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51" name="object 51"/>
          <p:cNvSpPr txBox="1"/>
          <p:nvPr/>
        </p:nvSpPr>
        <p:spPr>
          <a:xfrm>
            <a:off x="5092446" y="4550791"/>
            <a:ext cx="5657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4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52" name="object 52"/>
          <p:cNvSpPr/>
          <p:nvPr/>
        </p:nvSpPr>
        <p:spPr>
          <a:xfrm>
            <a:off x="5694045" y="4771009"/>
            <a:ext cx="1122045" cy="20320"/>
          </a:xfrm>
          <a:custGeom>
            <a:avLst/>
            <a:gdLst/>
            <a:ahLst/>
            <a:cxnLst/>
            <a:rect l="l" t="t" r="r" b="b"/>
            <a:pathLst>
              <a:path w="1122045" h="20320">
                <a:moveTo>
                  <a:pt x="1121663" y="0"/>
                </a:moveTo>
                <a:lnTo>
                  <a:pt x="0" y="0"/>
                </a:lnTo>
                <a:lnTo>
                  <a:pt x="0" y="19812"/>
                </a:lnTo>
                <a:lnTo>
                  <a:pt x="1121663" y="19812"/>
                </a:lnTo>
                <a:lnTo>
                  <a:pt x="1121663" y="0"/>
                </a:lnTo>
                <a:close/>
              </a:path>
            </a:pathLst>
          </a:custGeom>
          <a:solidFill>
            <a:srgbClr val="000000"/>
          </a:solidFill>
        </p:spPr>
        <p:txBody>
          <a:bodyPr wrap="square" lIns="0" tIns="0" rIns="0" bIns="0" rtlCol="0"/>
          <a:lstStyle/>
          <a:p>
            <a:endParaRPr/>
          </a:p>
        </p:txBody>
      </p:sp>
      <p:sp>
        <p:nvSpPr>
          <p:cNvPr id="53" name="object 53"/>
          <p:cNvSpPr txBox="1"/>
          <p:nvPr/>
        </p:nvSpPr>
        <p:spPr>
          <a:xfrm>
            <a:off x="6159500" y="4320667"/>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4" name="object 54"/>
          <p:cNvSpPr/>
          <p:nvPr/>
        </p:nvSpPr>
        <p:spPr>
          <a:xfrm>
            <a:off x="6437121" y="4844034"/>
            <a:ext cx="351790" cy="282575"/>
          </a:xfrm>
          <a:custGeom>
            <a:avLst/>
            <a:gdLst/>
            <a:ahLst/>
            <a:cxnLst/>
            <a:rect l="l" t="t" r="r" b="b"/>
            <a:pathLst>
              <a:path w="351790" h="282575">
                <a:moveTo>
                  <a:pt x="261747" y="0"/>
                </a:moveTo>
                <a:lnTo>
                  <a:pt x="257809" y="11430"/>
                </a:lnTo>
                <a:lnTo>
                  <a:pt x="274117" y="18577"/>
                </a:lnTo>
                <a:lnTo>
                  <a:pt x="288162" y="28416"/>
                </a:lnTo>
                <a:lnTo>
                  <a:pt x="316706" y="73908"/>
                </a:lnTo>
                <a:lnTo>
                  <a:pt x="325088" y="115679"/>
                </a:lnTo>
                <a:lnTo>
                  <a:pt x="326135" y="139827"/>
                </a:lnTo>
                <a:lnTo>
                  <a:pt x="325088" y="164689"/>
                </a:lnTo>
                <a:lnTo>
                  <a:pt x="316706" y="207603"/>
                </a:lnTo>
                <a:lnTo>
                  <a:pt x="288210" y="253857"/>
                </a:lnTo>
                <a:lnTo>
                  <a:pt x="258191" y="270891"/>
                </a:lnTo>
                <a:lnTo>
                  <a:pt x="261747" y="282321"/>
                </a:lnTo>
                <a:lnTo>
                  <a:pt x="300307" y="264302"/>
                </a:lnTo>
                <a:lnTo>
                  <a:pt x="328675" y="233045"/>
                </a:lnTo>
                <a:lnTo>
                  <a:pt x="345995" y="191135"/>
                </a:lnTo>
                <a:lnTo>
                  <a:pt x="351789" y="141224"/>
                </a:lnTo>
                <a:lnTo>
                  <a:pt x="350337" y="115341"/>
                </a:lnTo>
                <a:lnTo>
                  <a:pt x="338716" y="69482"/>
                </a:lnTo>
                <a:lnTo>
                  <a:pt x="315664" y="32146"/>
                </a:lnTo>
                <a:lnTo>
                  <a:pt x="282275" y="7381"/>
                </a:lnTo>
                <a:lnTo>
                  <a:pt x="261747" y="0"/>
                </a:lnTo>
                <a:close/>
              </a:path>
              <a:path w="351790" h="282575">
                <a:moveTo>
                  <a:pt x="90043" y="0"/>
                </a:moveTo>
                <a:lnTo>
                  <a:pt x="51657" y="18097"/>
                </a:lnTo>
                <a:lnTo>
                  <a:pt x="23367" y="49530"/>
                </a:lnTo>
                <a:lnTo>
                  <a:pt x="5826" y="91424"/>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0" y="139827"/>
                </a:lnTo>
                <a:lnTo>
                  <a:pt x="26828" y="115679"/>
                </a:lnTo>
                <a:lnTo>
                  <a:pt x="35210" y="73908"/>
                </a:lnTo>
                <a:lnTo>
                  <a:pt x="63801" y="28416"/>
                </a:lnTo>
                <a:lnTo>
                  <a:pt x="94106" y="11430"/>
                </a:lnTo>
                <a:lnTo>
                  <a:pt x="90043" y="0"/>
                </a:lnTo>
                <a:close/>
              </a:path>
            </a:pathLst>
          </a:custGeom>
          <a:solidFill>
            <a:srgbClr val="000000"/>
          </a:solidFill>
        </p:spPr>
        <p:txBody>
          <a:bodyPr wrap="square" lIns="0" tIns="0" rIns="0" bIns="0" rtlCol="0"/>
          <a:lstStyle/>
          <a:p>
            <a:endParaRPr/>
          </a:p>
        </p:txBody>
      </p:sp>
      <p:sp>
        <p:nvSpPr>
          <p:cNvPr id="55" name="object 55"/>
          <p:cNvSpPr txBox="1"/>
          <p:nvPr/>
        </p:nvSpPr>
        <p:spPr>
          <a:xfrm>
            <a:off x="5682488" y="4755007"/>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56" name="object 56"/>
          <p:cNvSpPr/>
          <p:nvPr/>
        </p:nvSpPr>
        <p:spPr>
          <a:xfrm>
            <a:off x="7078726" y="4639817"/>
            <a:ext cx="351790" cy="282575"/>
          </a:xfrm>
          <a:custGeom>
            <a:avLst/>
            <a:gdLst/>
            <a:ahLst/>
            <a:cxnLst/>
            <a:rect l="l" t="t" r="r" b="b"/>
            <a:pathLst>
              <a:path w="351790" h="282575">
                <a:moveTo>
                  <a:pt x="261747" y="0"/>
                </a:moveTo>
                <a:lnTo>
                  <a:pt x="257809" y="11429"/>
                </a:lnTo>
                <a:lnTo>
                  <a:pt x="274117" y="18577"/>
                </a:lnTo>
                <a:lnTo>
                  <a:pt x="288162" y="28416"/>
                </a:lnTo>
                <a:lnTo>
                  <a:pt x="316706" y="73908"/>
                </a:lnTo>
                <a:lnTo>
                  <a:pt x="325088" y="115679"/>
                </a:lnTo>
                <a:lnTo>
                  <a:pt x="326135" y="139826"/>
                </a:lnTo>
                <a:lnTo>
                  <a:pt x="325088" y="164689"/>
                </a:lnTo>
                <a:lnTo>
                  <a:pt x="316706" y="207603"/>
                </a:lnTo>
                <a:lnTo>
                  <a:pt x="288210" y="253857"/>
                </a:lnTo>
                <a:lnTo>
                  <a:pt x="258191" y="270890"/>
                </a:lnTo>
                <a:lnTo>
                  <a:pt x="261747" y="282320"/>
                </a:lnTo>
                <a:lnTo>
                  <a:pt x="300307" y="264302"/>
                </a:lnTo>
                <a:lnTo>
                  <a:pt x="328675" y="233044"/>
                </a:lnTo>
                <a:lnTo>
                  <a:pt x="345995" y="191134"/>
                </a:lnTo>
                <a:lnTo>
                  <a:pt x="351790" y="141223"/>
                </a:lnTo>
                <a:lnTo>
                  <a:pt x="350337" y="115341"/>
                </a:lnTo>
                <a:lnTo>
                  <a:pt x="338716" y="69482"/>
                </a:lnTo>
                <a:lnTo>
                  <a:pt x="315664" y="32146"/>
                </a:lnTo>
                <a:lnTo>
                  <a:pt x="282275" y="7381"/>
                </a:lnTo>
                <a:lnTo>
                  <a:pt x="261747" y="0"/>
                </a:lnTo>
                <a:close/>
              </a:path>
              <a:path w="351790" h="282575">
                <a:moveTo>
                  <a:pt x="90043" y="0"/>
                </a:moveTo>
                <a:lnTo>
                  <a:pt x="51657" y="18097"/>
                </a:lnTo>
                <a:lnTo>
                  <a:pt x="23368" y="49529"/>
                </a:lnTo>
                <a:lnTo>
                  <a:pt x="5826" y="91424"/>
                </a:lnTo>
                <a:lnTo>
                  <a:pt x="0" y="141223"/>
                </a:lnTo>
                <a:lnTo>
                  <a:pt x="1452" y="167179"/>
                </a:lnTo>
                <a:lnTo>
                  <a:pt x="13073" y="213090"/>
                </a:lnTo>
                <a:lnTo>
                  <a:pt x="36125" y="250334"/>
                </a:lnTo>
                <a:lnTo>
                  <a:pt x="69514" y="274960"/>
                </a:lnTo>
                <a:lnTo>
                  <a:pt x="90043"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3" y="0"/>
                </a:lnTo>
                <a:close/>
              </a:path>
            </a:pathLst>
          </a:custGeom>
          <a:solidFill>
            <a:srgbClr val="000000"/>
          </a:solidFill>
        </p:spPr>
        <p:txBody>
          <a:bodyPr wrap="square" lIns="0" tIns="0" rIns="0" bIns="0" rtlCol="0"/>
          <a:lstStyle/>
          <a:p>
            <a:endParaRPr/>
          </a:p>
        </p:txBody>
      </p:sp>
      <p:sp>
        <p:nvSpPr>
          <p:cNvPr id="57" name="object 57"/>
          <p:cNvSpPr txBox="1"/>
          <p:nvPr/>
        </p:nvSpPr>
        <p:spPr>
          <a:xfrm>
            <a:off x="6854443" y="4550791"/>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58" name="object 58"/>
          <p:cNvSpPr/>
          <p:nvPr/>
        </p:nvSpPr>
        <p:spPr>
          <a:xfrm>
            <a:off x="7484110" y="4595876"/>
            <a:ext cx="1342390" cy="368300"/>
          </a:xfrm>
          <a:custGeom>
            <a:avLst/>
            <a:gdLst/>
            <a:ahLst/>
            <a:cxnLst/>
            <a:rect l="l" t="t" r="r" b="b"/>
            <a:pathLst>
              <a:path w="1342390" h="368300">
                <a:moveTo>
                  <a:pt x="100457" y="12192"/>
                </a:moveTo>
                <a:lnTo>
                  <a:pt x="96774" y="0"/>
                </a:lnTo>
                <a:lnTo>
                  <a:pt x="74866" y="8534"/>
                </a:lnTo>
                <a:lnTo>
                  <a:pt x="55626" y="21920"/>
                </a:lnTo>
                <a:lnTo>
                  <a:pt x="25146" y="63246"/>
                </a:lnTo>
                <a:lnTo>
                  <a:pt x="6286" y="119037"/>
                </a:lnTo>
                <a:lnTo>
                  <a:pt x="0" y="184277"/>
                </a:lnTo>
                <a:lnTo>
                  <a:pt x="1562" y="217868"/>
                </a:lnTo>
                <a:lnTo>
                  <a:pt x="14135" y="278345"/>
                </a:lnTo>
                <a:lnTo>
                  <a:pt x="39052" y="328091"/>
                </a:lnTo>
                <a:lnTo>
                  <a:pt x="74853" y="359714"/>
                </a:lnTo>
                <a:lnTo>
                  <a:pt x="96774" y="368300"/>
                </a:lnTo>
                <a:lnTo>
                  <a:pt x="100457" y="355981"/>
                </a:lnTo>
                <a:lnTo>
                  <a:pt x="83540" y="347230"/>
                </a:lnTo>
                <a:lnTo>
                  <a:pt x="68834" y="334479"/>
                </a:lnTo>
                <a:lnTo>
                  <a:pt x="45974" y="297053"/>
                </a:lnTo>
                <a:lnTo>
                  <a:pt x="32029" y="246100"/>
                </a:lnTo>
                <a:lnTo>
                  <a:pt x="27432" y="184150"/>
                </a:lnTo>
                <a:lnTo>
                  <a:pt x="28575" y="151942"/>
                </a:lnTo>
                <a:lnTo>
                  <a:pt x="37820" y="95504"/>
                </a:lnTo>
                <a:lnTo>
                  <a:pt x="56299" y="50609"/>
                </a:lnTo>
                <a:lnTo>
                  <a:pt x="83540" y="21031"/>
                </a:lnTo>
                <a:lnTo>
                  <a:pt x="100457" y="12192"/>
                </a:lnTo>
                <a:close/>
              </a:path>
              <a:path w="1342390" h="368300">
                <a:moveTo>
                  <a:pt x="947547" y="55372"/>
                </a:moveTo>
                <a:lnTo>
                  <a:pt x="943483" y="43942"/>
                </a:lnTo>
                <a:lnTo>
                  <a:pt x="923023" y="51333"/>
                </a:lnTo>
                <a:lnTo>
                  <a:pt x="905090" y="62039"/>
                </a:lnTo>
                <a:lnTo>
                  <a:pt x="876808" y="93472"/>
                </a:lnTo>
                <a:lnTo>
                  <a:pt x="859256" y="135369"/>
                </a:lnTo>
                <a:lnTo>
                  <a:pt x="853440" y="185166"/>
                </a:lnTo>
                <a:lnTo>
                  <a:pt x="854887" y="211124"/>
                </a:lnTo>
                <a:lnTo>
                  <a:pt x="866508" y="257035"/>
                </a:lnTo>
                <a:lnTo>
                  <a:pt x="889558" y="294284"/>
                </a:lnTo>
                <a:lnTo>
                  <a:pt x="922947" y="318909"/>
                </a:lnTo>
                <a:lnTo>
                  <a:pt x="943483" y="326263"/>
                </a:lnTo>
                <a:lnTo>
                  <a:pt x="947039" y="314833"/>
                </a:lnTo>
                <a:lnTo>
                  <a:pt x="930986" y="307721"/>
                </a:lnTo>
                <a:lnTo>
                  <a:pt x="917130" y="297802"/>
                </a:lnTo>
                <a:lnTo>
                  <a:pt x="888644" y="251548"/>
                </a:lnTo>
                <a:lnTo>
                  <a:pt x="880262" y="208635"/>
                </a:lnTo>
                <a:lnTo>
                  <a:pt x="879221" y="183769"/>
                </a:lnTo>
                <a:lnTo>
                  <a:pt x="880262" y="159626"/>
                </a:lnTo>
                <a:lnTo>
                  <a:pt x="888644" y="117856"/>
                </a:lnTo>
                <a:lnTo>
                  <a:pt x="917232" y="72364"/>
                </a:lnTo>
                <a:lnTo>
                  <a:pt x="931252" y="62522"/>
                </a:lnTo>
                <a:lnTo>
                  <a:pt x="947547" y="55372"/>
                </a:lnTo>
                <a:close/>
              </a:path>
              <a:path w="1342390" h="368300">
                <a:moveTo>
                  <a:pt x="1205230" y="185166"/>
                </a:moveTo>
                <a:lnTo>
                  <a:pt x="1199413" y="135369"/>
                </a:lnTo>
                <a:lnTo>
                  <a:pt x="1181989" y="93472"/>
                </a:lnTo>
                <a:lnTo>
                  <a:pt x="1153680" y="62052"/>
                </a:lnTo>
                <a:lnTo>
                  <a:pt x="1115187" y="43942"/>
                </a:lnTo>
                <a:lnTo>
                  <a:pt x="1111250" y="55372"/>
                </a:lnTo>
                <a:lnTo>
                  <a:pt x="1127556" y="62522"/>
                </a:lnTo>
                <a:lnTo>
                  <a:pt x="1141590" y="72364"/>
                </a:lnTo>
                <a:lnTo>
                  <a:pt x="1170139" y="117856"/>
                </a:lnTo>
                <a:lnTo>
                  <a:pt x="1178521" y="159626"/>
                </a:lnTo>
                <a:lnTo>
                  <a:pt x="1179576" y="183769"/>
                </a:lnTo>
                <a:lnTo>
                  <a:pt x="1178521" y="208635"/>
                </a:lnTo>
                <a:lnTo>
                  <a:pt x="1170139" y="251548"/>
                </a:lnTo>
                <a:lnTo>
                  <a:pt x="1141641" y="297802"/>
                </a:lnTo>
                <a:lnTo>
                  <a:pt x="1111631" y="314833"/>
                </a:lnTo>
                <a:lnTo>
                  <a:pt x="1115187" y="326263"/>
                </a:lnTo>
                <a:lnTo>
                  <a:pt x="1153744" y="308254"/>
                </a:lnTo>
                <a:lnTo>
                  <a:pt x="1182116" y="276987"/>
                </a:lnTo>
                <a:lnTo>
                  <a:pt x="1199426" y="235077"/>
                </a:lnTo>
                <a:lnTo>
                  <a:pt x="1203769" y="211124"/>
                </a:lnTo>
                <a:lnTo>
                  <a:pt x="1205230" y="185166"/>
                </a:lnTo>
                <a:close/>
              </a:path>
              <a:path w="1342390" h="368300">
                <a:moveTo>
                  <a:pt x="1342136" y="184150"/>
                </a:moveTo>
                <a:lnTo>
                  <a:pt x="1335849" y="119037"/>
                </a:lnTo>
                <a:lnTo>
                  <a:pt x="1316990" y="63246"/>
                </a:lnTo>
                <a:lnTo>
                  <a:pt x="1286522" y="21920"/>
                </a:lnTo>
                <a:lnTo>
                  <a:pt x="1245489" y="0"/>
                </a:lnTo>
                <a:lnTo>
                  <a:pt x="1241679" y="12192"/>
                </a:lnTo>
                <a:lnTo>
                  <a:pt x="1258595" y="21031"/>
                </a:lnTo>
                <a:lnTo>
                  <a:pt x="1273365" y="33832"/>
                </a:lnTo>
                <a:lnTo>
                  <a:pt x="1296289" y="71374"/>
                </a:lnTo>
                <a:lnTo>
                  <a:pt x="1310170" y="122351"/>
                </a:lnTo>
                <a:lnTo>
                  <a:pt x="1314831" y="184277"/>
                </a:lnTo>
                <a:lnTo>
                  <a:pt x="1313662" y="216547"/>
                </a:lnTo>
                <a:lnTo>
                  <a:pt x="1304378" y="272935"/>
                </a:lnTo>
                <a:lnTo>
                  <a:pt x="1285925" y="317754"/>
                </a:lnTo>
                <a:lnTo>
                  <a:pt x="1258595" y="347230"/>
                </a:lnTo>
                <a:lnTo>
                  <a:pt x="1241679" y="355981"/>
                </a:lnTo>
                <a:lnTo>
                  <a:pt x="1245489" y="368300"/>
                </a:lnTo>
                <a:lnTo>
                  <a:pt x="1286522" y="346303"/>
                </a:lnTo>
                <a:lnTo>
                  <a:pt x="1316990" y="305054"/>
                </a:lnTo>
                <a:lnTo>
                  <a:pt x="1335849" y="249275"/>
                </a:lnTo>
                <a:lnTo>
                  <a:pt x="1340561" y="217868"/>
                </a:lnTo>
                <a:lnTo>
                  <a:pt x="1342136" y="184150"/>
                </a:lnTo>
                <a:close/>
              </a:path>
            </a:pathLst>
          </a:custGeom>
          <a:solidFill>
            <a:srgbClr val="000000"/>
          </a:solidFill>
        </p:spPr>
        <p:txBody>
          <a:bodyPr wrap="square" lIns="0" tIns="0" rIns="0" bIns="0" rtlCol="0"/>
          <a:lstStyle/>
          <a:p>
            <a:endParaRPr/>
          </a:p>
        </p:txBody>
      </p:sp>
      <p:sp>
        <p:nvSpPr>
          <p:cNvPr id="59" name="object 59"/>
          <p:cNvSpPr txBox="1"/>
          <p:nvPr/>
        </p:nvSpPr>
        <p:spPr>
          <a:xfrm>
            <a:off x="7583169" y="4550791"/>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60" name="object 60"/>
          <p:cNvSpPr/>
          <p:nvPr/>
        </p:nvSpPr>
        <p:spPr>
          <a:xfrm>
            <a:off x="5682234" y="4851653"/>
            <a:ext cx="1068705" cy="280670"/>
          </a:xfrm>
          <a:custGeom>
            <a:avLst/>
            <a:gdLst/>
            <a:ahLst/>
            <a:cxnLst/>
            <a:rect l="l" t="t" r="r" b="b"/>
            <a:pathLst>
              <a:path w="1068704" h="280670">
                <a:moveTo>
                  <a:pt x="0" y="0"/>
                </a:moveTo>
                <a:lnTo>
                  <a:pt x="1068196" y="280162"/>
                </a:lnTo>
              </a:path>
            </a:pathLst>
          </a:custGeom>
          <a:ln w="28956">
            <a:solidFill>
              <a:srgbClr val="FF0000"/>
            </a:solidFill>
          </a:ln>
        </p:spPr>
        <p:txBody>
          <a:bodyPr wrap="square" lIns="0" tIns="0" rIns="0" bIns="0" rtlCol="0"/>
          <a:lstStyle/>
          <a:p>
            <a:endParaRPr/>
          </a:p>
        </p:txBody>
      </p:sp>
      <p:sp>
        <p:nvSpPr>
          <p:cNvPr id="61" name="object 61"/>
          <p:cNvSpPr/>
          <p:nvPr/>
        </p:nvSpPr>
        <p:spPr>
          <a:xfrm>
            <a:off x="7515606" y="4642865"/>
            <a:ext cx="1391920" cy="313690"/>
          </a:xfrm>
          <a:custGeom>
            <a:avLst/>
            <a:gdLst/>
            <a:ahLst/>
            <a:cxnLst/>
            <a:rect l="l" t="t" r="r" b="b"/>
            <a:pathLst>
              <a:path w="1391920" h="313689">
                <a:moveTo>
                  <a:pt x="0" y="0"/>
                </a:moveTo>
                <a:lnTo>
                  <a:pt x="1391666" y="313181"/>
                </a:lnTo>
              </a:path>
            </a:pathLst>
          </a:custGeom>
          <a:ln w="28956">
            <a:solidFill>
              <a:srgbClr val="FF0000"/>
            </a:solidFill>
          </a:ln>
        </p:spPr>
        <p:txBody>
          <a:bodyPr wrap="square" lIns="0" tIns="0" rIns="0" bIns="0" rtlCol="0"/>
          <a:lstStyle/>
          <a:p>
            <a:endParaRPr/>
          </a:p>
        </p:txBody>
      </p:sp>
      <p:sp>
        <p:nvSpPr>
          <p:cNvPr id="62" name="object 62"/>
          <p:cNvSpPr txBox="1"/>
          <p:nvPr/>
        </p:nvSpPr>
        <p:spPr>
          <a:xfrm>
            <a:off x="6863842" y="1540510"/>
            <a:ext cx="393700" cy="292735"/>
          </a:xfrm>
          <a:prstGeom prst="rect">
            <a:avLst/>
          </a:prstGeom>
        </p:spPr>
        <p:txBody>
          <a:bodyPr vert="horz" wrap="square" lIns="0" tIns="12700" rIns="0" bIns="0" rtlCol="0">
            <a:spAutoFit/>
          </a:bodyPr>
          <a:lstStyle/>
          <a:p>
            <a:pPr marL="12700">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63" name="object 63"/>
          <p:cNvSpPr/>
          <p:nvPr/>
        </p:nvSpPr>
        <p:spPr>
          <a:xfrm>
            <a:off x="7289292" y="1485391"/>
            <a:ext cx="537845" cy="282575"/>
          </a:xfrm>
          <a:custGeom>
            <a:avLst/>
            <a:gdLst/>
            <a:ahLst/>
            <a:cxnLst/>
            <a:rect l="l" t="t" r="r" b="b"/>
            <a:pathLst>
              <a:path w="537845" h="282575">
                <a:moveTo>
                  <a:pt x="447675" y="0"/>
                </a:moveTo>
                <a:lnTo>
                  <a:pt x="443610" y="11557"/>
                </a:lnTo>
                <a:lnTo>
                  <a:pt x="459974" y="18631"/>
                </a:lnTo>
                <a:lnTo>
                  <a:pt x="474027" y="28432"/>
                </a:lnTo>
                <a:lnTo>
                  <a:pt x="502560" y="73925"/>
                </a:lnTo>
                <a:lnTo>
                  <a:pt x="510891" y="115732"/>
                </a:lnTo>
                <a:lnTo>
                  <a:pt x="511936" y="139827"/>
                </a:lnTo>
                <a:lnTo>
                  <a:pt x="510889" y="164707"/>
                </a:lnTo>
                <a:lnTo>
                  <a:pt x="502507" y="207656"/>
                </a:lnTo>
                <a:lnTo>
                  <a:pt x="474075" y="253857"/>
                </a:lnTo>
                <a:lnTo>
                  <a:pt x="444118" y="270891"/>
                </a:lnTo>
                <a:lnTo>
                  <a:pt x="447675" y="282448"/>
                </a:lnTo>
                <a:lnTo>
                  <a:pt x="486171" y="264318"/>
                </a:lnTo>
                <a:lnTo>
                  <a:pt x="514476" y="233045"/>
                </a:lnTo>
                <a:lnTo>
                  <a:pt x="531907" y="191150"/>
                </a:lnTo>
                <a:lnTo>
                  <a:pt x="537717" y="141350"/>
                </a:lnTo>
                <a:lnTo>
                  <a:pt x="536265" y="115466"/>
                </a:lnTo>
                <a:lnTo>
                  <a:pt x="524644" y="69556"/>
                </a:lnTo>
                <a:lnTo>
                  <a:pt x="501521" y="32218"/>
                </a:lnTo>
                <a:lnTo>
                  <a:pt x="468131" y="7453"/>
                </a:lnTo>
                <a:lnTo>
                  <a:pt x="447675" y="0"/>
                </a:lnTo>
                <a:close/>
              </a:path>
              <a:path w="537845" h="282575">
                <a:moveTo>
                  <a:pt x="90042" y="0"/>
                </a:moveTo>
                <a:lnTo>
                  <a:pt x="51593" y="18192"/>
                </a:lnTo>
                <a:lnTo>
                  <a:pt x="23240" y="49530"/>
                </a:lnTo>
                <a:lnTo>
                  <a:pt x="5810" y="91535"/>
                </a:lnTo>
                <a:lnTo>
                  <a:pt x="0" y="141350"/>
                </a:lnTo>
                <a:lnTo>
                  <a:pt x="1452" y="167233"/>
                </a:lnTo>
                <a:lnTo>
                  <a:pt x="13073" y="213092"/>
                </a:lnTo>
                <a:lnTo>
                  <a:pt x="36071" y="250336"/>
                </a:lnTo>
                <a:lnTo>
                  <a:pt x="69496" y="275014"/>
                </a:lnTo>
                <a:lnTo>
                  <a:pt x="90042" y="282448"/>
                </a:lnTo>
                <a:lnTo>
                  <a:pt x="93599" y="270891"/>
                </a:lnTo>
                <a:lnTo>
                  <a:pt x="77475" y="263773"/>
                </a:lnTo>
                <a:lnTo>
                  <a:pt x="63579" y="253857"/>
                </a:lnTo>
                <a:lnTo>
                  <a:pt x="35083" y="207656"/>
                </a:lnTo>
                <a:lnTo>
                  <a:pt x="26701" y="164707"/>
                </a:lnTo>
                <a:lnTo>
                  <a:pt x="25653" y="139827"/>
                </a:lnTo>
                <a:lnTo>
                  <a:pt x="26701" y="115732"/>
                </a:lnTo>
                <a:lnTo>
                  <a:pt x="35083" y="73925"/>
                </a:lnTo>
                <a:lnTo>
                  <a:pt x="63722" y="28432"/>
                </a:lnTo>
                <a:lnTo>
                  <a:pt x="93979" y="11557"/>
                </a:lnTo>
                <a:lnTo>
                  <a:pt x="90042" y="0"/>
                </a:lnTo>
                <a:close/>
              </a:path>
            </a:pathLst>
          </a:custGeom>
          <a:solidFill>
            <a:srgbClr val="000000"/>
          </a:solidFill>
        </p:spPr>
        <p:txBody>
          <a:bodyPr wrap="square" lIns="0" tIns="0" rIns="0" bIns="0" rtlCol="0"/>
          <a:lstStyle/>
          <a:p>
            <a:endParaRPr/>
          </a:p>
        </p:txBody>
      </p:sp>
      <p:sp>
        <p:nvSpPr>
          <p:cNvPr id="64" name="object 64"/>
          <p:cNvSpPr txBox="1"/>
          <p:nvPr/>
        </p:nvSpPr>
        <p:spPr>
          <a:xfrm>
            <a:off x="8001127" y="1554225"/>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65" name="object 65"/>
          <p:cNvSpPr txBox="1"/>
          <p:nvPr/>
        </p:nvSpPr>
        <p:spPr>
          <a:xfrm>
            <a:off x="6718045" y="1395729"/>
            <a:ext cx="1511300" cy="391160"/>
          </a:xfrm>
          <a:prstGeom prst="rect">
            <a:avLst/>
          </a:prstGeom>
        </p:spPr>
        <p:txBody>
          <a:bodyPr vert="horz" wrap="square" lIns="0" tIns="12700" rIns="0" bIns="0" rtlCol="0">
            <a:spAutoFit/>
          </a:bodyPr>
          <a:lstStyle/>
          <a:p>
            <a:pPr marL="38100">
              <a:lnSpc>
                <a:spcPct val="100000"/>
              </a:lnSpc>
              <a:spcBef>
                <a:spcPts val="100"/>
              </a:spcBef>
              <a:tabLst>
                <a:tab pos="671830" algn="l"/>
                <a:tab pos="1136650" algn="l"/>
              </a:tabLst>
            </a:pP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p:txBody>
      </p:sp>
      <p:sp>
        <p:nvSpPr>
          <p:cNvPr id="66" name="object 66"/>
          <p:cNvSpPr/>
          <p:nvPr/>
        </p:nvSpPr>
        <p:spPr>
          <a:xfrm>
            <a:off x="2207514" y="3769105"/>
            <a:ext cx="1528445" cy="725805"/>
          </a:xfrm>
          <a:custGeom>
            <a:avLst/>
            <a:gdLst/>
            <a:ahLst/>
            <a:cxnLst/>
            <a:rect l="l" t="t" r="r" b="b"/>
            <a:pathLst>
              <a:path w="1528445" h="725804">
                <a:moveTo>
                  <a:pt x="79629" y="622046"/>
                </a:moveTo>
                <a:lnTo>
                  <a:pt x="0" y="721868"/>
                </a:lnTo>
                <a:lnTo>
                  <a:pt x="127762" y="725678"/>
                </a:lnTo>
                <a:lnTo>
                  <a:pt x="115433" y="699135"/>
                </a:lnTo>
                <a:lnTo>
                  <a:pt x="94487" y="699135"/>
                </a:lnTo>
                <a:lnTo>
                  <a:pt x="78359" y="664591"/>
                </a:lnTo>
                <a:lnTo>
                  <a:pt x="95664" y="656569"/>
                </a:lnTo>
                <a:lnTo>
                  <a:pt x="79629" y="622046"/>
                </a:lnTo>
                <a:close/>
              </a:path>
              <a:path w="1528445" h="725804">
                <a:moveTo>
                  <a:pt x="95664" y="656569"/>
                </a:moveTo>
                <a:lnTo>
                  <a:pt x="78359" y="664591"/>
                </a:lnTo>
                <a:lnTo>
                  <a:pt x="94487" y="699135"/>
                </a:lnTo>
                <a:lnTo>
                  <a:pt x="111723" y="691145"/>
                </a:lnTo>
                <a:lnTo>
                  <a:pt x="95664" y="656569"/>
                </a:lnTo>
                <a:close/>
              </a:path>
              <a:path w="1528445" h="725804">
                <a:moveTo>
                  <a:pt x="111723" y="691145"/>
                </a:moveTo>
                <a:lnTo>
                  <a:pt x="94487" y="699135"/>
                </a:lnTo>
                <a:lnTo>
                  <a:pt x="115433" y="699135"/>
                </a:lnTo>
                <a:lnTo>
                  <a:pt x="111723" y="691145"/>
                </a:lnTo>
                <a:close/>
              </a:path>
              <a:path w="1528445" h="725804">
                <a:moveTo>
                  <a:pt x="1512189" y="0"/>
                </a:moveTo>
                <a:lnTo>
                  <a:pt x="95664" y="656569"/>
                </a:lnTo>
                <a:lnTo>
                  <a:pt x="111723" y="691145"/>
                </a:lnTo>
                <a:lnTo>
                  <a:pt x="1528190" y="34544"/>
                </a:lnTo>
                <a:lnTo>
                  <a:pt x="1512189" y="0"/>
                </a:lnTo>
                <a:close/>
              </a:path>
            </a:pathLst>
          </a:custGeom>
          <a:solidFill>
            <a:srgbClr val="0000FF"/>
          </a:solidFill>
        </p:spPr>
        <p:txBody>
          <a:bodyPr wrap="square" lIns="0" tIns="0" rIns="0" bIns="0" rtlCol="0"/>
          <a:lstStyle/>
          <a:p>
            <a:endParaRPr/>
          </a:p>
        </p:txBody>
      </p:sp>
      <p:sp>
        <p:nvSpPr>
          <p:cNvPr id="67" name="object 67"/>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pic>
        <p:nvPicPr>
          <p:cNvPr id="69" name="Picture 68">
            <a:extLst>
              <a:ext uri="{FF2B5EF4-FFF2-40B4-BE49-F238E27FC236}">
                <a16:creationId xmlns:a16="http://schemas.microsoft.com/office/drawing/2014/main" id="{0295F48A-D053-D049-85BE-431E9D37A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 y="0"/>
            <a:ext cx="913196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0" name="object 10"/>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1" name="object 11"/>
          <p:cNvGrpSpPr/>
          <p:nvPr/>
        </p:nvGrpSpPr>
        <p:grpSpPr>
          <a:xfrm>
            <a:off x="3183127" y="1354582"/>
            <a:ext cx="1875789" cy="1379855"/>
            <a:chOff x="3183127" y="1354582"/>
            <a:chExt cx="1875789" cy="1379855"/>
          </a:xfrm>
        </p:grpSpPr>
        <p:sp>
          <p:nvSpPr>
            <p:cNvPr id="12" name="object 12"/>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13" name="object 13"/>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grpSp>
      <p:sp>
        <p:nvSpPr>
          <p:cNvPr id="15" name="object 15"/>
          <p:cNvSpPr txBox="1"/>
          <p:nvPr/>
        </p:nvSpPr>
        <p:spPr>
          <a:xfrm>
            <a:off x="6328409" y="1905761"/>
            <a:ext cx="2293620" cy="820419"/>
          </a:xfrm>
          <a:prstGeom prst="rect">
            <a:avLst/>
          </a:prstGeom>
          <a:ln w="38100">
            <a:solidFill>
              <a:srgbClr val="FF0000"/>
            </a:solidFill>
          </a:ln>
        </p:spPr>
        <p:txBody>
          <a:bodyPr vert="horz" wrap="square" lIns="0" tIns="22860" rIns="0" bIns="0" rtlCol="0">
            <a:spAutoFit/>
          </a:bodyPr>
          <a:lstStyle/>
          <a:p>
            <a:pPr marR="219075" algn="ctr">
              <a:lnSpc>
                <a:spcPct val="100000"/>
              </a:lnSpc>
              <a:spcBef>
                <a:spcPts val="180"/>
              </a:spcBef>
              <a:tabLst>
                <a:tab pos="476884" algn="l"/>
                <a:tab pos="164147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98425" algn="ctr">
              <a:lnSpc>
                <a:spcPct val="100000"/>
              </a:lnSpc>
              <a:spcBef>
                <a:spcPts val="34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6" name="object 16"/>
          <p:cNvSpPr/>
          <p:nvPr/>
        </p:nvSpPr>
        <p:spPr>
          <a:xfrm>
            <a:off x="6354317" y="2356866"/>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sp>
        <p:nvSpPr>
          <p:cNvPr id="17" name="object 17"/>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8" name="object 18"/>
          <p:cNvSpPr txBox="1"/>
          <p:nvPr/>
        </p:nvSpPr>
        <p:spPr>
          <a:xfrm>
            <a:off x="4917694" y="1450455"/>
            <a:ext cx="1358265" cy="85725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Lst>
            </a:pPr>
            <a:r>
              <a:rPr sz="2400" dirty="0">
                <a:latin typeface="Cambria Math"/>
                <a:cs typeface="Cambria Math"/>
              </a:rPr>
              <a:t>+	1</a:t>
            </a:r>
            <a:r>
              <a:rPr sz="2400" spc="-35"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19" name="object 19"/>
          <p:cNvSpPr/>
          <p:nvPr/>
        </p:nvSpPr>
        <p:spPr>
          <a:xfrm>
            <a:off x="7388986" y="3020059"/>
            <a:ext cx="71120" cy="499109"/>
          </a:xfrm>
          <a:custGeom>
            <a:avLst/>
            <a:gdLst/>
            <a:ahLst/>
            <a:cxnLst/>
            <a:rect l="l" t="t" r="r" b="b"/>
            <a:pathLst>
              <a:path w="71120" h="499110">
                <a:moveTo>
                  <a:pt x="70866" y="0"/>
                </a:moveTo>
                <a:lnTo>
                  <a:pt x="0" y="0"/>
                </a:lnTo>
                <a:lnTo>
                  <a:pt x="0" y="12700"/>
                </a:lnTo>
                <a:lnTo>
                  <a:pt x="43307" y="12700"/>
                </a:lnTo>
                <a:lnTo>
                  <a:pt x="43307" y="486410"/>
                </a:lnTo>
                <a:lnTo>
                  <a:pt x="13462" y="486410"/>
                </a:lnTo>
                <a:lnTo>
                  <a:pt x="13462" y="499110"/>
                </a:lnTo>
                <a:lnTo>
                  <a:pt x="70866" y="49911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20" name="object 20"/>
          <p:cNvSpPr/>
          <p:nvPr/>
        </p:nvSpPr>
        <p:spPr>
          <a:xfrm>
            <a:off x="1658366" y="3020059"/>
            <a:ext cx="71120" cy="499109"/>
          </a:xfrm>
          <a:custGeom>
            <a:avLst/>
            <a:gdLst/>
            <a:ahLst/>
            <a:cxnLst/>
            <a:rect l="l" t="t" r="r" b="b"/>
            <a:pathLst>
              <a:path w="71119"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21" name="object 21"/>
          <p:cNvSpPr/>
          <p:nvPr/>
        </p:nvSpPr>
        <p:spPr>
          <a:xfrm>
            <a:off x="2158238" y="3018154"/>
            <a:ext cx="1877695" cy="502920"/>
          </a:xfrm>
          <a:custGeom>
            <a:avLst/>
            <a:gdLst/>
            <a:ahLst/>
            <a:cxnLst/>
            <a:rect l="l" t="t" r="r" b="b"/>
            <a:pathLst>
              <a:path w="1877695" h="502920">
                <a:moveTo>
                  <a:pt x="113411" y="11938"/>
                </a:moveTo>
                <a:lnTo>
                  <a:pt x="63919" y="35852"/>
                </a:lnTo>
                <a:lnTo>
                  <a:pt x="29464" y="92837"/>
                </a:lnTo>
                <a:lnTo>
                  <a:pt x="7391" y="166217"/>
                </a:lnTo>
                <a:lnTo>
                  <a:pt x="1841" y="207251"/>
                </a:lnTo>
                <a:lnTo>
                  <a:pt x="0" y="251206"/>
                </a:lnTo>
                <a:lnTo>
                  <a:pt x="1841" y="294906"/>
                </a:lnTo>
                <a:lnTo>
                  <a:pt x="7391" y="335876"/>
                </a:lnTo>
                <a:lnTo>
                  <a:pt x="16598" y="374103"/>
                </a:lnTo>
                <a:lnTo>
                  <a:pt x="45415" y="440969"/>
                </a:lnTo>
                <a:lnTo>
                  <a:pt x="84988" y="487502"/>
                </a:lnTo>
                <a:lnTo>
                  <a:pt x="108585" y="502666"/>
                </a:lnTo>
                <a:lnTo>
                  <a:pt x="113411" y="490855"/>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105" y="46888"/>
                </a:lnTo>
                <a:lnTo>
                  <a:pt x="94716" y="27114"/>
                </a:lnTo>
                <a:lnTo>
                  <a:pt x="113411" y="11938"/>
                </a:lnTo>
                <a:close/>
              </a:path>
              <a:path w="1877695" h="502920">
                <a:moveTo>
                  <a:pt x="1281938" y="122809"/>
                </a:moveTo>
                <a:lnTo>
                  <a:pt x="1277874" y="111252"/>
                </a:lnTo>
                <a:lnTo>
                  <a:pt x="1257414" y="118694"/>
                </a:lnTo>
                <a:lnTo>
                  <a:pt x="1239481" y="129400"/>
                </a:lnTo>
                <a:lnTo>
                  <a:pt x="1211199" y="160782"/>
                </a:lnTo>
                <a:lnTo>
                  <a:pt x="1193647" y="202742"/>
                </a:lnTo>
                <a:lnTo>
                  <a:pt x="1187831" y="252603"/>
                </a:lnTo>
                <a:lnTo>
                  <a:pt x="1189278" y="278485"/>
                </a:lnTo>
                <a:lnTo>
                  <a:pt x="1200899" y="324345"/>
                </a:lnTo>
                <a:lnTo>
                  <a:pt x="1223949" y="361594"/>
                </a:lnTo>
                <a:lnTo>
                  <a:pt x="1257338" y="386219"/>
                </a:lnTo>
                <a:lnTo>
                  <a:pt x="1277874" y="393573"/>
                </a:lnTo>
                <a:lnTo>
                  <a:pt x="1281430" y="382143"/>
                </a:lnTo>
                <a:lnTo>
                  <a:pt x="1265377" y="375031"/>
                </a:lnTo>
                <a:lnTo>
                  <a:pt x="1251508" y="365112"/>
                </a:lnTo>
                <a:lnTo>
                  <a:pt x="1223035" y="318909"/>
                </a:lnTo>
                <a:lnTo>
                  <a:pt x="1214653" y="275971"/>
                </a:lnTo>
                <a:lnTo>
                  <a:pt x="1213612" y="251079"/>
                </a:lnTo>
                <a:lnTo>
                  <a:pt x="1214653" y="226987"/>
                </a:lnTo>
                <a:lnTo>
                  <a:pt x="1223035" y="185178"/>
                </a:lnTo>
                <a:lnTo>
                  <a:pt x="1251623" y="139687"/>
                </a:lnTo>
                <a:lnTo>
                  <a:pt x="1265643" y="129895"/>
                </a:lnTo>
                <a:lnTo>
                  <a:pt x="1281938" y="122809"/>
                </a:lnTo>
                <a:close/>
              </a:path>
              <a:path w="1877695" h="502920">
                <a:moveTo>
                  <a:pt x="1727073" y="252603"/>
                </a:moveTo>
                <a:lnTo>
                  <a:pt x="1721256" y="202742"/>
                </a:lnTo>
                <a:lnTo>
                  <a:pt x="1703832" y="160782"/>
                </a:lnTo>
                <a:lnTo>
                  <a:pt x="1675472" y="129400"/>
                </a:lnTo>
                <a:lnTo>
                  <a:pt x="1637030" y="111252"/>
                </a:lnTo>
                <a:lnTo>
                  <a:pt x="1633093" y="122809"/>
                </a:lnTo>
                <a:lnTo>
                  <a:pt x="1649399" y="129895"/>
                </a:lnTo>
                <a:lnTo>
                  <a:pt x="1663446" y="139687"/>
                </a:lnTo>
                <a:lnTo>
                  <a:pt x="1691982" y="185178"/>
                </a:lnTo>
                <a:lnTo>
                  <a:pt x="1700364" y="226987"/>
                </a:lnTo>
                <a:lnTo>
                  <a:pt x="1701419" y="251079"/>
                </a:lnTo>
                <a:lnTo>
                  <a:pt x="1700364" y="275971"/>
                </a:lnTo>
                <a:lnTo>
                  <a:pt x="1691982" y="318909"/>
                </a:lnTo>
                <a:lnTo>
                  <a:pt x="1663484" y="365112"/>
                </a:lnTo>
                <a:lnTo>
                  <a:pt x="1633474" y="382143"/>
                </a:lnTo>
                <a:lnTo>
                  <a:pt x="1637030" y="393573"/>
                </a:lnTo>
                <a:lnTo>
                  <a:pt x="1675587" y="375564"/>
                </a:lnTo>
                <a:lnTo>
                  <a:pt x="1703959" y="344297"/>
                </a:lnTo>
                <a:lnTo>
                  <a:pt x="1721269" y="302412"/>
                </a:lnTo>
                <a:lnTo>
                  <a:pt x="1725612" y="278485"/>
                </a:lnTo>
                <a:lnTo>
                  <a:pt x="1727073" y="252603"/>
                </a:lnTo>
                <a:close/>
              </a:path>
              <a:path w="1877695" h="502920">
                <a:moveTo>
                  <a:pt x="1877187" y="251206"/>
                </a:moveTo>
                <a:lnTo>
                  <a:pt x="1875332" y="207251"/>
                </a:lnTo>
                <a:lnTo>
                  <a:pt x="1869782" y="166217"/>
                </a:lnTo>
                <a:lnTo>
                  <a:pt x="1860575" y="128092"/>
                </a:lnTo>
                <a:lnTo>
                  <a:pt x="1831759" y="61696"/>
                </a:lnTo>
                <a:lnTo>
                  <a:pt x="1792135" y="15303"/>
                </a:lnTo>
                <a:lnTo>
                  <a:pt x="1768475" y="0"/>
                </a:lnTo>
                <a:lnTo>
                  <a:pt x="1763776" y="11938"/>
                </a:lnTo>
                <a:lnTo>
                  <a:pt x="1782457" y="27114"/>
                </a:lnTo>
                <a:lnTo>
                  <a:pt x="1799069" y="46888"/>
                </a:lnTo>
                <a:lnTo>
                  <a:pt x="1826006" y="100203"/>
                </a:lnTo>
                <a:lnTo>
                  <a:pt x="1843036" y="169265"/>
                </a:lnTo>
                <a:lnTo>
                  <a:pt x="1847303" y="208724"/>
                </a:lnTo>
                <a:lnTo>
                  <a:pt x="1848739" y="251460"/>
                </a:lnTo>
                <a:lnTo>
                  <a:pt x="1847303" y="293585"/>
                </a:lnTo>
                <a:lnTo>
                  <a:pt x="1843049" y="332701"/>
                </a:lnTo>
                <a:lnTo>
                  <a:pt x="1826133" y="401828"/>
                </a:lnTo>
                <a:lnTo>
                  <a:pt x="1799285" y="455637"/>
                </a:lnTo>
                <a:lnTo>
                  <a:pt x="1763776" y="490855"/>
                </a:lnTo>
                <a:lnTo>
                  <a:pt x="1768475" y="502666"/>
                </a:lnTo>
                <a:lnTo>
                  <a:pt x="1813242" y="466940"/>
                </a:lnTo>
                <a:lnTo>
                  <a:pt x="1847723" y="409575"/>
                </a:lnTo>
                <a:lnTo>
                  <a:pt x="1869782" y="335876"/>
                </a:lnTo>
                <a:lnTo>
                  <a:pt x="1875332" y="294906"/>
                </a:lnTo>
                <a:lnTo>
                  <a:pt x="1877187" y="251206"/>
                </a:lnTo>
                <a:close/>
              </a:path>
            </a:pathLst>
          </a:custGeom>
          <a:solidFill>
            <a:srgbClr val="000000"/>
          </a:solidFill>
        </p:spPr>
        <p:txBody>
          <a:bodyPr wrap="square" lIns="0" tIns="0" rIns="0" bIns="0" rtlCol="0"/>
          <a:lstStyle/>
          <a:p>
            <a:endParaRPr/>
          </a:p>
        </p:txBody>
      </p:sp>
      <p:sp>
        <p:nvSpPr>
          <p:cNvPr id="22" name="object 22"/>
          <p:cNvSpPr/>
          <p:nvPr/>
        </p:nvSpPr>
        <p:spPr>
          <a:xfrm>
            <a:off x="4841113" y="3129407"/>
            <a:ext cx="1075690" cy="282575"/>
          </a:xfrm>
          <a:custGeom>
            <a:avLst/>
            <a:gdLst/>
            <a:ahLst/>
            <a:cxnLst/>
            <a:rect l="l" t="t" r="r" b="b"/>
            <a:pathLst>
              <a:path w="1075689" h="282575">
                <a:moveTo>
                  <a:pt x="985647" y="0"/>
                </a:moveTo>
                <a:lnTo>
                  <a:pt x="981710" y="11556"/>
                </a:lnTo>
                <a:lnTo>
                  <a:pt x="998017" y="18631"/>
                </a:lnTo>
                <a:lnTo>
                  <a:pt x="1012063" y="28432"/>
                </a:lnTo>
                <a:lnTo>
                  <a:pt x="1040606" y="73925"/>
                </a:lnTo>
                <a:lnTo>
                  <a:pt x="1048988" y="115732"/>
                </a:lnTo>
                <a:lnTo>
                  <a:pt x="1050036" y="139826"/>
                </a:lnTo>
                <a:lnTo>
                  <a:pt x="1048988" y="164707"/>
                </a:lnTo>
                <a:lnTo>
                  <a:pt x="1040606" y="207656"/>
                </a:lnTo>
                <a:lnTo>
                  <a:pt x="1012110" y="253857"/>
                </a:lnTo>
                <a:lnTo>
                  <a:pt x="982090" y="270890"/>
                </a:lnTo>
                <a:lnTo>
                  <a:pt x="985647" y="282320"/>
                </a:lnTo>
                <a:lnTo>
                  <a:pt x="1024207" y="264302"/>
                </a:lnTo>
                <a:lnTo>
                  <a:pt x="1052576" y="233044"/>
                </a:lnTo>
                <a:lnTo>
                  <a:pt x="1069895" y="191150"/>
                </a:lnTo>
                <a:lnTo>
                  <a:pt x="1075689" y="141350"/>
                </a:lnTo>
                <a:lnTo>
                  <a:pt x="1074237" y="115413"/>
                </a:lnTo>
                <a:lnTo>
                  <a:pt x="1062616" y="69538"/>
                </a:lnTo>
                <a:lnTo>
                  <a:pt x="1039546" y="32164"/>
                </a:lnTo>
                <a:lnTo>
                  <a:pt x="1006121" y="7435"/>
                </a:lnTo>
                <a:lnTo>
                  <a:pt x="985647" y="0"/>
                </a:lnTo>
                <a:close/>
              </a:path>
              <a:path w="1075689" h="282575">
                <a:moveTo>
                  <a:pt x="90042" y="0"/>
                </a:moveTo>
                <a:lnTo>
                  <a:pt x="51657" y="18145"/>
                </a:lnTo>
                <a:lnTo>
                  <a:pt x="23367" y="49529"/>
                </a:lnTo>
                <a:lnTo>
                  <a:pt x="5826" y="91487"/>
                </a:lnTo>
                <a:lnTo>
                  <a:pt x="0" y="141350"/>
                </a:lnTo>
                <a:lnTo>
                  <a:pt x="1452" y="167233"/>
                </a:lnTo>
                <a:lnTo>
                  <a:pt x="13073" y="213092"/>
                </a:lnTo>
                <a:lnTo>
                  <a:pt x="36125" y="250334"/>
                </a:lnTo>
                <a:lnTo>
                  <a:pt x="69514" y="274960"/>
                </a:lnTo>
                <a:lnTo>
                  <a:pt x="90042"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7" y="11556"/>
                </a:lnTo>
                <a:lnTo>
                  <a:pt x="90042" y="0"/>
                </a:lnTo>
                <a:close/>
              </a:path>
            </a:pathLst>
          </a:custGeom>
          <a:solidFill>
            <a:srgbClr val="000000"/>
          </a:solidFill>
        </p:spPr>
        <p:txBody>
          <a:bodyPr wrap="square" lIns="0" tIns="0" rIns="0" bIns="0" rtlCol="0"/>
          <a:lstStyle/>
          <a:p>
            <a:endParaRPr/>
          </a:p>
        </p:txBody>
      </p:sp>
      <p:sp>
        <p:nvSpPr>
          <p:cNvPr id="23" name="object 23"/>
          <p:cNvSpPr/>
          <p:nvPr/>
        </p:nvSpPr>
        <p:spPr>
          <a:xfrm>
            <a:off x="6477889" y="3129407"/>
            <a:ext cx="537845" cy="282575"/>
          </a:xfrm>
          <a:custGeom>
            <a:avLst/>
            <a:gdLst/>
            <a:ahLst/>
            <a:cxnLst/>
            <a:rect l="l" t="t" r="r" b="b"/>
            <a:pathLst>
              <a:path w="537845" h="282575">
                <a:moveTo>
                  <a:pt x="447675" y="0"/>
                </a:moveTo>
                <a:lnTo>
                  <a:pt x="443738" y="11556"/>
                </a:lnTo>
                <a:lnTo>
                  <a:pt x="460045" y="18631"/>
                </a:lnTo>
                <a:lnTo>
                  <a:pt x="474090" y="28432"/>
                </a:lnTo>
                <a:lnTo>
                  <a:pt x="502634" y="73925"/>
                </a:lnTo>
                <a:lnTo>
                  <a:pt x="511016" y="115732"/>
                </a:lnTo>
                <a:lnTo>
                  <a:pt x="512063" y="139826"/>
                </a:lnTo>
                <a:lnTo>
                  <a:pt x="511016" y="164707"/>
                </a:lnTo>
                <a:lnTo>
                  <a:pt x="502634" y="207656"/>
                </a:lnTo>
                <a:lnTo>
                  <a:pt x="474138" y="253857"/>
                </a:lnTo>
                <a:lnTo>
                  <a:pt x="444118" y="270890"/>
                </a:lnTo>
                <a:lnTo>
                  <a:pt x="447675" y="282320"/>
                </a:lnTo>
                <a:lnTo>
                  <a:pt x="486235" y="264302"/>
                </a:lnTo>
                <a:lnTo>
                  <a:pt x="514604" y="233044"/>
                </a:lnTo>
                <a:lnTo>
                  <a:pt x="531923" y="191150"/>
                </a:lnTo>
                <a:lnTo>
                  <a:pt x="537717" y="141350"/>
                </a:lnTo>
                <a:lnTo>
                  <a:pt x="536265" y="115413"/>
                </a:lnTo>
                <a:lnTo>
                  <a:pt x="524644" y="69538"/>
                </a:lnTo>
                <a:lnTo>
                  <a:pt x="501574" y="32164"/>
                </a:lnTo>
                <a:lnTo>
                  <a:pt x="468149" y="7435"/>
                </a:lnTo>
                <a:lnTo>
                  <a:pt x="447675" y="0"/>
                </a:lnTo>
                <a:close/>
              </a:path>
              <a:path w="537845" h="282575">
                <a:moveTo>
                  <a:pt x="90042" y="0"/>
                </a:moveTo>
                <a:lnTo>
                  <a:pt x="51657" y="18145"/>
                </a:lnTo>
                <a:lnTo>
                  <a:pt x="23368" y="49529"/>
                </a:lnTo>
                <a:lnTo>
                  <a:pt x="5826" y="91487"/>
                </a:lnTo>
                <a:lnTo>
                  <a:pt x="0" y="141350"/>
                </a:lnTo>
                <a:lnTo>
                  <a:pt x="1452" y="167233"/>
                </a:lnTo>
                <a:lnTo>
                  <a:pt x="13073" y="213092"/>
                </a:lnTo>
                <a:lnTo>
                  <a:pt x="36125" y="250334"/>
                </a:lnTo>
                <a:lnTo>
                  <a:pt x="69514" y="274960"/>
                </a:lnTo>
                <a:lnTo>
                  <a:pt x="90042"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7" y="11556"/>
                </a:lnTo>
                <a:lnTo>
                  <a:pt x="90042" y="0"/>
                </a:lnTo>
                <a:close/>
              </a:path>
            </a:pathLst>
          </a:custGeom>
          <a:solidFill>
            <a:srgbClr val="000000"/>
          </a:solidFill>
        </p:spPr>
        <p:txBody>
          <a:bodyPr wrap="square" lIns="0" tIns="0" rIns="0" bIns="0" rtlCol="0"/>
          <a:lstStyle/>
          <a:p>
            <a:endParaRPr/>
          </a:p>
        </p:txBody>
      </p:sp>
      <p:sp>
        <p:nvSpPr>
          <p:cNvPr id="24" name="object 24"/>
          <p:cNvSpPr txBox="1"/>
          <p:nvPr/>
        </p:nvSpPr>
        <p:spPr>
          <a:xfrm>
            <a:off x="4061586" y="3040126"/>
            <a:ext cx="3355975" cy="451484"/>
          </a:xfrm>
          <a:prstGeom prst="rect">
            <a:avLst/>
          </a:prstGeom>
        </p:spPr>
        <p:txBody>
          <a:bodyPr vert="horz" wrap="square" lIns="0" tIns="12700" rIns="0" bIns="0" rtlCol="0">
            <a:spAutoFit/>
          </a:bodyPr>
          <a:lstStyle/>
          <a:p>
            <a:pPr marL="50800">
              <a:lnSpc>
                <a:spcPts val="2065"/>
              </a:lnSpc>
              <a:spcBef>
                <a:spcPts val="100"/>
              </a:spcBef>
              <a:tabLst>
                <a:tab pos="879475" algn="l"/>
                <a:tab pos="1882775" algn="l"/>
                <a:tab pos="2517140" algn="l"/>
                <a:tab pos="2981960" algn="l"/>
              </a:tabLst>
            </a:pPr>
            <a:r>
              <a:rPr sz="2400" spc="130" dirty="0">
                <a:latin typeface="Cambria Math"/>
                <a:cs typeface="Cambria Math"/>
              </a:rPr>
              <a:t>𝑥</a:t>
            </a:r>
            <a:r>
              <a:rPr sz="2625" spc="195" baseline="30158" dirty="0">
                <a:latin typeface="Cambria Math"/>
                <a:cs typeface="Cambria Math"/>
              </a:rPr>
              <a:t>𝑛</a:t>
            </a:r>
            <a:r>
              <a:rPr sz="2625" spc="427" baseline="30158" dirty="0">
                <a:latin typeface="Cambria Math"/>
                <a:cs typeface="Cambria Math"/>
              </a:rPr>
              <a:t> </a:t>
            </a:r>
            <a:r>
              <a:rPr sz="2400" dirty="0">
                <a:latin typeface="Cambria Math"/>
                <a:cs typeface="Cambria Math"/>
              </a:rPr>
              <a:t>−	1 −</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a:p>
            <a:pPr marL="209550">
              <a:lnSpc>
                <a:spcPts val="1285"/>
              </a:lnSpc>
              <a:tabLst>
                <a:tab pos="3140075" algn="l"/>
              </a:tabLst>
            </a:pPr>
            <a:r>
              <a:rPr sz="1750" spc="55" dirty="0">
                <a:latin typeface="Cambria Math"/>
                <a:cs typeface="Cambria Math"/>
              </a:rPr>
              <a:t>𝑖	𝑖</a:t>
            </a:r>
            <a:endParaRPr sz="1750">
              <a:latin typeface="Cambria Math"/>
              <a:cs typeface="Cambria Math"/>
            </a:endParaRPr>
          </a:p>
        </p:txBody>
      </p:sp>
      <p:sp>
        <p:nvSpPr>
          <p:cNvPr id="25" name="object 25"/>
          <p:cNvSpPr/>
          <p:nvPr/>
        </p:nvSpPr>
        <p:spPr>
          <a:xfrm>
            <a:off x="6535039" y="4100829"/>
            <a:ext cx="639445" cy="367030"/>
          </a:xfrm>
          <a:custGeom>
            <a:avLst/>
            <a:gdLst/>
            <a:ahLst/>
            <a:cxnLst/>
            <a:rect l="l" t="t" r="r" b="b"/>
            <a:pathLst>
              <a:path w="639445" h="367029">
                <a:moveTo>
                  <a:pt x="93980" y="54737"/>
                </a:moveTo>
                <a:lnTo>
                  <a:pt x="90030" y="43307"/>
                </a:lnTo>
                <a:lnTo>
                  <a:pt x="69507" y="50698"/>
                </a:lnTo>
                <a:lnTo>
                  <a:pt x="51536" y="61404"/>
                </a:lnTo>
                <a:lnTo>
                  <a:pt x="23241" y="92837"/>
                </a:lnTo>
                <a:lnTo>
                  <a:pt x="5803" y="134734"/>
                </a:lnTo>
                <a:lnTo>
                  <a:pt x="0" y="184531"/>
                </a:lnTo>
                <a:lnTo>
                  <a:pt x="1447" y="210489"/>
                </a:lnTo>
                <a:lnTo>
                  <a:pt x="13017" y="256400"/>
                </a:lnTo>
                <a:lnTo>
                  <a:pt x="36017" y="293598"/>
                </a:lnTo>
                <a:lnTo>
                  <a:pt x="69494" y="318262"/>
                </a:lnTo>
                <a:lnTo>
                  <a:pt x="90030" y="325628"/>
                </a:lnTo>
                <a:lnTo>
                  <a:pt x="93599" y="314198"/>
                </a:lnTo>
                <a:lnTo>
                  <a:pt x="77470" y="307086"/>
                </a:lnTo>
                <a:lnTo>
                  <a:pt x="63576" y="297167"/>
                </a:lnTo>
                <a:lnTo>
                  <a:pt x="35077" y="250913"/>
                </a:lnTo>
                <a:lnTo>
                  <a:pt x="26695" y="207949"/>
                </a:lnTo>
                <a:lnTo>
                  <a:pt x="25654" y="183007"/>
                </a:lnTo>
                <a:lnTo>
                  <a:pt x="26695" y="158940"/>
                </a:lnTo>
                <a:lnTo>
                  <a:pt x="35077" y="117170"/>
                </a:lnTo>
                <a:lnTo>
                  <a:pt x="63665" y="71666"/>
                </a:lnTo>
                <a:lnTo>
                  <a:pt x="77685" y="61836"/>
                </a:lnTo>
                <a:lnTo>
                  <a:pt x="93980" y="54737"/>
                </a:lnTo>
                <a:close/>
              </a:path>
              <a:path w="639445" h="367029">
                <a:moveTo>
                  <a:pt x="537718" y="184531"/>
                </a:moveTo>
                <a:lnTo>
                  <a:pt x="531888" y="134734"/>
                </a:lnTo>
                <a:lnTo>
                  <a:pt x="514350" y="92837"/>
                </a:lnTo>
                <a:lnTo>
                  <a:pt x="486054" y="61404"/>
                </a:lnTo>
                <a:lnTo>
                  <a:pt x="447675" y="43307"/>
                </a:lnTo>
                <a:lnTo>
                  <a:pt x="443611" y="54737"/>
                </a:lnTo>
                <a:lnTo>
                  <a:pt x="459968" y="61836"/>
                </a:lnTo>
                <a:lnTo>
                  <a:pt x="474027" y="71666"/>
                </a:lnTo>
                <a:lnTo>
                  <a:pt x="502551" y="117170"/>
                </a:lnTo>
                <a:lnTo>
                  <a:pt x="510882" y="158940"/>
                </a:lnTo>
                <a:lnTo>
                  <a:pt x="511937" y="183007"/>
                </a:lnTo>
                <a:lnTo>
                  <a:pt x="510882" y="207949"/>
                </a:lnTo>
                <a:lnTo>
                  <a:pt x="502500" y="250913"/>
                </a:lnTo>
                <a:lnTo>
                  <a:pt x="474027" y="297167"/>
                </a:lnTo>
                <a:lnTo>
                  <a:pt x="444119" y="314198"/>
                </a:lnTo>
                <a:lnTo>
                  <a:pt x="447675" y="325628"/>
                </a:lnTo>
                <a:lnTo>
                  <a:pt x="486168" y="307568"/>
                </a:lnTo>
                <a:lnTo>
                  <a:pt x="514477" y="276352"/>
                </a:lnTo>
                <a:lnTo>
                  <a:pt x="531901" y="234442"/>
                </a:lnTo>
                <a:lnTo>
                  <a:pt x="536257" y="210489"/>
                </a:lnTo>
                <a:lnTo>
                  <a:pt x="537718" y="184531"/>
                </a:lnTo>
                <a:close/>
              </a:path>
              <a:path w="639445" h="367029">
                <a:moveTo>
                  <a:pt x="639064" y="0"/>
                </a:moveTo>
                <a:lnTo>
                  <a:pt x="571119" y="0"/>
                </a:lnTo>
                <a:lnTo>
                  <a:pt x="571119" y="11430"/>
                </a:lnTo>
                <a:lnTo>
                  <a:pt x="611378" y="11430"/>
                </a:lnTo>
                <a:lnTo>
                  <a:pt x="611378" y="355600"/>
                </a:lnTo>
                <a:lnTo>
                  <a:pt x="571119" y="355600"/>
                </a:lnTo>
                <a:lnTo>
                  <a:pt x="571119" y="367030"/>
                </a:lnTo>
                <a:lnTo>
                  <a:pt x="639064" y="367030"/>
                </a:lnTo>
                <a:lnTo>
                  <a:pt x="639064" y="355600"/>
                </a:lnTo>
                <a:lnTo>
                  <a:pt x="639064" y="11430"/>
                </a:lnTo>
                <a:lnTo>
                  <a:pt x="639064" y="0"/>
                </a:lnTo>
                <a:close/>
              </a:path>
            </a:pathLst>
          </a:custGeom>
          <a:solidFill>
            <a:srgbClr val="000000"/>
          </a:solidFill>
        </p:spPr>
        <p:txBody>
          <a:bodyPr wrap="square" lIns="0" tIns="0" rIns="0" bIns="0" rtlCol="0"/>
          <a:lstStyle/>
          <a:p>
            <a:endParaRPr/>
          </a:p>
        </p:txBody>
      </p:sp>
      <p:sp>
        <p:nvSpPr>
          <p:cNvPr id="26" name="object 26"/>
          <p:cNvSpPr/>
          <p:nvPr/>
        </p:nvSpPr>
        <p:spPr>
          <a:xfrm>
            <a:off x="1602867" y="4100829"/>
            <a:ext cx="67945" cy="367030"/>
          </a:xfrm>
          <a:custGeom>
            <a:avLst/>
            <a:gdLst/>
            <a:ahLst/>
            <a:cxnLst/>
            <a:rect l="l" t="t" r="r" b="b"/>
            <a:pathLst>
              <a:path w="67944" h="367029">
                <a:moveTo>
                  <a:pt x="67818" y="0"/>
                </a:moveTo>
                <a:lnTo>
                  <a:pt x="0" y="0"/>
                </a:lnTo>
                <a:lnTo>
                  <a:pt x="0" y="11430"/>
                </a:lnTo>
                <a:lnTo>
                  <a:pt x="0" y="355600"/>
                </a:lnTo>
                <a:lnTo>
                  <a:pt x="0" y="367030"/>
                </a:lnTo>
                <a:lnTo>
                  <a:pt x="67818" y="367030"/>
                </a:lnTo>
                <a:lnTo>
                  <a:pt x="67818" y="355600"/>
                </a:lnTo>
                <a:lnTo>
                  <a:pt x="27673" y="355600"/>
                </a:lnTo>
                <a:lnTo>
                  <a:pt x="27673" y="11430"/>
                </a:lnTo>
                <a:lnTo>
                  <a:pt x="67818" y="11430"/>
                </a:lnTo>
                <a:lnTo>
                  <a:pt x="67818" y="0"/>
                </a:lnTo>
                <a:close/>
              </a:path>
            </a:pathLst>
          </a:custGeom>
          <a:solidFill>
            <a:srgbClr val="000000"/>
          </a:solidFill>
        </p:spPr>
        <p:txBody>
          <a:bodyPr wrap="square" lIns="0" tIns="0" rIns="0" bIns="0" rtlCol="0"/>
          <a:lstStyle/>
          <a:p>
            <a:endParaRPr/>
          </a:p>
        </p:txBody>
      </p:sp>
      <p:sp>
        <p:nvSpPr>
          <p:cNvPr id="27" name="object 27"/>
          <p:cNvSpPr/>
          <p:nvPr/>
        </p:nvSpPr>
        <p:spPr>
          <a:xfrm>
            <a:off x="3264534" y="4144136"/>
            <a:ext cx="539750" cy="282575"/>
          </a:xfrm>
          <a:custGeom>
            <a:avLst/>
            <a:gdLst/>
            <a:ahLst/>
            <a:cxnLst/>
            <a:rect l="l" t="t" r="r" b="b"/>
            <a:pathLst>
              <a:path w="539750" h="282575">
                <a:moveTo>
                  <a:pt x="449199" y="0"/>
                </a:moveTo>
                <a:lnTo>
                  <a:pt x="445135" y="11430"/>
                </a:lnTo>
                <a:lnTo>
                  <a:pt x="461498" y="18522"/>
                </a:lnTo>
                <a:lnTo>
                  <a:pt x="475551" y="28352"/>
                </a:lnTo>
                <a:lnTo>
                  <a:pt x="504084" y="73852"/>
                </a:lnTo>
                <a:lnTo>
                  <a:pt x="512415" y="115623"/>
                </a:lnTo>
                <a:lnTo>
                  <a:pt x="513461" y="139700"/>
                </a:lnTo>
                <a:lnTo>
                  <a:pt x="512413" y="164635"/>
                </a:lnTo>
                <a:lnTo>
                  <a:pt x="504031" y="207601"/>
                </a:lnTo>
                <a:lnTo>
                  <a:pt x="475551" y="253857"/>
                </a:lnTo>
                <a:lnTo>
                  <a:pt x="445642" y="270890"/>
                </a:lnTo>
                <a:lnTo>
                  <a:pt x="449199" y="282320"/>
                </a:lnTo>
                <a:lnTo>
                  <a:pt x="487695" y="264255"/>
                </a:lnTo>
                <a:lnTo>
                  <a:pt x="516000" y="233044"/>
                </a:lnTo>
                <a:lnTo>
                  <a:pt x="533431" y="191134"/>
                </a:lnTo>
                <a:lnTo>
                  <a:pt x="539241" y="141224"/>
                </a:lnTo>
                <a:lnTo>
                  <a:pt x="537787" y="115341"/>
                </a:lnTo>
                <a:lnTo>
                  <a:pt x="526115" y="69482"/>
                </a:lnTo>
                <a:lnTo>
                  <a:pt x="502991" y="32146"/>
                </a:lnTo>
                <a:lnTo>
                  <a:pt x="469653" y="7381"/>
                </a:lnTo>
                <a:lnTo>
                  <a:pt x="449199" y="0"/>
                </a:lnTo>
                <a:close/>
              </a:path>
              <a:path w="539750" h="282575">
                <a:moveTo>
                  <a:pt x="90042" y="0"/>
                </a:moveTo>
                <a:lnTo>
                  <a:pt x="51546" y="18097"/>
                </a:lnTo>
                <a:lnTo>
                  <a:pt x="23240" y="49530"/>
                </a:lnTo>
                <a:lnTo>
                  <a:pt x="5810" y="91424"/>
                </a:lnTo>
                <a:lnTo>
                  <a:pt x="0" y="141224"/>
                </a:lnTo>
                <a:lnTo>
                  <a:pt x="1450" y="167179"/>
                </a:lnTo>
                <a:lnTo>
                  <a:pt x="13019" y="213090"/>
                </a:lnTo>
                <a:lnTo>
                  <a:pt x="36018" y="250281"/>
                </a:lnTo>
                <a:lnTo>
                  <a:pt x="69494"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28" name="object 28"/>
          <p:cNvSpPr txBox="1"/>
          <p:nvPr/>
        </p:nvSpPr>
        <p:spPr>
          <a:xfrm>
            <a:off x="517144" y="2896076"/>
            <a:ext cx="3315970" cy="1922780"/>
          </a:xfrm>
          <a:prstGeom prst="rect">
            <a:avLst/>
          </a:prstGeom>
        </p:spPr>
        <p:txBody>
          <a:bodyPr vert="horz" wrap="square" lIns="0" tIns="156845" rIns="0" bIns="0" rtlCol="0">
            <a:spAutoFit/>
          </a:bodyPr>
          <a:lstStyle/>
          <a:p>
            <a:pPr marL="63500">
              <a:lnSpc>
                <a:spcPct val="100000"/>
              </a:lnSpc>
              <a:spcBef>
                <a:spcPts val="1235"/>
              </a:spcBef>
              <a:tabLst>
                <a:tab pos="1218565" algn="l"/>
                <a:tab pos="1764030" algn="l"/>
                <a:tab pos="2928620" algn="l"/>
              </a:tabLst>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dirty="0">
                <a:latin typeface="Cambria Math"/>
                <a:cs typeface="Cambria Math"/>
              </a:rPr>
              <a:t>1</a:t>
            </a:r>
            <a:r>
              <a:rPr sz="2400" spc="5" dirty="0">
                <a:latin typeface="Cambria Math"/>
                <a:cs typeface="Cambria Math"/>
              </a:rPr>
              <a:t> </a:t>
            </a:r>
            <a:r>
              <a:rPr sz="2400" dirty="0">
                <a:latin typeface="Cambria Math"/>
                <a:cs typeface="Cambria Math"/>
              </a:rPr>
              <a:t>−</a:t>
            </a:r>
            <a:r>
              <a:rPr sz="2400" spc="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502284">
              <a:lnSpc>
                <a:spcPct val="100000"/>
              </a:lnSpc>
              <a:spcBef>
                <a:spcPts val="830"/>
              </a:spcBef>
            </a:pPr>
            <a:r>
              <a:rPr sz="1750" spc="130" dirty="0">
                <a:latin typeface="Cambria Math"/>
                <a:cs typeface="Cambria Math"/>
              </a:rPr>
              <a:t>𝑛</a:t>
            </a:r>
            <a:endParaRPr sz="1750">
              <a:latin typeface="Cambria Math"/>
              <a:cs typeface="Cambria Math"/>
            </a:endParaRPr>
          </a:p>
          <a:p>
            <a:pPr>
              <a:lnSpc>
                <a:spcPct val="100000"/>
              </a:lnSpc>
              <a:spcBef>
                <a:spcPts val="10"/>
              </a:spcBef>
            </a:pPr>
            <a:endParaRPr sz="1850">
              <a:latin typeface="Cambria Math"/>
              <a:cs typeface="Cambria Math"/>
            </a:endParaRPr>
          </a:p>
          <a:p>
            <a:pPr marL="57785">
              <a:lnSpc>
                <a:spcPct val="100000"/>
              </a:lnSpc>
              <a:tabLst>
                <a:tab pos="2847340" algn="l"/>
              </a:tabLst>
            </a:pP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a:t>
            </a:r>
            <a:r>
              <a:rPr sz="2400" spc="32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50"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305" dirty="0">
                <a:latin typeface="Cambria Math"/>
                <a:cs typeface="Cambria Math"/>
              </a:rPr>
              <a:t>𝑦ො</a:t>
            </a:r>
            <a:r>
              <a:rPr sz="2625" spc="-457" baseline="28571" dirty="0">
                <a:latin typeface="Cambria Math"/>
                <a:cs typeface="Cambria Math"/>
              </a:rPr>
              <a:t>𝑛</a:t>
            </a:r>
            <a:r>
              <a:rPr sz="2400" spc="-305" dirty="0">
                <a:latin typeface="Cambria Math"/>
                <a:cs typeface="Cambria Math"/>
              </a:rPr>
              <a:t>𝑓</a:t>
            </a:r>
            <a:r>
              <a:rPr sz="2625" spc="-457"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498475">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29" name="object 29"/>
          <p:cNvSpPr/>
          <p:nvPr/>
        </p:nvSpPr>
        <p:spPr>
          <a:xfrm>
            <a:off x="4727575" y="4144136"/>
            <a:ext cx="537845" cy="282575"/>
          </a:xfrm>
          <a:custGeom>
            <a:avLst/>
            <a:gdLst/>
            <a:ahLst/>
            <a:cxnLst/>
            <a:rect l="l" t="t" r="r" b="b"/>
            <a:pathLst>
              <a:path w="537845" h="282575">
                <a:moveTo>
                  <a:pt x="447675" y="0"/>
                </a:moveTo>
                <a:lnTo>
                  <a:pt x="443611" y="11430"/>
                </a:lnTo>
                <a:lnTo>
                  <a:pt x="459974" y="18522"/>
                </a:lnTo>
                <a:lnTo>
                  <a:pt x="474027" y="28352"/>
                </a:lnTo>
                <a:lnTo>
                  <a:pt x="502560" y="73852"/>
                </a:lnTo>
                <a:lnTo>
                  <a:pt x="510891" y="115623"/>
                </a:lnTo>
                <a:lnTo>
                  <a:pt x="511937" y="139700"/>
                </a:lnTo>
                <a:lnTo>
                  <a:pt x="510889" y="164635"/>
                </a:lnTo>
                <a:lnTo>
                  <a:pt x="502507" y="207601"/>
                </a:lnTo>
                <a:lnTo>
                  <a:pt x="474027" y="253857"/>
                </a:lnTo>
                <a:lnTo>
                  <a:pt x="444119" y="270890"/>
                </a:lnTo>
                <a:lnTo>
                  <a:pt x="447675" y="282320"/>
                </a:lnTo>
                <a:lnTo>
                  <a:pt x="486171" y="264255"/>
                </a:lnTo>
                <a:lnTo>
                  <a:pt x="514476" y="233044"/>
                </a:lnTo>
                <a:lnTo>
                  <a:pt x="531907" y="191134"/>
                </a:lnTo>
                <a:lnTo>
                  <a:pt x="537717" y="141224"/>
                </a:lnTo>
                <a:lnTo>
                  <a:pt x="536263" y="115341"/>
                </a:lnTo>
                <a:lnTo>
                  <a:pt x="524591" y="69482"/>
                </a:lnTo>
                <a:lnTo>
                  <a:pt x="501467" y="32146"/>
                </a:lnTo>
                <a:lnTo>
                  <a:pt x="468129" y="7381"/>
                </a:lnTo>
                <a:lnTo>
                  <a:pt x="447675" y="0"/>
                </a:lnTo>
                <a:close/>
              </a:path>
              <a:path w="537845" h="282575">
                <a:moveTo>
                  <a:pt x="90042" y="0"/>
                </a:moveTo>
                <a:lnTo>
                  <a:pt x="51546" y="18097"/>
                </a:lnTo>
                <a:lnTo>
                  <a:pt x="23240" y="49530"/>
                </a:lnTo>
                <a:lnTo>
                  <a:pt x="5810" y="91424"/>
                </a:lnTo>
                <a:lnTo>
                  <a:pt x="0" y="141224"/>
                </a:lnTo>
                <a:lnTo>
                  <a:pt x="1450" y="167179"/>
                </a:lnTo>
                <a:lnTo>
                  <a:pt x="13019" y="213090"/>
                </a:lnTo>
                <a:lnTo>
                  <a:pt x="36018" y="250281"/>
                </a:lnTo>
                <a:lnTo>
                  <a:pt x="69494"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30" name="object 30"/>
          <p:cNvSpPr txBox="1"/>
          <p:nvPr/>
        </p:nvSpPr>
        <p:spPr>
          <a:xfrm>
            <a:off x="3861815" y="4054551"/>
            <a:ext cx="1327150" cy="391795"/>
          </a:xfrm>
          <a:prstGeom prst="rect">
            <a:avLst/>
          </a:prstGeom>
        </p:spPr>
        <p:txBody>
          <a:bodyPr vert="horz" wrap="square" lIns="0" tIns="12700" rIns="0" bIns="0" rtlCol="0">
            <a:spAutoFit/>
          </a:bodyPr>
          <a:lstStyle/>
          <a:p>
            <a:pPr marL="38100">
              <a:lnSpc>
                <a:spcPct val="100000"/>
              </a:lnSpc>
              <a:spcBef>
                <a:spcPts val="100"/>
              </a:spcBef>
              <a:tabLst>
                <a:tab pos="965835" algn="l"/>
              </a:tabLst>
            </a:pP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p:txBody>
      </p:sp>
      <p:sp>
        <p:nvSpPr>
          <p:cNvPr id="31" name="object 31"/>
          <p:cNvSpPr txBox="1"/>
          <p:nvPr/>
        </p:nvSpPr>
        <p:spPr>
          <a:xfrm>
            <a:off x="5323332" y="4054551"/>
            <a:ext cx="1673860" cy="391795"/>
          </a:xfrm>
          <a:prstGeom prst="rect">
            <a:avLst/>
          </a:prstGeom>
        </p:spPr>
        <p:txBody>
          <a:bodyPr vert="horz" wrap="square" lIns="0" tIns="12700" rIns="0" bIns="0" rtlCol="0">
            <a:spAutoFit/>
          </a:bodyPr>
          <a:lstStyle/>
          <a:p>
            <a:pPr marL="38100">
              <a:lnSpc>
                <a:spcPct val="100000"/>
              </a:lnSpc>
              <a:spcBef>
                <a:spcPts val="100"/>
              </a:spcBef>
              <a:tabLst>
                <a:tab pos="1311910" algn="l"/>
              </a:tabLst>
            </a:pPr>
            <a:r>
              <a:rPr sz="2400" dirty="0">
                <a:latin typeface="Cambria Math"/>
                <a:cs typeface="Cambria Math"/>
              </a:rPr>
              <a:t>+</a:t>
            </a:r>
            <a:r>
              <a:rPr sz="2400" spc="-5" dirty="0">
                <a:latin typeface="Cambria Math"/>
                <a:cs typeface="Cambria Math"/>
              </a:rPr>
              <a:t> </a:t>
            </a:r>
            <a:r>
              <a:rPr sz="2400" spc="-305" dirty="0">
                <a:latin typeface="Cambria Math"/>
                <a:cs typeface="Cambria Math"/>
              </a:rPr>
              <a:t>𝑦ො</a:t>
            </a:r>
            <a:r>
              <a:rPr sz="2625" spc="-457" baseline="28571" dirty="0">
                <a:latin typeface="Cambria Math"/>
                <a:cs typeface="Cambria Math"/>
              </a:rPr>
              <a:t>𝑛</a:t>
            </a:r>
            <a:r>
              <a:rPr sz="2400" spc="-305" dirty="0">
                <a:latin typeface="Cambria Math"/>
                <a:cs typeface="Cambria Math"/>
              </a:rPr>
              <a:t>𝑓</a:t>
            </a:r>
            <a:r>
              <a:rPr sz="2625" spc="-457"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p:txBody>
      </p:sp>
      <p:sp>
        <p:nvSpPr>
          <p:cNvPr id="32" name="object 32"/>
          <p:cNvSpPr txBox="1"/>
          <p:nvPr/>
        </p:nvSpPr>
        <p:spPr>
          <a:xfrm>
            <a:off x="7242302" y="4213047"/>
            <a:ext cx="354965" cy="293370"/>
          </a:xfrm>
          <a:prstGeom prst="rect">
            <a:avLst/>
          </a:prstGeom>
        </p:spPr>
        <p:txBody>
          <a:bodyPr vert="horz" wrap="square" lIns="0" tIns="13335" rIns="0" bIns="0" rtlCol="0">
            <a:spAutoFit/>
          </a:bodyPr>
          <a:lstStyle/>
          <a:p>
            <a:pPr marL="12700">
              <a:lnSpc>
                <a:spcPct val="100000"/>
              </a:lnSpc>
              <a:spcBef>
                <a:spcPts val="105"/>
              </a:spcBef>
            </a:pPr>
            <a:r>
              <a:rPr sz="1750" u="heavy" dirty="0">
                <a:uFill>
                  <a:solidFill>
                    <a:srgbClr val="0000FF"/>
                  </a:solidFill>
                </a:uFill>
                <a:latin typeface="Times New Roman"/>
                <a:cs typeface="Times New Roman"/>
              </a:rPr>
              <a:t>  </a:t>
            </a:r>
            <a:r>
              <a:rPr sz="1750" u="heavy" spc="-20" dirty="0">
                <a:uFill>
                  <a:solidFill>
                    <a:srgbClr val="0000FF"/>
                  </a:solidFill>
                </a:uFill>
                <a:latin typeface="Times New Roman"/>
                <a:cs typeface="Times New Roman"/>
              </a:rPr>
              <a:t> </a:t>
            </a:r>
            <a:r>
              <a:rPr sz="1750" u="heavy" spc="60" dirty="0">
                <a:uFill>
                  <a:solidFill>
                    <a:srgbClr val="0000FF"/>
                  </a:solidFill>
                </a:uFill>
                <a:latin typeface="Cambria Math"/>
                <a:cs typeface="Cambria Math"/>
              </a:rPr>
              <a:t>𝑖</a:t>
            </a:r>
            <a:r>
              <a:rPr sz="1750" u="heavy" spc="-90" dirty="0">
                <a:uFill>
                  <a:solidFill>
                    <a:srgbClr val="0000FF"/>
                  </a:solidFill>
                </a:uFill>
                <a:latin typeface="Cambria Math"/>
                <a:cs typeface="Cambria Math"/>
              </a:rPr>
              <a:t> </a:t>
            </a:r>
            <a:endParaRPr sz="1750">
              <a:latin typeface="Cambria Math"/>
              <a:cs typeface="Cambria Math"/>
            </a:endParaRPr>
          </a:p>
        </p:txBody>
      </p:sp>
      <p:sp>
        <p:nvSpPr>
          <p:cNvPr id="33" name="object 33"/>
          <p:cNvSpPr txBox="1"/>
          <p:nvPr/>
        </p:nvSpPr>
        <p:spPr>
          <a:xfrm>
            <a:off x="7222490" y="3931107"/>
            <a:ext cx="399415" cy="391795"/>
          </a:xfrm>
          <a:prstGeom prst="rect">
            <a:avLst/>
          </a:prstGeom>
        </p:spPr>
        <p:txBody>
          <a:bodyPr vert="horz" wrap="square" lIns="0" tIns="12700" rIns="0" bIns="0" rtlCol="0">
            <a:spAutoFit/>
          </a:bodyPr>
          <a:lstStyle/>
          <a:p>
            <a:pPr marL="38100">
              <a:lnSpc>
                <a:spcPct val="100000"/>
              </a:lnSpc>
              <a:spcBef>
                <a:spcPts val="100"/>
              </a:spcBef>
            </a:pPr>
            <a:r>
              <a:rPr sz="3600" spc="195" baseline="-21990" dirty="0">
                <a:latin typeface="Cambria Math"/>
                <a:cs typeface="Cambria Math"/>
              </a:rPr>
              <a:t>𝑥</a:t>
            </a:r>
            <a:r>
              <a:rPr sz="1750" spc="130" dirty="0">
                <a:latin typeface="Cambria Math"/>
                <a:cs typeface="Cambria Math"/>
              </a:rPr>
              <a:t>𝑛</a:t>
            </a:r>
            <a:endParaRPr sz="1750">
              <a:latin typeface="Cambria Math"/>
              <a:cs typeface="Cambria Math"/>
            </a:endParaRPr>
          </a:p>
        </p:txBody>
      </p:sp>
      <p:sp>
        <p:nvSpPr>
          <p:cNvPr id="34" name="object 34"/>
          <p:cNvSpPr/>
          <p:nvPr/>
        </p:nvSpPr>
        <p:spPr>
          <a:xfrm>
            <a:off x="2140457" y="4153661"/>
            <a:ext cx="1625600" cy="316865"/>
          </a:xfrm>
          <a:custGeom>
            <a:avLst/>
            <a:gdLst/>
            <a:ahLst/>
            <a:cxnLst/>
            <a:rect l="l" t="t" r="r" b="b"/>
            <a:pathLst>
              <a:path w="1625600" h="316864">
                <a:moveTo>
                  <a:pt x="0" y="0"/>
                </a:moveTo>
                <a:lnTo>
                  <a:pt x="1625345" y="316356"/>
                </a:lnTo>
              </a:path>
            </a:pathLst>
          </a:custGeom>
          <a:ln w="28956">
            <a:solidFill>
              <a:srgbClr val="FF0000"/>
            </a:solidFill>
          </a:ln>
        </p:spPr>
        <p:txBody>
          <a:bodyPr wrap="square" lIns="0" tIns="0" rIns="0" bIns="0" rtlCol="0"/>
          <a:lstStyle/>
          <a:p>
            <a:endParaRPr/>
          </a:p>
        </p:txBody>
      </p:sp>
      <p:sp>
        <p:nvSpPr>
          <p:cNvPr id="35" name="object 35"/>
          <p:cNvSpPr/>
          <p:nvPr/>
        </p:nvSpPr>
        <p:spPr>
          <a:xfrm>
            <a:off x="4080509" y="3633978"/>
            <a:ext cx="329565" cy="0"/>
          </a:xfrm>
          <a:custGeom>
            <a:avLst/>
            <a:gdLst/>
            <a:ahLst/>
            <a:cxnLst/>
            <a:rect l="l" t="t" r="r" b="b"/>
            <a:pathLst>
              <a:path w="329564">
                <a:moveTo>
                  <a:pt x="0" y="0"/>
                </a:moveTo>
                <a:lnTo>
                  <a:pt x="329056" y="0"/>
                </a:lnTo>
              </a:path>
            </a:pathLst>
          </a:custGeom>
          <a:ln w="28956">
            <a:solidFill>
              <a:srgbClr val="0000FF"/>
            </a:solidFill>
          </a:ln>
        </p:spPr>
        <p:txBody>
          <a:bodyPr wrap="square" lIns="0" tIns="0" rIns="0" bIns="0" rtlCol="0"/>
          <a:lstStyle/>
          <a:p>
            <a:endParaRPr/>
          </a:p>
        </p:txBody>
      </p:sp>
      <p:sp>
        <p:nvSpPr>
          <p:cNvPr id="36" name="object 36"/>
          <p:cNvSpPr/>
          <p:nvPr/>
        </p:nvSpPr>
        <p:spPr>
          <a:xfrm>
            <a:off x="7073645" y="3623309"/>
            <a:ext cx="329565" cy="0"/>
          </a:xfrm>
          <a:custGeom>
            <a:avLst/>
            <a:gdLst/>
            <a:ahLst/>
            <a:cxnLst/>
            <a:rect l="l" t="t" r="r" b="b"/>
            <a:pathLst>
              <a:path w="329565">
                <a:moveTo>
                  <a:pt x="0" y="0"/>
                </a:moveTo>
                <a:lnTo>
                  <a:pt x="329056" y="0"/>
                </a:lnTo>
              </a:path>
            </a:pathLst>
          </a:custGeom>
          <a:ln w="28956">
            <a:solidFill>
              <a:srgbClr val="0000FF"/>
            </a:solidFill>
          </a:ln>
        </p:spPr>
        <p:txBody>
          <a:bodyPr wrap="square" lIns="0" tIns="0" rIns="0" bIns="0" rtlCol="0"/>
          <a:lstStyle/>
          <a:p>
            <a:endParaRPr/>
          </a:p>
        </p:txBody>
      </p:sp>
      <p:sp>
        <p:nvSpPr>
          <p:cNvPr id="37" name="object 37"/>
          <p:cNvSpPr txBox="1"/>
          <p:nvPr/>
        </p:nvSpPr>
        <p:spPr>
          <a:xfrm>
            <a:off x="986434" y="5452668"/>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38" name="object 38"/>
          <p:cNvSpPr/>
          <p:nvPr/>
        </p:nvSpPr>
        <p:spPr>
          <a:xfrm>
            <a:off x="1628648" y="4959350"/>
            <a:ext cx="2054225" cy="502920"/>
          </a:xfrm>
          <a:custGeom>
            <a:avLst/>
            <a:gdLst/>
            <a:ahLst/>
            <a:cxnLst/>
            <a:rect l="l" t="t" r="r" b="b"/>
            <a:pathLst>
              <a:path w="2054225" h="502920">
                <a:moveTo>
                  <a:pt x="113411" y="11938"/>
                </a:moveTo>
                <a:lnTo>
                  <a:pt x="63842" y="35852"/>
                </a:lnTo>
                <a:lnTo>
                  <a:pt x="29337" y="92837"/>
                </a:lnTo>
                <a:lnTo>
                  <a:pt x="7327" y="166217"/>
                </a:lnTo>
                <a:lnTo>
                  <a:pt x="1828" y="207251"/>
                </a:lnTo>
                <a:lnTo>
                  <a:pt x="0" y="251206"/>
                </a:lnTo>
                <a:lnTo>
                  <a:pt x="1828" y="294906"/>
                </a:lnTo>
                <a:lnTo>
                  <a:pt x="7327" y="335876"/>
                </a:lnTo>
                <a:lnTo>
                  <a:pt x="16497" y="374103"/>
                </a:lnTo>
                <a:lnTo>
                  <a:pt x="45339" y="440969"/>
                </a:lnTo>
                <a:lnTo>
                  <a:pt x="84874" y="487553"/>
                </a:lnTo>
                <a:lnTo>
                  <a:pt x="108458" y="502793"/>
                </a:lnTo>
                <a:lnTo>
                  <a:pt x="113411" y="490855"/>
                </a:lnTo>
                <a:lnTo>
                  <a:pt x="94500" y="475576"/>
                </a:lnTo>
                <a:lnTo>
                  <a:pt x="77774" y="455637"/>
                </a:lnTo>
                <a:lnTo>
                  <a:pt x="50927" y="401828"/>
                </a:lnTo>
                <a:lnTo>
                  <a:pt x="34061" y="332701"/>
                </a:lnTo>
                <a:lnTo>
                  <a:pt x="29845" y="293585"/>
                </a:lnTo>
                <a:lnTo>
                  <a:pt x="28435" y="251472"/>
                </a:lnTo>
                <a:lnTo>
                  <a:pt x="29845" y="208724"/>
                </a:lnTo>
                <a:lnTo>
                  <a:pt x="34074" y="169265"/>
                </a:lnTo>
                <a:lnTo>
                  <a:pt x="51054" y="100203"/>
                </a:lnTo>
                <a:lnTo>
                  <a:pt x="78041" y="46939"/>
                </a:lnTo>
                <a:lnTo>
                  <a:pt x="94665" y="27165"/>
                </a:lnTo>
                <a:lnTo>
                  <a:pt x="113411" y="11938"/>
                </a:lnTo>
                <a:close/>
              </a:path>
              <a:path w="2054225" h="502920">
                <a:moveTo>
                  <a:pt x="1460119" y="122809"/>
                </a:moveTo>
                <a:lnTo>
                  <a:pt x="1456182" y="111379"/>
                </a:lnTo>
                <a:lnTo>
                  <a:pt x="1435646" y="118770"/>
                </a:lnTo>
                <a:lnTo>
                  <a:pt x="1417675" y="129463"/>
                </a:lnTo>
                <a:lnTo>
                  <a:pt x="1389380" y="160782"/>
                </a:lnTo>
                <a:lnTo>
                  <a:pt x="1371942" y="202793"/>
                </a:lnTo>
                <a:lnTo>
                  <a:pt x="1366139" y="252603"/>
                </a:lnTo>
                <a:lnTo>
                  <a:pt x="1367586" y="278485"/>
                </a:lnTo>
                <a:lnTo>
                  <a:pt x="1379156" y="324345"/>
                </a:lnTo>
                <a:lnTo>
                  <a:pt x="1402156" y="361594"/>
                </a:lnTo>
                <a:lnTo>
                  <a:pt x="1435633" y="386270"/>
                </a:lnTo>
                <a:lnTo>
                  <a:pt x="1456182" y="393700"/>
                </a:lnTo>
                <a:lnTo>
                  <a:pt x="1459738" y="382143"/>
                </a:lnTo>
                <a:lnTo>
                  <a:pt x="1443609" y="375031"/>
                </a:lnTo>
                <a:lnTo>
                  <a:pt x="1429715" y="365112"/>
                </a:lnTo>
                <a:lnTo>
                  <a:pt x="1401216" y="318909"/>
                </a:lnTo>
                <a:lnTo>
                  <a:pt x="1392834" y="275971"/>
                </a:lnTo>
                <a:lnTo>
                  <a:pt x="1391793" y="251091"/>
                </a:lnTo>
                <a:lnTo>
                  <a:pt x="1392834" y="227012"/>
                </a:lnTo>
                <a:lnTo>
                  <a:pt x="1401216" y="185242"/>
                </a:lnTo>
                <a:lnTo>
                  <a:pt x="1429804" y="139687"/>
                </a:lnTo>
                <a:lnTo>
                  <a:pt x="1443824" y="129895"/>
                </a:lnTo>
                <a:lnTo>
                  <a:pt x="1460119" y="122809"/>
                </a:lnTo>
                <a:close/>
              </a:path>
              <a:path w="2054225" h="502920">
                <a:moveTo>
                  <a:pt x="1903857" y="252603"/>
                </a:moveTo>
                <a:lnTo>
                  <a:pt x="1898027" y="202793"/>
                </a:lnTo>
                <a:lnTo>
                  <a:pt x="1880489" y="160782"/>
                </a:lnTo>
                <a:lnTo>
                  <a:pt x="1852193" y="129463"/>
                </a:lnTo>
                <a:lnTo>
                  <a:pt x="1813814" y="111379"/>
                </a:lnTo>
                <a:lnTo>
                  <a:pt x="1809750" y="122809"/>
                </a:lnTo>
                <a:lnTo>
                  <a:pt x="1826107" y="129895"/>
                </a:lnTo>
                <a:lnTo>
                  <a:pt x="1840166" y="139687"/>
                </a:lnTo>
                <a:lnTo>
                  <a:pt x="1868690" y="185242"/>
                </a:lnTo>
                <a:lnTo>
                  <a:pt x="1877021" y="227012"/>
                </a:lnTo>
                <a:lnTo>
                  <a:pt x="1878076" y="251091"/>
                </a:lnTo>
                <a:lnTo>
                  <a:pt x="1877021" y="275971"/>
                </a:lnTo>
                <a:lnTo>
                  <a:pt x="1868639" y="318909"/>
                </a:lnTo>
                <a:lnTo>
                  <a:pt x="1840166" y="365112"/>
                </a:lnTo>
                <a:lnTo>
                  <a:pt x="1810258" y="382143"/>
                </a:lnTo>
                <a:lnTo>
                  <a:pt x="1813814" y="393700"/>
                </a:lnTo>
                <a:lnTo>
                  <a:pt x="1852307" y="375577"/>
                </a:lnTo>
                <a:lnTo>
                  <a:pt x="1880616" y="344297"/>
                </a:lnTo>
                <a:lnTo>
                  <a:pt x="1898040" y="302412"/>
                </a:lnTo>
                <a:lnTo>
                  <a:pt x="1902396" y="278485"/>
                </a:lnTo>
                <a:lnTo>
                  <a:pt x="1903857" y="252603"/>
                </a:lnTo>
                <a:close/>
              </a:path>
              <a:path w="2054225" h="502920">
                <a:moveTo>
                  <a:pt x="2053844" y="251206"/>
                </a:moveTo>
                <a:lnTo>
                  <a:pt x="2052002" y="207251"/>
                </a:lnTo>
                <a:lnTo>
                  <a:pt x="2046503" y="166217"/>
                </a:lnTo>
                <a:lnTo>
                  <a:pt x="2037334" y="128092"/>
                </a:lnTo>
                <a:lnTo>
                  <a:pt x="2008466" y="61696"/>
                </a:lnTo>
                <a:lnTo>
                  <a:pt x="1968792" y="15303"/>
                </a:lnTo>
                <a:lnTo>
                  <a:pt x="1945132" y="0"/>
                </a:lnTo>
                <a:lnTo>
                  <a:pt x="1940433" y="11938"/>
                </a:lnTo>
                <a:lnTo>
                  <a:pt x="1959165" y="27165"/>
                </a:lnTo>
                <a:lnTo>
                  <a:pt x="1975777" y="46926"/>
                </a:lnTo>
                <a:lnTo>
                  <a:pt x="2002663" y="100203"/>
                </a:lnTo>
                <a:lnTo>
                  <a:pt x="2019744" y="169265"/>
                </a:lnTo>
                <a:lnTo>
                  <a:pt x="2023986" y="208724"/>
                </a:lnTo>
                <a:lnTo>
                  <a:pt x="2025396" y="251472"/>
                </a:lnTo>
                <a:lnTo>
                  <a:pt x="2023986" y="293585"/>
                </a:lnTo>
                <a:lnTo>
                  <a:pt x="2019769" y="332701"/>
                </a:lnTo>
                <a:lnTo>
                  <a:pt x="2002917" y="401828"/>
                </a:lnTo>
                <a:lnTo>
                  <a:pt x="1975954" y="455637"/>
                </a:lnTo>
                <a:lnTo>
                  <a:pt x="1940433" y="490855"/>
                </a:lnTo>
                <a:lnTo>
                  <a:pt x="1945132" y="502793"/>
                </a:lnTo>
                <a:lnTo>
                  <a:pt x="1989912" y="466953"/>
                </a:lnTo>
                <a:lnTo>
                  <a:pt x="2024507" y="409575"/>
                </a:lnTo>
                <a:lnTo>
                  <a:pt x="2046503" y="335876"/>
                </a:lnTo>
                <a:lnTo>
                  <a:pt x="2052002" y="294906"/>
                </a:lnTo>
                <a:lnTo>
                  <a:pt x="2053844" y="251206"/>
                </a:lnTo>
                <a:close/>
              </a:path>
            </a:pathLst>
          </a:custGeom>
          <a:solidFill>
            <a:srgbClr val="000000"/>
          </a:solidFill>
        </p:spPr>
        <p:txBody>
          <a:bodyPr wrap="square" lIns="0" tIns="0" rIns="0" bIns="0" rtlCol="0"/>
          <a:lstStyle/>
          <a:p>
            <a:endParaRPr/>
          </a:p>
        </p:txBody>
      </p:sp>
      <p:sp>
        <p:nvSpPr>
          <p:cNvPr id="39" name="object 39"/>
          <p:cNvSpPr txBox="1"/>
          <p:nvPr/>
        </p:nvSpPr>
        <p:spPr>
          <a:xfrm>
            <a:off x="520598" y="4981702"/>
            <a:ext cx="2935605" cy="391160"/>
          </a:xfrm>
          <a:prstGeom prst="rect">
            <a:avLst/>
          </a:prstGeom>
        </p:spPr>
        <p:txBody>
          <a:bodyPr vert="horz" wrap="square" lIns="0" tIns="12700" rIns="0" bIns="0" rtlCol="0">
            <a:spAutoFit/>
          </a:bodyPr>
          <a:lstStyle/>
          <a:p>
            <a:pPr marL="38100">
              <a:lnSpc>
                <a:spcPct val="100000"/>
              </a:lnSpc>
              <a:spcBef>
                <a:spcPts val="100"/>
              </a:spcBef>
              <a:tabLst>
                <a:tab pos="1231265" algn="l"/>
                <a:tab pos="2574290"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42"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40" name="object 40"/>
          <p:cNvSpPr txBox="1"/>
          <p:nvPr/>
        </p:nvSpPr>
        <p:spPr>
          <a:xfrm>
            <a:off x="3907028" y="5140197"/>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1" name="object 41"/>
          <p:cNvSpPr txBox="1"/>
          <p:nvPr/>
        </p:nvSpPr>
        <p:spPr>
          <a:xfrm>
            <a:off x="3722878" y="4858257"/>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42" name="object 42"/>
          <p:cNvSpPr/>
          <p:nvPr/>
        </p:nvSpPr>
        <p:spPr>
          <a:xfrm>
            <a:off x="2200655" y="3494532"/>
            <a:ext cx="2165985" cy="0"/>
          </a:xfrm>
          <a:custGeom>
            <a:avLst/>
            <a:gdLst/>
            <a:ahLst/>
            <a:cxnLst/>
            <a:rect l="l" t="t" r="r" b="b"/>
            <a:pathLst>
              <a:path w="2165985">
                <a:moveTo>
                  <a:pt x="0" y="0"/>
                </a:moveTo>
                <a:lnTo>
                  <a:pt x="2165731" y="0"/>
                </a:lnTo>
              </a:path>
            </a:pathLst>
          </a:custGeom>
          <a:ln w="57912">
            <a:solidFill>
              <a:srgbClr val="00AF50"/>
            </a:solidFill>
          </a:ln>
        </p:spPr>
        <p:txBody>
          <a:bodyPr wrap="square" lIns="0" tIns="0" rIns="0" bIns="0" rtlCol="0"/>
          <a:lstStyle/>
          <a:p>
            <a:endParaRPr/>
          </a:p>
        </p:txBody>
      </p:sp>
      <p:sp>
        <p:nvSpPr>
          <p:cNvPr id="43" name="object 43"/>
          <p:cNvSpPr/>
          <p:nvPr/>
        </p:nvSpPr>
        <p:spPr>
          <a:xfrm>
            <a:off x="5882640" y="3494532"/>
            <a:ext cx="1520190" cy="0"/>
          </a:xfrm>
          <a:custGeom>
            <a:avLst/>
            <a:gdLst/>
            <a:ahLst/>
            <a:cxnLst/>
            <a:rect l="l" t="t" r="r" b="b"/>
            <a:pathLst>
              <a:path w="1520190">
                <a:moveTo>
                  <a:pt x="0" y="0"/>
                </a:moveTo>
                <a:lnTo>
                  <a:pt x="1519809" y="0"/>
                </a:lnTo>
              </a:path>
            </a:pathLst>
          </a:custGeom>
          <a:ln w="57912">
            <a:solidFill>
              <a:srgbClr val="00AF50"/>
            </a:solidFill>
          </a:ln>
        </p:spPr>
        <p:txBody>
          <a:bodyPr wrap="square" lIns="0" tIns="0" rIns="0" bIns="0" rtlCol="0"/>
          <a:lstStyle/>
          <a:p>
            <a:endParaRPr/>
          </a:p>
        </p:txBody>
      </p:sp>
      <p:sp>
        <p:nvSpPr>
          <p:cNvPr id="44" name="object 44"/>
          <p:cNvSpPr/>
          <p:nvPr/>
        </p:nvSpPr>
        <p:spPr>
          <a:xfrm>
            <a:off x="6470142" y="5707075"/>
            <a:ext cx="2054225" cy="502920"/>
          </a:xfrm>
          <a:custGeom>
            <a:avLst/>
            <a:gdLst/>
            <a:ahLst/>
            <a:cxnLst/>
            <a:rect l="l" t="t" r="r" b="b"/>
            <a:pathLst>
              <a:path w="2054225" h="502920">
                <a:moveTo>
                  <a:pt x="113411" y="11912"/>
                </a:moveTo>
                <a:lnTo>
                  <a:pt x="63919" y="35877"/>
                </a:lnTo>
                <a:lnTo>
                  <a:pt x="29464" y="92875"/>
                </a:lnTo>
                <a:lnTo>
                  <a:pt x="7340" y="166255"/>
                </a:lnTo>
                <a:lnTo>
                  <a:pt x="1828" y="207289"/>
                </a:lnTo>
                <a:lnTo>
                  <a:pt x="0" y="251231"/>
                </a:lnTo>
                <a:lnTo>
                  <a:pt x="1828" y="294957"/>
                </a:lnTo>
                <a:lnTo>
                  <a:pt x="7340" y="335915"/>
                </a:lnTo>
                <a:lnTo>
                  <a:pt x="16548" y="374129"/>
                </a:lnTo>
                <a:lnTo>
                  <a:pt x="45415" y="440969"/>
                </a:lnTo>
                <a:lnTo>
                  <a:pt x="84988" y="487553"/>
                </a:lnTo>
                <a:lnTo>
                  <a:pt x="108585" y="502742"/>
                </a:lnTo>
                <a:lnTo>
                  <a:pt x="113411" y="490842"/>
                </a:lnTo>
                <a:lnTo>
                  <a:pt x="94500" y="475576"/>
                </a:lnTo>
                <a:lnTo>
                  <a:pt x="77774" y="455650"/>
                </a:lnTo>
                <a:lnTo>
                  <a:pt x="50927" y="401840"/>
                </a:lnTo>
                <a:lnTo>
                  <a:pt x="34061" y="332714"/>
                </a:lnTo>
                <a:lnTo>
                  <a:pt x="29845" y="293624"/>
                </a:lnTo>
                <a:lnTo>
                  <a:pt x="28448" y="251523"/>
                </a:lnTo>
                <a:lnTo>
                  <a:pt x="29870" y="208749"/>
                </a:lnTo>
                <a:lnTo>
                  <a:pt x="34137" y="169278"/>
                </a:lnTo>
                <a:lnTo>
                  <a:pt x="51181" y="100241"/>
                </a:lnTo>
                <a:lnTo>
                  <a:pt x="78054" y="46951"/>
                </a:lnTo>
                <a:lnTo>
                  <a:pt x="94665" y="27152"/>
                </a:lnTo>
                <a:lnTo>
                  <a:pt x="113411" y="11912"/>
                </a:lnTo>
                <a:close/>
              </a:path>
              <a:path w="2054225" h="502920">
                <a:moveTo>
                  <a:pt x="1458722" y="122796"/>
                </a:moveTo>
                <a:lnTo>
                  <a:pt x="1454658" y="111340"/>
                </a:lnTo>
                <a:lnTo>
                  <a:pt x="1434198" y="118745"/>
                </a:lnTo>
                <a:lnTo>
                  <a:pt x="1416253" y="129451"/>
                </a:lnTo>
                <a:lnTo>
                  <a:pt x="1387856" y="160820"/>
                </a:lnTo>
                <a:lnTo>
                  <a:pt x="1370418" y="202780"/>
                </a:lnTo>
                <a:lnTo>
                  <a:pt x="1364615" y="252577"/>
                </a:lnTo>
                <a:lnTo>
                  <a:pt x="1366062" y="278523"/>
                </a:lnTo>
                <a:lnTo>
                  <a:pt x="1377683" y="324396"/>
                </a:lnTo>
                <a:lnTo>
                  <a:pt x="1400733" y="361632"/>
                </a:lnTo>
                <a:lnTo>
                  <a:pt x="1434122" y="386295"/>
                </a:lnTo>
                <a:lnTo>
                  <a:pt x="1454658" y="393661"/>
                </a:lnTo>
                <a:lnTo>
                  <a:pt x="1458214" y="382206"/>
                </a:lnTo>
                <a:lnTo>
                  <a:pt x="1442135" y="375094"/>
                </a:lnTo>
                <a:lnTo>
                  <a:pt x="1428242" y="365175"/>
                </a:lnTo>
                <a:lnTo>
                  <a:pt x="1399768" y="318935"/>
                </a:lnTo>
                <a:lnTo>
                  <a:pt x="1391437" y="275996"/>
                </a:lnTo>
                <a:lnTo>
                  <a:pt x="1390396" y="251091"/>
                </a:lnTo>
                <a:lnTo>
                  <a:pt x="1391437" y="227012"/>
                </a:lnTo>
                <a:lnTo>
                  <a:pt x="1399768" y="185229"/>
                </a:lnTo>
                <a:lnTo>
                  <a:pt x="1428343" y="139725"/>
                </a:lnTo>
                <a:lnTo>
                  <a:pt x="1442402" y="129895"/>
                </a:lnTo>
                <a:lnTo>
                  <a:pt x="1458722" y="122796"/>
                </a:lnTo>
                <a:close/>
              </a:path>
              <a:path w="2054225" h="502920">
                <a:moveTo>
                  <a:pt x="1903857" y="252577"/>
                </a:moveTo>
                <a:lnTo>
                  <a:pt x="1898040" y="202780"/>
                </a:lnTo>
                <a:lnTo>
                  <a:pt x="1880616" y="160820"/>
                </a:lnTo>
                <a:lnTo>
                  <a:pt x="1852206" y="129451"/>
                </a:lnTo>
                <a:lnTo>
                  <a:pt x="1813814" y="111340"/>
                </a:lnTo>
                <a:lnTo>
                  <a:pt x="1809750" y="122796"/>
                </a:lnTo>
                <a:lnTo>
                  <a:pt x="1826120" y="129895"/>
                </a:lnTo>
                <a:lnTo>
                  <a:pt x="1840204" y="139725"/>
                </a:lnTo>
                <a:lnTo>
                  <a:pt x="1868741" y="185229"/>
                </a:lnTo>
                <a:lnTo>
                  <a:pt x="1877047" y="227012"/>
                </a:lnTo>
                <a:lnTo>
                  <a:pt x="1878076" y="251091"/>
                </a:lnTo>
                <a:lnTo>
                  <a:pt x="1877021" y="275996"/>
                </a:lnTo>
                <a:lnTo>
                  <a:pt x="1868690" y="318935"/>
                </a:lnTo>
                <a:lnTo>
                  <a:pt x="1840217" y="365175"/>
                </a:lnTo>
                <a:lnTo>
                  <a:pt x="1810258" y="382206"/>
                </a:lnTo>
                <a:lnTo>
                  <a:pt x="1813814" y="393661"/>
                </a:lnTo>
                <a:lnTo>
                  <a:pt x="1852307" y="375615"/>
                </a:lnTo>
                <a:lnTo>
                  <a:pt x="1880616" y="344335"/>
                </a:lnTo>
                <a:lnTo>
                  <a:pt x="1898040" y="302463"/>
                </a:lnTo>
                <a:lnTo>
                  <a:pt x="1902396" y="278523"/>
                </a:lnTo>
                <a:lnTo>
                  <a:pt x="1903857" y="252577"/>
                </a:lnTo>
                <a:close/>
              </a:path>
              <a:path w="2054225" h="502920">
                <a:moveTo>
                  <a:pt x="2053844" y="251231"/>
                </a:moveTo>
                <a:lnTo>
                  <a:pt x="2052002" y="207289"/>
                </a:lnTo>
                <a:lnTo>
                  <a:pt x="2046503" y="166255"/>
                </a:lnTo>
                <a:lnTo>
                  <a:pt x="2037334" y="128117"/>
                </a:lnTo>
                <a:lnTo>
                  <a:pt x="2008543" y="61734"/>
                </a:lnTo>
                <a:lnTo>
                  <a:pt x="1968919" y="15303"/>
                </a:lnTo>
                <a:lnTo>
                  <a:pt x="1945259" y="0"/>
                </a:lnTo>
                <a:lnTo>
                  <a:pt x="1940433" y="11912"/>
                </a:lnTo>
                <a:lnTo>
                  <a:pt x="1959190" y="27152"/>
                </a:lnTo>
                <a:lnTo>
                  <a:pt x="1975840" y="46951"/>
                </a:lnTo>
                <a:lnTo>
                  <a:pt x="2002790" y="100241"/>
                </a:lnTo>
                <a:lnTo>
                  <a:pt x="2019757" y="169278"/>
                </a:lnTo>
                <a:lnTo>
                  <a:pt x="2023986" y="208749"/>
                </a:lnTo>
                <a:lnTo>
                  <a:pt x="2025396" y="251523"/>
                </a:lnTo>
                <a:lnTo>
                  <a:pt x="2023986" y="293624"/>
                </a:lnTo>
                <a:lnTo>
                  <a:pt x="2019769" y="332714"/>
                </a:lnTo>
                <a:lnTo>
                  <a:pt x="2002917" y="401840"/>
                </a:lnTo>
                <a:lnTo>
                  <a:pt x="1976056" y="455650"/>
                </a:lnTo>
                <a:lnTo>
                  <a:pt x="1940433" y="490842"/>
                </a:lnTo>
                <a:lnTo>
                  <a:pt x="1945259" y="502742"/>
                </a:lnTo>
                <a:lnTo>
                  <a:pt x="1990026" y="466966"/>
                </a:lnTo>
                <a:lnTo>
                  <a:pt x="2024507" y="409575"/>
                </a:lnTo>
                <a:lnTo>
                  <a:pt x="2046503" y="335915"/>
                </a:lnTo>
                <a:lnTo>
                  <a:pt x="2052002" y="294957"/>
                </a:lnTo>
                <a:lnTo>
                  <a:pt x="2053844" y="251231"/>
                </a:lnTo>
                <a:close/>
              </a:path>
            </a:pathLst>
          </a:custGeom>
          <a:solidFill>
            <a:srgbClr val="000000"/>
          </a:solidFill>
        </p:spPr>
        <p:txBody>
          <a:bodyPr wrap="square" lIns="0" tIns="0" rIns="0" bIns="0" rtlCol="0"/>
          <a:lstStyle/>
          <a:p>
            <a:endParaRPr/>
          </a:p>
        </p:txBody>
      </p:sp>
      <p:sp>
        <p:nvSpPr>
          <p:cNvPr id="45" name="object 45"/>
          <p:cNvSpPr txBox="1"/>
          <p:nvPr/>
        </p:nvSpPr>
        <p:spPr>
          <a:xfrm>
            <a:off x="4039870" y="5585682"/>
            <a:ext cx="4257040" cy="907415"/>
          </a:xfrm>
          <a:prstGeom prst="rect">
            <a:avLst/>
          </a:prstGeom>
        </p:spPr>
        <p:txBody>
          <a:bodyPr vert="horz" wrap="square" lIns="0" tIns="156845" rIns="0" bIns="0" rtlCol="0">
            <a:spAutoFit/>
          </a:bodyPr>
          <a:lstStyle/>
          <a:p>
            <a:pPr marL="38100">
              <a:lnSpc>
                <a:spcPct val="100000"/>
              </a:lnSpc>
              <a:spcBef>
                <a:spcPts val="1235"/>
              </a:spcBef>
              <a:tabLst>
                <a:tab pos="2553970" algn="l"/>
                <a:tab pos="3895725" algn="l"/>
              </a:tabLst>
            </a:pPr>
            <a:r>
              <a:rPr sz="2400" spc="-15" dirty="0">
                <a:latin typeface="Cambria Math"/>
                <a:cs typeface="Cambria Math"/>
              </a:rPr>
              <a:t>𝑤</a:t>
            </a:r>
            <a:r>
              <a:rPr sz="2625" spc="-22" baseline="-15873" dirty="0">
                <a:latin typeface="Cambria Math"/>
                <a:cs typeface="Cambria Math"/>
              </a:rPr>
              <a:t>𝑖</a:t>
            </a:r>
            <a:r>
              <a:rPr sz="2625" spc="660" baseline="-15873" dirty="0">
                <a:latin typeface="Cambria Math"/>
                <a:cs typeface="Cambria Math"/>
              </a:rPr>
              <a:t> </a:t>
            </a:r>
            <a:r>
              <a:rPr sz="2400" dirty="0">
                <a:latin typeface="Cambria Math"/>
                <a:cs typeface="Cambria Math"/>
              </a:rPr>
              <a:t>←</a:t>
            </a:r>
            <a:r>
              <a:rPr sz="2400" spc="140" dirty="0">
                <a:latin typeface="Cambria Math"/>
                <a:cs typeface="Cambria Math"/>
              </a:rPr>
              <a:t> </a:t>
            </a:r>
            <a:r>
              <a:rPr sz="2400" spc="-15" dirty="0">
                <a:latin typeface="Cambria Math"/>
                <a:cs typeface="Cambria Math"/>
              </a:rPr>
              <a:t>𝑤</a:t>
            </a:r>
            <a:r>
              <a:rPr sz="2625" spc="-22" baseline="-15873" dirty="0">
                <a:latin typeface="Cambria Math"/>
                <a:cs typeface="Cambria Math"/>
              </a:rPr>
              <a:t>𝑖</a:t>
            </a:r>
            <a:r>
              <a:rPr sz="2625" spc="457"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𝜂</a:t>
            </a:r>
            <a:r>
              <a:rPr sz="2400" spc="-5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50419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46" name="object 46"/>
          <p:cNvSpPr txBox="1"/>
          <p:nvPr/>
        </p:nvSpPr>
        <p:spPr>
          <a:xfrm>
            <a:off x="8747886" y="5888228"/>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7" name="object 47"/>
          <p:cNvSpPr txBox="1"/>
          <p:nvPr/>
        </p:nvSpPr>
        <p:spPr>
          <a:xfrm>
            <a:off x="8563609" y="5606288"/>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grpSp>
        <p:nvGrpSpPr>
          <p:cNvPr id="48" name="object 48"/>
          <p:cNvGrpSpPr/>
          <p:nvPr/>
        </p:nvGrpSpPr>
        <p:grpSpPr>
          <a:xfrm>
            <a:off x="1277111" y="5402579"/>
            <a:ext cx="2723515" cy="1188720"/>
            <a:chOff x="1277111" y="5402579"/>
            <a:chExt cx="2723515" cy="1188720"/>
          </a:xfrm>
        </p:grpSpPr>
        <p:sp>
          <p:nvSpPr>
            <p:cNvPr id="49" name="object 49"/>
            <p:cNvSpPr/>
            <p:nvPr/>
          </p:nvSpPr>
          <p:spPr>
            <a:xfrm>
              <a:off x="1731263" y="5440679"/>
              <a:ext cx="1797685" cy="0"/>
            </a:xfrm>
            <a:custGeom>
              <a:avLst/>
              <a:gdLst/>
              <a:ahLst/>
              <a:cxnLst/>
              <a:rect l="l" t="t" r="r" b="b"/>
              <a:pathLst>
                <a:path w="1797685">
                  <a:moveTo>
                    <a:pt x="0" y="0"/>
                  </a:moveTo>
                  <a:lnTo>
                    <a:pt x="1797558" y="0"/>
                  </a:lnTo>
                </a:path>
              </a:pathLst>
            </a:custGeom>
            <a:ln w="76200">
              <a:solidFill>
                <a:srgbClr val="6F2F9F"/>
              </a:solidFill>
            </a:ln>
          </p:spPr>
          <p:txBody>
            <a:bodyPr wrap="square" lIns="0" tIns="0" rIns="0" bIns="0" rtlCol="0"/>
            <a:lstStyle/>
            <a:p>
              <a:endParaRPr/>
            </a:p>
          </p:txBody>
        </p:sp>
        <p:pic>
          <p:nvPicPr>
            <p:cNvPr id="50" name="object 50"/>
            <p:cNvPicPr/>
            <p:nvPr/>
          </p:nvPicPr>
          <p:blipFill>
            <a:blip r:embed="rId3" cstate="print"/>
            <a:stretch>
              <a:fillRect/>
            </a:stretch>
          </p:blipFill>
          <p:spPr>
            <a:xfrm>
              <a:off x="1399026" y="5525965"/>
              <a:ext cx="2412503" cy="935807"/>
            </a:xfrm>
            <a:prstGeom prst="rect">
              <a:avLst/>
            </a:prstGeom>
          </p:spPr>
        </p:pic>
        <p:pic>
          <p:nvPicPr>
            <p:cNvPr id="51" name="object 51"/>
            <p:cNvPicPr/>
            <p:nvPr/>
          </p:nvPicPr>
          <p:blipFill>
            <a:blip r:embed="rId4" cstate="print"/>
            <a:stretch>
              <a:fillRect/>
            </a:stretch>
          </p:blipFill>
          <p:spPr>
            <a:xfrm>
              <a:off x="1277111" y="5471159"/>
              <a:ext cx="2723388" cy="1120140"/>
            </a:xfrm>
            <a:prstGeom prst="rect">
              <a:avLst/>
            </a:prstGeom>
          </p:spPr>
        </p:pic>
        <p:pic>
          <p:nvPicPr>
            <p:cNvPr id="52" name="object 52"/>
            <p:cNvPicPr/>
            <p:nvPr/>
          </p:nvPicPr>
          <p:blipFill>
            <a:blip r:embed="rId5" cstate="print"/>
            <a:stretch>
              <a:fillRect/>
            </a:stretch>
          </p:blipFill>
          <p:spPr>
            <a:xfrm>
              <a:off x="1449323" y="5556503"/>
              <a:ext cx="2316479" cy="832103"/>
            </a:xfrm>
            <a:prstGeom prst="rect">
              <a:avLst/>
            </a:prstGeom>
          </p:spPr>
        </p:pic>
      </p:grpSp>
      <p:sp>
        <p:nvSpPr>
          <p:cNvPr id="53" name="object 53"/>
          <p:cNvSpPr txBox="1"/>
          <p:nvPr/>
        </p:nvSpPr>
        <p:spPr>
          <a:xfrm>
            <a:off x="1449324" y="5556503"/>
            <a:ext cx="2316480" cy="832485"/>
          </a:xfrm>
          <a:prstGeom prst="rect">
            <a:avLst/>
          </a:prstGeom>
        </p:spPr>
        <p:txBody>
          <a:bodyPr vert="horz" wrap="square" lIns="0" tIns="27305" rIns="0" bIns="0" rtlCol="0">
            <a:spAutoFit/>
          </a:bodyPr>
          <a:lstStyle/>
          <a:p>
            <a:pPr algn="ctr">
              <a:lnSpc>
                <a:spcPct val="100000"/>
              </a:lnSpc>
              <a:spcBef>
                <a:spcPts val="215"/>
              </a:spcBef>
            </a:pPr>
            <a:r>
              <a:rPr sz="2400" spc="-15" dirty="0">
                <a:solidFill>
                  <a:srgbClr val="FFFFFF"/>
                </a:solidFill>
                <a:latin typeface="Calibri"/>
                <a:cs typeface="Calibri"/>
              </a:rPr>
              <a:t>Larger</a:t>
            </a:r>
            <a:r>
              <a:rPr sz="2400" spc="-30" dirty="0">
                <a:solidFill>
                  <a:srgbClr val="FFFFFF"/>
                </a:solidFill>
                <a:latin typeface="Calibri"/>
                <a:cs typeface="Calibri"/>
              </a:rPr>
              <a:t> </a:t>
            </a:r>
            <a:r>
              <a:rPr sz="2400" spc="-10" dirty="0">
                <a:solidFill>
                  <a:srgbClr val="FFFFFF"/>
                </a:solidFill>
                <a:latin typeface="Calibri"/>
                <a:cs typeface="Calibri"/>
              </a:rPr>
              <a:t>difference,</a:t>
            </a:r>
            <a:endParaRPr sz="2400">
              <a:latin typeface="Calibri"/>
              <a:cs typeface="Calibri"/>
            </a:endParaRPr>
          </a:p>
          <a:p>
            <a:pPr marR="37465" algn="ctr">
              <a:lnSpc>
                <a:spcPct val="100000"/>
              </a:lnSpc>
              <a:spcBef>
                <a:spcPts val="5"/>
              </a:spcBef>
            </a:pPr>
            <a:r>
              <a:rPr sz="2400" spc="-10" dirty="0">
                <a:solidFill>
                  <a:srgbClr val="FFFFFF"/>
                </a:solidFill>
                <a:latin typeface="Calibri"/>
                <a:cs typeface="Calibri"/>
              </a:rPr>
              <a:t>larger</a:t>
            </a:r>
            <a:r>
              <a:rPr sz="2400" spc="-40" dirty="0">
                <a:solidFill>
                  <a:srgbClr val="FFFFFF"/>
                </a:solidFill>
                <a:latin typeface="Calibri"/>
                <a:cs typeface="Calibri"/>
              </a:rPr>
              <a:t> </a:t>
            </a:r>
            <a:r>
              <a:rPr sz="2400" spc="-15" dirty="0">
                <a:solidFill>
                  <a:srgbClr val="FFFFFF"/>
                </a:solidFill>
                <a:latin typeface="Calibri"/>
                <a:cs typeface="Calibri"/>
              </a:rPr>
              <a:t>update</a:t>
            </a:r>
            <a:endParaRPr sz="2400">
              <a:latin typeface="Calibri"/>
              <a:cs typeface="Calibri"/>
            </a:endParaRPr>
          </a:p>
        </p:txBody>
      </p:sp>
      <p:sp>
        <p:nvSpPr>
          <p:cNvPr id="54" name="object 54"/>
          <p:cNvSpPr txBox="1"/>
          <p:nvPr/>
        </p:nvSpPr>
        <p:spPr>
          <a:xfrm>
            <a:off x="6863842" y="1540510"/>
            <a:ext cx="393700" cy="292735"/>
          </a:xfrm>
          <a:prstGeom prst="rect">
            <a:avLst/>
          </a:prstGeom>
        </p:spPr>
        <p:txBody>
          <a:bodyPr vert="horz" wrap="square" lIns="0" tIns="12700" rIns="0" bIns="0" rtlCol="0">
            <a:spAutoFit/>
          </a:bodyPr>
          <a:lstStyle/>
          <a:p>
            <a:pPr marL="12700">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55" name="object 55"/>
          <p:cNvSpPr/>
          <p:nvPr/>
        </p:nvSpPr>
        <p:spPr>
          <a:xfrm>
            <a:off x="7289292" y="1485391"/>
            <a:ext cx="537845" cy="282575"/>
          </a:xfrm>
          <a:custGeom>
            <a:avLst/>
            <a:gdLst/>
            <a:ahLst/>
            <a:cxnLst/>
            <a:rect l="l" t="t" r="r" b="b"/>
            <a:pathLst>
              <a:path w="537845" h="282575">
                <a:moveTo>
                  <a:pt x="447675" y="0"/>
                </a:moveTo>
                <a:lnTo>
                  <a:pt x="443610" y="11557"/>
                </a:lnTo>
                <a:lnTo>
                  <a:pt x="459974" y="18631"/>
                </a:lnTo>
                <a:lnTo>
                  <a:pt x="474027" y="28432"/>
                </a:lnTo>
                <a:lnTo>
                  <a:pt x="502560" y="73925"/>
                </a:lnTo>
                <a:lnTo>
                  <a:pt x="510891" y="115732"/>
                </a:lnTo>
                <a:lnTo>
                  <a:pt x="511936" y="139827"/>
                </a:lnTo>
                <a:lnTo>
                  <a:pt x="510889" y="164707"/>
                </a:lnTo>
                <a:lnTo>
                  <a:pt x="502507" y="207656"/>
                </a:lnTo>
                <a:lnTo>
                  <a:pt x="474075" y="253857"/>
                </a:lnTo>
                <a:lnTo>
                  <a:pt x="444118" y="270891"/>
                </a:lnTo>
                <a:lnTo>
                  <a:pt x="447675" y="282448"/>
                </a:lnTo>
                <a:lnTo>
                  <a:pt x="486171" y="264318"/>
                </a:lnTo>
                <a:lnTo>
                  <a:pt x="514476" y="233045"/>
                </a:lnTo>
                <a:lnTo>
                  <a:pt x="531907" y="191150"/>
                </a:lnTo>
                <a:lnTo>
                  <a:pt x="537717" y="141350"/>
                </a:lnTo>
                <a:lnTo>
                  <a:pt x="536265" y="115466"/>
                </a:lnTo>
                <a:lnTo>
                  <a:pt x="524644" y="69556"/>
                </a:lnTo>
                <a:lnTo>
                  <a:pt x="501521" y="32218"/>
                </a:lnTo>
                <a:lnTo>
                  <a:pt x="468131" y="7453"/>
                </a:lnTo>
                <a:lnTo>
                  <a:pt x="447675" y="0"/>
                </a:lnTo>
                <a:close/>
              </a:path>
              <a:path w="537845" h="282575">
                <a:moveTo>
                  <a:pt x="90042" y="0"/>
                </a:moveTo>
                <a:lnTo>
                  <a:pt x="51593" y="18192"/>
                </a:lnTo>
                <a:lnTo>
                  <a:pt x="23240" y="49530"/>
                </a:lnTo>
                <a:lnTo>
                  <a:pt x="5810" y="91535"/>
                </a:lnTo>
                <a:lnTo>
                  <a:pt x="0" y="141350"/>
                </a:lnTo>
                <a:lnTo>
                  <a:pt x="1452" y="167233"/>
                </a:lnTo>
                <a:lnTo>
                  <a:pt x="13073" y="213092"/>
                </a:lnTo>
                <a:lnTo>
                  <a:pt x="36071" y="250336"/>
                </a:lnTo>
                <a:lnTo>
                  <a:pt x="69496" y="275014"/>
                </a:lnTo>
                <a:lnTo>
                  <a:pt x="90042" y="282448"/>
                </a:lnTo>
                <a:lnTo>
                  <a:pt x="93599" y="270891"/>
                </a:lnTo>
                <a:lnTo>
                  <a:pt x="77475" y="263773"/>
                </a:lnTo>
                <a:lnTo>
                  <a:pt x="63579" y="253857"/>
                </a:lnTo>
                <a:lnTo>
                  <a:pt x="35083" y="207656"/>
                </a:lnTo>
                <a:lnTo>
                  <a:pt x="26701" y="164707"/>
                </a:lnTo>
                <a:lnTo>
                  <a:pt x="25653" y="139827"/>
                </a:lnTo>
                <a:lnTo>
                  <a:pt x="26701" y="115732"/>
                </a:lnTo>
                <a:lnTo>
                  <a:pt x="35083" y="73925"/>
                </a:lnTo>
                <a:lnTo>
                  <a:pt x="63722" y="28432"/>
                </a:lnTo>
                <a:lnTo>
                  <a:pt x="93979" y="11557"/>
                </a:lnTo>
                <a:lnTo>
                  <a:pt x="90042" y="0"/>
                </a:lnTo>
                <a:close/>
              </a:path>
            </a:pathLst>
          </a:custGeom>
          <a:solidFill>
            <a:srgbClr val="000000"/>
          </a:solidFill>
        </p:spPr>
        <p:txBody>
          <a:bodyPr wrap="square" lIns="0" tIns="0" rIns="0" bIns="0" rtlCol="0"/>
          <a:lstStyle/>
          <a:p>
            <a:endParaRPr/>
          </a:p>
        </p:txBody>
      </p:sp>
      <p:sp>
        <p:nvSpPr>
          <p:cNvPr id="56" name="object 56"/>
          <p:cNvSpPr txBox="1"/>
          <p:nvPr/>
        </p:nvSpPr>
        <p:spPr>
          <a:xfrm>
            <a:off x="8001127" y="1554225"/>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57" name="object 57"/>
          <p:cNvSpPr txBox="1"/>
          <p:nvPr/>
        </p:nvSpPr>
        <p:spPr>
          <a:xfrm>
            <a:off x="6718045" y="1395729"/>
            <a:ext cx="1511300" cy="391160"/>
          </a:xfrm>
          <a:prstGeom prst="rect">
            <a:avLst/>
          </a:prstGeom>
        </p:spPr>
        <p:txBody>
          <a:bodyPr vert="horz" wrap="square" lIns="0" tIns="12700" rIns="0" bIns="0" rtlCol="0">
            <a:spAutoFit/>
          </a:bodyPr>
          <a:lstStyle/>
          <a:p>
            <a:pPr marL="38100">
              <a:lnSpc>
                <a:spcPct val="100000"/>
              </a:lnSpc>
              <a:spcBef>
                <a:spcPts val="100"/>
              </a:spcBef>
              <a:tabLst>
                <a:tab pos="671830" algn="l"/>
                <a:tab pos="1136650" algn="l"/>
              </a:tabLst>
            </a:pP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p:txBody>
      </p:sp>
      <p:sp>
        <p:nvSpPr>
          <p:cNvPr id="58" name="object 58"/>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59" name="object 59"/>
          <p:cNvSpPr/>
          <p:nvPr/>
        </p:nvSpPr>
        <p:spPr>
          <a:xfrm>
            <a:off x="5449061" y="4103370"/>
            <a:ext cx="1625600" cy="316865"/>
          </a:xfrm>
          <a:custGeom>
            <a:avLst/>
            <a:gdLst/>
            <a:ahLst/>
            <a:cxnLst/>
            <a:rect l="l" t="t" r="r" b="b"/>
            <a:pathLst>
              <a:path w="1625600" h="316864">
                <a:moveTo>
                  <a:pt x="0" y="0"/>
                </a:moveTo>
                <a:lnTo>
                  <a:pt x="1625345" y="316356"/>
                </a:lnTo>
              </a:path>
            </a:pathLst>
          </a:custGeom>
          <a:ln w="28956">
            <a:solidFill>
              <a:srgbClr val="FF0000"/>
            </a:solidFill>
          </a:ln>
        </p:spPr>
        <p:txBody>
          <a:bodyPr wrap="square" lIns="0" tIns="0" rIns="0" bIns="0" rtlCol="0"/>
          <a:lstStyle/>
          <a:p>
            <a:endParaRPr/>
          </a:p>
        </p:txBody>
      </p:sp>
      <p:pic>
        <p:nvPicPr>
          <p:cNvPr id="61" name="Picture 60">
            <a:extLst>
              <a:ext uri="{FF2B5EF4-FFF2-40B4-BE49-F238E27FC236}">
                <a16:creationId xmlns:a16="http://schemas.microsoft.com/office/drawing/2014/main" id="{0DD26C9A-D2F0-6049-8051-BD46B90C0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522"/>
            <a:ext cx="9144000" cy="68549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a:latin typeface="Calibri"/>
              <a:cs typeface="Calibri"/>
            </a:endParaRPr>
          </a:p>
        </p:txBody>
      </p:sp>
      <p:sp>
        <p:nvSpPr>
          <p:cNvPr id="4" name="object 4"/>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5" name="object 5"/>
          <p:cNvSpPr txBox="1"/>
          <p:nvPr/>
        </p:nvSpPr>
        <p:spPr>
          <a:xfrm>
            <a:off x="87884" y="2920111"/>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2:</a:t>
            </a:r>
            <a:endParaRPr sz="2800">
              <a:latin typeface="Calibri"/>
              <a:cs typeface="Calibri"/>
            </a:endParaRPr>
          </a:p>
        </p:txBody>
      </p:sp>
      <p:grpSp>
        <p:nvGrpSpPr>
          <p:cNvPr id="6" name="object 6"/>
          <p:cNvGrpSpPr/>
          <p:nvPr/>
        </p:nvGrpSpPr>
        <p:grpSpPr>
          <a:xfrm>
            <a:off x="0" y="0"/>
            <a:ext cx="9144000" cy="4528820"/>
            <a:chOff x="0" y="0"/>
            <a:chExt cx="9144000" cy="4528820"/>
          </a:xfrm>
        </p:grpSpPr>
        <p:sp>
          <p:nvSpPr>
            <p:cNvPr id="7" name="object 7"/>
            <p:cNvSpPr/>
            <p:nvPr/>
          </p:nvSpPr>
          <p:spPr>
            <a:xfrm>
              <a:off x="0" y="0"/>
              <a:ext cx="9144000" cy="4528820"/>
            </a:xfrm>
            <a:custGeom>
              <a:avLst/>
              <a:gdLst/>
              <a:ahLst/>
              <a:cxnLst/>
              <a:rect l="l" t="t" r="r" b="b"/>
              <a:pathLst>
                <a:path w="9144000" h="4528820">
                  <a:moveTo>
                    <a:pt x="9143987" y="2199132"/>
                  </a:moveTo>
                  <a:lnTo>
                    <a:pt x="5413248" y="2199132"/>
                  </a:lnTo>
                  <a:lnTo>
                    <a:pt x="5413248" y="0"/>
                  </a:lnTo>
                  <a:lnTo>
                    <a:pt x="5375148" y="0"/>
                  </a:lnTo>
                  <a:lnTo>
                    <a:pt x="5375148" y="2199132"/>
                  </a:lnTo>
                  <a:lnTo>
                    <a:pt x="0" y="2199132"/>
                  </a:lnTo>
                  <a:lnTo>
                    <a:pt x="0" y="2237232"/>
                  </a:lnTo>
                  <a:lnTo>
                    <a:pt x="5375148" y="2237232"/>
                  </a:lnTo>
                  <a:lnTo>
                    <a:pt x="5375148" y="4528820"/>
                  </a:lnTo>
                  <a:lnTo>
                    <a:pt x="5413248" y="452882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8" name="object 8"/>
            <p:cNvSpPr/>
            <p:nvPr/>
          </p:nvSpPr>
          <p:spPr>
            <a:xfrm>
              <a:off x="1765046" y="3717163"/>
              <a:ext cx="2904490" cy="282575"/>
            </a:xfrm>
            <a:custGeom>
              <a:avLst/>
              <a:gdLst/>
              <a:ahLst/>
              <a:cxnLst/>
              <a:rect l="l" t="t" r="r" b="b"/>
              <a:pathLst>
                <a:path w="2904490" h="282575">
                  <a:moveTo>
                    <a:pt x="93980" y="11557"/>
                  </a:moveTo>
                  <a:lnTo>
                    <a:pt x="90043" y="0"/>
                  </a:lnTo>
                  <a:lnTo>
                    <a:pt x="69557" y="7391"/>
                  </a:lnTo>
                  <a:lnTo>
                    <a:pt x="51587" y="18097"/>
                  </a:lnTo>
                  <a:lnTo>
                    <a:pt x="23241" y="49530"/>
                  </a:lnTo>
                  <a:lnTo>
                    <a:pt x="5803" y="91478"/>
                  </a:lnTo>
                  <a:lnTo>
                    <a:pt x="0" y="141224"/>
                  </a:lnTo>
                  <a:lnTo>
                    <a:pt x="1447" y="167182"/>
                  </a:lnTo>
                  <a:lnTo>
                    <a:pt x="13017" y="213093"/>
                  </a:lnTo>
                  <a:lnTo>
                    <a:pt x="36017" y="250342"/>
                  </a:lnTo>
                  <a:lnTo>
                    <a:pt x="69494" y="274967"/>
                  </a:lnTo>
                  <a:lnTo>
                    <a:pt x="90043" y="282321"/>
                  </a:lnTo>
                  <a:lnTo>
                    <a:pt x="93599" y="270891"/>
                  </a:lnTo>
                  <a:lnTo>
                    <a:pt x="77470" y="263779"/>
                  </a:lnTo>
                  <a:lnTo>
                    <a:pt x="63576" y="253860"/>
                  </a:lnTo>
                  <a:lnTo>
                    <a:pt x="35077" y="207657"/>
                  </a:lnTo>
                  <a:lnTo>
                    <a:pt x="26695" y="164719"/>
                  </a:lnTo>
                  <a:lnTo>
                    <a:pt x="25654" y="139827"/>
                  </a:lnTo>
                  <a:lnTo>
                    <a:pt x="26695" y="115735"/>
                  </a:lnTo>
                  <a:lnTo>
                    <a:pt x="35077" y="73926"/>
                  </a:lnTo>
                  <a:lnTo>
                    <a:pt x="63665" y="28435"/>
                  </a:lnTo>
                  <a:lnTo>
                    <a:pt x="77685" y="18643"/>
                  </a:lnTo>
                  <a:lnTo>
                    <a:pt x="93980" y="11557"/>
                  </a:lnTo>
                  <a:close/>
                </a:path>
                <a:path w="2904490" h="282575">
                  <a:moveTo>
                    <a:pt x="376174" y="141224"/>
                  </a:moveTo>
                  <a:lnTo>
                    <a:pt x="370344" y="91478"/>
                  </a:lnTo>
                  <a:lnTo>
                    <a:pt x="352806" y="49530"/>
                  </a:lnTo>
                  <a:lnTo>
                    <a:pt x="324510" y="18097"/>
                  </a:lnTo>
                  <a:lnTo>
                    <a:pt x="286131" y="0"/>
                  </a:lnTo>
                  <a:lnTo>
                    <a:pt x="282067" y="11557"/>
                  </a:lnTo>
                  <a:lnTo>
                    <a:pt x="298424" y="18643"/>
                  </a:lnTo>
                  <a:lnTo>
                    <a:pt x="312483" y="28435"/>
                  </a:lnTo>
                  <a:lnTo>
                    <a:pt x="341007" y="73926"/>
                  </a:lnTo>
                  <a:lnTo>
                    <a:pt x="349338" y="115735"/>
                  </a:lnTo>
                  <a:lnTo>
                    <a:pt x="350393" y="139827"/>
                  </a:lnTo>
                  <a:lnTo>
                    <a:pt x="349338" y="164719"/>
                  </a:lnTo>
                  <a:lnTo>
                    <a:pt x="340956" y="207657"/>
                  </a:lnTo>
                  <a:lnTo>
                    <a:pt x="312483" y="253860"/>
                  </a:lnTo>
                  <a:lnTo>
                    <a:pt x="282575" y="270891"/>
                  </a:lnTo>
                  <a:lnTo>
                    <a:pt x="286131" y="282321"/>
                  </a:lnTo>
                  <a:lnTo>
                    <a:pt x="324624" y="264312"/>
                  </a:lnTo>
                  <a:lnTo>
                    <a:pt x="352933" y="233045"/>
                  </a:lnTo>
                  <a:lnTo>
                    <a:pt x="370357" y="191135"/>
                  </a:lnTo>
                  <a:lnTo>
                    <a:pt x="374713" y="167182"/>
                  </a:lnTo>
                  <a:lnTo>
                    <a:pt x="376174" y="141224"/>
                  </a:lnTo>
                  <a:close/>
                </a:path>
                <a:path w="2904490" h="282575">
                  <a:moveTo>
                    <a:pt x="1570736" y="11557"/>
                  </a:moveTo>
                  <a:lnTo>
                    <a:pt x="1566799" y="0"/>
                  </a:lnTo>
                  <a:lnTo>
                    <a:pt x="1546313" y="7391"/>
                  </a:lnTo>
                  <a:lnTo>
                    <a:pt x="1528343" y="18097"/>
                  </a:lnTo>
                  <a:lnTo>
                    <a:pt x="1499984" y="49530"/>
                  </a:lnTo>
                  <a:lnTo>
                    <a:pt x="1482559" y="91478"/>
                  </a:lnTo>
                  <a:lnTo>
                    <a:pt x="1476756" y="141224"/>
                  </a:lnTo>
                  <a:lnTo>
                    <a:pt x="1478203" y="167182"/>
                  </a:lnTo>
                  <a:lnTo>
                    <a:pt x="1489773" y="213093"/>
                  </a:lnTo>
                  <a:lnTo>
                    <a:pt x="1512773" y="250342"/>
                  </a:lnTo>
                  <a:lnTo>
                    <a:pt x="1546250" y="274967"/>
                  </a:lnTo>
                  <a:lnTo>
                    <a:pt x="1566799" y="282321"/>
                  </a:lnTo>
                  <a:lnTo>
                    <a:pt x="1570355" y="270891"/>
                  </a:lnTo>
                  <a:lnTo>
                    <a:pt x="1554226" y="263779"/>
                  </a:lnTo>
                  <a:lnTo>
                    <a:pt x="1540332" y="253860"/>
                  </a:lnTo>
                  <a:lnTo>
                    <a:pt x="1511833" y="207657"/>
                  </a:lnTo>
                  <a:lnTo>
                    <a:pt x="1503451" y="164719"/>
                  </a:lnTo>
                  <a:lnTo>
                    <a:pt x="1502397" y="139827"/>
                  </a:lnTo>
                  <a:lnTo>
                    <a:pt x="1503451" y="115735"/>
                  </a:lnTo>
                  <a:lnTo>
                    <a:pt x="1511833" y="73926"/>
                  </a:lnTo>
                  <a:lnTo>
                    <a:pt x="1540421" y="28435"/>
                  </a:lnTo>
                  <a:lnTo>
                    <a:pt x="1554441" y="18643"/>
                  </a:lnTo>
                  <a:lnTo>
                    <a:pt x="1570736" y="11557"/>
                  </a:lnTo>
                  <a:close/>
                </a:path>
                <a:path w="2904490" h="282575">
                  <a:moveTo>
                    <a:pt x="1875536" y="11557"/>
                  </a:moveTo>
                  <a:lnTo>
                    <a:pt x="1871599" y="0"/>
                  </a:lnTo>
                  <a:lnTo>
                    <a:pt x="1851113" y="7391"/>
                  </a:lnTo>
                  <a:lnTo>
                    <a:pt x="1833143" y="18097"/>
                  </a:lnTo>
                  <a:lnTo>
                    <a:pt x="1804797" y="49530"/>
                  </a:lnTo>
                  <a:lnTo>
                    <a:pt x="1787359" y="91478"/>
                  </a:lnTo>
                  <a:lnTo>
                    <a:pt x="1781556" y="141224"/>
                  </a:lnTo>
                  <a:lnTo>
                    <a:pt x="1783003" y="167182"/>
                  </a:lnTo>
                  <a:lnTo>
                    <a:pt x="1794573" y="213093"/>
                  </a:lnTo>
                  <a:lnTo>
                    <a:pt x="1817573" y="250342"/>
                  </a:lnTo>
                  <a:lnTo>
                    <a:pt x="1851050" y="274967"/>
                  </a:lnTo>
                  <a:lnTo>
                    <a:pt x="1871599" y="282321"/>
                  </a:lnTo>
                  <a:lnTo>
                    <a:pt x="1875155" y="270891"/>
                  </a:lnTo>
                  <a:lnTo>
                    <a:pt x="1859026" y="263779"/>
                  </a:lnTo>
                  <a:lnTo>
                    <a:pt x="1845132" y="253860"/>
                  </a:lnTo>
                  <a:lnTo>
                    <a:pt x="1816633" y="207657"/>
                  </a:lnTo>
                  <a:lnTo>
                    <a:pt x="1808251" y="164719"/>
                  </a:lnTo>
                  <a:lnTo>
                    <a:pt x="1807210" y="139827"/>
                  </a:lnTo>
                  <a:lnTo>
                    <a:pt x="1808251" y="115735"/>
                  </a:lnTo>
                  <a:lnTo>
                    <a:pt x="1816633" y="73926"/>
                  </a:lnTo>
                  <a:lnTo>
                    <a:pt x="1845221" y="28435"/>
                  </a:lnTo>
                  <a:lnTo>
                    <a:pt x="1859241" y="18643"/>
                  </a:lnTo>
                  <a:lnTo>
                    <a:pt x="1875536" y="11557"/>
                  </a:lnTo>
                  <a:close/>
                </a:path>
                <a:path w="2904490" h="282575">
                  <a:moveTo>
                    <a:pt x="2319274" y="141224"/>
                  </a:moveTo>
                  <a:lnTo>
                    <a:pt x="2313444" y="91478"/>
                  </a:lnTo>
                  <a:lnTo>
                    <a:pt x="2295906" y="49530"/>
                  </a:lnTo>
                  <a:lnTo>
                    <a:pt x="2267610" y="18097"/>
                  </a:lnTo>
                  <a:lnTo>
                    <a:pt x="2229231" y="0"/>
                  </a:lnTo>
                  <a:lnTo>
                    <a:pt x="2225167" y="11557"/>
                  </a:lnTo>
                  <a:lnTo>
                    <a:pt x="2241524" y="18643"/>
                  </a:lnTo>
                  <a:lnTo>
                    <a:pt x="2255583" y="28435"/>
                  </a:lnTo>
                  <a:lnTo>
                    <a:pt x="2284107" y="73926"/>
                  </a:lnTo>
                  <a:lnTo>
                    <a:pt x="2292439" y="115735"/>
                  </a:lnTo>
                  <a:lnTo>
                    <a:pt x="2293493" y="139827"/>
                  </a:lnTo>
                  <a:lnTo>
                    <a:pt x="2292439" y="164719"/>
                  </a:lnTo>
                  <a:lnTo>
                    <a:pt x="2284057" y="207657"/>
                  </a:lnTo>
                  <a:lnTo>
                    <a:pt x="2255583" y="253860"/>
                  </a:lnTo>
                  <a:lnTo>
                    <a:pt x="2225675" y="270891"/>
                  </a:lnTo>
                  <a:lnTo>
                    <a:pt x="2229231" y="282321"/>
                  </a:lnTo>
                  <a:lnTo>
                    <a:pt x="2267724" y="264312"/>
                  </a:lnTo>
                  <a:lnTo>
                    <a:pt x="2296033" y="233045"/>
                  </a:lnTo>
                  <a:lnTo>
                    <a:pt x="2313457" y="191135"/>
                  </a:lnTo>
                  <a:lnTo>
                    <a:pt x="2317813" y="167182"/>
                  </a:lnTo>
                  <a:lnTo>
                    <a:pt x="2319274" y="141224"/>
                  </a:lnTo>
                  <a:close/>
                </a:path>
                <a:path w="2904490" h="282575">
                  <a:moveTo>
                    <a:pt x="2904490" y="141224"/>
                  </a:moveTo>
                  <a:lnTo>
                    <a:pt x="2898660" y="91478"/>
                  </a:lnTo>
                  <a:lnTo>
                    <a:pt x="2881122" y="49530"/>
                  </a:lnTo>
                  <a:lnTo>
                    <a:pt x="2852826" y="18097"/>
                  </a:lnTo>
                  <a:lnTo>
                    <a:pt x="2814447" y="0"/>
                  </a:lnTo>
                  <a:lnTo>
                    <a:pt x="2810383" y="11557"/>
                  </a:lnTo>
                  <a:lnTo>
                    <a:pt x="2826740" y="18643"/>
                  </a:lnTo>
                  <a:lnTo>
                    <a:pt x="2840799" y="28435"/>
                  </a:lnTo>
                  <a:lnTo>
                    <a:pt x="2869323" y="73926"/>
                  </a:lnTo>
                  <a:lnTo>
                    <a:pt x="2877655" y="115735"/>
                  </a:lnTo>
                  <a:lnTo>
                    <a:pt x="2878709" y="139827"/>
                  </a:lnTo>
                  <a:lnTo>
                    <a:pt x="2877655" y="164719"/>
                  </a:lnTo>
                  <a:lnTo>
                    <a:pt x="2869273" y="207657"/>
                  </a:lnTo>
                  <a:lnTo>
                    <a:pt x="2840799" y="253860"/>
                  </a:lnTo>
                  <a:lnTo>
                    <a:pt x="2810891" y="270891"/>
                  </a:lnTo>
                  <a:lnTo>
                    <a:pt x="2814447" y="282321"/>
                  </a:lnTo>
                  <a:lnTo>
                    <a:pt x="2852940" y="264312"/>
                  </a:lnTo>
                  <a:lnTo>
                    <a:pt x="2881249" y="233045"/>
                  </a:lnTo>
                  <a:lnTo>
                    <a:pt x="2898673" y="191135"/>
                  </a:lnTo>
                  <a:lnTo>
                    <a:pt x="2903029" y="167182"/>
                  </a:lnTo>
                  <a:lnTo>
                    <a:pt x="2904490" y="141224"/>
                  </a:lnTo>
                  <a:close/>
                </a:path>
              </a:pathLst>
            </a:custGeom>
            <a:solidFill>
              <a:srgbClr val="000000"/>
            </a:solidFill>
          </p:spPr>
          <p:txBody>
            <a:bodyPr wrap="square" lIns="0" tIns="0" rIns="0" bIns="0" rtlCol="0"/>
            <a:lstStyle/>
            <a:p>
              <a:endParaRPr/>
            </a:p>
          </p:txBody>
        </p:sp>
      </p:grpSp>
      <p:sp>
        <p:nvSpPr>
          <p:cNvPr id="9" name="object 9"/>
          <p:cNvSpPr txBox="1"/>
          <p:nvPr/>
        </p:nvSpPr>
        <p:spPr>
          <a:xfrm>
            <a:off x="1965198" y="1713357"/>
            <a:ext cx="31330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p:txBody>
      </p:sp>
      <p:sp>
        <p:nvSpPr>
          <p:cNvPr id="10" name="object 10"/>
          <p:cNvSpPr txBox="1"/>
          <p:nvPr/>
        </p:nvSpPr>
        <p:spPr>
          <a:xfrm>
            <a:off x="1532889" y="3483119"/>
            <a:ext cx="3058795" cy="908685"/>
          </a:xfrm>
          <a:prstGeom prst="rect">
            <a:avLst/>
          </a:prstGeom>
        </p:spPr>
        <p:txBody>
          <a:bodyPr vert="horz" wrap="square" lIns="0" tIns="157480" rIns="0" bIns="0" rtlCol="0">
            <a:spAutoFit/>
          </a:bodyPr>
          <a:lstStyle/>
          <a:p>
            <a:pPr marL="38100">
              <a:lnSpc>
                <a:spcPct val="100000"/>
              </a:lnSpc>
              <a:spcBef>
                <a:spcPts val="1240"/>
              </a:spcBef>
              <a:tabLst>
                <a:tab pos="332105" algn="l"/>
                <a:tab pos="720725" algn="l"/>
                <a:tab pos="1809114" algn="l"/>
                <a:tab pos="2113915" algn="l"/>
                <a:tab pos="2578735" algn="l"/>
              </a:tabLst>
            </a:pPr>
            <a:r>
              <a:rPr sz="2400" dirty="0">
                <a:latin typeface="Cambria Math"/>
                <a:cs typeface="Cambria Math"/>
              </a:rPr>
              <a:t>𝐿	𝑓	=</a:t>
            </a:r>
            <a:r>
              <a:rPr sz="2400" spc="12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𝐶	𝑓	</a:t>
            </a:r>
            <a:r>
              <a:rPr sz="2400" spc="125" dirty="0">
                <a:latin typeface="Cambria Math"/>
                <a:cs typeface="Cambria Math"/>
              </a:rPr>
              <a:t>𝑥</a:t>
            </a:r>
            <a:r>
              <a:rPr sz="2625" spc="345" baseline="28571" dirty="0">
                <a:latin typeface="Cambria Math"/>
                <a:cs typeface="Cambria Math"/>
              </a:rPr>
              <a:t>𝑛</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R="58674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11" name="object 11"/>
          <p:cNvSpPr txBox="1"/>
          <p:nvPr/>
        </p:nvSpPr>
        <p:spPr>
          <a:xfrm>
            <a:off x="1386077" y="2890266"/>
            <a:ext cx="3735704" cy="558165"/>
          </a:xfrm>
          <a:prstGeom prst="rect">
            <a:avLst/>
          </a:prstGeom>
          <a:ln w="38100">
            <a:solidFill>
              <a:srgbClr val="FF0000"/>
            </a:solidFill>
          </a:ln>
        </p:spPr>
        <p:txBody>
          <a:bodyPr vert="horz" wrap="square" lIns="0" tIns="82550" rIns="0" bIns="0" rtlCol="0">
            <a:spAutoFit/>
          </a:bodyPr>
          <a:lstStyle/>
          <a:p>
            <a:pPr marL="93980">
              <a:lnSpc>
                <a:spcPct val="100000"/>
              </a:lnSpc>
              <a:spcBef>
                <a:spcPts val="650"/>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12" name="object 12"/>
          <p:cNvSpPr/>
          <p:nvPr/>
        </p:nvSpPr>
        <p:spPr>
          <a:xfrm>
            <a:off x="3232785" y="2497073"/>
            <a:ext cx="996950" cy="282575"/>
          </a:xfrm>
          <a:custGeom>
            <a:avLst/>
            <a:gdLst/>
            <a:ahLst/>
            <a:cxnLst/>
            <a:rect l="l" t="t" r="r" b="b"/>
            <a:pathLst>
              <a:path w="996950" h="282575">
                <a:moveTo>
                  <a:pt x="906526" y="0"/>
                </a:moveTo>
                <a:lnTo>
                  <a:pt x="902462" y="11429"/>
                </a:lnTo>
                <a:lnTo>
                  <a:pt x="918825" y="18577"/>
                </a:lnTo>
                <a:lnTo>
                  <a:pt x="932878" y="28416"/>
                </a:lnTo>
                <a:lnTo>
                  <a:pt x="961411" y="73908"/>
                </a:lnTo>
                <a:lnTo>
                  <a:pt x="969742" y="115679"/>
                </a:lnTo>
                <a:lnTo>
                  <a:pt x="970788" y="139826"/>
                </a:lnTo>
                <a:lnTo>
                  <a:pt x="969740" y="164689"/>
                </a:lnTo>
                <a:lnTo>
                  <a:pt x="961358" y="207603"/>
                </a:lnTo>
                <a:lnTo>
                  <a:pt x="932862" y="253857"/>
                </a:lnTo>
                <a:lnTo>
                  <a:pt x="902842" y="270890"/>
                </a:lnTo>
                <a:lnTo>
                  <a:pt x="906526" y="282321"/>
                </a:lnTo>
                <a:lnTo>
                  <a:pt x="944975" y="264302"/>
                </a:lnTo>
                <a:lnTo>
                  <a:pt x="973327" y="233045"/>
                </a:lnTo>
                <a:lnTo>
                  <a:pt x="990758" y="191135"/>
                </a:lnTo>
                <a:lnTo>
                  <a:pt x="996568" y="141224"/>
                </a:lnTo>
                <a:lnTo>
                  <a:pt x="995096" y="115341"/>
                </a:lnTo>
                <a:lnTo>
                  <a:pt x="983388" y="69482"/>
                </a:lnTo>
                <a:lnTo>
                  <a:pt x="960318" y="32146"/>
                </a:lnTo>
                <a:lnTo>
                  <a:pt x="926980" y="7381"/>
                </a:lnTo>
                <a:lnTo>
                  <a:pt x="906526" y="0"/>
                </a:lnTo>
                <a:close/>
              </a:path>
              <a:path w="996950"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1423161" y="2407107"/>
            <a:ext cx="2729865" cy="391795"/>
          </a:xfrm>
          <a:prstGeom prst="rect">
            <a:avLst/>
          </a:prstGeom>
        </p:spPr>
        <p:txBody>
          <a:bodyPr vert="horz" wrap="square" lIns="0" tIns="12700" rIns="0" bIns="0" rtlCol="0">
            <a:spAutoFit/>
          </a:bodyPr>
          <a:lstStyle/>
          <a:p>
            <a:pPr marL="38100">
              <a:lnSpc>
                <a:spcPct val="100000"/>
              </a:lnSpc>
              <a:spcBef>
                <a:spcPts val="100"/>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10" dirty="0">
                <a:latin typeface="Calibri"/>
                <a:cs typeface="Calibri"/>
              </a:rPr>
              <a:t> </a:t>
            </a:r>
            <a:r>
              <a:rPr sz="2400" spc="-5" dirty="0">
                <a:latin typeface="Calibri"/>
                <a:cs typeface="Calibri"/>
              </a:rPr>
              <a:t>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7"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p:txBody>
      </p:sp>
      <p:sp>
        <p:nvSpPr>
          <p:cNvPr id="14" name="object 14"/>
          <p:cNvSpPr/>
          <p:nvPr/>
        </p:nvSpPr>
        <p:spPr>
          <a:xfrm>
            <a:off x="5709285" y="3735704"/>
            <a:ext cx="967105" cy="282575"/>
          </a:xfrm>
          <a:custGeom>
            <a:avLst/>
            <a:gdLst/>
            <a:ahLst/>
            <a:cxnLst/>
            <a:rect l="l" t="t" r="r" b="b"/>
            <a:pathLst>
              <a:path w="967104"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77" y="253784"/>
                </a:lnTo>
                <a:lnTo>
                  <a:pt x="35204" y="207530"/>
                </a:lnTo>
                <a:lnTo>
                  <a:pt x="26822" y="164592"/>
                </a:lnTo>
                <a:lnTo>
                  <a:pt x="25781" y="139700"/>
                </a:lnTo>
                <a:lnTo>
                  <a:pt x="26822" y="115633"/>
                </a:lnTo>
                <a:lnTo>
                  <a:pt x="35204" y="73863"/>
                </a:lnTo>
                <a:lnTo>
                  <a:pt x="63792" y="28308"/>
                </a:lnTo>
                <a:lnTo>
                  <a:pt x="77812" y="18516"/>
                </a:lnTo>
                <a:lnTo>
                  <a:pt x="94107" y="11430"/>
                </a:lnTo>
                <a:close/>
              </a:path>
              <a:path w="967104" h="282575">
                <a:moveTo>
                  <a:pt x="376174" y="141224"/>
                </a:moveTo>
                <a:lnTo>
                  <a:pt x="370357" y="91414"/>
                </a:lnTo>
                <a:lnTo>
                  <a:pt x="352933" y="49403"/>
                </a:lnTo>
                <a:lnTo>
                  <a:pt x="324573" y="18084"/>
                </a:lnTo>
                <a:lnTo>
                  <a:pt x="286131" y="0"/>
                </a:lnTo>
                <a:lnTo>
                  <a:pt x="282194" y="11430"/>
                </a:lnTo>
                <a:lnTo>
                  <a:pt x="298500" y="18516"/>
                </a:lnTo>
                <a:lnTo>
                  <a:pt x="312547" y="28308"/>
                </a:lnTo>
                <a:lnTo>
                  <a:pt x="341083" y="73863"/>
                </a:lnTo>
                <a:lnTo>
                  <a:pt x="349465" y="115633"/>
                </a:lnTo>
                <a:lnTo>
                  <a:pt x="350520" y="139700"/>
                </a:lnTo>
                <a:lnTo>
                  <a:pt x="349465" y="164592"/>
                </a:lnTo>
                <a:lnTo>
                  <a:pt x="341083" y="207530"/>
                </a:lnTo>
                <a:lnTo>
                  <a:pt x="312585" y="253784"/>
                </a:lnTo>
                <a:lnTo>
                  <a:pt x="282575" y="270764"/>
                </a:lnTo>
                <a:lnTo>
                  <a:pt x="286131" y="282321"/>
                </a:lnTo>
                <a:lnTo>
                  <a:pt x="324675" y="264248"/>
                </a:lnTo>
                <a:lnTo>
                  <a:pt x="352933" y="232918"/>
                </a:lnTo>
                <a:lnTo>
                  <a:pt x="370357" y="191071"/>
                </a:lnTo>
                <a:lnTo>
                  <a:pt x="374713" y="167170"/>
                </a:lnTo>
                <a:lnTo>
                  <a:pt x="376174" y="141224"/>
                </a:lnTo>
                <a:close/>
              </a:path>
              <a:path w="967104" h="282575">
                <a:moveTo>
                  <a:pt x="966851" y="131191"/>
                </a:moveTo>
                <a:lnTo>
                  <a:pt x="799211" y="131191"/>
                </a:lnTo>
                <a:lnTo>
                  <a:pt x="799211" y="151003"/>
                </a:lnTo>
                <a:lnTo>
                  <a:pt x="966851" y="151003"/>
                </a:lnTo>
                <a:lnTo>
                  <a:pt x="966851" y="131191"/>
                </a:lnTo>
                <a:close/>
              </a:path>
            </a:pathLst>
          </a:custGeom>
          <a:solidFill>
            <a:srgbClr val="000000"/>
          </a:solidFill>
        </p:spPr>
        <p:txBody>
          <a:bodyPr wrap="square" lIns="0" tIns="0" rIns="0" bIns="0" rtlCol="0"/>
          <a:lstStyle/>
          <a:p>
            <a:endParaRPr/>
          </a:p>
        </p:txBody>
      </p:sp>
      <p:sp>
        <p:nvSpPr>
          <p:cNvPr id="15" name="object 15"/>
          <p:cNvSpPr txBox="1"/>
          <p:nvPr/>
        </p:nvSpPr>
        <p:spPr>
          <a:xfrm>
            <a:off x="6496939" y="385064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6" name="object 16"/>
          <p:cNvSpPr txBox="1"/>
          <p:nvPr/>
        </p:nvSpPr>
        <p:spPr>
          <a:xfrm>
            <a:off x="6844410" y="411734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7" name="object 17"/>
          <p:cNvSpPr/>
          <p:nvPr/>
        </p:nvSpPr>
        <p:spPr>
          <a:xfrm>
            <a:off x="7158609" y="3735704"/>
            <a:ext cx="1677670" cy="282575"/>
          </a:xfrm>
          <a:custGeom>
            <a:avLst/>
            <a:gdLst/>
            <a:ahLst/>
            <a:cxnLst/>
            <a:rect l="l" t="t" r="r" b="b"/>
            <a:pathLst>
              <a:path w="1677670"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90" y="253784"/>
                </a:lnTo>
                <a:lnTo>
                  <a:pt x="35204" y="207530"/>
                </a:lnTo>
                <a:lnTo>
                  <a:pt x="26822" y="164592"/>
                </a:lnTo>
                <a:lnTo>
                  <a:pt x="25781" y="139700"/>
                </a:lnTo>
                <a:lnTo>
                  <a:pt x="26822" y="115633"/>
                </a:lnTo>
                <a:lnTo>
                  <a:pt x="35204" y="73863"/>
                </a:lnTo>
                <a:lnTo>
                  <a:pt x="63792" y="28308"/>
                </a:lnTo>
                <a:lnTo>
                  <a:pt x="77812" y="18516"/>
                </a:lnTo>
                <a:lnTo>
                  <a:pt x="94107" y="11430"/>
                </a:lnTo>
                <a:close/>
              </a:path>
              <a:path w="1677670" h="282575">
                <a:moveTo>
                  <a:pt x="398907" y="11430"/>
                </a:moveTo>
                <a:lnTo>
                  <a:pt x="394843" y="0"/>
                </a:lnTo>
                <a:lnTo>
                  <a:pt x="374383" y="7391"/>
                </a:lnTo>
                <a:lnTo>
                  <a:pt x="356438" y="18084"/>
                </a:lnTo>
                <a:lnTo>
                  <a:pt x="328041" y="49403"/>
                </a:lnTo>
                <a:lnTo>
                  <a:pt x="310603" y="91414"/>
                </a:lnTo>
                <a:lnTo>
                  <a:pt x="304800" y="141224"/>
                </a:lnTo>
                <a:lnTo>
                  <a:pt x="306247" y="167170"/>
                </a:lnTo>
                <a:lnTo>
                  <a:pt x="317868" y="212991"/>
                </a:lnTo>
                <a:lnTo>
                  <a:pt x="340918" y="250228"/>
                </a:lnTo>
                <a:lnTo>
                  <a:pt x="374307" y="274942"/>
                </a:lnTo>
                <a:lnTo>
                  <a:pt x="394843" y="282321"/>
                </a:lnTo>
                <a:lnTo>
                  <a:pt x="398399" y="270764"/>
                </a:lnTo>
                <a:lnTo>
                  <a:pt x="382346" y="263664"/>
                </a:lnTo>
                <a:lnTo>
                  <a:pt x="368490" y="253784"/>
                </a:lnTo>
                <a:lnTo>
                  <a:pt x="340004" y="207530"/>
                </a:lnTo>
                <a:lnTo>
                  <a:pt x="331622" y="164592"/>
                </a:lnTo>
                <a:lnTo>
                  <a:pt x="330581" y="139700"/>
                </a:lnTo>
                <a:lnTo>
                  <a:pt x="331622" y="115633"/>
                </a:lnTo>
                <a:lnTo>
                  <a:pt x="340004" y="73863"/>
                </a:lnTo>
                <a:lnTo>
                  <a:pt x="368592" y="28308"/>
                </a:lnTo>
                <a:lnTo>
                  <a:pt x="382612" y="18516"/>
                </a:lnTo>
                <a:lnTo>
                  <a:pt x="398907" y="11430"/>
                </a:lnTo>
                <a:close/>
              </a:path>
              <a:path w="1677670" h="282575">
                <a:moveTo>
                  <a:pt x="842518" y="141224"/>
                </a:moveTo>
                <a:lnTo>
                  <a:pt x="836701" y="91414"/>
                </a:lnTo>
                <a:lnTo>
                  <a:pt x="819277" y="49403"/>
                </a:lnTo>
                <a:lnTo>
                  <a:pt x="790917" y="18084"/>
                </a:lnTo>
                <a:lnTo>
                  <a:pt x="752475" y="0"/>
                </a:lnTo>
                <a:lnTo>
                  <a:pt x="748538" y="11430"/>
                </a:lnTo>
                <a:lnTo>
                  <a:pt x="764844" y="18516"/>
                </a:lnTo>
                <a:lnTo>
                  <a:pt x="778891" y="28308"/>
                </a:lnTo>
                <a:lnTo>
                  <a:pt x="807427" y="73863"/>
                </a:lnTo>
                <a:lnTo>
                  <a:pt x="815809" y="115633"/>
                </a:lnTo>
                <a:lnTo>
                  <a:pt x="816864" y="139700"/>
                </a:lnTo>
                <a:lnTo>
                  <a:pt x="815809" y="164592"/>
                </a:lnTo>
                <a:lnTo>
                  <a:pt x="807427" y="207530"/>
                </a:lnTo>
                <a:lnTo>
                  <a:pt x="778929" y="253784"/>
                </a:lnTo>
                <a:lnTo>
                  <a:pt x="748919" y="270764"/>
                </a:lnTo>
                <a:lnTo>
                  <a:pt x="752475" y="282321"/>
                </a:lnTo>
                <a:lnTo>
                  <a:pt x="791019" y="264248"/>
                </a:lnTo>
                <a:lnTo>
                  <a:pt x="819277" y="232918"/>
                </a:lnTo>
                <a:lnTo>
                  <a:pt x="836701" y="191071"/>
                </a:lnTo>
                <a:lnTo>
                  <a:pt x="841057" y="167170"/>
                </a:lnTo>
                <a:lnTo>
                  <a:pt x="842518" y="141224"/>
                </a:lnTo>
                <a:close/>
              </a:path>
              <a:path w="1677670" h="282575">
                <a:moveTo>
                  <a:pt x="1677670" y="141224"/>
                </a:moveTo>
                <a:lnTo>
                  <a:pt x="1671853" y="91414"/>
                </a:lnTo>
                <a:lnTo>
                  <a:pt x="1654429" y="49403"/>
                </a:lnTo>
                <a:lnTo>
                  <a:pt x="1626069" y="18084"/>
                </a:lnTo>
                <a:lnTo>
                  <a:pt x="1587627" y="0"/>
                </a:lnTo>
                <a:lnTo>
                  <a:pt x="1583690" y="11430"/>
                </a:lnTo>
                <a:lnTo>
                  <a:pt x="1599996" y="18516"/>
                </a:lnTo>
                <a:lnTo>
                  <a:pt x="1614043" y="28308"/>
                </a:lnTo>
                <a:lnTo>
                  <a:pt x="1642579" y="73863"/>
                </a:lnTo>
                <a:lnTo>
                  <a:pt x="1650961" y="115633"/>
                </a:lnTo>
                <a:lnTo>
                  <a:pt x="1652016" y="139700"/>
                </a:lnTo>
                <a:lnTo>
                  <a:pt x="1650961" y="164592"/>
                </a:lnTo>
                <a:lnTo>
                  <a:pt x="1642579" y="207530"/>
                </a:lnTo>
                <a:lnTo>
                  <a:pt x="1614081" y="253784"/>
                </a:lnTo>
                <a:lnTo>
                  <a:pt x="1584071" y="270764"/>
                </a:lnTo>
                <a:lnTo>
                  <a:pt x="1587627" y="282321"/>
                </a:lnTo>
                <a:lnTo>
                  <a:pt x="1626171" y="264248"/>
                </a:lnTo>
                <a:lnTo>
                  <a:pt x="1654429" y="232918"/>
                </a:lnTo>
                <a:lnTo>
                  <a:pt x="1671853" y="191071"/>
                </a:lnTo>
                <a:lnTo>
                  <a:pt x="1676209" y="167170"/>
                </a:lnTo>
                <a:lnTo>
                  <a:pt x="1677670" y="141224"/>
                </a:lnTo>
                <a:close/>
              </a:path>
            </a:pathLst>
          </a:custGeom>
          <a:solidFill>
            <a:srgbClr val="000000"/>
          </a:solidFill>
        </p:spPr>
        <p:txBody>
          <a:bodyPr wrap="square" lIns="0" tIns="0" rIns="0" bIns="0" rtlCol="0"/>
          <a:lstStyle/>
          <a:p>
            <a:endParaRPr/>
          </a:p>
        </p:txBody>
      </p:sp>
      <p:sp>
        <p:nvSpPr>
          <p:cNvPr id="18" name="object 18"/>
          <p:cNvSpPr txBox="1"/>
          <p:nvPr/>
        </p:nvSpPr>
        <p:spPr>
          <a:xfrm>
            <a:off x="5465190" y="3646423"/>
            <a:ext cx="3578860" cy="391160"/>
          </a:xfrm>
          <a:prstGeom prst="rect">
            <a:avLst/>
          </a:prstGeom>
        </p:spPr>
        <p:txBody>
          <a:bodyPr vert="horz" wrap="square" lIns="0" tIns="12700" rIns="0" bIns="0" rtlCol="0">
            <a:spAutoFit/>
          </a:bodyPr>
          <a:lstStyle/>
          <a:p>
            <a:pPr marL="50800">
              <a:lnSpc>
                <a:spcPct val="100000"/>
              </a:lnSpc>
              <a:spcBef>
                <a:spcPts val="100"/>
              </a:spcBef>
              <a:tabLst>
                <a:tab pos="344805" algn="l"/>
                <a:tab pos="733425" algn="l"/>
                <a:tab pos="2098675" algn="l"/>
                <a:tab pos="2632075" algn="l"/>
                <a:tab pos="3399154" algn="l"/>
              </a:tabLst>
            </a:pPr>
            <a:r>
              <a:rPr sz="2400" dirty="0">
                <a:latin typeface="Cambria Math"/>
                <a:cs typeface="Cambria Math"/>
              </a:rPr>
              <a:t>𝐿	𝑓	=</a:t>
            </a:r>
            <a:r>
              <a:rPr sz="2400" spc="125" dirty="0">
                <a:latin typeface="Cambria Math"/>
                <a:cs typeface="Cambria Math"/>
              </a:rPr>
              <a:t> </a:t>
            </a:r>
            <a:r>
              <a:rPr sz="3600" baseline="41666" dirty="0">
                <a:latin typeface="Cambria Math"/>
                <a:cs typeface="Cambria Math"/>
              </a:rPr>
              <a:t>1</a:t>
            </a:r>
            <a:r>
              <a:rPr sz="3600" spc="-195" baseline="41666" dirty="0">
                <a:latin typeface="Cambria Math"/>
                <a:cs typeface="Cambria Math"/>
              </a:rPr>
              <a:t> </a:t>
            </a:r>
            <a:r>
              <a:rPr sz="2400" spc="780" dirty="0">
                <a:latin typeface="Cambria Math"/>
                <a:cs typeface="Cambria Math"/>
              </a:rPr>
              <a:t>෍</a:t>
            </a:r>
            <a:r>
              <a:rPr sz="2400" spc="459"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625" spc="60" baseline="28571" dirty="0">
                <a:latin typeface="Cambria Math"/>
                <a:cs typeface="Cambria Math"/>
              </a:rPr>
              <a:t>2</a:t>
            </a:r>
            <a:endParaRPr sz="2625" baseline="28571">
              <a:latin typeface="Cambria Math"/>
              <a:cs typeface="Cambria Math"/>
            </a:endParaRPr>
          </a:p>
        </p:txBody>
      </p:sp>
      <p:sp>
        <p:nvSpPr>
          <p:cNvPr id="19" name="object 19"/>
          <p:cNvSpPr/>
          <p:nvPr/>
        </p:nvSpPr>
        <p:spPr>
          <a:xfrm>
            <a:off x="7367523" y="2515870"/>
            <a:ext cx="996950" cy="282575"/>
          </a:xfrm>
          <a:custGeom>
            <a:avLst/>
            <a:gdLst/>
            <a:ahLst/>
            <a:cxnLst/>
            <a:rect l="l" t="t" r="r" b="b"/>
            <a:pathLst>
              <a:path w="996950" h="282575">
                <a:moveTo>
                  <a:pt x="906399" y="0"/>
                </a:moveTo>
                <a:lnTo>
                  <a:pt x="902461" y="11429"/>
                </a:lnTo>
                <a:lnTo>
                  <a:pt x="918769" y="18522"/>
                </a:lnTo>
                <a:lnTo>
                  <a:pt x="932814" y="28352"/>
                </a:lnTo>
                <a:lnTo>
                  <a:pt x="961358" y="73852"/>
                </a:lnTo>
                <a:lnTo>
                  <a:pt x="969740" y="115623"/>
                </a:lnTo>
                <a:lnTo>
                  <a:pt x="970787" y="139700"/>
                </a:lnTo>
                <a:lnTo>
                  <a:pt x="969740" y="164633"/>
                </a:lnTo>
                <a:lnTo>
                  <a:pt x="961358" y="207547"/>
                </a:lnTo>
                <a:lnTo>
                  <a:pt x="932862" y="253841"/>
                </a:lnTo>
                <a:lnTo>
                  <a:pt x="902843" y="270890"/>
                </a:lnTo>
                <a:lnTo>
                  <a:pt x="906399" y="282320"/>
                </a:lnTo>
                <a:lnTo>
                  <a:pt x="944959" y="264239"/>
                </a:lnTo>
                <a:lnTo>
                  <a:pt x="973327" y="232917"/>
                </a:lnTo>
                <a:lnTo>
                  <a:pt x="990647" y="191119"/>
                </a:lnTo>
                <a:lnTo>
                  <a:pt x="996442" y="141224"/>
                </a:lnTo>
                <a:lnTo>
                  <a:pt x="994989" y="115341"/>
                </a:lnTo>
                <a:lnTo>
                  <a:pt x="983368" y="69482"/>
                </a:lnTo>
                <a:lnTo>
                  <a:pt x="960316" y="32146"/>
                </a:lnTo>
                <a:lnTo>
                  <a:pt x="926927" y="7381"/>
                </a:lnTo>
                <a:lnTo>
                  <a:pt x="906399" y="0"/>
                </a:lnTo>
                <a:close/>
              </a:path>
              <a:path w="996950" h="282575">
                <a:moveTo>
                  <a:pt x="90043" y="0"/>
                </a:moveTo>
                <a:lnTo>
                  <a:pt x="51657" y="18097"/>
                </a:lnTo>
                <a:lnTo>
                  <a:pt x="23368" y="49529"/>
                </a:lnTo>
                <a:lnTo>
                  <a:pt x="5826" y="91424"/>
                </a:lnTo>
                <a:lnTo>
                  <a:pt x="0" y="141224"/>
                </a:lnTo>
                <a:lnTo>
                  <a:pt x="1452" y="167177"/>
                </a:lnTo>
                <a:lnTo>
                  <a:pt x="13073" y="213036"/>
                </a:lnTo>
                <a:lnTo>
                  <a:pt x="36125" y="250227"/>
                </a:lnTo>
                <a:lnTo>
                  <a:pt x="69514" y="274941"/>
                </a:lnTo>
                <a:lnTo>
                  <a:pt x="90043" y="282320"/>
                </a:lnTo>
                <a:lnTo>
                  <a:pt x="93599" y="270890"/>
                </a:lnTo>
                <a:lnTo>
                  <a:pt x="77549" y="263771"/>
                </a:lnTo>
                <a:lnTo>
                  <a:pt x="63690" y="253841"/>
                </a:lnTo>
                <a:lnTo>
                  <a:pt x="35210" y="207547"/>
                </a:lnTo>
                <a:lnTo>
                  <a:pt x="26828" y="164633"/>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5558663" y="2255392"/>
            <a:ext cx="2729865" cy="1099185"/>
          </a:xfrm>
          <a:prstGeom prst="rect">
            <a:avLst/>
          </a:prstGeom>
        </p:spPr>
        <p:txBody>
          <a:bodyPr vert="horz" wrap="square" lIns="0" tIns="183515" rIns="0" bIns="0" rtlCol="0">
            <a:spAutoFit/>
          </a:bodyPr>
          <a:lstStyle/>
          <a:p>
            <a:pPr marL="38100">
              <a:lnSpc>
                <a:spcPct val="100000"/>
              </a:lnSpc>
              <a:spcBef>
                <a:spcPts val="1445"/>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5" dirty="0">
                <a:latin typeface="Calibri"/>
                <a:cs typeface="Calibri"/>
              </a:rPr>
              <a:t> 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0"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L="60960">
              <a:lnSpc>
                <a:spcPct val="100000"/>
              </a:lnSpc>
              <a:spcBef>
                <a:spcPts val="134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a</a:t>
            </a:r>
            <a:r>
              <a:rPr sz="2400" spc="-5" dirty="0">
                <a:solidFill>
                  <a:srgbClr val="006FC0"/>
                </a:solidFill>
                <a:latin typeface="Calibri"/>
                <a:cs typeface="Calibri"/>
              </a:rPr>
              <a:t> </a:t>
            </a:r>
            <a:r>
              <a:rPr sz="2400" spc="-35" dirty="0">
                <a:solidFill>
                  <a:srgbClr val="006FC0"/>
                </a:solidFill>
                <a:latin typeface="Calibri"/>
                <a:cs typeface="Calibri"/>
              </a:rPr>
              <a:t>r</a:t>
            </a:r>
            <a:r>
              <a:rPr sz="2400" dirty="0">
                <a:solidFill>
                  <a:srgbClr val="006FC0"/>
                </a:solidFill>
                <a:latin typeface="Calibri"/>
                <a:cs typeface="Calibri"/>
              </a:rPr>
              <a:t>e</a:t>
            </a:r>
            <a:r>
              <a:rPr sz="2400" spc="5" dirty="0">
                <a:solidFill>
                  <a:srgbClr val="006FC0"/>
                </a:solidFill>
                <a:latin typeface="Calibri"/>
                <a:cs typeface="Calibri"/>
              </a:rPr>
              <a:t>a</a:t>
            </a:r>
            <a:r>
              <a:rPr sz="2400" dirty="0">
                <a:solidFill>
                  <a:srgbClr val="006FC0"/>
                </a:solidFill>
                <a:latin typeface="Calibri"/>
                <a:cs typeface="Calibri"/>
              </a:rPr>
              <a:t>l</a:t>
            </a:r>
            <a:r>
              <a:rPr sz="2400" spc="-15" dirty="0">
                <a:solidFill>
                  <a:srgbClr val="006FC0"/>
                </a:solidFill>
                <a:latin typeface="Calibri"/>
                <a:cs typeface="Calibri"/>
              </a:rPr>
              <a:t> </a:t>
            </a:r>
            <a:r>
              <a:rPr sz="2400" spc="-5" dirty="0">
                <a:solidFill>
                  <a:srgbClr val="006FC0"/>
                </a:solidFill>
                <a:latin typeface="Calibri"/>
                <a:cs typeface="Calibri"/>
              </a:rPr>
              <a:t>numb</a:t>
            </a:r>
            <a:r>
              <a:rPr sz="2400" dirty="0">
                <a:solidFill>
                  <a:srgbClr val="006FC0"/>
                </a:solidFill>
                <a:latin typeface="Calibri"/>
                <a:cs typeface="Calibri"/>
              </a:rPr>
              <a:t>er</a:t>
            </a:r>
            <a:endParaRPr sz="2400">
              <a:latin typeface="Calibri"/>
              <a:cs typeface="Calibri"/>
            </a:endParaRPr>
          </a:p>
        </p:txBody>
      </p:sp>
      <p:grpSp>
        <p:nvGrpSpPr>
          <p:cNvPr id="21" name="object 21"/>
          <p:cNvGrpSpPr/>
          <p:nvPr/>
        </p:nvGrpSpPr>
        <p:grpSpPr>
          <a:xfrm>
            <a:off x="0" y="1002664"/>
            <a:ext cx="9144000" cy="3545204"/>
            <a:chOff x="0" y="1002664"/>
            <a:chExt cx="9144000" cy="3545204"/>
          </a:xfrm>
        </p:grpSpPr>
        <p:sp>
          <p:nvSpPr>
            <p:cNvPr id="22" name="object 22"/>
            <p:cNvSpPr/>
            <p:nvPr/>
          </p:nvSpPr>
          <p:spPr>
            <a:xfrm>
              <a:off x="0" y="4509516"/>
              <a:ext cx="9144000" cy="38100"/>
            </a:xfrm>
            <a:custGeom>
              <a:avLst/>
              <a:gdLst/>
              <a:ahLst/>
              <a:cxnLst/>
              <a:rect l="l" t="t" r="r" b="b"/>
              <a:pathLst>
                <a:path w="9144000" h="38100">
                  <a:moveTo>
                    <a:pt x="0" y="0"/>
                  </a:moveTo>
                  <a:lnTo>
                    <a:pt x="0" y="38099"/>
                  </a:lnTo>
                  <a:lnTo>
                    <a:pt x="9143999" y="38099"/>
                  </a:lnTo>
                  <a:lnTo>
                    <a:pt x="9143999" y="0"/>
                  </a:lnTo>
                  <a:lnTo>
                    <a:pt x="0" y="0"/>
                  </a:lnTo>
                  <a:close/>
                </a:path>
              </a:pathLst>
            </a:custGeom>
            <a:solidFill>
              <a:srgbClr val="0000FF"/>
            </a:solidFill>
          </p:spPr>
          <p:txBody>
            <a:bodyPr wrap="square" lIns="0" tIns="0" rIns="0" bIns="0" rtlCol="0"/>
            <a:lstStyle/>
            <a:p>
              <a:endParaRPr/>
            </a:p>
          </p:txBody>
        </p:sp>
        <p:sp>
          <p:nvSpPr>
            <p:cNvPr id="23" name="object 23"/>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grpSp>
      <p:sp>
        <p:nvSpPr>
          <p:cNvPr id="24" name="object 24"/>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5" name="object 25"/>
          <p:cNvSpPr txBox="1"/>
          <p:nvPr/>
        </p:nvSpPr>
        <p:spPr>
          <a:xfrm>
            <a:off x="6740652" y="768050"/>
            <a:ext cx="2338705" cy="1317625"/>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507365">
              <a:lnSpc>
                <a:spcPct val="100000"/>
              </a:lnSpc>
              <a:spcBef>
                <a:spcPts val="835"/>
              </a:spcBef>
            </a:pPr>
            <a:r>
              <a:rPr sz="1750" spc="55" dirty="0">
                <a:latin typeface="Cambria Math"/>
                <a:cs typeface="Cambria Math"/>
              </a:rPr>
              <a:t>𝑖</a:t>
            </a:r>
            <a:endParaRPr sz="175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a:latin typeface="Calibri"/>
              <a:cs typeface="Calibri"/>
            </a:endParaRPr>
          </a:p>
        </p:txBody>
      </p:sp>
      <p:sp>
        <p:nvSpPr>
          <p:cNvPr id="26" name="object 26"/>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27" name="object 27"/>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8" name="object 28"/>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29" name="object 29"/>
          <p:cNvSpPr txBox="1"/>
          <p:nvPr/>
        </p:nvSpPr>
        <p:spPr>
          <a:xfrm>
            <a:off x="2462783" y="826590"/>
            <a:ext cx="2374900" cy="90741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sz="2400" spc="780" dirty="0">
                <a:latin typeface="Cambria Math"/>
                <a:cs typeface="Cambria Math"/>
              </a:rPr>
              <a:t>෍</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R="426720" algn="ctr">
              <a:lnSpc>
                <a:spcPct val="100000"/>
              </a:lnSpc>
              <a:spcBef>
                <a:spcPts val="830"/>
              </a:spcBef>
            </a:pPr>
            <a:r>
              <a:rPr sz="1750" spc="60" dirty="0">
                <a:latin typeface="Cambria Math"/>
                <a:cs typeface="Cambria Math"/>
              </a:rPr>
              <a:t>𝑖</a:t>
            </a:r>
            <a:endParaRPr sz="1750">
              <a:latin typeface="Cambria Math"/>
              <a:cs typeface="Cambria Math"/>
            </a:endParaRPr>
          </a:p>
        </p:txBody>
      </p:sp>
      <p:sp>
        <p:nvSpPr>
          <p:cNvPr id="30" name="object 30"/>
          <p:cNvSpPr txBox="1"/>
          <p:nvPr/>
        </p:nvSpPr>
        <p:spPr>
          <a:xfrm>
            <a:off x="114096" y="5530697"/>
            <a:ext cx="10248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75" dirty="0">
                <a:latin typeface="Calibri"/>
                <a:cs typeface="Calibri"/>
              </a:rPr>
              <a:t> </a:t>
            </a:r>
            <a:r>
              <a:rPr sz="2800" spc="-5" dirty="0">
                <a:latin typeface="Calibri"/>
                <a:cs typeface="Calibri"/>
              </a:rPr>
              <a:t>3:</a:t>
            </a:r>
            <a:endParaRPr sz="2800">
              <a:latin typeface="Calibri"/>
              <a:cs typeface="Calibri"/>
            </a:endParaRPr>
          </a:p>
        </p:txBody>
      </p:sp>
      <p:sp>
        <p:nvSpPr>
          <p:cNvPr id="31" name="object 31"/>
          <p:cNvSpPr txBox="1"/>
          <p:nvPr/>
        </p:nvSpPr>
        <p:spPr>
          <a:xfrm>
            <a:off x="5634354" y="6352743"/>
            <a:ext cx="170180" cy="293370"/>
          </a:xfrm>
          <a:prstGeom prst="rect">
            <a:avLst/>
          </a:prstGeom>
        </p:spPr>
        <p:txBody>
          <a:bodyPr vert="horz" wrap="square" lIns="0" tIns="13335" rIns="0" bIns="0" rtlCol="0">
            <a:spAutoFit/>
          </a:bodyPr>
          <a:lstStyle/>
          <a:p>
            <a:pPr marL="12700">
              <a:lnSpc>
                <a:spcPct val="100000"/>
              </a:lnSpc>
              <a:spcBef>
                <a:spcPts val="105"/>
              </a:spcBef>
            </a:pPr>
            <a:r>
              <a:rPr sz="1750" spc="235" dirty="0">
                <a:latin typeface="Cambria Math"/>
                <a:cs typeface="Cambria Math"/>
              </a:rPr>
              <a:t>𝑛</a:t>
            </a:r>
            <a:endParaRPr sz="1750">
              <a:latin typeface="Cambria Math"/>
              <a:cs typeface="Cambria Math"/>
            </a:endParaRPr>
          </a:p>
        </p:txBody>
      </p:sp>
      <p:sp>
        <p:nvSpPr>
          <p:cNvPr id="32" name="object 32"/>
          <p:cNvSpPr/>
          <p:nvPr/>
        </p:nvSpPr>
        <p:spPr>
          <a:xfrm>
            <a:off x="6277355" y="5859538"/>
            <a:ext cx="2054225" cy="502920"/>
          </a:xfrm>
          <a:custGeom>
            <a:avLst/>
            <a:gdLst/>
            <a:ahLst/>
            <a:cxnLst/>
            <a:rect l="l" t="t" r="r" b="b"/>
            <a:pathLst>
              <a:path w="2054225" h="502920">
                <a:moveTo>
                  <a:pt x="1945259" y="0"/>
                </a:moveTo>
                <a:lnTo>
                  <a:pt x="1940433" y="11912"/>
                </a:lnTo>
                <a:lnTo>
                  <a:pt x="1959177" y="27142"/>
                </a:lnTo>
                <a:lnTo>
                  <a:pt x="1975802" y="46942"/>
                </a:lnTo>
                <a:lnTo>
                  <a:pt x="2002790" y="100241"/>
                </a:lnTo>
                <a:lnTo>
                  <a:pt x="2019760" y="169276"/>
                </a:lnTo>
                <a:lnTo>
                  <a:pt x="2023989" y="208749"/>
                </a:lnTo>
                <a:lnTo>
                  <a:pt x="2025396" y="251523"/>
                </a:lnTo>
                <a:lnTo>
                  <a:pt x="2023991" y="293623"/>
                </a:lnTo>
                <a:lnTo>
                  <a:pt x="2019776" y="332711"/>
                </a:lnTo>
                <a:lnTo>
                  <a:pt x="2002917" y="401840"/>
                </a:lnTo>
                <a:lnTo>
                  <a:pt x="1976008" y="455647"/>
                </a:lnTo>
                <a:lnTo>
                  <a:pt x="1940433" y="490842"/>
                </a:lnTo>
                <a:lnTo>
                  <a:pt x="1945259" y="502742"/>
                </a:lnTo>
                <a:lnTo>
                  <a:pt x="1989931" y="466955"/>
                </a:lnTo>
                <a:lnTo>
                  <a:pt x="2024507" y="409575"/>
                </a:lnTo>
                <a:lnTo>
                  <a:pt x="2046509" y="335908"/>
                </a:lnTo>
                <a:lnTo>
                  <a:pt x="2052010" y="294946"/>
                </a:lnTo>
                <a:lnTo>
                  <a:pt x="2053844" y="251231"/>
                </a:lnTo>
                <a:lnTo>
                  <a:pt x="2052010" y="207287"/>
                </a:lnTo>
                <a:lnTo>
                  <a:pt x="2046509" y="166247"/>
                </a:lnTo>
                <a:lnTo>
                  <a:pt x="2037341" y="128110"/>
                </a:lnTo>
                <a:lnTo>
                  <a:pt x="2008481" y="61732"/>
                </a:lnTo>
                <a:lnTo>
                  <a:pt x="1968857" y="15297"/>
                </a:lnTo>
                <a:lnTo>
                  <a:pt x="1945259" y="0"/>
                </a:lnTo>
                <a:close/>
              </a:path>
              <a:path w="2054225" h="502920">
                <a:moveTo>
                  <a:pt x="108458" y="0"/>
                </a:moveTo>
                <a:lnTo>
                  <a:pt x="63865" y="35874"/>
                </a:lnTo>
                <a:lnTo>
                  <a:pt x="29464" y="92875"/>
                </a:lnTo>
                <a:lnTo>
                  <a:pt x="7350" y="166247"/>
                </a:lnTo>
                <a:lnTo>
                  <a:pt x="1835" y="207287"/>
                </a:lnTo>
                <a:lnTo>
                  <a:pt x="0" y="251231"/>
                </a:lnTo>
                <a:lnTo>
                  <a:pt x="1835" y="294946"/>
                </a:lnTo>
                <a:lnTo>
                  <a:pt x="7350" y="335908"/>
                </a:lnTo>
                <a:lnTo>
                  <a:pt x="16555" y="374118"/>
                </a:lnTo>
                <a:lnTo>
                  <a:pt x="45396" y="440964"/>
                </a:lnTo>
                <a:lnTo>
                  <a:pt x="84881" y="487547"/>
                </a:lnTo>
                <a:lnTo>
                  <a:pt x="108458" y="502742"/>
                </a:lnTo>
                <a:lnTo>
                  <a:pt x="113411" y="490842"/>
                </a:lnTo>
                <a:lnTo>
                  <a:pt x="94503" y="475571"/>
                </a:lnTo>
                <a:lnTo>
                  <a:pt x="77787" y="455647"/>
                </a:lnTo>
                <a:lnTo>
                  <a:pt x="50927" y="401840"/>
                </a:lnTo>
                <a:lnTo>
                  <a:pt x="34067" y="332711"/>
                </a:lnTo>
                <a:lnTo>
                  <a:pt x="29852" y="293623"/>
                </a:lnTo>
                <a:lnTo>
                  <a:pt x="28448" y="251523"/>
                </a:lnTo>
                <a:lnTo>
                  <a:pt x="29856" y="208749"/>
                </a:lnTo>
                <a:lnTo>
                  <a:pt x="34099" y="169276"/>
                </a:lnTo>
                <a:lnTo>
                  <a:pt x="51181" y="100241"/>
                </a:lnTo>
                <a:lnTo>
                  <a:pt x="78057" y="46942"/>
                </a:lnTo>
                <a:lnTo>
                  <a:pt x="113411" y="11912"/>
                </a:lnTo>
                <a:lnTo>
                  <a:pt x="108458" y="0"/>
                </a:lnTo>
                <a:close/>
              </a:path>
            </a:pathLst>
          </a:custGeom>
          <a:solidFill>
            <a:srgbClr val="000000"/>
          </a:solidFill>
        </p:spPr>
        <p:txBody>
          <a:bodyPr wrap="square" lIns="0" tIns="0" rIns="0" bIns="0" rtlCol="0"/>
          <a:lstStyle/>
          <a:p>
            <a:endParaRPr/>
          </a:p>
        </p:txBody>
      </p:sp>
      <p:sp>
        <p:nvSpPr>
          <p:cNvPr id="33" name="object 33"/>
          <p:cNvSpPr txBox="1"/>
          <p:nvPr/>
        </p:nvSpPr>
        <p:spPr>
          <a:xfrm>
            <a:off x="3834129" y="5882132"/>
            <a:ext cx="3801110" cy="391160"/>
          </a:xfrm>
          <a:prstGeom prst="rect">
            <a:avLst/>
          </a:prstGeom>
        </p:spPr>
        <p:txBody>
          <a:bodyPr vert="horz" wrap="square" lIns="0" tIns="12700" rIns="0" bIns="0" rtlCol="0">
            <a:spAutoFit/>
          </a:bodyPr>
          <a:lstStyle/>
          <a:p>
            <a:pPr marL="50800">
              <a:lnSpc>
                <a:spcPct val="100000"/>
              </a:lnSpc>
              <a:spcBef>
                <a:spcPts val="100"/>
              </a:spcBef>
              <a:tabLst>
                <a:tab pos="2567305" algn="l"/>
              </a:tabLst>
            </a:pPr>
            <a:r>
              <a:rPr sz="2400" spc="-85" dirty="0">
                <a:latin typeface="Cambria Math"/>
                <a:cs typeface="Cambria Math"/>
              </a:rPr>
              <a:t>𝑤</a:t>
            </a:r>
            <a:r>
              <a:rPr sz="2625" spc="277" baseline="-15873" dirty="0">
                <a:latin typeface="Cambria Math"/>
                <a:cs typeface="Cambria Math"/>
              </a:rPr>
              <a:t>𝑖</a:t>
            </a:r>
            <a:r>
              <a:rPr sz="2625" baseline="-15873" dirty="0">
                <a:latin typeface="Cambria Math"/>
                <a:cs typeface="Cambria Math"/>
              </a:rPr>
              <a:t> </a:t>
            </a:r>
            <a:r>
              <a:rPr sz="2625" spc="82" baseline="-15873" dirty="0">
                <a:latin typeface="Cambria Math"/>
                <a:cs typeface="Cambria Math"/>
              </a:rPr>
              <a:t> </a:t>
            </a:r>
            <a:r>
              <a:rPr sz="2400" dirty="0">
                <a:latin typeface="Cambria Math"/>
                <a:cs typeface="Cambria Math"/>
              </a:rPr>
              <a:t>←</a:t>
            </a:r>
            <a:r>
              <a:rPr sz="2400" spc="135" dirty="0">
                <a:latin typeface="Cambria Math"/>
                <a:cs typeface="Cambria Math"/>
              </a:rPr>
              <a:t> </a:t>
            </a:r>
            <a:r>
              <a:rPr sz="2400" spc="-85" dirty="0">
                <a:latin typeface="Cambria Math"/>
                <a:cs typeface="Cambria Math"/>
              </a:rPr>
              <a:t>𝑤</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𝜂</a:t>
            </a:r>
            <a:r>
              <a:rPr sz="2400" spc="-6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165"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375" dirty="0">
                <a:latin typeface="Cambria Math"/>
                <a:cs typeface="Cambria Math"/>
              </a:rPr>
              <a:t>𝑓</a:t>
            </a:r>
            <a:r>
              <a:rPr sz="2625" spc="345" baseline="-15873" dirty="0">
                <a:latin typeface="Cambria Math"/>
                <a:cs typeface="Cambria Math"/>
              </a:rPr>
              <a:t>𝑤</a:t>
            </a:r>
            <a:r>
              <a:rPr sz="2625" baseline="-15873" dirty="0">
                <a:latin typeface="Cambria Math"/>
                <a:cs typeface="Cambria Math"/>
              </a:rPr>
              <a:t>,</a:t>
            </a:r>
            <a:r>
              <a:rPr sz="2625" spc="292" baseline="-15873" dirty="0">
                <a:latin typeface="Cambria Math"/>
                <a:cs typeface="Cambria Math"/>
              </a:rPr>
              <a:t>𝑏</a:t>
            </a:r>
            <a:endParaRPr sz="2625" baseline="-15873">
              <a:latin typeface="Cambria Math"/>
              <a:cs typeface="Cambria Math"/>
            </a:endParaRPr>
          </a:p>
        </p:txBody>
      </p:sp>
      <p:sp>
        <p:nvSpPr>
          <p:cNvPr id="34" name="object 34"/>
          <p:cNvSpPr/>
          <p:nvPr/>
        </p:nvSpPr>
        <p:spPr>
          <a:xfrm>
            <a:off x="7641970" y="5970879"/>
            <a:ext cx="539750" cy="282575"/>
          </a:xfrm>
          <a:custGeom>
            <a:avLst/>
            <a:gdLst/>
            <a:ahLst/>
            <a:cxnLst/>
            <a:rect l="l" t="t" r="r" b="b"/>
            <a:pathLst>
              <a:path w="539750" h="282575">
                <a:moveTo>
                  <a:pt x="449199" y="0"/>
                </a:moveTo>
                <a:lnTo>
                  <a:pt x="445134" y="11455"/>
                </a:lnTo>
                <a:lnTo>
                  <a:pt x="461498" y="18551"/>
                </a:lnTo>
                <a:lnTo>
                  <a:pt x="475551" y="28371"/>
                </a:lnTo>
                <a:lnTo>
                  <a:pt x="504084" y="73880"/>
                </a:lnTo>
                <a:lnTo>
                  <a:pt x="512415" y="115661"/>
                </a:lnTo>
                <a:lnTo>
                  <a:pt x="513460" y="139750"/>
                </a:lnTo>
                <a:lnTo>
                  <a:pt x="512413" y="164649"/>
                </a:lnTo>
                <a:lnTo>
                  <a:pt x="504031" y="207587"/>
                </a:lnTo>
                <a:lnTo>
                  <a:pt x="475599" y="253828"/>
                </a:lnTo>
                <a:lnTo>
                  <a:pt x="445643" y="270865"/>
                </a:lnTo>
                <a:lnTo>
                  <a:pt x="449199" y="282320"/>
                </a:lnTo>
                <a:lnTo>
                  <a:pt x="487695" y="264263"/>
                </a:lnTo>
                <a:lnTo>
                  <a:pt x="516000" y="232994"/>
                </a:lnTo>
                <a:lnTo>
                  <a:pt x="533431" y="191111"/>
                </a:lnTo>
                <a:lnTo>
                  <a:pt x="539242" y="141236"/>
                </a:lnTo>
                <a:lnTo>
                  <a:pt x="537789" y="115357"/>
                </a:lnTo>
                <a:lnTo>
                  <a:pt x="526168" y="69479"/>
                </a:lnTo>
                <a:lnTo>
                  <a:pt x="503045" y="32129"/>
                </a:lnTo>
                <a:lnTo>
                  <a:pt x="469655" y="7391"/>
                </a:lnTo>
                <a:lnTo>
                  <a:pt x="449199" y="0"/>
                </a:lnTo>
                <a:close/>
              </a:path>
              <a:path w="539750" h="282575">
                <a:moveTo>
                  <a:pt x="90043" y="0"/>
                </a:moveTo>
                <a:lnTo>
                  <a:pt x="51593" y="18100"/>
                </a:lnTo>
                <a:lnTo>
                  <a:pt x="23240" y="49479"/>
                </a:lnTo>
                <a:lnTo>
                  <a:pt x="5810" y="91438"/>
                </a:lnTo>
                <a:lnTo>
                  <a:pt x="0" y="141236"/>
                </a:lnTo>
                <a:lnTo>
                  <a:pt x="1452" y="167173"/>
                </a:lnTo>
                <a:lnTo>
                  <a:pt x="13073" y="213051"/>
                </a:lnTo>
                <a:lnTo>
                  <a:pt x="36071" y="250279"/>
                </a:lnTo>
                <a:lnTo>
                  <a:pt x="69496" y="274944"/>
                </a:lnTo>
                <a:lnTo>
                  <a:pt x="90043" y="282320"/>
                </a:lnTo>
                <a:lnTo>
                  <a:pt x="93599" y="270865"/>
                </a:lnTo>
                <a:lnTo>
                  <a:pt x="77475" y="263743"/>
                </a:lnTo>
                <a:lnTo>
                  <a:pt x="63579" y="253828"/>
                </a:lnTo>
                <a:lnTo>
                  <a:pt x="35083" y="207587"/>
                </a:lnTo>
                <a:lnTo>
                  <a:pt x="26701" y="164649"/>
                </a:lnTo>
                <a:lnTo>
                  <a:pt x="25653" y="139750"/>
                </a:lnTo>
                <a:lnTo>
                  <a:pt x="26701" y="115661"/>
                </a:lnTo>
                <a:lnTo>
                  <a:pt x="35083" y="73880"/>
                </a:lnTo>
                <a:lnTo>
                  <a:pt x="63722" y="28371"/>
                </a:lnTo>
                <a:lnTo>
                  <a:pt x="93979" y="11455"/>
                </a:lnTo>
                <a:lnTo>
                  <a:pt x="90043" y="0"/>
                </a:lnTo>
                <a:close/>
              </a:path>
            </a:pathLst>
          </a:custGeom>
          <a:solidFill>
            <a:srgbClr val="000000"/>
          </a:solidFill>
        </p:spPr>
        <p:txBody>
          <a:bodyPr wrap="square" lIns="0" tIns="0" rIns="0" bIns="0" rtlCol="0"/>
          <a:lstStyle/>
          <a:p>
            <a:endParaRPr/>
          </a:p>
        </p:txBody>
      </p:sp>
      <p:sp>
        <p:nvSpPr>
          <p:cNvPr id="35" name="object 35"/>
          <p:cNvSpPr txBox="1"/>
          <p:nvPr/>
        </p:nvSpPr>
        <p:spPr>
          <a:xfrm>
            <a:off x="7704708" y="5770879"/>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0833"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36" name="object 36"/>
          <p:cNvSpPr txBox="1"/>
          <p:nvPr/>
        </p:nvSpPr>
        <p:spPr>
          <a:xfrm>
            <a:off x="8554973" y="6040628"/>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37" name="object 37"/>
          <p:cNvSpPr txBox="1"/>
          <p:nvPr/>
        </p:nvSpPr>
        <p:spPr>
          <a:xfrm>
            <a:off x="8371078" y="5758688"/>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38" name="object 38"/>
          <p:cNvSpPr/>
          <p:nvPr/>
        </p:nvSpPr>
        <p:spPr>
          <a:xfrm>
            <a:off x="6277356" y="4832350"/>
            <a:ext cx="2054225" cy="502920"/>
          </a:xfrm>
          <a:custGeom>
            <a:avLst/>
            <a:gdLst/>
            <a:ahLst/>
            <a:cxnLst/>
            <a:rect l="l" t="t" r="r" b="b"/>
            <a:pathLst>
              <a:path w="2054225" h="502920">
                <a:moveTo>
                  <a:pt x="113411" y="11938"/>
                </a:moveTo>
                <a:lnTo>
                  <a:pt x="63855" y="35915"/>
                </a:lnTo>
                <a:lnTo>
                  <a:pt x="29464" y="92964"/>
                </a:lnTo>
                <a:lnTo>
                  <a:pt x="7340" y="166281"/>
                </a:lnTo>
                <a:lnTo>
                  <a:pt x="1828" y="207302"/>
                </a:lnTo>
                <a:lnTo>
                  <a:pt x="0" y="251206"/>
                </a:lnTo>
                <a:lnTo>
                  <a:pt x="1828" y="294982"/>
                </a:lnTo>
                <a:lnTo>
                  <a:pt x="7340" y="335965"/>
                </a:lnTo>
                <a:lnTo>
                  <a:pt x="16548" y="374180"/>
                </a:lnTo>
                <a:lnTo>
                  <a:pt x="45389" y="440982"/>
                </a:lnTo>
                <a:lnTo>
                  <a:pt x="84874" y="487603"/>
                </a:lnTo>
                <a:lnTo>
                  <a:pt x="108458" y="502793"/>
                </a:lnTo>
                <a:lnTo>
                  <a:pt x="113411" y="490855"/>
                </a:lnTo>
                <a:lnTo>
                  <a:pt x="94500" y="475589"/>
                </a:lnTo>
                <a:lnTo>
                  <a:pt x="77787" y="455688"/>
                </a:lnTo>
                <a:lnTo>
                  <a:pt x="50927" y="401828"/>
                </a:lnTo>
                <a:lnTo>
                  <a:pt x="34061" y="332765"/>
                </a:lnTo>
                <a:lnTo>
                  <a:pt x="29845" y="293700"/>
                </a:lnTo>
                <a:lnTo>
                  <a:pt x="28448" y="251587"/>
                </a:lnTo>
                <a:lnTo>
                  <a:pt x="29845" y="208775"/>
                </a:lnTo>
                <a:lnTo>
                  <a:pt x="34099" y="169291"/>
                </a:lnTo>
                <a:lnTo>
                  <a:pt x="51181" y="100330"/>
                </a:lnTo>
                <a:lnTo>
                  <a:pt x="78054" y="47002"/>
                </a:lnTo>
                <a:lnTo>
                  <a:pt x="94665" y="27190"/>
                </a:lnTo>
                <a:lnTo>
                  <a:pt x="113411" y="11938"/>
                </a:lnTo>
                <a:close/>
              </a:path>
              <a:path w="2054225" h="502920">
                <a:moveTo>
                  <a:pt x="1458595" y="122809"/>
                </a:moveTo>
                <a:lnTo>
                  <a:pt x="1454658" y="111379"/>
                </a:lnTo>
                <a:lnTo>
                  <a:pt x="1434172" y="118770"/>
                </a:lnTo>
                <a:lnTo>
                  <a:pt x="1416202" y="129476"/>
                </a:lnTo>
                <a:lnTo>
                  <a:pt x="1387856" y="160909"/>
                </a:lnTo>
                <a:lnTo>
                  <a:pt x="1370418" y="202806"/>
                </a:lnTo>
                <a:lnTo>
                  <a:pt x="1364615" y="252603"/>
                </a:lnTo>
                <a:lnTo>
                  <a:pt x="1366062" y="278561"/>
                </a:lnTo>
                <a:lnTo>
                  <a:pt x="1377683" y="324472"/>
                </a:lnTo>
                <a:lnTo>
                  <a:pt x="1400683" y="361670"/>
                </a:lnTo>
                <a:lnTo>
                  <a:pt x="1434109" y="386334"/>
                </a:lnTo>
                <a:lnTo>
                  <a:pt x="1454658" y="393700"/>
                </a:lnTo>
                <a:lnTo>
                  <a:pt x="1458214" y="382270"/>
                </a:lnTo>
                <a:lnTo>
                  <a:pt x="1442085" y="375158"/>
                </a:lnTo>
                <a:lnTo>
                  <a:pt x="1428191" y="365239"/>
                </a:lnTo>
                <a:lnTo>
                  <a:pt x="1399692" y="318985"/>
                </a:lnTo>
                <a:lnTo>
                  <a:pt x="1391310" y="276021"/>
                </a:lnTo>
                <a:lnTo>
                  <a:pt x="1390269" y="251079"/>
                </a:lnTo>
                <a:lnTo>
                  <a:pt x="1391310" y="227012"/>
                </a:lnTo>
                <a:lnTo>
                  <a:pt x="1399692" y="185242"/>
                </a:lnTo>
                <a:lnTo>
                  <a:pt x="1428330" y="139738"/>
                </a:lnTo>
                <a:lnTo>
                  <a:pt x="1442351" y="129908"/>
                </a:lnTo>
                <a:lnTo>
                  <a:pt x="1458595" y="122809"/>
                </a:lnTo>
                <a:close/>
              </a:path>
              <a:path w="2054225" h="502920">
                <a:moveTo>
                  <a:pt x="1903857" y="252603"/>
                </a:moveTo>
                <a:lnTo>
                  <a:pt x="1898040" y="202806"/>
                </a:lnTo>
                <a:lnTo>
                  <a:pt x="1880616" y="160909"/>
                </a:lnTo>
                <a:lnTo>
                  <a:pt x="1852206" y="129476"/>
                </a:lnTo>
                <a:lnTo>
                  <a:pt x="1813814" y="111379"/>
                </a:lnTo>
                <a:lnTo>
                  <a:pt x="1809750" y="122809"/>
                </a:lnTo>
                <a:lnTo>
                  <a:pt x="1826107" y="129908"/>
                </a:lnTo>
                <a:lnTo>
                  <a:pt x="1840166" y="139738"/>
                </a:lnTo>
                <a:lnTo>
                  <a:pt x="1868690" y="185242"/>
                </a:lnTo>
                <a:lnTo>
                  <a:pt x="1877021" y="227012"/>
                </a:lnTo>
                <a:lnTo>
                  <a:pt x="1878076" y="251079"/>
                </a:lnTo>
                <a:lnTo>
                  <a:pt x="1877021" y="276021"/>
                </a:lnTo>
                <a:lnTo>
                  <a:pt x="1868639" y="318985"/>
                </a:lnTo>
                <a:lnTo>
                  <a:pt x="1840204" y="365239"/>
                </a:lnTo>
                <a:lnTo>
                  <a:pt x="1810258" y="382270"/>
                </a:lnTo>
                <a:lnTo>
                  <a:pt x="1813814" y="393700"/>
                </a:lnTo>
                <a:lnTo>
                  <a:pt x="1852307" y="375640"/>
                </a:lnTo>
                <a:lnTo>
                  <a:pt x="1880616" y="344424"/>
                </a:lnTo>
                <a:lnTo>
                  <a:pt x="1898040" y="302514"/>
                </a:lnTo>
                <a:lnTo>
                  <a:pt x="1902396" y="278561"/>
                </a:lnTo>
                <a:lnTo>
                  <a:pt x="1903857" y="252603"/>
                </a:lnTo>
                <a:close/>
              </a:path>
              <a:path w="2054225" h="502920">
                <a:moveTo>
                  <a:pt x="2053844" y="251206"/>
                </a:moveTo>
                <a:lnTo>
                  <a:pt x="2052002" y="207302"/>
                </a:lnTo>
                <a:lnTo>
                  <a:pt x="2046503" y="166281"/>
                </a:lnTo>
                <a:lnTo>
                  <a:pt x="2037334" y="128155"/>
                </a:lnTo>
                <a:lnTo>
                  <a:pt x="2008479" y="61798"/>
                </a:lnTo>
                <a:lnTo>
                  <a:pt x="1968855" y="15316"/>
                </a:lnTo>
                <a:lnTo>
                  <a:pt x="1945259" y="0"/>
                </a:lnTo>
                <a:lnTo>
                  <a:pt x="1940433" y="11938"/>
                </a:lnTo>
                <a:lnTo>
                  <a:pt x="1959165" y="27190"/>
                </a:lnTo>
                <a:lnTo>
                  <a:pt x="1975802" y="47002"/>
                </a:lnTo>
                <a:lnTo>
                  <a:pt x="2002790" y="100330"/>
                </a:lnTo>
                <a:lnTo>
                  <a:pt x="2019757" y="169291"/>
                </a:lnTo>
                <a:lnTo>
                  <a:pt x="2023986" y="208775"/>
                </a:lnTo>
                <a:lnTo>
                  <a:pt x="2025396" y="251587"/>
                </a:lnTo>
                <a:lnTo>
                  <a:pt x="2023986" y="293700"/>
                </a:lnTo>
                <a:lnTo>
                  <a:pt x="2019769" y="332765"/>
                </a:lnTo>
                <a:lnTo>
                  <a:pt x="2002917" y="401828"/>
                </a:lnTo>
                <a:lnTo>
                  <a:pt x="1976005" y="455676"/>
                </a:lnTo>
                <a:lnTo>
                  <a:pt x="1940433" y="490855"/>
                </a:lnTo>
                <a:lnTo>
                  <a:pt x="1945259" y="502793"/>
                </a:lnTo>
                <a:lnTo>
                  <a:pt x="1989924" y="467004"/>
                </a:lnTo>
                <a:lnTo>
                  <a:pt x="2024507" y="409575"/>
                </a:lnTo>
                <a:lnTo>
                  <a:pt x="2046503" y="335965"/>
                </a:lnTo>
                <a:lnTo>
                  <a:pt x="2052002" y="294982"/>
                </a:lnTo>
                <a:lnTo>
                  <a:pt x="2053844" y="251206"/>
                </a:lnTo>
                <a:close/>
              </a:path>
            </a:pathLst>
          </a:custGeom>
          <a:solidFill>
            <a:srgbClr val="000000"/>
          </a:solidFill>
        </p:spPr>
        <p:txBody>
          <a:bodyPr wrap="square" lIns="0" tIns="0" rIns="0" bIns="0" rtlCol="0"/>
          <a:lstStyle/>
          <a:p>
            <a:endParaRPr/>
          </a:p>
        </p:txBody>
      </p:sp>
      <p:sp>
        <p:nvSpPr>
          <p:cNvPr id="39" name="object 39"/>
          <p:cNvSpPr txBox="1"/>
          <p:nvPr/>
        </p:nvSpPr>
        <p:spPr>
          <a:xfrm>
            <a:off x="1397253" y="4732826"/>
            <a:ext cx="6706870" cy="885825"/>
          </a:xfrm>
          <a:prstGeom prst="rect">
            <a:avLst/>
          </a:prstGeom>
        </p:spPr>
        <p:txBody>
          <a:bodyPr vert="horz" wrap="square" lIns="0" tIns="144145" rIns="0" bIns="0" rtlCol="0">
            <a:spAutoFit/>
          </a:bodyPr>
          <a:lstStyle/>
          <a:p>
            <a:pPr marL="38100">
              <a:lnSpc>
                <a:spcPct val="100000"/>
              </a:lnSpc>
              <a:spcBef>
                <a:spcPts val="1135"/>
              </a:spcBef>
              <a:tabLst>
                <a:tab pos="5003800" algn="l"/>
                <a:tab pos="6344920" algn="l"/>
              </a:tabLst>
            </a:pPr>
            <a:r>
              <a:rPr sz="2400" spc="-10" dirty="0">
                <a:latin typeface="Calibri"/>
                <a:cs typeface="Calibri"/>
              </a:rPr>
              <a:t>Logistic</a:t>
            </a:r>
            <a:r>
              <a:rPr sz="2400" spc="5" dirty="0">
                <a:latin typeface="Calibri"/>
                <a:cs typeface="Calibri"/>
              </a:rPr>
              <a:t> </a:t>
            </a:r>
            <a:r>
              <a:rPr sz="2400" spc="-10" dirty="0">
                <a:latin typeface="Calibri"/>
                <a:cs typeface="Calibri"/>
              </a:rPr>
              <a:t>regression:</a:t>
            </a:r>
            <a:r>
              <a:rPr sz="2400" spc="254" dirty="0">
                <a:latin typeface="Calibri"/>
                <a:cs typeface="Calibri"/>
              </a:rPr>
              <a:t> </a:t>
            </a:r>
            <a:r>
              <a:rPr sz="3600" spc="-22" baseline="2314" dirty="0">
                <a:latin typeface="Cambria Math"/>
                <a:cs typeface="Cambria Math"/>
              </a:rPr>
              <a:t>𝑤</a:t>
            </a:r>
            <a:r>
              <a:rPr sz="2625" spc="-22" baseline="-12698" dirty="0">
                <a:latin typeface="Cambria Math"/>
                <a:cs typeface="Cambria Math"/>
              </a:rPr>
              <a:t>𝑖</a:t>
            </a:r>
            <a:r>
              <a:rPr sz="2625" spc="675" baseline="-12698" dirty="0">
                <a:latin typeface="Cambria Math"/>
                <a:cs typeface="Cambria Math"/>
              </a:rPr>
              <a:t> </a:t>
            </a:r>
            <a:r>
              <a:rPr sz="3600" baseline="2314" dirty="0">
                <a:latin typeface="Cambria Math"/>
                <a:cs typeface="Cambria Math"/>
              </a:rPr>
              <a:t>←</a:t>
            </a:r>
            <a:r>
              <a:rPr sz="3600" spc="209" baseline="2314" dirty="0">
                <a:latin typeface="Cambria Math"/>
                <a:cs typeface="Cambria Math"/>
              </a:rPr>
              <a:t> </a:t>
            </a:r>
            <a:r>
              <a:rPr sz="3600" spc="-22" baseline="2314" dirty="0">
                <a:latin typeface="Cambria Math"/>
                <a:cs typeface="Cambria Math"/>
              </a:rPr>
              <a:t>𝑤</a:t>
            </a:r>
            <a:r>
              <a:rPr sz="2625" spc="-22" baseline="-12698" dirty="0">
                <a:latin typeface="Cambria Math"/>
                <a:cs typeface="Cambria Math"/>
              </a:rPr>
              <a:t>𝑖</a:t>
            </a:r>
            <a:r>
              <a:rPr sz="2625" spc="472" baseline="-12698" dirty="0">
                <a:latin typeface="Cambria Math"/>
                <a:cs typeface="Cambria Math"/>
              </a:rPr>
              <a:t> </a:t>
            </a:r>
            <a:r>
              <a:rPr sz="3600" baseline="2314" dirty="0">
                <a:latin typeface="Cambria Math"/>
                <a:cs typeface="Cambria Math"/>
              </a:rPr>
              <a:t>−</a:t>
            </a:r>
            <a:r>
              <a:rPr sz="3600" spc="7" baseline="2314" dirty="0">
                <a:latin typeface="Cambria Math"/>
                <a:cs typeface="Cambria Math"/>
              </a:rPr>
              <a:t> </a:t>
            </a:r>
            <a:r>
              <a:rPr sz="3600" baseline="2314" dirty="0">
                <a:latin typeface="Cambria Math"/>
                <a:cs typeface="Cambria Math"/>
              </a:rPr>
              <a:t>𝜂</a:t>
            </a:r>
            <a:r>
              <a:rPr sz="3600" spc="-82" baseline="2314" dirty="0">
                <a:latin typeface="Cambria Math"/>
                <a:cs typeface="Cambria Math"/>
              </a:rPr>
              <a:t> </a:t>
            </a:r>
            <a:r>
              <a:rPr sz="3600" spc="1170" baseline="2314" dirty="0">
                <a:latin typeface="Cambria Math"/>
                <a:cs typeface="Cambria Math"/>
              </a:rPr>
              <a:t>෍</a:t>
            </a:r>
            <a:r>
              <a:rPr sz="3600" spc="-187" baseline="2314" dirty="0">
                <a:latin typeface="Cambria Math"/>
                <a:cs typeface="Cambria Math"/>
              </a:rPr>
              <a:t> </a:t>
            </a:r>
            <a:r>
              <a:rPr sz="3600" baseline="2314" dirty="0">
                <a:latin typeface="Cambria Math"/>
                <a:cs typeface="Cambria Math"/>
              </a:rPr>
              <a:t>−	</a:t>
            </a:r>
            <a:r>
              <a:rPr sz="3600" spc="-1087" baseline="2314" dirty="0">
                <a:latin typeface="Cambria Math"/>
                <a:cs typeface="Cambria Math"/>
              </a:rPr>
              <a:t>𝑦ො</a:t>
            </a:r>
            <a:r>
              <a:rPr sz="2625" spc="-1087" baseline="30158" dirty="0">
                <a:latin typeface="Cambria Math"/>
                <a:cs typeface="Cambria Math"/>
              </a:rPr>
              <a:t>𝑛</a:t>
            </a:r>
            <a:r>
              <a:rPr sz="2625" spc="419" baseline="30158" dirty="0">
                <a:latin typeface="Cambria Math"/>
                <a:cs typeface="Cambria Math"/>
              </a:rPr>
              <a:t> </a:t>
            </a:r>
            <a:r>
              <a:rPr sz="3600" baseline="2314" dirty="0">
                <a:latin typeface="Cambria Math"/>
                <a:cs typeface="Cambria Math"/>
              </a:rPr>
              <a:t>−</a:t>
            </a:r>
            <a:r>
              <a:rPr sz="3600" spc="15" baseline="2314" dirty="0">
                <a:latin typeface="Cambria Math"/>
                <a:cs typeface="Cambria Math"/>
              </a:rPr>
              <a:t> </a:t>
            </a:r>
            <a:r>
              <a:rPr sz="3600" spc="-37" baseline="2314" dirty="0">
                <a:latin typeface="Cambria Math"/>
                <a:cs typeface="Cambria Math"/>
              </a:rPr>
              <a:t>𝑓</a:t>
            </a:r>
            <a:r>
              <a:rPr sz="2625" spc="-37" baseline="-12698" dirty="0">
                <a:latin typeface="Cambria Math"/>
                <a:cs typeface="Cambria Math"/>
              </a:rPr>
              <a:t>𝑤,𝑏	</a:t>
            </a:r>
            <a:r>
              <a:rPr sz="3600" spc="195" baseline="2314"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a:p>
            <a:pPr marL="1936750" algn="ctr">
              <a:lnSpc>
                <a:spcPct val="100000"/>
              </a:lnSpc>
              <a:spcBef>
                <a:spcPts val="755"/>
              </a:spcBef>
            </a:pPr>
            <a:r>
              <a:rPr sz="1750" spc="130" dirty="0">
                <a:latin typeface="Cambria Math"/>
                <a:cs typeface="Cambria Math"/>
              </a:rPr>
              <a:t>𝑛</a:t>
            </a:r>
            <a:endParaRPr sz="1750">
              <a:latin typeface="Cambria Math"/>
              <a:cs typeface="Cambria Math"/>
            </a:endParaRPr>
          </a:p>
        </p:txBody>
      </p:sp>
      <p:sp>
        <p:nvSpPr>
          <p:cNvPr id="40" name="object 40"/>
          <p:cNvSpPr txBox="1"/>
          <p:nvPr/>
        </p:nvSpPr>
        <p:spPr>
          <a:xfrm>
            <a:off x="8554973" y="5012893"/>
            <a:ext cx="104139" cy="293370"/>
          </a:xfrm>
          <a:prstGeom prst="rect">
            <a:avLst/>
          </a:prstGeom>
        </p:spPr>
        <p:txBody>
          <a:bodyPr vert="horz" wrap="square" lIns="0" tIns="13335" rIns="0" bIns="0" rtlCol="0">
            <a:spAutoFit/>
          </a:bodyPr>
          <a:lstStyle/>
          <a:p>
            <a:pPr marL="12700">
              <a:lnSpc>
                <a:spcPct val="100000"/>
              </a:lnSpc>
              <a:spcBef>
                <a:spcPts val="105"/>
              </a:spcBef>
            </a:pPr>
            <a:r>
              <a:rPr sz="1750" spc="190" dirty="0">
                <a:latin typeface="Cambria Math"/>
                <a:cs typeface="Cambria Math"/>
              </a:rPr>
              <a:t>𝑖</a:t>
            </a:r>
            <a:endParaRPr sz="1750">
              <a:latin typeface="Cambria Math"/>
              <a:cs typeface="Cambria Math"/>
            </a:endParaRPr>
          </a:p>
        </p:txBody>
      </p:sp>
      <p:sp>
        <p:nvSpPr>
          <p:cNvPr id="41" name="object 41"/>
          <p:cNvSpPr txBox="1"/>
          <p:nvPr/>
        </p:nvSpPr>
        <p:spPr>
          <a:xfrm>
            <a:off x="8371078" y="4730953"/>
            <a:ext cx="399415" cy="391795"/>
          </a:xfrm>
          <a:prstGeom prst="rect">
            <a:avLst/>
          </a:prstGeom>
        </p:spPr>
        <p:txBody>
          <a:bodyPr vert="horz" wrap="square" lIns="0" tIns="12700" rIns="0" bIns="0" rtlCol="0">
            <a:spAutoFit/>
          </a:bodyPr>
          <a:lstStyle/>
          <a:p>
            <a:pPr marL="38100">
              <a:lnSpc>
                <a:spcPct val="100000"/>
              </a:lnSpc>
              <a:spcBef>
                <a:spcPts val="100"/>
              </a:spcBef>
            </a:pPr>
            <a:r>
              <a:rPr sz="3600" spc="195" baseline="-21990" dirty="0">
                <a:latin typeface="Cambria Math"/>
                <a:cs typeface="Cambria Math"/>
              </a:rPr>
              <a:t>𝑥</a:t>
            </a:r>
            <a:r>
              <a:rPr sz="1750" spc="130" dirty="0">
                <a:latin typeface="Cambria Math"/>
                <a:cs typeface="Cambria Math"/>
              </a:rPr>
              <a:t>𝑛</a:t>
            </a:r>
            <a:endParaRPr sz="1750">
              <a:latin typeface="Cambria Math"/>
              <a:cs typeface="Cambria Math"/>
            </a:endParaRPr>
          </a:p>
        </p:txBody>
      </p:sp>
      <p:sp>
        <p:nvSpPr>
          <p:cNvPr id="42" name="object 42"/>
          <p:cNvSpPr txBox="1"/>
          <p:nvPr/>
        </p:nvSpPr>
        <p:spPr>
          <a:xfrm>
            <a:off x="1422653" y="5839155"/>
            <a:ext cx="221869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Linear</a:t>
            </a:r>
            <a:r>
              <a:rPr sz="2400" spc="-55" dirty="0">
                <a:latin typeface="Calibri"/>
                <a:cs typeface="Calibri"/>
              </a:rPr>
              <a:t> </a:t>
            </a:r>
            <a:r>
              <a:rPr sz="2400" spc="-10" dirty="0">
                <a:latin typeface="Calibri"/>
                <a:cs typeface="Calibri"/>
              </a:rPr>
              <a:t>regression:</a:t>
            </a:r>
            <a:endParaRPr sz="2400">
              <a:latin typeface="Calibri"/>
              <a:cs typeface="Calibri"/>
            </a:endParaRPr>
          </a:p>
        </p:txBody>
      </p:sp>
      <p:sp>
        <p:nvSpPr>
          <p:cNvPr id="43" name="object 43"/>
          <p:cNvSpPr/>
          <p:nvPr/>
        </p:nvSpPr>
        <p:spPr>
          <a:xfrm>
            <a:off x="6374891" y="5311140"/>
            <a:ext cx="1883410" cy="0"/>
          </a:xfrm>
          <a:custGeom>
            <a:avLst/>
            <a:gdLst/>
            <a:ahLst/>
            <a:cxnLst/>
            <a:rect l="l" t="t" r="r" b="b"/>
            <a:pathLst>
              <a:path w="1883409">
                <a:moveTo>
                  <a:pt x="0" y="0"/>
                </a:moveTo>
                <a:lnTo>
                  <a:pt x="1883283" y="0"/>
                </a:lnTo>
              </a:path>
            </a:pathLst>
          </a:custGeom>
          <a:ln w="76200">
            <a:solidFill>
              <a:srgbClr val="6F2F9F"/>
            </a:solidFill>
          </a:ln>
        </p:spPr>
        <p:txBody>
          <a:bodyPr wrap="square" lIns="0" tIns="0" rIns="0" bIns="0" rtlCol="0"/>
          <a:lstStyle/>
          <a:p>
            <a:endParaRPr/>
          </a:p>
        </p:txBody>
      </p:sp>
      <p:sp>
        <p:nvSpPr>
          <p:cNvPr id="44" name="object 44"/>
          <p:cNvSpPr/>
          <p:nvPr/>
        </p:nvSpPr>
        <p:spPr>
          <a:xfrm>
            <a:off x="6374891" y="6364223"/>
            <a:ext cx="1883410" cy="0"/>
          </a:xfrm>
          <a:custGeom>
            <a:avLst/>
            <a:gdLst/>
            <a:ahLst/>
            <a:cxnLst/>
            <a:rect l="l" t="t" r="r" b="b"/>
            <a:pathLst>
              <a:path w="1883409">
                <a:moveTo>
                  <a:pt x="0" y="0"/>
                </a:moveTo>
                <a:lnTo>
                  <a:pt x="1883283" y="0"/>
                </a:lnTo>
              </a:path>
            </a:pathLst>
          </a:custGeom>
          <a:ln w="76200">
            <a:solidFill>
              <a:srgbClr val="6F2F9F"/>
            </a:solidFill>
          </a:ln>
        </p:spPr>
        <p:txBody>
          <a:bodyPr wrap="square" lIns="0" tIns="0" rIns="0" bIns="0" rtlCol="0"/>
          <a:lstStyle/>
          <a:p>
            <a:endParaRPr/>
          </a:p>
        </p:txBody>
      </p:sp>
      <p:pic>
        <p:nvPicPr>
          <p:cNvPr id="46" name="Picture 45">
            <a:extLst>
              <a:ext uri="{FF2B5EF4-FFF2-40B4-BE49-F238E27FC236}">
                <a16:creationId xmlns:a16="http://schemas.microsoft.com/office/drawing/2014/main" id="{180823EE-94CF-7149-AAD4-B59EB4C6D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 y="0"/>
            <a:ext cx="9139975"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704" y="206121"/>
            <a:ext cx="498983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r>
              <a:rPr sz="2800" b="1" i="1" u="heavy" spc="20" dirty="0">
                <a:uFill>
                  <a:solidFill>
                    <a:srgbClr val="000000"/>
                  </a:solidFill>
                </a:uFill>
                <a:latin typeface="Calibri"/>
                <a:cs typeface="Calibri"/>
              </a:rPr>
              <a:t> </a:t>
            </a:r>
            <a:r>
              <a:rPr sz="2800" b="1" i="1" u="heavy" spc="-5" dirty="0">
                <a:uFill>
                  <a:solidFill>
                    <a:srgbClr val="000000"/>
                  </a:solidFill>
                </a:uFill>
                <a:latin typeface="Calibri"/>
                <a:cs typeface="Calibri"/>
              </a:rPr>
              <a:t>+</a:t>
            </a:r>
            <a:r>
              <a:rPr sz="2800" b="1" i="1" u="heavy" spc="10" dirty="0">
                <a:uFill>
                  <a:solidFill>
                    <a:srgbClr val="000000"/>
                  </a:solidFill>
                </a:uFill>
                <a:latin typeface="Calibri"/>
                <a:cs typeface="Calibri"/>
              </a:rPr>
              <a:t> </a:t>
            </a:r>
            <a:r>
              <a:rPr sz="2800" b="1" i="1" u="heavy" spc="-10" dirty="0">
                <a:uFill>
                  <a:solidFill>
                    <a:srgbClr val="000000"/>
                  </a:solidFill>
                </a:uFill>
                <a:latin typeface="Calibri"/>
                <a:cs typeface="Calibri"/>
              </a:rPr>
              <a:t>Square</a:t>
            </a:r>
            <a:r>
              <a:rPr sz="2800" b="1" i="1" u="heavy" spc="5" dirty="0">
                <a:uFill>
                  <a:solidFill>
                    <a:srgbClr val="000000"/>
                  </a:solidFill>
                </a:uFill>
                <a:latin typeface="Calibri"/>
                <a:cs typeface="Calibri"/>
              </a:rPr>
              <a:t> </a:t>
            </a:r>
            <a:r>
              <a:rPr sz="2800" b="1" i="1" u="heavy" spc="-10" dirty="0">
                <a:uFill>
                  <a:solidFill>
                    <a:srgbClr val="000000"/>
                  </a:solidFill>
                </a:uFill>
                <a:latin typeface="Calibri"/>
                <a:cs typeface="Calibri"/>
              </a:rPr>
              <a:t>Error</a:t>
            </a:r>
            <a:endParaRPr sz="2800">
              <a:latin typeface="Calibri"/>
              <a:cs typeface="Calibri"/>
            </a:endParaRPr>
          </a:p>
        </p:txBody>
      </p:sp>
      <p:sp>
        <p:nvSpPr>
          <p:cNvPr id="3" name="object 3"/>
          <p:cNvSpPr/>
          <p:nvPr/>
        </p:nvSpPr>
        <p:spPr>
          <a:xfrm>
            <a:off x="2645029" y="1291589"/>
            <a:ext cx="370205" cy="282575"/>
          </a:xfrm>
          <a:custGeom>
            <a:avLst/>
            <a:gdLst/>
            <a:ahLst/>
            <a:cxnLst/>
            <a:rect l="l" t="t" r="r" b="b"/>
            <a:pathLst>
              <a:path w="370205" h="282575">
                <a:moveTo>
                  <a:pt x="280162" y="0"/>
                </a:moveTo>
                <a:lnTo>
                  <a:pt x="276097" y="11430"/>
                </a:lnTo>
                <a:lnTo>
                  <a:pt x="292461" y="18522"/>
                </a:lnTo>
                <a:lnTo>
                  <a:pt x="306514" y="28352"/>
                </a:lnTo>
                <a:lnTo>
                  <a:pt x="335047" y="73852"/>
                </a:lnTo>
                <a:lnTo>
                  <a:pt x="343378" y="115623"/>
                </a:lnTo>
                <a:lnTo>
                  <a:pt x="344423" y="139700"/>
                </a:lnTo>
                <a:lnTo>
                  <a:pt x="343376" y="164633"/>
                </a:lnTo>
                <a:lnTo>
                  <a:pt x="334994" y="207547"/>
                </a:lnTo>
                <a:lnTo>
                  <a:pt x="306514" y="253793"/>
                </a:lnTo>
                <a:lnTo>
                  <a:pt x="276606" y="270890"/>
                </a:lnTo>
                <a:lnTo>
                  <a:pt x="280162" y="282321"/>
                </a:lnTo>
                <a:lnTo>
                  <a:pt x="318658" y="264239"/>
                </a:lnTo>
                <a:lnTo>
                  <a:pt x="346963" y="232918"/>
                </a:lnTo>
                <a:lnTo>
                  <a:pt x="364394" y="191119"/>
                </a:lnTo>
                <a:lnTo>
                  <a:pt x="370204" y="141224"/>
                </a:lnTo>
                <a:lnTo>
                  <a:pt x="368732" y="115339"/>
                </a:lnTo>
                <a:lnTo>
                  <a:pt x="357024" y="69429"/>
                </a:lnTo>
                <a:lnTo>
                  <a:pt x="333954" y="32093"/>
                </a:lnTo>
                <a:lnTo>
                  <a:pt x="300616" y="7379"/>
                </a:lnTo>
                <a:lnTo>
                  <a:pt x="280162" y="0"/>
                </a:lnTo>
                <a:close/>
              </a:path>
              <a:path w="37020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1"/>
                </a:lnTo>
                <a:lnTo>
                  <a:pt x="93725" y="270890"/>
                </a:lnTo>
                <a:lnTo>
                  <a:pt x="77602" y="263717"/>
                </a:lnTo>
                <a:lnTo>
                  <a:pt x="63706"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2074417" y="1264158"/>
            <a:ext cx="871855"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5" name="object 5"/>
          <p:cNvSpPr/>
          <p:nvPr/>
        </p:nvSpPr>
        <p:spPr>
          <a:xfrm>
            <a:off x="3699770" y="982980"/>
            <a:ext cx="1881505" cy="901065"/>
          </a:xfrm>
          <a:custGeom>
            <a:avLst/>
            <a:gdLst/>
            <a:ahLst/>
            <a:cxnLst/>
            <a:rect l="l" t="t" r="r" b="b"/>
            <a:pathLst>
              <a:path w="1881504" h="901064">
                <a:moveTo>
                  <a:pt x="1738877" y="0"/>
                </a:moveTo>
                <a:lnTo>
                  <a:pt x="1729352" y="10541"/>
                </a:lnTo>
                <a:lnTo>
                  <a:pt x="1757618" y="47142"/>
                </a:lnTo>
                <a:lnTo>
                  <a:pt x="1782216" y="89519"/>
                </a:lnTo>
                <a:lnTo>
                  <a:pt x="1803147" y="137681"/>
                </a:lnTo>
                <a:lnTo>
                  <a:pt x="1820411" y="191643"/>
                </a:lnTo>
                <a:lnTo>
                  <a:pt x="1831508" y="238429"/>
                </a:lnTo>
                <a:lnTo>
                  <a:pt x="1840118" y="287655"/>
                </a:lnTo>
                <a:lnTo>
                  <a:pt x="1846252" y="339318"/>
                </a:lnTo>
                <a:lnTo>
                  <a:pt x="1849924" y="393420"/>
                </a:lnTo>
                <a:lnTo>
                  <a:pt x="1851145" y="449961"/>
                </a:lnTo>
                <a:lnTo>
                  <a:pt x="1849924" y="506823"/>
                </a:lnTo>
                <a:lnTo>
                  <a:pt x="1846252" y="561137"/>
                </a:lnTo>
                <a:lnTo>
                  <a:pt x="1840118" y="612916"/>
                </a:lnTo>
                <a:lnTo>
                  <a:pt x="1831508" y="662170"/>
                </a:lnTo>
                <a:lnTo>
                  <a:pt x="1820411" y="708914"/>
                </a:lnTo>
                <a:lnTo>
                  <a:pt x="1803147" y="762892"/>
                </a:lnTo>
                <a:lnTo>
                  <a:pt x="1782216" y="811085"/>
                </a:lnTo>
                <a:lnTo>
                  <a:pt x="1757618" y="853467"/>
                </a:lnTo>
                <a:lnTo>
                  <a:pt x="1729352" y="890016"/>
                </a:lnTo>
                <a:lnTo>
                  <a:pt x="1738877" y="900684"/>
                </a:lnTo>
                <a:lnTo>
                  <a:pt x="1770645" y="864657"/>
                </a:lnTo>
                <a:lnTo>
                  <a:pt x="1798710" y="822499"/>
                </a:lnTo>
                <a:lnTo>
                  <a:pt x="1823084" y="774221"/>
                </a:lnTo>
                <a:lnTo>
                  <a:pt x="1843779" y="719836"/>
                </a:lnTo>
                <a:lnTo>
                  <a:pt x="1857358" y="672271"/>
                </a:lnTo>
                <a:lnTo>
                  <a:pt x="1867919" y="621477"/>
                </a:lnTo>
                <a:lnTo>
                  <a:pt x="1875463" y="567451"/>
                </a:lnTo>
                <a:lnTo>
                  <a:pt x="1879989" y="510194"/>
                </a:lnTo>
                <a:lnTo>
                  <a:pt x="1881498" y="449707"/>
                </a:lnTo>
                <a:lnTo>
                  <a:pt x="1879989" y="389630"/>
                </a:lnTo>
                <a:lnTo>
                  <a:pt x="1875463" y="332694"/>
                </a:lnTo>
                <a:lnTo>
                  <a:pt x="1867919" y="278897"/>
                </a:lnTo>
                <a:lnTo>
                  <a:pt x="1857358" y="228239"/>
                </a:lnTo>
                <a:lnTo>
                  <a:pt x="1843779" y="180721"/>
                </a:lnTo>
                <a:lnTo>
                  <a:pt x="1823084" y="126355"/>
                </a:lnTo>
                <a:lnTo>
                  <a:pt x="1798710" y="78120"/>
                </a:lnTo>
                <a:lnTo>
                  <a:pt x="1770645" y="36006"/>
                </a:lnTo>
                <a:lnTo>
                  <a:pt x="1738877" y="0"/>
                </a:lnTo>
                <a:close/>
              </a:path>
              <a:path w="1881504" h="901064">
                <a:moveTo>
                  <a:pt x="142741" y="0"/>
                </a:moveTo>
                <a:lnTo>
                  <a:pt x="110953" y="36006"/>
                </a:lnTo>
                <a:lnTo>
                  <a:pt x="82845" y="78120"/>
                </a:lnTo>
                <a:lnTo>
                  <a:pt x="58427" y="126355"/>
                </a:lnTo>
                <a:lnTo>
                  <a:pt x="37712" y="180721"/>
                </a:lnTo>
                <a:lnTo>
                  <a:pt x="24133" y="228239"/>
                </a:lnTo>
                <a:lnTo>
                  <a:pt x="13572" y="278897"/>
                </a:lnTo>
                <a:lnTo>
                  <a:pt x="6028" y="332694"/>
                </a:lnTo>
                <a:lnTo>
                  <a:pt x="1502" y="389630"/>
                </a:lnTo>
                <a:lnTo>
                  <a:pt x="0" y="449961"/>
                </a:lnTo>
                <a:lnTo>
                  <a:pt x="1502" y="510194"/>
                </a:lnTo>
                <a:lnTo>
                  <a:pt x="6028" y="567451"/>
                </a:lnTo>
                <a:lnTo>
                  <a:pt x="13572" y="621477"/>
                </a:lnTo>
                <a:lnTo>
                  <a:pt x="24133" y="672271"/>
                </a:lnTo>
                <a:lnTo>
                  <a:pt x="37712" y="719836"/>
                </a:lnTo>
                <a:lnTo>
                  <a:pt x="58427" y="774221"/>
                </a:lnTo>
                <a:lnTo>
                  <a:pt x="82845" y="822499"/>
                </a:lnTo>
                <a:lnTo>
                  <a:pt x="110953" y="864657"/>
                </a:lnTo>
                <a:lnTo>
                  <a:pt x="142741" y="900684"/>
                </a:lnTo>
                <a:lnTo>
                  <a:pt x="152266" y="890016"/>
                </a:lnTo>
                <a:lnTo>
                  <a:pt x="123929" y="853467"/>
                </a:lnTo>
                <a:lnTo>
                  <a:pt x="99307" y="811085"/>
                </a:lnTo>
                <a:lnTo>
                  <a:pt x="78400" y="762892"/>
                </a:lnTo>
                <a:lnTo>
                  <a:pt x="61207" y="708914"/>
                </a:lnTo>
                <a:lnTo>
                  <a:pt x="50097" y="662170"/>
                </a:lnTo>
                <a:lnTo>
                  <a:pt x="41456" y="612916"/>
                </a:lnTo>
                <a:lnTo>
                  <a:pt x="35284" y="561137"/>
                </a:lnTo>
                <a:lnTo>
                  <a:pt x="31581" y="506823"/>
                </a:lnTo>
                <a:lnTo>
                  <a:pt x="30352" y="449707"/>
                </a:lnTo>
                <a:lnTo>
                  <a:pt x="31581" y="393420"/>
                </a:lnTo>
                <a:lnTo>
                  <a:pt x="35284" y="339318"/>
                </a:lnTo>
                <a:lnTo>
                  <a:pt x="41456" y="287655"/>
                </a:lnTo>
                <a:lnTo>
                  <a:pt x="50097" y="238429"/>
                </a:lnTo>
                <a:lnTo>
                  <a:pt x="61207" y="191643"/>
                </a:lnTo>
                <a:lnTo>
                  <a:pt x="78400" y="137681"/>
                </a:lnTo>
                <a:lnTo>
                  <a:pt x="99307" y="89519"/>
                </a:lnTo>
                <a:lnTo>
                  <a:pt x="123929" y="47142"/>
                </a:lnTo>
                <a:lnTo>
                  <a:pt x="152266" y="10541"/>
                </a:lnTo>
                <a:lnTo>
                  <a:pt x="142741" y="0"/>
                </a:lnTo>
                <a:close/>
              </a:path>
            </a:pathLst>
          </a:custGeom>
          <a:solidFill>
            <a:srgbClr val="000000"/>
          </a:solidFill>
        </p:spPr>
        <p:txBody>
          <a:bodyPr wrap="square" lIns="0" tIns="0" rIns="0" bIns="0" rtlCol="0"/>
          <a:lstStyle/>
          <a:p>
            <a:endParaRPr/>
          </a:p>
        </p:txBody>
      </p:sp>
      <p:sp>
        <p:nvSpPr>
          <p:cNvPr id="6" name="object 6"/>
          <p:cNvSpPr txBox="1"/>
          <p:nvPr/>
        </p:nvSpPr>
        <p:spPr>
          <a:xfrm>
            <a:off x="2006600" y="2059051"/>
            <a:ext cx="170370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70" dirty="0">
                <a:latin typeface="Calibri"/>
                <a:cs typeface="Calibri"/>
              </a:rPr>
              <a:t> </a:t>
            </a:r>
            <a:r>
              <a:rPr sz="2400" spc="-15" dirty="0">
                <a:latin typeface="Calibri"/>
                <a:cs typeface="Calibri"/>
              </a:rPr>
              <a:t>data:</a:t>
            </a:r>
            <a:endParaRPr sz="2400">
              <a:latin typeface="Calibri"/>
              <a:cs typeface="Calibri"/>
            </a:endParaRPr>
          </a:p>
        </p:txBody>
      </p:sp>
      <p:sp>
        <p:nvSpPr>
          <p:cNvPr id="7" name="object 7"/>
          <p:cNvSpPr/>
          <p:nvPr/>
        </p:nvSpPr>
        <p:spPr>
          <a:xfrm>
            <a:off x="3790696" y="2148585"/>
            <a:ext cx="996950" cy="282575"/>
          </a:xfrm>
          <a:custGeom>
            <a:avLst/>
            <a:gdLst/>
            <a:ahLst/>
            <a:cxnLst/>
            <a:rect l="l" t="t" r="r" b="b"/>
            <a:pathLst>
              <a:path w="996950" h="282575">
                <a:moveTo>
                  <a:pt x="906526" y="0"/>
                </a:moveTo>
                <a:lnTo>
                  <a:pt x="902462" y="11556"/>
                </a:lnTo>
                <a:lnTo>
                  <a:pt x="918825" y="18631"/>
                </a:lnTo>
                <a:lnTo>
                  <a:pt x="932878" y="28432"/>
                </a:lnTo>
                <a:lnTo>
                  <a:pt x="961411" y="73925"/>
                </a:lnTo>
                <a:lnTo>
                  <a:pt x="969742" y="115732"/>
                </a:lnTo>
                <a:lnTo>
                  <a:pt x="970788" y="139826"/>
                </a:lnTo>
                <a:lnTo>
                  <a:pt x="969740" y="164707"/>
                </a:lnTo>
                <a:lnTo>
                  <a:pt x="961358" y="207656"/>
                </a:lnTo>
                <a:lnTo>
                  <a:pt x="932878" y="253857"/>
                </a:lnTo>
                <a:lnTo>
                  <a:pt x="902969" y="270890"/>
                </a:lnTo>
                <a:lnTo>
                  <a:pt x="906526" y="282448"/>
                </a:lnTo>
                <a:lnTo>
                  <a:pt x="945022" y="264318"/>
                </a:lnTo>
                <a:lnTo>
                  <a:pt x="973327" y="233044"/>
                </a:lnTo>
                <a:lnTo>
                  <a:pt x="990758" y="191150"/>
                </a:lnTo>
                <a:lnTo>
                  <a:pt x="996568" y="141350"/>
                </a:lnTo>
                <a:lnTo>
                  <a:pt x="995114" y="115466"/>
                </a:lnTo>
                <a:lnTo>
                  <a:pt x="983442" y="69556"/>
                </a:lnTo>
                <a:lnTo>
                  <a:pt x="960318" y="32164"/>
                </a:lnTo>
                <a:lnTo>
                  <a:pt x="926980" y="7435"/>
                </a:lnTo>
                <a:lnTo>
                  <a:pt x="906526" y="0"/>
                </a:lnTo>
                <a:close/>
              </a:path>
              <a:path w="996950" h="282575">
                <a:moveTo>
                  <a:pt x="90042" y="0"/>
                </a:moveTo>
                <a:lnTo>
                  <a:pt x="51657" y="18145"/>
                </a:lnTo>
                <a:lnTo>
                  <a:pt x="23367" y="49529"/>
                </a:lnTo>
                <a:lnTo>
                  <a:pt x="5873" y="91535"/>
                </a:lnTo>
                <a:lnTo>
                  <a:pt x="0" y="141350"/>
                </a:lnTo>
                <a:lnTo>
                  <a:pt x="1452" y="167233"/>
                </a:lnTo>
                <a:lnTo>
                  <a:pt x="13073" y="213092"/>
                </a:lnTo>
                <a:lnTo>
                  <a:pt x="36143" y="250336"/>
                </a:lnTo>
                <a:lnTo>
                  <a:pt x="69568" y="275014"/>
                </a:lnTo>
                <a:lnTo>
                  <a:pt x="90042" y="282448"/>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156845" rIns="0" bIns="0" rtlCol="0">
            <a:spAutoFit/>
          </a:bodyPr>
          <a:lstStyle/>
          <a:p>
            <a:pPr marL="38100">
              <a:lnSpc>
                <a:spcPct val="100000"/>
              </a:lnSpc>
              <a:spcBef>
                <a:spcPts val="1235"/>
              </a:spcBef>
              <a:tabLst>
                <a:tab pos="772160" algn="l"/>
              </a:tabLst>
            </a:pPr>
            <a:r>
              <a:rPr dirty="0"/>
              <a:t>=</a:t>
            </a:r>
            <a:r>
              <a:rPr spc="135" dirty="0"/>
              <a:t> </a:t>
            </a:r>
            <a:r>
              <a:rPr dirty="0"/>
              <a:t>𝜎	</a:t>
            </a:r>
            <a:r>
              <a:rPr spc="780" dirty="0"/>
              <a:t>෍</a:t>
            </a:r>
            <a:r>
              <a:rPr spc="-135" dirty="0"/>
              <a:t> </a:t>
            </a:r>
            <a:r>
              <a:rPr spc="-85" dirty="0"/>
              <a:t>𝑤</a:t>
            </a:r>
            <a:r>
              <a:rPr sz="2625" spc="525" baseline="-15873" dirty="0"/>
              <a:t>𝑖</a:t>
            </a:r>
            <a:r>
              <a:rPr sz="2400" spc="-30" dirty="0"/>
              <a:t>𝑥</a:t>
            </a:r>
            <a:r>
              <a:rPr sz="2625" spc="277" baseline="-15873" dirty="0"/>
              <a:t>𝑖</a:t>
            </a:r>
            <a:r>
              <a:rPr sz="2625" baseline="-15873" dirty="0"/>
              <a:t> </a:t>
            </a:r>
            <a:r>
              <a:rPr sz="2625" spc="-120" baseline="-15873" dirty="0"/>
              <a:t> </a:t>
            </a:r>
            <a:r>
              <a:rPr sz="2400" dirty="0"/>
              <a:t>+</a:t>
            </a:r>
            <a:r>
              <a:rPr sz="2400" spc="-10" dirty="0"/>
              <a:t> </a:t>
            </a:r>
            <a:r>
              <a:rPr sz="2400" dirty="0"/>
              <a:t>𝑏</a:t>
            </a:r>
            <a:endParaRPr sz="2400"/>
          </a:p>
          <a:p>
            <a:pPr marL="930910">
              <a:lnSpc>
                <a:spcPct val="100000"/>
              </a:lnSpc>
              <a:spcBef>
                <a:spcPts val="830"/>
              </a:spcBef>
            </a:pPr>
            <a:r>
              <a:rPr sz="1750" spc="55" dirty="0"/>
              <a:t>𝑖</a:t>
            </a:r>
            <a:endParaRPr sz="1750"/>
          </a:p>
          <a:p>
            <a:pPr marL="800735">
              <a:lnSpc>
                <a:spcPct val="100000"/>
              </a:lnSpc>
              <a:spcBef>
                <a:spcPts val="940"/>
              </a:spcBef>
              <a:tabLst>
                <a:tab pos="1726564" algn="l"/>
              </a:tabLst>
            </a:pPr>
            <a:r>
              <a:rPr spc="125" dirty="0"/>
              <a:t>𝑥</a:t>
            </a:r>
            <a:r>
              <a:rPr sz="2625" spc="540" baseline="28571" dirty="0"/>
              <a:t>𝑛</a:t>
            </a:r>
            <a:r>
              <a:rPr sz="2400" dirty="0"/>
              <a:t>,</a:t>
            </a:r>
            <a:r>
              <a:rPr sz="2400" spc="-135" dirty="0"/>
              <a:t> </a:t>
            </a:r>
            <a:r>
              <a:rPr sz="2400" spc="-1019" dirty="0"/>
              <a:t>𝑦</a:t>
            </a:r>
            <a:r>
              <a:rPr sz="2400" spc="-1275" dirty="0"/>
              <a:t>ො</a:t>
            </a:r>
            <a:r>
              <a:rPr sz="2625" spc="345" baseline="28571" dirty="0"/>
              <a:t>𝑛</a:t>
            </a:r>
            <a:r>
              <a:rPr sz="2625" baseline="28571" dirty="0"/>
              <a:t>	</a:t>
            </a:r>
            <a:r>
              <a:rPr sz="2400" dirty="0">
                <a:latin typeface="Calibri"/>
                <a:cs typeface="Calibri"/>
              </a:rPr>
              <a:t>,</a:t>
            </a:r>
            <a:r>
              <a:rPr sz="2400" spc="-5" dirty="0">
                <a:latin typeface="Calibri"/>
                <a:cs typeface="Calibri"/>
              </a:rPr>
              <a:t> </a:t>
            </a:r>
            <a:r>
              <a:rPr sz="2400" spc="-1019" dirty="0"/>
              <a:t>𝑦</a:t>
            </a:r>
            <a:r>
              <a:rPr sz="2400" spc="-1280" dirty="0"/>
              <a:t>ො</a:t>
            </a:r>
            <a:r>
              <a:rPr sz="2625" spc="540" baseline="28571" dirty="0"/>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2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9" name="object 9"/>
          <p:cNvSpPr/>
          <p:nvPr/>
        </p:nvSpPr>
        <p:spPr>
          <a:xfrm>
            <a:off x="3647566" y="2843022"/>
            <a:ext cx="376555" cy="282575"/>
          </a:xfrm>
          <a:custGeom>
            <a:avLst/>
            <a:gdLst/>
            <a:ahLst/>
            <a:cxnLst/>
            <a:rect l="l" t="t" r="r" b="b"/>
            <a:pathLst>
              <a:path w="376554" h="282575">
                <a:moveTo>
                  <a:pt x="286131" y="0"/>
                </a:moveTo>
                <a:lnTo>
                  <a:pt x="282194" y="11429"/>
                </a:lnTo>
                <a:lnTo>
                  <a:pt x="298501" y="18522"/>
                </a:lnTo>
                <a:lnTo>
                  <a:pt x="312547" y="28352"/>
                </a:lnTo>
                <a:lnTo>
                  <a:pt x="341070" y="73852"/>
                </a:lnTo>
                <a:lnTo>
                  <a:pt x="349365" y="115623"/>
                </a:lnTo>
                <a:lnTo>
                  <a:pt x="350393" y="139700"/>
                </a:lnTo>
                <a:lnTo>
                  <a:pt x="349365" y="164635"/>
                </a:lnTo>
                <a:lnTo>
                  <a:pt x="341070" y="207601"/>
                </a:lnTo>
                <a:lnTo>
                  <a:pt x="312594" y="253857"/>
                </a:lnTo>
                <a:lnTo>
                  <a:pt x="282575" y="270890"/>
                </a:lnTo>
                <a:lnTo>
                  <a:pt x="286131" y="282320"/>
                </a:lnTo>
                <a:lnTo>
                  <a:pt x="324675" y="264255"/>
                </a:lnTo>
                <a:lnTo>
                  <a:pt x="352933" y="233044"/>
                </a:lnTo>
                <a:lnTo>
                  <a:pt x="370363" y="191135"/>
                </a:lnTo>
                <a:lnTo>
                  <a:pt x="376174" y="141224"/>
                </a:lnTo>
                <a:lnTo>
                  <a:pt x="374721" y="115341"/>
                </a:lnTo>
                <a:lnTo>
                  <a:pt x="363100" y="69482"/>
                </a:lnTo>
                <a:lnTo>
                  <a:pt x="340030" y="32146"/>
                </a:lnTo>
                <a:lnTo>
                  <a:pt x="306605" y="7381"/>
                </a:lnTo>
                <a:lnTo>
                  <a:pt x="286131" y="0"/>
                </a:lnTo>
                <a:close/>
              </a:path>
              <a:path w="376554" h="282575">
                <a:moveTo>
                  <a:pt x="90043" y="0"/>
                </a:moveTo>
                <a:lnTo>
                  <a:pt x="51641" y="18097"/>
                </a:lnTo>
                <a:lnTo>
                  <a:pt x="23241" y="49529"/>
                </a:lnTo>
                <a:lnTo>
                  <a:pt x="5810" y="91424"/>
                </a:lnTo>
                <a:lnTo>
                  <a:pt x="0" y="141224"/>
                </a:lnTo>
                <a:lnTo>
                  <a:pt x="1452" y="167179"/>
                </a:lnTo>
                <a:lnTo>
                  <a:pt x="13073" y="213090"/>
                </a:lnTo>
                <a:lnTo>
                  <a:pt x="36125" y="250281"/>
                </a:lnTo>
                <a:lnTo>
                  <a:pt x="69514" y="274943"/>
                </a:lnTo>
                <a:lnTo>
                  <a:pt x="90043" y="282320"/>
                </a:lnTo>
                <a:lnTo>
                  <a:pt x="93599" y="270890"/>
                </a:lnTo>
                <a:lnTo>
                  <a:pt x="77531" y="263773"/>
                </a:lnTo>
                <a:lnTo>
                  <a:pt x="63642" y="253857"/>
                </a:lnTo>
                <a:lnTo>
                  <a:pt x="35210" y="207601"/>
                </a:lnTo>
                <a:lnTo>
                  <a:pt x="26828" y="164635"/>
                </a:lnTo>
                <a:lnTo>
                  <a:pt x="25781" y="139700"/>
                </a:lnTo>
                <a:lnTo>
                  <a:pt x="26828" y="115623"/>
                </a:lnTo>
                <a:lnTo>
                  <a:pt x="35210" y="73852"/>
                </a:lnTo>
                <a:lnTo>
                  <a:pt x="63754" y="28352"/>
                </a:lnTo>
                <a:lnTo>
                  <a:pt x="94107" y="11429"/>
                </a:lnTo>
                <a:lnTo>
                  <a:pt x="90043" y="0"/>
                </a:lnTo>
                <a:close/>
              </a:path>
            </a:pathLst>
          </a:custGeom>
          <a:solidFill>
            <a:srgbClr val="000000"/>
          </a:solidFill>
        </p:spPr>
        <p:txBody>
          <a:bodyPr wrap="square" lIns="0" tIns="0" rIns="0" bIns="0" rtlCol="0"/>
          <a:lstStyle/>
          <a:p>
            <a:endParaRPr/>
          </a:p>
        </p:txBody>
      </p:sp>
      <p:sp>
        <p:nvSpPr>
          <p:cNvPr id="10" name="object 10"/>
          <p:cNvSpPr txBox="1"/>
          <p:nvPr/>
        </p:nvSpPr>
        <p:spPr>
          <a:xfrm>
            <a:off x="3440938" y="2753614"/>
            <a:ext cx="487680" cy="391160"/>
          </a:xfrm>
          <a:prstGeom prst="rect">
            <a:avLst/>
          </a:prstGeom>
        </p:spPr>
        <p:txBody>
          <a:bodyPr vert="horz" wrap="square" lIns="0" tIns="12700" rIns="0" bIns="0" rtlCol="0">
            <a:spAutoFit/>
          </a:bodyPr>
          <a:lstStyle/>
          <a:p>
            <a:pPr marL="12700">
              <a:lnSpc>
                <a:spcPct val="100000"/>
              </a:lnSpc>
              <a:spcBef>
                <a:spcPts val="100"/>
              </a:spcBef>
              <a:tabLst>
                <a:tab pos="306705" algn="l"/>
              </a:tabLst>
            </a:pPr>
            <a:r>
              <a:rPr sz="2400" dirty="0">
                <a:latin typeface="Cambria Math"/>
                <a:cs typeface="Cambria Math"/>
              </a:rPr>
              <a:t>𝐿	𝑓</a:t>
            </a:r>
            <a:endParaRPr sz="2400">
              <a:latin typeface="Cambria Math"/>
              <a:cs typeface="Cambria Math"/>
            </a:endParaRPr>
          </a:p>
        </p:txBody>
      </p:sp>
      <p:sp>
        <p:nvSpPr>
          <p:cNvPr id="11" name="object 11"/>
          <p:cNvSpPr/>
          <p:nvPr/>
        </p:nvSpPr>
        <p:spPr>
          <a:xfrm>
            <a:off x="4448302" y="2974213"/>
            <a:ext cx="167640" cy="20320"/>
          </a:xfrm>
          <a:custGeom>
            <a:avLst/>
            <a:gdLst/>
            <a:ahLst/>
            <a:cxnLst/>
            <a:rect l="l" t="t" r="r" b="b"/>
            <a:pathLst>
              <a:path w="167639" h="20319">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2" name="object 12"/>
          <p:cNvSpPr txBox="1"/>
          <p:nvPr/>
        </p:nvSpPr>
        <p:spPr>
          <a:xfrm>
            <a:off x="4436490" y="2522931"/>
            <a:ext cx="19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13" name="object 13"/>
          <p:cNvSpPr txBox="1"/>
          <p:nvPr/>
        </p:nvSpPr>
        <p:spPr>
          <a:xfrm>
            <a:off x="4782439" y="322453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4" name="object 14"/>
          <p:cNvSpPr/>
          <p:nvPr/>
        </p:nvSpPr>
        <p:spPr>
          <a:xfrm>
            <a:off x="5096891" y="2799079"/>
            <a:ext cx="2028189" cy="368300"/>
          </a:xfrm>
          <a:custGeom>
            <a:avLst/>
            <a:gdLst/>
            <a:ahLst/>
            <a:cxnLst/>
            <a:rect l="l" t="t" r="r" b="b"/>
            <a:pathLst>
              <a:path w="2028190" h="368300">
                <a:moveTo>
                  <a:pt x="100457" y="12192"/>
                </a:moveTo>
                <a:lnTo>
                  <a:pt x="96774" y="0"/>
                </a:lnTo>
                <a:lnTo>
                  <a:pt x="74853"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34" y="334479"/>
                </a:lnTo>
                <a:lnTo>
                  <a:pt x="45974" y="297053"/>
                </a:lnTo>
                <a:lnTo>
                  <a:pt x="32029" y="246100"/>
                </a:lnTo>
                <a:lnTo>
                  <a:pt x="27432" y="184150"/>
                </a:lnTo>
                <a:lnTo>
                  <a:pt x="28575" y="151942"/>
                </a:lnTo>
                <a:lnTo>
                  <a:pt x="37820" y="95504"/>
                </a:lnTo>
                <a:lnTo>
                  <a:pt x="56299" y="50596"/>
                </a:lnTo>
                <a:lnTo>
                  <a:pt x="83540" y="20980"/>
                </a:lnTo>
                <a:lnTo>
                  <a:pt x="100457" y="12192"/>
                </a:lnTo>
                <a:close/>
              </a:path>
              <a:path w="2028190" h="368300">
                <a:moveTo>
                  <a:pt x="738759" y="55372"/>
                </a:moveTo>
                <a:lnTo>
                  <a:pt x="734695" y="43942"/>
                </a:lnTo>
                <a:lnTo>
                  <a:pt x="714235" y="51333"/>
                </a:lnTo>
                <a:lnTo>
                  <a:pt x="696290" y="62039"/>
                </a:lnTo>
                <a:lnTo>
                  <a:pt x="667893" y="93472"/>
                </a:lnTo>
                <a:lnTo>
                  <a:pt x="650455" y="135369"/>
                </a:lnTo>
                <a:lnTo>
                  <a:pt x="644652" y="185166"/>
                </a:lnTo>
                <a:lnTo>
                  <a:pt x="646099" y="211124"/>
                </a:lnTo>
                <a:lnTo>
                  <a:pt x="657720" y="257035"/>
                </a:lnTo>
                <a:lnTo>
                  <a:pt x="680770" y="294233"/>
                </a:lnTo>
                <a:lnTo>
                  <a:pt x="714159" y="318897"/>
                </a:lnTo>
                <a:lnTo>
                  <a:pt x="734695" y="326263"/>
                </a:lnTo>
                <a:lnTo>
                  <a:pt x="738251" y="314833"/>
                </a:lnTo>
                <a:lnTo>
                  <a:pt x="722172" y="307721"/>
                </a:lnTo>
                <a:lnTo>
                  <a:pt x="708291" y="297802"/>
                </a:lnTo>
                <a:lnTo>
                  <a:pt x="679856" y="251548"/>
                </a:lnTo>
                <a:lnTo>
                  <a:pt x="671474" y="208584"/>
                </a:lnTo>
                <a:lnTo>
                  <a:pt x="670433" y="183642"/>
                </a:lnTo>
                <a:lnTo>
                  <a:pt x="671474" y="159575"/>
                </a:lnTo>
                <a:lnTo>
                  <a:pt x="679856" y="117805"/>
                </a:lnTo>
                <a:lnTo>
                  <a:pt x="708406" y="72301"/>
                </a:lnTo>
                <a:lnTo>
                  <a:pt x="722439" y="62471"/>
                </a:lnTo>
                <a:lnTo>
                  <a:pt x="738759" y="55372"/>
                </a:lnTo>
                <a:close/>
              </a:path>
              <a:path w="2028190" h="368300">
                <a:moveTo>
                  <a:pt x="1183894" y="185166"/>
                </a:moveTo>
                <a:lnTo>
                  <a:pt x="1178077" y="135369"/>
                </a:lnTo>
                <a:lnTo>
                  <a:pt x="1160653" y="93472"/>
                </a:lnTo>
                <a:lnTo>
                  <a:pt x="1132293" y="62039"/>
                </a:lnTo>
                <a:lnTo>
                  <a:pt x="1093851" y="43942"/>
                </a:lnTo>
                <a:lnTo>
                  <a:pt x="1089914" y="55372"/>
                </a:lnTo>
                <a:lnTo>
                  <a:pt x="1106220" y="62471"/>
                </a:lnTo>
                <a:lnTo>
                  <a:pt x="1120267" y="72301"/>
                </a:lnTo>
                <a:lnTo>
                  <a:pt x="1148778" y="117805"/>
                </a:lnTo>
                <a:lnTo>
                  <a:pt x="1157084" y="159575"/>
                </a:lnTo>
                <a:lnTo>
                  <a:pt x="1158113" y="183642"/>
                </a:lnTo>
                <a:lnTo>
                  <a:pt x="1157084" y="208584"/>
                </a:lnTo>
                <a:lnTo>
                  <a:pt x="1148778" y="251548"/>
                </a:lnTo>
                <a:lnTo>
                  <a:pt x="1120305" y="297802"/>
                </a:lnTo>
                <a:lnTo>
                  <a:pt x="1090295" y="314833"/>
                </a:lnTo>
                <a:lnTo>
                  <a:pt x="1093851" y="326263"/>
                </a:lnTo>
                <a:lnTo>
                  <a:pt x="1132395" y="308203"/>
                </a:lnTo>
                <a:lnTo>
                  <a:pt x="1160653" y="276987"/>
                </a:lnTo>
                <a:lnTo>
                  <a:pt x="1178077" y="235077"/>
                </a:lnTo>
                <a:lnTo>
                  <a:pt x="1182433" y="211124"/>
                </a:lnTo>
                <a:lnTo>
                  <a:pt x="1183894" y="185166"/>
                </a:lnTo>
                <a:close/>
              </a:path>
              <a:path w="2028190" h="368300">
                <a:moveTo>
                  <a:pt x="2027936" y="184150"/>
                </a:moveTo>
                <a:lnTo>
                  <a:pt x="2021649" y="118986"/>
                </a:lnTo>
                <a:lnTo>
                  <a:pt x="2002790" y="63246"/>
                </a:lnTo>
                <a:lnTo>
                  <a:pt x="1972322" y="21907"/>
                </a:lnTo>
                <a:lnTo>
                  <a:pt x="1931289" y="0"/>
                </a:lnTo>
                <a:lnTo>
                  <a:pt x="1927479" y="12192"/>
                </a:lnTo>
                <a:lnTo>
                  <a:pt x="1944382" y="20980"/>
                </a:lnTo>
                <a:lnTo>
                  <a:pt x="1959114" y="33782"/>
                </a:lnTo>
                <a:lnTo>
                  <a:pt x="1982089" y="71374"/>
                </a:lnTo>
                <a:lnTo>
                  <a:pt x="1995970" y="122351"/>
                </a:lnTo>
                <a:lnTo>
                  <a:pt x="2000631" y="184277"/>
                </a:lnTo>
                <a:lnTo>
                  <a:pt x="1999462" y="216547"/>
                </a:lnTo>
                <a:lnTo>
                  <a:pt x="1990178" y="272935"/>
                </a:lnTo>
                <a:lnTo>
                  <a:pt x="1971675" y="317754"/>
                </a:lnTo>
                <a:lnTo>
                  <a:pt x="1944382" y="347230"/>
                </a:lnTo>
                <a:lnTo>
                  <a:pt x="1927479" y="355981"/>
                </a:lnTo>
                <a:lnTo>
                  <a:pt x="1931289" y="368173"/>
                </a:lnTo>
                <a:lnTo>
                  <a:pt x="1972322" y="346265"/>
                </a:lnTo>
                <a:lnTo>
                  <a:pt x="2002790" y="304927"/>
                </a:lnTo>
                <a:lnTo>
                  <a:pt x="2021649" y="249212"/>
                </a:lnTo>
                <a:lnTo>
                  <a:pt x="2026361" y="217855"/>
                </a:lnTo>
                <a:lnTo>
                  <a:pt x="2027936" y="184150"/>
                </a:lnTo>
                <a:close/>
              </a:path>
            </a:pathLst>
          </a:custGeom>
          <a:solidFill>
            <a:srgbClr val="000000"/>
          </a:solidFill>
        </p:spPr>
        <p:txBody>
          <a:bodyPr wrap="square" lIns="0" tIns="0" rIns="0" bIns="0" rtlCol="0"/>
          <a:lstStyle/>
          <a:p>
            <a:endParaRPr/>
          </a:p>
        </p:txBody>
      </p:sp>
      <p:sp>
        <p:nvSpPr>
          <p:cNvPr id="15" name="object 15"/>
          <p:cNvSpPr txBox="1"/>
          <p:nvPr/>
        </p:nvSpPr>
        <p:spPr>
          <a:xfrm>
            <a:off x="4098671" y="2753614"/>
            <a:ext cx="1944370" cy="391160"/>
          </a:xfrm>
          <a:prstGeom prst="rect">
            <a:avLst/>
          </a:prstGeom>
        </p:spPr>
        <p:txBody>
          <a:bodyPr vert="horz" wrap="square" lIns="0" tIns="12700" rIns="0" bIns="0" rtlCol="0">
            <a:spAutoFit/>
          </a:bodyPr>
          <a:lstStyle/>
          <a:p>
            <a:pPr marL="38100">
              <a:lnSpc>
                <a:spcPct val="100000"/>
              </a:lnSpc>
              <a:spcBef>
                <a:spcPts val="100"/>
              </a:spcBef>
              <a:tabLst>
                <a:tab pos="1109345" algn="l"/>
                <a:tab pos="17430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a:t>
            </a:r>
            <a:r>
              <a:rPr sz="3600" spc="-217" baseline="-37037" dirty="0">
                <a:latin typeface="Cambria Math"/>
                <a:cs typeface="Cambria Math"/>
              </a:rPr>
              <a:t> </a:t>
            </a:r>
            <a:r>
              <a:rPr sz="2400" spc="78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16" name="object 16"/>
          <p:cNvSpPr txBox="1"/>
          <p:nvPr/>
        </p:nvSpPr>
        <p:spPr>
          <a:xfrm>
            <a:off x="6363080" y="2753614"/>
            <a:ext cx="484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9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17" name="object 17"/>
          <p:cNvSpPr txBox="1"/>
          <p:nvPr/>
        </p:nvSpPr>
        <p:spPr>
          <a:xfrm>
            <a:off x="6007989" y="2724657"/>
            <a:ext cx="1003935" cy="292735"/>
          </a:xfrm>
          <a:prstGeom prst="rect">
            <a:avLst/>
          </a:prstGeom>
        </p:spPr>
        <p:txBody>
          <a:bodyPr vert="horz" wrap="square" lIns="0" tIns="12700" rIns="0" bIns="0" rtlCol="0">
            <a:spAutoFit/>
          </a:bodyPr>
          <a:lstStyle/>
          <a:p>
            <a:pPr marL="12700">
              <a:lnSpc>
                <a:spcPct val="100000"/>
              </a:lnSpc>
              <a:spcBef>
                <a:spcPts val="100"/>
              </a:spcBef>
              <a:tabLst>
                <a:tab pos="845819" algn="l"/>
              </a:tabLst>
            </a:pPr>
            <a:r>
              <a:rPr sz="1750" spc="229" dirty="0">
                <a:latin typeface="Cambria Math"/>
                <a:cs typeface="Cambria Math"/>
              </a:rPr>
              <a:t>𝑛	𝑛</a:t>
            </a:r>
            <a:endParaRPr sz="1750">
              <a:latin typeface="Cambria Math"/>
              <a:cs typeface="Cambria Math"/>
            </a:endParaRPr>
          </a:p>
        </p:txBody>
      </p:sp>
      <p:sp>
        <p:nvSpPr>
          <p:cNvPr id="18" name="object 18"/>
          <p:cNvSpPr txBox="1"/>
          <p:nvPr/>
        </p:nvSpPr>
        <p:spPr>
          <a:xfrm>
            <a:off x="7140320" y="263265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19" name="object 19"/>
          <p:cNvSpPr txBox="1"/>
          <p:nvPr/>
        </p:nvSpPr>
        <p:spPr>
          <a:xfrm>
            <a:off x="671880" y="1176654"/>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1:</a:t>
            </a:r>
            <a:endParaRPr sz="2800">
              <a:latin typeface="Calibri"/>
              <a:cs typeface="Calibri"/>
            </a:endParaRPr>
          </a:p>
        </p:txBody>
      </p:sp>
      <p:sp>
        <p:nvSpPr>
          <p:cNvPr id="20" name="object 20"/>
          <p:cNvSpPr txBox="1"/>
          <p:nvPr/>
        </p:nvSpPr>
        <p:spPr>
          <a:xfrm>
            <a:off x="671880" y="2023617"/>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2:</a:t>
            </a:r>
            <a:endParaRPr sz="2800">
              <a:latin typeface="Calibri"/>
              <a:cs typeface="Calibri"/>
            </a:endParaRPr>
          </a:p>
        </p:txBody>
      </p:sp>
      <p:sp>
        <p:nvSpPr>
          <p:cNvPr id="21" name="object 21"/>
          <p:cNvSpPr/>
          <p:nvPr/>
        </p:nvSpPr>
        <p:spPr>
          <a:xfrm>
            <a:off x="3214497" y="3775455"/>
            <a:ext cx="1688464" cy="368300"/>
          </a:xfrm>
          <a:custGeom>
            <a:avLst/>
            <a:gdLst/>
            <a:ahLst/>
            <a:cxnLst/>
            <a:rect l="l" t="t" r="r" b="b"/>
            <a:pathLst>
              <a:path w="1688464" h="368300">
                <a:moveTo>
                  <a:pt x="100444" y="12192"/>
                </a:moveTo>
                <a:lnTo>
                  <a:pt x="96774" y="0"/>
                </a:lnTo>
                <a:lnTo>
                  <a:pt x="74866" y="8534"/>
                </a:lnTo>
                <a:lnTo>
                  <a:pt x="55626" y="21907"/>
                </a:lnTo>
                <a:lnTo>
                  <a:pt x="25146" y="63246"/>
                </a:lnTo>
                <a:lnTo>
                  <a:pt x="6286" y="118973"/>
                </a:lnTo>
                <a:lnTo>
                  <a:pt x="0" y="184150"/>
                </a:lnTo>
                <a:lnTo>
                  <a:pt x="1562" y="217792"/>
                </a:lnTo>
                <a:lnTo>
                  <a:pt x="14135" y="278231"/>
                </a:lnTo>
                <a:lnTo>
                  <a:pt x="39052" y="328028"/>
                </a:lnTo>
                <a:lnTo>
                  <a:pt x="74866" y="359651"/>
                </a:lnTo>
                <a:lnTo>
                  <a:pt x="96774" y="368173"/>
                </a:lnTo>
                <a:lnTo>
                  <a:pt x="100444" y="355981"/>
                </a:lnTo>
                <a:lnTo>
                  <a:pt x="83540" y="347218"/>
                </a:lnTo>
                <a:lnTo>
                  <a:pt x="68808" y="334454"/>
                </a:lnTo>
                <a:lnTo>
                  <a:pt x="45847" y="296926"/>
                </a:lnTo>
                <a:lnTo>
                  <a:pt x="32016" y="245973"/>
                </a:lnTo>
                <a:lnTo>
                  <a:pt x="27432" y="184023"/>
                </a:lnTo>
                <a:lnTo>
                  <a:pt x="28575" y="151815"/>
                </a:lnTo>
                <a:lnTo>
                  <a:pt x="37769" y="95377"/>
                </a:lnTo>
                <a:lnTo>
                  <a:pt x="56248" y="50482"/>
                </a:lnTo>
                <a:lnTo>
                  <a:pt x="83540" y="20955"/>
                </a:lnTo>
                <a:lnTo>
                  <a:pt x="100444" y="12192"/>
                </a:lnTo>
                <a:close/>
              </a:path>
              <a:path w="1688464" h="368300">
                <a:moveTo>
                  <a:pt x="737235" y="55372"/>
                </a:moveTo>
                <a:lnTo>
                  <a:pt x="733171" y="43815"/>
                </a:lnTo>
                <a:lnTo>
                  <a:pt x="712711" y="51206"/>
                </a:lnTo>
                <a:lnTo>
                  <a:pt x="694766" y="61912"/>
                </a:lnTo>
                <a:lnTo>
                  <a:pt x="666369" y="93345"/>
                </a:lnTo>
                <a:lnTo>
                  <a:pt x="648931" y="135293"/>
                </a:lnTo>
                <a:lnTo>
                  <a:pt x="643128" y="185039"/>
                </a:lnTo>
                <a:lnTo>
                  <a:pt x="644575" y="210997"/>
                </a:lnTo>
                <a:lnTo>
                  <a:pt x="656196" y="256908"/>
                </a:lnTo>
                <a:lnTo>
                  <a:pt x="679246" y="294157"/>
                </a:lnTo>
                <a:lnTo>
                  <a:pt x="712635" y="318782"/>
                </a:lnTo>
                <a:lnTo>
                  <a:pt x="733171" y="326136"/>
                </a:lnTo>
                <a:lnTo>
                  <a:pt x="736727" y="314706"/>
                </a:lnTo>
                <a:lnTo>
                  <a:pt x="720648" y="307594"/>
                </a:lnTo>
                <a:lnTo>
                  <a:pt x="706767" y="297675"/>
                </a:lnTo>
                <a:lnTo>
                  <a:pt x="678332" y="251472"/>
                </a:lnTo>
                <a:lnTo>
                  <a:pt x="669950" y="208534"/>
                </a:lnTo>
                <a:lnTo>
                  <a:pt x="668909" y="183642"/>
                </a:lnTo>
                <a:lnTo>
                  <a:pt x="669950" y="159550"/>
                </a:lnTo>
                <a:lnTo>
                  <a:pt x="678332" y="117741"/>
                </a:lnTo>
                <a:lnTo>
                  <a:pt x="706882" y="72250"/>
                </a:lnTo>
                <a:lnTo>
                  <a:pt x="720915" y="62458"/>
                </a:lnTo>
                <a:lnTo>
                  <a:pt x="737235" y="55372"/>
                </a:lnTo>
                <a:close/>
              </a:path>
              <a:path w="1688464" h="368300">
                <a:moveTo>
                  <a:pt x="1013206" y="185039"/>
                </a:moveTo>
                <a:lnTo>
                  <a:pt x="1007389" y="135293"/>
                </a:lnTo>
                <a:lnTo>
                  <a:pt x="989965" y="93345"/>
                </a:lnTo>
                <a:lnTo>
                  <a:pt x="961605" y="61912"/>
                </a:lnTo>
                <a:lnTo>
                  <a:pt x="923163" y="43815"/>
                </a:lnTo>
                <a:lnTo>
                  <a:pt x="919226" y="55372"/>
                </a:lnTo>
                <a:lnTo>
                  <a:pt x="935532" y="62458"/>
                </a:lnTo>
                <a:lnTo>
                  <a:pt x="949579" y="72250"/>
                </a:lnTo>
                <a:lnTo>
                  <a:pt x="978090" y="117741"/>
                </a:lnTo>
                <a:lnTo>
                  <a:pt x="986396" y="159550"/>
                </a:lnTo>
                <a:lnTo>
                  <a:pt x="987425" y="183642"/>
                </a:lnTo>
                <a:lnTo>
                  <a:pt x="986370" y="208534"/>
                </a:lnTo>
                <a:lnTo>
                  <a:pt x="978039" y="251472"/>
                </a:lnTo>
                <a:lnTo>
                  <a:pt x="949617" y="297675"/>
                </a:lnTo>
                <a:lnTo>
                  <a:pt x="919607" y="314706"/>
                </a:lnTo>
                <a:lnTo>
                  <a:pt x="923163" y="326136"/>
                </a:lnTo>
                <a:lnTo>
                  <a:pt x="961656" y="308127"/>
                </a:lnTo>
                <a:lnTo>
                  <a:pt x="989965" y="276860"/>
                </a:lnTo>
                <a:lnTo>
                  <a:pt x="1007389" y="234950"/>
                </a:lnTo>
                <a:lnTo>
                  <a:pt x="1011745" y="210997"/>
                </a:lnTo>
                <a:lnTo>
                  <a:pt x="1013206" y="185039"/>
                </a:lnTo>
                <a:close/>
              </a:path>
              <a:path w="1688464" h="368300">
                <a:moveTo>
                  <a:pt x="1688084" y="184023"/>
                </a:moveTo>
                <a:lnTo>
                  <a:pt x="1681784" y="118973"/>
                </a:lnTo>
                <a:lnTo>
                  <a:pt x="1662938" y="63246"/>
                </a:lnTo>
                <a:lnTo>
                  <a:pt x="1632458" y="21907"/>
                </a:lnTo>
                <a:lnTo>
                  <a:pt x="1591310" y="0"/>
                </a:lnTo>
                <a:lnTo>
                  <a:pt x="1587627" y="12192"/>
                </a:lnTo>
                <a:lnTo>
                  <a:pt x="1604530" y="20955"/>
                </a:lnTo>
                <a:lnTo>
                  <a:pt x="1619262" y="33718"/>
                </a:lnTo>
                <a:lnTo>
                  <a:pt x="1642237" y="71247"/>
                </a:lnTo>
                <a:lnTo>
                  <a:pt x="1656118" y="122224"/>
                </a:lnTo>
                <a:lnTo>
                  <a:pt x="1660779" y="184150"/>
                </a:lnTo>
                <a:lnTo>
                  <a:pt x="1659610" y="216420"/>
                </a:lnTo>
                <a:lnTo>
                  <a:pt x="1650326" y="272808"/>
                </a:lnTo>
                <a:lnTo>
                  <a:pt x="1631823" y="317703"/>
                </a:lnTo>
                <a:lnTo>
                  <a:pt x="1604530" y="347218"/>
                </a:lnTo>
                <a:lnTo>
                  <a:pt x="1587627" y="355981"/>
                </a:lnTo>
                <a:lnTo>
                  <a:pt x="1591310" y="368173"/>
                </a:lnTo>
                <a:lnTo>
                  <a:pt x="1632458" y="346265"/>
                </a:lnTo>
                <a:lnTo>
                  <a:pt x="1662938" y="304927"/>
                </a:lnTo>
                <a:lnTo>
                  <a:pt x="1681797" y="249199"/>
                </a:lnTo>
                <a:lnTo>
                  <a:pt x="1686509" y="217792"/>
                </a:lnTo>
                <a:lnTo>
                  <a:pt x="1688084" y="184023"/>
                </a:lnTo>
                <a:close/>
              </a:path>
            </a:pathLst>
          </a:custGeom>
          <a:solidFill>
            <a:srgbClr val="000000"/>
          </a:solidFill>
        </p:spPr>
        <p:txBody>
          <a:bodyPr wrap="square" lIns="0" tIns="0" rIns="0" bIns="0" rtlCol="0"/>
          <a:lstStyle/>
          <a:p>
            <a:endParaRPr/>
          </a:p>
        </p:txBody>
      </p:sp>
      <p:sp>
        <p:nvSpPr>
          <p:cNvPr id="22" name="object 22"/>
          <p:cNvSpPr txBox="1"/>
          <p:nvPr/>
        </p:nvSpPr>
        <p:spPr>
          <a:xfrm>
            <a:off x="2668523" y="3729685"/>
            <a:ext cx="2152650" cy="391795"/>
          </a:xfrm>
          <a:prstGeom prst="rect">
            <a:avLst/>
          </a:prstGeom>
        </p:spPr>
        <p:txBody>
          <a:bodyPr vert="horz" wrap="square" lIns="0" tIns="12700" rIns="0" bIns="0" rtlCol="0">
            <a:spAutoFit/>
          </a:bodyPr>
          <a:lstStyle/>
          <a:p>
            <a:pPr marL="38100">
              <a:lnSpc>
                <a:spcPct val="100000"/>
              </a:lnSpc>
              <a:spcBef>
                <a:spcPts val="100"/>
              </a:spcBef>
              <a:tabLst>
                <a:tab pos="656590" algn="l"/>
                <a:tab pos="1289050" algn="l"/>
                <a:tab pos="1653539"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6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23" name="object 23"/>
          <p:cNvSpPr/>
          <p:nvPr/>
        </p:nvSpPr>
        <p:spPr>
          <a:xfrm>
            <a:off x="5080889" y="3995292"/>
            <a:ext cx="1108075" cy="20320"/>
          </a:xfrm>
          <a:custGeom>
            <a:avLst/>
            <a:gdLst/>
            <a:ahLst/>
            <a:cxnLst/>
            <a:rect l="l" t="t" r="r" b="b"/>
            <a:pathLst>
              <a:path w="1108075" h="20320">
                <a:moveTo>
                  <a:pt x="1107948" y="0"/>
                </a:moveTo>
                <a:lnTo>
                  <a:pt x="0" y="0"/>
                </a:lnTo>
                <a:lnTo>
                  <a:pt x="0" y="19811"/>
                </a:lnTo>
                <a:lnTo>
                  <a:pt x="1107948" y="19811"/>
                </a:lnTo>
                <a:lnTo>
                  <a:pt x="1107948" y="0"/>
                </a:lnTo>
                <a:close/>
              </a:path>
            </a:pathLst>
          </a:custGeom>
          <a:solidFill>
            <a:srgbClr val="000000"/>
          </a:solidFill>
        </p:spPr>
        <p:txBody>
          <a:bodyPr wrap="square" lIns="0" tIns="0" rIns="0" bIns="0" rtlCol="0"/>
          <a:lstStyle/>
          <a:p>
            <a:endParaRPr/>
          </a:p>
        </p:txBody>
      </p:sp>
      <p:sp>
        <p:nvSpPr>
          <p:cNvPr id="24" name="object 24"/>
          <p:cNvSpPr/>
          <p:nvPr/>
        </p:nvSpPr>
        <p:spPr>
          <a:xfrm>
            <a:off x="5791961" y="3633851"/>
            <a:ext cx="370205" cy="282575"/>
          </a:xfrm>
          <a:custGeom>
            <a:avLst/>
            <a:gdLst/>
            <a:ahLst/>
            <a:cxnLst/>
            <a:rect l="l" t="t" r="r" b="b"/>
            <a:pathLst>
              <a:path w="370204" h="282575">
                <a:moveTo>
                  <a:pt x="280035" y="0"/>
                </a:moveTo>
                <a:lnTo>
                  <a:pt x="275971" y="11556"/>
                </a:lnTo>
                <a:lnTo>
                  <a:pt x="292352" y="18631"/>
                </a:lnTo>
                <a:lnTo>
                  <a:pt x="306435" y="28432"/>
                </a:lnTo>
                <a:lnTo>
                  <a:pt x="334974" y="73925"/>
                </a:lnTo>
                <a:lnTo>
                  <a:pt x="343269" y="115732"/>
                </a:lnTo>
                <a:lnTo>
                  <a:pt x="344297" y="139826"/>
                </a:lnTo>
                <a:lnTo>
                  <a:pt x="343251" y="164689"/>
                </a:lnTo>
                <a:lnTo>
                  <a:pt x="334920" y="207603"/>
                </a:lnTo>
                <a:lnTo>
                  <a:pt x="306450" y="253857"/>
                </a:lnTo>
                <a:lnTo>
                  <a:pt x="276478" y="270891"/>
                </a:lnTo>
                <a:lnTo>
                  <a:pt x="280035" y="282321"/>
                </a:lnTo>
                <a:lnTo>
                  <a:pt x="318531" y="264302"/>
                </a:lnTo>
                <a:lnTo>
                  <a:pt x="346837" y="233044"/>
                </a:lnTo>
                <a:lnTo>
                  <a:pt x="364267" y="191135"/>
                </a:lnTo>
                <a:lnTo>
                  <a:pt x="370077" y="141224"/>
                </a:lnTo>
                <a:lnTo>
                  <a:pt x="368625" y="115359"/>
                </a:lnTo>
                <a:lnTo>
                  <a:pt x="357004" y="69536"/>
                </a:lnTo>
                <a:lnTo>
                  <a:pt x="333881" y="32146"/>
                </a:lnTo>
                <a:lnTo>
                  <a:pt x="300491" y="7381"/>
                </a:lnTo>
                <a:lnTo>
                  <a:pt x="280035" y="0"/>
                </a:lnTo>
                <a:close/>
              </a:path>
              <a:path w="370204" h="282575">
                <a:moveTo>
                  <a:pt x="90042" y="0"/>
                </a:moveTo>
                <a:lnTo>
                  <a:pt x="51641" y="18097"/>
                </a:lnTo>
                <a:lnTo>
                  <a:pt x="23240" y="49530"/>
                </a:lnTo>
                <a:lnTo>
                  <a:pt x="5810" y="91471"/>
                </a:lnTo>
                <a:lnTo>
                  <a:pt x="0" y="141224"/>
                </a:lnTo>
                <a:lnTo>
                  <a:pt x="1452" y="167179"/>
                </a:lnTo>
                <a:lnTo>
                  <a:pt x="13073" y="213090"/>
                </a:lnTo>
                <a:lnTo>
                  <a:pt x="36125" y="250334"/>
                </a:lnTo>
                <a:lnTo>
                  <a:pt x="69514" y="274960"/>
                </a:lnTo>
                <a:lnTo>
                  <a:pt x="90042" y="282321"/>
                </a:lnTo>
                <a:lnTo>
                  <a:pt x="93599" y="270891"/>
                </a:lnTo>
                <a:lnTo>
                  <a:pt x="77529" y="263773"/>
                </a:lnTo>
                <a:lnTo>
                  <a:pt x="63626" y="253857"/>
                </a:lnTo>
                <a:lnTo>
                  <a:pt x="35157" y="207603"/>
                </a:lnTo>
                <a:lnTo>
                  <a:pt x="26826" y="164689"/>
                </a:lnTo>
                <a:lnTo>
                  <a:pt x="25780" y="139826"/>
                </a:lnTo>
                <a:lnTo>
                  <a:pt x="26826" y="115732"/>
                </a:lnTo>
                <a:lnTo>
                  <a:pt x="35157" y="73925"/>
                </a:lnTo>
                <a:lnTo>
                  <a:pt x="63738" y="28432"/>
                </a:lnTo>
                <a:lnTo>
                  <a:pt x="94107" y="11556"/>
                </a:lnTo>
                <a:lnTo>
                  <a:pt x="90042" y="0"/>
                </a:lnTo>
                <a:close/>
              </a:path>
            </a:pathLst>
          </a:custGeom>
          <a:solidFill>
            <a:srgbClr val="000000"/>
          </a:solidFill>
        </p:spPr>
        <p:txBody>
          <a:bodyPr wrap="square" lIns="0" tIns="0" rIns="0" bIns="0" rtlCol="0"/>
          <a:lstStyle/>
          <a:p>
            <a:endParaRPr/>
          </a:p>
        </p:txBody>
      </p:sp>
      <p:sp>
        <p:nvSpPr>
          <p:cNvPr id="25" name="object 25"/>
          <p:cNvSpPr txBox="1"/>
          <p:nvPr/>
        </p:nvSpPr>
        <p:spPr>
          <a:xfrm>
            <a:off x="5043551" y="3475990"/>
            <a:ext cx="1049655" cy="894080"/>
          </a:xfrm>
          <a:prstGeom prst="rect">
            <a:avLst/>
          </a:prstGeom>
        </p:spPr>
        <p:txBody>
          <a:bodyPr vert="horz" wrap="square" lIns="0" tIns="81280" rIns="0" bIns="0" rtlCol="0">
            <a:spAutoFit/>
          </a:bodyPr>
          <a:lstStyle/>
          <a:p>
            <a:pPr marL="38100">
              <a:lnSpc>
                <a:spcPct val="100000"/>
              </a:lnSpc>
              <a:spcBef>
                <a:spcPts val="640"/>
              </a:spcBef>
              <a:tabLst>
                <a:tab pos="848994" algn="l"/>
              </a:tabLst>
            </a:pPr>
            <a:r>
              <a:rPr sz="2400" spc="-5" dirty="0">
                <a:latin typeface="Cambria Math"/>
                <a:cs typeface="Cambria Math"/>
              </a:rPr>
              <a:t>𝜕𝑓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a:p>
            <a:pPr marL="429895">
              <a:lnSpc>
                <a:spcPct val="100000"/>
              </a:lnSpc>
              <a:spcBef>
                <a:spcPts val="540"/>
              </a:spcBef>
            </a:pPr>
            <a:r>
              <a:rPr sz="2400" spc="-5" dirty="0">
                <a:latin typeface="Cambria Math"/>
                <a:cs typeface="Cambria Math"/>
              </a:rPr>
              <a:t>𝜕𝑧</a:t>
            </a:r>
            <a:endParaRPr sz="2400">
              <a:latin typeface="Cambria Math"/>
              <a:cs typeface="Cambria Math"/>
            </a:endParaRPr>
          </a:p>
        </p:txBody>
      </p:sp>
      <p:sp>
        <p:nvSpPr>
          <p:cNvPr id="26" name="object 26"/>
          <p:cNvSpPr txBox="1"/>
          <p:nvPr/>
        </p:nvSpPr>
        <p:spPr>
          <a:xfrm>
            <a:off x="447751" y="3432788"/>
            <a:ext cx="2028189" cy="942975"/>
          </a:xfrm>
          <a:prstGeom prst="rect">
            <a:avLst/>
          </a:prstGeom>
        </p:spPr>
        <p:txBody>
          <a:bodyPr vert="horz" wrap="square" lIns="0" tIns="79375" rIns="0" bIns="0" rtlCol="0">
            <a:spAutoFit/>
          </a:bodyPr>
          <a:lstStyle/>
          <a:p>
            <a:pPr marL="236220">
              <a:lnSpc>
                <a:spcPct val="100000"/>
              </a:lnSpc>
              <a:spcBef>
                <a:spcPts val="625"/>
              </a:spcBef>
            </a:pPr>
            <a:r>
              <a:rPr sz="2800" spc="-10" dirty="0">
                <a:latin typeface="Calibri"/>
                <a:cs typeface="Calibri"/>
              </a:rPr>
              <a:t>Step</a:t>
            </a:r>
            <a:r>
              <a:rPr sz="2800" spc="-25" dirty="0">
                <a:latin typeface="Calibri"/>
                <a:cs typeface="Calibri"/>
              </a:rPr>
              <a:t> </a:t>
            </a:r>
            <a:r>
              <a:rPr sz="2800" spc="-5" dirty="0">
                <a:latin typeface="Calibri"/>
                <a:cs typeface="Calibri"/>
              </a:rPr>
              <a:t>3:</a:t>
            </a:r>
            <a:endParaRPr sz="2800">
              <a:latin typeface="Calibri"/>
              <a:cs typeface="Calibri"/>
            </a:endParaRPr>
          </a:p>
          <a:p>
            <a:pPr marL="38100">
              <a:lnSpc>
                <a:spcPct val="100000"/>
              </a:lnSpc>
              <a:spcBef>
                <a:spcPts val="459"/>
              </a:spcBef>
            </a:pPr>
            <a:r>
              <a:rPr sz="2400" dirty="0">
                <a:latin typeface="Cambria Math"/>
                <a:cs typeface="Cambria Math"/>
              </a:rPr>
              <a:t>𝜕</a:t>
            </a:r>
            <a:r>
              <a:rPr sz="2400" spc="35" dirty="0">
                <a:latin typeface="Cambria Math"/>
                <a:cs typeface="Cambria Math"/>
              </a:rPr>
              <a:t> </a:t>
            </a:r>
            <a:r>
              <a:rPr sz="2400" spc="-180" dirty="0">
                <a:latin typeface="Cambria Math"/>
                <a:cs typeface="Cambria Math"/>
              </a:rPr>
              <a:t>(𝑓</a:t>
            </a:r>
            <a:r>
              <a:rPr sz="2625" spc="-270" baseline="-15873" dirty="0">
                <a:latin typeface="Cambria Math"/>
                <a:cs typeface="Cambria Math"/>
              </a:rPr>
              <a:t>𝑤,𝑏</a:t>
            </a:r>
            <a:r>
              <a:rPr sz="2400" spc="-180" dirty="0">
                <a:latin typeface="Cambria Math"/>
                <a:cs typeface="Cambria Math"/>
              </a:rPr>
              <a:t>(𝑥)−𝑦ො)</a:t>
            </a:r>
            <a:r>
              <a:rPr sz="2625" spc="-270" baseline="28571" dirty="0">
                <a:latin typeface="Cambria Math"/>
                <a:cs typeface="Cambria Math"/>
              </a:rPr>
              <a:t>2</a:t>
            </a:r>
            <a:endParaRPr sz="2625" baseline="28571">
              <a:latin typeface="Cambria Math"/>
              <a:cs typeface="Cambria Math"/>
            </a:endParaRPr>
          </a:p>
        </p:txBody>
      </p:sp>
      <p:sp>
        <p:nvSpPr>
          <p:cNvPr id="27" name="object 27"/>
          <p:cNvSpPr/>
          <p:nvPr/>
        </p:nvSpPr>
        <p:spPr>
          <a:xfrm>
            <a:off x="3200527" y="4508245"/>
            <a:ext cx="1688464" cy="368300"/>
          </a:xfrm>
          <a:custGeom>
            <a:avLst/>
            <a:gdLst/>
            <a:ahLst/>
            <a:cxnLst/>
            <a:rect l="l" t="t" r="r" b="b"/>
            <a:pathLst>
              <a:path w="1688464" h="368300">
                <a:moveTo>
                  <a:pt x="100457" y="12192"/>
                </a:moveTo>
                <a:lnTo>
                  <a:pt x="96774" y="0"/>
                </a:lnTo>
                <a:lnTo>
                  <a:pt x="74853" y="8534"/>
                </a:lnTo>
                <a:lnTo>
                  <a:pt x="55626" y="21907"/>
                </a:lnTo>
                <a:lnTo>
                  <a:pt x="25146" y="63246"/>
                </a:lnTo>
                <a:lnTo>
                  <a:pt x="6286" y="119037"/>
                </a:lnTo>
                <a:lnTo>
                  <a:pt x="0" y="184277"/>
                </a:lnTo>
                <a:lnTo>
                  <a:pt x="1562" y="217868"/>
                </a:lnTo>
                <a:lnTo>
                  <a:pt x="14135" y="278345"/>
                </a:lnTo>
                <a:lnTo>
                  <a:pt x="39039" y="328091"/>
                </a:lnTo>
                <a:lnTo>
                  <a:pt x="74853" y="359714"/>
                </a:lnTo>
                <a:lnTo>
                  <a:pt x="96774" y="368300"/>
                </a:lnTo>
                <a:lnTo>
                  <a:pt x="100457" y="355981"/>
                </a:lnTo>
                <a:lnTo>
                  <a:pt x="83540" y="347230"/>
                </a:lnTo>
                <a:lnTo>
                  <a:pt x="68808" y="334479"/>
                </a:lnTo>
                <a:lnTo>
                  <a:pt x="45847" y="297053"/>
                </a:lnTo>
                <a:lnTo>
                  <a:pt x="31953" y="246100"/>
                </a:lnTo>
                <a:lnTo>
                  <a:pt x="27305" y="184150"/>
                </a:lnTo>
                <a:lnTo>
                  <a:pt x="28460" y="151942"/>
                </a:lnTo>
                <a:lnTo>
                  <a:pt x="37744" y="95504"/>
                </a:lnTo>
                <a:lnTo>
                  <a:pt x="56248" y="50609"/>
                </a:lnTo>
                <a:lnTo>
                  <a:pt x="83540" y="21031"/>
                </a:lnTo>
                <a:lnTo>
                  <a:pt x="100457" y="12192"/>
                </a:lnTo>
                <a:close/>
              </a:path>
              <a:path w="1688464" h="368300">
                <a:moveTo>
                  <a:pt x="737108" y="55372"/>
                </a:moveTo>
                <a:lnTo>
                  <a:pt x="733171" y="43942"/>
                </a:lnTo>
                <a:lnTo>
                  <a:pt x="712685" y="51333"/>
                </a:lnTo>
                <a:lnTo>
                  <a:pt x="694715" y="62039"/>
                </a:lnTo>
                <a:lnTo>
                  <a:pt x="666369" y="93472"/>
                </a:lnTo>
                <a:lnTo>
                  <a:pt x="648931" y="135369"/>
                </a:lnTo>
                <a:lnTo>
                  <a:pt x="643128" y="185166"/>
                </a:lnTo>
                <a:lnTo>
                  <a:pt x="644575" y="211124"/>
                </a:lnTo>
                <a:lnTo>
                  <a:pt x="656196" y="257035"/>
                </a:lnTo>
                <a:lnTo>
                  <a:pt x="679196" y="294284"/>
                </a:lnTo>
                <a:lnTo>
                  <a:pt x="712622" y="318909"/>
                </a:lnTo>
                <a:lnTo>
                  <a:pt x="733171" y="326263"/>
                </a:lnTo>
                <a:lnTo>
                  <a:pt x="736727" y="314833"/>
                </a:lnTo>
                <a:lnTo>
                  <a:pt x="720598" y="307721"/>
                </a:lnTo>
                <a:lnTo>
                  <a:pt x="706704" y="297802"/>
                </a:lnTo>
                <a:lnTo>
                  <a:pt x="678230" y="251548"/>
                </a:lnTo>
                <a:lnTo>
                  <a:pt x="669925" y="208635"/>
                </a:lnTo>
                <a:lnTo>
                  <a:pt x="668909" y="183769"/>
                </a:lnTo>
                <a:lnTo>
                  <a:pt x="669925" y="159626"/>
                </a:lnTo>
                <a:lnTo>
                  <a:pt x="678230" y="117856"/>
                </a:lnTo>
                <a:lnTo>
                  <a:pt x="706843" y="72364"/>
                </a:lnTo>
                <a:lnTo>
                  <a:pt x="720864" y="62522"/>
                </a:lnTo>
                <a:lnTo>
                  <a:pt x="737108" y="55372"/>
                </a:lnTo>
                <a:close/>
              </a:path>
              <a:path w="1688464" h="368300">
                <a:moveTo>
                  <a:pt x="1013206" y="185166"/>
                </a:moveTo>
                <a:lnTo>
                  <a:pt x="1007389" y="135369"/>
                </a:lnTo>
                <a:lnTo>
                  <a:pt x="989965" y="93472"/>
                </a:lnTo>
                <a:lnTo>
                  <a:pt x="961555" y="62039"/>
                </a:lnTo>
                <a:lnTo>
                  <a:pt x="923163" y="43942"/>
                </a:lnTo>
                <a:lnTo>
                  <a:pt x="919099" y="55372"/>
                </a:lnTo>
                <a:lnTo>
                  <a:pt x="935469" y="62522"/>
                </a:lnTo>
                <a:lnTo>
                  <a:pt x="949553" y="72364"/>
                </a:lnTo>
                <a:lnTo>
                  <a:pt x="978090" y="117856"/>
                </a:lnTo>
                <a:lnTo>
                  <a:pt x="986396" y="159626"/>
                </a:lnTo>
                <a:lnTo>
                  <a:pt x="987425" y="183769"/>
                </a:lnTo>
                <a:lnTo>
                  <a:pt x="986370" y="208635"/>
                </a:lnTo>
                <a:lnTo>
                  <a:pt x="977988" y="251548"/>
                </a:lnTo>
                <a:lnTo>
                  <a:pt x="949553" y="297802"/>
                </a:lnTo>
                <a:lnTo>
                  <a:pt x="919607" y="314833"/>
                </a:lnTo>
                <a:lnTo>
                  <a:pt x="923163" y="326263"/>
                </a:lnTo>
                <a:lnTo>
                  <a:pt x="961656" y="308254"/>
                </a:lnTo>
                <a:lnTo>
                  <a:pt x="989965" y="276987"/>
                </a:lnTo>
                <a:lnTo>
                  <a:pt x="1007389" y="235077"/>
                </a:lnTo>
                <a:lnTo>
                  <a:pt x="1011745" y="211124"/>
                </a:lnTo>
                <a:lnTo>
                  <a:pt x="1013206" y="185166"/>
                </a:lnTo>
                <a:close/>
              </a:path>
              <a:path w="1688464" h="368300">
                <a:moveTo>
                  <a:pt x="1688084" y="184150"/>
                </a:moveTo>
                <a:lnTo>
                  <a:pt x="1681797" y="119037"/>
                </a:lnTo>
                <a:lnTo>
                  <a:pt x="1662938" y="63246"/>
                </a:lnTo>
                <a:lnTo>
                  <a:pt x="1632458" y="21907"/>
                </a:lnTo>
                <a:lnTo>
                  <a:pt x="1591310" y="0"/>
                </a:lnTo>
                <a:lnTo>
                  <a:pt x="1587627" y="12192"/>
                </a:lnTo>
                <a:lnTo>
                  <a:pt x="1604530" y="21031"/>
                </a:lnTo>
                <a:lnTo>
                  <a:pt x="1619262" y="33832"/>
                </a:lnTo>
                <a:lnTo>
                  <a:pt x="1642237" y="71374"/>
                </a:lnTo>
                <a:lnTo>
                  <a:pt x="1656054" y="122351"/>
                </a:lnTo>
                <a:lnTo>
                  <a:pt x="1660652" y="184277"/>
                </a:lnTo>
                <a:lnTo>
                  <a:pt x="1659496" y="216547"/>
                </a:lnTo>
                <a:lnTo>
                  <a:pt x="1650301" y="272935"/>
                </a:lnTo>
                <a:lnTo>
                  <a:pt x="1631823" y="317754"/>
                </a:lnTo>
                <a:lnTo>
                  <a:pt x="1604530" y="347230"/>
                </a:lnTo>
                <a:lnTo>
                  <a:pt x="1587627" y="355981"/>
                </a:lnTo>
                <a:lnTo>
                  <a:pt x="1591310" y="368300"/>
                </a:lnTo>
                <a:lnTo>
                  <a:pt x="1632458" y="346303"/>
                </a:lnTo>
                <a:lnTo>
                  <a:pt x="1662938" y="305054"/>
                </a:lnTo>
                <a:lnTo>
                  <a:pt x="1681784" y="249275"/>
                </a:lnTo>
                <a:lnTo>
                  <a:pt x="1686509" y="217868"/>
                </a:lnTo>
                <a:lnTo>
                  <a:pt x="1688084" y="184150"/>
                </a:lnTo>
                <a:close/>
              </a:path>
            </a:pathLst>
          </a:custGeom>
          <a:solidFill>
            <a:srgbClr val="000000"/>
          </a:solidFill>
        </p:spPr>
        <p:txBody>
          <a:bodyPr wrap="square" lIns="0" tIns="0" rIns="0" bIns="0" rtlCol="0"/>
          <a:lstStyle/>
          <a:p>
            <a:endParaRPr/>
          </a:p>
        </p:txBody>
      </p:sp>
      <p:sp>
        <p:nvSpPr>
          <p:cNvPr id="28" name="object 28"/>
          <p:cNvSpPr/>
          <p:nvPr/>
        </p:nvSpPr>
        <p:spPr>
          <a:xfrm>
            <a:off x="5448427" y="4552188"/>
            <a:ext cx="370205" cy="282575"/>
          </a:xfrm>
          <a:custGeom>
            <a:avLst/>
            <a:gdLst/>
            <a:ahLst/>
            <a:cxnLst/>
            <a:rect l="l" t="t" r="r" b="b"/>
            <a:pathLst>
              <a:path w="370204" h="282575">
                <a:moveTo>
                  <a:pt x="280035" y="0"/>
                </a:moveTo>
                <a:lnTo>
                  <a:pt x="275971" y="11430"/>
                </a:lnTo>
                <a:lnTo>
                  <a:pt x="292352" y="18577"/>
                </a:lnTo>
                <a:lnTo>
                  <a:pt x="306435" y="28416"/>
                </a:lnTo>
                <a:lnTo>
                  <a:pt x="334974" y="73908"/>
                </a:lnTo>
                <a:lnTo>
                  <a:pt x="343269" y="115679"/>
                </a:lnTo>
                <a:lnTo>
                  <a:pt x="344297" y="139826"/>
                </a:lnTo>
                <a:lnTo>
                  <a:pt x="343249" y="164689"/>
                </a:lnTo>
                <a:lnTo>
                  <a:pt x="334867" y="207603"/>
                </a:lnTo>
                <a:lnTo>
                  <a:pt x="306435" y="253857"/>
                </a:lnTo>
                <a:lnTo>
                  <a:pt x="276478" y="270891"/>
                </a:lnTo>
                <a:lnTo>
                  <a:pt x="280035" y="282320"/>
                </a:lnTo>
                <a:lnTo>
                  <a:pt x="318531" y="264302"/>
                </a:lnTo>
                <a:lnTo>
                  <a:pt x="346837" y="233044"/>
                </a:lnTo>
                <a:lnTo>
                  <a:pt x="364267" y="191134"/>
                </a:lnTo>
                <a:lnTo>
                  <a:pt x="370077" y="141224"/>
                </a:lnTo>
                <a:lnTo>
                  <a:pt x="368625" y="115341"/>
                </a:lnTo>
                <a:lnTo>
                  <a:pt x="357004" y="69482"/>
                </a:lnTo>
                <a:lnTo>
                  <a:pt x="333881" y="32146"/>
                </a:lnTo>
                <a:lnTo>
                  <a:pt x="300491" y="7381"/>
                </a:lnTo>
                <a:lnTo>
                  <a:pt x="280035" y="0"/>
                </a:lnTo>
                <a:close/>
              </a:path>
              <a:path w="370204" h="282575">
                <a:moveTo>
                  <a:pt x="90043" y="0"/>
                </a:moveTo>
                <a:lnTo>
                  <a:pt x="51593" y="18097"/>
                </a:lnTo>
                <a:lnTo>
                  <a:pt x="23240" y="49530"/>
                </a:lnTo>
                <a:lnTo>
                  <a:pt x="5810" y="91424"/>
                </a:lnTo>
                <a:lnTo>
                  <a:pt x="0" y="141224"/>
                </a:lnTo>
                <a:lnTo>
                  <a:pt x="1452" y="167179"/>
                </a:lnTo>
                <a:lnTo>
                  <a:pt x="13073" y="213090"/>
                </a:lnTo>
                <a:lnTo>
                  <a:pt x="36071" y="250334"/>
                </a:lnTo>
                <a:lnTo>
                  <a:pt x="69496" y="274960"/>
                </a:lnTo>
                <a:lnTo>
                  <a:pt x="90043" y="282320"/>
                </a:lnTo>
                <a:lnTo>
                  <a:pt x="93599" y="270891"/>
                </a:lnTo>
                <a:lnTo>
                  <a:pt x="77475" y="263773"/>
                </a:lnTo>
                <a:lnTo>
                  <a:pt x="63579" y="253857"/>
                </a:lnTo>
                <a:lnTo>
                  <a:pt x="35103" y="207603"/>
                </a:lnTo>
                <a:lnTo>
                  <a:pt x="26808" y="164689"/>
                </a:lnTo>
                <a:lnTo>
                  <a:pt x="25781" y="139826"/>
                </a:lnTo>
                <a:lnTo>
                  <a:pt x="26808" y="115679"/>
                </a:lnTo>
                <a:lnTo>
                  <a:pt x="35103" y="73908"/>
                </a:lnTo>
                <a:lnTo>
                  <a:pt x="63722" y="28416"/>
                </a:lnTo>
                <a:lnTo>
                  <a:pt x="93980" y="11430"/>
                </a:lnTo>
                <a:lnTo>
                  <a:pt x="90043" y="0"/>
                </a:lnTo>
                <a:close/>
              </a:path>
            </a:pathLst>
          </a:custGeom>
          <a:solidFill>
            <a:srgbClr val="000000"/>
          </a:solidFill>
        </p:spPr>
        <p:txBody>
          <a:bodyPr wrap="square" lIns="0" tIns="0" rIns="0" bIns="0" rtlCol="0"/>
          <a:lstStyle/>
          <a:p>
            <a:endParaRPr/>
          </a:p>
        </p:txBody>
      </p:sp>
      <p:sp>
        <p:nvSpPr>
          <p:cNvPr id="29" name="object 29"/>
          <p:cNvSpPr/>
          <p:nvPr/>
        </p:nvSpPr>
        <p:spPr>
          <a:xfrm>
            <a:off x="5923280" y="4440808"/>
            <a:ext cx="1708150" cy="502920"/>
          </a:xfrm>
          <a:custGeom>
            <a:avLst/>
            <a:gdLst/>
            <a:ahLst/>
            <a:cxnLst/>
            <a:rect l="l" t="t" r="r" b="b"/>
            <a:pathLst>
              <a:path w="1708150" h="502920">
                <a:moveTo>
                  <a:pt x="113411" y="11938"/>
                </a:moveTo>
                <a:lnTo>
                  <a:pt x="63855" y="35915"/>
                </a:lnTo>
                <a:lnTo>
                  <a:pt x="29464" y="92964"/>
                </a:lnTo>
                <a:lnTo>
                  <a:pt x="7340" y="166293"/>
                </a:lnTo>
                <a:lnTo>
                  <a:pt x="1828" y="207365"/>
                </a:lnTo>
                <a:lnTo>
                  <a:pt x="0" y="251333"/>
                </a:lnTo>
                <a:lnTo>
                  <a:pt x="1828" y="295033"/>
                </a:lnTo>
                <a:lnTo>
                  <a:pt x="7340" y="335978"/>
                </a:lnTo>
                <a:lnTo>
                  <a:pt x="16548" y="374180"/>
                </a:lnTo>
                <a:lnTo>
                  <a:pt x="45389" y="440982"/>
                </a:lnTo>
                <a:lnTo>
                  <a:pt x="84874" y="487603"/>
                </a:lnTo>
                <a:lnTo>
                  <a:pt x="108458" y="502793"/>
                </a:lnTo>
                <a:lnTo>
                  <a:pt x="113411" y="490855"/>
                </a:lnTo>
                <a:lnTo>
                  <a:pt x="94500" y="475589"/>
                </a:lnTo>
                <a:lnTo>
                  <a:pt x="77787" y="455701"/>
                </a:lnTo>
                <a:lnTo>
                  <a:pt x="50927" y="401955"/>
                </a:lnTo>
                <a:lnTo>
                  <a:pt x="34061" y="332778"/>
                </a:lnTo>
                <a:lnTo>
                  <a:pt x="29845" y="293700"/>
                </a:lnTo>
                <a:lnTo>
                  <a:pt x="28448" y="251587"/>
                </a:lnTo>
                <a:lnTo>
                  <a:pt x="29870" y="208826"/>
                </a:lnTo>
                <a:lnTo>
                  <a:pt x="34137" y="169341"/>
                </a:lnTo>
                <a:lnTo>
                  <a:pt x="51181" y="100330"/>
                </a:lnTo>
                <a:lnTo>
                  <a:pt x="78054" y="46990"/>
                </a:lnTo>
                <a:lnTo>
                  <a:pt x="94665" y="27178"/>
                </a:lnTo>
                <a:lnTo>
                  <a:pt x="113411" y="11938"/>
                </a:lnTo>
                <a:close/>
              </a:path>
              <a:path w="1708150" h="502920">
                <a:moveTo>
                  <a:pt x="1281811" y="122809"/>
                </a:moveTo>
                <a:lnTo>
                  <a:pt x="1277874" y="111379"/>
                </a:lnTo>
                <a:lnTo>
                  <a:pt x="1257388" y="118770"/>
                </a:lnTo>
                <a:lnTo>
                  <a:pt x="1239418" y="129476"/>
                </a:lnTo>
                <a:lnTo>
                  <a:pt x="1211072" y="160909"/>
                </a:lnTo>
                <a:lnTo>
                  <a:pt x="1193634" y="202806"/>
                </a:lnTo>
                <a:lnTo>
                  <a:pt x="1187831" y="252603"/>
                </a:lnTo>
                <a:lnTo>
                  <a:pt x="1189278" y="278561"/>
                </a:lnTo>
                <a:lnTo>
                  <a:pt x="1200899" y="324472"/>
                </a:lnTo>
                <a:lnTo>
                  <a:pt x="1223899" y="361721"/>
                </a:lnTo>
                <a:lnTo>
                  <a:pt x="1257325" y="386346"/>
                </a:lnTo>
                <a:lnTo>
                  <a:pt x="1277874" y="393700"/>
                </a:lnTo>
                <a:lnTo>
                  <a:pt x="1281430" y="382270"/>
                </a:lnTo>
                <a:lnTo>
                  <a:pt x="1265301" y="375158"/>
                </a:lnTo>
                <a:lnTo>
                  <a:pt x="1251407" y="365239"/>
                </a:lnTo>
                <a:lnTo>
                  <a:pt x="1222933" y="318985"/>
                </a:lnTo>
                <a:lnTo>
                  <a:pt x="1214628" y="276072"/>
                </a:lnTo>
                <a:lnTo>
                  <a:pt x="1213612" y="251206"/>
                </a:lnTo>
                <a:lnTo>
                  <a:pt x="1214628" y="227063"/>
                </a:lnTo>
                <a:lnTo>
                  <a:pt x="1222933" y="185293"/>
                </a:lnTo>
                <a:lnTo>
                  <a:pt x="1251546" y="139801"/>
                </a:lnTo>
                <a:lnTo>
                  <a:pt x="1265567" y="129959"/>
                </a:lnTo>
                <a:lnTo>
                  <a:pt x="1281811" y="122809"/>
                </a:lnTo>
                <a:close/>
              </a:path>
              <a:path w="1708150" h="502920">
                <a:moveTo>
                  <a:pt x="1557909" y="252603"/>
                </a:moveTo>
                <a:lnTo>
                  <a:pt x="1552092" y="202806"/>
                </a:lnTo>
                <a:lnTo>
                  <a:pt x="1534668" y="160909"/>
                </a:lnTo>
                <a:lnTo>
                  <a:pt x="1506258" y="129476"/>
                </a:lnTo>
                <a:lnTo>
                  <a:pt x="1467866" y="111379"/>
                </a:lnTo>
                <a:lnTo>
                  <a:pt x="1463802" y="122809"/>
                </a:lnTo>
                <a:lnTo>
                  <a:pt x="1480172" y="129959"/>
                </a:lnTo>
                <a:lnTo>
                  <a:pt x="1494256" y="139801"/>
                </a:lnTo>
                <a:lnTo>
                  <a:pt x="1522793" y="185293"/>
                </a:lnTo>
                <a:lnTo>
                  <a:pt x="1531099" y="227063"/>
                </a:lnTo>
                <a:lnTo>
                  <a:pt x="1532128" y="251206"/>
                </a:lnTo>
                <a:lnTo>
                  <a:pt x="1531073" y="276072"/>
                </a:lnTo>
                <a:lnTo>
                  <a:pt x="1522691" y="318985"/>
                </a:lnTo>
                <a:lnTo>
                  <a:pt x="1494256" y="365239"/>
                </a:lnTo>
                <a:lnTo>
                  <a:pt x="1464310" y="382270"/>
                </a:lnTo>
                <a:lnTo>
                  <a:pt x="1467866" y="393700"/>
                </a:lnTo>
                <a:lnTo>
                  <a:pt x="1506359" y="375691"/>
                </a:lnTo>
                <a:lnTo>
                  <a:pt x="1534668" y="344424"/>
                </a:lnTo>
                <a:lnTo>
                  <a:pt x="1552092" y="302514"/>
                </a:lnTo>
                <a:lnTo>
                  <a:pt x="1556448" y="278561"/>
                </a:lnTo>
                <a:lnTo>
                  <a:pt x="1557909" y="252603"/>
                </a:lnTo>
                <a:close/>
              </a:path>
              <a:path w="1708150" h="502920">
                <a:moveTo>
                  <a:pt x="1707896" y="251333"/>
                </a:moveTo>
                <a:lnTo>
                  <a:pt x="1706054" y="207365"/>
                </a:lnTo>
                <a:lnTo>
                  <a:pt x="1700555" y="166293"/>
                </a:lnTo>
                <a:lnTo>
                  <a:pt x="1691386" y="128168"/>
                </a:lnTo>
                <a:lnTo>
                  <a:pt x="1662531" y="61798"/>
                </a:lnTo>
                <a:lnTo>
                  <a:pt x="1622907" y="15316"/>
                </a:lnTo>
                <a:lnTo>
                  <a:pt x="1599311" y="0"/>
                </a:lnTo>
                <a:lnTo>
                  <a:pt x="1594485" y="11938"/>
                </a:lnTo>
                <a:lnTo>
                  <a:pt x="1613242" y="27178"/>
                </a:lnTo>
                <a:lnTo>
                  <a:pt x="1629892" y="46990"/>
                </a:lnTo>
                <a:lnTo>
                  <a:pt x="1656842" y="100330"/>
                </a:lnTo>
                <a:lnTo>
                  <a:pt x="1673809" y="169341"/>
                </a:lnTo>
                <a:lnTo>
                  <a:pt x="1678038" y="208826"/>
                </a:lnTo>
                <a:lnTo>
                  <a:pt x="1679448" y="251587"/>
                </a:lnTo>
                <a:lnTo>
                  <a:pt x="1678038" y="293700"/>
                </a:lnTo>
                <a:lnTo>
                  <a:pt x="1673821" y="332778"/>
                </a:lnTo>
                <a:lnTo>
                  <a:pt x="1656969" y="401955"/>
                </a:lnTo>
                <a:lnTo>
                  <a:pt x="1630057" y="455701"/>
                </a:lnTo>
                <a:lnTo>
                  <a:pt x="1594485" y="490855"/>
                </a:lnTo>
                <a:lnTo>
                  <a:pt x="1599311" y="502793"/>
                </a:lnTo>
                <a:lnTo>
                  <a:pt x="1643976" y="467004"/>
                </a:lnTo>
                <a:lnTo>
                  <a:pt x="1678559" y="409575"/>
                </a:lnTo>
                <a:lnTo>
                  <a:pt x="1700555" y="335978"/>
                </a:lnTo>
                <a:lnTo>
                  <a:pt x="1706054" y="295033"/>
                </a:lnTo>
                <a:lnTo>
                  <a:pt x="1707896" y="251333"/>
                </a:lnTo>
                <a:close/>
              </a:path>
            </a:pathLst>
          </a:custGeom>
          <a:solidFill>
            <a:srgbClr val="000000"/>
          </a:solidFill>
        </p:spPr>
        <p:txBody>
          <a:bodyPr wrap="square" lIns="0" tIns="0" rIns="0" bIns="0" rtlCol="0"/>
          <a:lstStyle/>
          <a:p>
            <a:endParaRPr/>
          </a:p>
        </p:txBody>
      </p:sp>
      <p:sp>
        <p:nvSpPr>
          <p:cNvPr id="30" name="object 30"/>
          <p:cNvSpPr txBox="1"/>
          <p:nvPr/>
        </p:nvSpPr>
        <p:spPr>
          <a:xfrm>
            <a:off x="2641854" y="4463288"/>
            <a:ext cx="5367655" cy="391160"/>
          </a:xfrm>
          <a:prstGeom prst="rect">
            <a:avLst/>
          </a:prstGeom>
        </p:spPr>
        <p:txBody>
          <a:bodyPr vert="horz" wrap="square" lIns="0" tIns="12700" rIns="0" bIns="0" rtlCol="0">
            <a:spAutoFit/>
          </a:bodyPr>
          <a:lstStyle/>
          <a:p>
            <a:pPr marL="50800">
              <a:lnSpc>
                <a:spcPct val="100000"/>
              </a:lnSpc>
              <a:spcBef>
                <a:spcPts val="100"/>
              </a:spcBef>
              <a:tabLst>
                <a:tab pos="669290" algn="l"/>
                <a:tab pos="1301750" algn="l"/>
                <a:tab pos="1667510" algn="l"/>
                <a:tab pos="2273935" algn="l"/>
                <a:tab pos="2907030" algn="l"/>
                <a:tab pos="3405504" algn="l"/>
                <a:tab pos="4570095" algn="l"/>
                <a:tab pos="506666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0" dirty="0">
                <a:latin typeface="Cambria Math"/>
                <a:cs typeface="Cambria Math"/>
              </a:rPr>
              <a:t> </a:t>
            </a:r>
            <a:r>
              <a:rPr sz="2400" spc="-1225" dirty="0">
                <a:latin typeface="Cambria Math"/>
                <a:cs typeface="Cambria Math"/>
              </a:rPr>
              <a:t>𝑦ො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31" name="object 31"/>
          <p:cNvSpPr/>
          <p:nvPr/>
        </p:nvSpPr>
        <p:spPr>
          <a:xfrm>
            <a:off x="2923539" y="5286755"/>
            <a:ext cx="539750" cy="282575"/>
          </a:xfrm>
          <a:custGeom>
            <a:avLst/>
            <a:gdLst/>
            <a:ahLst/>
            <a:cxnLst/>
            <a:rect l="l" t="t" r="r" b="b"/>
            <a:pathLst>
              <a:path w="539750" h="282575">
                <a:moveTo>
                  <a:pt x="449199" y="0"/>
                </a:moveTo>
                <a:lnTo>
                  <a:pt x="445262" y="11430"/>
                </a:lnTo>
                <a:lnTo>
                  <a:pt x="461569" y="18522"/>
                </a:lnTo>
                <a:lnTo>
                  <a:pt x="475614" y="28352"/>
                </a:lnTo>
                <a:lnTo>
                  <a:pt x="504158" y="73852"/>
                </a:lnTo>
                <a:lnTo>
                  <a:pt x="512540" y="115623"/>
                </a:lnTo>
                <a:lnTo>
                  <a:pt x="513588" y="139700"/>
                </a:lnTo>
                <a:lnTo>
                  <a:pt x="512540" y="164633"/>
                </a:lnTo>
                <a:lnTo>
                  <a:pt x="504158" y="207547"/>
                </a:lnTo>
                <a:lnTo>
                  <a:pt x="475662" y="253841"/>
                </a:lnTo>
                <a:lnTo>
                  <a:pt x="445643" y="270891"/>
                </a:lnTo>
                <a:lnTo>
                  <a:pt x="449199" y="282321"/>
                </a:lnTo>
                <a:lnTo>
                  <a:pt x="487759" y="264239"/>
                </a:lnTo>
                <a:lnTo>
                  <a:pt x="516127" y="232918"/>
                </a:lnTo>
                <a:lnTo>
                  <a:pt x="533447" y="191119"/>
                </a:lnTo>
                <a:lnTo>
                  <a:pt x="539242" y="141224"/>
                </a:lnTo>
                <a:lnTo>
                  <a:pt x="537789" y="115341"/>
                </a:lnTo>
                <a:lnTo>
                  <a:pt x="526168" y="69482"/>
                </a:lnTo>
                <a:lnTo>
                  <a:pt x="503116" y="32146"/>
                </a:lnTo>
                <a:lnTo>
                  <a:pt x="469727" y="7381"/>
                </a:lnTo>
                <a:lnTo>
                  <a:pt x="449199" y="0"/>
                </a:lnTo>
                <a:close/>
              </a:path>
              <a:path w="539750"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32" name="object 32"/>
          <p:cNvSpPr txBox="1"/>
          <p:nvPr/>
        </p:nvSpPr>
        <p:spPr>
          <a:xfrm>
            <a:off x="3561334" y="5201869"/>
            <a:ext cx="2616200" cy="391795"/>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1157" dirty="0">
                <a:latin typeface="Cambria Math"/>
                <a:cs typeface="Cambria Math"/>
              </a:rPr>
              <a:t>=</a:t>
            </a:r>
            <a:r>
              <a:rPr sz="3600" spc="202" baseline="1157" dirty="0">
                <a:latin typeface="Cambria Math"/>
                <a:cs typeface="Cambria Math"/>
              </a:rPr>
              <a:t> </a:t>
            </a:r>
            <a:r>
              <a:rPr sz="3600" baseline="1157" dirty="0">
                <a:latin typeface="Cambria Math"/>
                <a:cs typeface="Cambria Math"/>
              </a:rPr>
              <a:t>1	</a:t>
            </a:r>
            <a:r>
              <a:rPr sz="2400" spc="-5" dirty="0">
                <a:latin typeface="Calibri"/>
                <a:cs typeface="Calibri"/>
              </a:rPr>
              <a:t>(close</a:t>
            </a:r>
            <a:r>
              <a:rPr sz="2400" spc="-40" dirty="0">
                <a:latin typeface="Calibri"/>
                <a:cs typeface="Calibri"/>
              </a:rPr>
              <a:t> </a:t>
            </a:r>
            <a:r>
              <a:rPr sz="2400" spc="-15" dirty="0">
                <a:latin typeface="Calibri"/>
                <a:cs typeface="Calibri"/>
              </a:rPr>
              <a:t>to</a:t>
            </a:r>
            <a:r>
              <a:rPr sz="2400" spc="-50" dirty="0">
                <a:latin typeface="Calibri"/>
                <a:cs typeface="Calibri"/>
              </a:rPr>
              <a:t> </a:t>
            </a:r>
            <a:r>
              <a:rPr sz="2400" spc="-15" dirty="0">
                <a:latin typeface="Calibri"/>
                <a:cs typeface="Calibri"/>
              </a:rPr>
              <a:t>target)</a:t>
            </a:r>
            <a:endParaRPr sz="2400">
              <a:latin typeface="Calibri"/>
              <a:cs typeface="Calibri"/>
            </a:endParaRPr>
          </a:p>
        </p:txBody>
      </p:sp>
      <p:sp>
        <p:nvSpPr>
          <p:cNvPr id="33" name="object 33"/>
          <p:cNvSpPr txBox="1"/>
          <p:nvPr/>
        </p:nvSpPr>
        <p:spPr>
          <a:xfrm>
            <a:off x="6896734" y="5218557"/>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34" name="object 34"/>
          <p:cNvSpPr/>
          <p:nvPr/>
        </p:nvSpPr>
        <p:spPr>
          <a:xfrm>
            <a:off x="2923920" y="6035763"/>
            <a:ext cx="539750" cy="282575"/>
          </a:xfrm>
          <a:custGeom>
            <a:avLst/>
            <a:gdLst/>
            <a:ahLst/>
            <a:cxnLst/>
            <a:rect l="l" t="t" r="r" b="b"/>
            <a:pathLst>
              <a:path w="539750" h="282575">
                <a:moveTo>
                  <a:pt x="449326" y="0"/>
                </a:moveTo>
                <a:lnTo>
                  <a:pt x="445262" y="11468"/>
                </a:lnTo>
                <a:lnTo>
                  <a:pt x="461625" y="18556"/>
                </a:lnTo>
                <a:lnTo>
                  <a:pt x="475678" y="28373"/>
                </a:lnTo>
                <a:lnTo>
                  <a:pt x="504211" y="73880"/>
                </a:lnTo>
                <a:lnTo>
                  <a:pt x="512542" y="115661"/>
                </a:lnTo>
                <a:lnTo>
                  <a:pt x="513588" y="139750"/>
                </a:lnTo>
                <a:lnTo>
                  <a:pt x="512540" y="164649"/>
                </a:lnTo>
                <a:lnTo>
                  <a:pt x="504158" y="207587"/>
                </a:lnTo>
                <a:lnTo>
                  <a:pt x="475678" y="253828"/>
                </a:lnTo>
                <a:lnTo>
                  <a:pt x="445769" y="270865"/>
                </a:lnTo>
                <a:lnTo>
                  <a:pt x="449326" y="282333"/>
                </a:lnTo>
                <a:lnTo>
                  <a:pt x="487822" y="264264"/>
                </a:lnTo>
                <a:lnTo>
                  <a:pt x="516128" y="232994"/>
                </a:lnTo>
                <a:lnTo>
                  <a:pt x="533558" y="191115"/>
                </a:lnTo>
                <a:lnTo>
                  <a:pt x="539369" y="141236"/>
                </a:lnTo>
                <a:lnTo>
                  <a:pt x="537896" y="115357"/>
                </a:lnTo>
                <a:lnTo>
                  <a:pt x="526188" y="69484"/>
                </a:lnTo>
                <a:lnTo>
                  <a:pt x="503118" y="32139"/>
                </a:lnTo>
                <a:lnTo>
                  <a:pt x="469780" y="7393"/>
                </a:lnTo>
                <a:lnTo>
                  <a:pt x="449326" y="0"/>
                </a:lnTo>
                <a:close/>
              </a:path>
              <a:path w="539750" h="282575">
                <a:moveTo>
                  <a:pt x="90043" y="0"/>
                </a:moveTo>
                <a:lnTo>
                  <a:pt x="51657" y="18107"/>
                </a:lnTo>
                <a:lnTo>
                  <a:pt x="23368" y="49491"/>
                </a:lnTo>
                <a:lnTo>
                  <a:pt x="5873" y="91439"/>
                </a:lnTo>
                <a:lnTo>
                  <a:pt x="0" y="141236"/>
                </a:lnTo>
                <a:lnTo>
                  <a:pt x="1452" y="167175"/>
                </a:lnTo>
                <a:lnTo>
                  <a:pt x="13073" y="213056"/>
                </a:lnTo>
                <a:lnTo>
                  <a:pt x="36125" y="250279"/>
                </a:lnTo>
                <a:lnTo>
                  <a:pt x="69514" y="274949"/>
                </a:lnTo>
                <a:lnTo>
                  <a:pt x="90043" y="282333"/>
                </a:lnTo>
                <a:lnTo>
                  <a:pt x="93726" y="270865"/>
                </a:lnTo>
                <a:lnTo>
                  <a:pt x="77602" y="263743"/>
                </a:lnTo>
                <a:lnTo>
                  <a:pt x="63706" y="253828"/>
                </a:lnTo>
                <a:lnTo>
                  <a:pt x="35210" y="207587"/>
                </a:lnTo>
                <a:lnTo>
                  <a:pt x="26828" y="164649"/>
                </a:lnTo>
                <a:lnTo>
                  <a:pt x="25781" y="139750"/>
                </a:lnTo>
                <a:lnTo>
                  <a:pt x="26828" y="115661"/>
                </a:lnTo>
                <a:lnTo>
                  <a:pt x="35210" y="73880"/>
                </a:lnTo>
                <a:lnTo>
                  <a:pt x="63801" y="28373"/>
                </a:lnTo>
                <a:lnTo>
                  <a:pt x="94106" y="11468"/>
                </a:lnTo>
                <a:lnTo>
                  <a:pt x="90043" y="0"/>
                </a:lnTo>
                <a:close/>
              </a:path>
            </a:pathLst>
          </a:custGeom>
          <a:solidFill>
            <a:srgbClr val="000000"/>
          </a:solidFill>
        </p:spPr>
        <p:txBody>
          <a:bodyPr wrap="square" lIns="0" tIns="0" rIns="0" bIns="0" rtlCol="0"/>
          <a:lstStyle/>
          <a:p>
            <a:endParaRPr/>
          </a:p>
        </p:txBody>
      </p:sp>
      <p:sp>
        <p:nvSpPr>
          <p:cNvPr id="35" name="object 35"/>
          <p:cNvSpPr txBox="1"/>
          <p:nvPr/>
        </p:nvSpPr>
        <p:spPr>
          <a:xfrm>
            <a:off x="2113788" y="5197855"/>
            <a:ext cx="1271905" cy="1140460"/>
          </a:xfrm>
          <a:prstGeom prst="rect">
            <a:avLst/>
          </a:prstGeom>
        </p:spPr>
        <p:txBody>
          <a:bodyPr vert="horz" wrap="square" lIns="0" tIns="12700" rIns="0" bIns="0" rtlCol="0">
            <a:spAutoFit/>
          </a:bodyPr>
          <a:lstStyle/>
          <a:p>
            <a:pPr marL="38100">
              <a:lnSpc>
                <a:spcPct val="100000"/>
              </a:lnSpc>
              <a:spcBef>
                <a:spcPts val="100"/>
              </a:spcBef>
              <a:tabLst>
                <a:tab pos="909955" algn="l"/>
              </a:tabLst>
            </a:pPr>
            <a:r>
              <a:rPr sz="2400" dirty="0">
                <a:latin typeface="Calibri"/>
                <a:cs typeface="Calibri"/>
              </a:rPr>
              <a:t>If</a:t>
            </a:r>
            <a:r>
              <a:rPr sz="2400" spc="-10"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38100">
              <a:lnSpc>
                <a:spcPct val="100000"/>
              </a:lnSpc>
              <a:spcBef>
                <a:spcPts val="3020"/>
              </a:spcBef>
              <a:tabLst>
                <a:tab pos="909955" algn="l"/>
              </a:tabLst>
            </a:pPr>
            <a:r>
              <a:rPr sz="2400" dirty="0">
                <a:latin typeface="Calibri"/>
                <a:cs typeface="Calibri"/>
              </a:rPr>
              <a:t>If</a:t>
            </a:r>
            <a:r>
              <a:rPr sz="2400" spc="-5"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36" name="object 36"/>
          <p:cNvSpPr txBox="1"/>
          <p:nvPr/>
        </p:nvSpPr>
        <p:spPr>
          <a:xfrm>
            <a:off x="3561715" y="5958636"/>
            <a:ext cx="2666365" cy="391160"/>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2314" dirty="0">
                <a:latin typeface="Cambria Math"/>
                <a:cs typeface="Cambria Math"/>
              </a:rPr>
              <a:t>=</a:t>
            </a:r>
            <a:r>
              <a:rPr sz="3600" spc="202" baseline="2314" dirty="0">
                <a:latin typeface="Cambria Math"/>
                <a:cs typeface="Cambria Math"/>
              </a:rPr>
              <a:t> </a:t>
            </a:r>
            <a:r>
              <a:rPr sz="3600" baseline="2314" dirty="0">
                <a:latin typeface="Cambria Math"/>
                <a:cs typeface="Cambria Math"/>
              </a:rPr>
              <a:t>0	</a:t>
            </a:r>
            <a:r>
              <a:rPr sz="2400" spc="-15" dirty="0">
                <a:latin typeface="Calibri"/>
                <a:cs typeface="Calibri"/>
              </a:rPr>
              <a:t>(far</a:t>
            </a:r>
            <a:r>
              <a:rPr sz="2400" spc="-40" dirty="0">
                <a:latin typeface="Calibri"/>
                <a:cs typeface="Calibri"/>
              </a:rPr>
              <a:t> </a:t>
            </a:r>
            <a:r>
              <a:rPr sz="2400" spc="-15" dirty="0">
                <a:latin typeface="Calibri"/>
                <a:cs typeface="Calibri"/>
              </a:rPr>
              <a:t>from</a:t>
            </a:r>
            <a:r>
              <a:rPr sz="2400" spc="-35" dirty="0">
                <a:latin typeface="Calibri"/>
                <a:cs typeface="Calibri"/>
              </a:rPr>
              <a:t> </a:t>
            </a:r>
            <a:r>
              <a:rPr sz="2400" spc="-15" dirty="0">
                <a:latin typeface="Calibri"/>
                <a:cs typeface="Calibri"/>
              </a:rPr>
              <a:t>target)</a:t>
            </a:r>
            <a:endParaRPr sz="2400">
              <a:latin typeface="Calibri"/>
              <a:cs typeface="Calibri"/>
            </a:endParaRPr>
          </a:p>
        </p:txBody>
      </p:sp>
      <p:sp>
        <p:nvSpPr>
          <p:cNvPr id="37" name="object 37"/>
          <p:cNvSpPr txBox="1"/>
          <p:nvPr/>
        </p:nvSpPr>
        <p:spPr>
          <a:xfrm>
            <a:off x="6896989" y="5982106"/>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38" name="object 38"/>
          <p:cNvGrpSpPr/>
          <p:nvPr/>
        </p:nvGrpSpPr>
        <p:grpSpPr>
          <a:xfrm>
            <a:off x="6275832" y="5242559"/>
            <a:ext cx="562610" cy="421005"/>
            <a:chOff x="6275832" y="5242559"/>
            <a:chExt cx="562610" cy="421005"/>
          </a:xfrm>
        </p:grpSpPr>
        <p:sp>
          <p:nvSpPr>
            <p:cNvPr id="39" name="object 39"/>
            <p:cNvSpPr/>
            <p:nvPr/>
          </p:nvSpPr>
          <p:spPr>
            <a:xfrm>
              <a:off x="6281928" y="5248655"/>
              <a:ext cx="550545" cy="408940"/>
            </a:xfrm>
            <a:custGeom>
              <a:avLst/>
              <a:gdLst/>
              <a:ahLst/>
              <a:cxnLst/>
              <a:rect l="l" t="t" r="r" b="b"/>
              <a:pathLst>
                <a:path w="550545" h="408939">
                  <a:moveTo>
                    <a:pt x="345948" y="0"/>
                  </a:moveTo>
                  <a:lnTo>
                    <a:pt x="345948" y="102108"/>
                  </a:lnTo>
                  <a:lnTo>
                    <a:pt x="0" y="102108"/>
                  </a:lnTo>
                  <a:lnTo>
                    <a:pt x="0" y="306324"/>
                  </a:lnTo>
                  <a:lnTo>
                    <a:pt x="345948" y="306324"/>
                  </a:lnTo>
                  <a:lnTo>
                    <a:pt x="345948" y="408432"/>
                  </a:lnTo>
                  <a:lnTo>
                    <a:pt x="550164" y="204216"/>
                  </a:lnTo>
                  <a:lnTo>
                    <a:pt x="345948" y="0"/>
                  </a:lnTo>
                  <a:close/>
                </a:path>
              </a:pathLst>
            </a:custGeom>
            <a:solidFill>
              <a:srgbClr val="5B9BD4"/>
            </a:solidFill>
          </p:spPr>
          <p:txBody>
            <a:bodyPr wrap="square" lIns="0" tIns="0" rIns="0" bIns="0" rtlCol="0"/>
            <a:lstStyle/>
            <a:p>
              <a:endParaRPr/>
            </a:p>
          </p:txBody>
        </p:sp>
        <p:sp>
          <p:nvSpPr>
            <p:cNvPr id="40" name="object 40"/>
            <p:cNvSpPr/>
            <p:nvPr/>
          </p:nvSpPr>
          <p:spPr>
            <a:xfrm>
              <a:off x="6281928" y="5248655"/>
              <a:ext cx="550545" cy="408940"/>
            </a:xfrm>
            <a:custGeom>
              <a:avLst/>
              <a:gdLst/>
              <a:ahLst/>
              <a:cxnLst/>
              <a:rect l="l" t="t" r="r" b="b"/>
              <a:pathLst>
                <a:path w="550545" h="408939">
                  <a:moveTo>
                    <a:pt x="0" y="102108"/>
                  </a:moveTo>
                  <a:lnTo>
                    <a:pt x="345948" y="102108"/>
                  </a:lnTo>
                  <a:lnTo>
                    <a:pt x="345948" y="0"/>
                  </a:lnTo>
                  <a:lnTo>
                    <a:pt x="550164" y="204216"/>
                  </a:lnTo>
                  <a:lnTo>
                    <a:pt x="345948" y="408432"/>
                  </a:lnTo>
                  <a:lnTo>
                    <a:pt x="345948" y="306324"/>
                  </a:lnTo>
                  <a:lnTo>
                    <a:pt x="0" y="306324"/>
                  </a:lnTo>
                  <a:lnTo>
                    <a:pt x="0" y="102108"/>
                  </a:lnTo>
                  <a:close/>
                </a:path>
              </a:pathLst>
            </a:custGeom>
            <a:ln w="12192">
              <a:solidFill>
                <a:srgbClr val="41709C"/>
              </a:solidFill>
            </a:ln>
          </p:spPr>
          <p:txBody>
            <a:bodyPr wrap="square" lIns="0" tIns="0" rIns="0" bIns="0" rtlCol="0"/>
            <a:lstStyle/>
            <a:p>
              <a:endParaRPr/>
            </a:p>
          </p:txBody>
        </p:sp>
      </p:grpSp>
      <p:grpSp>
        <p:nvGrpSpPr>
          <p:cNvPr id="41" name="object 41"/>
          <p:cNvGrpSpPr/>
          <p:nvPr/>
        </p:nvGrpSpPr>
        <p:grpSpPr>
          <a:xfrm>
            <a:off x="6275832" y="6007608"/>
            <a:ext cx="563880" cy="421005"/>
            <a:chOff x="6275832" y="6007608"/>
            <a:chExt cx="563880" cy="421005"/>
          </a:xfrm>
        </p:grpSpPr>
        <p:sp>
          <p:nvSpPr>
            <p:cNvPr id="42" name="object 42"/>
            <p:cNvSpPr/>
            <p:nvPr/>
          </p:nvSpPr>
          <p:spPr>
            <a:xfrm>
              <a:off x="6281928" y="6013704"/>
              <a:ext cx="551815" cy="408940"/>
            </a:xfrm>
            <a:custGeom>
              <a:avLst/>
              <a:gdLst/>
              <a:ahLst/>
              <a:cxnLst/>
              <a:rect l="l" t="t" r="r" b="b"/>
              <a:pathLst>
                <a:path w="551815" h="408939">
                  <a:moveTo>
                    <a:pt x="347472" y="0"/>
                  </a:moveTo>
                  <a:lnTo>
                    <a:pt x="347472" y="102108"/>
                  </a:lnTo>
                  <a:lnTo>
                    <a:pt x="0" y="102108"/>
                  </a:lnTo>
                  <a:lnTo>
                    <a:pt x="0" y="306324"/>
                  </a:lnTo>
                  <a:lnTo>
                    <a:pt x="347472" y="306324"/>
                  </a:lnTo>
                  <a:lnTo>
                    <a:pt x="347472" y="408432"/>
                  </a:lnTo>
                  <a:lnTo>
                    <a:pt x="551688" y="204216"/>
                  </a:lnTo>
                  <a:lnTo>
                    <a:pt x="347472" y="0"/>
                  </a:lnTo>
                  <a:close/>
                </a:path>
              </a:pathLst>
            </a:custGeom>
            <a:solidFill>
              <a:srgbClr val="5B9BD4"/>
            </a:solidFill>
          </p:spPr>
          <p:txBody>
            <a:bodyPr wrap="square" lIns="0" tIns="0" rIns="0" bIns="0" rtlCol="0"/>
            <a:lstStyle/>
            <a:p>
              <a:endParaRPr/>
            </a:p>
          </p:txBody>
        </p:sp>
        <p:sp>
          <p:nvSpPr>
            <p:cNvPr id="43" name="object 43"/>
            <p:cNvSpPr/>
            <p:nvPr/>
          </p:nvSpPr>
          <p:spPr>
            <a:xfrm>
              <a:off x="6281928" y="6013704"/>
              <a:ext cx="551815" cy="408940"/>
            </a:xfrm>
            <a:custGeom>
              <a:avLst/>
              <a:gdLst/>
              <a:ahLst/>
              <a:cxnLst/>
              <a:rect l="l" t="t" r="r" b="b"/>
              <a:pathLst>
                <a:path w="551815" h="408939">
                  <a:moveTo>
                    <a:pt x="0" y="102108"/>
                  </a:moveTo>
                  <a:lnTo>
                    <a:pt x="347472" y="102108"/>
                  </a:lnTo>
                  <a:lnTo>
                    <a:pt x="347472" y="0"/>
                  </a:lnTo>
                  <a:lnTo>
                    <a:pt x="551688" y="204216"/>
                  </a:lnTo>
                  <a:lnTo>
                    <a:pt x="347472" y="408432"/>
                  </a:lnTo>
                  <a:lnTo>
                    <a:pt x="347472" y="306324"/>
                  </a:lnTo>
                  <a:lnTo>
                    <a:pt x="0" y="306324"/>
                  </a:lnTo>
                  <a:lnTo>
                    <a:pt x="0" y="102108"/>
                  </a:lnTo>
                  <a:close/>
                </a:path>
              </a:pathLst>
            </a:custGeom>
            <a:ln w="12192">
              <a:solidFill>
                <a:srgbClr val="41709C"/>
              </a:solidFill>
            </a:ln>
          </p:spPr>
          <p:txBody>
            <a:bodyPr wrap="square" lIns="0" tIns="0" rIns="0" bIns="0" rtlCol="0"/>
            <a:lstStyle/>
            <a:p>
              <a:endParaRPr/>
            </a:p>
          </p:txBody>
        </p:sp>
      </p:grpSp>
      <p:sp>
        <p:nvSpPr>
          <p:cNvPr id="44" name="object 44"/>
          <p:cNvSpPr/>
          <p:nvPr/>
        </p:nvSpPr>
        <p:spPr>
          <a:xfrm>
            <a:off x="485838" y="4434966"/>
            <a:ext cx="2032000" cy="20320"/>
          </a:xfrm>
          <a:custGeom>
            <a:avLst/>
            <a:gdLst/>
            <a:ahLst/>
            <a:cxnLst/>
            <a:rect l="l" t="t" r="r" b="b"/>
            <a:pathLst>
              <a:path w="2032000" h="20320">
                <a:moveTo>
                  <a:pt x="2031428" y="0"/>
                </a:moveTo>
                <a:lnTo>
                  <a:pt x="0" y="0"/>
                </a:lnTo>
                <a:lnTo>
                  <a:pt x="0" y="19811"/>
                </a:lnTo>
                <a:lnTo>
                  <a:pt x="2031428" y="19811"/>
                </a:lnTo>
                <a:lnTo>
                  <a:pt x="2031428" y="0"/>
                </a:lnTo>
                <a:close/>
              </a:path>
            </a:pathLst>
          </a:custGeom>
          <a:solidFill>
            <a:srgbClr val="000000"/>
          </a:solidFill>
        </p:spPr>
        <p:txBody>
          <a:bodyPr wrap="square" lIns="0" tIns="0" rIns="0" bIns="0" rtlCol="0"/>
          <a:lstStyle/>
          <a:p>
            <a:endParaRPr/>
          </a:p>
        </p:txBody>
      </p:sp>
      <p:sp>
        <p:nvSpPr>
          <p:cNvPr id="45" name="object 45"/>
          <p:cNvSpPr txBox="1"/>
          <p:nvPr/>
        </p:nvSpPr>
        <p:spPr>
          <a:xfrm>
            <a:off x="738225" y="4418533"/>
            <a:ext cx="1027430" cy="1124585"/>
          </a:xfrm>
          <a:prstGeom prst="rect">
            <a:avLst/>
          </a:prstGeom>
        </p:spPr>
        <p:txBody>
          <a:bodyPr vert="horz" wrap="square" lIns="0" tIns="12700" rIns="0" bIns="0" rtlCol="0">
            <a:spAutoFit/>
          </a:bodyPr>
          <a:lstStyle/>
          <a:p>
            <a:pPr marR="30480" algn="r">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a:p>
            <a:pPr>
              <a:lnSpc>
                <a:spcPct val="100000"/>
              </a:lnSpc>
              <a:spcBef>
                <a:spcPts val="15"/>
              </a:spcBef>
            </a:pPr>
            <a:endParaRPr sz="2450">
              <a:latin typeface="Cambria Math"/>
              <a:cs typeface="Cambria Math"/>
            </a:endParaRPr>
          </a:p>
          <a:p>
            <a:pPr marR="69850" algn="r">
              <a:lnSpc>
                <a:spcPct val="100000"/>
              </a:lnSpc>
              <a:spcBef>
                <a:spcPts val="5"/>
              </a:spcBef>
            </a:pP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30"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46" name="object 46"/>
          <p:cNvSpPr/>
          <p:nvPr/>
        </p:nvSpPr>
        <p:spPr>
          <a:xfrm>
            <a:off x="6436105" y="3986021"/>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47" name="object 47"/>
          <p:cNvSpPr txBox="1"/>
          <p:nvPr/>
        </p:nvSpPr>
        <p:spPr>
          <a:xfrm>
            <a:off x="6508495" y="3534867"/>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8" name="object 48"/>
          <p:cNvSpPr txBox="1"/>
          <p:nvPr/>
        </p:nvSpPr>
        <p:spPr>
          <a:xfrm>
            <a:off x="6399276" y="3969766"/>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p:txBody>
      </p:sp>
      <p:pic>
        <p:nvPicPr>
          <p:cNvPr id="50" name="Picture 49">
            <a:extLst>
              <a:ext uri="{FF2B5EF4-FFF2-40B4-BE49-F238E27FC236}">
                <a16:creationId xmlns:a16="http://schemas.microsoft.com/office/drawing/2014/main" id="{6DFB05DC-717C-F14A-B7EB-BD35C3B0A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7"/>
            <a:ext cx="9144000" cy="6845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704" y="206121"/>
            <a:ext cx="498983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r>
              <a:rPr sz="2800" b="1" i="1" u="heavy" spc="20" dirty="0">
                <a:uFill>
                  <a:solidFill>
                    <a:srgbClr val="000000"/>
                  </a:solidFill>
                </a:uFill>
                <a:latin typeface="Calibri"/>
                <a:cs typeface="Calibri"/>
              </a:rPr>
              <a:t> </a:t>
            </a:r>
            <a:r>
              <a:rPr sz="2800" b="1" i="1" u="heavy" spc="-5" dirty="0">
                <a:uFill>
                  <a:solidFill>
                    <a:srgbClr val="000000"/>
                  </a:solidFill>
                </a:uFill>
                <a:latin typeface="Calibri"/>
                <a:cs typeface="Calibri"/>
              </a:rPr>
              <a:t>+</a:t>
            </a:r>
            <a:r>
              <a:rPr sz="2800" b="1" i="1" u="heavy" spc="10" dirty="0">
                <a:uFill>
                  <a:solidFill>
                    <a:srgbClr val="000000"/>
                  </a:solidFill>
                </a:uFill>
                <a:latin typeface="Calibri"/>
                <a:cs typeface="Calibri"/>
              </a:rPr>
              <a:t> </a:t>
            </a:r>
            <a:r>
              <a:rPr sz="2800" b="1" i="1" u="heavy" spc="-10" dirty="0">
                <a:uFill>
                  <a:solidFill>
                    <a:srgbClr val="000000"/>
                  </a:solidFill>
                </a:uFill>
                <a:latin typeface="Calibri"/>
                <a:cs typeface="Calibri"/>
              </a:rPr>
              <a:t>Square</a:t>
            </a:r>
            <a:r>
              <a:rPr sz="2800" b="1" i="1" u="heavy" spc="5" dirty="0">
                <a:uFill>
                  <a:solidFill>
                    <a:srgbClr val="000000"/>
                  </a:solidFill>
                </a:uFill>
                <a:latin typeface="Calibri"/>
                <a:cs typeface="Calibri"/>
              </a:rPr>
              <a:t> </a:t>
            </a:r>
            <a:r>
              <a:rPr sz="2800" b="1" i="1" u="heavy" spc="-10" dirty="0">
                <a:uFill>
                  <a:solidFill>
                    <a:srgbClr val="000000"/>
                  </a:solidFill>
                </a:uFill>
                <a:latin typeface="Calibri"/>
                <a:cs typeface="Calibri"/>
              </a:rPr>
              <a:t>Error</a:t>
            </a:r>
            <a:endParaRPr sz="2800">
              <a:latin typeface="Calibri"/>
              <a:cs typeface="Calibri"/>
            </a:endParaRPr>
          </a:p>
        </p:txBody>
      </p:sp>
      <p:sp>
        <p:nvSpPr>
          <p:cNvPr id="3" name="object 3"/>
          <p:cNvSpPr/>
          <p:nvPr/>
        </p:nvSpPr>
        <p:spPr>
          <a:xfrm>
            <a:off x="2923539" y="5286755"/>
            <a:ext cx="539750" cy="282575"/>
          </a:xfrm>
          <a:custGeom>
            <a:avLst/>
            <a:gdLst/>
            <a:ahLst/>
            <a:cxnLst/>
            <a:rect l="l" t="t" r="r" b="b"/>
            <a:pathLst>
              <a:path w="539750" h="282575">
                <a:moveTo>
                  <a:pt x="449199" y="0"/>
                </a:moveTo>
                <a:lnTo>
                  <a:pt x="445262" y="11430"/>
                </a:lnTo>
                <a:lnTo>
                  <a:pt x="461569" y="18522"/>
                </a:lnTo>
                <a:lnTo>
                  <a:pt x="475614" y="28352"/>
                </a:lnTo>
                <a:lnTo>
                  <a:pt x="504158" y="73852"/>
                </a:lnTo>
                <a:lnTo>
                  <a:pt x="512540" y="115623"/>
                </a:lnTo>
                <a:lnTo>
                  <a:pt x="513588" y="139700"/>
                </a:lnTo>
                <a:lnTo>
                  <a:pt x="512540" y="164633"/>
                </a:lnTo>
                <a:lnTo>
                  <a:pt x="504158" y="207547"/>
                </a:lnTo>
                <a:lnTo>
                  <a:pt x="475662" y="253841"/>
                </a:lnTo>
                <a:lnTo>
                  <a:pt x="445643" y="270891"/>
                </a:lnTo>
                <a:lnTo>
                  <a:pt x="449199" y="282321"/>
                </a:lnTo>
                <a:lnTo>
                  <a:pt x="487759" y="264239"/>
                </a:lnTo>
                <a:lnTo>
                  <a:pt x="516127" y="232918"/>
                </a:lnTo>
                <a:lnTo>
                  <a:pt x="533447" y="191119"/>
                </a:lnTo>
                <a:lnTo>
                  <a:pt x="539242" y="141224"/>
                </a:lnTo>
                <a:lnTo>
                  <a:pt x="537789" y="115341"/>
                </a:lnTo>
                <a:lnTo>
                  <a:pt x="526168" y="69482"/>
                </a:lnTo>
                <a:lnTo>
                  <a:pt x="503116" y="32146"/>
                </a:lnTo>
                <a:lnTo>
                  <a:pt x="469727" y="7381"/>
                </a:lnTo>
                <a:lnTo>
                  <a:pt x="449199" y="0"/>
                </a:lnTo>
                <a:close/>
              </a:path>
              <a:path w="539750"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3561334" y="5201869"/>
            <a:ext cx="2665730" cy="391795"/>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1157" dirty="0">
                <a:latin typeface="Cambria Math"/>
                <a:cs typeface="Cambria Math"/>
              </a:rPr>
              <a:t>=</a:t>
            </a:r>
            <a:r>
              <a:rPr sz="3600" spc="202" baseline="1157" dirty="0">
                <a:latin typeface="Cambria Math"/>
                <a:cs typeface="Cambria Math"/>
              </a:rPr>
              <a:t> </a:t>
            </a:r>
            <a:r>
              <a:rPr sz="3600" baseline="1157" dirty="0">
                <a:latin typeface="Cambria Math"/>
                <a:cs typeface="Cambria Math"/>
              </a:rPr>
              <a:t>1	</a:t>
            </a:r>
            <a:r>
              <a:rPr sz="2400" spc="-15" dirty="0">
                <a:latin typeface="Calibri"/>
                <a:cs typeface="Calibri"/>
              </a:rPr>
              <a:t>(far</a:t>
            </a:r>
            <a:r>
              <a:rPr sz="2400" spc="-45" dirty="0">
                <a:latin typeface="Calibri"/>
                <a:cs typeface="Calibri"/>
              </a:rPr>
              <a:t> </a:t>
            </a:r>
            <a:r>
              <a:rPr sz="2400" spc="-15" dirty="0">
                <a:latin typeface="Calibri"/>
                <a:cs typeface="Calibri"/>
              </a:rPr>
              <a:t>from</a:t>
            </a:r>
            <a:r>
              <a:rPr sz="2400" spc="-45" dirty="0">
                <a:latin typeface="Calibri"/>
                <a:cs typeface="Calibri"/>
              </a:rPr>
              <a:t> </a:t>
            </a:r>
            <a:r>
              <a:rPr sz="2400" spc="-15" dirty="0">
                <a:latin typeface="Calibri"/>
                <a:cs typeface="Calibri"/>
              </a:rPr>
              <a:t>target)</a:t>
            </a:r>
            <a:endParaRPr sz="2400">
              <a:latin typeface="Calibri"/>
              <a:cs typeface="Calibri"/>
            </a:endParaRPr>
          </a:p>
        </p:txBody>
      </p:sp>
      <p:sp>
        <p:nvSpPr>
          <p:cNvPr id="5" name="object 5"/>
          <p:cNvSpPr txBox="1"/>
          <p:nvPr/>
        </p:nvSpPr>
        <p:spPr>
          <a:xfrm>
            <a:off x="6896734" y="5218557"/>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6" name="object 6"/>
          <p:cNvSpPr/>
          <p:nvPr/>
        </p:nvSpPr>
        <p:spPr>
          <a:xfrm>
            <a:off x="2923920" y="6035763"/>
            <a:ext cx="539750" cy="282575"/>
          </a:xfrm>
          <a:custGeom>
            <a:avLst/>
            <a:gdLst/>
            <a:ahLst/>
            <a:cxnLst/>
            <a:rect l="l" t="t" r="r" b="b"/>
            <a:pathLst>
              <a:path w="539750" h="282575">
                <a:moveTo>
                  <a:pt x="449326" y="0"/>
                </a:moveTo>
                <a:lnTo>
                  <a:pt x="445262" y="11468"/>
                </a:lnTo>
                <a:lnTo>
                  <a:pt x="461625" y="18556"/>
                </a:lnTo>
                <a:lnTo>
                  <a:pt x="475678" y="28373"/>
                </a:lnTo>
                <a:lnTo>
                  <a:pt x="504211" y="73880"/>
                </a:lnTo>
                <a:lnTo>
                  <a:pt x="512542" y="115661"/>
                </a:lnTo>
                <a:lnTo>
                  <a:pt x="513588" y="139750"/>
                </a:lnTo>
                <a:lnTo>
                  <a:pt x="512540" y="164649"/>
                </a:lnTo>
                <a:lnTo>
                  <a:pt x="504158" y="207587"/>
                </a:lnTo>
                <a:lnTo>
                  <a:pt x="475678" y="253828"/>
                </a:lnTo>
                <a:lnTo>
                  <a:pt x="445769" y="270865"/>
                </a:lnTo>
                <a:lnTo>
                  <a:pt x="449326" y="282333"/>
                </a:lnTo>
                <a:lnTo>
                  <a:pt x="487822" y="264264"/>
                </a:lnTo>
                <a:lnTo>
                  <a:pt x="516128" y="232994"/>
                </a:lnTo>
                <a:lnTo>
                  <a:pt x="533558" y="191115"/>
                </a:lnTo>
                <a:lnTo>
                  <a:pt x="539369" y="141236"/>
                </a:lnTo>
                <a:lnTo>
                  <a:pt x="537896" y="115357"/>
                </a:lnTo>
                <a:lnTo>
                  <a:pt x="526188" y="69484"/>
                </a:lnTo>
                <a:lnTo>
                  <a:pt x="503118" y="32139"/>
                </a:lnTo>
                <a:lnTo>
                  <a:pt x="469780" y="7393"/>
                </a:lnTo>
                <a:lnTo>
                  <a:pt x="449326" y="0"/>
                </a:lnTo>
                <a:close/>
              </a:path>
              <a:path w="539750" h="282575">
                <a:moveTo>
                  <a:pt x="90043" y="0"/>
                </a:moveTo>
                <a:lnTo>
                  <a:pt x="51657" y="18107"/>
                </a:lnTo>
                <a:lnTo>
                  <a:pt x="23368" y="49491"/>
                </a:lnTo>
                <a:lnTo>
                  <a:pt x="5873" y="91439"/>
                </a:lnTo>
                <a:lnTo>
                  <a:pt x="0" y="141236"/>
                </a:lnTo>
                <a:lnTo>
                  <a:pt x="1452" y="167175"/>
                </a:lnTo>
                <a:lnTo>
                  <a:pt x="13073" y="213056"/>
                </a:lnTo>
                <a:lnTo>
                  <a:pt x="36125" y="250279"/>
                </a:lnTo>
                <a:lnTo>
                  <a:pt x="69514" y="274949"/>
                </a:lnTo>
                <a:lnTo>
                  <a:pt x="90043" y="282333"/>
                </a:lnTo>
                <a:lnTo>
                  <a:pt x="93726" y="270865"/>
                </a:lnTo>
                <a:lnTo>
                  <a:pt x="77602" y="263743"/>
                </a:lnTo>
                <a:lnTo>
                  <a:pt x="63706" y="253828"/>
                </a:lnTo>
                <a:lnTo>
                  <a:pt x="35210" y="207587"/>
                </a:lnTo>
                <a:lnTo>
                  <a:pt x="26828" y="164649"/>
                </a:lnTo>
                <a:lnTo>
                  <a:pt x="25781" y="139750"/>
                </a:lnTo>
                <a:lnTo>
                  <a:pt x="26828" y="115661"/>
                </a:lnTo>
                <a:lnTo>
                  <a:pt x="35210" y="73880"/>
                </a:lnTo>
                <a:lnTo>
                  <a:pt x="63801" y="28373"/>
                </a:lnTo>
                <a:lnTo>
                  <a:pt x="94106" y="11468"/>
                </a:lnTo>
                <a:lnTo>
                  <a:pt x="90043" y="0"/>
                </a:lnTo>
                <a:close/>
              </a:path>
            </a:pathLst>
          </a:custGeom>
          <a:solidFill>
            <a:srgbClr val="000000"/>
          </a:solidFill>
        </p:spPr>
        <p:txBody>
          <a:bodyPr wrap="square" lIns="0" tIns="0" rIns="0" bIns="0" rtlCol="0"/>
          <a:lstStyle/>
          <a:p>
            <a:endParaRPr/>
          </a:p>
        </p:txBody>
      </p:sp>
      <p:sp>
        <p:nvSpPr>
          <p:cNvPr id="7" name="object 7"/>
          <p:cNvSpPr txBox="1"/>
          <p:nvPr/>
        </p:nvSpPr>
        <p:spPr>
          <a:xfrm>
            <a:off x="2113788" y="5197855"/>
            <a:ext cx="1271905" cy="1140460"/>
          </a:xfrm>
          <a:prstGeom prst="rect">
            <a:avLst/>
          </a:prstGeom>
        </p:spPr>
        <p:txBody>
          <a:bodyPr vert="horz" wrap="square" lIns="0" tIns="12700" rIns="0" bIns="0" rtlCol="0">
            <a:spAutoFit/>
          </a:bodyPr>
          <a:lstStyle/>
          <a:p>
            <a:pPr marL="38100">
              <a:lnSpc>
                <a:spcPct val="100000"/>
              </a:lnSpc>
              <a:spcBef>
                <a:spcPts val="100"/>
              </a:spcBef>
              <a:tabLst>
                <a:tab pos="909955" algn="l"/>
              </a:tabLst>
            </a:pPr>
            <a:r>
              <a:rPr sz="2400" dirty="0">
                <a:latin typeface="Calibri"/>
                <a:cs typeface="Calibri"/>
              </a:rPr>
              <a:t>If</a:t>
            </a:r>
            <a:r>
              <a:rPr sz="2400" spc="-10"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38100">
              <a:lnSpc>
                <a:spcPct val="100000"/>
              </a:lnSpc>
              <a:spcBef>
                <a:spcPts val="3020"/>
              </a:spcBef>
              <a:tabLst>
                <a:tab pos="909955" algn="l"/>
              </a:tabLst>
            </a:pPr>
            <a:r>
              <a:rPr sz="2400" dirty="0">
                <a:latin typeface="Calibri"/>
                <a:cs typeface="Calibri"/>
              </a:rPr>
              <a:t>If</a:t>
            </a:r>
            <a:r>
              <a:rPr sz="2400" spc="-5"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8" name="object 8"/>
          <p:cNvSpPr txBox="1"/>
          <p:nvPr/>
        </p:nvSpPr>
        <p:spPr>
          <a:xfrm>
            <a:off x="3561715" y="5958636"/>
            <a:ext cx="2616835" cy="391160"/>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2314" dirty="0">
                <a:latin typeface="Cambria Math"/>
                <a:cs typeface="Cambria Math"/>
              </a:rPr>
              <a:t>=</a:t>
            </a:r>
            <a:r>
              <a:rPr sz="3600" spc="202" baseline="2314" dirty="0">
                <a:latin typeface="Cambria Math"/>
                <a:cs typeface="Cambria Math"/>
              </a:rPr>
              <a:t> </a:t>
            </a:r>
            <a:r>
              <a:rPr sz="3600" baseline="2314" dirty="0">
                <a:latin typeface="Cambria Math"/>
                <a:cs typeface="Cambria Math"/>
              </a:rPr>
              <a:t>0	</a:t>
            </a:r>
            <a:r>
              <a:rPr sz="2400" spc="-5" dirty="0">
                <a:latin typeface="Calibri"/>
                <a:cs typeface="Calibri"/>
              </a:rPr>
              <a:t>(close</a:t>
            </a:r>
            <a:r>
              <a:rPr sz="2400" spc="-40" dirty="0">
                <a:latin typeface="Calibri"/>
                <a:cs typeface="Calibri"/>
              </a:rPr>
              <a:t> </a:t>
            </a:r>
            <a:r>
              <a:rPr sz="2400" spc="-15" dirty="0">
                <a:latin typeface="Calibri"/>
                <a:cs typeface="Calibri"/>
              </a:rPr>
              <a:t>to</a:t>
            </a:r>
            <a:r>
              <a:rPr sz="2400" spc="-50" dirty="0">
                <a:latin typeface="Calibri"/>
                <a:cs typeface="Calibri"/>
              </a:rPr>
              <a:t> </a:t>
            </a:r>
            <a:r>
              <a:rPr sz="2400" spc="-15" dirty="0">
                <a:latin typeface="Calibri"/>
                <a:cs typeface="Calibri"/>
              </a:rPr>
              <a:t>target)</a:t>
            </a:r>
            <a:endParaRPr sz="2400">
              <a:latin typeface="Calibri"/>
              <a:cs typeface="Calibri"/>
            </a:endParaRPr>
          </a:p>
        </p:txBody>
      </p:sp>
      <p:sp>
        <p:nvSpPr>
          <p:cNvPr id="9" name="object 9"/>
          <p:cNvSpPr txBox="1"/>
          <p:nvPr/>
        </p:nvSpPr>
        <p:spPr>
          <a:xfrm>
            <a:off x="6896989" y="5982106"/>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10" name="object 10"/>
          <p:cNvGrpSpPr/>
          <p:nvPr/>
        </p:nvGrpSpPr>
        <p:grpSpPr>
          <a:xfrm>
            <a:off x="6275832" y="5242559"/>
            <a:ext cx="562610" cy="421005"/>
            <a:chOff x="6275832" y="5242559"/>
            <a:chExt cx="562610" cy="421005"/>
          </a:xfrm>
        </p:grpSpPr>
        <p:sp>
          <p:nvSpPr>
            <p:cNvPr id="11" name="object 11"/>
            <p:cNvSpPr/>
            <p:nvPr/>
          </p:nvSpPr>
          <p:spPr>
            <a:xfrm>
              <a:off x="6281928" y="5248655"/>
              <a:ext cx="550545" cy="408940"/>
            </a:xfrm>
            <a:custGeom>
              <a:avLst/>
              <a:gdLst/>
              <a:ahLst/>
              <a:cxnLst/>
              <a:rect l="l" t="t" r="r" b="b"/>
              <a:pathLst>
                <a:path w="550545" h="408939">
                  <a:moveTo>
                    <a:pt x="345948" y="0"/>
                  </a:moveTo>
                  <a:lnTo>
                    <a:pt x="345948" y="102108"/>
                  </a:lnTo>
                  <a:lnTo>
                    <a:pt x="0" y="102108"/>
                  </a:lnTo>
                  <a:lnTo>
                    <a:pt x="0" y="306324"/>
                  </a:lnTo>
                  <a:lnTo>
                    <a:pt x="345948" y="306324"/>
                  </a:lnTo>
                  <a:lnTo>
                    <a:pt x="345948" y="408432"/>
                  </a:lnTo>
                  <a:lnTo>
                    <a:pt x="550164" y="204216"/>
                  </a:lnTo>
                  <a:lnTo>
                    <a:pt x="345948" y="0"/>
                  </a:lnTo>
                  <a:close/>
                </a:path>
              </a:pathLst>
            </a:custGeom>
            <a:solidFill>
              <a:srgbClr val="5B9BD4"/>
            </a:solidFill>
          </p:spPr>
          <p:txBody>
            <a:bodyPr wrap="square" lIns="0" tIns="0" rIns="0" bIns="0" rtlCol="0"/>
            <a:lstStyle/>
            <a:p>
              <a:endParaRPr/>
            </a:p>
          </p:txBody>
        </p:sp>
        <p:sp>
          <p:nvSpPr>
            <p:cNvPr id="12" name="object 12"/>
            <p:cNvSpPr/>
            <p:nvPr/>
          </p:nvSpPr>
          <p:spPr>
            <a:xfrm>
              <a:off x="6281928" y="5248655"/>
              <a:ext cx="550545" cy="408940"/>
            </a:xfrm>
            <a:custGeom>
              <a:avLst/>
              <a:gdLst/>
              <a:ahLst/>
              <a:cxnLst/>
              <a:rect l="l" t="t" r="r" b="b"/>
              <a:pathLst>
                <a:path w="550545" h="408939">
                  <a:moveTo>
                    <a:pt x="0" y="102108"/>
                  </a:moveTo>
                  <a:lnTo>
                    <a:pt x="345948" y="102108"/>
                  </a:lnTo>
                  <a:lnTo>
                    <a:pt x="345948" y="0"/>
                  </a:lnTo>
                  <a:lnTo>
                    <a:pt x="550164" y="204216"/>
                  </a:lnTo>
                  <a:lnTo>
                    <a:pt x="345948" y="408432"/>
                  </a:lnTo>
                  <a:lnTo>
                    <a:pt x="345948" y="306324"/>
                  </a:lnTo>
                  <a:lnTo>
                    <a:pt x="0" y="306324"/>
                  </a:lnTo>
                  <a:lnTo>
                    <a:pt x="0" y="102108"/>
                  </a:lnTo>
                  <a:close/>
                </a:path>
              </a:pathLst>
            </a:custGeom>
            <a:ln w="12192">
              <a:solidFill>
                <a:srgbClr val="41709C"/>
              </a:solidFill>
            </a:ln>
          </p:spPr>
          <p:txBody>
            <a:bodyPr wrap="square" lIns="0" tIns="0" rIns="0" bIns="0" rtlCol="0"/>
            <a:lstStyle/>
            <a:p>
              <a:endParaRPr/>
            </a:p>
          </p:txBody>
        </p:sp>
      </p:grpSp>
      <p:grpSp>
        <p:nvGrpSpPr>
          <p:cNvPr id="13" name="object 13"/>
          <p:cNvGrpSpPr/>
          <p:nvPr/>
        </p:nvGrpSpPr>
        <p:grpSpPr>
          <a:xfrm>
            <a:off x="6275832" y="6007608"/>
            <a:ext cx="563880" cy="421005"/>
            <a:chOff x="6275832" y="6007608"/>
            <a:chExt cx="563880" cy="421005"/>
          </a:xfrm>
        </p:grpSpPr>
        <p:sp>
          <p:nvSpPr>
            <p:cNvPr id="14" name="object 14"/>
            <p:cNvSpPr/>
            <p:nvPr/>
          </p:nvSpPr>
          <p:spPr>
            <a:xfrm>
              <a:off x="6281928" y="6013704"/>
              <a:ext cx="551815" cy="408940"/>
            </a:xfrm>
            <a:custGeom>
              <a:avLst/>
              <a:gdLst/>
              <a:ahLst/>
              <a:cxnLst/>
              <a:rect l="l" t="t" r="r" b="b"/>
              <a:pathLst>
                <a:path w="551815" h="408939">
                  <a:moveTo>
                    <a:pt x="347472" y="0"/>
                  </a:moveTo>
                  <a:lnTo>
                    <a:pt x="347472" y="102108"/>
                  </a:lnTo>
                  <a:lnTo>
                    <a:pt x="0" y="102108"/>
                  </a:lnTo>
                  <a:lnTo>
                    <a:pt x="0" y="306324"/>
                  </a:lnTo>
                  <a:lnTo>
                    <a:pt x="347472" y="306324"/>
                  </a:lnTo>
                  <a:lnTo>
                    <a:pt x="347472" y="408432"/>
                  </a:lnTo>
                  <a:lnTo>
                    <a:pt x="551688" y="204216"/>
                  </a:lnTo>
                  <a:lnTo>
                    <a:pt x="347472" y="0"/>
                  </a:lnTo>
                  <a:close/>
                </a:path>
              </a:pathLst>
            </a:custGeom>
            <a:solidFill>
              <a:srgbClr val="5B9BD4"/>
            </a:solidFill>
          </p:spPr>
          <p:txBody>
            <a:bodyPr wrap="square" lIns="0" tIns="0" rIns="0" bIns="0" rtlCol="0"/>
            <a:lstStyle/>
            <a:p>
              <a:endParaRPr/>
            </a:p>
          </p:txBody>
        </p:sp>
        <p:sp>
          <p:nvSpPr>
            <p:cNvPr id="15" name="object 15"/>
            <p:cNvSpPr/>
            <p:nvPr/>
          </p:nvSpPr>
          <p:spPr>
            <a:xfrm>
              <a:off x="6281928" y="6013704"/>
              <a:ext cx="551815" cy="408940"/>
            </a:xfrm>
            <a:custGeom>
              <a:avLst/>
              <a:gdLst/>
              <a:ahLst/>
              <a:cxnLst/>
              <a:rect l="l" t="t" r="r" b="b"/>
              <a:pathLst>
                <a:path w="551815" h="408939">
                  <a:moveTo>
                    <a:pt x="0" y="102108"/>
                  </a:moveTo>
                  <a:lnTo>
                    <a:pt x="347472" y="102108"/>
                  </a:lnTo>
                  <a:lnTo>
                    <a:pt x="347472" y="0"/>
                  </a:lnTo>
                  <a:lnTo>
                    <a:pt x="551688" y="204216"/>
                  </a:lnTo>
                  <a:lnTo>
                    <a:pt x="347472" y="408432"/>
                  </a:lnTo>
                  <a:lnTo>
                    <a:pt x="347472" y="306324"/>
                  </a:lnTo>
                  <a:lnTo>
                    <a:pt x="0" y="306324"/>
                  </a:lnTo>
                  <a:lnTo>
                    <a:pt x="0" y="102108"/>
                  </a:lnTo>
                  <a:close/>
                </a:path>
              </a:pathLst>
            </a:custGeom>
            <a:ln w="12192">
              <a:solidFill>
                <a:srgbClr val="41709C"/>
              </a:solidFill>
            </a:ln>
          </p:spPr>
          <p:txBody>
            <a:bodyPr wrap="square" lIns="0" tIns="0" rIns="0" bIns="0" rtlCol="0"/>
            <a:lstStyle/>
            <a:p>
              <a:endParaRPr/>
            </a:p>
          </p:txBody>
        </p:sp>
      </p:grpSp>
      <p:sp>
        <p:nvSpPr>
          <p:cNvPr id="16" name="object 16"/>
          <p:cNvSpPr/>
          <p:nvPr/>
        </p:nvSpPr>
        <p:spPr>
          <a:xfrm>
            <a:off x="2645029" y="1291589"/>
            <a:ext cx="370205" cy="282575"/>
          </a:xfrm>
          <a:custGeom>
            <a:avLst/>
            <a:gdLst/>
            <a:ahLst/>
            <a:cxnLst/>
            <a:rect l="l" t="t" r="r" b="b"/>
            <a:pathLst>
              <a:path w="370205" h="282575">
                <a:moveTo>
                  <a:pt x="280162" y="0"/>
                </a:moveTo>
                <a:lnTo>
                  <a:pt x="276097" y="11430"/>
                </a:lnTo>
                <a:lnTo>
                  <a:pt x="292461" y="18522"/>
                </a:lnTo>
                <a:lnTo>
                  <a:pt x="306514" y="28352"/>
                </a:lnTo>
                <a:lnTo>
                  <a:pt x="335047" y="73852"/>
                </a:lnTo>
                <a:lnTo>
                  <a:pt x="343378" y="115623"/>
                </a:lnTo>
                <a:lnTo>
                  <a:pt x="344423" y="139700"/>
                </a:lnTo>
                <a:lnTo>
                  <a:pt x="343376" y="164633"/>
                </a:lnTo>
                <a:lnTo>
                  <a:pt x="334994" y="207547"/>
                </a:lnTo>
                <a:lnTo>
                  <a:pt x="306514" y="253793"/>
                </a:lnTo>
                <a:lnTo>
                  <a:pt x="276606" y="270890"/>
                </a:lnTo>
                <a:lnTo>
                  <a:pt x="280162" y="282321"/>
                </a:lnTo>
                <a:lnTo>
                  <a:pt x="318658" y="264239"/>
                </a:lnTo>
                <a:lnTo>
                  <a:pt x="346963" y="232918"/>
                </a:lnTo>
                <a:lnTo>
                  <a:pt x="364394" y="191119"/>
                </a:lnTo>
                <a:lnTo>
                  <a:pt x="370204" y="141224"/>
                </a:lnTo>
                <a:lnTo>
                  <a:pt x="368732" y="115339"/>
                </a:lnTo>
                <a:lnTo>
                  <a:pt x="357024" y="69429"/>
                </a:lnTo>
                <a:lnTo>
                  <a:pt x="333954" y="32093"/>
                </a:lnTo>
                <a:lnTo>
                  <a:pt x="300616" y="7379"/>
                </a:lnTo>
                <a:lnTo>
                  <a:pt x="280162" y="0"/>
                </a:lnTo>
                <a:close/>
              </a:path>
              <a:path w="37020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1"/>
                </a:lnTo>
                <a:lnTo>
                  <a:pt x="93725" y="270890"/>
                </a:lnTo>
                <a:lnTo>
                  <a:pt x="77602" y="263717"/>
                </a:lnTo>
                <a:lnTo>
                  <a:pt x="63706"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17" name="object 17"/>
          <p:cNvSpPr txBox="1"/>
          <p:nvPr/>
        </p:nvSpPr>
        <p:spPr>
          <a:xfrm>
            <a:off x="2074417" y="1264158"/>
            <a:ext cx="871855"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18" name="object 18"/>
          <p:cNvSpPr/>
          <p:nvPr/>
        </p:nvSpPr>
        <p:spPr>
          <a:xfrm>
            <a:off x="3699770" y="982980"/>
            <a:ext cx="1881505" cy="901065"/>
          </a:xfrm>
          <a:custGeom>
            <a:avLst/>
            <a:gdLst/>
            <a:ahLst/>
            <a:cxnLst/>
            <a:rect l="l" t="t" r="r" b="b"/>
            <a:pathLst>
              <a:path w="1881504" h="901064">
                <a:moveTo>
                  <a:pt x="1738877" y="0"/>
                </a:moveTo>
                <a:lnTo>
                  <a:pt x="1729352" y="10541"/>
                </a:lnTo>
                <a:lnTo>
                  <a:pt x="1757618" y="47142"/>
                </a:lnTo>
                <a:lnTo>
                  <a:pt x="1782216" y="89519"/>
                </a:lnTo>
                <a:lnTo>
                  <a:pt x="1803147" y="137681"/>
                </a:lnTo>
                <a:lnTo>
                  <a:pt x="1820411" y="191643"/>
                </a:lnTo>
                <a:lnTo>
                  <a:pt x="1831508" y="238429"/>
                </a:lnTo>
                <a:lnTo>
                  <a:pt x="1840118" y="287655"/>
                </a:lnTo>
                <a:lnTo>
                  <a:pt x="1846252" y="339318"/>
                </a:lnTo>
                <a:lnTo>
                  <a:pt x="1849924" y="393420"/>
                </a:lnTo>
                <a:lnTo>
                  <a:pt x="1851145" y="449961"/>
                </a:lnTo>
                <a:lnTo>
                  <a:pt x="1849924" y="506823"/>
                </a:lnTo>
                <a:lnTo>
                  <a:pt x="1846252" y="561137"/>
                </a:lnTo>
                <a:lnTo>
                  <a:pt x="1840118" y="612916"/>
                </a:lnTo>
                <a:lnTo>
                  <a:pt x="1831508" y="662170"/>
                </a:lnTo>
                <a:lnTo>
                  <a:pt x="1820411" y="708914"/>
                </a:lnTo>
                <a:lnTo>
                  <a:pt x="1803147" y="762892"/>
                </a:lnTo>
                <a:lnTo>
                  <a:pt x="1782216" y="811085"/>
                </a:lnTo>
                <a:lnTo>
                  <a:pt x="1757618" y="853467"/>
                </a:lnTo>
                <a:lnTo>
                  <a:pt x="1729352" y="890016"/>
                </a:lnTo>
                <a:lnTo>
                  <a:pt x="1738877" y="900684"/>
                </a:lnTo>
                <a:lnTo>
                  <a:pt x="1770645" y="864657"/>
                </a:lnTo>
                <a:lnTo>
                  <a:pt x="1798710" y="822499"/>
                </a:lnTo>
                <a:lnTo>
                  <a:pt x="1823084" y="774221"/>
                </a:lnTo>
                <a:lnTo>
                  <a:pt x="1843779" y="719836"/>
                </a:lnTo>
                <a:lnTo>
                  <a:pt x="1857358" y="672271"/>
                </a:lnTo>
                <a:lnTo>
                  <a:pt x="1867919" y="621477"/>
                </a:lnTo>
                <a:lnTo>
                  <a:pt x="1875463" y="567451"/>
                </a:lnTo>
                <a:lnTo>
                  <a:pt x="1879989" y="510194"/>
                </a:lnTo>
                <a:lnTo>
                  <a:pt x="1881498" y="449707"/>
                </a:lnTo>
                <a:lnTo>
                  <a:pt x="1879989" y="389630"/>
                </a:lnTo>
                <a:lnTo>
                  <a:pt x="1875463" y="332694"/>
                </a:lnTo>
                <a:lnTo>
                  <a:pt x="1867919" y="278897"/>
                </a:lnTo>
                <a:lnTo>
                  <a:pt x="1857358" y="228239"/>
                </a:lnTo>
                <a:lnTo>
                  <a:pt x="1843779" y="180721"/>
                </a:lnTo>
                <a:lnTo>
                  <a:pt x="1823084" y="126355"/>
                </a:lnTo>
                <a:lnTo>
                  <a:pt x="1798710" y="78120"/>
                </a:lnTo>
                <a:lnTo>
                  <a:pt x="1770645" y="36006"/>
                </a:lnTo>
                <a:lnTo>
                  <a:pt x="1738877" y="0"/>
                </a:lnTo>
                <a:close/>
              </a:path>
              <a:path w="1881504" h="901064">
                <a:moveTo>
                  <a:pt x="142741" y="0"/>
                </a:moveTo>
                <a:lnTo>
                  <a:pt x="110953" y="36006"/>
                </a:lnTo>
                <a:lnTo>
                  <a:pt x="82845" y="78120"/>
                </a:lnTo>
                <a:lnTo>
                  <a:pt x="58427" y="126355"/>
                </a:lnTo>
                <a:lnTo>
                  <a:pt x="37712" y="180721"/>
                </a:lnTo>
                <a:lnTo>
                  <a:pt x="24133" y="228239"/>
                </a:lnTo>
                <a:lnTo>
                  <a:pt x="13572" y="278897"/>
                </a:lnTo>
                <a:lnTo>
                  <a:pt x="6028" y="332694"/>
                </a:lnTo>
                <a:lnTo>
                  <a:pt x="1502" y="389630"/>
                </a:lnTo>
                <a:lnTo>
                  <a:pt x="0" y="449961"/>
                </a:lnTo>
                <a:lnTo>
                  <a:pt x="1502" y="510194"/>
                </a:lnTo>
                <a:lnTo>
                  <a:pt x="6028" y="567451"/>
                </a:lnTo>
                <a:lnTo>
                  <a:pt x="13572" y="621477"/>
                </a:lnTo>
                <a:lnTo>
                  <a:pt x="24133" y="672271"/>
                </a:lnTo>
                <a:lnTo>
                  <a:pt x="37712" y="719836"/>
                </a:lnTo>
                <a:lnTo>
                  <a:pt x="58427" y="774221"/>
                </a:lnTo>
                <a:lnTo>
                  <a:pt x="82845" y="822499"/>
                </a:lnTo>
                <a:lnTo>
                  <a:pt x="110953" y="864657"/>
                </a:lnTo>
                <a:lnTo>
                  <a:pt x="142741" y="900684"/>
                </a:lnTo>
                <a:lnTo>
                  <a:pt x="152266" y="890016"/>
                </a:lnTo>
                <a:lnTo>
                  <a:pt x="123929" y="853467"/>
                </a:lnTo>
                <a:lnTo>
                  <a:pt x="99307" y="811085"/>
                </a:lnTo>
                <a:lnTo>
                  <a:pt x="78400" y="762892"/>
                </a:lnTo>
                <a:lnTo>
                  <a:pt x="61207" y="708914"/>
                </a:lnTo>
                <a:lnTo>
                  <a:pt x="50097" y="662170"/>
                </a:lnTo>
                <a:lnTo>
                  <a:pt x="41456" y="612916"/>
                </a:lnTo>
                <a:lnTo>
                  <a:pt x="35284" y="561137"/>
                </a:lnTo>
                <a:lnTo>
                  <a:pt x="31581" y="506823"/>
                </a:lnTo>
                <a:lnTo>
                  <a:pt x="30352" y="449707"/>
                </a:lnTo>
                <a:lnTo>
                  <a:pt x="31581" y="393420"/>
                </a:lnTo>
                <a:lnTo>
                  <a:pt x="35284" y="339318"/>
                </a:lnTo>
                <a:lnTo>
                  <a:pt x="41456" y="287655"/>
                </a:lnTo>
                <a:lnTo>
                  <a:pt x="50097" y="238429"/>
                </a:lnTo>
                <a:lnTo>
                  <a:pt x="61207" y="191643"/>
                </a:lnTo>
                <a:lnTo>
                  <a:pt x="78400" y="137681"/>
                </a:lnTo>
                <a:lnTo>
                  <a:pt x="99307" y="89519"/>
                </a:lnTo>
                <a:lnTo>
                  <a:pt x="123929" y="47142"/>
                </a:lnTo>
                <a:lnTo>
                  <a:pt x="152266" y="10541"/>
                </a:lnTo>
                <a:lnTo>
                  <a:pt x="142741" y="0"/>
                </a:lnTo>
                <a:close/>
              </a:path>
            </a:pathLst>
          </a:custGeom>
          <a:solidFill>
            <a:srgbClr val="000000"/>
          </a:solidFill>
        </p:spPr>
        <p:txBody>
          <a:bodyPr wrap="square" lIns="0" tIns="0" rIns="0" bIns="0" rtlCol="0"/>
          <a:lstStyle/>
          <a:p>
            <a:endParaRPr/>
          </a:p>
        </p:txBody>
      </p:sp>
      <p:sp>
        <p:nvSpPr>
          <p:cNvPr id="19" name="object 19"/>
          <p:cNvSpPr txBox="1"/>
          <p:nvPr/>
        </p:nvSpPr>
        <p:spPr>
          <a:xfrm>
            <a:off x="2006600" y="2059051"/>
            <a:ext cx="170370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70" dirty="0">
                <a:latin typeface="Calibri"/>
                <a:cs typeface="Calibri"/>
              </a:rPr>
              <a:t> </a:t>
            </a:r>
            <a:r>
              <a:rPr sz="2400" spc="-15" dirty="0">
                <a:latin typeface="Calibri"/>
                <a:cs typeface="Calibri"/>
              </a:rPr>
              <a:t>data:</a:t>
            </a:r>
            <a:endParaRPr sz="2400">
              <a:latin typeface="Calibri"/>
              <a:cs typeface="Calibri"/>
            </a:endParaRPr>
          </a:p>
        </p:txBody>
      </p:sp>
      <p:sp>
        <p:nvSpPr>
          <p:cNvPr id="20" name="object 20"/>
          <p:cNvSpPr/>
          <p:nvPr/>
        </p:nvSpPr>
        <p:spPr>
          <a:xfrm>
            <a:off x="3790696" y="2148585"/>
            <a:ext cx="996950" cy="282575"/>
          </a:xfrm>
          <a:custGeom>
            <a:avLst/>
            <a:gdLst/>
            <a:ahLst/>
            <a:cxnLst/>
            <a:rect l="l" t="t" r="r" b="b"/>
            <a:pathLst>
              <a:path w="996950" h="282575">
                <a:moveTo>
                  <a:pt x="906526" y="0"/>
                </a:moveTo>
                <a:lnTo>
                  <a:pt x="902462" y="11556"/>
                </a:lnTo>
                <a:lnTo>
                  <a:pt x="918825" y="18631"/>
                </a:lnTo>
                <a:lnTo>
                  <a:pt x="932878" y="28432"/>
                </a:lnTo>
                <a:lnTo>
                  <a:pt x="961411" y="73925"/>
                </a:lnTo>
                <a:lnTo>
                  <a:pt x="969742" y="115732"/>
                </a:lnTo>
                <a:lnTo>
                  <a:pt x="970788" y="139826"/>
                </a:lnTo>
                <a:lnTo>
                  <a:pt x="969740" y="164707"/>
                </a:lnTo>
                <a:lnTo>
                  <a:pt x="961358" y="207656"/>
                </a:lnTo>
                <a:lnTo>
                  <a:pt x="932878" y="253857"/>
                </a:lnTo>
                <a:lnTo>
                  <a:pt x="902969" y="270890"/>
                </a:lnTo>
                <a:lnTo>
                  <a:pt x="906526" y="282448"/>
                </a:lnTo>
                <a:lnTo>
                  <a:pt x="945022" y="264318"/>
                </a:lnTo>
                <a:lnTo>
                  <a:pt x="973327" y="233044"/>
                </a:lnTo>
                <a:lnTo>
                  <a:pt x="990758" y="191150"/>
                </a:lnTo>
                <a:lnTo>
                  <a:pt x="996568" y="141350"/>
                </a:lnTo>
                <a:lnTo>
                  <a:pt x="995114" y="115466"/>
                </a:lnTo>
                <a:lnTo>
                  <a:pt x="983442" y="69556"/>
                </a:lnTo>
                <a:lnTo>
                  <a:pt x="960318" y="32164"/>
                </a:lnTo>
                <a:lnTo>
                  <a:pt x="926980" y="7435"/>
                </a:lnTo>
                <a:lnTo>
                  <a:pt x="906526" y="0"/>
                </a:lnTo>
                <a:close/>
              </a:path>
              <a:path w="996950" h="282575">
                <a:moveTo>
                  <a:pt x="90042" y="0"/>
                </a:moveTo>
                <a:lnTo>
                  <a:pt x="51657" y="18145"/>
                </a:lnTo>
                <a:lnTo>
                  <a:pt x="23367" y="49529"/>
                </a:lnTo>
                <a:lnTo>
                  <a:pt x="5873" y="91535"/>
                </a:lnTo>
                <a:lnTo>
                  <a:pt x="0" y="141350"/>
                </a:lnTo>
                <a:lnTo>
                  <a:pt x="1452" y="167233"/>
                </a:lnTo>
                <a:lnTo>
                  <a:pt x="13073" y="213092"/>
                </a:lnTo>
                <a:lnTo>
                  <a:pt x="36143" y="250336"/>
                </a:lnTo>
                <a:lnTo>
                  <a:pt x="69568" y="275014"/>
                </a:lnTo>
                <a:lnTo>
                  <a:pt x="90042" y="282448"/>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21" name="object 21"/>
          <p:cNvSpPr txBox="1">
            <a:spLocks noGrp="1"/>
          </p:cNvSpPr>
          <p:nvPr>
            <p:ph type="body" idx="1"/>
          </p:nvPr>
        </p:nvSpPr>
        <p:spPr>
          <a:prstGeom prst="rect">
            <a:avLst/>
          </a:prstGeom>
        </p:spPr>
        <p:txBody>
          <a:bodyPr vert="horz" wrap="square" lIns="0" tIns="156845" rIns="0" bIns="0" rtlCol="0">
            <a:spAutoFit/>
          </a:bodyPr>
          <a:lstStyle/>
          <a:p>
            <a:pPr marL="38100">
              <a:lnSpc>
                <a:spcPct val="100000"/>
              </a:lnSpc>
              <a:spcBef>
                <a:spcPts val="1235"/>
              </a:spcBef>
              <a:tabLst>
                <a:tab pos="772160" algn="l"/>
              </a:tabLst>
            </a:pPr>
            <a:r>
              <a:rPr dirty="0"/>
              <a:t>=</a:t>
            </a:r>
            <a:r>
              <a:rPr spc="135" dirty="0"/>
              <a:t> </a:t>
            </a:r>
            <a:r>
              <a:rPr dirty="0"/>
              <a:t>𝜎	</a:t>
            </a:r>
            <a:r>
              <a:rPr spc="780" dirty="0"/>
              <a:t>෍</a:t>
            </a:r>
            <a:r>
              <a:rPr spc="-135" dirty="0"/>
              <a:t> </a:t>
            </a:r>
            <a:r>
              <a:rPr spc="-85" dirty="0"/>
              <a:t>𝑤</a:t>
            </a:r>
            <a:r>
              <a:rPr sz="2625" spc="525" baseline="-15873" dirty="0"/>
              <a:t>𝑖</a:t>
            </a:r>
            <a:r>
              <a:rPr sz="2400" spc="-30" dirty="0"/>
              <a:t>𝑥</a:t>
            </a:r>
            <a:r>
              <a:rPr sz="2625" spc="277" baseline="-15873" dirty="0"/>
              <a:t>𝑖</a:t>
            </a:r>
            <a:r>
              <a:rPr sz="2625" baseline="-15873" dirty="0"/>
              <a:t> </a:t>
            </a:r>
            <a:r>
              <a:rPr sz="2625" spc="-120" baseline="-15873" dirty="0"/>
              <a:t> </a:t>
            </a:r>
            <a:r>
              <a:rPr sz="2400" dirty="0"/>
              <a:t>+</a:t>
            </a:r>
            <a:r>
              <a:rPr sz="2400" spc="-10" dirty="0"/>
              <a:t> </a:t>
            </a:r>
            <a:r>
              <a:rPr sz="2400" dirty="0"/>
              <a:t>𝑏</a:t>
            </a:r>
            <a:endParaRPr sz="2400"/>
          </a:p>
          <a:p>
            <a:pPr marL="930910">
              <a:lnSpc>
                <a:spcPct val="100000"/>
              </a:lnSpc>
              <a:spcBef>
                <a:spcPts val="830"/>
              </a:spcBef>
            </a:pPr>
            <a:r>
              <a:rPr sz="1750" spc="55" dirty="0"/>
              <a:t>𝑖</a:t>
            </a:r>
            <a:endParaRPr sz="1750"/>
          </a:p>
          <a:p>
            <a:pPr marL="800735">
              <a:lnSpc>
                <a:spcPct val="100000"/>
              </a:lnSpc>
              <a:spcBef>
                <a:spcPts val="940"/>
              </a:spcBef>
              <a:tabLst>
                <a:tab pos="1726564" algn="l"/>
              </a:tabLst>
            </a:pPr>
            <a:r>
              <a:rPr spc="125" dirty="0"/>
              <a:t>𝑥</a:t>
            </a:r>
            <a:r>
              <a:rPr sz="2625" spc="540" baseline="28571" dirty="0"/>
              <a:t>𝑛</a:t>
            </a:r>
            <a:r>
              <a:rPr sz="2400" dirty="0"/>
              <a:t>,</a:t>
            </a:r>
            <a:r>
              <a:rPr sz="2400" spc="-135" dirty="0"/>
              <a:t> </a:t>
            </a:r>
            <a:r>
              <a:rPr sz="2400" spc="-1019" dirty="0"/>
              <a:t>𝑦</a:t>
            </a:r>
            <a:r>
              <a:rPr sz="2400" spc="-1275" dirty="0"/>
              <a:t>ො</a:t>
            </a:r>
            <a:r>
              <a:rPr sz="2625" spc="345" baseline="28571" dirty="0"/>
              <a:t>𝑛</a:t>
            </a:r>
            <a:r>
              <a:rPr sz="2625" baseline="28571" dirty="0"/>
              <a:t>	</a:t>
            </a:r>
            <a:r>
              <a:rPr sz="2400" dirty="0">
                <a:latin typeface="Calibri"/>
                <a:cs typeface="Calibri"/>
              </a:rPr>
              <a:t>,</a:t>
            </a:r>
            <a:r>
              <a:rPr sz="2400" spc="-5" dirty="0">
                <a:latin typeface="Calibri"/>
                <a:cs typeface="Calibri"/>
              </a:rPr>
              <a:t> </a:t>
            </a:r>
            <a:r>
              <a:rPr sz="2400" spc="-1019" dirty="0"/>
              <a:t>𝑦</a:t>
            </a:r>
            <a:r>
              <a:rPr sz="2400" spc="-1280" dirty="0"/>
              <a:t>ො</a:t>
            </a:r>
            <a:r>
              <a:rPr sz="2625" spc="540" baseline="28571" dirty="0"/>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2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22" name="object 22"/>
          <p:cNvSpPr/>
          <p:nvPr/>
        </p:nvSpPr>
        <p:spPr>
          <a:xfrm>
            <a:off x="3647566" y="2843022"/>
            <a:ext cx="376555" cy="282575"/>
          </a:xfrm>
          <a:custGeom>
            <a:avLst/>
            <a:gdLst/>
            <a:ahLst/>
            <a:cxnLst/>
            <a:rect l="l" t="t" r="r" b="b"/>
            <a:pathLst>
              <a:path w="376554" h="282575">
                <a:moveTo>
                  <a:pt x="286131" y="0"/>
                </a:moveTo>
                <a:lnTo>
                  <a:pt x="282194" y="11429"/>
                </a:lnTo>
                <a:lnTo>
                  <a:pt x="298501" y="18522"/>
                </a:lnTo>
                <a:lnTo>
                  <a:pt x="312547" y="28352"/>
                </a:lnTo>
                <a:lnTo>
                  <a:pt x="341070" y="73852"/>
                </a:lnTo>
                <a:lnTo>
                  <a:pt x="349365" y="115623"/>
                </a:lnTo>
                <a:lnTo>
                  <a:pt x="350393" y="139700"/>
                </a:lnTo>
                <a:lnTo>
                  <a:pt x="349365" y="164635"/>
                </a:lnTo>
                <a:lnTo>
                  <a:pt x="341070" y="207601"/>
                </a:lnTo>
                <a:lnTo>
                  <a:pt x="312594" y="253857"/>
                </a:lnTo>
                <a:lnTo>
                  <a:pt x="282575" y="270890"/>
                </a:lnTo>
                <a:lnTo>
                  <a:pt x="286131" y="282320"/>
                </a:lnTo>
                <a:lnTo>
                  <a:pt x="324675" y="264255"/>
                </a:lnTo>
                <a:lnTo>
                  <a:pt x="352933" y="233044"/>
                </a:lnTo>
                <a:lnTo>
                  <a:pt x="370363" y="191135"/>
                </a:lnTo>
                <a:lnTo>
                  <a:pt x="376174" y="141224"/>
                </a:lnTo>
                <a:lnTo>
                  <a:pt x="374721" y="115341"/>
                </a:lnTo>
                <a:lnTo>
                  <a:pt x="363100" y="69482"/>
                </a:lnTo>
                <a:lnTo>
                  <a:pt x="340030" y="32146"/>
                </a:lnTo>
                <a:lnTo>
                  <a:pt x="306605" y="7381"/>
                </a:lnTo>
                <a:lnTo>
                  <a:pt x="286131" y="0"/>
                </a:lnTo>
                <a:close/>
              </a:path>
              <a:path w="376554" h="282575">
                <a:moveTo>
                  <a:pt x="90043" y="0"/>
                </a:moveTo>
                <a:lnTo>
                  <a:pt x="51641" y="18097"/>
                </a:lnTo>
                <a:lnTo>
                  <a:pt x="23241" y="49529"/>
                </a:lnTo>
                <a:lnTo>
                  <a:pt x="5810" y="91424"/>
                </a:lnTo>
                <a:lnTo>
                  <a:pt x="0" y="141224"/>
                </a:lnTo>
                <a:lnTo>
                  <a:pt x="1452" y="167179"/>
                </a:lnTo>
                <a:lnTo>
                  <a:pt x="13073" y="213090"/>
                </a:lnTo>
                <a:lnTo>
                  <a:pt x="36125" y="250281"/>
                </a:lnTo>
                <a:lnTo>
                  <a:pt x="69514" y="274943"/>
                </a:lnTo>
                <a:lnTo>
                  <a:pt x="90043" y="282320"/>
                </a:lnTo>
                <a:lnTo>
                  <a:pt x="93599" y="270890"/>
                </a:lnTo>
                <a:lnTo>
                  <a:pt x="77531" y="263773"/>
                </a:lnTo>
                <a:lnTo>
                  <a:pt x="63642" y="253857"/>
                </a:lnTo>
                <a:lnTo>
                  <a:pt x="35210" y="207601"/>
                </a:lnTo>
                <a:lnTo>
                  <a:pt x="26828" y="164635"/>
                </a:lnTo>
                <a:lnTo>
                  <a:pt x="25781" y="139700"/>
                </a:lnTo>
                <a:lnTo>
                  <a:pt x="26828" y="115623"/>
                </a:lnTo>
                <a:lnTo>
                  <a:pt x="35210" y="73852"/>
                </a:lnTo>
                <a:lnTo>
                  <a:pt x="63754" y="28352"/>
                </a:lnTo>
                <a:lnTo>
                  <a:pt x="94107" y="11429"/>
                </a:lnTo>
                <a:lnTo>
                  <a:pt x="90043" y="0"/>
                </a:lnTo>
                <a:close/>
              </a:path>
            </a:pathLst>
          </a:custGeom>
          <a:solidFill>
            <a:srgbClr val="000000"/>
          </a:solidFill>
        </p:spPr>
        <p:txBody>
          <a:bodyPr wrap="square" lIns="0" tIns="0" rIns="0" bIns="0" rtlCol="0"/>
          <a:lstStyle/>
          <a:p>
            <a:endParaRPr/>
          </a:p>
        </p:txBody>
      </p:sp>
      <p:sp>
        <p:nvSpPr>
          <p:cNvPr id="23" name="object 23"/>
          <p:cNvSpPr txBox="1"/>
          <p:nvPr/>
        </p:nvSpPr>
        <p:spPr>
          <a:xfrm>
            <a:off x="3440938" y="2753614"/>
            <a:ext cx="487680" cy="391160"/>
          </a:xfrm>
          <a:prstGeom prst="rect">
            <a:avLst/>
          </a:prstGeom>
        </p:spPr>
        <p:txBody>
          <a:bodyPr vert="horz" wrap="square" lIns="0" tIns="12700" rIns="0" bIns="0" rtlCol="0">
            <a:spAutoFit/>
          </a:bodyPr>
          <a:lstStyle/>
          <a:p>
            <a:pPr marL="12700">
              <a:lnSpc>
                <a:spcPct val="100000"/>
              </a:lnSpc>
              <a:spcBef>
                <a:spcPts val="100"/>
              </a:spcBef>
              <a:tabLst>
                <a:tab pos="306705" algn="l"/>
              </a:tabLst>
            </a:pPr>
            <a:r>
              <a:rPr sz="2400" dirty="0">
                <a:latin typeface="Cambria Math"/>
                <a:cs typeface="Cambria Math"/>
              </a:rPr>
              <a:t>𝐿	𝑓</a:t>
            </a:r>
            <a:endParaRPr sz="2400">
              <a:latin typeface="Cambria Math"/>
              <a:cs typeface="Cambria Math"/>
            </a:endParaRPr>
          </a:p>
        </p:txBody>
      </p:sp>
      <p:sp>
        <p:nvSpPr>
          <p:cNvPr id="24" name="object 24"/>
          <p:cNvSpPr/>
          <p:nvPr/>
        </p:nvSpPr>
        <p:spPr>
          <a:xfrm>
            <a:off x="4448302" y="2974213"/>
            <a:ext cx="167640" cy="20320"/>
          </a:xfrm>
          <a:custGeom>
            <a:avLst/>
            <a:gdLst/>
            <a:ahLst/>
            <a:cxnLst/>
            <a:rect l="l" t="t" r="r" b="b"/>
            <a:pathLst>
              <a:path w="167639" h="20319">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25" name="object 25"/>
          <p:cNvSpPr txBox="1"/>
          <p:nvPr/>
        </p:nvSpPr>
        <p:spPr>
          <a:xfrm>
            <a:off x="4436490" y="2522931"/>
            <a:ext cx="19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6" name="object 26"/>
          <p:cNvSpPr txBox="1"/>
          <p:nvPr/>
        </p:nvSpPr>
        <p:spPr>
          <a:xfrm>
            <a:off x="4782439" y="322453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7" name="object 27"/>
          <p:cNvSpPr/>
          <p:nvPr/>
        </p:nvSpPr>
        <p:spPr>
          <a:xfrm>
            <a:off x="5096891" y="2799079"/>
            <a:ext cx="2028189" cy="368300"/>
          </a:xfrm>
          <a:custGeom>
            <a:avLst/>
            <a:gdLst/>
            <a:ahLst/>
            <a:cxnLst/>
            <a:rect l="l" t="t" r="r" b="b"/>
            <a:pathLst>
              <a:path w="2028190" h="368300">
                <a:moveTo>
                  <a:pt x="100457" y="12192"/>
                </a:moveTo>
                <a:lnTo>
                  <a:pt x="96774" y="0"/>
                </a:lnTo>
                <a:lnTo>
                  <a:pt x="74853"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34" y="334479"/>
                </a:lnTo>
                <a:lnTo>
                  <a:pt x="45974" y="297053"/>
                </a:lnTo>
                <a:lnTo>
                  <a:pt x="32029" y="246100"/>
                </a:lnTo>
                <a:lnTo>
                  <a:pt x="27432" y="184150"/>
                </a:lnTo>
                <a:lnTo>
                  <a:pt x="28575" y="151942"/>
                </a:lnTo>
                <a:lnTo>
                  <a:pt x="37820" y="95504"/>
                </a:lnTo>
                <a:lnTo>
                  <a:pt x="56299" y="50596"/>
                </a:lnTo>
                <a:lnTo>
                  <a:pt x="83540" y="20980"/>
                </a:lnTo>
                <a:lnTo>
                  <a:pt x="100457" y="12192"/>
                </a:lnTo>
                <a:close/>
              </a:path>
              <a:path w="2028190" h="368300">
                <a:moveTo>
                  <a:pt x="738759" y="55372"/>
                </a:moveTo>
                <a:lnTo>
                  <a:pt x="734695" y="43942"/>
                </a:lnTo>
                <a:lnTo>
                  <a:pt x="714235" y="51333"/>
                </a:lnTo>
                <a:lnTo>
                  <a:pt x="696290" y="62039"/>
                </a:lnTo>
                <a:lnTo>
                  <a:pt x="667893" y="93472"/>
                </a:lnTo>
                <a:lnTo>
                  <a:pt x="650455" y="135369"/>
                </a:lnTo>
                <a:lnTo>
                  <a:pt x="644652" y="185166"/>
                </a:lnTo>
                <a:lnTo>
                  <a:pt x="646099" y="211124"/>
                </a:lnTo>
                <a:lnTo>
                  <a:pt x="657720" y="257035"/>
                </a:lnTo>
                <a:lnTo>
                  <a:pt x="680770" y="294233"/>
                </a:lnTo>
                <a:lnTo>
                  <a:pt x="714159" y="318897"/>
                </a:lnTo>
                <a:lnTo>
                  <a:pt x="734695" y="326263"/>
                </a:lnTo>
                <a:lnTo>
                  <a:pt x="738251" y="314833"/>
                </a:lnTo>
                <a:lnTo>
                  <a:pt x="722172" y="307721"/>
                </a:lnTo>
                <a:lnTo>
                  <a:pt x="708291" y="297802"/>
                </a:lnTo>
                <a:lnTo>
                  <a:pt x="679856" y="251548"/>
                </a:lnTo>
                <a:lnTo>
                  <a:pt x="671474" y="208584"/>
                </a:lnTo>
                <a:lnTo>
                  <a:pt x="670433" y="183642"/>
                </a:lnTo>
                <a:lnTo>
                  <a:pt x="671474" y="159575"/>
                </a:lnTo>
                <a:lnTo>
                  <a:pt x="679856" y="117805"/>
                </a:lnTo>
                <a:lnTo>
                  <a:pt x="708406" y="72301"/>
                </a:lnTo>
                <a:lnTo>
                  <a:pt x="722439" y="62471"/>
                </a:lnTo>
                <a:lnTo>
                  <a:pt x="738759" y="55372"/>
                </a:lnTo>
                <a:close/>
              </a:path>
              <a:path w="2028190" h="368300">
                <a:moveTo>
                  <a:pt x="1183894" y="185166"/>
                </a:moveTo>
                <a:lnTo>
                  <a:pt x="1178077" y="135369"/>
                </a:lnTo>
                <a:lnTo>
                  <a:pt x="1160653" y="93472"/>
                </a:lnTo>
                <a:lnTo>
                  <a:pt x="1132293" y="62039"/>
                </a:lnTo>
                <a:lnTo>
                  <a:pt x="1093851" y="43942"/>
                </a:lnTo>
                <a:lnTo>
                  <a:pt x="1089914" y="55372"/>
                </a:lnTo>
                <a:lnTo>
                  <a:pt x="1106220" y="62471"/>
                </a:lnTo>
                <a:lnTo>
                  <a:pt x="1120267" y="72301"/>
                </a:lnTo>
                <a:lnTo>
                  <a:pt x="1148778" y="117805"/>
                </a:lnTo>
                <a:lnTo>
                  <a:pt x="1157084" y="159575"/>
                </a:lnTo>
                <a:lnTo>
                  <a:pt x="1158113" y="183642"/>
                </a:lnTo>
                <a:lnTo>
                  <a:pt x="1157084" y="208584"/>
                </a:lnTo>
                <a:lnTo>
                  <a:pt x="1148778" y="251548"/>
                </a:lnTo>
                <a:lnTo>
                  <a:pt x="1120305" y="297802"/>
                </a:lnTo>
                <a:lnTo>
                  <a:pt x="1090295" y="314833"/>
                </a:lnTo>
                <a:lnTo>
                  <a:pt x="1093851" y="326263"/>
                </a:lnTo>
                <a:lnTo>
                  <a:pt x="1132395" y="308203"/>
                </a:lnTo>
                <a:lnTo>
                  <a:pt x="1160653" y="276987"/>
                </a:lnTo>
                <a:lnTo>
                  <a:pt x="1178077" y="235077"/>
                </a:lnTo>
                <a:lnTo>
                  <a:pt x="1182433" y="211124"/>
                </a:lnTo>
                <a:lnTo>
                  <a:pt x="1183894" y="185166"/>
                </a:lnTo>
                <a:close/>
              </a:path>
              <a:path w="2028190" h="368300">
                <a:moveTo>
                  <a:pt x="2027936" y="184150"/>
                </a:moveTo>
                <a:lnTo>
                  <a:pt x="2021649" y="118986"/>
                </a:lnTo>
                <a:lnTo>
                  <a:pt x="2002790" y="63246"/>
                </a:lnTo>
                <a:lnTo>
                  <a:pt x="1972322" y="21907"/>
                </a:lnTo>
                <a:lnTo>
                  <a:pt x="1931289" y="0"/>
                </a:lnTo>
                <a:lnTo>
                  <a:pt x="1927479" y="12192"/>
                </a:lnTo>
                <a:lnTo>
                  <a:pt x="1944382" y="20980"/>
                </a:lnTo>
                <a:lnTo>
                  <a:pt x="1959114" y="33782"/>
                </a:lnTo>
                <a:lnTo>
                  <a:pt x="1982089" y="71374"/>
                </a:lnTo>
                <a:lnTo>
                  <a:pt x="1995970" y="122351"/>
                </a:lnTo>
                <a:lnTo>
                  <a:pt x="2000631" y="184277"/>
                </a:lnTo>
                <a:lnTo>
                  <a:pt x="1999462" y="216547"/>
                </a:lnTo>
                <a:lnTo>
                  <a:pt x="1990178" y="272935"/>
                </a:lnTo>
                <a:lnTo>
                  <a:pt x="1971675" y="317754"/>
                </a:lnTo>
                <a:lnTo>
                  <a:pt x="1944382" y="347230"/>
                </a:lnTo>
                <a:lnTo>
                  <a:pt x="1927479" y="355981"/>
                </a:lnTo>
                <a:lnTo>
                  <a:pt x="1931289" y="368173"/>
                </a:lnTo>
                <a:lnTo>
                  <a:pt x="1972322" y="346265"/>
                </a:lnTo>
                <a:lnTo>
                  <a:pt x="2002790" y="304927"/>
                </a:lnTo>
                <a:lnTo>
                  <a:pt x="2021649" y="249212"/>
                </a:lnTo>
                <a:lnTo>
                  <a:pt x="2026361" y="217855"/>
                </a:lnTo>
                <a:lnTo>
                  <a:pt x="2027936" y="184150"/>
                </a:lnTo>
                <a:close/>
              </a:path>
            </a:pathLst>
          </a:custGeom>
          <a:solidFill>
            <a:srgbClr val="000000"/>
          </a:solidFill>
        </p:spPr>
        <p:txBody>
          <a:bodyPr wrap="square" lIns="0" tIns="0" rIns="0" bIns="0" rtlCol="0"/>
          <a:lstStyle/>
          <a:p>
            <a:endParaRPr/>
          </a:p>
        </p:txBody>
      </p:sp>
      <p:sp>
        <p:nvSpPr>
          <p:cNvPr id="28" name="object 28"/>
          <p:cNvSpPr txBox="1"/>
          <p:nvPr/>
        </p:nvSpPr>
        <p:spPr>
          <a:xfrm>
            <a:off x="4098671" y="2753614"/>
            <a:ext cx="1944370" cy="391160"/>
          </a:xfrm>
          <a:prstGeom prst="rect">
            <a:avLst/>
          </a:prstGeom>
        </p:spPr>
        <p:txBody>
          <a:bodyPr vert="horz" wrap="square" lIns="0" tIns="12700" rIns="0" bIns="0" rtlCol="0">
            <a:spAutoFit/>
          </a:bodyPr>
          <a:lstStyle/>
          <a:p>
            <a:pPr marL="38100">
              <a:lnSpc>
                <a:spcPct val="100000"/>
              </a:lnSpc>
              <a:spcBef>
                <a:spcPts val="100"/>
              </a:spcBef>
              <a:tabLst>
                <a:tab pos="1109345" algn="l"/>
                <a:tab pos="17430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a:t>
            </a:r>
            <a:r>
              <a:rPr sz="3600" spc="-217" baseline="-37037" dirty="0">
                <a:latin typeface="Cambria Math"/>
                <a:cs typeface="Cambria Math"/>
              </a:rPr>
              <a:t> </a:t>
            </a:r>
            <a:r>
              <a:rPr sz="2400" spc="78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29" name="object 29"/>
          <p:cNvSpPr txBox="1"/>
          <p:nvPr/>
        </p:nvSpPr>
        <p:spPr>
          <a:xfrm>
            <a:off x="6363080" y="2753614"/>
            <a:ext cx="484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9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30" name="object 30"/>
          <p:cNvSpPr txBox="1"/>
          <p:nvPr/>
        </p:nvSpPr>
        <p:spPr>
          <a:xfrm>
            <a:off x="6007989" y="2724657"/>
            <a:ext cx="1003935" cy="292735"/>
          </a:xfrm>
          <a:prstGeom prst="rect">
            <a:avLst/>
          </a:prstGeom>
        </p:spPr>
        <p:txBody>
          <a:bodyPr vert="horz" wrap="square" lIns="0" tIns="12700" rIns="0" bIns="0" rtlCol="0">
            <a:spAutoFit/>
          </a:bodyPr>
          <a:lstStyle/>
          <a:p>
            <a:pPr marL="12700">
              <a:lnSpc>
                <a:spcPct val="100000"/>
              </a:lnSpc>
              <a:spcBef>
                <a:spcPts val="100"/>
              </a:spcBef>
              <a:tabLst>
                <a:tab pos="845819" algn="l"/>
              </a:tabLst>
            </a:pPr>
            <a:r>
              <a:rPr sz="1750" spc="229" dirty="0">
                <a:latin typeface="Cambria Math"/>
                <a:cs typeface="Cambria Math"/>
              </a:rPr>
              <a:t>𝑛	𝑛</a:t>
            </a:r>
            <a:endParaRPr sz="1750">
              <a:latin typeface="Cambria Math"/>
              <a:cs typeface="Cambria Math"/>
            </a:endParaRPr>
          </a:p>
        </p:txBody>
      </p:sp>
      <p:sp>
        <p:nvSpPr>
          <p:cNvPr id="31" name="object 31"/>
          <p:cNvSpPr txBox="1"/>
          <p:nvPr/>
        </p:nvSpPr>
        <p:spPr>
          <a:xfrm>
            <a:off x="7140320" y="263265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32" name="object 32"/>
          <p:cNvSpPr txBox="1"/>
          <p:nvPr/>
        </p:nvSpPr>
        <p:spPr>
          <a:xfrm>
            <a:off x="671880" y="1176654"/>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1:</a:t>
            </a:r>
            <a:endParaRPr sz="2800">
              <a:latin typeface="Calibri"/>
              <a:cs typeface="Calibri"/>
            </a:endParaRPr>
          </a:p>
        </p:txBody>
      </p:sp>
      <p:sp>
        <p:nvSpPr>
          <p:cNvPr id="33" name="object 33"/>
          <p:cNvSpPr txBox="1"/>
          <p:nvPr/>
        </p:nvSpPr>
        <p:spPr>
          <a:xfrm>
            <a:off x="671880" y="2023617"/>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2:</a:t>
            </a:r>
            <a:endParaRPr sz="2800">
              <a:latin typeface="Calibri"/>
              <a:cs typeface="Calibri"/>
            </a:endParaRPr>
          </a:p>
        </p:txBody>
      </p:sp>
      <p:sp>
        <p:nvSpPr>
          <p:cNvPr id="34" name="object 34"/>
          <p:cNvSpPr txBox="1"/>
          <p:nvPr/>
        </p:nvSpPr>
        <p:spPr>
          <a:xfrm>
            <a:off x="447751" y="3432788"/>
            <a:ext cx="2028189" cy="942975"/>
          </a:xfrm>
          <a:prstGeom prst="rect">
            <a:avLst/>
          </a:prstGeom>
        </p:spPr>
        <p:txBody>
          <a:bodyPr vert="horz" wrap="square" lIns="0" tIns="79375" rIns="0" bIns="0" rtlCol="0">
            <a:spAutoFit/>
          </a:bodyPr>
          <a:lstStyle/>
          <a:p>
            <a:pPr marL="236220">
              <a:lnSpc>
                <a:spcPct val="100000"/>
              </a:lnSpc>
              <a:spcBef>
                <a:spcPts val="625"/>
              </a:spcBef>
            </a:pPr>
            <a:r>
              <a:rPr sz="2800" spc="-10" dirty="0">
                <a:latin typeface="Calibri"/>
                <a:cs typeface="Calibri"/>
              </a:rPr>
              <a:t>Step</a:t>
            </a:r>
            <a:r>
              <a:rPr sz="2800" spc="-25" dirty="0">
                <a:latin typeface="Calibri"/>
                <a:cs typeface="Calibri"/>
              </a:rPr>
              <a:t> </a:t>
            </a:r>
            <a:r>
              <a:rPr sz="2800" spc="-5" dirty="0">
                <a:latin typeface="Calibri"/>
                <a:cs typeface="Calibri"/>
              </a:rPr>
              <a:t>3:</a:t>
            </a:r>
            <a:endParaRPr sz="2800">
              <a:latin typeface="Calibri"/>
              <a:cs typeface="Calibri"/>
            </a:endParaRPr>
          </a:p>
          <a:p>
            <a:pPr marL="38100">
              <a:lnSpc>
                <a:spcPct val="100000"/>
              </a:lnSpc>
              <a:spcBef>
                <a:spcPts val="459"/>
              </a:spcBef>
            </a:pPr>
            <a:r>
              <a:rPr sz="2400" dirty="0">
                <a:latin typeface="Cambria Math"/>
                <a:cs typeface="Cambria Math"/>
              </a:rPr>
              <a:t>𝜕</a:t>
            </a:r>
            <a:r>
              <a:rPr sz="2400" spc="35" dirty="0">
                <a:latin typeface="Cambria Math"/>
                <a:cs typeface="Cambria Math"/>
              </a:rPr>
              <a:t> </a:t>
            </a:r>
            <a:r>
              <a:rPr sz="2400" spc="-180" dirty="0">
                <a:latin typeface="Cambria Math"/>
                <a:cs typeface="Cambria Math"/>
              </a:rPr>
              <a:t>(𝑓</a:t>
            </a:r>
            <a:r>
              <a:rPr sz="2625" spc="-270" baseline="-15873" dirty="0">
                <a:latin typeface="Cambria Math"/>
                <a:cs typeface="Cambria Math"/>
              </a:rPr>
              <a:t>𝑤,𝑏</a:t>
            </a:r>
            <a:r>
              <a:rPr sz="2400" spc="-180" dirty="0">
                <a:latin typeface="Cambria Math"/>
                <a:cs typeface="Cambria Math"/>
              </a:rPr>
              <a:t>(𝑥)−𝑦ො)</a:t>
            </a:r>
            <a:r>
              <a:rPr sz="2625" spc="-270" baseline="28571" dirty="0">
                <a:latin typeface="Cambria Math"/>
                <a:cs typeface="Cambria Math"/>
              </a:rPr>
              <a:t>2</a:t>
            </a:r>
            <a:endParaRPr sz="2625" baseline="28571">
              <a:latin typeface="Cambria Math"/>
              <a:cs typeface="Cambria Math"/>
            </a:endParaRPr>
          </a:p>
        </p:txBody>
      </p:sp>
      <p:sp>
        <p:nvSpPr>
          <p:cNvPr id="35" name="object 35"/>
          <p:cNvSpPr/>
          <p:nvPr/>
        </p:nvSpPr>
        <p:spPr>
          <a:xfrm>
            <a:off x="3214497" y="3775455"/>
            <a:ext cx="1688464" cy="368300"/>
          </a:xfrm>
          <a:custGeom>
            <a:avLst/>
            <a:gdLst/>
            <a:ahLst/>
            <a:cxnLst/>
            <a:rect l="l" t="t" r="r" b="b"/>
            <a:pathLst>
              <a:path w="1688464" h="368300">
                <a:moveTo>
                  <a:pt x="100444" y="12192"/>
                </a:moveTo>
                <a:lnTo>
                  <a:pt x="96774" y="0"/>
                </a:lnTo>
                <a:lnTo>
                  <a:pt x="74866" y="8534"/>
                </a:lnTo>
                <a:lnTo>
                  <a:pt x="55626" y="21907"/>
                </a:lnTo>
                <a:lnTo>
                  <a:pt x="25146" y="63246"/>
                </a:lnTo>
                <a:lnTo>
                  <a:pt x="6286" y="118973"/>
                </a:lnTo>
                <a:lnTo>
                  <a:pt x="0" y="184150"/>
                </a:lnTo>
                <a:lnTo>
                  <a:pt x="1562" y="217792"/>
                </a:lnTo>
                <a:lnTo>
                  <a:pt x="14135" y="278231"/>
                </a:lnTo>
                <a:lnTo>
                  <a:pt x="39052" y="328028"/>
                </a:lnTo>
                <a:lnTo>
                  <a:pt x="74866" y="359651"/>
                </a:lnTo>
                <a:lnTo>
                  <a:pt x="96774" y="368173"/>
                </a:lnTo>
                <a:lnTo>
                  <a:pt x="100444" y="355981"/>
                </a:lnTo>
                <a:lnTo>
                  <a:pt x="83540" y="347218"/>
                </a:lnTo>
                <a:lnTo>
                  <a:pt x="68808" y="334454"/>
                </a:lnTo>
                <a:lnTo>
                  <a:pt x="45847" y="296926"/>
                </a:lnTo>
                <a:lnTo>
                  <a:pt x="32016" y="245973"/>
                </a:lnTo>
                <a:lnTo>
                  <a:pt x="27432" y="184023"/>
                </a:lnTo>
                <a:lnTo>
                  <a:pt x="28575" y="151815"/>
                </a:lnTo>
                <a:lnTo>
                  <a:pt x="37769" y="95377"/>
                </a:lnTo>
                <a:lnTo>
                  <a:pt x="56248" y="50482"/>
                </a:lnTo>
                <a:lnTo>
                  <a:pt x="83540" y="20955"/>
                </a:lnTo>
                <a:lnTo>
                  <a:pt x="100444" y="12192"/>
                </a:lnTo>
                <a:close/>
              </a:path>
              <a:path w="1688464" h="368300">
                <a:moveTo>
                  <a:pt x="737235" y="55372"/>
                </a:moveTo>
                <a:lnTo>
                  <a:pt x="733171" y="43815"/>
                </a:lnTo>
                <a:lnTo>
                  <a:pt x="712711" y="51206"/>
                </a:lnTo>
                <a:lnTo>
                  <a:pt x="694766" y="61912"/>
                </a:lnTo>
                <a:lnTo>
                  <a:pt x="666369" y="93345"/>
                </a:lnTo>
                <a:lnTo>
                  <a:pt x="648931" y="135293"/>
                </a:lnTo>
                <a:lnTo>
                  <a:pt x="643128" y="185039"/>
                </a:lnTo>
                <a:lnTo>
                  <a:pt x="644575" y="210997"/>
                </a:lnTo>
                <a:lnTo>
                  <a:pt x="656196" y="256908"/>
                </a:lnTo>
                <a:lnTo>
                  <a:pt x="679246" y="294157"/>
                </a:lnTo>
                <a:lnTo>
                  <a:pt x="712635" y="318782"/>
                </a:lnTo>
                <a:lnTo>
                  <a:pt x="733171" y="326136"/>
                </a:lnTo>
                <a:lnTo>
                  <a:pt x="736727" y="314706"/>
                </a:lnTo>
                <a:lnTo>
                  <a:pt x="720648" y="307594"/>
                </a:lnTo>
                <a:lnTo>
                  <a:pt x="706767" y="297675"/>
                </a:lnTo>
                <a:lnTo>
                  <a:pt x="678332" y="251472"/>
                </a:lnTo>
                <a:lnTo>
                  <a:pt x="669950" y="208534"/>
                </a:lnTo>
                <a:lnTo>
                  <a:pt x="668909" y="183642"/>
                </a:lnTo>
                <a:lnTo>
                  <a:pt x="669950" y="159550"/>
                </a:lnTo>
                <a:lnTo>
                  <a:pt x="678332" y="117741"/>
                </a:lnTo>
                <a:lnTo>
                  <a:pt x="706882" y="72250"/>
                </a:lnTo>
                <a:lnTo>
                  <a:pt x="720915" y="62458"/>
                </a:lnTo>
                <a:lnTo>
                  <a:pt x="737235" y="55372"/>
                </a:lnTo>
                <a:close/>
              </a:path>
              <a:path w="1688464" h="368300">
                <a:moveTo>
                  <a:pt x="1013206" y="185039"/>
                </a:moveTo>
                <a:lnTo>
                  <a:pt x="1007389" y="135293"/>
                </a:lnTo>
                <a:lnTo>
                  <a:pt x="989965" y="93345"/>
                </a:lnTo>
                <a:lnTo>
                  <a:pt x="961605" y="61912"/>
                </a:lnTo>
                <a:lnTo>
                  <a:pt x="923163" y="43815"/>
                </a:lnTo>
                <a:lnTo>
                  <a:pt x="919226" y="55372"/>
                </a:lnTo>
                <a:lnTo>
                  <a:pt x="935532" y="62458"/>
                </a:lnTo>
                <a:lnTo>
                  <a:pt x="949579" y="72250"/>
                </a:lnTo>
                <a:lnTo>
                  <a:pt x="978090" y="117741"/>
                </a:lnTo>
                <a:lnTo>
                  <a:pt x="986396" y="159550"/>
                </a:lnTo>
                <a:lnTo>
                  <a:pt x="987425" y="183642"/>
                </a:lnTo>
                <a:lnTo>
                  <a:pt x="986370" y="208534"/>
                </a:lnTo>
                <a:lnTo>
                  <a:pt x="978039" y="251472"/>
                </a:lnTo>
                <a:lnTo>
                  <a:pt x="949617" y="297675"/>
                </a:lnTo>
                <a:lnTo>
                  <a:pt x="919607" y="314706"/>
                </a:lnTo>
                <a:lnTo>
                  <a:pt x="923163" y="326136"/>
                </a:lnTo>
                <a:lnTo>
                  <a:pt x="961656" y="308127"/>
                </a:lnTo>
                <a:lnTo>
                  <a:pt x="989965" y="276860"/>
                </a:lnTo>
                <a:lnTo>
                  <a:pt x="1007389" y="234950"/>
                </a:lnTo>
                <a:lnTo>
                  <a:pt x="1011745" y="210997"/>
                </a:lnTo>
                <a:lnTo>
                  <a:pt x="1013206" y="185039"/>
                </a:lnTo>
                <a:close/>
              </a:path>
              <a:path w="1688464" h="368300">
                <a:moveTo>
                  <a:pt x="1688084" y="184023"/>
                </a:moveTo>
                <a:lnTo>
                  <a:pt x="1681784" y="118973"/>
                </a:lnTo>
                <a:lnTo>
                  <a:pt x="1662938" y="63246"/>
                </a:lnTo>
                <a:lnTo>
                  <a:pt x="1632458" y="21907"/>
                </a:lnTo>
                <a:lnTo>
                  <a:pt x="1591310" y="0"/>
                </a:lnTo>
                <a:lnTo>
                  <a:pt x="1587627" y="12192"/>
                </a:lnTo>
                <a:lnTo>
                  <a:pt x="1604530" y="20955"/>
                </a:lnTo>
                <a:lnTo>
                  <a:pt x="1619262" y="33718"/>
                </a:lnTo>
                <a:lnTo>
                  <a:pt x="1642237" y="71247"/>
                </a:lnTo>
                <a:lnTo>
                  <a:pt x="1656118" y="122224"/>
                </a:lnTo>
                <a:lnTo>
                  <a:pt x="1660779" y="184150"/>
                </a:lnTo>
                <a:lnTo>
                  <a:pt x="1659610" y="216420"/>
                </a:lnTo>
                <a:lnTo>
                  <a:pt x="1650326" y="272808"/>
                </a:lnTo>
                <a:lnTo>
                  <a:pt x="1631823" y="317703"/>
                </a:lnTo>
                <a:lnTo>
                  <a:pt x="1604530" y="347218"/>
                </a:lnTo>
                <a:lnTo>
                  <a:pt x="1587627" y="355981"/>
                </a:lnTo>
                <a:lnTo>
                  <a:pt x="1591310" y="368173"/>
                </a:lnTo>
                <a:lnTo>
                  <a:pt x="1632458" y="346265"/>
                </a:lnTo>
                <a:lnTo>
                  <a:pt x="1662938" y="304927"/>
                </a:lnTo>
                <a:lnTo>
                  <a:pt x="1681797" y="249199"/>
                </a:lnTo>
                <a:lnTo>
                  <a:pt x="1686509" y="217792"/>
                </a:lnTo>
                <a:lnTo>
                  <a:pt x="1688084" y="184023"/>
                </a:lnTo>
                <a:close/>
              </a:path>
            </a:pathLst>
          </a:custGeom>
          <a:solidFill>
            <a:srgbClr val="000000"/>
          </a:solidFill>
        </p:spPr>
        <p:txBody>
          <a:bodyPr wrap="square" lIns="0" tIns="0" rIns="0" bIns="0" rtlCol="0"/>
          <a:lstStyle/>
          <a:p>
            <a:endParaRPr/>
          </a:p>
        </p:txBody>
      </p:sp>
      <p:sp>
        <p:nvSpPr>
          <p:cNvPr id="36" name="object 36"/>
          <p:cNvSpPr txBox="1"/>
          <p:nvPr/>
        </p:nvSpPr>
        <p:spPr>
          <a:xfrm>
            <a:off x="2668523" y="3729685"/>
            <a:ext cx="2152650" cy="391795"/>
          </a:xfrm>
          <a:prstGeom prst="rect">
            <a:avLst/>
          </a:prstGeom>
        </p:spPr>
        <p:txBody>
          <a:bodyPr vert="horz" wrap="square" lIns="0" tIns="12700" rIns="0" bIns="0" rtlCol="0">
            <a:spAutoFit/>
          </a:bodyPr>
          <a:lstStyle/>
          <a:p>
            <a:pPr marL="38100">
              <a:lnSpc>
                <a:spcPct val="100000"/>
              </a:lnSpc>
              <a:spcBef>
                <a:spcPts val="100"/>
              </a:spcBef>
              <a:tabLst>
                <a:tab pos="656590" algn="l"/>
                <a:tab pos="1289050" algn="l"/>
                <a:tab pos="1653539"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6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37" name="object 37"/>
          <p:cNvSpPr/>
          <p:nvPr/>
        </p:nvSpPr>
        <p:spPr>
          <a:xfrm>
            <a:off x="5080889" y="3995292"/>
            <a:ext cx="1108075" cy="20320"/>
          </a:xfrm>
          <a:custGeom>
            <a:avLst/>
            <a:gdLst/>
            <a:ahLst/>
            <a:cxnLst/>
            <a:rect l="l" t="t" r="r" b="b"/>
            <a:pathLst>
              <a:path w="1108075" h="20320">
                <a:moveTo>
                  <a:pt x="1107948" y="0"/>
                </a:moveTo>
                <a:lnTo>
                  <a:pt x="0" y="0"/>
                </a:lnTo>
                <a:lnTo>
                  <a:pt x="0" y="19811"/>
                </a:lnTo>
                <a:lnTo>
                  <a:pt x="1107948" y="19811"/>
                </a:lnTo>
                <a:lnTo>
                  <a:pt x="1107948" y="0"/>
                </a:lnTo>
                <a:close/>
              </a:path>
            </a:pathLst>
          </a:custGeom>
          <a:solidFill>
            <a:srgbClr val="000000"/>
          </a:solidFill>
        </p:spPr>
        <p:txBody>
          <a:bodyPr wrap="square" lIns="0" tIns="0" rIns="0" bIns="0" rtlCol="0"/>
          <a:lstStyle/>
          <a:p>
            <a:endParaRPr/>
          </a:p>
        </p:txBody>
      </p:sp>
      <p:sp>
        <p:nvSpPr>
          <p:cNvPr id="38" name="object 38"/>
          <p:cNvSpPr/>
          <p:nvPr/>
        </p:nvSpPr>
        <p:spPr>
          <a:xfrm>
            <a:off x="5791961" y="3633851"/>
            <a:ext cx="370205" cy="282575"/>
          </a:xfrm>
          <a:custGeom>
            <a:avLst/>
            <a:gdLst/>
            <a:ahLst/>
            <a:cxnLst/>
            <a:rect l="l" t="t" r="r" b="b"/>
            <a:pathLst>
              <a:path w="370204" h="282575">
                <a:moveTo>
                  <a:pt x="280035" y="0"/>
                </a:moveTo>
                <a:lnTo>
                  <a:pt x="275971" y="11556"/>
                </a:lnTo>
                <a:lnTo>
                  <a:pt x="292352" y="18631"/>
                </a:lnTo>
                <a:lnTo>
                  <a:pt x="306435" y="28432"/>
                </a:lnTo>
                <a:lnTo>
                  <a:pt x="334974" y="73925"/>
                </a:lnTo>
                <a:lnTo>
                  <a:pt x="343269" y="115732"/>
                </a:lnTo>
                <a:lnTo>
                  <a:pt x="344297" y="139826"/>
                </a:lnTo>
                <a:lnTo>
                  <a:pt x="343251" y="164689"/>
                </a:lnTo>
                <a:lnTo>
                  <a:pt x="334920" y="207603"/>
                </a:lnTo>
                <a:lnTo>
                  <a:pt x="306450" y="253857"/>
                </a:lnTo>
                <a:lnTo>
                  <a:pt x="276478" y="270891"/>
                </a:lnTo>
                <a:lnTo>
                  <a:pt x="280035" y="282321"/>
                </a:lnTo>
                <a:lnTo>
                  <a:pt x="318531" y="264302"/>
                </a:lnTo>
                <a:lnTo>
                  <a:pt x="346837" y="233044"/>
                </a:lnTo>
                <a:lnTo>
                  <a:pt x="364267" y="191135"/>
                </a:lnTo>
                <a:lnTo>
                  <a:pt x="370077" y="141224"/>
                </a:lnTo>
                <a:lnTo>
                  <a:pt x="368625" y="115359"/>
                </a:lnTo>
                <a:lnTo>
                  <a:pt x="357004" y="69536"/>
                </a:lnTo>
                <a:lnTo>
                  <a:pt x="333881" y="32146"/>
                </a:lnTo>
                <a:lnTo>
                  <a:pt x="300491" y="7381"/>
                </a:lnTo>
                <a:lnTo>
                  <a:pt x="280035" y="0"/>
                </a:lnTo>
                <a:close/>
              </a:path>
              <a:path w="370204" h="282575">
                <a:moveTo>
                  <a:pt x="90042" y="0"/>
                </a:moveTo>
                <a:lnTo>
                  <a:pt x="51641" y="18097"/>
                </a:lnTo>
                <a:lnTo>
                  <a:pt x="23240" y="49530"/>
                </a:lnTo>
                <a:lnTo>
                  <a:pt x="5810" y="91471"/>
                </a:lnTo>
                <a:lnTo>
                  <a:pt x="0" y="141224"/>
                </a:lnTo>
                <a:lnTo>
                  <a:pt x="1452" y="167179"/>
                </a:lnTo>
                <a:lnTo>
                  <a:pt x="13073" y="213090"/>
                </a:lnTo>
                <a:lnTo>
                  <a:pt x="36125" y="250334"/>
                </a:lnTo>
                <a:lnTo>
                  <a:pt x="69514" y="274960"/>
                </a:lnTo>
                <a:lnTo>
                  <a:pt x="90042" y="282321"/>
                </a:lnTo>
                <a:lnTo>
                  <a:pt x="93599" y="270891"/>
                </a:lnTo>
                <a:lnTo>
                  <a:pt x="77529" y="263773"/>
                </a:lnTo>
                <a:lnTo>
                  <a:pt x="63626" y="253857"/>
                </a:lnTo>
                <a:lnTo>
                  <a:pt x="35157" y="207603"/>
                </a:lnTo>
                <a:lnTo>
                  <a:pt x="26826" y="164689"/>
                </a:lnTo>
                <a:lnTo>
                  <a:pt x="25780" y="139826"/>
                </a:lnTo>
                <a:lnTo>
                  <a:pt x="26826" y="115732"/>
                </a:lnTo>
                <a:lnTo>
                  <a:pt x="35157" y="73925"/>
                </a:lnTo>
                <a:lnTo>
                  <a:pt x="63738" y="28432"/>
                </a:lnTo>
                <a:lnTo>
                  <a:pt x="94107" y="11556"/>
                </a:lnTo>
                <a:lnTo>
                  <a:pt x="90042" y="0"/>
                </a:lnTo>
                <a:close/>
              </a:path>
            </a:pathLst>
          </a:custGeom>
          <a:solidFill>
            <a:srgbClr val="000000"/>
          </a:solidFill>
        </p:spPr>
        <p:txBody>
          <a:bodyPr wrap="square" lIns="0" tIns="0" rIns="0" bIns="0" rtlCol="0"/>
          <a:lstStyle/>
          <a:p>
            <a:endParaRPr/>
          </a:p>
        </p:txBody>
      </p:sp>
      <p:sp>
        <p:nvSpPr>
          <p:cNvPr id="39" name="object 39"/>
          <p:cNvSpPr txBox="1"/>
          <p:nvPr/>
        </p:nvSpPr>
        <p:spPr>
          <a:xfrm>
            <a:off x="5043551" y="3475990"/>
            <a:ext cx="1049655" cy="894080"/>
          </a:xfrm>
          <a:prstGeom prst="rect">
            <a:avLst/>
          </a:prstGeom>
        </p:spPr>
        <p:txBody>
          <a:bodyPr vert="horz" wrap="square" lIns="0" tIns="81280" rIns="0" bIns="0" rtlCol="0">
            <a:spAutoFit/>
          </a:bodyPr>
          <a:lstStyle/>
          <a:p>
            <a:pPr marL="38100">
              <a:lnSpc>
                <a:spcPct val="100000"/>
              </a:lnSpc>
              <a:spcBef>
                <a:spcPts val="640"/>
              </a:spcBef>
              <a:tabLst>
                <a:tab pos="848994" algn="l"/>
              </a:tabLst>
            </a:pPr>
            <a:r>
              <a:rPr sz="2400" spc="-5" dirty="0">
                <a:latin typeface="Cambria Math"/>
                <a:cs typeface="Cambria Math"/>
              </a:rPr>
              <a:t>𝜕𝑓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a:p>
            <a:pPr marL="429895">
              <a:lnSpc>
                <a:spcPct val="100000"/>
              </a:lnSpc>
              <a:spcBef>
                <a:spcPts val="540"/>
              </a:spcBef>
            </a:pPr>
            <a:r>
              <a:rPr sz="2400" spc="-5" dirty="0">
                <a:latin typeface="Cambria Math"/>
                <a:cs typeface="Cambria Math"/>
              </a:rPr>
              <a:t>𝜕𝑧</a:t>
            </a:r>
            <a:endParaRPr sz="2400">
              <a:latin typeface="Cambria Math"/>
              <a:cs typeface="Cambria Math"/>
            </a:endParaRPr>
          </a:p>
        </p:txBody>
      </p:sp>
      <p:sp>
        <p:nvSpPr>
          <p:cNvPr id="40" name="object 40"/>
          <p:cNvSpPr/>
          <p:nvPr/>
        </p:nvSpPr>
        <p:spPr>
          <a:xfrm>
            <a:off x="3200527" y="4508245"/>
            <a:ext cx="1688464" cy="368300"/>
          </a:xfrm>
          <a:custGeom>
            <a:avLst/>
            <a:gdLst/>
            <a:ahLst/>
            <a:cxnLst/>
            <a:rect l="l" t="t" r="r" b="b"/>
            <a:pathLst>
              <a:path w="1688464" h="368300">
                <a:moveTo>
                  <a:pt x="100457" y="12192"/>
                </a:moveTo>
                <a:lnTo>
                  <a:pt x="96774" y="0"/>
                </a:lnTo>
                <a:lnTo>
                  <a:pt x="74853" y="8534"/>
                </a:lnTo>
                <a:lnTo>
                  <a:pt x="55626" y="21907"/>
                </a:lnTo>
                <a:lnTo>
                  <a:pt x="25146" y="63246"/>
                </a:lnTo>
                <a:lnTo>
                  <a:pt x="6286" y="119037"/>
                </a:lnTo>
                <a:lnTo>
                  <a:pt x="0" y="184277"/>
                </a:lnTo>
                <a:lnTo>
                  <a:pt x="1562" y="217868"/>
                </a:lnTo>
                <a:lnTo>
                  <a:pt x="14135" y="278345"/>
                </a:lnTo>
                <a:lnTo>
                  <a:pt x="39039" y="328091"/>
                </a:lnTo>
                <a:lnTo>
                  <a:pt x="74853" y="359714"/>
                </a:lnTo>
                <a:lnTo>
                  <a:pt x="96774" y="368300"/>
                </a:lnTo>
                <a:lnTo>
                  <a:pt x="100457" y="355981"/>
                </a:lnTo>
                <a:lnTo>
                  <a:pt x="83540" y="347230"/>
                </a:lnTo>
                <a:lnTo>
                  <a:pt x="68808" y="334479"/>
                </a:lnTo>
                <a:lnTo>
                  <a:pt x="45847" y="297053"/>
                </a:lnTo>
                <a:lnTo>
                  <a:pt x="31953" y="246100"/>
                </a:lnTo>
                <a:lnTo>
                  <a:pt x="27305" y="184150"/>
                </a:lnTo>
                <a:lnTo>
                  <a:pt x="28460" y="151942"/>
                </a:lnTo>
                <a:lnTo>
                  <a:pt x="37744" y="95504"/>
                </a:lnTo>
                <a:lnTo>
                  <a:pt x="56248" y="50609"/>
                </a:lnTo>
                <a:lnTo>
                  <a:pt x="83540" y="21031"/>
                </a:lnTo>
                <a:lnTo>
                  <a:pt x="100457" y="12192"/>
                </a:lnTo>
                <a:close/>
              </a:path>
              <a:path w="1688464" h="368300">
                <a:moveTo>
                  <a:pt x="737108" y="55372"/>
                </a:moveTo>
                <a:lnTo>
                  <a:pt x="733171" y="43942"/>
                </a:lnTo>
                <a:lnTo>
                  <a:pt x="712685" y="51333"/>
                </a:lnTo>
                <a:lnTo>
                  <a:pt x="694715" y="62039"/>
                </a:lnTo>
                <a:lnTo>
                  <a:pt x="666369" y="93472"/>
                </a:lnTo>
                <a:lnTo>
                  <a:pt x="648931" y="135369"/>
                </a:lnTo>
                <a:lnTo>
                  <a:pt x="643128" y="185166"/>
                </a:lnTo>
                <a:lnTo>
                  <a:pt x="644575" y="211124"/>
                </a:lnTo>
                <a:lnTo>
                  <a:pt x="656196" y="257035"/>
                </a:lnTo>
                <a:lnTo>
                  <a:pt x="679196" y="294284"/>
                </a:lnTo>
                <a:lnTo>
                  <a:pt x="712622" y="318909"/>
                </a:lnTo>
                <a:lnTo>
                  <a:pt x="733171" y="326263"/>
                </a:lnTo>
                <a:lnTo>
                  <a:pt x="736727" y="314833"/>
                </a:lnTo>
                <a:lnTo>
                  <a:pt x="720598" y="307721"/>
                </a:lnTo>
                <a:lnTo>
                  <a:pt x="706704" y="297802"/>
                </a:lnTo>
                <a:lnTo>
                  <a:pt x="678230" y="251548"/>
                </a:lnTo>
                <a:lnTo>
                  <a:pt x="669925" y="208635"/>
                </a:lnTo>
                <a:lnTo>
                  <a:pt x="668909" y="183769"/>
                </a:lnTo>
                <a:lnTo>
                  <a:pt x="669925" y="159626"/>
                </a:lnTo>
                <a:lnTo>
                  <a:pt x="678230" y="117856"/>
                </a:lnTo>
                <a:lnTo>
                  <a:pt x="706843" y="72364"/>
                </a:lnTo>
                <a:lnTo>
                  <a:pt x="720864" y="62522"/>
                </a:lnTo>
                <a:lnTo>
                  <a:pt x="737108" y="55372"/>
                </a:lnTo>
                <a:close/>
              </a:path>
              <a:path w="1688464" h="368300">
                <a:moveTo>
                  <a:pt x="1013206" y="185166"/>
                </a:moveTo>
                <a:lnTo>
                  <a:pt x="1007389" y="135369"/>
                </a:lnTo>
                <a:lnTo>
                  <a:pt x="989965" y="93472"/>
                </a:lnTo>
                <a:lnTo>
                  <a:pt x="961555" y="62039"/>
                </a:lnTo>
                <a:lnTo>
                  <a:pt x="923163" y="43942"/>
                </a:lnTo>
                <a:lnTo>
                  <a:pt x="919099" y="55372"/>
                </a:lnTo>
                <a:lnTo>
                  <a:pt x="935469" y="62522"/>
                </a:lnTo>
                <a:lnTo>
                  <a:pt x="949553" y="72364"/>
                </a:lnTo>
                <a:lnTo>
                  <a:pt x="978090" y="117856"/>
                </a:lnTo>
                <a:lnTo>
                  <a:pt x="986396" y="159626"/>
                </a:lnTo>
                <a:lnTo>
                  <a:pt x="987425" y="183769"/>
                </a:lnTo>
                <a:lnTo>
                  <a:pt x="986370" y="208635"/>
                </a:lnTo>
                <a:lnTo>
                  <a:pt x="977988" y="251548"/>
                </a:lnTo>
                <a:lnTo>
                  <a:pt x="949553" y="297802"/>
                </a:lnTo>
                <a:lnTo>
                  <a:pt x="919607" y="314833"/>
                </a:lnTo>
                <a:lnTo>
                  <a:pt x="923163" y="326263"/>
                </a:lnTo>
                <a:lnTo>
                  <a:pt x="961656" y="308254"/>
                </a:lnTo>
                <a:lnTo>
                  <a:pt x="989965" y="276987"/>
                </a:lnTo>
                <a:lnTo>
                  <a:pt x="1007389" y="235077"/>
                </a:lnTo>
                <a:lnTo>
                  <a:pt x="1011745" y="211124"/>
                </a:lnTo>
                <a:lnTo>
                  <a:pt x="1013206" y="185166"/>
                </a:lnTo>
                <a:close/>
              </a:path>
              <a:path w="1688464" h="368300">
                <a:moveTo>
                  <a:pt x="1688084" y="184150"/>
                </a:moveTo>
                <a:lnTo>
                  <a:pt x="1681797" y="119037"/>
                </a:lnTo>
                <a:lnTo>
                  <a:pt x="1662938" y="63246"/>
                </a:lnTo>
                <a:lnTo>
                  <a:pt x="1632458" y="21907"/>
                </a:lnTo>
                <a:lnTo>
                  <a:pt x="1591310" y="0"/>
                </a:lnTo>
                <a:lnTo>
                  <a:pt x="1587627" y="12192"/>
                </a:lnTo>
                <a:lnTo>
                  <a:pt x="1604530" y="21031"/>
                </a:lnTo>
                <a:lnTo>
                  <a:pt x="1619262" y="33832"/>
                </a:lnTo>
                <a:lnTo>
                  <a:pt x="1642237" y="71374"/>
                </a:lnTo>
                <a:lnTo>
                  <a:pt x="1656054" y="122351"/>
                </a:lnTo>
                <a:lnTo>
                  <a:pt x="1660652" y="184277"/>
                </a:lnTo>
                <a:lnTo>
                  <a:pt x="1659496" y="216547"/>
                </a:lnTo>
                <a:lnTo>
                  <a:pt x="1650301" y="272935"/>
                </a:lnTo>
                <a:lnTo>
                  <a:pt x="1631823" y="317754"/>
                </a:lnTo>
                <a:lnTo>
                  <a:pt x="1604530" y="347230"/>
                </a:lnTo>
                <a:lnTo>
                  <a:pt x="1587627" y="355981"/>
                </a:lnTo>
                <a:lnTo>
                  <a:pt x="1591310" y="368300"/>
                </a:lnTo>
                <a:lnTo>
                  <a:pt x="1632458" y="346303"/>
                </a:lnTo>
                <a:lnTo>
                  <a:pt x="1662938" y="305054"/>
                </a:lnTo>
                <a:lnTo>
                  <a:pt x="1681784" y="249275"/>
                </a:lnTo>
                <a:lnTo>
                  <a:pt x="1686509" y="217868"/>
                </a:lnTo>
                <a:lnTo>
                  <a:pt x="1688084" y="184150"/>
                </a:lnTo>
                <a:close/>
              </a:path>
            </a:pathLst>
          </a:custGeom>
          <a:solidFill>
            <a:srgbClr val="000000"/>
          </a:solidFill>
        </p:spPr>
        <p:txBody>
          <a:bodyPr wrap="square" lIns="0" tIns="0" rIns="0" bIns="0" rtlCol="0"/>
          <a:lstStyle/>
          <a:p>
            <a:endParaRPr/>
          </a:p>
        </p:txBody>
      </p:sp>
      <p:sp>
        <p:nvSpPr>
          <p:cNvPr id="41" name="object 41"/>
          <p:cNvSpPr/>
          <p:nvPr/>
        </p:nvSpPr>
        <p:spPr>
          <a:xfrm>
            <a:off x="5448427" y="4552188"/>
            <a:ext cx="370205" cy="282575"/>
          </a:xfrm>
          <a:custGeom>
            <a:avLst/>
            <a:gdLst/>
            <a:ahLst/>
            <a:cxnLst/>
            <a:rect l="l" t="t" r="r" b="b"/>
            <a:pathLst>
              <a:path w="370204" h="282575">
                <a:moveTo>
                  <a:pt x="280035" y="0"/>
                </a:moveTo>
                <a:lnTo>
                  <a:pt x="275971" y="11430"/>
                </a:lnTo>
                <a:lnTo>
                  <a:pt x="292352" y="18577"/>
                </a:lnTo>
                <a:lnTo>
                  <a:pt x="306435" y="28416"/>
                </a:lnTo>
                <a:lnTo>
                  <a:pt x="334974" y="73908"/>
                </a:lnTo>
                <a:lnTo>
                  <a:pt x="343269" y="115679"/>
                </a:lnTo>
                <a:lnTo>
                  <a:pt x="344297" y="139826"/>
                </a:lnTo>
                <a:lnTo>
                  <a:pt x="343249" y="164689"/>
                </a:lnTo>
                <a:lnTo>
                  <a:pt x="334867" y="207603"/>
                </a:lnTo>
                <a:lnTo>
                  <a:pt x="306435" y="253857"/>
                </a:lnTo>
                <a:lnTo>
                  <a:pt x="276478" y="270891"/>
                </a:lnTo>
                <a:lnTo>
                  <a:pt x="280035" y="282320"/>
                </a:lnTo>
                <a:lnTo>
                  <a:pt x="318531" y="264302"/>
                </a:lnTo>
                <a:lnTo>
                  <a:pt x="346837" y="233044"/>
                </a:lnTo>
                <a:lnTo>
                  <a:pt x="364267" y="191134"/>
                </a:lnTo>
                <a:lnTo>
                  <a:pt x="370077" y="141224"/>
                </a:lnTo>
                <a:lnTo>
                  <a:pt x="368625" y="115341"/>
                </a:lnTo>
                <a:lnTo>
                  <a:pt x="357004" y="69482"/>
                </a:lnTo>
                <a:lnTo>
                  <a:pt x="333881" y="32146"/>
                </a:lnTo>
                <a:lnTo>
                  <a:pt x="300491" y="7381"/>
                </a:lnTo>
                <a:lnTo>
                  <a:pt x="280035" y="0"/>
                </a:lnTo>
                <a:close/>
              </a:path>
              <a:path w="370204" h="282575">
                <a:moveTo>
                  <a:pt x="90043" y="0"/>
                </a:moveTo>
                <a:lnTo>
                  <a:pt x="51593" y="18097"/>
                </a:lnTo>
                <a:lnTo>
                  <a:pt x="23240" y="49530"/>
                </a:lnTo>
                <a:lnTo>
                  <a:pt x="5810" y="91424"/>
                </a:lnTo>
                <a:lnTo>
                  <a:pt x="0" y="141224"/>
                </a:lnTo>
                <a:lnTo>
                  <a:pt x="1452" y="167179"/>
                </a:lnTo>
                <a:lnTo>
                  <a:pt x="13073" y="213090"/>
                </a:lnTo>
                <a:lnTo>
                  <a:pt x="36071" y="250334"/>
                </a:lnTo>
                <a:lnTo>
                  <a:pt x="69496" y="274960"/>
                </a:lnTo>
                <a:lnTo>
                  <a:pt x="90043" y="282320"/>
                </a:lnTo>
                <a:lnTo>
                  <a:pt x="93599" y="270891"/>
                </a:lnTo>
                <a:lnTo>
                  <a:pt x="77475" y="263773"/>
                </a:lnTo>
                <a:lnTo>
                  <a:pt x="63579" y="253857"/>
                </a:lnTo>
                <a:lnTo>
                  <a:pt x="35103" y="207603"/>
                </a:lnTo>
                <a:lnTo>
                  <a:pt x="26808" y="164689"/>
                </a:lnTo>
                <a:lnTo>
                  <a:pt x="25781" y="139826"/>
                </a:lnTo>
                <a:lnTo>
                  <a:pt x="26808" y="115679"/>
                </a:lnTo>
                <a:lnTo>
                  <a:pt x="35103" y="73908"/>
                </a:lnTo>
                <a:lnTo>
                  <a:pt x="63722" y="28416"/>
                </a:lnTo>
                <a:lnTo>
                  <a:pt x="93980" y="11430"/>
                </a:lnTo>
                <a:lnTo>
                  <a:pt x="90043" y="0"/>
                </a:lnTo>
                <a:close/>
              </a:path>
            </a:pathLst>
          </a:custGeom>
          <a:solidFill>
            <a:srgbClr val="000000"/>
          </a:solidFill>
        </p:spPr>
        <p:txBody>
          <a:bodyPr wrap="square" lIns="0" tIns="0" rIns="0" bIns="0" rtlCol="0"/>
          <a:lstStyle/>
          <a:p>
            <a:endParaRPr/>
          </a:p>
        </p:txBody>
      </p:sp>
      <p:sp>
        <p:nvSpPr>
          <p:cNvPr id="42" name="object 42"/>
          <p:cNvSpPr/>
          <p:nvPr/>
        </p:nvSpPr>
        <p:spPr>
          <a:xfrm>
            <a:off x="5923280" y="4440808"/>
            <a:ext cx="1708150" cy="502920"/>
          </a:xfrm>
          <a:custGeom>
            <a:avLst/>
            <a:gdLst/>
            <a:ahLst/>
            <a:cxnLst/>
            <a:rect l="l" t="t" r="r" b="b"/>
            <a:pathLst>
              <a:path w="1708150" h="502920">
                <a:moveTo>
                  <a:pt x="113411" y="11938"/>
                </a:moveTo>
                <a:lnTo>
                  <a:pt x="63855" y="35915"/>
                </a:lnTo>
                <a:lnTo>
                  <a:pt x="29464" y="92964"/>
                </a:lnTo>
                <a:lnTo>
                  <a:pt x="7340" y="166293"/>
                </a:lnTo>
                <a:lnTo>
                  <a:pt x="1828" y="207365"/>
                </a:lnTo>
                <a:lnTo>
                  <a:pt x="0" y="251333"/>
                </a:lnTo>
                <a:lnTo>
                  <a:pt x="1828" y="295033"/>
                </a:lnTo>
                <a:lnTo>
                  <a:pt x="7340" y="335978"/>
                </a:lnTo>
                <a:lnTo>
                  <a:pt x="16548" y="374180"/>
                </a:lnTo>
                <a:lnTo>
                  <a:pt x="45389" y="440982"/>
                </a:lnTo>
                <a:lnTo>
                  <a:pt x="84874" y="487603"/>
                </a:lnTo>
                <a:lnTo>
                  <a:pt x="108458" y="502793"/>
                </a:lnTo>
                <a:lnTo>
                  <a:pt x="113411" y="490855"/>
                </a:lnTo>
                <a:lnTo>
                  <a:pt x="94500" y="475589"/>
                </a:lnTo>
                <a:lnTo>
                  <a:pt x="77787" y="455701"/>
                </a:lnTo>
                <a:lnTo>
                  <a:pt x="50927" y="401955"/>
                </a:lnTo>
                <a:lnTo>
                  <a:pt x="34061" y="332778"/>
                </a:lnTo>
                <a:lnTo>
                  <a:pt x="29845" y="293700"/>
                </a:lnTo>
                <a:lnTo>
                  <a:pt x="28448" y="251587"/>
                </a:lnTo>
                <a:lnTo>
                  <a:pt x="29870" y="208826"/>
                </a:lnTo>
                <a:lnTo>
                  <a:pt x="34137" y="169341"/>
                </a:lnTo>
                <a:lnTo>
                  <a:pt x="51181" y="100330"/>
                </a:lnTo>
                <a:lnTo>
                  <a:pt x="78054" y="46990"/>
                </a:lnTo>
                <a:lnTo>
                  <a:pt x="94665" y="27178"/>
                </a:lnTo>
                <a:lnTo>
                  <a:pt x="113411" y="11938"/>
                </a:lnTo>
                <a:close/>
              </a:path>
              <a:path w="1708150" h="502920">
                <a:moveTo>
                  <a:pt x="1281811" y="122809"/>
                </a:moveTo>
                <a:lnTo>
                  <a:pt x="1277874" y="111379"/>
                </a:lnTo>
                <a:lnTo>
                  <a:pt x="1257388" y="118770"/>
                </a:lnTo>
                <a:lnTo>
                  <a:pt x="1239418" y="129476"/>
                </a:lnTo>
                <a:lnTo>
                  <a:pt x="1211072" y="160909"/>
                </a:lnTo>
                <a:lnTo>
                  <a:pt x="1193634" y="202806"/>
                </a:lnTo>
                <a:lnTo>
                  <a:pt x="1187831" y="252603"/>
                </a:lnTo>
                <a:lnTo>
                  <a:pt x="1189278" y="278561"/>
                </a:lnTo>
                <a:lnTo>
                  <a:pt x="1200899" y="324472"/>
                </a:lnTo>
                <a:lnTo>
                  <a:pt x="1223899" y="361721"/>
                </a:lnTo>
                <a:lnTo>
                  <a:pt x="1257325" y="386346"/>
                </a:lnTo>
                <a:lnTo>
                  <a:pt x="1277874" y="393700"/>
                </a:lnTo>
                <a:lnTo>
                  <a:pt x="1281430" y="382270"/>
                </a:lnTo>
                <a:lnTo>
                  <a:pt x="1265301" y="375158"/>
                </a:lnTo>
                <a:lnTo>
                  <a:pt x="1251407" y="365239"/>
                </a:lnTo>
                <a:lnTo>
                  <a:pt x="1222933" y="318985"/>
                </a:lnTo>
                <a:lnTo>
                  <a:pt x="1214628" y="276072"/>
                </a:lnTo>
                <a:lnTo>
                  <a:pt x="1213612" y="251206"/>
                </a:lnTo>
                <a:lnTo>
                  <a:pt x="1214628" y="227063"/>
                </a:lnTo>
                <a:lnTo>
                  <a:pt x="1222933" y="185293"/>
                </a:lnTo>
                <a:lnTo>
                  <a:pt x="1251546" y="139801"/>
                </a:lnTo>
                <a:lnTo>
                  <a:pt x="1265567" y="129959"/>
                </a:lnTo>
                <a:lnTo>
                  <a:pt x="1281811" y="122809"/>
                </a:lnTo>
                <a:close/>
              </a:path>
              <a:path w="1708150" h="502920">
                <a:moveTo>
                  <a:pt x="1557909" y="252603"/>
                </a:moveTo>
                <a:lnTo>
                  <a:pt x="1552092" y="202806"/>
                </a:lnTo>
                <a:lnTo>
                  <a:pt x="1534668" y="160909"/>
                </a:lnTo>
                <a:lnTo>
                  <a:pt x="1506258" y="129476"/>
                </a:lnTo>
                <a:lnTo>
                  <a:pt x="1467866" y="111379"/>
                </a:lnTo>
                <a:lnTo>
                  <a:pt x="1463802" y="122809"/>
                </a:lnTo>
                <a:lnTo>
                  <a:pt x="1480172" y="129959"/>
                </a:lnTo>
                <a:lnTo>
                  <a:pt x="1494256" y="139801"/>
                </a:lnTo>
                <a:lnTo>
                  <a:pt x="1522793" y="185293"/>
                </a:lnTo>
                <a:lnTo>
                  <a:pt x="1531099" y="227063"/>
                </a:lnTo>
                <a:lnTo>
                  <a:pt x="1532128" y="251206"/>
                </a:lnTo>
                <a:lnTo>
                  <a:pt x="1531073" y="276072"/>
                </a:lnTo>
                <a:lnTo>
                  <a:pt x="1522691" y="318985"/>
                </a:lnTo>
                <a:lnTo>
                  <a:pt x="1494256" y="365239"/>
                </a:lnTo>
                <a:lnTo>
                  <a:pt x="1464310" y="382270"/>
                </a:lnTo>
                <a:lnTo>
                  <a:pt x="1467866" y="393700"/>
                </a:lnTo>
                <a:lnTo>
                  <a:pt x="1506359" y="375691"/>
                </a:lnTo>
                <a:lnTo>
                  <a:pt x="1534668" y="344424"/>
                </a:lnTo>
                <a:lnTo>
                  <a:pt x="1552092" y="302514"/>
                </a:lnTo>
                <a:lnTo>
                  <a:pt x="1556448" y="278561"/>
                </a:lnTo>
                <a:lnTo>
                  <a:pt x="1557909" y="252603"/>
                </a:lnTo>
                <a:close/>
              </a:path>
              <a:path w="1708150" h="502920">
                <a:moveTo>
                  <a:pt x="1707896" y="251333"/>
                </a:moveTo>
                <a:lnTo>
                  <a:pt x="1706054" y="207365"/>
                </a:lnTo>
                <a:lnTo>
                  <a:pt x="1700555" y="166293"/>
                </a:lnTo>
                <a:lnTo>
                  <a:pt x="1691386" y="128168"/>
                </a:lnTo>
                <a:lnTo>
                  <a:pt x="1662531" y="61798"/>
                </a:lnTo>
                <a:lnTo>
                  <a:pt x="1622907" y="15316"/>
                </a:lnTo>
                <a:lnTo>
                  <a:pt x="1599311" y="0"/>
                </a:lnTo>
                <a:lnTo>
                  <a:pt x="1594485" y="11938"/>
                </a:lnTo>
                <a:lnTo>
                  <a:pt x="1613242" y="27178"/>
                </a:lnTo>
                <a:lnTo>
                  <a:pt x="1629892" y="46990"/>
                </a:lnTo>
                <a:lnTo>
                  <a:pt x="1656842" y="100330"/>
                </a:lnTo>
                <a:lnTo>
                  <a:pt x="1673809" y="169341"/>
                </a:lnTo>
                <a:lnTo>
                  <a:pt x="1678038" y="208826"/>
                </a:lnTo>
                <a:lnTo>
                  <a:pt x="1679448" y="251587"/>
                </a:lnTo>
                <a:lnTo>
                  <a:pt x="1678038" y="293700"/>
                </a:lnTo>
                <a:lnTo>
                  <a:pt x="1673821" y="332778"/>
                </a:lnTo>
                <a:lnTo>
                  <a:pt x="1656969" y="401955"/>
                </a:lnTo>
                <a:lnTo>
                  <a:pt x="1630057" y="455701"/>
                </a:lnTo>
                <a:lnTo>
                  <a:pt x="1594485" y="490855"/>
                </a:lnTo>
                <a:lnTo>
                  <a:pt x="1599311" y="502793"/>
                </a:lnTo>
                <a:lnTo>
                  <a:pt x="1643976" y="467004"/>
                </a:lnTo>
                <a:lnTo>
                  <a:pt x="1678559" y="409575"/>
                </a:lnTo>
                <a:lnTo>
                  <a:pt x="1700555" y="335978"/>
                </a:lnTo>
                <a:lnTo>
                  <a:pt x="1706054" y="295033"/>
                </a:lnTo>
                <a:lnTo>
                  <a:pt x="1707896" y="251333"/>
                </a:lnTo>
                <a:close/>
              </a:path>
            </a:pathLst>
          </a:custGeom>
          <a:solidFill>
            <a:srgbClr val="000000"/>
          </a:solidFill>
        </p:spPr>
        <p:txBody>
          <a:bodyPr wrap="square" lIns="0" tIns="0" rIns="0" bIns="0" rtlCol="0"/>
          <a:lstStyle/>
          <a:p>
            <a:endParaRPr/>
          </a:p>
        </p:txBody>
      </p:sp>
      <p:sp>
        <p:nvSpPr>
          <p:cNvPr id="43" name="object 43"/>
          <p:cNvSpPr txBox="1"/>
          <p:nvPr/>
        </p:nvSpPr>
        <p:spPr>
          <a:xfrm>
            <a:off x="2641854" y="4463288"/>
            <a:ext cx="5367655" cy="391160"/>
          </a:xfrm>
          <a:prstGeom prst="rect">
            <a:avLst/>
          </a:prstGeom>
        </p:spPr>
        <p:txBody>
          <a:bodyPr vert="horz" wrap="square" lIns="0" tIns="12700" rIns="0" bIns="0" rtlCol="0">
            <a:spAutoFit/>
          </a:bodyPr>
          <a:lstStyle/>
          <a:p>
            <a:pPr marL="50800">
              <a:lnSpc>
                <a:spcPct val="100000"/>
              </a:lnSpc>
              <a:spcBef>
                <a:spcPts val="100"/>
              </a:spcBef>
              <a:tabLst>
                <a:tab pos="669290" algn="l"/>
                <a:tab pos="1301750" algn="l"/>
                <a:tab pos="1667510" algn="l"/>
                <a:tab pos="2273935" algn="l"/>
                <a:tab pos="2907030" algn="l"/>
                <a:tab pos="3405504" algn="l"/>
                <a:tab pos="4570095" algn="l"/>
                <a:tab pos="506666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0" dirty="0">
                <a:latin typeface="Cambria Math"/>
                <a:cs typeface="Cambria Math"/>
              </a:rPr>
              <a:t> </a:t>
            </a:r>
            <a:r>
              <a:rPr sz="2400" spc="-1225" dirty="0">
                <a:latin typeface="Cambria Math"/>
                <a:cs typeface="Cambria Math"/>
              </a:rPr>
              <a:t>𝑦ො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44" name="object 44"/>
          <p:cNvSpPr/>
          <p:nvPr/>
        </p:nvSpPr>
        <p:spPr>
          <a:xfrm>
            <a:off x="485838" y="4434966"/>
            <a:ext cx="2032000" cy="20320"/>
          </a:xfrm>
          <a:custGeom>
            <a:avLst/>
            <a:gdLst/>
            <a:ahLst/>
            <a:cxnLst/>
            <a:rect l="l" t="t" r="r" b="b"/>
            <a:pathLst>
              <a:path w="2032000" h="20320">
                <a:moveTo>
                  <a:pt x="2031428" y="0"/>
                </a:moveTo>
                <a:lnTo>
                  <a:pt x="0" y="0"/>
                </a:lnTo>
                <a:lnTo>
                  <a:pt x="0" y="19811"/>
                </a:lnTo>
                <a:lnTo>
                  <a:pt x="2031428" y="19811"/>
                </a:lnTo>
                <a:lnTo>
                  <a:pt x="2031428" y="0"/>
                </a:lnTo>
                <a:close/>
              </a:path>
            </a:pathLst>
          </a:custGeom>
          <a:solidFill>
            <a:srgbClr val="000000"/>
          </a:solidFill>
        </p:spPr>
        <p:txBody>
          <a:bodyPr wrap="square" lIns="0" tIns="0" rIns="0" bIns="0" rtlCol="0"/>
          <a:lstStyle/>
          <a:p>
            <a:endParaRPr/>
          </a:p>
        </p:txBody>
      </p:sp>
      <p:sp>
        <p:nvSpPr>
          <p:cNvPr id="45" name="object 45"/>
          <p:cNvSpPr txBox="1"/>
          <p:nvPr/>
        </p:nvSpPr>
        <p:spPr>
          <a:xfrm>
            <a:off x="738225" y="4418533"/>
            <a:ext cx="1027430" cy="1124585"/>
          </a:xfrm>
          <a:prstGeom prst="rect">
            <a:avLst/>
          </a:prstGeom>
        </p:spPr>
        <p:txBody>
          <a:bodyPr vert="horz" wrap="square" lIns="0" tIns="12700" rIns="0" bIns="0" rtlCol="0">
            <a:spAutoFit/>
          </a:bodyPr>
          <a:lstStyle/>
          <a:p>
            <a:pPr marR="30480" algn="r">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a:p>
            <a:pPr>
              <a:lnSpc>
                <a:spcPct val="100000"/>
              </a:lnSpc>
              <a:spcBef>
                <a:spcPts val="15"/>
              </a:spcBef>
            </a:pPr>
            <a:endParaRPr sz="2450">
              <a:latin typeface="Cambria Math"/>
              <a:cs typeface="Cambria Math"/>
            </a:endParaRPr>
          </a:p>
          <a:p>
            <a:pPr marR="69850" algn="r">
              <a:lnSpc>
                <a:spcPct val="100000"/>
              </a:lnSpc>
              <a:spcBef>
                <a:spcPts val="5"/>
              </a:spcBef>
            </a:pP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30"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46" name="object 46"/>
          <p:cNvSpPr/>
          <p:nvPr/>
        </p:nvSpPr>
        <p:spPr>
          <a:xfrm>
            <a:off x="6436105" y="3986021"/>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47" name="object 47"/>
          <p:cNvSpPr txBox="1"/>
          <p:nvPr/>
        </p:nvSpPr>
        <p:spPr>
          <a:xfrm>
            <a:off x="6508495" y="3534867"/>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8" name="object 48"/>
          <p:cNvSpPr txBox="1"/>
          <p:nvPr/>
        </p:nvSpPr>
        <p:spPr>
          <a:xfrm>
            <a:off x="6399276" y="3969766"/>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p:txBody>
      </p:sp>
      <p:pic>
        <p:nvPicPr>
          <p:cNvPr id="50" name="Picture 49">
            <a:extLst>
              <a:ext uri="{FF2B5EF4-FFF2-40B4-BE49-F238E27FC236}">
                <a16:creationId xmlns:a16="http://schemas.microsoft.com/office/drawing/2014/main" id="{E2308DA4-88DF-D141-A035-6DAA8EB2F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 y="0"/>
            <a:ext cx="9103754"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864350" cy="697230"/>
          </a:xfrm>
          <a:prstGeom prst="rect">
            <a:avLst/>
          </a:prstGeom>
        </p:spPr>
        <p:txBody>
          <a:bodyPr vert="horz" wrap="square" lIns="0" tIns="13335" rIns="0" bIns="0" rtlCol="0">
            <a:spAutoFit/>
          </a:bodyPr>
          <a:lstStyle/>
          <a:p>
            <a:pPr marL="12700">
              <a:lnSpc>
                <a:spcPct val="100000"/>
              </a:lnSpc>
              <a:spcBef>
                <a:spcPts val="105"/>
              </a:spcBef>
            </a:pPr>
            <a:r>
              <a:rPr spc="-20" dirty="0"/>
              <a:t>Cross</a:t>
            </a:r>
            <a:r>
              <a:rPr spc="-30" dirty="0"/>
              <a:t> </a:t>
            </a:r>
            <a:r>
              <a:rPr spc="-25" dirty="0"/>
              <a:t>Entropy</a:t>
            </a:r>
            <a:r>
              <a:rPr spc="5" dirty="0"/>
              <a:t> </a:t>
            </a:r>
            <a:r>
              <a:rPr spc="-100" dirty="0"/>
              <a:t>v.s.</a:t>
            </a:r>
            <a:r>
              <a:rPr dirty="0"/>
              <a:t> </a:t>
            </a:r>
            <a:r>
              <a:rPr spc="-10" dirty="0"/>
              <a:t>Square</a:t>
            </a:r>
            <a:r>
              <a:rPr spc="-35" dirty="0"/>
              <a:t> </a:t>
            </a:r>
            <a:r>
              <a:rPr spc="-20" dirty="0"/>
              <a:t>Error</a:t>
            </a:r>
          </a:p>
        </p:txBody>
      </p:sp>
      <p:pic>
        <p:nvPicPr>
          <p:cNvPr id="3" name="object 3"/>
          <p:cNvPicPr/>
          <p:nvPr/>
        </p:nvPicPr>
        <p:blipFill>
          <a:blip r:embed="rId3" cstate="print"/>
          <a:stretch>
            <a:fillRect/>
          </a:stretch>
        </p:blipFill>
        <p:spPr>
          <a:xfrm>
            <a:off x="2557571" y="1699452"/>
            <a:ext cx="5624618" cy="4195299"/>
          </a:xfrm>
          <a:prstGeom prst="rect">
            <a:avLst/>
          </a:prstGeom>
        </p:spPr>
      </p:pic>
      <p:sp>
        <p:nvSpPr>
          <p:cNvPr id="4" name="object 4"/>
          <p:cNvSpPr txBox="1"/>
          <p:nvPr/>
        </p:nvSpPr>
        <p:spPr>
          <a:xfrm>
            <a:off x="1645157" y="3347973"/>
            <a:ext cx="621030" cy="756920"/>
          </a:xfrm>
          <a:prstGeom prst="rect">
            <a:avLst/>
          </a:prstGeom>
        </p:spPr>
        <p:txBody>
          <a:bodyPr vert="horz" wrap="square" lIns="0" tIns="12700" rIns="0" bIns="0" rtlCol="0">
            <a:spAutoFit/>
          </a:bodyPr>
          <a:lstStyle/>
          <a:p>
            <a:pPr marL="47625" marR="5080" indent="-35560">
              <a:lnSpc>
                <a:spcPct val="100000"/>
              </a:lnSpc>
              <a:spcBef>
                <a:spcPts val="100"/>
              </a:spcBef>
            </a:pPr>
            <a:r>
              <a:rPr sz="2400" spc="-225" dirty="0">
                <a:latin typeface="Calibri"/>
                <a:cs typeface="Calibri"/>
              </a:rPr>
              <a:t>T</a:t>
            </a:r>
            <a:r>
              <a:rPr sz="2400" spc="-5" dirty="0">
                <a:latin typeface="Calibri"/>
                <a:cs typeface="Calibri"/>
              </a:rPr>
              <a:t>o</a:t>
            </a:r>
            <a:r>
              <a:rPr sz="2400" spc="-30" dirty="0">
                <a:latin typeface="Calibri"/>
                <a:cs typeface="Calibri"/>
              </a:rPr>
              <a:t>t</a:t>
            </a:r>
            <a:r>
              <a:rPr sz="2400" dirty="0">
                <a:latin typeface="Calibri"/>
                <a:cs typeface="Calibri"/>
              </a:rPr>
              <a:t>al  </a:t>
            </a:r>
            <a:r>
              <a:rPr sz="2400" spc="-5" dirty="0">
                <a:latin typeface="Calibri"/>
                <a:cs typeface="Calibri"/>
              </a:rPr>
              <a:t>Loss</a:t>
            </a:r>
            <a:endParaRPr sz="2400">
              <a:latin typeface="Calibri"/>
              <a:cs typeface="Calibri"/>
            </a:endParaRPr>
          </a:p>
        </p:txBody>
      </p:sp>
      <p:sp>
        <p:nvSpPr>
          <p:cNvPr id="5" name="object 5"/>
          <p:cNvSpPr txBox="1"/>
          <p:nvPr/>
        </p:nvSpPr>
        <p:spPr>
          <a:xfrm>
            <a:off x="3855973" y="5593181"/>
            <a:ext cx="39687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w</a:t>
            </a:r>
            <a:r>
              <a:rPr sz="2400" spc="-7" baseline="-20833" dirty="0">
                <a:latin typeface="Calibri"/>
                <a:cs typeface="Calibri"/>
              </a:rPr>
              <a:t>1</a:t>
            </a:r>
            <a:endParaRPr sz="2400" baseline="-20833">
              <a:latin typeface="Calibri"/>
              <a:cs typeface="Calibri"/>
            </a:endParaRPr>
          </a:p>
        </p:txBody>
      </p:sp>
      <p:sp>
        <p:nvSpPr>
          <p:cNvPr id="6" name="object 6"/>
          <p:cNvSpPr txBox="1"/>
          <p:nvPr/>
        </p:nvSpPr>
        <p:spPr>
          <a:xfrm>
            <a:off x="7100569" y="5493511"/>
            <a:ext cx="39687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w</a:t>
            </a:r>
            <a:r>
              <a:rPr sz="2400" spc="-7" baseline="-20833" dirty="0">
                <a:latin typeface="Calibri"/>
                <a:cs typeface="Calibri"/>
              </a:rPr>
              <a:t>2</a:t>
            </a:r>
            <a:endParaRPr sz="2400" baseline="-20833">
              <a:latin typeface="Calibri"/>
              <a:cs typeface="Calibri"/>
            </a:endParaRPr>
          </a:p>
        </p:txBody>
      </p:sp>
      <p:grpSp>
        <p:nvGrpSpPr>
          <p:cNvPr id="7" name="object 7"/>
          <p:cNvGrpSpPr/>
          <p:nvPr/>
        </p:nvGrpSpPr>
        <p:grpSpPr>
          <a:xfrm>
            <a:off x="4041647" y="2132076"/>
            <a:ext cx="1447800" cy="1120140"/>
            <a:chOff x="4041647" y="2132076"/>
            <a:chExt cx="1447800" cy="1120140"/>
          </a:xfrm>
        </p:grpSpPr>
        <p:pic>
          <p:nvPicPr>
            <p:cNvPr id="8" name="object 8"/>
            <p:cNvPicPr/>
            <p:nvPr/>
          </p:nvPicPr>
          <p:blipFill>
            <a:blip r:embed="rId4" cstate="print"/>
            <a:stretch>
              <a:fillRect/>
            </a:stretch>
          </p:blipFill>
          <p:spPr>
            <a:xfrm>
              <a:off x="4084319" y="2179307"/>
              <a:ext cx="1362455" cy="943368"/>
            </a:xfrm>
            <a:prstGeom prst="rect">
              <a:avLst/>
            </a:prstGeom>
          </p:spPr>
        </p:pic>
        <p:pic>
          <p:nvPicPr>
            <p:cNvPr id="9" name="object 9"/>
            <p:cNvPicPr/>
            <p:nvPr/>
          </p:nvPicPr>
          <p:blipFill>
            <a:blip r:embed="rId5" cstate="print"/>
            <a:stretch>
              <a:fillRect/>
            </a:stretch>
          </p:blipFill>
          <p:spPr>
            <a:xfrm>
              <a:off x="4041647" y="2132076"/>
              <a:ext cx="1447800" cy="1120139"/>
            </a:xfrm>
            <a:prstGeom prst="rect">
              <a:avLst/>
            </a:prstGeom>
          </p:spPr>
        </p:pic>
        <p:pic>
          <p:nvPicPr>
            <p:cNvPr id="10" name="object 10"/>
            <p:cNvPicPr/>
            <p:nvPr/>
          </p:nvPicPr>
          <p:blipFill>
            <a:blip r:embed="rId6" cstate="print"/>
            <a:stretch>
              <a:fillRect/>
            </a:stretch>
          </p:blipFill>
          <p:spPr>
            <a:xfrm>
              <a:off x="4143755" y="2218944"/>
              <a:ext cx="1248155" cy="830579"/>
            </a:xfrm>
            <a:prstGeom prst="rect">
              <a:avLst/>
            </a:prstGeom>
          </p:spPr>
        </p:pic>
      </p:grpSp>
      <p:sp>
        <p:nvSpPr>
          <p:cNvPr id="11" name="object 11"/>
          <p:cNvSpPr txBox="1"/>
          <p:nvPr/>
        </p:nvSpPr>
        <p:spPr>
          <a:xfrm>
            <a:off x="4143755" y="2218944"/>
            <a:ext cx="1248410" cy="830580"/>
          </a:xfrm>
          <a:prstGeom prst="rect">
            <a:avLst/>
          </a:prstGeom>
        </p:spPr>
        <p:txBody>
          <a:bodyPr vert="horz" wrap="square" lIns="0" tIns="26034" rIns="0" bIns="0" rtlCol="0">
            <a:spAutoFit/>
          </a:bodyPr>
          <a:lstStyle/>
          <a:p>
            <a:pPr marL="140335" marR="132715" indent="152400">
              <a:lnSpc>
                <a:spcPct val="100000"/>
              </a:lnSpc>
              <a:spcBef>
                <a:spcPts val="204"/>
              </a:spcBef>
            </a:pPr>
            <a:r>
              <a:rPr sz="2400" spc="-10" dirty="0">
                <a:solidFill>
                  <a:srgbClr val="FFFFFF"/>
                </a:solidFill>
                <a:latin typeface="Calibri"/>
                <a:cs typeface="Calibri"/>
              </a:rPr>
              <a:t>Cross </a:t>
            </a:r>
            <a:r>
              <a:rPr sz="2400" spc="-5" dirty="0">
                <a:solidFill>
                  <a:srgbClr val="FFFFFF"/>
                </a:solidFill>
                <a:latin typeface="Calibri"/>
                <a:cs typeface="Calibri"/>
              </a:rPr>
              <a:t> E</a:t>
            </a:r>
            <a:r>
              <a:rPr sz="2400" spc="-20" dirty="0">
                <a:solidFill>
                  <a:srgbClr val="FFFFFF"/>
                </a:solidFill>
                <a:latin typeface="Calibri"/>
                <a:cs typeface="Calibri"/>
              </a:rPr>
              <a:t>n</a:t>
            </a:r>
            <a:r>
              <a:rPr sz="2400" dirty="0">
                <a:solidFill>
                  <a:srgbClr val="FFFFFF"/>
                </a:solidFill>
                <a:latin typeface="Calibri"/>
                <a:cs typeface="Calibri"/>
              </a:rPr>
              <a:t>t</a:t>
            </a:r>
            <a:r>
              <a:rPr sz="2400" spc="-35" dirty="0">
                <a:solidFill>
                  <a:srgbClr val="FFFFFF"/>
                </a:solidFill>
                <a:latin typeface="Calibri"/>
                <a:cs typeface="Calibri"/>
              </a:rPr>
              <a:t>r</a:t>
            </a:r>
            <a:r>
              <a:rPr sz="2400" spc="-5" dirty="0">
                <a:solidFill>
                  <a:srgbClr val="FFFFFF"/>
                </a:solidFill>
                <a:latin typeface="Calibri"/>
                <a:cs typeface="Calibri"/>
              </a:rPr>
              <a:t>o</a:t>
            </a:r>
            <a:r>
              <a:rPr sz="2400" spc="-20" dirty="0">
                <a:solidFill>
                  <a:srgbClr val="FFFFFF"/>
                </a:solidFill>
                <a:latin typeface="Calibri"/>
                <a:cs typeface="Calibri"/>
              </a:rPr>
              <a:t>p</a:t>
            </a:r>
            <a:r>
              <a:rPr sz="2400" dirty="0">
                <a:solidFill>
                  <a:srgbClr val="FFFFFF"/>
                </a:solidFill>
                <a:latin typeface="Calibri"/>
                <a:cs typeface="Calibri"/>
              </a:rPr>
              <a:t>y</a:t>
            </a:r>
            <a:endParaRPr sz="2400" dirty="0">
              <a:latin typeface="Calibri"/>
              <a:cs typeface="Calibri"/>
            </a:endParaRPr>
          </a:p>
        </p:txBody>
      </p:sp>
      <p:grpSp>
        <p:nvGrpSpPr>
          <p:cNvPr id="12" name="object 12"/>
          <p:cNvGrpSpPr/>
          <p:nvPr/>
        </p:nvGrpSpPr>
        <p:grpSpPr>
          <a:xfrm>
            <a:off x="7235952" y="4128515"/>
            <a:ext cx="1341120" cy="1120140"/>
            <a:chOff x="7235952" y="4128515"/>
            <a:chExt cx="1341120" cy="1120140"/>
          </a:xfrm>
        </p:grpSpPr>
        <p:pic>
          <p:nvPicPr>
            <p:cNvPr id="13" name="object 13"/>
            <p:cNvPicPr/>
            <p:nvPr/>
          </p:nvPicPr>
          <p:blipFill>
            <a:blip r:embed="rId7" cstate="print"/>
            <a:stretch>
              <a:fillRect/>
            </a:stretch>
          </p:blipFill>
          <p:spPr>
            <a:xfrm>
              <a:off x="7245096" y="4174223"/>
              <a:ext cx="1325879" cy="944892"/>
            </a:xfrm>
            <a:prstGeom prst="rect">
              <a:avLst/>
            </a:prstGeom>
          </p:spPr>
        </p:pic>
        <p:pic>
          <p:nvPicPr>
            <p:cNvPr id="14" name="object 14"/>
            <p:cNvPicPr/>
            <p:nvPr/>
          </p:nvPicPr>
          <p:blipFill>
            <a:blip r:embed="rId8" cstate="print"/>
            <a:stretch>
              <a:fillRect/>
            </a:stretch>
          </p:blipFill>
          <p:spPr>
            <a:xfrm>
              <a:off x="7235952" y="4128515"/>
              <a:ext cx="1341120" cy="1120140"/>
            </a:xfrm>
            <a:prstGeom prst="rect">
              <a:avLst/>
            </a:prstGeom>
          </p:spPr>
        </p:pic>
        <p:pic>
          <p:nvPicPr>
            <p:cNvPr id="15" name="object 15"/>
            <p:cNvPicPr/>
            <p:nvPr/>
          </p:nvPicPr>
          <p:blipFill>
            <a:blip r:embed="rId9" cstate="print"/>
            <a:stretch>
              <a:fillRect/>
            </a:stretch>
          </p:blipFill>
          <p:spPr>
            <a:xfrm>
              <a:off x="7304532" y="4213859"/>
              <a:ext cx="1211579" cy="832103"/>
            </a:xfrm>
            <a:prstGeom prst="rect">
              <a:avLst/>
            </a:prstGeom>
          </p:spPr>
        </p:pic>
      </p:grpSp>
      <p:sp>
        <p:nvSpPr>
          <p:cNvPr id="16" name="object 16"/>
          <p:cNvSpPr txBox="1"/>
          <p:nvPr/>
        </p:nvSpPr>
        <p:spPr>
          <a:xfrm>
            <a:off x="7304531" y="4213859"/>
            <a:ext cx="1211580" cy="832485"/>
          </a:xfrm>
          <a:prstGeom prst="rect">
            <a:avLst/>
          </a:prstGeom>
        </p:spPr>
        <p:txBody>
          <a:bodyPr vert="horz" wrap="square" lIns="0" tIns="27305" rIns="0" bIns="0" rtlCol="0">
            <a:spAutoFit/>
          </a:bodyPr>
          <a:lstStyle/>
          <a:p>
            <a:pPr marL="294005" marR="167640" indent="-119380">
              <a:lnSpc>
                <a:spcPct val="100000"/>
              </a:lnSpc>
              <a:spcBef>
                <a:spcPts val="215"/>
              </a:spcBef>
            </a:pPr>
            <a:r>
              <a:rPr sz="2400" spc="-5" dirty="0">
                <a:solidFill>
                  <a:srgbClr val="FFFFFF"/>
                </a:solidFill>
                <a:latin typeface="Calibri"/>
                <a:cs typeface="Calibri"/>
              </a:rPr>
              <a:t>S</a:t>
            </a:r>
            <a:r>
              <a:rPr sz="2400" dirty="0">
                <a:solidFill>
                  <a:srgbClr val="FFFFFF"/>
                </a:solidFill>
                <a:latin typeface="Calibri"/>
                <a:cs typeface="Calibri"/>
              </a:rPr>
              <a:t>q</a:t>
            </a:r>
            <a:r>
              <a:rPr sz="2400" spc="-5" dirty="0">
                <a:solidFill>
                  <a:srgbClr val="FFFFFF"/>
                </a:solidFill>
                <a:latin typeface="Calibri"/>
                <a:cs typeface="Calibri"/>
              </a:rPr>
              <a:t>u</a:t>
            </a:r>
            <a:r>
              <a:rPr sz="2400" dirty="0">
                <a:solidFill>
                  <a:srgbClr val="FFFFFF"/>
                </a:solidFill>
                <a:latin typeface="Calibri"/>
                <a:cs typeface="Calibri"/>
              </a:rPr>
              <a:t>a</a:t>
            </a:r>
            <a:r>
              <a:rPr sz="2400" spc="-35" dirty="0">
                <a:solidFill>
                  <a:srgbClr val="FFFFFF"/>
                </a:solidFill>
                <a:latin typeface="Calibri"/>
                <a:cs typeface="Calibri"/>
              </a:rPr>
              <a:t>r</a:t>
            </a:r>
            <a:r>
              <a:rPr sz="2400" dirty="0">
                <a:solidFill>
                  <a:srgbClr val="FFFFFF"/>
                </a:solidFill>
                <a:latin typeface="Calibri"/>
                <a:cs typeface="Calibri"/>
              </a:rPr>
              <a:t>e  </a:t>
            </a:r>
            <a:r>
              <a:rPr sz="2400" spc="-10" dirty="0">
                <a:solidFill>
                  <a:srgbClr val="FFFFFF"/>
                </a:solidFill>
                <a:latin typeface="Calibri"/>
                <a:cs typeface="Calibri"/>
              </a:rPr>
              <a:t>Error</a:t>
            </a:r>
            <a:endParaRPr sz="2400" dirty="0">
              <a:latin typeface="Calibri"/>
              <a:cs typeface="Calibri"/>
            </a:endParaRPr>
          </a:p>
        </p:txBody>
      </p:sp>
      <p:grpSp>
        <p:nvGrpSpPr>
          <p:cNvPr id="17" name="object 17"/>
          <p:cNvGrpSpPr/>
          <p:nvPr/>
        </p:nvGrpSpPr>
        <p:grpSpPr>
          <a:xfrm>
            <a:off x="2996183" y="3058667"/>
            <a:ext cx="688975" cy="1943100"/>
            <a:chOff x="2996183" y="3058667"/>
            <a:chExt cx="688975" cy="1943100"/>
          </a:xfrm>
        </p:grpSpPr>
        <p:pic>
          <p:nvPicPr>
            <p:cNvPr id="18" name="object 18"/>
            <p:cNvPicPr/>
            <p:nvPr/>
          </p:nvPicPr>
          <p:blipFill>
            <a:blip r:embed="rId10" cstate="print"/>
            <a:stretch>
              <a:fillRect/>
            </a:stretch>
          </p:blipFill>
          <p:spPr>
            <a:xfrm>
              <a:off x="2996183" y="3058667"/>
              <a:ext cx="214883" cy="214884"/>
            </a:xfrm>
            <a:prstGeom prst="rect">
              <a:avLst/>
            </a:prstGeom>
          </p:spPr>
        </p:pic>
        <p:pic>
          <p:nvPicPr>
            <p:cNvPr id="19" name="object 19"/>
            <p:cNvPicPr/>
            <p:nvPr/>
          </p:nvPicPr>
          <p:blipFill>
            <a:blip r:embed="rId11" cstate="print"/>
            <a:stretch>
              <a:fillRect/>
            </a:stretch>
          </p:blipFill>
          <p:spPr>
            <a:xfrm>
              <a:off x="3002279" y="4786883"/>
              <a:ext cx="214883" cy="214883"/>
            </a:xfrm>
            <a:prstGeom prst="rect">
              <a:avLst/>
            </a:prstGeom>
          </p:spPr>
        </p:pic>
        <p:sp>
          <p:nvSpPr>
            <p:cNvPr id="20" name="object 20"/>
            <p:cNvSpPr/>
            <p:nvPr/>
          </p:nvSpPr>
          <p:spPr>
            <a:xfrm>
              <a:off x="3156330" y="3206876"/>
              <a:ext cx="528955" cy="596265"/>
            </a:xfrm>
            <a:custGeom>
              <a:avLst/>
              <a:gdLst/>
              <a:ahLst/>
              <a:cxnLst/>
              <a:rect l="l" t="t" r="r" b="b"/>
              <a:pathLst>
                <a:path w="528954" h="596264">
                  <a:moveTo>
                    <a:pt x="438907" y="522820"/>
                  </a:moveTo>
                  <a:lnTo>
                    <a:pt x="410336" y="548005"/>
                  </a:lnTo>
                  <a:lnTo>
                    <a:pt x="528828" y="595884"/>
                  </a:lnTo>
                  <a:lnTo>
                    <a:pt x="513220" y="537083"/>
                  </a:lnTo>
                  <a:lnTo>
                    <a:pt x="451484" y="537083"/>
                  </a:lnTo>
                  <a:lnTo>
                    <a:pt x="438907" y="522820"/>
                  </a:lnTo>
                  <a:close/>
                </a:path>
                <a:path w="528954" h="596264">
                  <a:moveTo>
                    <a:pt x="467461" y="497651"/>
                  </a:moveTo>
                  <a:lnTo>
                    <a:pt x="438907" y="522820"/>
                  </a:lnTo>
                  <a:lnTo>
                    <a:pt x="451484" y="537083"/>
                  </a:lnTo>
                  <a:lnTo>
                    <a:pt x="480059" y="511937"/>
                  </a:lnTo>
                  <a:lnTo>
                    <a:pt x="467461" y="497651"/>
                  </a:lnTo>
                  <a:close/>
                </a:path>
                <a:path w="528954" h="596264">
                  <a:moveTo>
                    <a:pt x="496061" y="472440"/>
                  </a:moveTo>
                  <a:lnTo>
                    <a:pt x="467461" y="497651"/>
                  </a:lnTo>
                  <a:lnTo>
                    <a:pt x="480059" y="511937"/>
                  </a:lnTo>
                  <a:lnTo>
                    <a:pt x="451484" y="537083"/>
                  </a:lnTo>
                  <a:lnTo>
                    <a:pt x="513220" y="537083"/>
                  </a:lnTo>
                  <a:lnTo>
                    <a:pt x="496061" y="472440"/>
                  </a:lnTo>
                  <a:close/>
                </a:path>
                <a:path w="528954" h="596264">
                  <a:moveTo>
                    <a:pt x="28575" y="0"/>
                  </a:moveTo>
                  <a:lnTo>
                    <a:pt x="0" y="25146"/>
                  </a:lnTo>
                  <a:lnTo>
                    <a:pt x="438907" y="522820"/>
                  </a:lnTo>
                  <a:lnTo>
                    <a:pt x="467461" y="497651"/>
                  </a:lnTo>
                  <a:lnTo>
                    <a:pt x="28575" y="0"/>
                  </a:lnTo>
                  <a:close/>
                </a:path>
              </a:pathLst>
            </a:custGeom>
            <a:solidFill>
              <a:srgbClr val="0000FF"/>
            </a:solidFill>
          </p:spPr>
          <p:txBody>
            <a:bodyPr wrap="square" lIns="0" tIns="0" rIns="0" bIns="0" rtlCol="0"/>
            <a:lstStyle/>
            <a:p>
              <a:endParaRPr/>
            </a:p>
          </p:txBody>
        </p:sp>
        <p:pic>
          <p:nvPicPr>
            <p:cNvPr id="21" name="object 21"/>
            <p:cNvPicPr/>
            <p:nvPr/>
          </p:nvPicPr>
          <p:blipFill>
            <a:blip r:embed="rId12" cstate="print"/>
            <a:stretch>
              <a:fillRect/>
            </a:stretch>
          </p:blipFill>
          <p:spPr>
            <a:xfrm>
              <a:off x="3207257" y="4805044"/>
              <a:ext cx="179069" cy="108331"/>
            </a:xfrm>
            <a:prstGeom prst="rect">
              <a:avLst/>
            </a:prstGeom>
          </p:spPr>
        </p:pic>
      </p:grpSp>
      <p:sp>
        <p:nvSpPr>
          <p:cNvPr id="22" name="object 22"/>
          <p:cNvSpPr txBox="1"/>
          <p:nvPr/>
        </p:nvSpPr>
        <p:spPr>
          <a:xfrm>
            <a:off x="672185" y="5736742"/>
            <a:ext cx="210185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hlinkClick r:id="rId13"/>
              </a:rPr>
              <a:t>http://jmlr.org/procee </a:t>
            </a:r>
            <a:r>
              <a:rPr sz="1800" spc="-395" dirty="0">
                <a:latin typeface="Calibri"/>
                <a:cs typeface="Calibri"/>
              </a:rPr>
              <a:t> </a:t>
            </a:r>
            <a:r>
              <a:rPr sz="1800" spc="-10" dirty="0">
                <a:latin typeface="Calibri"/>
                <a:cs typeface="Calibri"/>
              </a:rPr>
              <a:t>dings/papers/v9/gloro </a:t>
            </a:r>
            <a:r>
              <a:rPr sz="1800" spc="-395" dirty="0">
                <a:latin typeface="Calibri"/>
                <a:cs typeface="Calibri"/>
              </a:rPr>
              <a:t> </a:t>
            </a:r>
            <a:r>
              <a:rPr sz="1800" spc="-10" dirty="0">
                <a:latin typeface="Calibri"/>
                <a:cs typeface="Calibri"/>
              </a:rPr>
              <a:t>t10a/glorot10a.pdf</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5745" cy="697230"/>
          </a:xfrm>
          <a:prstGeom prst="rect">
            <a:avLst/>
          </a:prstGeom>
        </p:spPr>
        <p:txBody>
          <a:bodyPr vert="horz" wrap="square" lIns="0" tIns="13335" rIns="0" bIns="0" rtlCol="0">
            <a:spAutoFit/>
          </a:bodyPr>
          <a:lstStyle/>
          <a:p>
            <a:pPr marL="12700">
              <a:lnSpc>
                <a:spcPct val="100000"/>
              </a:lnSpc>
              <a:spcBef>
                <a:spcPts val="105"/>
              </a:spcBef>
            </a:pPr>
            <a:r>
              <a:rPr spc="-10" dirty="0"/>
              <a:t>Discriminative</a:t>
            </a:r>
            <a:r>
              <a:rPr spc="20" dirty="0"/>
              <a:t> </a:t>
            </a:r>
            <a:r>
              <a:rPr spc="-100" dirty="0"/>
              <a:t>v.s.</a:t>
            </a:r>
            <a:r>
              <a:rPr spc="15" dirty="0"/>
              <a:t> </a:t>
            </a:r>
            <a:r>
              <a:rPr spc="-25" dirty="0"/>
              <a:t>Generative</a:t>
            </a:r>
          </a:p>
        </p:txBody>
      </p:sp>
      <p:sp>
        <p:nvSpPr>
          <p:cNvPr id="3" name="object 3"/>
          <p:cNvSpPr/>
          <p:nvPr/>
        </p:nvSpPr>
        <p:spPr>
          <a:xfrm>
            <a:off x="2788920" y="1641220"/>
            <a:ext cx="894080" cy="328930"/>
          </a:xfrm>
          <a:custGeom>
            <a:avLst/>
            <a:gdLst/>
            <a:ahLst/>
            <a:cxnLst/>
            <a:rect l="l" t="t" r="r" b="b"/>
            <a:pathLst>
              <a:path w="894079" h="328930">
                <a:moveTo>
                  <a:pt x="789305" y="0"/>
                </a:moveTo>
                <a:lnTo>
                  <a:pt x="784606" y="13334"/>
                </a:lnTo>
                <a:lnTo>
                  <a:pt x="803636" y="21595"/>
                </a:lnTo>
                <a:lnTo>
                  <a:pt x="819975" y="33035"/>
                </a:lnTo>
                <a:lnTo>
                  <a:pt x="844677" y="65404"/>
                </a:lnTo>
                <a:lnTo>
                  <a:pt x="859250" y="109156"/>
                </a:lnTo>
                <a:lnTo>
                  <a:pt x="864107" y="162813"/>
                </a:lnTo>
                <a:lnTo>
                  <a:pt x="862893" y="191791"/>
                </a:lnTo>
                <a:lnTo>
                  <a:pt x="853178" y="241841"/>
                </a:lnTo>
                <a:lnTo>
                  <a:pt x="833602" y="280894"/>
                </a:lnTo>
                <a:lnTo>
                  <a:pt x="803832" y="307234"/>
                </a:lnTo>
                <a:lnTo>
                  <a:pt x="785114" y="315594"/>
                </a:lnTo>
                <a:lnTo>
                  <a:pt x="789305" y="328929"/>
                </a:lnTo>
                <a:lnTo>
                  <a:pt x="834120" y="307879"/>
                </a:lnTo>
                <a:lnTo>
                  <a:pt x="867029" y="271399"/>
                </a:lnTo>
                <a:lnTo>
                  <a:pt x="887317" y="222599"/>
                </a:lnTo>
                <a:lnTo>
                  <a:pt x="894080" y="164464"/>
                </a:lnTo>
                <a:lnTo>
                  <a:pt x="892389" y="134346"/>
                </a:lnTo>
                <a:lnTo>
                  <a:pt x="878863" y="80918"/>
                </a:lnTo>
                <a:lnTo>
                  <a:pt x="851955" y="37415"/>
                </a:lnTo>
                <a:lnTo>
                  <a:pt x="813093" y="8598"/>
                </a:lnTo>
                <a:lnTo>
                  <a:pt x="789305" y="0"/>
                </a:lnTo>
                <a:close/>
              </a:path>
              <a:path w="894079" h="328930">
                <a:moveTo>
                  <a:pt x="104775" y="0"/>
                </a:moveTo>
                <a:lnTo>
                  <a:pt x="60102" y="21066"/>
                </a:lnTo>
                <a:lnTo>
                  <a:pt x="27050" y="57657"/>
                </a:lnTo>
                <a:lnTo>
                  <a:pt x="6762" y="106489"/>
                </a:lnTo>
                <a:lnTo>
                  <a:pt x="0" y="164464"/>
                </a:lnTo>
                <a:lnTo>
                  <a:pt x="1670" y="194710"/>
                </a:lnTo>
                <a:lnTo>
                  <a:pt x="15109" y="248154"/>
                </a:lnTo>
                <a:lnTo>
                  <a:pt x="41945" y="291568"/>
                </a:lnTo>
                <a:lnTo>
                  <a:pt x="80895" y="320333"/>
                </a:lnTo>
                <a:lnTo>
                  <a:pt x="104775" y="328929"/>
                </a:lnTo>
                <a:lnTo>
                  <a:pt x="108966" y="315594"/>
                </a:lnTo>
                <a:lnTo>
                  <a:pt x="90247" y="307234"/>
                </a:lnTo>
                <a:lnTo>
                  <a:pt x="74088" y="295671"/>
                </a:lnTo>
                <a:lnTo>
                  <a:pt x="49403" y="262889"/>
                </a:lnTo>
                <a:lnTo>
                  <a:pt x="34829" y="218138"/>
                </a:lnTo>
                <a:lnTo>
                  <a:pt x="29972" y="162813"/>
                </a:lnTo>
                <a:lnTo>
                  <a:pt x="31186" y="134735"/>
                </a:lnTo>
                <a:lnTo>
                  <a:pt x="40901" y="86054"/>
                </a:lnTo>
                <a:lnTo>
                  <a:pt x="60503" y="47642"/>
                </a:lnTo>
                <a:lnTo>
                  <a:pt x="90515" y="21595"/>
                </a:lnTo>
                <a:lnTo>
                  <a:pt x="109474" y="13334"/>
                </a:lnTo>
                <a:lnTo>
                  <a:pt x="104775" y="0"/>
                </a:lnTo>
                <a:close/>
              </a:path>
            </a:pathLst>
          </a:custGeom>
          <a:solidFill>
            <a:srgbClr val="000000"/>
          </a:solidFill>
        </p:spPr>
        <p:txBody>
          <a:bodyPr wrap="square" lIns="0" tIns="0" rIns="0" bIns="0" rtlCol="0"/>
          <a:lstStyle/>
          <a:p>
            <a:endParaRPr/>
          </a:p>
        </p:txBody>
      </p:sp>
      <p:sp>
        <p:nvSpPr>
          <p:cNvPr id="4" name="object 4"/>
          <p:cNvSpPr/>
          <p:nvPr/>
        </p:nvSpPr>
        <p:spPr>
          <a:xfrm>
            <a:off x="4425696" y="1641220"/>
            <a:ext cx="1584960" cy="328930"/>
          </a:xfrm>
          <a:custGeom>
            <a:avLst/>
            <a:gdLst/>
            <a:ahLst/>
            <a:cxnLst/>
            <a:rect l="l" t="t" r="r" b="b"/>
            <a:pathLst>
              <a:path w="1584960" h="328930">
                <a:moveTo>
                  <a:pt x="1479677" y="0"/>
                </a:moveTo>
                <a:lnTo>
                  <a:pt x="1474977" y="13334"/>
                </a:lnTo>
                <a:lnTo>
                  <a:pt x="1494008" y="21595"/>
                </a:lnTo>
                <a:lnTo>
                  <a:pt x="1510347" y="33035"/>
                </a:lnTo>
                <a:lnTo>
                  <a:pt x="1535049" y="65404"/>
                </a:lnTo>
                <a:lnTo>
                  <a:pt x="1549622" y="109156"/>
                </a:lnTo>
                <a:lnTo>
                  <a:pt x="1554479" y="162813"/>
                </a:lnTo>
                <a:lnTo>
                  <a:pt x="1553265" y="191791"/>
                </a:lnTo>
                <a:lnTo>
                  <a:pt x="1543550" y="241841"/>
                </a:lnTo>
                <a:lnTo>
                  <a:pt x="1523974" y="280894"/>
                </a:lnTo>
                <a:lnTo>
                  <a:pt x="1494204" y="307234"/>
                </a:lnTo>
                <a:lnTo>
                  <a:pt x="1475486" y="315594"/>
                </a:lnTo>
                <a:lnTo>
                  <a:pt x="1479677" y="328929"/>
                </a:lnTo>
                <a:lnTo>
                  <a:pt x="1524492" y="307879"/>
                </a:lnTo>
                <a:lnTo>
                  <a:pt x="1557401" y="271399"/>
                </a:lnTo>
                <a:lnTo>
                  <a:pt x="1577689" y="222599"/>
                </a:lnTo>
                <a:lnTo>
                  <a:pt x="1584452" y="164464"/>
                </a:lnTo>
                <a:lnTo>
                  <a:pt x="1582761" y="134346"/>
                </a:lnTo>
                <a:lnTo>
                  <a:pt x="1569235" y="80918"/>
                </a:lnTo>
                <a:lnTo>
                  <a:pt x="1542327" y="37415"/>
                </a:lnTo>
                <a:lnTo>
                  <a:pt x="1503465" y="8598"/>
                </a:lnTo>
                <a:lnTo>
                  <a:pt x="1479677" y="0"/>
                </a:lnTo>
                <a:close/>
              </a:path>
              <a:path w="1584960" h="328930">
                <a:moveTo>
                  <a:pt x="104775" y="0"/>
                </a:moveTo>
                <a:lnTo>
                  <a:pt x="60102" y="21066"/>
                </a:lnTo>
                <a:lnTo>
                  <a:pt x="27050" y="57657"/>
                </a:lnTo>
                <a:lnTo>
                  <a:pt x="6762" y="106489"/>
                </a:lnTo>
                <a:lnTo>
                  <a:pt x="0" y="164464"/>
                </a:lnTo>
                <a:lnTo>
                  <a:pt x="1670" y="194710"/>
                </a:lnTo>
                <a:lnTo>
                  <a:pt x="15109" y="248154"/>
                </a:lnTo>
                <a:lnTo>
                  <a:pt x="41945" y="291568"/>
                </a:lnTo>
                <a:lnTo>
                  <a:pt x="80895" y="320333"/>
                </a:lnTo>
                <a:lnTo>
                  <a:pt x="104775" y="328929"/>
                </a:lnTo>
                <a:lnTo>
                  <a:pt x="108965" y="315594"/>
                </a:lnTo>
                <a:lnTo>
                  <a:pt x="90247" y="307234"/>
                </a:lnTo>
                <a:lnTo>
                  <a:pt x="74088" y="295671"/>
                </a:lnTo>
                <a:lnTo>
                  <a:pt x="49402" y="262889"/>
                </a:lnTo>
                <a:lnTo>
                  <a:pt x="34829" y="218138"/>
                </a:lnTo>
                <a:lnTo>
                  <a:pt x="29971" y="162813"/>
                </a:lnTo>
                <a:lnTo>
                  <a:pt x="31186" y="134735"/>
                </a:lnTo>
                <a:lnTo>
                  <a:pt x="40901" y="86054"/>
                </a:lnTo>
                <a:lnTo>
                  <a:pt x="60503" y="47642"/>
                </a:lnTo>
                <a:lnTo>
                  <a:pt x="90515" y="21595"/>
                </a:lnTo>
                <a:lnTo>
                  <a:pt x="109474" y="13334"/>
                </a:lnTo>
                <a:lnTo>
                  <a:pt x="104775" y="0"/>
                </a:lnTo>
                <a:close/>
              </a:path>
            </a:pathLst>
          </a:custGeom>
          <a:solidFill>
            <a:srgbClr val="000000"/>
          </a:solidFill>
        </p:spPr>
        <p:txBody>
          <a:bodyPr wrap="square" lIns="0" tIns="0" rIns="0" bIns="0" rtlCol="0"/>
          <a:lstStyle/>
          <a:p>
            <a:endParaRPr/>
          </a:p>
        </p:txBody>
      </p:sp>
      <p:sp>
        <p:nvSpPr>
          <p:cNvPr id="5" name="object 5"/>
          <p:cNvSpPr txBox="1"/>
          <p:nvPr/>
        </p:nvSpPr>
        <p:spPr>
          <a:xfrm>
            <a:off x="2504185" y="1539621"/>
            <a:ext cx="3408679" cy="452120"/>
          </a:xfrm>
          <a:prstGeom prst="rect">
            <a:avLst/>
          </a:prstGeom>
        </p:spPr>
        <p:txBody>
          <a:bodyPr vert="horz" wrap="square" lIns="0" tIns="12065" rIns="0" bIns="0" rtlCol="0">
            <a:spAutoFit/>
          </a:bodyPr>
          <a:lstStyle/>
          <a:p>
            <a:pPr marL="25400">
              <a:lnSpc>
                <a:spcPct val="100000"/>
              </a:lnSpc>
              <a:spcBef>
                <a:spcPts val="95"/>
              </a:spcBef>
              <a:tabLst>
                <a:tab pos="401320" algn="l"/>
                <a:tab pos="1310005" algn="l"/>
                <a:tab pos="2038350" algn="l"/>
              </a:tabLst>
            </a:pP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	</a:t>
            </a: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𝜎	𝑤</a:t>
            </a:r>
            <a:r>
              <a:rPr sz="2800" spc="55" dirty="0">
                <a:latin typeface="Cambria Math"/>
                <a:cs typeface="Cambria Math"/>
              </a:rPr>
              <a:t> </a:t>
            </a:r>
            <a:r>
              <a:rPr sz="2800" spc="95" dirty="0">
                <a:latin typeface="Cambria Math"/>
                <a:cs typeface="Cambria Math"/>
              </a:rPr>
              <a:t>∙</a:t>
            </a:r>
            <a:r>
              <a:rPr sz="2800" spc="-10" dirty="0">
                <a:latin typeface="Cambria Math"/>
                <a:cs typeface="Cambria Math"/>
              </a:rPr>
              <a:t> </a:t>
            </a:r>
            <a:r>
              <a:rPr sz="2800" spc="-5" dirty="0">
                <a:latin typeface="Cambria Math"/>
                <a:cs typeface="Cambria Math"/>
              </a:rPr>
              <a:t>𝑥</a:t>
            </a:r>
            <a:r>
              <a:rPr sz="2800" spc="65" dirty="0">
                <a:latin typeface="Cambria Math"/>
                <a:cs typeface="Cambria Math"/>
              </a:rPr>
              <a:t> </a:t>
            </a:r>
            <a:r>
              <a:rPr sz="2800" spc="-5" dirty="0">
                <a:latin typeface="Cambria Math"/>
                <a:cs typeface="Cambria Math"/>
              </a:rPr>
              <a:t>+</a:t>
            </a:r>
            <a:r>
              <a:rPr sz="2800" spc="-20" dirty="0">
                <a:latin typeface="Cambria Math"/>
                <a:cs typeface="Cambria Math"/>
              </a:rPr>
              <a:t> </a:t>
            </a:r>
            <a:r>
              <a:rPr sz="2800" spc="-5" dirty="0">
                <a:latin typeface="Cambria Math"/>
                <a:cs typeface="Cambria Math"/>
              </a:rPr>
              <a:t>𝑏</a:t>
            </a:r>
            <a:endParaRPr sz="2800" dirty="0">
              <a:latin typeface="Cambria Math"/>
              <a:cs typeface="Cambria Math"/>
            </a:endParaRPr>
          </a:p>
        </p:txBody>
      </p:sp>
      <p:pic>
        <p:nvPicPr>
          <p:cNvPr id="6" name="object 6"/>
          <p:cNvPicPr/>
          <p:nvPr/>
        </p:nvPicPr>
        <p:blipFill>
          <a:blip r:embed="rId3" cstate="print"/>
          <a:stretch>
            <a:fillRect/>
          </a:stretch>
        </p:blipFill>
        <p:spPr>
          <a:xfrm>
            <a:off x="815339" y="2621279"/>
            <a:ext cx="3147060" cy="522732"/>
          </a:xfrm>
          <a:prstGeom prst="rect">
            <a:avLst/>
          </a:prstGeom>
        </p:spPr>
      </p:pic>
      <p:sp>
        <p:nvSpPr>
          <p:cNvPr id="7" name="object 7"/>
          <p:cNvSpPr txBox="1"/>
          <p:nvPr/>
        </p:nvSpPr>
        <p:spPr>
          <a:xfrm>
            <a:off x="815339" y="2621279"/>
            <a:ext cx="3147060" cy="523240"/>
          </a:xfrm>
          <a:prstGeom prst="rect">
            <a:avLst/>
          </a:prstGeom>
          <a:ln w="6096">
            <a:solidFill>
              <a:srgbClr val="EC7C30"/>
            </a:solidFill>
          </a:ln>
        </p:spPr>
        <p:txBody>
          <a:bodyPr vert="horz" wrap="square" lIns="0" tIns="22225" rIns="0" bIns="0" rtlCol="0">
            <a:spAutoFit/>
          </a:bodyPr>
          <a:lstStyle/>
          <a:p>
            <a:pPr marL="90805">
              <a:lnSpc>
                <a:spcPct val="100000"/>
              </a:lnSpc>
              <a:spcBef>
                <a:spcPts val="175"/>
              </a:spcBef>
            </a:pPr>
            <a:r>
              <a:rPr sz="2800" spc="-10" dirty="0">
                <a:latin typeface="Calibri"/>
                <a:cs typeface="Calibri"/>
              </a:rPr>
              <a:t>directly</a:t>
            </a:r>
            <a:r>
              <a:rPr sz="2800" spc="-15" dirty="0">
                <a:latin typeface="Calibri"/>
                <a:cs typeface="Calibri"/>
              </a:rPr>
              <a:t> </a:t>
            </a:r>
            <a:r>
              <a:rPr sz="2800" spc="-10" dirty="0">
                <a:latin typeface="Calibri"/>
                <a:cs typeface="Calibri"/>
              </a:rPr>
              <a:t>find</a:t>
            </a:r>
            <a:r>
              <a:rPr sz="2800" spc="5" dirty="0">
                <a:latin typeface="Calibri"/>
                <a:cs typeface="Calibri"/>
              </a:rPr>
              <a:t> </a:t>
            </a:r>
            <a:r>
              <a:rPr sz="2800" b="1" i="1" spc="-5" dirty="0">
                <a:latin typeface="Calibri"/>
                <a:cs typeface="Calibri"/>
              </a:rPr>
              <a:t>w </a:t>
            </a:r>
            <a:r>
              <a:rPr sz="2800" spc="-5" dirty="0">
                <a:latin typeface="Calibri"/>
                <a:cs typeface="Calibri"/>
              </a:rPr>
              <a:t>and</a:t>
            </a:r>
            <a:r>
              <a:rPr sz="2800" spc="10" dirty="0">
                <a:latin typeface="Calibri"/>
                <a:cs typeface="Calibri"/>
              </a:rPr>
              <a:t> </a:t>
            </a:r>
            <a:r>
              <a:rPr sz="2800" spc="-5" dirty="0">
                <a:latin typeface="Calibri"/>
                <a:cs typeface="Calibri"/>
              </a:rPr>
              <a:t>b</a:t>
            </a:r>
            <a:endParaRPr sz="2800">
              <a:latin typeface="Calibri"/>
              <a:cs typeface="Calibri"/>
            </a:endParaRPr>
          </a:p>
        </p:txBody>
      </p:sp>
      <p:sp>
        <p:nvSpPr>
          <p:cNvPr id="8" name="object 8"/>
          <p:cNvSpPr/>
          <p:nvPr/>
        </p:nvSpPr>
        <p:spPr>
          <a:xfrm>
            <a:off x="5618353" y="3454527"/>
            <a:ext cx="1188720" cy="282575"/>
          </a:xfrm>
          <a:custGeom>
            <a:avLst/>
            <a:gdLst/>
            <a:ahLst/>
            <a:cxnLst/>
            <a:rect l="l" t="t" r="r" b="b"/>
            <a:pathLst>
              <a:path w="1188720" h="282575">
                <a:moveTo>
                  <a:pt x="1098550" y="0"/>
                </a:moveTo>
                <a:lnTo>
                  <a:pt x="1094486" y="11557"/>
                </a:lnTo>
                <a:lnTo>
                  <a:pt x="1110849" y="18631"/>
                </a:lnTo>
                <a:lnTo>
                  <a:pt x="1124902" y="28432"/>
                </a:lnTo>
                <a:lnTo>
                  <a:pt x="1153435" y="73925"/>
                </a:lnTo>
                <a:lnTo>
                  <a:pt x="1161766" y="115732"/>
                </a:lnTo>
                <a:lnTo>
                  <a:pt x="1162812" y="139826"/>
                </a:lnTo>
                <a:lnTo>
                  <a:pt x="1161764" y="164707"/>
                </a:lnTo>
                <a:lnTo>
                  <a:pt x="1153382" y="207656"/>
                </a:lnTo>
                <a:lnTo>
                  <a:pt x="1124886" y="253857"/>
                </a:lnTo>
                <a:lnTo>
                  <a:pt x="1094867" y="270891"/>
                </a:lnTo>
                <a:lnTo>
                  <a:pt x="1098550" y="282321"/>
                </a:lnTo>
                <a:lnTo>
                  <a:pt x="1137046" y="264302"/>
                </a:lnTo>
                <a:lnTo>
                  <a:pt x="1165352" y="233045"/>
                </a:lnTo>
                <a:lnTo>
                  <a:pt x="1182782" y="191150"/>
                </a:lnTo>
                <a:lnTo>
                  <a:pt x="1188593" y="141350"/>
                </a:lnTo>
                <a:lnTo>
                  <a:pt x="1187120" y="115413"/>
                </a:lnTo>
                <a:lnTo>
                  <a:pt x="1175412" y="69538"/>
                </a:lnTo>
                <a:lnTo>
                  <a:pt x="1152342" y="32164"/>
                </a:lnTo>
                <a:lnTo>
                  <a:pt x="1119004" y="7435"/>
                </a:lnTo>
                <a:lnTo>
                  <a:pt x="1098550" y="0"/>
                </a:lnTo>
                <a:close/>
              </a:path>
              <a:path w="1188720" h="282575">
                <a:moveTo>
                  <a:pt x="90043" y="0"/>
                </a:moveTo>
                <a:lnTo>
                  <a:pt x="51657" y="18145"/>
                </a:lnTo>
                <a:lnTo>
                  <a:pt x="23368" y="49530"/>
                </a:lnTo>
                <a:lnTo>
                  <a:pt x="5873" y="91487"/>
                </a:lnTo>
                <a:lnTo>
                  <a:pt x="0" y="141350"/>
                </a:lnTo>
                <a:lnTo>
                  <a:pt x="1452" y="167233"/>
                </a:lnTo>
                <a:lnTo>
                  <a:pt x="13073" y="213092"/>
                </a:lnTo>
                <a:lnTo>
                  <a:pt x="36125" y="250334"/>
                </a:lnTo>
                <a:lnTo>
                  <a:pt x="69514" y="274960"/>
                </a:lnTo>
                <a:lnTo>
                  <a:pt x="90043" y="282321"/>
                </a:lnTo>
                <a:lnTo>
                  <a:pt x="93599" y="270891"/>
                </a:lnTo>
                <a:lnTo>
                  <a:pt x="77549" y="263773"/>
                </a:lnTo>
                <a:lnTo>
                  <a:pt x="63690" y="253857"/>
                </a:lnTo>
                <a:lnTo>
                  <a:pt x="35210" y="207656"/>
                </a:lnTo>
                <a:lnTo>
                  <a:pt x="26828" y="164707"/>
                </a:lnTo>
                <a:lnTo>
                  <a:pt x="25781" y="139826"/>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pic>
        <p:nvPicPr>
          <p:cNvPr id="9" name="object 9"/>
          <p:cNvPicPr/>
          <p:nvPr/>
        </p:nvPicPr>
        <p:blipFill>
          <a:blip r:embed="rId4" cstate="print"/>
          <a:stretch>
            <a:fillRect/>
          </a:stretch>
        </p:blipFill>
        <p:spPr>
          <a:xfrm>
            <a:off x="4748784" y="2630423"/>
            <a:ext cx="2703575" cy="522731"/>
          </a:xfrm>
          <a:prstGeom prst="rect">
            <a:avLst/>
          </a:prstGeom>
        </p:spPr>
      </p:pic>
      <p:sp>
        <p:nvSpPr>
          <p:cNvPr id="10" name="object 10"/>
          <p:cNvSpPr txBox="1"/>
          <p:nvPr/>
        </p:nvSpPr>
        <p:spPr>
          <a:xfrm>
            <a:off x="4748784" y="2630423"/>
            <a:ext cx="2703830" cy="523240"/>
          </a:xfrm>
          <a:prstGeom prst="rect">
            <a:avLst/>
          </a:prstGeom>
          <a:ln w="6096">
            <a:solidFill>
              <a:srgbClr val="4471C4"/>
            </a:solidFill>
          </a:ln>
        </p:spPr>
        <p:txBody>
          <a:bodyPr vert="horz" wrap="square" lIns="0" tIns="26034" rIns="0" bIns="0" rtlCol="0">
            <a:spAutoFit/>
          </a:bodyPr>
          <a:lstStyle/>
          <a:p>
            <a:pPr marL="92075">
              <a:lnSpc>
                <a:spcPct val="100000"/>
              </a:lnSpc>
              <a:spcBef>
                <a:spcPts val="204"/>
              </a:spcBef>
            </a:pPr>
            <a:r>
              <a:rPr sz="2800" spc="-10" dirty="0">
                <a:latin typeface="Calibri"/>
                <a:cs typeface="Calibri"/>
              </a:rPr>
              <a:t>Find</a:t>
            </a:r>
            <a:r>
              <a:rPr sz="2800" spc="5" dirty="0">
                <a:latin typeface="Calibri"/>
                <a:cs typeface="Calibri"/>
              </a:rPr>
              <a:t> </a:t>
            </a:r>
            <a:r>
              <a:rPr sz="2800" spc="60" dirty="0">
                <a:latin typeface="Cambria Math"/>
                <a:cs typeface="Cambria Math"/>
              </a:rPr>
              <a:t>𝜇</a:t>
            </a:r>
            <a:r>
              <a:rPr sz="3075" spc="89" baseline="27100" dirty="0">
                <a:latin typeface="Cambria Math"/>
                <a:cs typeface="Cambria Math"/>
              </a:rPr>
              <a:t>1</a:t>
            </a:r>
            <a:r>
              <a:rPr sz="2800" spc="60" dirty="0">
                <a:latin typeface="Calibri"/>
                <a:cs typeface="Calibri"/>
              </a:rPr>
              <a:t>,</a:t>
            </a:r>
            <a:r>
              <a:rPr sz="2800" spc="-5" dirty="0">
                <a:latin typeface="Calibri"/>
                <a:cs typeface="Calibri"/>
              </a:rPr>
              <a:t> </a:t>
            </a:r>
            <a:r>
              <a:rPr sz="2800" spc="75" dirty="0">
                <a:latin typeface="Cambria Math"/>
                <a:cs typeface="Cambria Math"/>
              </a:rPr>
              <a:t>𝜇</a:t>
            </a:r>
            <a:r>
              <a:rPr sz="3075" spc="112" baseline="27100" dirty="0">
                <a:latin typeface="Cambria Math"/>
                <a:cs typeface="Cambria Math"/>
              </a:rPr>
              <a:t>2</a:t>
            </a:r>
            <a:r>
              <a:rPr sz="2800" spc="75" dirty="0">
                <a:latin typeface="Calibri"/>
                <a:cs typeface="Calibri"/>
              </a:rPr>
              <a:t>,</a:t>
            </a:r>
            <a:r>
              <a:rPr sz="2800" spc="-15" dirty="0">
                <a:latin typeface="Calibri"/>
                <a:cs typeface="Calibri"/>
              </a:rPr>
              <a:t> </a:t>
            </a:r>
            <a:r>
              <a:rPr sz="2800" spc="30" dirty="0">
                <a:latin typeface="Cambria Math"/>
                <a:cs typeface="Cambria Math"/>
              </a:rPr>
              <a:t>Σ</a:t>
            </a:r>
            <a:r>
              <a:rPr sz="3075" spc="44" baseline="27100" dirty="0">
                <a:latin typeface="Cambria Math"/>
                <a:cs typeface="Cambria Math"/>
              </a:rPr>
              <a:t>−1</a:t>
            </a:r>
            <a:endParaRPr sz="3075" baseline="27100" dirty="0">
              <a:latin typeface="Cambria Math"/>
              <a:cs typeface="Cambria Math"/>
            </a:endParaRPr>
          </a:p>
        </p:txBody>
      </p:sp>
      <p:sp>
        <p:nvSpPr>
          <p:cNvPr id="11" name="object 11"/>
          <p:cNvSpPr/>
          <p:nvPr/>
        </p:nvSpPr>
        <p:spPr>
          <a:xfrm>
            <a:off x="5643371" y="4283583"/>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2" name="object 12"/>
          <p:cNvSpPr/>
          <p:nvPr/>
        </p:nvSpPr>
        <p:spPr>
          <a:xfrm>
            <a:off x="5889625" y="4152391"/>
            <a:ext cx="509270" cy="282575"/>
          </a:xfrm>
          <a:custGeom>
            <a:avLst/>
            <a:gdLst/>
            <a:ahLst/>
            <a:cxnLst/>
            <a:rect l="l" t="t" r="r" b="b"/>
            <a:pathLst>
              <a:path w="509270" h="282575">
                <a:moveTo>
                  <a:pt x="418846" y="0"/>
                </a:moveTo>
                <a:lnTo>
                  <a:pt x="414782" y="11429"/>
                </a:lnTo>
                <a:lnTo>
                  <a:pt x="431145" y="18522"/>
                </a:lnTo>
                <a:lnTo>
                  <a:pt x="445198" y="28352"/>
                </a:lnTo>
                <a:lnTo>
                  <a:pt x="473731" y="73852"/>
                </a:lnTo>
                <a:lnTo>
                  <a:pt x="482062" y="115623"/>
                </a:lnTo>
                <a:lnTo>
                  <a:pt x="483108" y="139699"/>
                </a:lnTo>
                <a:lnTo>
                  <a:pt x="482060" y="164635"/>
                </a:lnTo>
                <a:lnTo>
                  <a:pt x="473678" y="207601"/>
                </a:lnTo>
                <a:lnTo>
                  <a:pt x="445182" y="253857"/>
                </a:lnTo>
                <a:lnTo>
                  <a:pt x="415163" y="270890"/>
                </a:lnTo>
                <a:lnTo>
                  <a:pt x="418846" y="282320"/>
                </a:lnTo>
                <a:lnTo>
                  <a:pt x="457342" y="264255"/>
                </a:lnTo>
                <a:lnTo>
                  <a:pt x="485648" y="233044"/>
                </a:lnTo>
                <a:lnTo>
                  <a:pt x="503078" y="191134"/>
                </a:lnTo>
                <a:lnTo>
                  <a:pt x="508888" y="141223"/>
                </a:lnTo>
                <a:lnTo>
                  <a:pt x="507416" y="115341"/>
                </a:lnTo>
                <a:lnTo>
                  <a:pt x="495708" y="69482"/>
                </a:lnTo>
                <a:lnTo>
                  <a:pt x="472638" y="32146"/>
                </a:lnTo>
                <a:lnTo>
                  <a:pt x="439300" y="7381"/>
                </a:lnTo>
                <a:lnTo>
                  <a:pt x="418846" y="0"/>
                </a:lnTo>
                <a:close/>
              </a:path>
              <a:path w="509270" h="282575">
                <a:moveTo>
                  <a:pt x="90042" y="0"/>
                </a:moveTo>
                <a:lnTo>
                  <a:pt x="51657" y="18097"/>
                </a:lnTo>
                <a:lnTo>
                  <a:pt x="23367" y="49529"/>
                </a:lnTo>
                <a:lnTo>
                  <a:pt x="5873"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7" y="11429"/>
                </a:lnTo>
                <a:lnTo>
                  <a:pt x="90042" y="0"/>
                </a:lnTo>
                <a:close/>
              </a:path>
            </a:pathLst>
          </a:custGeom>
          <a:solidFill>
            <a:srgbClr val="000000"/>
          </a:solidFill>
        </p:spPr>
        <p:txBody>
          <a:bodyPr wrap="square" lIns="0" tIns="0" rIns="0" bIns="0" rtlCol="0"/>
          <a:lstStyle/>
          <a:p>
            <a:endParaRPr/>
          </a:p>
        </p:txBody>
      </p:sp>
      <p:sp>
        <p:nvSpPr>
          <p:cNvPr id="13" name="object 13"/>
          <p:cNvSpPr/>
          <p:nvPr/>
        </p:nvSpPr>
        <p:spPr>
          <a:xfrm>
            <a:off x="6607429" y="4152391"/>
            <a:ext cx="510540" cy="282575"/>
          </a:xfrm>
          <a:custGeom>
            <a:avLst/>
            <a:gdLst/>
            <a:ahLst/>
            <a:cxnLst/>
            <a:rect l="l" t="t" r="r" b="b"/>
            <a:pathLst>
              <a:path w="510540" h="282575">
                <a:moveTo>
                  <a:pt x="420370" y="0"/>
                </a:moveTo>
                <a:lnTo>
                  <a:pt x="416305" y="11429"/>
                </a:lnTo>
                <a:lnTo>
                  <a:pt x="432669" y="18522"/>
                </a:lnTo>
                <a:lnTo>
                  <a:pt x="446722" y="28352"/>
                </a:lnTo>
                <a:lnTo>
                  <a:pt x="475255" y="73852"/>
                </a:lnTo>
                <a:lnTo>
                  <a:pt x="483586" y="115623"/>
                </a:lnTo>
                <a:lnTo>
                  <a:pt x="484631" y="139699"/>
                </a:lnTo>
                <a:lnTo>
                  <a:pt x="483584" y="164635"/>
                </a:lnTo>
                <a:lnTo>
                  <a:pt x="475202" y="207601"/>
                </a:lnTo>
                <a:lnTo>
                  <a:pt x="446706" y="253857"/>
                </a:lnTo>
                <a:lnTo>
                  <a:pt x="416687" y="270890"/>
                </a:lnTo>
                <a:lnTo>
                  <a:pt x="420370" y="282320"/>
                </a:lnTo>
                <a:lnTo>
                  <a:pt x="458866" y="264255"/>
                </a:lnTo>
                <a:lnTo>
                  <a:pt x="487172" y="233044"/>
                </a:lnTo>
                <a:lnTo>
                  <a:pt x="504602" y="191134"/>
                </a:lnTo>
                <a:lnTo>
                  <a:pt x="510413" y="141223"/>
                </a:lnTo>
                <a:lnTo>
                  <a:pt x="508940" y="115341"/>
                </a:lnTo>
                <a:lnTo>
                  <a:pt x="497232" y="69482"/>
                </a:lnTo>
                <a:lnTo>
                  <a:pt x="474162" y="32146"/>
                </a:lnTo>
                <a:lnTo>
                  <a:pt x="440824" y="7381"/>
                </a:lnTo>
                <a:lnTo>
                  <a:pt x="420370" y="0"/>
                </a:lnTo>
                <a:close/>
              </a:path>
              <a:path w="510540" h="282575">
                <a:moveTo>
                  <a:pt x="90043" y="0"/>
                </a:moveTo>
                <a:lnTo>
                  <a:pt x="51657" y="18097"/>
                </a:lnTo>
                <a:lnTo>
                  <a:pt x="23368" y="49529"/>
                </a:lnTo>
                <a:lnTo>
                  <a:pt x="5873" y="91424"/>
                </a:lnTo>
                <a:lnTo>
                  <a:pt x="0" y="141223"/>
                </a:lnTo>
                <a:lnTo>
                  <a:pt x="1452" y="167179"/>
                </a:lnTo>
                <a:lnTo>
                  <a:pt x="13073" y="213090"/>
                </a:lnTo>
                <a:lnTo>
                  <a:pt x="36125" y="250281"/>
                </a:lnTo>
                <a:lnTo>
                  <a:pt x="69514" y="274943"/>
                </a:lnTo>
                <a:lnTo>
                  <a:pt x="90043"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14" name="object 14"/>
          <p:cNvSpPr txBox="1"/>
          <p:nvPr/>
        </p:nvSpPr>
        <p:spPr>
          <a:xfrm>
            <a:off x="4746116" y="3253562"/>
            <a:ext cx="3052445" cy="1089660"/>
          </a:xfrm>
          <a:prstGeom prst="rect">
            <a:avLst/>
          </a:prstGeom>
        </p:spPr>
        <p:txBody>
          <a:bodyPr vert="horz" wrap="square" lIns="0" tIns="12700" rIns="0" bIns="0" rtlCol="0">
            <a:spAutoFit/>
          </a:bodyPr>
          <a:lstStyle/>
          <a:p>
            <a:pPr marL="50800">
              <a:lnSpc>
                <a:spcPct val="100000"/>
              </a:lnSpc>
              <a:spcBef>
                <a:spcPts val="100"/>
              </a:spcBef>
              <a:tabLst>
                <a:tab pos="972185" algn="l"/>
                <a:tab pos="2088514" algn="l"/>
              </a:tabLst>
            </a:pPr>
            <a:r>
              <a:rPr sz="3600" spc="135" baseline="-20833" dirty="0">
                <a:latin typeface="Cambria Math"/>
                <a:cs typeface="Cambria Math"/>
              </a:rPr>
              <a:t>𝑤</a:t>
            </a:r>
            <a:r>
              <a:rPr sz="1750" spc="90" dirty="0">
                <a:latin typeface="Cambria Math"/>
                <a:cs typeface="Cambria Math"/>
              </a:rPr>
              <a:t>𝑇</a:t>
            </a:r>
            <a:r>
              <a:rPr sz="1750" spc="430" dirty="0">
                <a:latin typeface="Cambria Math"/>
                <a:cs typeface="Cambria Math"/>
              </a:rPr>
              <a:t> </a:t>
            </a:r>
            <a:r>
              <a:rPr sz="3600" baseline="-20833" dirty="0">
                <a:latin typeface="Cambria Math"/>
                <a:cs typeface="Cambria Math"/>
              </a:rPr>
              <a:t>=	</a:t>
            </a:r>
            <a:r>
              <a:rPr sz="3600" spc="44" baseline="-20833" dirty="0">
                <a:latin typeface="Cambria Math"/>
                <a:cs typeface="Cambria Math"/>
              </a:rPr>
              <a:t>𝜇</a:t>
            </a:r>
            <a:r>
              <a:rPr sz="1750" spc="30" dirty="0">
                <a:latin typeface="Cambria Math"/>
                <a:cs typeface="Cambria Math"/>
              </a:rPr>
              <a:t>1</a:t>
            </a:r>
            <a:r>
              <a:rPr sz="1750" spc="245" dirty="0">
                <a:latin typeface="Cambria Math"/>
                <a:cs typeface="Cambria Math"/>
              </a:rPr>
              <a:t> </a:t>
            </a:r>
            <a:r>
              <a:rPr sz="3600" baseline="-20833" dirty="0">
                <a:latin typeface="Cambria Math"/>
                <a:cs typeface="Cambria Math"/>
              </a:rPr>
              <a:t>−</a:t>
            </a:r>
            <a:r>
              <a:rPr sz="3600" spc="-15"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	</a:t>
            </a:r>
            <a:r>
              <a:rPr sz="1750" spc="65" dirty="0">
                <a:latin typeface="Cambria Math"/>
                <a:cs typeface="Cambria Math"/>
              </a:rPr>
              <a:t>𝑇</a:t>
            </a:r>
            <a:r>
              <a:rPr sz="3600" spc="97" baseline="-20833" dirty="0">
                <a:latin typeface="Cambria Math"/>
                <a:cs typeface="Cambria Math"/>
              </a:rPr>
              <a:t>Σ</a:t>
            </a:r>
            <a:r>
              <a:rPr sz="1750" spc="65" dirty="0">
                <a:latin typeface="Cambria Math"/>
                <a:cs typeface="Cambria Math"/>
              </a:rPr>
              <a:t>−1</a:t>
            </a:r>
            <a:endParaRPr sz="1750">
              <a:latin typeface="Cambria Math"/>
              <a:cs typeface="Cambria Math"/>
            </a:endParaRPr>
          </a:p>
          <a:p>
            <a:pPr marL="52069">
              <a:lnSpc>
                <a:spcPct val="100000"/>
              </a:lnSpc>
              <a:spcBef>
                <a:spcPts val="2615"/>
              </a:spcBef>
              <a:tabLst>
                <a:tab pos="1243965" algn="l"/>
                <a:tab pos="1680210" algn="l"/>
                <a:tab pos="1962150" algn="l"/>
                <a:tab pos="2399030" algn="l"/>
              </a:tabLst>
            </a:pPr>
            <a:r>
              <a:rPr sz="3600" baseline="-20833" dirty="0">
                <a:latin typeface="Cambria Math"/>
                <a:cs typeface="Cambria Math"/>
              </a:rPr>
              <a:t>𝑏</a:t>
            </a:r>
            <a:r>
              <a:rPr sz="3600" spc="284" baseline="-20833" dirty="0">
                <a:latin typeface="Cambria Math"/>
                <a:cs typeface="Cambria Math"/>
              </a:rPr>
              <a:t> </a:t>
            </a:r>
            <a:r>
              <a:rPr sz="3600" baseline="-20833" dirty="0">
                <a:latin typeface="Cambria Math"/>
                <a:cs typeface="Cambria Math"/>
              </a:rPr>
              <a:t>=</a:t>
            </a:r>
            <a:r>
              <a:rPr sz="3600" spc="202" baseline="-20833" dirty="0">
                <a:latin typeface="Cambria Math"/>
                <a:cs typeface="Cambria Math"/>
              </a:rPr>
              <a:t> </a:t>
            </a:r>
            <a:r>
              <a:rPr sz="3600" baseline="-20833" dirty="0">
                <a:latin typeface="Cambria Math"/>
                <a:cs typeface="Cambria Math"/>
              </a:rPr>
              <a:t>−</a:t>
            </a:r>
            <a:r>
              <a:rPr sz="3600" spc="-209" baseline="-20833" dirty="0">
                <a:latin typeface="Cambria Math"/>
                <a:cs typeface="Cambria Math"/>
              </a:rPr>
              <a:t> </a:t>
            </a:r>
            <a:r>
              <a:rPr sz="3600" baseline="21990" dirty="0">
                <a:latin typeface="Cambria Math"/>
                <a:cs typeface="Cambria Math"/>
              </a:rPr>
              <a:t>1	</a:t>
            </a:r>
            <a:r>
              <a:rPr sz="3600" spc="37" baseline="-20833" dirty="0">
                <a:latin typeface="Cambria Math"/>
                <a:cs typeface="Cambria Math"/>
              </a:rPr>
              <a:t>𝜇</a:t>
            </a:r>
            <a:r>
              <a:rPr sz="1750" spc="25" dirty="0">
                <a:latin typeface="Cambria Math"/>
                <a:cs typeface="Cambria Math"/>
              </a:rPr>
              <a:t>1	</a:t>
            </a:r>
            <a:r>
              <a:rPr sz="1750" spc="35" dirty="0">
                <a:latin typeface="Cambria Math"/>
                <a:cs typeface="Cambria Math"/>
              </a:rPr>
              <a:t>𝑇	</a:t>
            </a:r>
            <a:r>
              <a:rPr sz="3600" spc="52" baseline="-20833" dirty="0">
                <a:latin typeface="Cambria Math"/>
                <a:cs typeface="Cambria Math"/>
              </a:rPr>
              <a:t>Σ</a:t>
            </a:r>
            <a:r>
              <a:rPr sz="1750" spc="35" dirty="0">
                <a:latin typeface="Cambria Math"/>
                <a:cs typeface="Cambria Math"/>
              </a:rPr>
              <a:t>1	</a:t>
            </a:r>
            <a:r>
              <a:rPr sz="1750" spc="40" dirty="0">
                <a:latin typeface="Cambria Math"/>
                <a:cs typeface="Cambria Math"/>
              </a:rPr>
              <a:t>−1</a:t>
            </a:r>
            <a:r>
              <a:rPr sz="3600" spc="60" baseline="-20833" dirty="0">
                <a:latin typeface="Cambria Math"/>
                <a:cs typeface="Cambria Math"/>
              </a:rPr>
              <a:t>𝜇</a:t>
            </a:r>
            <a:r>
              <a:rPr sz="1750" spc="40" dirty="0">
                <a:latin typeface="Cambria Math"/>
                <a:cs typeface="Cambria Math"/>
              </a:rPr>
              <a:t>1</a:t>
            </a:r>
            <a:endParaRPr sz="1750">
              <a:latin typeface="Cambria Math"/>
              <a:cs typeface="Cambria Math"/>
            </a:endParaRPr>
          </a:p>
        </p:txBody>
      </p:sp>
      <p:sp>
        <p:nvSpPr>
          <p:cNvPr id="15" name="object 15"/>
          <p:cNvSpPr/>
          <p:nvPr/>
        </p:nvSpPr>
        <p:spPr>
          <a:xfrm>
            <a:off x="5616066" y="5096255"/>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6" name="object 16"/>
          <p:cNvSpPr txBox="1"/>
          <p:nvPr/>
        </p:nvSpPr>
        <p:spPr>
          <a:xfrm>
            <a:off x="5604509" y="4267580"/>
            <a:ext cx="221615" cy="769620"/>
          </a:xfrm>
          <a:prstGeom prst="rect">
            <a:avLst/>
          </a:prstGeom>
        </p:spPr>
        <p:txBody>
          <a:bodyPr vert="horz" wrap="square" lIns="0" tIns="12700" rIns="0" bIns="0" rtlCol="0">
            <a:spAutoFit/>
          </a:bodyPr>
          <a:lstStyle/>
          <a:p>
            <a:pPr marL="39370">
              <a:lnSpc>
                <a:spcPct val="100000"/>
              </a:lnSpc>
              <a:spcBef>
                <a:spcPts val="100"/>
              </a:spcBef>
            </a:pPr>
            <a:r>
              <a:rPr sz="2400" dirty="0">
                <a:latin typeface="Cambria Math"/>
                <a:cs typeface="Cambria Math"/>
              </a:rPr>
              <a:t>2</a:t>
            </a:r>
            <a:endParaRPr sz="2400">
              <a:latin typeface="Cambria Math"/>
              <a:cs typeface="Cambria Math"/>
            </a:endParaRPr>
          </a:p>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17" name="object 17"/>
          <p:cNvSpPr/>
          <p:nvPr/>
        </p:nvSpPr>
        <p:spPr>
          <a:xfrm>
            <a:off x="5862320" y="4965065"/>
            <a:ext cx="514984" cy="282575"/>
          </a:xfrm>
          <a:custGeom>
            <a:avLst/>
            <a:gdLst/>
            <a:ahLst/>
            <a:cxnLst/>
            <a:rect l="l" t="t" r="r" b="b"/>
            <a:pathLst>
              <a:path w="514985" h="282575">
                <a:moveTo>
                  <a:pt x="424814" y="0"/>
                </a:moveTo>
                <a:lnTo>
                  <a:pt x="420877" y="11430"/>
                </a:lnTo>
                <a:lnTo>
                  <a:pt x="437185" y="18522"/>
                </a:lnTo>
                <a:lnTo>
                  <a:pt x="451230" y="28352"/>
                </a:lnTo>
                <a:lnTo>
                  <a:pt x="479774" y="73852"/>
                </a:lnTo>
                <a:lnTo>
                  <a:pt x="488156" y="115623"/>
                </a:lnTo>
                <a:lnTo>
                  <a:pt x="489203" y="139700"/>
                </a:lnTo>
                <a:lnTo>
                  <a:pt x="488156" y="164633"/>
                </a:lnTo>
                <a:lnTo>
                  <a:pt x="479774" y="207547"/>
                </a:lnTo>
                <a:lnTo>
                  <a:pt x="451278" y="253793"/>
                </a:lnTo>
                <a:lnTo>
                  <a:pt x="421258" y="270891"/>
                </a:lnTo>
                <a:lnTo>
                  <a:pt x="424814" y="282321"/>
                </a:lnTo>
                <a:lnTo>
                  <a:pt x="463359" y="264239"/>
                </a:lnTo>
                <a:lnTo>
                  <a:pt x="491616" y="232918"/>
                </a:lnTo>
                <a:lnTo>
                  <a:pt x="509047" y="191119"/>
                </a:lnTo>
                <a:lnTo>
                  <a:pt x="514857" y="141224"/>
                </a:lnTo>
                <a:lnTo>
                  <a:pt x="513405" y="115339"/>
                </a:lnTo>
                <a:lnTo>
                  <a:pt x="501784" y="69429"/>
                </a:lnTo>
                <a:lnTo>
                  <a:pt x="478714" y="32093"/>
                </a:lnTo>
                <a:lnTo>
                  <a:pt x="445289" y="7379"/>
                </a:lnTo>
                <a:lnTo>
                  <a:pt x="424814" y="0"/>
                </a:lnTo>
                <a:close/>
              </a:path>
              <a:path w="514985" h="282575">
                <a:moveTo>
                  <a:pt x="90042" y="0"/>
                </a:moveTo>
                <a:lnTo>
                  <a:pt x="51641" y="18081"/>
                </a:lnTo>
                <a:lnTo>
                  <a:pt x="23240" y="49403"/>
                </a:lnTo>
                <a:lnTo>
                  <a:pt x="5810" y="91408"/>
                </a:lnTo>
                <a:lnTo>
                  <a:pt x="0" y="141224"/>
                </a:lnTo>
                <a:lnTo>
                  <a:pt x="1452" y="167177"/>
                </a:lnTo>
                <a:lnTo>
                  <a:pt x="13073" y="213036"/>
                </a:lnTo>
                <a:lnTo>
                  <a:pt x="36125" y="250227"/>
                </a:lnTo>
                <a:lnTo>
                  <a:pt x="69514" y="274941"/>
                </a:lnTo>
                <a:lnTo>
                  <a:pt x="90042" y="282321"/>
                </a:lnTo>
                <a:lnTo>
                  <a:pt x="93599" y="270891"/>
                </a:lnTo>
                <a:lnTo>
                  <a:pt x="77531" y="263717"/>
                </a:lnTo>
                <a:lnTo>
                  <a:pt x="63642" y="253793"/>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6587743" y="4965065"/>
            <a:ext cx="516890" cy="282575"/>
          </a:xfrm>
          <a:custGeom>
            <a:avLst/>
            <a:gdLst/>
            <a:ahLst/>
            <a:cxnLst/>
            <a:rect l="l" t="t" r="r" b="b"/>
            <a:pathLst>
              <a:path w="516890" h="282575">
                <a:moveTo>
                  <a:pt x="426338" y="0"/>
                </a:moveTo>
                <a:lnTo>
                  <a:pt x="422401" y="11430"/>
                </a:lnTo>
                <a:lnTo>
                  <a:pt x="438709" y="18522"/>
                </a:lnTo>
                <a:lnTo>
                  <a:pt x="452754" y="28352"/>
                </a:lnTo>
                <a:lnTo>
                  <a:pt x="481298" y="73852"/>
                </a:lnTo>
                <a:lnTo>
                  <a:pt x="489680" y="115623"/>
                </a:lnTo>
                <a:lnTo>
                  <a:pt x="490727" y="139700"/>
                </a:lnTo>
                <a:lnTo>
                  <a:pt x="489680" y="164633"/>
                </a:lnTo>
                <a:lnTo>
                  <a:pt x="481298" y="207547"/>
                </a:lnTo>
                <a:lnTo>
                  <a:pt x="452802" y="253793"/>
                </a:lnTo>
                <a:lnTo>
                  <a:pt x="422782" y="270891"/>
                </a:lnTo>
                <a:lnTo>
                  <a:pt x="426338" y="282321"/>
                </a:lnTo>
                <a:lnTo>
                  <a:pt x="464883" y="264239"/>
                </a:lnTo>
                <a:lnTo>
                  <a:pt x="493140" y="232918"/>
                </a:lnTo>
                <a:lnTo>
                  <a:pt x="510571" y="191119"/>
                </a:lnTo>
                <a:lnTo>
                  <a:pt x="516381" y="141224"/>
                </a:lnTo>
                <a:lnTo>
                  <a:pt x="514929" y="115339"/>
                </a:lnTo>
                <a:lnTo>
                  <a:pt x="503308" y="69429"/>
                </a:lnTo>
                <a:lnTo>
                  <a:pt x="480238" y="32093"/>
                </a:lnTo>
                <a:lnTo>
                  <a:pt x="446813" y="7379"/>
                </a:lnTo>
                <a:lnTo>
                  <a:pt x="426338" y="0"/>
                </a:lnTo>
                <a:close/>
              </a:path>
              <a:path w="516890" h="282575">
                <a:moveTo>
                  <a:pt x="90042" y="0"/>
                </a:moveTo>
                <a:lnTo>
                  <a:pt x="51641" y="18081"/>
                </a:lnTo>
                <a:lnTo>
                  <a:pt x="23240" y="49403"/>
                </a:lnTo>
                <a:lnTo>
                  <a:pt x="5810" y="91408"/>
                </a:lnTo>
                <a:lnTo>
                  <a:pt x="0" y="141224"/>
                </a:lnTo>
                <a:lnTo>
                  <a:pt x="1452" y="167177"/>
                </a:lnTo>
                <a:lnTo>
                  <a:pt x="13073" y="213036"/>
                </a:lnTo>
                <a:lnTo>
                  <a:pt x="36125" y="250227"/>
                </a:lnTo>
                <a:lnTo>
                  <a:pt x="69514" y="274941"/>
                </a:lnTo>
                <a:lnTo>
                  <a:pt x="90042" y="282321"/>
                </a:lnTo>
                <a:lnTo>
                  <a:pt x="93599" y="270891"/>
                </a:lnTo>
                <a:lnTo>
                  <a:pt x="77531" y="263717"/>
                </a:lnTo>
                <a:lnTo>
                  <a:pt x="63642" y="253793"/>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9" name="object 19"/>
          <p:cNvSpPr txBox="1"/>
          <p:nvPr/>
        </p:nvSpPr>
        <p:spPr>
          <a:xfrm>
            <a:off x="6125717" y="4847082"/>
            <a:ext cx="1626870" cy="292735"/>
          </a:xfrm>
          <a:prstGeom prst="rect">
            <a:avLst/>
          </a:prstGeom>
        </p:spPr>
        <p:txBody>
          <a:bodyPr vert="horz" wrap="square" lIns="0" tIns="12700" rIns="0" bIns="0" rtlCol="0">
            <a:spAutoFit/>
          </a:bodyPr>
          <a:lstStyle/>
          <a:p>
            <a:pPr marL="12700">
              <a:lnSpc>
                <a:spcPct val="100000"/>
              </a:lnSpc>
              <a:spcBef>
                <a:spcPts val="100"/>
              </a:spcBef>
              <a:tabLst>
                <a:tab pos="278765" algn="l"/>
                <a:tab pos="739140" algn="l"/>
                <a:tab pos="1005840" algn="l"/>
                <a:tab pos="1484630" algn="l"/>
              </a:tabLst>
            </a:pPr>
            <a:r>
              <a:rPr sz="1750" spc="40" dirty="0">
                <a:latin typeface="Cambria Math"/>
                <a:cs typeface="Cambria Math"/>
              </a:rPr>
              <a:t>2	</a:t>
            </a:r>
            <a:r>
              <a:rPr sz="1750" spc="55" dirty="0">
                <a:latin typeface="Cambria Math"/>
                <a:cs typeface="Cambria Math"/>
              </a:rPr>
              <a:t>𝑇	</a:t>
            </a:r>
            <a:r>
              <a:rPr sz="1750" spc="40" dirty="0">
                <a:latin typeface="Cambria Math"/>
                <a:cs typeface="Cambria Math"/>
              </a:rPr>
              <a:t>2	</a:t>
            </a:r>
            <a:r>
              <a:rPr sz="1750" spc="-40" dirty="0">
                <a:latin typeface="Cambria Math"/>
                <a:cs typeface="Cambria Math"/>
              </a:rPr>
              <a:t>−</a:t>
            </a:r>
            <a:r>
              <a:rPr sz="1750" spc="40" dirty="0">
                <a:latin typeface="Cambria Math"/>
                <a:cs typeface="Cambria Math"/>
              </a:rPr>
              <a:t>1</a:t>
            </a:r>
            <a:r>
              <a:rPr sz="1750" dirty="0">
                <a:latin typeface="Cambria Math"/>
                <a:cs typeface="Cambria Math"/>
              </a:rPr>
              <a:t>	</a:t>
            </a:r>
            <a:r>
              <a:rPr sz="1750" spc="40" dirty="0">
                <a:latin typeface="Cambria Math"/>
                <a:cs typeface="Cambria Math"/>
              </a:rPr>
              <a:t>2</a:t>
            </a:r>
            <a:endParaRPr sz="1750">
              <a:latin typeface="Cambria Math"/>
              <a:cs typeface="Cambria Math"/>
            </a:endParaRPr>
          </a:p>
        </p:txBody>
      </p:sp>
      <p:sp>
        <p:nvSpPr>
          <p:cNvPr id="20" name="object 20"/>
          <p:cNvSpPr/>
          <p:nvPr/>
        </p:nvSpPr>
        <p:spPr>
          <a:xfrm>
            <a:off x="8440039" y="5096255"/>
            <a:ext cx="340360" cy="20320"/>
          </a:xfrm>
          <a:custGeom>
            <a:avLst/>
            <a:gdLst/>
            <a:ahLst/>
            <a:cxnLst/>
            <a:rect l="l" t="t" r="r" b="b"/>
            <a:pathLst>
              <a:path w="340359"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21" name="object 21"/>
          <p:cNvSpPr txBox="1"/>
          <p:nvPr/>
        </p:nvSpPr>
        <p:spPr>
          <a:xfrm>
            <a:off x="8406383" y="4645914"/>
            <a:ext cx="395605"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22" name="object 22"/>
          <p:cNvSpPr txBox="1"/>
          <p:nvPr/>
        </p:nvSpPr>
        <p:spPr>
          <a:xfrm>
            <a:off x="5263260" y="4875733"/>
            <a:ext cx="3554729" cy="391795"/>
          </a:xfrm>
          <a:prstGeom prst="rect">
            <a:avLst/>
          </a:prstGeom>
        </p:spPr>
        <p:txBody>
          <a:bodyPr vert="horz" wrap="square" lIns="0" tIns="12700" rIns="0" bIns="0" rtlCol="0">
            <a:spAutoFit/>
          </a:bodyPr>
          <a:lstStyle/>
          <a:p>
            <a:pPr marL="76200">
              <a:lnSpc>
                <a:spcPct val="100000"/>
              </a:lnSpc>
              <a:spcBef>
                <a:spcPts val="100"/>
              </a:spcBef>
              <a:tabLst>
                <a:tab pos="699770" algn="l"/>
                <a:tab pos="1424940" algn="l"/>
                <a:tab pos="2171700" algn="l"/>
                <a:tab pos="25558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	</a:t>
            </a:r>
            <a:r>
              <a:rPr sz="2400" dirty="0">
                <a:latin typeface="Cambria Math"/>
                <a:cs typeface="Cambria Math"/>
              </a:rPr>
              <a:t>𝜇	Σ	𝜇	+</a:t>
            </a:r>
            <a:r>
              <a:rPr sz="2400" spc="-45" dirty="0">
                <a:latin typeface="Cambria Math"/>
                <a:cs typeface="Cambria Math"/>
              </a:rPr>
              <a:t> </a:t>
            </a:r>
            <a:r>
              <a:rPr sz="2400" spc="-5" dirty="0">
                <a:latin typeface="Cambria Math"/>
                <a:cs typeface="Cambria Math"/>
              </a:rPr>
              <a:t>𝑙𝑛</a:t>
            </a:r>
            <a:r>
              <a:rPr sz="2400" spc="-114" dirty="0">
                <a:latin typeface="Cambria Math"/>
                <a:cs typeface="Cambria Math"/>
              </a:rPr>
              <a:t> </a:t>
            </a:r>
            <a:r>
              <a:rPr sz="3600" spc="-127" baseline="-37037" dirty="0">
                <a:latin typeface="Cambria Math"/>
                <a:cs typeface="Cambria Math"/>
              </a:rPr>
              <a:t>𝑁</a:t>
            </a:r>
            <a:r>
              <a:rPr sz="2625" spc="-127" baseline="-66666" dirty="0">
                <a:latin typeface="Cambria Math"/>
                <a:cs typeface="Cambria Math"/>
              </a:rPr>
              <a:t>2</a:t>
            </a:r>
            <a:endParaRPr sz="2625" baseline="-66666">
              <a:latin typeface="Cambria Math"/>
              <a:cs typeface="Cambria Math"/>
            </a:endParaRPr>
          </a:p>
        </p:txBody>
      </p:sp>
      <p:pic>
        <p:nvPicPr>
          <p:cNvPr id="23" name="object 23"/>
          <p:cNvPicPr/>
          <p:nvPr/>
        </p:nvPicPr>
        <p:blipFill>
          <a:blip r:embed="rId5" cstate="print"/>
          <a:stretch>
            <a:fillRect/>
          </a:stretch>
        </p:blipFill>
        <p:spPr>
          <a:xfrm>
            <a:off x="908303" y="5670803"/>
            <a:ext cx="7513320" cy="832103"/>
          </a:xfrm>
          <a:prstGeom prst="rect">
            <a:avLst/>
          </a:prstGeom>
        </p:spPr>
      </p:pic>
      <p:sp>
        <p:nvSpPr>
          <p:cNvPr id="24" name="object 24"/>
          <p:cNvSpPr txBox="1"/>
          <p:nvPr/>
        </p:nvSpPr>
        <p:spPr>
          <a:xfrm>
            <a:off x="908303" y="5670803"/>
            <a:ext cx="7513320" cy="832485"/>
          </a:xfrm>
          <a:prstGeom prst="rect">
            <a:avLst/>
          </a:prstGeom>
          <a:ln w="6096">
            <a:solidFill>
              <a:srgbClr val="6FAC46"/>
            </a:solidFill>
          </a:ln>
        </p:spPr>
        <p:txBody>
          <a:bodyPr vert="horz" wrap="square" lIns="0" tIns="27305" rIns="0" bIns="0" rtlCol="0">
            <a:spAutoFit/>
          </a:bodyPr>
          <a:lstStyle/>
          <a:p>
            <a:pPr marL="90805" marR="574675">
              <a:lnSpc>
                <a:spcPct val="100000"/>
              </a:lnSpc>
              <a:spcBef>
                <a:spcPts val="215"/>
              </a:spcBef>
            </a:pPr>
            <a:r>
              <a:rPr sz="2400" spc="-5" dirty="0">
                <a:latin typeface="Calibri"/>
                <a:cs typeface="Calibri"/>
              </a:rPr>
              <a:t>The same </a:t>
            </a:r>
            <a:r>
              <a:rPr sz="2400" dirty="0">
                <a:latin typeface="Calibri"/>
                <a:cs typeface="Calibri"/>
              </a:rPr>
              <a:t>model </a:t>
            </a:r>
            <a:r>
              <a:rPr sz="2400" spc="-5" dirty="0">
                <a:latin typeface="Calibri"/>
                <a:cs typeface="Calibri"/>
              </a:rPr>
              <a:t>(function set), but </a:t>
            </a:r>
            <a:r>
              <a:rPr sz="2400" spc="-20" dirty="0">
                <a:latin typeface="Calibri"/>
                <a:cs typeface="Calibri"/>
              </a:rPr>
              <a:t>different </a:t>
            </a:r>
            <a:r>
              <a:rPr sz="2400" spc="-5" dirty="0">
                <a:latin typeface="Calibri"/>
                <a:cs typeface="Calibri"/>
              </a:rPr>
              <a:t>function </a:t>
            </a:r>
            <a:r>
              <a:rPr sz="2400" dirty="0">
                <a:latin typeface="Calibri"/>
                <a:cs typeface="Calibri"/>
              </a:rPr>
              <a:t>is </a:t>
            </a:r>
            <a:r>
              <a:rPr sz="2400" spc="-530" dirty="0">
                <a:latin typeface="Calibri"/>
                <a:cs typeface="Calibri"/>
              </a:rPr>
              <a:t> </a:t>
            </a:r>
            <a:r>
              <a:rPr sz="2400" spc="-5" dirty="0">
                <a:latin typeface="Calibri"/>
                <a:cs typeface="Calibri"/>
              </a:rPr>
              <a:t>selected</a:t>
            </a:r>
            <a:r>
              <a:rPr sz="2400" spc="-15" dirty="0">
                <a:latin typeface="Calibri"/>
                <a:cs typeface="Calibri"/>
              </a:rPr>
              <a:t> </a:t>
            </a:r>
            <a:r>
              <a:rPr sz="2400" spc="-10" dirty="0">
                <a:latin typeface="Calibri"/>
                <a:cs typeface="Calibri"/>
              </a:rPr>
              <a:t>by </a:t>
            </a:r>
            <a:r>
              <a:rPr sz="2400" dirty="0">
                <a:latin typeface="Calibri"/>
                <a:cs typeface="Calibri"/>
              </a:rPr>
              <a:t>the </a:t>
            </a:r>
            <a:r>
              <a:rPr sz="2400" spc="-5" dirty="0">
                <a:latin typeface="Calibri"/>
                <a:cs typeface="Calibri"/>
              </a:rPr>
              <a:t>same</a:t>
            </a:r>
            <a:r>
              <a:rPr sz="2400" spc="-10" dirty="0">
                <a:latin typeface="Calibri"/>
                <a:cs typeface="Calibri"/>
              </a:rPr>
              <a:t> training</a:t>
            </a:r>
            <a:r>
              <a:rPr sz="2400" spc="-15" dirty="0">
                <a:latin typeface="Calibri"/>
                <a:cs typeface="Calibri"/>
              </a:rPr>
              <a:t> data.</a:t>
            </a:r>
            <a:endParaRPr sz="2400">
              <a:latin typeface="Calibri"/>
              <a:cs typeface="Calibri"/>
            </a:endParaRPr>
          </a:p>
        </p:txBody>
      </p:sp>
      <p:grpSp>
        <p:nvGrpSpPr>
          <p:cNvPr id="25" name="object 25"/>
          <p:cNvGrpSpPr/>
          <p:nvPr/>
        </p:nvGrpSpPr>
        <p:grpSpPr>
          <a:xfrm>
            <a:off x="2557272" y="3538728"/>
            <a:ext cx="1548765" cy="966469"/>
            <a:chOff x="2557272" y="3538728"/>
            <a:chExt cx="1548765" cy="966469"/>
          </a:xfrm>
        </p:grpSpPr>
        <p:sp>
          <p:nvSpPr>
            <p:cNvPr id="26" name="object 26"/>
            <p:cNvSpPr/>
            <p:nvPr/>
          </p:nvSpPr>
          <p:spPr>
            <a:xfrm>
              <a:off x="2563368" y="3544824"/>
              <a:ext cx="1536700" cy="954405"/>
            </a:xfrm>
            <a:custGeom>
              <a:avLst/>
              <a:gdLst/>
              <a:ahLst/>
              <a:cxnLst/>
              <a:rect l="l" t="t" r="r" b="b"/>
              <a:pathLst>
                <a:path w="1536700" h="954404">
                  <a:moveTo>
                    <a:pt x="238506" y="0"/>
                  </a:moveTo>
                  <a:lnTo>
                    <a:pt x="0" y="238506"/>
                  </a:lnTo>
                  <a:lnTo>
                    <a:pt x="119252" y="238506"/>
                  </a:lnTo>
                  <a:lnTo>
                    <a:pt x="119252" y="834770"/>
                  </a:lnTo>
                  <a:lnTo>
                    <a:pt x="1297685" y="834770"/>
                  </a:lnTo>
                  <a:lnTo>
                    <a:pt x="1297685" y="954024"/>
                  </a:lnTo>
                  <a:lnTo>
                    <a:pt x="1536192" y="715518"/>
                  </a:lnTo>
                  <a:lnTo>
                    <a:pt x="1297685" y="477012"/>
                  </a:lnTo>
                  <a:lnTo>
                    <a:pt x="1297685" y="596264"/>
                  </a:lnTo>
                  <a:lnTo>
                    <a:pt x="357758" y="596264"/>
                  </a:lnTo>
                  <a:lnTo>
                    <a:pt x="357758" y="238506"/>
                  </a:lnTo>
                  <a:lnTo>
                    <a:pt x="477012" y="238506"/>
                  </a:lnTo>
                  <a:lnTo>
                    <a:pt x="238506" y="0"/>
                  </a:lnTo>
                  <a:close/>
                </a:path>
              </a:pathLst>
            </a:custGeom>
            <a:solidFill>
              <a:srgbClr val="5B9BD4"/>
            </a:solidFill>
          </p:spPr>
          <p:txBody>
            <a:bodyPr wrap="square" lIns="0" tIns="0" rIns="0" bIns="0" rtlCol="0"/>
            <a:lstStyle/>
            <a:p>
              <a:endParaRPr/>
            </a:p>
          </p:txBody>
        </p:sp>
        <p:sp>
          <p:nvSpPr>
            <p:cNvPr id="27" name="object 27"/>
            <p:cNvSpPr/>
            <p:nvPr/>
          </p:nvSpPr>
          <p:spPr>
            <a:xfrm>
              <a:off x="2563368" y="3544824"/>
              <a:ext cx="1536700" cy="954405"/>
            </a:xfrm>
            <a:custGeom>
              <a:avLst/>
              <a:gdLst/>
              <a:ahLst/>
              <a:cxnLst/>
              <a:rect l="l" t="t" r="r" b="b"/>
              <a:pathLst>
                <a:path w="1536700" h="954404">
                  <a:moveTo>
                    <a:pt x="238506" y="0"/>
                  </a:moveTo>
                  <a:lnTo>
                    <a:pt x="477012" y="238506"/>
                  </a:lnTo>
                  <a:lnTo>
                    <a:pt x="357758" y="238506"/>
                  </a:lnTo>
                  <a:lnTo>
                    <a:pt x="357758" y="596264"/>
                  </a:lnTo>
                  <a:lnTo>
                    <a:pt x="1297685" y="596264"/>
                  </a:lnTo>
                  <a:lnTo>
                    <a:pt x="1297685" y="477012"/>
                  </a:lnTo>
                  <a:lnTo>
                    <a:pt x="1536192" y="715518"/>
                  </a:lnTo>
                  <a:lnTo>
                    <a:pt x="1297685" y="954024"/>
                  </a:lnTo>
                  <a:lnTo>
                    <a:pt x="1297685" y="834770"/>
                  </a:lnTo>
                  <a:lnTo>
                    <a:pt x="119252" y="834770"/>
                  </a:lnTo>
                  <a:lnTo>
                    <a:pt x="119252" y="238506"/>
                  </a:lnTo>
                  <a:lnTo>
                    <a:pt x="0" y="238506"/>
                  </a:lnTo>
                  <a:lnTo>
                    <a:pt x="238506" y="0"/>
                  </a:lnTo>
                  <a:close/>
                </a:path>
              </a:pathLst>
            </a:custGeom>
            <a:ln w="12192">
              <a:solidFill>
                <a:srgbClr val="41709C"/>
              </a:solidFill>
            </a:ln>
          </p:spPr>
          <p:txBody>
            <a:bodyPr wrap="square" lIns="0" tIns="0" rIns="0" bIns="0" rtlCol="0"/>
            <a:lstStyle/>
            <a:p>
              <a:endParaRPr/>
            </a:p>
          </p:txBody>
        </p:sp>
      </p:grpSp>
      <p:sp>
        <p:nvSpPr>
          <p:cNvPr id="28" name="object 28"/>
          <p:cNvSpPr txBox="1"/>
          <p:nvPr/>
        </p:nvSpPr>
        <p:spPr>
          <a:xfrm>
            <a:off x="986739" y="4495038"/>
            <a:ext cx="3014980"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Will</a:t>
            </a:r>
            <a:r>
              <a:rPr sz="2400" spc="-40" dirty="0">
                <a:latin typeface="Calibri"/>
                <a:cs typeface="Calibri"/>
              </a:rPr>
              <a:t> </a:t>
            </a:r>
            <a:r>
              <a:rPr sz="2400" spc="-15" dirty="0">
                <a:latin typeface="Calibri"/>
                <a:cs typeface="Calibri"/>
              </a:rPr>
              <a:t>we</a:t>
            </a:r>
            <a:r>
              <a:rPr sz="2400" spc="-20" dirty="0">
                <a:latin typeface="Calibri"/>
                <a:cs typeface="Calibri"/>
              </a:rPr>
              <a:t> </a:t>
            </a:r>
            <a:r>
              <a:rPr sz="2400" spc="-10" dirty="0">
                <a:latin typeface="Calibri"/>
                <a:cs typeface="Calibri"/>
              </a:rPr>
              <a:t>obtain</a:t>
            </a:r>
            <a:r>
              <a:rPr sz="2400" spc="-25" dirty="0">
                <a:latin typeface="Calibri"/>
                <a:cs typeface="Calibri"/>
              </a:rPr>
              <a:t> </a:t>
            </a:r>
            <a:r>
              <a:rPr sz="2400" dirty="0">
                <a:latin typeface="Calibri"/>
                <a:cs typeface="Calibri"/>
              </a:rPr>
              <a:t>the</a:t>
            </a:r>
            <a:r>
              <a:rPr sz="2400" spc="-30" dirty="0">
                <a:latin typeface="Calibri"/>
                <a:cs typeface="Calibri"/>
              </a:rPr>
              <a:t> </a:t>
            </a:r>
            <a:r>
              <a:rPr sz="2400" spc="-5" dirty="0">
                <a:latin typeface="Calibri"/>
                <a:cs typeface="Calibri"/>
              </a:rPr>
              <a:t>same </a:t>
            </a:r>
            <a:r>
              <a:rPr sz="2400" spc="-530" dirty="0">
                <a:latin typeface="Calibri"/>
                <a:cs typeface="Calibri"/>
              </a:rPr>
              <a:t> </a:t>
            </a:r>
            <a:r>
              <a:rPr sz="2400" spc="-10" dirty="0">
                <a:latin typeface="Calibri"/>
                <a:cs typeface="Calibri"/>
              </a:rPr>
              <a:t>set</a:t>
            </a:r>
            <a:r>
              <a:rPr sz="2400" spc="-2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w</a:t>
            </a:r>
            <a:r>
              <a:rPr sz="2400" spc="-20"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b?</a:t>
            </a:r>
            <a:endParaRPr sz="2400">
              <a:latin typeface="Calibri"/>
              <a:cs typeface="Calibri"/>
            </a:endParaRPr>
          </a:p>
        </p:txBody>
      </p:sp>
      <p:grpSp>
        <p:nvGrpSpPr>
          <p:cNvPr id="29" name="object 29"/>
          <p:cNvGrpSpPr/>
          <p:nvPr/>
        </p:nvGrpSpPr>
        <p:grpSpPr>
          <a:xfrm>
            <a:off x="2744723" y="2064385"/>
            <a:ext cx="519430" cy="490220"/>
            <a:chOff x="2744723" y="2064385"/>
            <a:chExt cx="519430" cy="490220"/>
          </a:xfrm>
        </p:grpSpPr>
        <p:sp>
          <p:nvSpPr>
            <p:cNvPr id="30" name="object 30"/>
            <p:cNvSpPr/>
            <p:nvPr/>
          </p:nvSpPr>
          <p:spPr>
            <a:xfrm>
              <a:off x="2751073" y="2070735"/>
              <a:ext cx="506730" cy="477520"/>
            </a:xfrm>
            <a:custGeom>
              <a:avLst/>
              <a:gdLst/>
              <a:ahLst/>
              <a:cxnLst/>
              <a:rect l="l" t="t" r="r" b="b"/>
              <a:pathLst>
                <a:path w="506729" h="477519">
                  <a:moveTo>
                    <a:pt x="357377" y="0"/>
                  </a:moveTo>
                  <a:lnTo>
                    <a:pt x="107568" y="204469"/>
                  </a:lnTo>
                  <a:lnTo>
                    <a:pt x="33019" y="113537"/>
                  </a:lnTo>
                  <a:lnTo>
                    <a:pt x="0" y="444500"/>
                  </a:lnTo>
                  <a:lnTo>
                    <a:pt x="331088" y="477519"/>
                  </a:lnTo>
                  <a:lnTo>
                    <a:pt x="256539" y="386588"/>
                  </a:lnTo>
                  <a:lnTo>
                    <a:pt x="506349" y="182117"/>
                  </a:lnTo>
                  <a:lnTo>
                    <a:pt x="357377" y="0"/>
                  </a:lnTo>
                  <a:close/>
                </a:path>
              </a:pathLst>
            </a:custGeom>
            <a:solidFill>
              <a:srgbClr val="000000"/>
            </a:solidFill>
          </p:spPr>
          <p:txBody>
            <a:bodyPr wrap="square" lIns="0" tIns="0" rIns="0" bIns="0" rtlCol="0"/>
            <a:lstStyle/>
            <a:p>
              <a:endParaRPr/>
            </a:p>
          </p:txBody>
        </p:sp>
        <p:sp>
          <p:nvSpPr>
            <p:cNvPr id="31" name="object 31"/>
            <p:cNvSpPr/>
            <p:nvPr/>
          </p:nvSpPr>
          <p:spPr>
            <a:xfrm>
              <a:off x="2751073" y="2070735"/>
              <a:ext cx="506730" cy="477520"/>
            </a:xfrm>
            <a:custGeom>
              <a:avLst/>
              <a:gdLst/>
              <a:ahLst/>
              <a:cxnLst/>
              <a:rect l="l" t="t" r="r" b="b"/>
              <a:pathLst>
                <a:path w="506729" h="477519">
                  <a:moveTo>
                    <a:pt x="33019" y="113537"/>
                  </a:moveTo>
                  <a:lnTo>
                    <a:pt x="107568" y="204469"/>
                  </a:lnTo>
                  <a:lnTo>
                    <a:pt x="357377" y="0"/>
                  </a:lnTo>
                  <a:lnTo>
                    <a:pt x="506349" y="182117"/>
                  </a:lnTo>
                  <a:lnTo>
                    <a:pt x="256539" y="386588"/>
                  </a:lnTo>
                  <a:lnTo>
                    <a:pt x="331088" y="477519"/>
                  </a:lnTo>
                  <a:lnTo>
                    <a:pt x="0" y="444500"/>
                  </a:lnTo>
                  <a:lnTo>
                    <a:pt x="33019" y="113537"/>
                  </a:lnTo>
                  <a:close/>
                </a:path>
              </a:pathLst>
            </a:custGeom>
            <a:ln w="12700">
              <a:solidFill>
                <a:srgbClr val="000000"/>
              </a:solidFill>
            </a:ln>
          </p:spPr>
          <p:txBody>
            <a:bodyPr wrap="square" lIns="0" tIns="0" rIns="0" bIns="0" rtlCol="0"/>
            <a:lstStyle/>
            <a:p>
              <a:endParaRPr/>
            </a:p>
          </p:txBody>
        </p:sp>
      </p:grpSp>
      <p:grpSp>
        <p:nvGrpSpPr>
          <p:cNvPr id="32" name="object 32"/>
          <p:cNvGrpSpPr/>
          <p:nvPr/>
        </p:nvGrpSpPr>
        <p:grpSpPr>
          <a:xfrm>
            <a:off x="5263641" y="2052066"/>
            <a:ext cx="519430" cy="490220"/>
            <a:chOff x="5263641" y="2052066"/>
            <a:chExt cx="519430" cy="490220"/>
          </a:xfrm>
        </p:grpSpPr>
        <p:sp>
          <p:nvSpPr>
            <p:cNvPr id="33" name="object 33"/>
            <p:cNvSpPr/>
            <p:nvPr/>
          </p:nvSpPr>
          <p:spPr>
            <a:xfrm>
              <a:off x="5269991" y="2058416"/>
              <a:ext cx="506730" cy="477520"/>
            </a:xfrm>
            <a:custGeom>
              <a:avLst/>
              <a:gdLst/>
              <a:ahLst/>
              <a:cxnLst/>
              <a:rect l="l" t="t" r="r" b="b"/>
              <a:pathLst>
                <a:path w="506729" h="477519">
                  <a:moveTo>
                    <a:pt x="148971" y="0"/>
                  </a:moveTo>
                  <a:lnTo>
                    <a:pt x="0" y="181991"/>
                  </a:lnTo>
                  <a:lnTo>
                    <a:pt x="249809" y="386461"/>
                  </a:lnTo>
                  <a:lnTo>
                    <a:pt x="175260" y="477520"/>
                  </a:lnTo>
                  <a:lnTo>
                    <a:pt x="506222" y="444500"/>
                  </a:lnTo>
                  <a:lnTo>
                    <a:pt x="473202" y="113411"/>
                  </a:lnTo>
                  <a:lnTo>
                    <a:pt x="398780" y="204470"/>
                  </a:lnTo>
                  <a:lnTo>
                    <a:pt x="148971" y="0"/>
                  </a:lnTo>
                  <a:close/>
                </a:path>
              </a:pathLst>
            </a:custGeom>
            <a:solidFill>
              <a:srgbClr val="000000"/>
            </a:solidFill>
          </p:spPr>
          <p:txBody>
            <a:bodyPr wrap="square" lIns="0" tIns="0" rIns="0" bIns="0" rtlCol="0"/>
            <a:lstStyle/>
            <a:p>
              <a:endParaRPr/>
            </a:p>
          </p:txBody>
        </p:sp>
        <p:sp>
          <p:nvSpPr>
            <p:cNvPr id="34" name="object 34"/>
            <p:cNvSpPr/>
            <p:nvPr/>
          </p:nvSpPr>
          <p:spPr>
            <a:xfrm>
              <a:off x="5269991" y="2058416"/>
              <a:ext cx="506730" cy="477520"/>
            </a:xfrm>
            <a:custGeom>
              <a:avLst/>
              <a:gdLst/>
              <a:ahLst/>
              <a:cxnLst/>
              <a:rect l="l" t="t" r="r" b="b"/>
              <a:pathLst>
                <a:path w="506729" h="477519">
                  <a:moveTo>
                    <a:pt x="473202" y="113411"/>
                  </a:moveTo>
                  <a:lnTo>
                    <a:pt x="398780" y="204470"/>
                  </a:lnTo>
                  <a:lnTo>
                    <a:pt x="148971" y="0"/>
                  </a:lnTo>
                  <a:lnTo>
                    <a:pt x="0" y="181991"/>
                  </a:lnTo>
                  <a:lnTo>
                    <a:pt x="249809" y="386461"/>
                  </a:lnTo>
                  <a:lnTo>
                    <a:pt x="175260" y="477520"/>
                  </a:lnTo>
                  <a:lnTo>
                    <a:pt x="506222" y="444500"/>
                  </a:lnTo>
                  <a:lnTo>
                    <a:pt x="473202" y="113411"/>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pic>
        <p:nvPicPr>
          <p:cNvPr id="3" name="object 3"/>
          <p:cNvPicPr/>
          <p:nvPr/>
        </p:nvPicPr>
        <p:blipFill>
          <a:blip r:embed="rId2" cstate="print"/>
          <a:stretch>
            <a:fillRect/>
          </a:stretch>
        </p:blipFill>
        <p:spPr>
          <a:xfrm>
            <a:off x="685086" y="2559730"/>
            <a:ext cx="3553871" cy="2393592"/>
          </a:xfrm>
          <a:prstGeom prst="rect">
            <a:avLst/>
          </a:prstGeom>
        </p:spPr>
      </p:pic>
      <p:pic>
        <p:nvPicPr>
          <p:cNvPr id="4" name="object 4"/>
          <p:cNvPicPr/>
          <p:nvPr/>
        </p:nvPicPr>
        <p:blipFill>
          <a:blip r:embed="rId3" cstate="print"/>
          <a:stretch>
            <a:fillRect/>
          </a:stretch>
        </p:blipFill>
        <p:spPr>
          <a:xfrm>
            <a:off x="4755104" y="2614141"/>
            <a:ext cx="3538279" cy="2357616"/>
          </a:xfrm>
          <a:prstGeom prst="rect">
            <a:avLst/>
          </a:prstGeom>
        </p:spPr>
      </p:pic>
      <p:sp>
        <p:nvSpPr>
          <p:cNvPr id="5" name="object 5"/>
          <p:cNvSpPr txBox="1"/>
          <p:nvPr/>
        </p:nvSpPr>
        <p:spPr>
          <a:xfrm>
            <a:off x="1553083" y="4804664"/>
            <a:ext cx="6127750" cy="1237615"/>
          </a:xfrm>
          <a:prstGeom prst="rect">
            <a:avLst/>
          </a:prstGeom>
        </p:spPr>
        <p:txBody>
          <a:bodyPr vert="horz" wrap="square" lIns="0" tIns="12700" rIns="0" bIns="0" rtlCol="0">
            <a:spAutoFit/>
          </a:bodyPr>
          <a:lstStyle/>
          <a:p>
            <a:pPr marL="12700" marR="5080" indent="78105">
              <a:lnSpc>
                <a:spcPct val="142000"/>
              </a:lnSpc>
              <a:spcBef>
                <a:spcPts val="100"/>
              </a:spcBef>
              <a:tabLst>
                <a:tab pos="4161790" algn="l"/>
              </a:tabLst>
            </a:pPr>
            <a:r>
              <a:rPr sz="2800" spc="-10" dirty="0">
                <a:solidFill>
                  <a:srgbClr val="FF0000"/>
                </a:solidFill>
                <a:latin typeface="Calibri"/>
                <a:cs typeface="Calibri"/>
              </a:rPr>
              <a:t>All:</a:t>
            </a:r>
            <a:r>
              <a:rPr sz="2800" dirty="0">
                <a:solidFill>
                  <a:srgbClr val="FF0000"/>
                </a:solidFill>
                <a:latin typeface="Calibri"/>
                <a:cs typeface="Calibri"/>
              </a:rPr>
              <a:t> </a:t>
            </a:r>
            <a:r>
              <a:rPr sz="2800" spc="-15" dirty="0">
                <a:solidFill>
                  <a:srgbClr val="FF0000"/>
                </a:solidFill>
                <a:latin typeface="Calibri"/>
                <a:cs typeface="Calibri"/>
              </a:rPr>
              <a:t>total,</a:t>
            </a:r>
            <a:r>
              <a:rPr sz="2800" spc="5" dirty="0">
                <a:solidFill>
                  <a:srgbClr val="FF0000"/>
                </a:solidFill>
                <a:latin typeface="Calibri"/>
                <a:cs typeface="Calibri"/>
              </a:rPr>
              <a:t> </a:t>
            </a:r>
            <a:r>
              <a:rPr sz="2800" spc="-10" dirty="0">
                <a:solidFill>
                  <a:srgbClr val="FF0000"/>
                </a:solidFill>
                <a:latin typeface="Calibri"/>
                <a:cs typeface="Calibri"/>
              </a:rPr>
              <a:t>hp,</a:t>
            </a:r>
            <a:r>
              <a:rPr sz="2800" spc="35" dirty="0">
                <a:solidFill>
                  <a:srgbClr val="FF0000"/>
                </a:solidFill>
                <a:latin typeface="Calibri"/>
                <a:cs typeface="Calibri"/>
              </a:rPr>
              <a:t> </a:t>
            </a:r>
            <a:r>
              <a:rPr sz="2800" spc="-20" dirty="0">
                <a:solidFill>
                  <a:srgbClr val="FF0000"/>
                </a:solidFill>
                <a:latin typeface="Calibri"/>
                <a:cs typeface="Calibri"/>
              </a:rPr>
              <a:t>att,</a:t>
            </a:r>
            <a:r>
              <a:rPr sz="2800" spc="-15" dirty="0">
                <a:solidFill>
                  <a:srgbClr val="FF0000"/>
                </a:solidFill>
                <a:latin typeface="Calibri"/>
                <a:cs typeface="Calibri"/>
              </a:rPr>
              <a:t> </a:t>
            </a:r>
            <a:r>
              <a:rPr sz="2800" spc="-5" dirty="0">
                <a:solidFill>
                  <a:srgbClr val="FF0000"/>
                </a:solidFill>
                <a:latin typeface="Calibri"/>
                <a:cs typeface="Calibri"/>
              </a:rPr>
              <a:t>sp</a:t>
            </a:r>
            <a:r>
              <a:rPr sz="2800" spc="15" dirty="0">
                <a:solidFill>
                  <a:srgbClr val="FF0000"/>
                </a:solidFill>
                <a:latin typeface="Calibri"/>
                <a:cs typeface="Calibri"/>
              </a:rPr>
              <a:t> </a:t>
            </a:r>
            <a:r>
              <a:rPr sz="2800" spc="-20" dirty="0">
                <a:solidFill>
                  <a:srgbClr val="FF0000"/>
                </a:solidFill>
                <a:latin typeface="Calibri"/>
                <a:cs typeface="Calibri"/>
              </a:rPr>
              <a:t>att,</a:t>
            </a:r>
            <a:r>
              <a:rPr sz="2800" dirty="0">
                <a:solidFill>
                  <a:srgbClr val="FF0000"/>
                </a:solidFill>
                <a:latin typeface="Calibri"/>
                <a:cs typeface="Calibri"/>
              </a:rPr>
              <a:t> </a:t>
            </a:r>
            <a:r>
              <a:rPr sz="2800" spc="-5" dirty="0">
                <a:solidFill>
                  <a:srgbClr val="FF0000"/>
                </a:solidFill>
                <a:latin typeface="Calibri"/>
                <a:cs typeface="Calibri"/>
              </a:rPr>
              <a:t>de,</a:t>
            </a:r>
            <a:r>
              <a:rPr sz="2800" spc="15" dirty="0">
                <a:solidFill>
                  <a:srgbClr val="FF0000"/>
                </a:solidFill>
                <a:latin typeface="Calibri"/>
                <a:cs typeface="Calibri"/>
              </a:rPr>
              <a:t> </a:t>
            </a:r>
            <a:r>
              <a:rPr sz="2800" spc="-5" dirty="0">
                <a:solidFill>
                  <a:srgbClr val="FF0000"/>
                </a:solidFill>
                <a:latin typeface="Calibri"/>
                <a:cs typeface="Calibri"/>
              </a:rPr>
              <a:t>sp</a:t>
            </a:r>
            <a:r>
              <a:rPr sz="2800" spc="20" dirty="0">
                <a:solidFill>
                  <a:srgbClr val="FF0000"/>
                </a:solidFill>
                <a:latin typeface="Calibri"/>
                <a:cs typeface="Calibri"/>
              </a:rPr>
              <a:t> </a:t>
            </a:r>
            <a:r>
              <a:rPr sz="2800" spc="-5" dirty="0">
                <a:solidFill>
                  <a:srgbClr val="FF0000"/>
                </a:solidFill>
                <a:latin typeface="Calibri"/>
                <a:cs typeface="Calibri"/>
              </a:rPr>
              <a:t>de,</a:t>
            </a:r>
            <a:r>
              <a:rPr sz="2800" dirty="0">
                <a:solidFill>
                  <a:srgbClr val="FF0000"/>
                </a:solidFill>
                <a:latin typeface="Calibri"/>
                <a:cs typeface="Calibri"/>
              </a:rPr>
              <a:t> </a:t>
            </a:r>
            <a:r>
              <a:rPr sz="2800" spc="-10" dirty="0">
                <a:solidFill>
                  <a:srgbClr val="FF0000"/>
                </a:solidFill>
                <a:latin typeface="Calibri"/>
                <a:cs typeface="Calibri"/>
              </a:rPr>
              <a:t>speed </a:t>
            </a:r>
            <a:r>
              <a:rPr sz="2800" spc="-5" dirty="0">
                <a:solidFill>
                  <a:srgbClr val="FF0000"/>
                </a:solidFill>
                <a:latin typeface="Calibri"/>
                <a:cs typeface="Calibri"/>
              </a:rPr>
              <a:t> </a:t>
            </a:r>
            <a:r>
              <a:rPr sz="2800" spc="-5" dirty="0">
                <a:solidFill>
                  <a:srgbClr val="006FC0"/>
                </a:solidFill>
                <a:latin typeface="Calibri"/>
                <a:cs typeface="Calibri"/>
              </a:rPr>
              <a:t>73%</a:t>
            </a:r>
            <a:r>
              <a:rPr sz="2800" spc="15" dirty="0">
                <a:solidFill>
                  <a:srgbClr val="006FC0"/>
                </a:solidFill>
                <a:latin typeface="Calibri"/>
                <a:cs typeface="Calibri"/>
              </a:rPr>
              <a:t> </a:t>
            </a:r>
            <a:r>
              <a:rPr sz="2800" spc="-10" dirty="0">
                <a:solidFill>
                  <a:srgbClr val="006FC0"/>
                </a:solidFill>
                <a:latin typeface="Calibri"/>
                <a:cs typeface="Calibri"/>
              </a:rPr>
              <a:t>accuracy	</a:t>
            </a:r>
            <a:r>
              <a:rPr sz="2800" spc="-5" dirty="0">
                <a:solidFill>
                  <a:srgbClr val="006FC0"/>
                </a:solidFill>
                <a:latin typeface="Calibri"/>
                <a:cs typeface="Calibri"/>
              </a:rPr>
              <a:t>79%</a:t>
            </a:r>
            <a:r>
              <a:rPr sz="2800" spc="-65" dirty="0">
                <a:solidFill>
                  <a:srgbClr val="006FC0"/>
                </a:solidFill>
                <a:latin typeface="Calibri"/>
                <a:cs typeface="Calibri"/>
              </a:rPr>
              <a:t> </a:t>
            </a:r>
            <a:r>
              <a:rPr sz="2800" spc="-10" dirty="0">
                <a:solidFill>
                  <a:srgbClr val="006FC0"/>
                </a:solidFill>
                <a:latin typeface="Calibri"/>
                <a:cs typeface="Calibri"/>
              </a:rPr>
              <a:t>accuracy</a:t>
            </a:r>
            <a:endParaRPr sz="2800">
              <a:latin typeface="Calibri"/>
              <a:cs typeface="Calibri"/>
            </a:endParaRPr>
          </a:p>
        </p:txBody>
      </p:sp>
      <p:sp>
        <p:nvSpPr>
          <p:cNvPr id="6" name="object 6"/>
          <p:cNvSpPr txBox="1"/>
          <p:nvPr/>
        </p:nvSpPr>
        <p:spPr>
          <a:xfrm>
            <a:off x="1878838" y="1857882"/>
            <a:ext cx="5944235" cy="452120"/>
          </a:xfrm>
          <a:prstGeom prst="rect">
            <a:avLst/>
          </a:prstGeom>
        </p:spPr>
        <p:txBody>
          <a:bodyPr vert="horz" wrap="square" lIns="0" tIns="12065" rIns="0" bIns="0" rtlCol="0">
            <a:spAutoFit/>
          </a:bodyPr>
          <a:lstStyle/>
          <a:p>
            <a:pPr marL="12700">
              <a:lnSpc>
                <a:spcPct val="100000"/>
              </a:lnSpc>
              <a:spcBef>
                <a:spcPts val="95"/>
              </a:spcBef>
              <a:tabLst>
                <a:tab pos="3825875" algn="l"/>
              </a:tabLst>
            </a:pPr>
            <a:r>
              <a:rPr sz="2800" b="1" i="1" u="heavy" spc="-10" dirty="0">
                <a:uFill>
                  <a:solidFill>
                    <a:srgbClr val="000000"/>
                  </a:solidFill>
                </a:uFill>
                <a:latin typeface="Calibri"/>
                <a:cs typeface="Calibri"/>
              </a:rPr>
              <a:t>Generative</a:t>
            </a:r>
            <a:r>
              <a:rPr sz="2800" b="1" i="1" spc="-10" dirty="0">
                <a:latin typeface="Calibri"/>
                <a:cs typeface="Calibri"/>
              </a:rPr>
              <a:t>	</a:t>
            </a:r>
            <a:r>
              <a:rPr sz="2800" b="1" i="1" u="heavy" spc="-10" dirty="0">
                <a:uFill>
                  <a:solidFill>
                    <a:srgbClr val="000000"/>
                  </a:solidFill>
                </a:uFill>
                <a:latin typeface="Calibri"/>
                <a:cs typeface="Calibri"/>
              </a:rPr>
              <a:t>Discriminative</a:t>
            </a:r>
            <a:endParaRPr sz="2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147320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5" dirty="0">
                <a:latin typeface="Calibri"/>
                <a:cs typeface="Calibri"/>
              </a:rPr>
              <a:t>Example</a:t>
            </a:r>
            <a:endParaRPr sz="2800">
              <a:latin typeface="Calibri"/>
              <a:cs typeface="Calibri"/>
            </a:endParaRPr>
          </a:p>
        </p:txBody>
      </p:sp>
      <p:sp>
        <p:nvSpPr>
          <p:cNvPr id="3" name="object 3"/>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4" name="object 4"/>
          <p:cNvSpPr txBox="1"/>
          <p:nvPr/>
        </p:nvSpPr>
        <p:spPr>
          <a:xfrm>
            <a:off x="3411473"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 name="object 5"/>
          <p:cNvSpPr txBox="1"/>
          <p:nvPr/>
        </p:nvSpPr>
        <p:spPr>
          <a:xfrm>
            <a:off x="1700276"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6" name="object 6"/>
          <p:cNvGrpSpPr/>
          <p:nvPr/>
        </p:nvGrpSpPr>
        <p:grpSpPr>
          <a:xfrm>
            <a:off x="1865376" y="2570988"/>
            <a:ext cx="571500" cy="1010919"/>
            <a:chOff x="1865376" y="2570988"/>
            <a:chExt cx="571500" cy="1010919"/>
          </a:xfrm>
        </p:grpSpPr>
        <p:pic>
          <p:nvPicPr>
            <p:cNvPr id="7" name="object 7"/>
            <p:cNvPicPr/>
            <p:nvPr/>
          </p:nvPicPr>
          <p:blipFill>
            <a:blip r:embed="rId2" cstate="print"/>
            <a:stretch>
              <a:fillRect/>
            </a:stretch>
          </p:blipFill>
          <p:spPr>
            <a:xfrm>
              <a:off x="1865376" y="2570988"/>
              <a:ext cx="571500" cy="1010412"/>
            </a:xfrm>
            <a:prstGeom prst="rect">
              <a:avLst/>
            </a:prstGeom>
          </p:spPr>
        </p:pic>
        <p:sp>
          <p:nvSpPr>
            <p:cNvPr id="8" name="object 8"/>
            <p:cNvSpPr/>
            <p:nvPr/>
          </p:nvSpPr>
          <p:spPr>
            <a:xfrm>
              <a:off x="1921764" y="2618231"/>
              <a:ext cx="457200" cy="963294"/>
            </a:xfrm>
            <a:custGeom>
              <a:avLst/>
              <a:gdLst/>
              <a:ahLst/>
              <a:cxnLst/>
              <a:rect l="l" t="t" r="r" b="b"/>
              <a:pathLst>
                <a:path w="457200" h="963295">
                  <a:moveTo>
                    <a:pt x="457200" y="734568"/>
                  </a:moveTo>
                  <a:lnTo>
                    <a:pt x="452551" y="688505"/>
                  </a:lnTo>
                  <a:lnTo>
                    <a:pt x="439229" y="645604"/>
                  </a:lnTo>
                  <a:lnTo>
                    <a:pt x="418147" y="606767"/>
                  </a:lnTo>
                  <a:lnTo>
                    <a:pt x="390232" y="572935"/>
                  </a:lnTo>
                  <a:lnTo>
                    <a:pt x="356400" y="545020"/>
                  </a:lnTo>
                  <a:lnTo>
                    <a:pt x="317563" y="523938"/>
                  </a:lnTo>
                  <a:lnTo>
                    <a:pt x="274662" y="510616"/>
                  </a:lnTo>
                  <a:lnTo>
                    <a:pt x="228600" y="505968"/>
                  </a:lnTo>
                  <a:lnTo>
                    <a:pt x="182524" y="510616"/>
                  </a:lnTo>
                  <a:lnTo>
                    <a:pt x="139623" y="523938"/>
                  </a:lnTo>
                  <a:lnTo>
                    <a:pt x="100787" y="545020"/>
                  </a:lnTo>
                  <a:lnTo>
                    <a:pt x="66954" y="572935"/>
                  </a:lnTo>
                  <a:lnTo>
                    <a:pt x="39039" y="606767"/>
                  </a:lnTo>
                  <a:lnTo>
                    <a:pt x="17957" y="645604"/>
                  </a:lnTo>
                  <a:lnTo>
                    <a:pt x="4635" y="688505"/>
                  </a:lnTo>
                  <a:lnTo>
                    <a:pt x="0" y="734568"/>
                  </a:lnTo>
                  <a:lnTo>
                    <a:pt x="4635" y="780643"/>
                  </a:lnTo>
                  <a:lnTo>
                    <a:pt x="17957" y="823544"/>
                  </a:lnTo>
                  <a:lnTo>
                    <a:pt x="39039" y="862380"/>
                  </a:lnTo>
                  <a:lnTo>
                    <a:pt x="66954" y="896213"/>
                  </a:lnTo>
                  <a:lnTo>
                    <a:pt x="100787" y="924128"/>
                  </a:lnTo>
                  <a:lnTo>
                    <a:pt x="139623" y="945210"/>
                  </a:lnTo>
                  <a:lnTo>
                    <a:pt x="182524" y="958532"/>
                  </a:lnTo>
                  <a:lnTo>
                    <a:pt x="228600" y="963168"/>
                  </a:lnTo>
                  <a:lnTo>
                    <a:pt x="274662" y="958532"/>
                  </a:lnTo>
                  <a:lnTo>
                    <a:pt x="317563" y="945210"/>
                  </a:lnTo>
                  <a:lnTo>
                    <a:pt x="356400" y="924128"/>
                  </a:lnTo>
                  <a:lnTo>
                    <a:pt x="390232" y="896213"/>
                  </a:lnTo>
                  <a:lnTo>
                    <a:pt x="418147" y="862380"/>
                  </a:lnTo>
                  <a:lnTo>
                    <a:pt x="439229" y="823544"/>
                  </a:lnTo>
                  <a:lnTo>
                    <a:pt x="452551" y="780643"/>
                  </a:lnTo>
                  <a:lnTo>
                    <a:pt x="457200" y="734568"/>
                  </a:lnTo>
                  <a:close/>
                </a:path>
                <a:path w="457200" h="96329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9" name="object 9"/>
          <p:cNvSpPr txBox="1"/>
          <p:nvPr/>
        </p:nvSpPr>
        <p:spPr>
          <a:xfrm>
            <a:off x="1865376" y="2570988"/>
            <a:ext cx="571500" cy="1010919"/>
          </a:xfrm>
          <a:prstGeom prst="rect">
            <a:avLst/>
          </a:prstGeom>
          <a:ln w="6096">
            <a:solidFill>
              <a:srgbClr val="5B9BD4"/>
            </a:solidFill>
          </a:ln>
        </p:spPr>
        <p:txBody>
          <a:bodyPr vert="horz" wrap="square" lIns="0" tIns="124460" rIns="0" bIns="0" rtlCol="0">
            <a:spAutoFit/>
          </a:bodyPr>
          <a:lstStyle/>
          <a:p>
            <a:pPr marL="635"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63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10" name="object 10"/>
          <p:cNvGrpSpPr/>
          <p:nvPr/>
        </p:nvGrpSpPr>
        <p:grpSpPr>
          <a:xfrm>
            <a:off x="3540252" y="2598420"/>
            <a:ext cx="571500" cy="1019810"/>
            <a:chOff x="3540252" y="2598420"/>
            <a:chExt cx="571500" cy="1019810"/>
          </a:xfrm>
        </p:grpSpPr>
        <p:pic>
          <p:nvPicPr>
            <p:cNvPr id="11" name="object 11"/>
            <p:cNvPicPr/>
            <p:nvPr/>
          </p:nvPicPr>
          <p:blipFill>
            <a:blip r:embed="rId3" cstate="print"/>
            <a:stretch>
              <a:fillRect/>
            </a:stretch>
          </p:blipFill>
          <p:spPr>
            <a:xfrm>
              <a:off x="3540252" y="2598420"/>
              <a:ext cx="571500" cy="1008887"/>
            </a:xfrm>
            <a:prstGeom prst="rect">
              <a:avLst/>
            </a:prstGeom>
          </p:spPr>
        </p:pic>
        <p:sp>
          <p:nvSpPr>
            <p:cNvPr id="12" name="object 12"/>
            <p:cNvSpPr/>
            <p:nvPr/>
          </p:nvSpPr>
          <p:spPr>
            <a:xfrm>
              <a:off x="3598164" y="264566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13" name="object 13"/>
            <p:cNvSpPr/>
            <p:nvPr/>
          </p:nvSpPr>
          <p:spPr>
            <a:xfrm>
              <a:off x="3598926" y="315087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4" name="object 14"/>
            <p:cNvSpPr/>
            <p:nvPr/>
          </p:nvSpPr>
          <p:spPr>
            <a:xfrm>
              <a:off x="3598926" y="315087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1">
              <a:solidFill>
                <a:srgbClr val="FFFFFF"/>
              </a:solidFill>
            </a:ln>
          </p:spPr>
          <p:txBody>
            <a:bodyPr wrap="square" lIns="0" tIns="0" rIns="0" bIns="0" rtlCol="0"/>
            <a:lstStyle/>
            <a:p>
              <a:endParaRPr/>
            </a:p>
          </p:txBody>
        </p:sp>
      </p:grpSp>
      <p:sp>
        <p:nvSpPr>
          <p:cNvPr id="15" name="object 15"/>
          <p:cNvSpPr txBox="1"/>
          <p:nvPr/>
        </p:nvSpPr>
        <p:spPr>
          <a:xfrm>
            <a:off x="3540252" y="2598420"/>
            <a:ext cx="571500" cy="1009015"/>
          </a:xfrm>
          <a:prstGeom prst="rect">
            <a:avLst/>
          </a:prstGeom>
          <a:ln w="6096">
            <a:solidFill>
              <a:srgbClr val="5B9BD4"/>
            </a:solidFill>
          </a:ln>
        </p:spPr>
        <p:txBody>
          <a:bodyPr vert="horz" wrap="square" lIns="0" tIns="124460" rIns="0" bIns="0" rtlCol="0">
            <a:spAutoFit/>
          </a:bodyPr>
          <a:lstStyle/>
          <a:p>
            <a:pPr marL="2540"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16" name="object 16"/>
          <p:cNvGrpSpPr/>
          <p:nvPr/>
        </p:nvGrpSpPr>
        <p:grpSpPr>
          <a:xfrm>
            <a:off x="5564123" y="2584704"/>
            <a:ext cx="571500" cy="1010919"/>
            <a:chOff x="5564123" y="2584704"/>
            <a:chExt cx="571500" cy="1010919"/>
          </a:xfrm>
        </p:grpSpPr>
        <p:pic>
          <p:nvPicPr>
            <p:cNvPr id="17" name="object 17"/>
            <p:cNvPicPr/>
            <p:nvPr/>
          </p:nvPicPr>
          <p:blipFill>
            <a:blip r:embed="rId2" cstate="print"/>
            <a:stretch>
              <a:fillRect/>
            </a:stretch>
          </p:blipFill>
          <p:spPr>
            <a:xfrm>
              <a:off x="5564123" y="2584704"/>
              <a:ext cx="571500" cy="1010412"/>
            </a:xfrm>
            <a:prstGeom prst="rect">
              <a:avLst/>
            </a:prstGeom>
          </p:spPr>
        </p:pic>
        <p:sp>
          <p:nvSpPr>
            <p:cNvPr id="18" name="object 18"/>
            <p:cNvSpPr/>
            <p:nvPr/>
          </p:nvSpPr>
          <p:spPr>
            <a:xfrm>
              <a:off x="5622797" y="263423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9" name="object 19"/>
            <p:cNvSpPr/>
            <p:nvPr/>
          </p:nvSpPr>
          <p:spPr>
            <a:xfrm>
              <a:off x="5622797" y="2634234"/>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0" name="object 20"/>
            <p:cNvSpPr/>
            <p:nvPr/>
          </p:nvSpPr>
          <p:spPr>
            <a:xfrm>
              <a:off x="5622035" y="313791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21" name="object 21"/>
          <p:cNvSpPr txBox="1"/>
          <p:nvPr/>
        </p:nvSpPr>
        <p:spPr>
          <a:xfrm>
            <a:off x="5564123" y="2584704"/>
            <a:ext cx="571500" cy="1010919"/>
          </a:xfrm>
          <a:prstGeom prst="rect">
            <a:avLst/>
          </a:prstGeom>
          <a:ln w="6096">
            <a:solidFill>
              <a:srgbClr val="5B9BD4"/>
            </a:solidFill>
          </a:ln>
        </p:spPr>
        <p:txBody>
          <a:bodyPr vert="horz" wrap="square" lIns="0" tIns="125730" rIns="0" bIns="0" rtlCol="0">
            <a:spAutoFit/>
          </a:bodyPr>
          <a:lstStyle/>
          <a:p>
            <a:pPr marL="2540" algn="ctr">
              <a:lnSpc>
                <a:spcPct val="100000"/>
              </a:lnSpc>
              <a:spcBef>
                <a:spcPts val="99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22" name="object 22"/>
          <p:cNvGrpSpPr/>
          <p:nvPr/>
        </p:nvGrpSpPr>
        <p:grpSpPr>
          <a:xfrm>
            <a:off x="7469123" y="2589276"/>
            <a:ext cx="571500" cy="1021080"/>
            <a:chOff x="7469123" y="2589276"/>
            <a:chExt cx="571500" cy="1021080"/>
          </a:xfrm>
        </p:grpSpPr>
        <p:pic>
          <p:nvPicPr>
            <p:cNvPr id="23" name="object 23"/>
            <p:cNvPicPr/>
            <p:nvPr/>
          </p:nvPicPr>
          <p:blipFill>
            <a:blip r:embed="rId2" cstate="print"/>
            <a:stretch>
              <a:fillRect/>
            </a:stretch>
          </p:blipFill>
          <p:spPr>
            <a:xfrm>
              <a:off x="7469123" y="2589276"/>
              <a:ext cx="571500" cy="1010412"/>
            </a:xfrm>
            <a:prstGeom prst="rect">
              <a:avLst/>
            </a:prstGeom>
          </p:spPr>
        </p:pic>
        <p:sp>
          <p:nvSpPr>
            <p:cNvPr id="24" name="object 24"/>
            <p:cNvSpPr/>
            <p:nvPr/>
          </p:nvSpPr>
          <p:spPr>
            <a:xfrm>
              <a:off x="7526273" y="263880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5" name="object 25"/>
            <p:cNvSpPr/>
            <p:nvPr/>
          </p:nvSpPr>
          <p:spPr>
            <a:xfrm>
              <a:off x="7526273" y="2638806"/>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6" name="object 26"/>
            <p:cNvSpPr/>
            <p:nvPr/>
          </p:nvSpPr>
          <p:spPr>
            <a:xfrm>
              <a:off x="7526273" y="314325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7" name="object 27"/>
            <p:cNvSpPr/>
            <p:nvPr/>
          </p:nvSpPr>
          <p:spPr>
            <a:xfrm>
              <a:off x="7526273" y="314325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7469123" y="2589276"/>
            <a:ext cx="571500" cy="1010919"/>
          </a:xfrm>
          <a:prstGeom prst="rect">
            <a:avLst/>
          </a:prstGeom>
          <a:ln w="6096">
            <a:solidFill>
              <a:srgbClr val="5B9BD4"/>
            </a:solidFill>
          </a:ln>
        </p:spPr>
        <p:txBody>
          <a:bodyPr vert="horz" wrap="square" lIns="0" tIns="125095" rIns="0" bIns="0" rtlCol="0">
            <a:spAutoFit/>
          </a:bodyPr>
          <a:lstStyle/>
          <a:p>
            <a:pPr marL="1270" algn="ctr">
              <a:lnSpc>
                <a:spcPct val="100000"/>
              </a:lnSpc>
              <a:spcBef>
                <a:spcPts val="985"/>
              </a:spcBef>
            </a:pPr>
            <a:r>
              <a:rPr sz="1800" dirty="0">
                <a:solidFill>
                  <a:srgbClr val="FFFFFF"/>
                </a:solidFill>
                <a:latin typeface="Calibri"/>
                <a:cs typeface="Calibri"/>
              </a:rPr>
              <a:t>0</a:t>
            </a:r>
            <a:endParaRPr sz="1800">
              <a:latin typeface="Calibri"/>
              <a:cs typeface="Calibri"/>
            </a:endParaRPr>
          </a:p>
          <a:p>
            <a:pPr>
              <a:lnSpc>
                <a:spcPct val="100000"/>
              </a:lnSpc>
              <a:spcBef>
                <a:spcPts val="50"/>
              </a:spcBef>
            </a:pPr>
            <a:endParaRPr sz="1450">
              <a:latin typeface="Calibri"/>
              <a:cs typeface="Calibri"/>
            </a:endParaRPr>
          </a:p>
          <a:p>
            <a:pPr marL="1270" algn="ctr">
              <a:lnSpc>
                <a:spcPct val="100000"/>
              </a:lnSpc>
            </a:pPr>
            <a:r>
              <a:rPr sz="1800" dirty="0">
                <a:solidFill>
                  <a:srgbClr val="FFFFFF"/>
                </a:solidFill>
                <a:latin typeface="Calibri"/>
                <a:cs typeface="Calibri"/>
              </a:rPr>
              <a:t>0</a:t>
            </a:r>
            <a:endParaRPr sz="1800">
              <a:latin typeface="Calibri"/>
              <a:cs typeface="Calibri"/>
            </a:endParaRPr>
          </a:p>
        </p:txBody>
      </p:sp>
      <p:sp>
        <p:nvSpPr>
          <p:cNvPr id="29" name="object 29"/>
          <p:cNvSpPr txBox="1"/>
          <p:nvPr/>
        </p:nvSpPr>
        <p:spPr>
          <a:xfrm>
            <a:off x="4231894" y="290029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0" name="object 30"/>
          <p:cNvSpPr txBox="1"/>
          <p:nvPr/>
        </p:nvSpPr>
        <p:spPr>
          <a:xfrm>
            <a:off x="6268973" y="290728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1" name="object 31"/>
          <p:cNvSpPr txBox="1"/>
          <p:nvPr/>
        </p:nvSpPr>
        <p:spPr>
          <a:xfrm>
            <a:off x="8210550" y="289204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2" name="object 32"/>
          <p:cNvSpPr txBox="1"/>
          <p:nvPr/>
        </p:nvSpPr>
        <p:spPr>
          <a:xfrm>
            <a:off x="5391403" y="3698494"/>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33" name="object 33"/>
          <p:cNvSpPr txBox="1"/>
          <p:nvPr/>
        </p:nvSpPr>
        <p:spPr>
          <a:xfrm>
            <a:off x="7385050" y="3708349"/>
            <a:ext cx="899794"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5" dirty="0">
                <a:latin typeface="Calibri"/>
                <a:cs typeface="Calibri"/>
              </a:rPr>
              <a:t> </a:t>
            </a:r>
            <a:r>
              <a:rPr sz="2500" spc="-5" dirty="0">
                <a:latin typeface="Calibri"/>
                <a:cs typeface="Calibri"/>
              </a:rPr>
              <a:t>2</a:t>
            </a:r>
            <a:endParaRPr sz="2500">
              <a:latin typeface="Calibri"/>
              <a:cs typeface="Calibri"/>
            </a:endParaRPr>
          </a:p>
        </p:txBody>
      </p:sp>
      <p:sp>
        <p:nvSpPr>
          <p:cNvPr id="34" name="object 34"/>
          <p:cNvSpPr txBox="1"/>
          <p:nvPr/>
        </p:nvSpPr>
        <p:spPr>
          <a:xfrm>
            <a:off x="352145" y="2624454"/>
            <a:ext cx="1166495"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15"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grpSp>
        <p:nvGrpSpPr>
          <p:cNvPr id="35" name="object 35"/>
          <p:cNvGrpSpPr/>
          <p:nvPr/>
        </p:nvGrpSpPr>
        <p:grpSpPr>
          <a:xfrm>
            <a:off x="1807464" y="4866132"/>
            <a:ext cx="571500" cy="1009015"/>
            <a:chOff x="1807464" y="4866132"/>
            <a:chExt cx="571500" cy="1009015"/>
          </a:xfrm>
        </p:grpSpPr>
        <p:pic>
          <p:nvPicPr>
            <p:cNvPr id="36" name="object 36"/>
            <p:cNvPicPr/>
            <p:nvPr/>
          </p:nvPicPr>
          <p:blipFill>
            <a:blip r:embed="rId4" cstate="print"/>
            <a:stretch>
              <a:fillRect/>
            </a:stretch>
          </p:blipFill>
          <p:spPr>
            <a:xfrm>
              <a:off x="1807464" y="4866132"/>
              <a:ext cx="571500" cy="1008888"/>
            </a:xfrm>
            <a:prstGeom prst="rect">
              <a:avLst/>
            </a:prstGeom>
          </p:spPr>
        </p:pic>
        <p:sp>
          <p:nvSpPr>
            <p:cNvPr id="37" name="object 37"/>
            <p:cNvSpPr/>
            <p:nvPr/>
          </p:nvSpPr>
          <p:spPr>
            <a:xfrm>
              <a:off x="1865376" y="4913375"/>
              <a:ext cx="457200" cy="962025"/>
            </a:xfrm>
            <a:custGeom>
              <a:avLst/>
              <a:gdLst/>
              <a:ahLst/>
              <a:cxnLst/>
              <a:rect l="l" t="t" r="r" b="b"/>
              <a:pathLst>
                <a:path w="457200" h="962025">
                  <a:moveTo>
                    <a:pt x="457200" y="733044"/>
                  </a:moveTo>
                  <a:lnTo>
                    <a:pt x="452551" y="686981"/>
                  </a:lnTo>
                  <a:lnTo>
                    <a:pt x="439229" y="644080"/>
                  </a:lnTo>
                  <a:lnTo>
                    <a:pt x="418147" y="605243"/>
                  </a:lnTo>
                  <a:lnTo>
                    <a:pt x="390232" y="571411"/>
                  </a:lnTo>
                  <a:lnTo>
                    <a:pt x="356400" y="543496"/>
                  </a:lnTo>
                  <a:lnTo>
                    <a:pt x="317563" y="522414"/>
                  </a:lnTo>
                  <a:lnTo>
                    <a:pt x="274662" y="509092"/>
                  </a:lnTo>
                  <a:lnTo>
                    <a:pt x="228600" y="504444"/>
                  </a:lnTo>
                  <a:lnTo>
                    <a:pt x="182524" y="509092"/>
                  </a:lnTo>
                  <a:lnTo>
                    <a:pt x="139623" y="522414"/>
                  </a:lnTo>
                  <a:lnTo>
                    <a:pt x="100787" y="543496"/>
                  </a:lnTo>
                  <a:lnTo>
                    <a:pt x="66954" y="571411"/>
                  </a:lnTo>
                  <a:lnTo>
                    <a:pt x="39039" y="605243"/>
                  </a:lnTo>
                  <a:lnTo>
                    <a:pt x="17957" y="644080"/>
                  </a:lnTo>
                  <a:lnTo>
                    <a:pt x="4635" y="686981"/>
                  </a:lnTo>
                  <a:lnTo>
                    <a:pt x="0" y="733044"/>
                  </a:lnTo>
                  <a:lnTo>
                    <a:pt x="4635" y="779119"/>
                  </a:lnTo>
                  <a:lnTo>
                    <a:pt x="17957" y="822032"/>
                  </a:lnTo>
                  <a:lnTo>
                    <a:pt x="39039" y="860856"/>
                  </a:lnTo>
                  <a:lnTo>
                    <a:pt x="66954" y="894689"/>
                  </a:lnTo>
                  <a:lnTo>
                    <a:pt x="100787" y="922604"/>
                  </a:lnTo>
                  <a:lnTo>
                    <a:pt x="139623" y="943686"/>
                  </a:lnTo>
                  <a:lnTo>
                    <a:pt x="182524" y="957008"/>
                  </a:lnTo>
                  <a:lnTo>
                    <a:pt x="228600" y="961644"/>
                  </a:lnTo>
                  <a:lnTo>
                    <a:pt x="274662" y="957008"/>
                  </a:lnTo>
                  <a:lnTo>
                    <a:pt x="317563" y="943686"/>
                  </a:lnTo>
                  <a:lnTo>
                    <a:pt x="356400" y="922604"/>
                  </a:lnTo>
                  <a:lnTo>
                    <a:pt x="390232" y="894689"/>
                  </a:lnTo>
                  <a:lnTo>
                    <a:pt x="418147" y="860856"/>
                  </a:lnTo>
                  <a:lnTo>
                    <a:pt x="439229" y="822032"/>
                  </a:lnTo>
                  <a:lnTo>
                    <a:pt x="452551" y="779119"/>
                  </a:lnTo>
                  <a:lnTo>
                    <a:pt x="457200" y="733044"/>
                  </a:lnTo>
                  <a:close/>
                </a:path>
                <a:path w="457200" h="96202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38" name="object 38"/>
          <p:cNvSpPr txBox="1"/>
          <p:nvPr/>
        </p:nvSpPr>
        <p:spPr>
          <a:xfrm>
            <a:off x="1807464" y="4866132"/>
            <a:ext cx="571500" cy="1009015"/>
          </a:xfrm>
          <a:prstGeom prst="rect">
            <a:avLst/>
          </a:prstGeom>
          <a:ln w="6096">
            <a:solidFill>
              <a:srgbClr val="5B9BD4"/>
            </a:solidFill>
          </a:ln>
        </p:spPr>
        <p:txBody>
          <a:bodyPr vert="horz" wrap="square" lIns="0" tIns="125095" rIns="0" bIns="0" rtlCol="0">
            <a:spAutoFit/>
          </a:bodyPr>
          <a:lstStyle/>
          <a:p>
            <a:pPr marL="1905" algn="ctr">
              <a:lnSpc>
                <a:spcPct val="100000"/>
              </a:lnSpc>
              <a:spcBef>
                <a:spcPts val="98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905" algn="ctr">
              <a:lnSpc>
                <a:spcPct val="100000"/>
              </a:lnSpc>
            </a:pPr>
            <a:r>
              <a:rPr sz="1800" dirty="0">
                <a:solidFill>
                  <a:srgbClr val="FFFFFF"/>
                </a:solidFill>
                <a:latin typeface="Calibri"/>
                <a:cs typeface="Calibri"/>
              </a:rPr>
              <a:t>1</a:t>
            </a:r>
            <a:endParaRPr sz="1800">
              <a:latin typeface="Calibri"/>
              <a:cs typeface="Calibri"/>
            </a:endParaRPr>
          </a:p>
        </p:txBody>
      </p:sp>
      <p:sp>
        <p:nvSpPr>
          <p:cNvPr id="39" name="object 39"/>
          <p:cNvSpPr txBox="1"/>
          <p:nvPr/>
        </p:nvSpPr>
        <p:spPr>
          <a:xfrm>
            <a:off x="370738" y="4886325"/>
            <a:ext cx="1031240" cy="878840"/>
          </a:xfrm>
          <a:prstGeom prst="rect">
            <a:avLst/>
          </a:prstGeom>
        </p:spPr>
        <p:txBody>
          <a:bodyPr vert="horz" wrap="square" lIns="0" tIns="12065" rIns="0" bIns="0" rtlCol="0">
            <a:spAutoFit/>
          </a:bodyPr>
          <a:lstStyle/>
          <a:p>
            <a:pPr marL="180340" marR="5080" indent="-167640">
              <a:lnSpc>
                <a:spcPct val="100000"/>
              </a:lnSpc>
              <a:spcBef>
                <a:spcPts val="95"/>
              </a:spcBef>
            </a:pPr>
            <a:r>
              <a:rPr sz="2800" spc="-254" dirty="0">
                <a:latin typeface="Calibri"/>
                <a:cs typeface="Calibri"/>
              </a:rPr>
              <a:t>T</a:t>
            </a:r>
            <a:r>
              <a:rPr sz="2800" spc="-5" dirty="0">
                <a:latin typeface="Calibri"/>
                <a:cs typeface="Calibri"/>
              </a:rPr>
              <a:t>e</a:t>
            </a:r>
            <a:r>
              <a:rPr sz="2800" spc="-45" dirty="0">
                <a:latin typeface="Calibri"/>
                <a:cs typeface="Calibri"/>
              </a:rPr>
              <a:t>s</a:t>
            </a:r>
            <a:r>
              <a:rPr sz="2800" spc="-5" dirty="0">
                <a:latin typeface="Calibri"/>
                <a:cs typeface="Calibri"/>
              </a:rPr>
              <a:t>ti</a:t>
            </a:r>
            <a:r>
              <a:rPr sz="2800" spc="-20" dirty="0">
                <a:latin typeface="Calibri"/>
                <a:cs typeface="Calibri"/>
              </a:rPr>
              <a:t>n</a:t>
            </a:r>
            <a:r>
              <a:rPr sz="2800" spc="-5" dirty="0">
                <a:latin typeface="Calibri"/>
                <a:cs typeface="Calibri"/>
              </a:rPr>
              <a:t>g  </a:t>
            </a:r>
            <a:r>
              <a:rPr sz="2800" spc="-20" dirty="0">
                <a:latin typeface="Calibri"/>
                <a:cs typeface="Calibri"/>
              </a:rPr>
              <a:t>Data</a:t>
            </a:r>
            <a:endParaRPr sz="2800">
              <a:latin typeface="Calibri"/>
              <a:cs typeface="Calibri"/>
            </a:endParaRPr>
          </a:p>
        </p:txBody>
      </p:sp>
      <p:sp>
        <p:nvSpPr>
          <p:cNvPr id="40" name="object 40"/>
          <p:cNvSpPr txBox="1"/>
          <p:nvPr/>
        </p:nvSpPr>
        <p:spPr>
          <a:xfrm>
            <a:off x="2603119" y="4981143"/>
            <a:ext cx="1007744" cy="7575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100" dirty="0">
                <a:latin typeface="Calibri"/>
                <a:cs typeface="Calibri"/>
              </a:rPr>
              <a:t> </a:t>
            </a:r>
            <a:r>
              <a:rPr sz="2400" dirty="0">
                <a:latin typeface="Calibri"/>
                <a:cs typeface="Calibri"/>
              </a:rPr>
              <a:t>1?</a:t>
            </a:r>
            <a:endParaRPr sz="2400">
              <a:latin typeface="Calibri"/>
              <a:cs typeface="Calibri"/>
            </a:endParaRPr>
          </a:p>
          <a:p>
            <a:pPr marL="12700">
              <a:lnSpc>
                <a:spcPct val="100000"/>
              </a:lnSpc>
              <a:spcBef>
                <a:spcPts val="5"/>
              </a:spcBef>
            </a:pPr>
            <a:r>
              <a:rPr sz="2400" dirty="0">
                <a:latin typeface="Calibri"/>
                <a:cs typeface="Calibri"/>
              </a:rPr>
              <a:t>Class</a:t>
            </a:r>
            <a:r>
              <a:rPr sz="2400" spc="-110" dirty="0">
                <a:latin typeface="Calibri"/>
                <a:cs typeface="Calibri"/>
              </a:rPr>
              <a:t> </a:t>
            </a:r>
            <a:r>
              <a:rPr sz="2400" dirty="0">
                <a:latin typeface="Calibri"/>
                <a:cs typeface="Calibri"/>
              </a:rPr>
              <a:t>2?</a:t>
            </a:r>
            <a:endParaRPr sz="2400">
              <a:latin typeface="Calibri"/>
              <a:cs typeface="Calibri"/>
            </a:endParaRPr>
          </a:p>
        </p:txBody>
      </p:sp>
      <p:sp>
        <p:nvSpPr>
          <p:cNvPr id="41" name="object 41"/>
          <p:cNvSpPr/>
          <p:nvPr/>
        </p:nvSpPr>
        <p:spPr>
          <a:xfrm>
            <a:off x="4669790" y="5602325"/>
            <a:ext cx="731520" cy="282575"/>
          </a:xfrm>
          <a:custGeom>
            <a:avLst/>
            <a:gdLst/>
            <a:ahLst/>
            <a:cxnLst/>
            <a:rect l="l" t="t" r="r" b="b"/>
            <a:pathLst>
              <a:path w="731520" h="282575">
                <a:moveTo>
                  <a:pt x="641223" y="0"/>
                </a:moveTo>
                <a:lnTo>
                  <a:pt x="637159" y="11455"/>
                </a:lnTo>
                <a:lnTo>
                  <a:pt x="653522" y="18549"/>
                </a:lnTo>
                <a:lnTo>
                  <a:pt x="667575" y="28367"/>
                </a:lnTo>
                <a:lnTo>
                  <a:pt x="696108" y="73880"/>
                </a:lnTo>
                <a:lnTo>
                  <a:pt x="704439" y="115661"/>
                </a:lnTo>
                <a:lnTo>
                  <a:pt x="705485" y="139750"/>
                </a:lnTo>
                <a:lnTo>
                  <a:pt x="704437" y="164648"/>
                </a:lnTo>
                <a:lnTo>
                  <a:pt x="696055" y="207582"/>
                </a:lnTo>
                <a:lnTo>
                  <a:pt x="667575" y="253822"/>
                </a:lnTo>
                <a:lnTo>
                  <a:pt x="637667" y="270865"/>
                </a:lnTo>
                <a:lnTo>
                  <a:pt x="641223" y="282321"/>
                </a:lnTo>
                <a:lnTo>
                  <a:pt x="679719" y="264261"/>
                </a:lnTo>
                <a:lnTo>
                  <a:pt x="708025" y="232981"/>
                </a:lnTo>
                <a:lnTo>
                  <a:pt x="725455" y="191109"/>
                </a:lnTo>
                <a:lnTo>
                  <a:pt x="731265" y="141236"/>
                </a:lnTo>
                <a:lnTo>
                  <a:pt x="729811" y="115349"/>
                </a:lnTo>
                <a:lnTo>
                  <a:pt x="718139" y="69472"/>
                </a:lnTo>
                <a:lnTo>
                  <a:pt x="695015" y="32127"/>
                </a:lnTo>
                <a:lnTo>
                  <a:pt x="661677" y="7386"/>
                </a:lnTo>
                <a:lnTo>
                  <a:pt x="641223" y="0"/>
                </a:lnTo>
                <a:close/>
              </a:path>
              <a:path w="731520" h="282575">
                <a:moveTo>
                  <a:pt x="90043" y="0"/>
                </a:moveTo>
                <a:lnTo>
                  <a:pt x="51546" y="18095"/>
                </a:lnTo>
                <a:lnTo>
                  <a:pt x="23240" y="49479"/>
                </a:lnTo>
                <a:lnTo>
                  <a:pt x="5810" y="91428"/>
                </a:lnTo>
                <a:lnTo>
                  <a:pt x="0" y="141236"/>
                </a:lnTo>
                <a:lnTo>
                  <a:pt x="1450" y="167173"/>
                </a:lnTo>
                <a:lnTo>
                  <a:pt x="13019" y="213045"/>
                </a:lnTo>
                <a:lnTo>
                  <a:pt x="36018" y="250274"/>
                </a:lnTo>
                <a:lnTo>
                  <a:pt x="69494" y="274943"/>
                </a:lnTo>
                <a:lnTo>
                  <a:pt x="90043" y="282321"/>
                </a:lnTo>
                <a:lnTo>
                  <a:pt x="93599" y="270865"/>
                </a:lnTo>
                <a:lnTo>
                  <a:pt x="77475" y="263738"/>
                </a:lnTo>
                <a:lnTo>
                  <a:pt x="63579" y="253822"/>
                </a:lnTo>
                <a:lnTo>
                  <a:pt x="35083" y="207582"/>
                </a:lnTo>
                <a:lnTo>
                  <a:pt x="26701" y="164648"/>
                </a:lnTo>
                <a:lnTo>
                  <a:pt x="25654" y="139750"/>
                </a:lnTo>
                <a:lnTo>
                  <a:pt x="26701" y="115661"/>
                </a:lnTo>
                <a:lnTo>
                  <a:pt x="35083" y="73880"/>
                </a:lnTo>
                <a:lnTo>
                  <a:pt x="63674" y="28367"/>
                </a:lnTo>
                <a:lnTo>
                  <a:pt x="93980" y="11455"/>
                </a:lnTo>
                <a:lnTo>
                  <a:pt x="90043" y="0"/>
                </a:lnTo>
                <a:close/>
              </a:path>
            </a:pathLst>
          </a:custGeom>
          <a:solidFill>
            <a:srgbClr val="000000"/>
          </a:solidFill>
        </p:spPr>
        <p:txBody>
          <a:bodyPr wrap="square" lIns="0" tIns="0" rIns="0" bIns="0" rtlCol="0"/>
          <a:lstStyle/>
          <a:p>
            <a:endParaRPr/>
          </a:p>
        </p:txBody>
      </p:sp>
      <p:sp>
        <p:nvSpPr>
          <p:cNvPr id="42" name="object 42"/>
          <p:cNvSpPr/>
          <p:nvPr/>
        </p:nvSpPr>
        <p:spPr>
          <a:xfrm>
            <a:off x="6047485" y="5602325"/>
            <a:ext cx="852169" cy="282575"/>
          </a:xfrm>
          <a:custGeom>
            <a:avLst/>
            <a:gdLst/>
            <a:ahLst/>
            <a:cxnLst/>
            <a:rect l="l" t="t" r="r" b="b"/>
            <a:pathLst>
              <a:path w="852170" h="282575">
                <a:moveTo>
                  <a:pt x="761618" y="0"/>
                </a:moveTo>
                <a:lnTo>
                  <a:pt x="757555" y="11455"/>
                </a:lnTo>
                <a:lnTo>
                  <a:pt x="773918" y="18549"/>
                </a:lnTo>
                <a:lnTo>
                  <a:pt x="787971" y="28367"/>
                </a:lnTo>
                <a:lnTo>
                  <a:pt x="816504" y="73880"/>
                </a:lnTo>
                <a:lnTo>
                  <a:pt x="824835" y="115661"/>
                </a:lnTo>
                <a:lnTo>
                  <a:pt x="825881" y="139750"/>
                </a:lnTo>
                <a:lnTo>
                  <a:pt x="824833" y="164648"/>
                </a:lnTo>
                <a:lnTo>
                  <a:pt x="816451" y="207582"/>
                </a:lnTo>
                <a:lnTo>
                  <a:pt x="787971" y="253822"/>
                </a:lnTo>
                <a:lnTo>
                  <a:pt x="758063" y="270865"/>
                </a:lnTo>
                <a:lnTo>
                  <a:pt x="761618" y="282321"/>
                </a:lnTo>
                <a:lnTo>
                  <a:pt x="800115" y="264261"/>
                </a:lnTo>
                <a:lnTo>
                  <a:pt x="828420" y="232981"/>
                </a:lnTo>
                <a:lnTo>
                  <a:pt x="845851" y="191109"/>
                </a:lnTo>
                <a:lnTo>
                  <a:pt x="851662" y="141236"/>
                </a:lnTo>
                <a:lnTo>
                  <a:pt x="850207" y="115349"/>
                </a:lnTo>
                <a:lnTo>
                  <a:pt x="838535" y="69472"/>
                </a:lnTo>
                <a:lnTo>
                  <a:pt x="815411" y="32127"/>
                </a:lnTo>
                <a:lnTo>
                  <a:pt x="782073" y="7386"/>
                </a:lnTo>
                <a:lnTo>
                  <a:pt x="761618" y="0"/>
                </a:lnTo>
                <a:close/>
              </a:path>
              <a:path w="852170" h="282575">
                <a:moveTo>
                  <a:pt x="90042" y="0"/>
                </a:moveTo>
                <a:lnTo>
                  <a:pt x="51546" y="18095"/>
                </a:lnTo>
                <a:lnTo>
                  <a:pt x="23240" y="49479"/>
                </a:lnTo>
                <a:lnTo>
                  <a:pt x="5810" y="91428"/>
                </a:lnTo>
                <a:lnTo>
                  <a:pt x="0" y="141236"/>
                </a:lnTo>
                <a:lnTo>
                  <a:pt x="1450" y="167173"/>
                </a:lnTo>
                <a:lnTo>
                  <a:pt x="13019" y="213045"/>
                </a:lnTo>
                <a:lnTo>
                  <a:pt x="36018" y="250274"/>
                </a:lnTo>
                <a:lnTo>
                  <a:pt x="69494" y="274943"/>
                </a:lnTo>
                <a:lnTo>
                  <a:pt x="90042" y="282321"/>
                </a:lnTo>
                <a:lnTo>
                  <a:pt x="93599"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43" name="object 43"/>
          <p:cNvSpPr/>
          <p:nvPr/>
        </p:nvSpPr>
        <p:spPr>
          <a:xfrm>
            <a:off x="7149338" y="5602325"/>
            <a:ext cx="859790" cy="282575"/>
          </a:xfrm>
          <a:custGeom>
            <a:avLst/>
            <a:gdLst/>
            <a:ahLst/>
            <a:cxnLst/>
            <a:rect l="l" t="t" r="r" b="b"/>
            <a:pathLst>
              <a:path w="859790" h="282575">
                <a:moveTo>
                  <a:pt x="769238" y="0"/>
                </a:moveTo>
                <a:lnTo>
                  <a:pt x="765175" y="11455"/>
                </a:lnTo>
                <a:lnTo>
                  <a:pt x="781538" y="18549"/>
                </a:lnTo>
                <a:lnTo>
                  <a:pt x="795591" y="28367"/>
                </a:lnTo>
                <a:lnTo>
                  <a:pt x="824124" y="73880"/>
                </a:lnTo>
                <a:lnTo>
                  <a:pt x="832455" y="115661"/>
                </a:lnTo>
                <a:lnTo>
                  <a:pt x="833501" y="139750"/>
                </a:lnTo>
                <a:lnTo>
                  <a:pt x="832453" y="164648"/>
                </a:lnTo>
                <a:lnTo>
                  <a:pt x="824071" y="207582"/>
                </a:lnTo>
                <a:lnTo>
                  <a:pt x="795591" y="253822"/>
                </a:lnTo>
                <a:lnTo>
                  <a:pt x="765682" y="270865"/>
                </a:lnTo>
                <a:lnTo>
                  <a:pt x="769238" y="282321"/>
                </a:lnTo>
                <a:lnTo>
                  <a:pt x="807735" y="264261"/>
                </a:lnTo>
                <a:lnTo>
                  <a:pt x="836040" y="232981"/>
                </a:lnTo>
                <a:lnTo>
                  <a:pt x="853471" y="191109"/>
                </a:lnTo>
                <a:lnTo>
                  <a:pt x="859281" y="141236"/>
                </a:lnTo>
                <a:lnTo>
                  <a:pt x="857827" y="115349"/>
                </a:lnTo>
                <a:lnTo>
                  <a:pt x="846155" y="69472"/>
                </a:lnTo>
                <a:lnTo>
                  <a:pt x="823031" y="32127"/>
                </a:lnTo>
                <a:lnTo>
                  <a:pt x="789693" y="7386"/>
                </a:lnTo>
                <a:lnTo>
                  <a:pt x="769238" y="0"/>
                </a:lnTo>
                <a:close/>
              </a:path>
              <a:path w="859790" h="282575">
                <a:moveTo>
                  <a:pt x="90042" y="0"/>
                </a:moveTo>
                <a:lnTo>
                  <a:pt x="51546" y="18095"/>
                </a:lnTo>
                <a:lnTo>
                  <a:pt x="23240" y="49479"/>
                </a:lnTo>
                <a:lnTo>
                  <a:pt x="5810" y="91428"/>
                </a:lnTo>
                <a:lnTo>
                  <a:pt x="0" y="141236"/>
                </a:lnTo>
                <a:lnTo>
                  <a:pt x="1450" y="167173"/>
                </a:lnTo>
                <a:lnTo>
                  <a:pt x="13019" y="213045"/>
                </a:lnTo>
                <a:lnTo>
                  <a:pt x="36018" y="250274"/>
                </a:lnTo>
                <a:lnTo>
                  <a:pt x="69494" y="274943"/>
                </a:lnTo>
                <a:lnTo>
                  <a:pt x="90042" y="282321"/>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44" name="object 44"/>
          <p:cNvSpPr txBox="1"/>
          <p:nvPr/>
        </p:nvSpPr>
        <p:spPr>
          <a:xfrm>
            <a:off x="4385055" y="4825365"/>
            <a:ext cx="3740150" cy="1079500"/>
          </a:xfrm>
          <a:prstGeom prst="rect">
            <a:avLst/>
          </a:prstGeom>
        </p:spPr>
        <p:txBody>
          <a:bodyPr vert="horz" wrap="square" lIns="0" tIns="12065" rIns="0" bIns="0" rtlCol="0">
            <a:spAutoFit/>
          </a:bodyPr>
          <a:lstStyle/>
          <a:p>
            <a:pPr marL="137795">
              <a:lnSpc>
                <a:spcPct val="100000"/>
              </a:lnSpc>
              <a:spcBef>
                <a:spcPts val="95"/>
              </a:spcBef>
            </a:pPr>
            <a:r>
              <a:rPr sz="2800" spc="-10" dirty="0">
                <a:latin typeface="Calibri"/>
                <a:cs typeface="Calibri"/>
              </a:rPr>
              <a:t>How</a:t>
            </a:r>
            <a:r>
              <a:rPr sz="2800" spc="-5" dirty="0">
                <a:latin typeface="Calibri"/>
                <a:cs typeface="Calibri"/>
              </a:rPr>
              <a:t> about </a:t>
            </a:r>
            <a:r>
              <a:rPr sz="2800" spc="-10" dirty="0">
                <a:latin typeface="Calibri"/>
                <a:cs typeface="Calibri"/>
              </a:rPr>
              <a:t>Naïve</a:t>
            </a:r>
            <a:r>
              <a:rPr sz="2800" spc="-15" dirty="0">
                <a:latin typeface="Calibri"/>
                <a:cs typeface="Calibri"/>
              </a:rPr>
              <a:t> </a:t>
            </a:r>
            <a:r>
              <a:rPr sz="2800" spc="-20" dirty="0">
                <a:latin typeface="Calibri"/>
                <a:cs typeface="Calibri"/>
              </a:rPr>
              <a:t>Bayes?</a:t>
            </a:r>
            <a:endParaRPr sz="2800">
              <a:latin typeface="Calibri"/>
              <a:cs typeface="Calibri"/>
            </a:endParaRPr>
          </a:p>
          <a:p>
            <a:pPr marL="63500">
              <a:lnSpc>
                <a:spcPct val="100000"/>
              </a:lnSpc>
              <a:spcBef>
                <a:spcPts val="2065"/>
              </a:spcBef>
              <a:tabLst>
                <a:tab pos="384810" algn="l"/>
                <a:tab pos="1127125" algn="l"/>
                <a:tab pos="1762760" algn="l"/>
                <a:tab pos="2541905" algn="l"/>
                <a:tab pos="2865120" algn="l"/>
              </a:tabLst>
            </a:pPr>
            <a:r>
              <a:rPr sz="2400" dirty="0">
                <a:latin typeface="Cambria Math"/>
                <a:cs typeface="Cambria Math"/>
              </a:rPr>
              <a:t>𝑃	</a:t>
            </a:r>
            <a:r>
              <a:rPr sz="2400" spc="-5" dirty="0">
                <a:latin typeface="Cambria Math"/>
                <a:cs typeface="Cambria Math"/>
              </a:rPr>
              <a:t>𝑥|𝐶</a:t>
            </a:r>
            <a:r>
              <a:rPr sz="2625" spc="-7" baseline="-15873" dirty="0">
                <a:latin typeface="Cambria Math"/>
                <a:cs typeface="Cambria Math"/>
              </a:rPr>
              <a:t>𝑖	</a:t>
            </a:r>
            <a:r>
              <a:rPr sz="2400" dirty="0">
                <a:latin typeface="Cambria Math"/>
                <a:cs typeface="Cambria Math"/>
              </a:rPr>
              <a:t>=</a:t>
            </a:r>
            <a:r>
              <a:rPr sz="2400" spc="135" dirty="0">
                <a:latin typeface="Cambria Math"/>
                <a:cs typeface="Cambria Math"/>
              </a:rPr>
              <a:t> </a:t>
            </a:r>
            <a:r>
              <a:rPr sz="2400" dirty="0">
                <a:latin typeface="Cambria Math"/>
                <a:cs typeface="Cambria Math"/>
              </a:rPr>
              <a:t>𝑃	</a:t>
            </a:r>
            <a:r>
              <a:rPr sz="2400" spc="-10" dirty="0">
                <a:latin typeface="Cambria Math"/>
                <a:cs typeface="Cambria Math"/>
              </a:rPr>
              <a:t>𝑥</a:t>
            </a:r>
            <a:r>
              <a:rPr sz="2625" spc="-15" baseline="-15873" dirty="0">
                <a:latin typeface="Cambria Math"/>
                <a:cs typeface="Cambria Math"/>
              </a:rPr>
              <a:t>1</a:t>
            </a:r>
            <a:r>
              <a:rPr sz="2400" spc="-10" dirty="0">
                <a:latin typeface="Cambria Math"/>
                <a:cs typeface="Cambria Math"/>
              </a:rPr>
              <a:t>|𝐶</a:t>
            </a:r>
            <a:r>
              <a:rPr sz="2625" spc="-15" baseline="-15873" dirty="0">
                <a:latin typeface="Cambria Math"/>
                <a:cs typeface="Cambria Math"/>
              </a:rPr>
              <a:t>𝑖	</a:t>
            </a:r>
            <a:r>
              <a:rPr sz="2400" dirty="0">
                <a:latin typeface="Cambria Math"/>
                <a:cs typeface="Cambria Math"/>
              </a:rPr>
              <a:t>𝑃	𝑥</a:t>
            </a:r>
            <a:r>
              <a:rPr sz="2625" baseline="-15873" dirty="0">
                <a:latin typeface="Cambria Math"/>
                <a:cs typeface="Cambria Math"/>
              </a:rPr>
              <a:t>2</a:t>
            </a:r>
            <a:r>
              <a:rPr sz="2400" dirty="0">
                <a:latin typeface="Cambria Math"/>
                <a:cs typeface="Cambria Math"/>
              </a:rPr>
              <a:t>|𝐶</a:t>
            </a:r>
            <a:r>
              <a:rPr sz="2625" baseline="-15873" dirty="0">
                <a:latin typeface="Cambria Math"/>
                <a:cs typeface="Cambria Math"/>
              </a:rPr>
              <a:t>𝑖</a:t>
            </a:r>
            <a:endParaRPr sz="2625" baseline="-15873">
              <a:latin typeface="Cambria Math"/>
              <a:cs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147320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5" dirty="0">
                <a:latin typeface="Calibri"/>
                <a:cs typeface="Calibri"/>
              </a:rPr>
              <a:t>Example</a:t>
            </a:r>
            <a:endParaRPr sz="2800">
              <a:latin typeface="Calibri"/>
              <a:cs typeface="Calibri"/>
            </a:endParaRPr>
          </a:p>
        </p:txBody>
      </p:sp>
      <p:sp>
        <p:nvSpPr>
          <p:cNvPr id="3" name="object 3"/>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4" name="object 4"/>
          <p:cNvSpPr txBox="1"/>
          <p:nvPr/>
        </p:nvSpPr>
        <p:spPr>
          <a:xfrm>
            <a:off x="3411473"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 name="object 5"/>
          <p:cNvSpPr txBox="1"/>
          <p:nvPr/>
        </p:nvSpPr>
        <p:spPr>
          <a:xfrm>
            <a:off x="1700276"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6" name="object 6"/>
          <p:cNvGrpSpPr/>
          <p:nvPr/>
        </p:nvGrpSpPr>
        <p:grpSpPr>
          <a:xfrm>
            <a:off x="1865376" y="2570988"/>
            <a:ext cx="571500" cy="1010919"/>
            <a:chOff x="1865376" y="2570988"/>
            <a:chExt cx="571500" cy="1010919"/>
          </a:xfrm>
        </p:grpSpPr>
        <p:pic>
          <p:nvPicPr>
            <p:cNvPr id="7" name="object 7"/>
            <p:cNvPicPr/>
            <p:nvPr/>
          </p:nvPicPr>
          <p:blipFill>
            <a:blip r:embed="rId3" cstate="print"/>
            <a:stretch>
              <a:fillRect/>
            </a:stretch>
          </p:blipFill>
          <p:spPr>
            <a:xfrm>
              <a:off x="1865376" y="2570988"/>
              <a:ext cx="571500" cy="1010412"/>
            </a:xfrm>
            <a:prstGeom prst="rect">
              <a:avLst/>
            </a:prstGeom>
          </p:spPr>
        </p:pic>
        <p:sp>
          <p:nvSpPr>
            <p:cNvPr id="8" name="object 8"/>
            <p:cNvSpPr/>
            <p:nvPr/>
          </p:nvSpPr>
          <p:spPr>
            <a:xfrm>
              <a:off x="1921764" y="2618231"/>
              <a:ext cx="457200" cy="963294"/>
            </a:xfrm>
            <a:custGeom>
              <a:avLst/>
              <a:gdLst/>
              <a:ahLst/>
              <a:cxnLst/>
              <a:rect l="l" t="t" r="r" b="b"/>
              <a:pathLst>
                <a:path w="457200" h="963295">
                  <a:moveTo>
                    <a:pt x="457200" y="734568"/>
                  </a:moveTo>
                  <a:lnTo>
                    <a:pt x="452551" y="688505"/>
                  </a:lnTo>
                  <a:lnTo>
                    <a:pt x="439229" y="645604"/>
                  </a:lnTo>
                  <a:lnTo>
                    <a:pt x="418147" y="606767"/>
                  </a:lnTo>
                  <a:lnTo>
                    <a:pt x="390232" y="572935"/>
                  </a:lnTo>
                  <a:lnTo>
                    <a:pt x="356400" y="545020"/>
                  </a:lnTo>
                  <a:lnTo>
                    <a:pt x="317563" y="523938"/>
                  </a:lnTo>
                  <a:lnTo>
                    <a:pt x="274662" y="510616"/>
                  </a:lnTo>
                  <a:lnTo>
                    <a:pt x="228600" y="505968"/>
                  </a:lnTo>
                  <a:lnTo>
                    <a:pt x="182524" y="510616"/>
                  </a:lnTo>
                  <a:lnTo>
                    <a:pt x="139623" y="523938"/>
                  </a:lnTo>
                  <a:lnTo>
                    <a:pt x="100787" y="545020"/>
                  </a:lnTo>
                  <a:lnTo>
                    <a:pt x="66954" y="572935"/>
                  </a:lnTo>
                  <a:lnTo>
                    <a:pt x="39039" y="606767"/>
                  </a:lnTo>
                  <a:lnTo>
                    <a:pt x="17957" y="645604"/>
                  </a:lnTo>
                  <a:lnTo>
                    <a:pt x="4635" y="688505"/>
                  </a:lnTo>
                  <a:lnTo>
                    <a:pt x="0" y="734568"/>
                  </a:lnTo>
                  <a:lnTo>
                    <a:pt x="4635" y="780643"/>
                  </a:lnTo>
                  <a:lnTo>
                    <a:pt x="17957" y="823544"/>
                  </a:lnTo>
                  <a:lnTo>
                    <a:pt x="39039" y="862380"/>
                  </a:lnTo>
                  <a:lnTo>
                    <a:pt x="66954" y="896213"/>
                  </a:lnTo>
                  <a:lnTo>
                    <a:pt x="100787" y="924128"/>
                  </a:lnTo>
                  <a:lnTo>
                    <a:pt x="139623" y="945210"/>
                  </a:lnTo>
                  <a:lnTo>
                    <a:pt x="182524" y="958532"/>
                  </a:lnTo>
                  <a:lnTo>
                    <a:pt x="228600" y="963168"/>
                  </a:lnTo>
                  <a:lnTo>
                    <a:pt x="274662" y="958532"/>
                  </a:lnTo>
                  <a:lnTo>
                    <a:pt x="317563" y="945210"/>
                  </a:lnTo>
                  <a:lnTo>
                    <a:pt x="356400" y="924128"/>
                  </a:lnTo>
                  <a:lnTo>
                    <a:pt x="390232" y="896213"/>
                  </a:lnTo>
                  <a:lnTo>
                    <a:pt x="418147" y="862380"/>
                  </a:lnTo>
                  <a:lnTo>
                    <a:pt x="439229" y="823544"/>
                  </a:lnTo>
                  <a:lnTo>
                    <a:pt x="452551" y="780643"/>
                  </a:lnTo>
                  <a:lnTo>
                    <a:pt x="457200" y="734568"/>
                  </a:lnTo>
                  <a:close/>
                </a:path>
                <a:path w="457200" h="96329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9" name="object 9"/>
          <p:cNvSpPr txBox="1"/>
          <p:nvPr/>
        </p:nvSpPr>
        <p:spPr>
          <a:xfrm>
            <a:off x="1865376" y="2570988"/>
            <a:ext cx="571500" cy="1010919"/>
          </a:xfrm>
          <a:prstGeom prst="rect">
            <a:avLst/>
          </a:prstGeom>
          <a:ln w="6096">
            <a:solidFill>
              <a:srgbClr val="5B9BD4"/>
            </a:solidFill>
          </a:ln>
        </p:spPr>
        <p:txBody>
          <a:bodyPr vert="horz" wrap="square" lIns="0" tIns="124460" rIns="0" bIns="0" rtlCol="0">
            <a:spAutoFit/>
          </a:bodyPr>
          <a:lstStyle/>
          <a:p>
            <a:pPr marL="635"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63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10" name="object 10"/>
          <p:cNvGrpSpPr/>
          <p:nvPr/>
        </p:nvGrpSpPr>
        <p:grpSpPr>
          <a:xfrm>
            <a:off x="3540252" y="2598420"/>
            <a:ext cx="571500" cy="1019810"/>
            <a:chOff x="3540252" y="2598420"/>
            <a:chExt cx="571500" cy="1019810"/>
          </a:xfrm>
        </p:grpSpPr>
        <p:pic>
          <p:nvPicPr>
            <p:cNvPr id="11" name="object 11"/>
            <p:cNvPicPr/>
            <p:nvPr/>
          </p:nvPicPr>
          <p:blipFill>
            <a:blip r:embed="rId4" cstate="print"/>
            <a:stretch>
              <a:fillRect/>
            </a:stretch>
          </p:blipFill>
          <p:spPr>
            <a:xfrm>
              <a:off x="3540252" y="2598420"/>
              <a:ext cx="571500" cy="1008887"/>
            </a:xfrm>
            <a:prstGeom prst="rect">
              <a:avLst/>
            </a:prstGeom>
          </p:spPr>
        </p:pic>
        <p:sp>
          <p:nvSpPr>
            <p:cNvPr id="12" name="object 12"/>
            <p:cNvSpPr/>
            <p:nvPr/>
          </p:nvSpPr>
          <p:spPr>
            <a:xfrm>
              <a:off x="3598164" y="264566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13" name="object 13"/>
            <p:cNvSpPr/>
            <p:nvPr/>
          </p:nvSpPr>
          <p:spPr>
            <a:xfrm>
              <a:off x="3598926" y="315087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4" name="object 14"/>
            <p:cNvSpPr/>
            <p:nvPr/>
          </p:nvSpPr>
          <p:spPr>
            <a:xfrm>
              <a:off x="3598926" y="315087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1">
              <a:solidFill>
                <a:srgbClr val="FFFFFF"/>
              </a:solidFill>
            </a:ln>
          </p:spPr>
          <p:txBody>
            <a:bodyPr wrap="square" lIns="0" tIns="0" rIns="0" bIns="0" rtlCol="0"/>
            <a:lstStyle/>
            <a:p>
              <a:endParaRPr/>
            </a:p>
          </p:txBody>
        </p:sp>
      </p:grpSp>
      <p:sp>
        <p:nvSpPr>
          <p:cNvPr id="15" name="object 15"/>
          <p:cNvSpPr txBox="1"/>
          <p:nvPr/>
        </p:nvSpPr>
        <p:spPr>
          <a:xfrm>
            <a:off x="3540252" y="2598420"/>
            <a:ext cx="571500" cy="1009015"/>
          </a:xfrm>
          <a:prstGeom prst="rect">
            <a:avLst/>
          </a:prstGeom>
          <a:ln w="6096">
            <a:solidFill>
              <a:srgbClr val="5B9BD4"/>
            </a:solidFill>
          </a:ln>
        </p:spPr>
        <p:txBody>
          <a:bodyPr vert="horz" wrap="square" lIns="0" tIns="124460" rIns="0" bIns="0" rtlCol="0">
            <a:spAutoFit/>
          </a:bodyPr>
          <a:lstStyle/>
          <a:p>
            <a:pPr marL="2540"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16" name="object 16"/>
          <p:cNvGrpSpPr/>
          <p:nvPr/>
        </p:nvGrpSpPr>
        <p:grpSpPr>
          <a:xfrm>
            <a:off x="5564123" y="2584704"/>
            <a:ext cx="571500" cy="1010919"/>
            <a:chOff x="5564123" y="2584704"/>
            <a:chExt cx="571500" cy="1010919"/>
          </a:xfrm>
        </p:grpSpPr>
        <p:pic>
          <p:nvPicPr>
            <p:cNvPr id="17" name="object 17"/>
            <p:cNvPicPr/>
            <p:nvPr/>
          </p:nvPicPr>
          <p:blipFill>
            <a:blip r:embed="rId3" cstate="print"/>
            <a:stretch>
              <a:fillRect/>
            </a:stretch>
          </p:blipFill>
          <p:spPr>
            <a:xfrm>
              <a:off x="5564123" y="2584704"/>
              <a:ext cx="571500" cy="1010412"/>
            </a:xfrm>
            <a:prstGeom prst="rect">
              <a:avLst/>
            </a:prstGeom>
          </p:spPr>
        </p:pic>
        <p:sp>
          <p:nvSpPr>
            <p:cNvPr id="18" name="object 18"/>
            <p:cNvSpPr/>
            <p:nvPr/>
          </p:nvSpPr>
          <p:spPr>
            <a:xfrm>
              <a:off x="5622797" y="263423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9" name="object 19"/>
            <p:cNvSpPr/>
            <p:nvPr/>
          </p:nvSpPr>
          <p:spPr>
            <a:xfrm>
              <a:off x="5622797" y="2634234"/>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0" name="object 20"/>
            <p:cNvSpPr/>
            <p:nvPr/>
          </p:nvSpPr>
          <p:spPr>
            <a:xfrm>
              <a:off x="5622035" y="313791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21" name="object 21"/>
          <p:cNvSpPr txBox="1"/>
          <p:nvPr/>
        </p:nvSpPr>
        <p:spPr>
          <a:xfrm>
            <a:off x="5564123" y="2584704"/>
            <a:ext cx="571500" cy="1010919"/>
          </a:xfrm>
          <a:prstGeom prst="rect">
            <a:avLst/>
          </a:prstGeom>
          <a:ln w="6096">
            <a:solidFill>
              <a:srgbClr val="5B9BD4"/>
            </a:solidFill>
          </a:ln>
        </p:spPr>
        <p:txBody>
          <a:bodyPr vert="horz" wrap="square" lIns="0" tIns="125730" rIns="0" bIns="0" rtlCol="0">
            <a:spAutoFit/>
          </a:bodyPr>
          <a:lstStyle/>
          <a:p>
            <a:pPr marL="2540" algn="ctr">
              <a:lnSpc>
                <a:spcPct val="100000"/>
              </a:lnSpc>
              <a:spcBef>
                <a:spcPts val="99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22" name="object 22"/>
          <p:cNvGrpSpPr/>
          <p:nvPr/>
        </p:nvGrpSpPr>
        <p:grpSpPr>
          <a:xfrm>
            <a:off x="7469123" y="2589276"/>
            <a:ext cx="571500" cy="1021080"/>
            <a:chOff x="7469123" y="2589276"/>
            <a:chExt cx="571500" cy="1021080"/>
          </a:xfrm>
        </p:grpSpPr>
        <p:pic>
          <p:nvPicPr>
            <p:cNvPr id="23" name="object 23"/>
            <p:cNvPicPr/>
            <p:nvPr/>
          </p:nvPicPr>
          <p:blipFill>
            <a:blip r:embed="rId3" cstate="print"/>
            <a:stretch>
              <a:fillRect/>
            </a:stretch>
          </p:blipFill>
          <p:spPr>
            <a:xfrm>
              <a:off x="7469123" y="2589276"/>
              <a:ext cx="571500" cy="1010412"/>
            </a:xfrm>
            <a:prstGeom prst="rect">
              <a:avLst/>
            </a:prstGeom>
          </p:spPr>
        </p:pic>
        <p:sp>
          <p:nvSpPr>
            <p:cNvPr id="24" name="object 24"/>
            <p:cNvSpPr/>
            <p:nvPr/>
          </p:nvSpPr>
          <p:spPr>
            <a:xfrm>
              <a:off x="7526273" y="263880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5" name="object 25"/>
            <p:cNvSpPr/>
            <p:nvPr/>
          </p:nvSpPr>
          <p:spPr>
            <a:xfrm>
              <a:off x="7526273" y="2638806"/>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6" name="object 26"/>
            <p:cNvSpPr/>
            <p:nvPr/>
          </p:nvSpPr>
          <p:spPr>
            <a:xfrm>
              <a:off x="7526273" y="314325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7" name="object 27"/>
            <p:cNvSpPr/>
            <p:nvPr/>
          </p:nvSpPr>
          <p:spPr>
            <a:xfrm>
              <a:off x="7526273" y="314325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7469123" y="2589276"/>
            <a:ext cx="571500" cy="1010919"/>
          </a:xfrm>
          <a:prstGeom prst="rect">
            <a:avLst/>
          </a:prstGeom>
          <a:ln w="6096">
            <a:solidFill>
              <a:srgbClr val="5B9BD4"/>
            </a:solidFill>
          </a:ln>
        </p:spPr>
        <p:txBody>
          <a:bodyPr vert="horz" wrap="square" lIns="0" tIns="125095" rIns="0" bIns="0" rtlCol="0">
            <a:spAutoFit/>
          </a:bodyPr>
          <a:lstStyle/>
          <a:p>
            <a:pPr marL="1270" algn="ctr">
              <a:lnSpc>
                <a:spcPct val="100000"/>
              </a:lnSpc>
              <a:spcBef>
                <a:spcPts val="985"/>
              </a:spcBef>
            </a:pPr>
            <a:r>
              <a:rPr sz="1800" dirty="0">
                <a:solidFill>
                  <a:srgbClr val="FFFFFF"/>
                </a:solidFill>
                <a:latin typeface="Calibri"/>
                <a:cs typeface="Calibri"/>
              </a:rPr>
              <a:t>0</a:t>
            </a:r>
            <a:endParaRPr sz="1800">
              <a:latin typeface="Calibri"/>
              <a:cs typeface="Calibri"/>
            </a:endParaRPr>
          </a:p>
          <a:p>
            <a:pPr>
              <a:lnSpc>
                <a:spcPct val="100000"/>
              </a:lnSpc>
              <a:spcBef>
                <a:spcPts val="50"/>
              </a:spcBef>
            </a:pPr>
            <a:endParaRPr sz="1450">
              <a:latin typeface="Calibri"/>
              <a:cs typeface="Calibri"/>
            </a:endParaRPr>
          </a:p>
          <a:p>
            <a:pPr marL="1270" algn="ctr">
              <a:lnSpc>
                <a:spcPct val="100000"/>
              </a:lnSpc>
            </a:pPr>
            <a:r>
              <a:rPr sz="1800" dirty="0">
                <a:solidFill>
                  <a:srgbClr val="FFFFFF"/>
                </a:solidFill>
                <a:latin typeface="Calibri"/>
                <a:cs typeface="Calibri"/>
              </a:rPr>
              <a:t>0</a:t>
            </a:r>
            <a:endParaRPr sz="1800">
              <a:latin typeface="Calibri"/>
              <a:cs typeface="Calibri"/>
            </a:endParaRPr>
          </a:p>
        </p:txBody>
      </p:sp>
      <p:sp>
        <p:nvSpPr>
          <p:cNvPr id="29" name="object 29"/>
          <p:cNvSpPr txBox="1"/>
          <p:nvPr/>
        </p:nvSpPr>
        <p:spPr>
          <a:xfrm>
            <a:off x="4231894" y="290029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0" name="object 30"/>
          <p:cNvSpPr txBox="1"/>
          <p:nvPr/>
        </p:nvSpPr>
        <p:spPr>
          <a:xfrm>
            <a:off x="6268973" y="290728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1" name="object 31"/>
          <p:cNvSpPr txBox="1"/>
          <p:nvPr/>
        </p:nvSpPr>
        <p:spPr>
          <a:xfrm>
            <a:off x="8210550" y="289204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2" name="object 32"/>
          <p:cNvSpPr txBox="1"/>
          <p:nvPr/>
        </p:nvSpPr>
        <p:spPr>
          <a:xfrm>
            <a:off x="5391403" y="3698494"/>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33" name="object 33"/>
          <p:cNvSpPr txBox="1"/>
          <p:nvPr/>
        </p:nvSpPr>
        <p:spPr>
          <a:xfrm>
            <a:off x="7385050" y="3708349"/>
            <a:ext cx="899794"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5" dirty="0">
                <a:latin typeface="Calibri"/>
                <a:cs typeface="Calibri"/>
              </a:rPr>
              <a:t> </a:t>
            </a:r>
            <a:r>
              <a:rPr sz="2500" spc="-5" dirty="0">
                <a:latin typeface="Calibri"/>
                <a:cs typeface="Calibri"/>
              </a:rPr>
              <a:t>2</a:t>
            </a:r>
            <a:endParaRPr sz="2500">
              <a:latin typeface="Calibri"/>
              <a:cs typeface="Calibri"/>
            </a:endParaRPr>
          </a:p>
        </p:txBody>
      </p:sp>
      <p:sp>
        <p:nvSpPr>
          <p:cNvPr id="34" name="object 34"/>
          <p:cNvSpPr txBox="1"/>
          <p:nvPr/>
        </p:nvSpPr>
        <p:spPr>
          <a:xfrm>
            <a:off x="352145" y="2624454"/>
            <a:ext cx="1166495"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15"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35" name="object 35"/>
          <p:cNvSpPr/>
          <p:nvPr/>
        </p:nvSpPr>
        <p:spPr>
          <a:xfrm>
            <a:off x="1273302" y="4998846"/>
            <a:ext cx="498475" cy="282575"/>
          </a:xfrm>
          <a:custGeom>
            <a:avLst/>
            <a:gdLst/>
            <a:ahLst/>
            <a:cxnLst/>
            <a:rect l="l" t="t" r="r" b="b"/>
            <a:pathLst>
              <a:path w="498475" h="282575">
                <a:moveTo>
                  <a:pt x="408178" y="0"/>
                </a:moveTo>
                <a:lnTo>
                  <a:pt x="404114" y="11429"/>
                </a:lnTo>
                <a:lnTo>
                  <a:pt x="420423" y="18522"/>
                </a:lnTo>
                <a:lnTo>
                  <a:pt x="434482" y="28352"/>
                </a:lnTo>
                <a:lnTo>
                  <a:pt x="463063" y="73852"/>
                </a:lnTo>
                <a:lnTo>
                  <a:pt x="471394" y="115623"/>
                </a:lnTo>
                <a:lnTo>
                  <a:pt x="472440" y="139700"/>
                </a:lnTo>
                <a:lnTo>
                  <a:pt x="471392" y="164633"/>
                </a:lnTo>
                <a:lnTo>
                  <a:pt x="463010" y="207547"/>
                </a:lnTo>
                <a:lnTo>
                  <a:pt x="434514" y="253841"/>
                </a:lnTo>
                <a:lnTo>
                  <a:pt x="404495" y="270890"/>
                </a:lnTo>
                <a:lnTo>
                  <a:pt x="408178" y="282320"/>
                </a:lnTo>
                <a:lnTo>
                  <a:pt x="446627" y="264239"/>
                </a:lnTo>
                <a:lnTo>
                  <a:pt x="474979" y="232917"/>
                </a:lnTo>
                <a:lnTo>
                  <a:pt x="492410" y="191119"/>
                </a:lnTo>
                <a:lnTo>
                  <a:pt x="498221" y="141223"/>
                </a:lnTo>
                <a:lnTo>
                  <a:pt x="496748" y="115341"/>
                </a:lnTo>
                <a:lnTo>
                  <a:pt x="485040" y="69482"/>
                </a:lnTo>
                <a:lnTo>
                  <a:pt x="461970" y="32146"/>
                </a:lnTo>
                <a:lnTo>
                  <a:pt x="428632" y="7381"/>
                </a:lnTo>
                <a:lnTo>
                  <a:pt x="408178" y="0"/>
                </a:lnTo>
                <a:close/>
              </a:path>
              <a:path w="498475" h="282575">
                <a:moveTo>
                  <a:pt x="90042" y="0"/>
                </a:moveTo>
                <a:lnTo>
                  <a:pt x="51657" y="18097"/>
                </a:lnTo>
                <a:lnTo>
                  <a:pt x="23367" y="49529"/>
                </a:lnTo>
                <a:lnTo>
                  <a:pt x="5826" y="91424"/>
                </a:lnTo>
                <a:lnTo>
                  <a:pt x="0" y="141223"/>
                </a:lnTo>
                <a:lnTo>
                  <a:pt x="1452" y="167177"/>
                </a:lnTo>
                <a:lnTo>
                  <a:pt x="13073" y="213036"/>
                </a:lnTo>
                <a:lnTo>
                  <a:pt x="36125" y="250227"/>
                </a:lnTo>
                <a:lnTo>
                  <a:pt x="69514" y="274941"/>
                </a:lnTo>
                <a:lnTo>
                  <a:pt x="90042" y="282320"/>
                </a:lnTo>
                <a:lnTo>
                  <a:pt x="93598" y="270890"/>
                </a:lnTo>
                <a:lnTo>
                  <a:pt x="77549" y="263771"/>
                </a:lnTo>
                <a:lnTo>
                  <a:pt x="63690" y="253841"/>
                </a:lnTo>
                <a:lnTo>
                  <a:pt x="35210" y="207547"/>
                </a:lnTo>
                <a:lnTo>
                  <a:pt x="26828" y="164633"/>
                </a:lnTo>
                <a:lnTo>
                  <a:pt x="25781"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6" name="object 36"/>
          <p:cNvSpPr txBox="1"/>
          <p:nvPr/>
        </p:nvSpPr>
        <p:spPr>
          <a:xfrm>
            <a:off x="1037336" y="4909820"/>
            <a:ext cx="530860" cy="39116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2400" dirty="0">
                <a:latin typeface="Cambria Math"/>
                <a:cs typeface="Cambria Math"/>
              </a:rPr>
              <a:t>𝑃	𝐶</a:t>
            </a:r>
            <a:endParaRPr sz="2400">
              <a:latin typeface="Cambria Math"/>
              <a:cs typeface="Cambria Math"/>
            </a:endParaRPr>
          </a:p>
        </p:txBody>
      </p:sp>
      <p:sp>
        <p:nvSpPr>
          <p:cNvPr id="37" name="object 37"/>
          <p:cNvSpPr txBox="1"/>
          <p:nvPr/>
        </p:nvSpPr>
        <p:spPr>
          <a:xfrm>
            <a:off x="1516125" y="50546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38" name="object 38"/>
          <p:cNvSpPr txBox="1"/>
          <p:nvPr/>
        </p:nvSpPr>
        <p:spPr>
          <a:xfrm>
            <a:off x="1845817" y="4679695"/>
            <a:ext cx="640080" cy="391160"/>
          </a:xfrm>
          <a:prstGeom prst="rect">
            <a:avLst/>
          </a:prstGeom>
        </p:spPr>
        <p:txBody>
          <a:bodyPr vert="horz" wrap="square" lIns="0" tIns="12700" rIns="0" bIns="0" rtlCol="0">
            <a:spAutoFit/>
          </a:bodyPr>
          <a:lstStyle/>
          <a:p>
            <a:pPr marL="38100">
              <a:lnSpc>
                <a:spcPct val="100000"/>
              </a:lnSpc>
              <a:spcBef>
                <a:spcPts val="100"/>
              </a:spcBef>
              <a:tabLst>
                <a:tab pos="432434" algn="l"/>
              </a:tabLst>
            </a:pPr>
            <a:r>
              <a:rPr sz="3600"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39" name="object 39"/>
          <p:cNvSpPr/>
          <p:nvPr/>
        </p:nvSpPr>
        <p:spPr>
          <a:xfrm>
            <a:off x="2194432" y="513003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0" name="object 40"/>
          <p:cNvSpPr txBox="1"/>
          <p:nvPr/>
        </p:nvSpPr>
        <p:spPr>
          <a:xfrm>
            <a:off x="2182114" y="5113731"/>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1" name="object 41"/>
          <p:cNvSpPr/>
          <p:nvPr/>
        </p:nvSpPr>
        <p:spPr>
          <a:xfrm>
            <a:off x="1243266" y="6024498"/>
            <a:ext cx="504825" cy="282575"/>
          </a:xfrm>
          <a:custGeom>
            <a:avLst/>
            <a:gdLst/>
            <a:ahLst/>
            <a:cxnLst/>
            <a:rect l="l" t="t" r="r" b="b"/>
            <a:pathLst>
              <a:path w="504825" h="282575">
                <a:moveTo>
                  <a:pt x="414210" y="0"/>
                </a:moveTo>
                <a:lnTo>
                  <a:pt x="410146" y="11455"/>
                </a:lnTo>
                <a:lnTo>
                  <a:pt x="426509" y="18549"/>
                </a:lnTo>
                <a:lnTo>
                  <a:pt x="440563" y="28367"/>
                </a:lnTo>
                <a:lnTo>
                  <a:pt x="469096" y="73880"/>
                </a:lnTo>
                <a:lnTo>
                  <a:pt x="477426" y="115661"/>
                </a:lnTo>
                <a:lnTo>
                  <a:pt x="478472" y="139750"/>
                </a:lnTo>
                <a:lnTo>
                  <a:pt x="477424" y="164648"/>
                </a:lnTo>
                <a:lnTo>
                  <a:pt x="469042" y="207582"/>
                </a:lnTo>
                <a:lnTo>
                  <a:pt x="440563" y="253822"/>
                </a:lnTo>
                <a:lnTo>
                  <a:pt x="410654" y="270865"/>
                </a:lnTo>
                <a:lnTo>
                  <a:pt x="414210" y="282320"/>
                </a:lnTo>
                <a:lnTo>
                  <a:pt x="452707" y="264261"/>
                </a:lnTo>
                <a:lnTo>
                  <a:pt x="481012" y="232981"/>
                </a:lnTo>
                <a:lnTo>
                  <a:pt x="498443" y="191109"/>
                </a:lnTo>
                <a:lnTo>
                  <a:pt x="504253" y="141236"/>
                </a:lnTo>
                <a:lnTo>
                  <a:pt x="502798" y="115355"/>
                </a:lnTo>
                <a:lnTo>
                  <a:pt x="491126" y="69474"/>
                </a:lnTo>
                <a:lnTo>
                  <a:pt x="468002" y="32127"/>
                </a:lnTo>
                <a:lnTo>
                  <a:pt x="434665" y="7386"/>
                </a:lnTo>
                <a:lnTo>
                  <a:pt x="414210" y="0"/>
                </a:lnTo>
                <a:close/>
              </a:path>
              <a:path w="504825" h="282575">
                <a:moveTo>
                  <a:pt x="90106" y="0"/>
                </a:moveTo>
                <a:lnTo>
                  <a:pt x="51608" y="18095"/>
                </a:lnTo>
                <a:lnTo>
                  <a:pt x="23291" y="49479"/>
                </a:lnTo>
                <a:lnTo>
                  <a:pt x="5826" y="91433"/>
                </a:lnTo>
                <a:lnTo>
                  <a:pt x="0" y="141236"/>
                </a:lnTo>
                <a:lnTo>
                  <a:pt x="1452" y="167173"/>
                </a:lnTo>
                <a:lnTo>
                  <a:pt x="13062" y="213045"/>
                </a:lnTo>
                <a:lnTo>
                  <a:pt x="36097" y="250274"/>
                </a:lnTo>
                <a:lnTo>
                  <a:pt x="69558" y="274943"/>
                </a:lnTo>
                <a:lnTo>
                  <a:pt x="90106" y="282320"/>
                </a:lnTo>
                <a:lnTo>
                  <a:pt x="93662" y="270865"/>
                </a:lnTo>
                <a:lnTo>
                  <a:pt x="77539" y="263738"/>
                </a:lnTo>
                <a:lnTo>
                  <a:pt x="63642" y="253822"/>
                </a:lnTo>
                <a:lnTo>
                  <a:pt x="35153" y="207582"/>
                </a:lnTo>
                <a:lnTo>
                  <a:pt x="26797" y="164648"/>
                </a:lnTo>
                <a:lnTo>
                  <a:pt x="25755" y="139750"/>
                </a:lnTo>
                <a:lnTo>
                  <a:pt x="26797" y="115661"/>
                </a:lnTo>
                <a:lnTo>
                  <a:pt x="35153" y="73880"/>
                </a:lnTo>
                <a:lnTo>
                  <a:pt x="63738" y="28367"/>
                </a:lnTo>
                <a:lnTo>
                  <a:pt x="94043" y="11455"/>
                </a:lnTo>
                <a:lnTo>
                  <a:pt x="90106" y="0"/>
                </a:lnTo>
                <a:close/>
              </a:path>
            </a:pathLst>
          </a:custGeom>
          <a:solidFill>
            <a:srgbClr val="000000"/>
          </a:solidFill>
        </p:spPr>
        <p:txBody>
          <a:bodyPr wrap="square" lIns="0" tIns="0" rIns="0" bIns="0" rtlCol="0"/>
          <a:lstStyle/>
          <a:p>
            <a:endParaRPr/>
          </a:p>
        </p:txBody>
      </p:sp>
      <p:sp>
        <p:nvSpPr>
          <p:cNvPr id="42" name="object 42"/>
          <p:cNvSpPr txBox="1"/>
          <p:nvPr/>
        </p:nvSpPr>
        <p:spPr>
          <a:xfrm>
            <a:off x="1007465" y="5935776"/>
            <a:ext cx="530860" cy="391160"/>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400" dirty="0">
                <a:latin typeface="Cambria Math"/>
                <a:cs typeface="Cambria Math"/>
              </a:rPr>
              <a:t>𝑃	𝐶</a:t>
            </a:r>
            <a:endParaRPr sz="2400">
              <a:latin typeface="Cambria Math"/>
              <a:cs typeface="Cambria Math"/>
            </a:endParaRPr>
          </a:p>
        </p:txBody>
      </p:sp>
      <p:sp>
        <p:nvSpPr>
          <p:cNvPr id="43" name="object 43"/>
          <p:cNvSpPr txBox="1"/>
          <p:nvPr/>
        </p:nvSpPr>
        <p:spPr>
          <a:xfrm>
            <a:off x="1493647" y="608055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44" name="object 44"/>
          <p:cNvSpPr txBox="1"/>
          <p:nvPr/>
        </p:nvSpPr>
        <p:spPr>
          <a:xfrm>
            <a:off x="1821814" y="5705652"/>
            <a:ext cx="72707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97" baseline="-41666" dirty="0">
                <a:latin typeface="Cambria Math"/>
                <a:cs typeface="Cambria Math"/>
              </a:rPr>
              <a:t> </a:t>
            </a:r>
            <a:r>
              <a:rPr sz="2400" dirty="0">
                <a:latin typeface="Cambria Math"/>
                <a:cs typeface="Cambria Math"/>
              </a:rPr>
              <a:t>12</a:t>
            </a:r>
            <a:endParaRPr sz="2400">
              <a:latin typeface="Cambria Math"/>
              <a:cs typeface="Cambria Math"/>
            </a:endParaRPr>
          </a:p>
        </p:txBody>
      </p:sp>
      <p:sp>
        <p:nvSpPr>
          <p:cNvPr id="45" name="object 45"/>
          <p:cNvSpPr/>
          <p:nvPr/>
        </p:nvSpPr>
        <p:spPr>
          <a:xfrm>
            <a:off x="2172080" y="615572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6" name="object 46"/>
          <p:cNvSpPr txBox="1"/>
          <p:nvPr/>
        </p:nvSpPr>
        <p:spPr>
          <a:xfrm>
            <a:off x="2159635" y="61399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7" name="object 47"/>
          <p:cNvSpPr/>
          <p:nvPr/>
        </p:nvSpPr>
        <p:spPr>
          <a:xfrm>
            <a:off x="3384041" y="5064759"/>
            <a:ext cx="1454150" cy="282575"/>
          </a:xfrm>
          <a:custGeom>
            <a:avLst/>
            <a:gdLst/>
            <a:ahLst/>
            <a:cxnLst/>
            <a:rect l="l" t="t" r="r" b="b"/>
            <a:pathLst>
              <a:path w="1454150" h="282575">
                <a:moveTo>
                  <a:pt x="1363599" y="0"/>
                </a:moveTo>
                <a:lnTo>
                  <a:pt x="1359535" y="11429"/>
                </a:lnTo>
                <a:lnTo>
                  <a:pt x="1375898" y="18577"/>
                </a:lnTo>
                <a:lnTo>
                  <a:pt x="1389951" y="28416"/>
                </a:lnTo>
                <a:lnTo>
                  <a:pt x="1418484" y="73925"/>
                </a:lnTo>
                <a:lnTo>
                  <a:pt x="1426815" y="115732"/>
                </a:lnTo>
                <a:lnTo>
                  <a:pt x="1427861" y="139826"/>
                </a:lnTo>
                <a:lnTo>
                  <a:pt x="1426813" y="164689"/>
                </a:lnTo>
                <a:lnTo>
                  <a:pt x="1418431" y="207603"/>
                </a:lnTo>
                <a:lnTo>
                  <a:pt x="1389999" y="253857"/>
                </a:lnTo>
                <a:lnTo>
                  <a:pt x="1360043" y="270890"/>
                </a:lnTo>
                <a:lnTo>
                  <a:pt x="1363599" y="282320"/>
                </a:lnTo>
                <a:lnTo>
                  <a:pt x="1402095" y="264302"/>
                </a:lnTo>
                <a:lnTo>
                  <a:pt x="1430401" y="233044"/>
                </a:lnTo>
                <a:lnTo>
                  <a:pt x="1447831" y="191134"/>
                </a:lnTo>
                <a:lnTo>
                  <a:pt x="1453642" y="141223"/>
                </a:lnTo>
                <a:lnTo>
                  <a:pt x="1452189" y="115341"/>
                </a:lnTo>
                <a:lnTo>
                  <a:pt x="1440568" y="69482"/>
                </a:lnTo>
                <a:lnTo>
                  <a:pt x="1417445" y="32146"/>
                </a:lnTo>
                <a:lnTo>
                  <a:pt x="1384055" y="7381"/>
                </a:lnTo>
                <a:lnTo>
                  <a:pt x="1363599" y="0"/>
                </a:lnTo>
                <a:close/>
              </a:path>
              <a:path w="1454150" h="282575">
                <a:moveTo>
                  <a:pt x="90043" y="0"/>
                </a:moveTo>
                <a:lnTo>
                  <a:pt x="51593" y="18097"/>
                </a:lnTo>
                <a:lnTo>
                  <a:pt x="23241" y="49529"/>
                </a:lnTo>
                <a:lnTo>
                  <a:pt x="5810" y="91424"/>
                </a:lnTo>
                <a:lnTo>
                  <a:pt x="0" y="141223"/>
                </a:lnTo>
                <a:lnTo>
                  <a:pt x="1452" y="167179"/>
                </a:lnTo>
                <a:lnTo>
                  <a:pt x="13073" y="213090"/>
                </a:lnTo>
                <a:lnTo>
                  <a:pt x="36071" y="250334"/>
                </a:lnTo>
                <a:lnTo>
                  <a:pt x="69496" y="274960"/>
                </a:lnTo>
                <a:lnTo>
                  <a:pt x="90043" y="282320"/>
                </a:lnTo>
                <a:lnTo>
                  <a:pt x="93599" y="270890"/>
                </a:lnTo>
                <a:lnTo>
                  <a:pt x="77475" y="263773"/>
                </a:lnTo>
                <a:lnTo>
                  <a:pt x="63579" y="253857"/>
                </a:lnTo>
                <a:lnTo>
                  <a:pt x="35083" y="207603"/>
                </a:lnTo>
                <a:lnTo>
                  <a:pt x="26701" y="164689"/>
                </a:lnTo>
                <a:lnTo>
                  <a:pt x="25654" y="139826"/>
                </a:lnTo>
                <a:lnTo>
                  <a:pt x="26701" y="115732"/>
                </a:lnTo>
                <a:lnTo>
                  <a:pt x="35083" y="73925"/>
                </a:lnTo>
                <a:lnTo>
                  <a:pt x="63722" y="28416"/>
                </a:lnTo>
                <a:lnTo>
                  <a:pt x="93980" y="11429"/>
                </a:lnTo>
                <a:lnTo>
                  <a:pt x="90043" y="0"/>
                </a:lnTo>
                <a:close/>
              </a:path>
            </a:pathLst>
          </a:custGeom>
          <a:solidFill>
            <a:srgbClr val="000000"/>
          </a:solidFill>
        </p:spPr>
        <p:txBody>
          <a:bodyPr wrap="square" lIns="0" tIns="0" rIns="0" bIns="0" rtlCol="0"/>
          <a:lstStyle/>
          <a:p>
            <a:endParaRPr/>
          </a:p>
        </p:txBody>
      </p:sp>
      <p:sp>
        <p:nvSpPr>
          <p:cNvPr id="48" name="object 48"/>
          <p:cNvSpPr txBox="1"/>
          <p:nvPr/>
        </p:nvSpPr>
        <p:spPr>
          <a:xfrm>
            <a:off x="3124454" y="4975986"/>
            <a:ext cx="1638300" cy="391160"/>
          </a:xfrm>
          <a:prstGeom prst="rect">
            <a:avLst/>
          </a:prstGeom>
        </p:spPr>
        <p:txBody>
          <a:bodyPr vert="horz" wrap="square" lIns="0" tIns="12700" rIns="0" bIns="0" rtlCol="0">
            <a:spAutoFit/>
          </a:bodyPr>
          <a:lstStyle/>
          <a:p>
            <a:pPr marL="38100">
              <a:lnSpc>
                <a:spcPct val="100000"/>
              </a:lnSpc>
              <a:spcBef>
                <a:spcPts val="100"/>
              </a:spcBef>
              <a:tabLst>
                <a:tab pos="35941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17"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45" dirty="0">
                <a:latin typeface="Cambria Math"/>
                <a:cs typeface="Cambria Math"/>
              </a:rPr>
              <a:t>1|𝐶</a:t>
            </a:r>
            <a:r>
              <a:rPr sz="2625" spc="-67" baseline="-15873" dirty="0">
                <a:latin typeface="Cambria Math"/>
                <a:cs typeface="Cambria Math"/>
              </a:rPr>
              <a:t>1</a:t>
            </a:r>
            <a:endParaRPr sz="2625" baseline="-15873">
              <a:latin typeface="Cambria Math"/>
              <a:cs typeface="Cambria Math"/>
            </a:endParaRPr>
          </a:p>
        </p:txBody>
      </p:sp>
      <p:sp>
        <p:nvSpPr>
          <p:cNvPr id="49" name="object 49"/>
          <p:cNvSpPr/>
          <p:nvPr/>
        </p:nvSpPr>
        <p:spPr>
          <a:xfrm>
            <a:off x="6237859" y="5064759"/>
            <a:ext cx="1459865" cy="282575"/>
          </a:xfrm>
          <a:custGeom>
            <a:avLst/>
            <a:gdLst/>
            <a:ahLst/>
            <a:cxnLst/>
            <a:rect l="l" t="t" r="r" b="b"/>
            <a:pathLst>
              <a:path w="1459865" h="282575">
                <a:moveTo>
                  <a:pt x="1369694" y="0"/>
                </a:moveTo>
                <a:lnTo>
                  <a:pt x="1365758" y="11429"/>
                </a:lnTo>
                <a:lnTo>
                  <a:pt x="1382065" y="18577"/>
                </a:lnTo>
                <a:lnTo>
                  <a:pt x="1396110" y="28416"/>
                </a:lnTo>
                <a:lnTo>
                  <a:pt x="1424634" y="73925"/>
                </a:lnTo>
                <a:lnTo>
                  <a:pt x="1432929" y="115732"/>
                </a:lnTo>
                <a:lnTo>
                  <a:pt x="1433957" y="139826"/>
                </a:lnTo>
                <a:lnTo>
                  <a:pt x="1432911" y="164689"/>
                </a:lnTo>
                <a:lnTo>
                  <a:pt x="1424580" y="207603"/>
                </a:lnTo>
                <a:lnTo>
                  <a:pt x="1396158" y="253857"/>
                </a:lnTo>
                <a:lnTo>
                  <a:pt x="1366139" y="270890"/>
                </a:lnTo>
                <a:lnTo>
                  <a:pt x="1369694" y="282320"/>
                </a:lnTo>
                <a:lnTo>
                  <a:pt x="1408191" y="264302"/>
                </a:lnTo>
                <a:lnTo>
                  <a:pt x="1436496" y="233044"/>
                </a:lnTo>
                <a:lnTo>
                  <a:pt x="1453927" y="191134"/>
                </a:lnTo>
                <a:lnTo>
                  <a:pt x="1459738" y="141223"/>
                </a:lnTo>
                <a:lnTo>
                  <a:pt x="1458285" y="115341"/>
                </a:lnTo>
                <a:lnTo>
                  <a:pt x="1446664" y="69482"/>
                </a:lnTo>
                <a:lnTo>
                  <a:pt x="1423541" y="32146"/>
                </a:lnTo>
                <a:lnTo>
                  <a:pt x="1390151" y="7381"/>
                </a:lnTo>
                <a:lnTo>
                  <a:pt x="1369694" y="0"/>
                </a:lnTo>
                <a:close/>
              </a:path>
              <a:path w="1459865" h="282575">
                <a:moveTo>
                  <a:pt x="90042" y="0"/>
                </a:moveTo>
                <a:lnTo>
                  <a:pt x="51641" y="18097"/>
                </a:lnTo>
                <a:lnTo>
                  <a:pt x="23240" y="49529"/>
                </a:lnTo>
                <a:lnTo>
                  <a:pt x="5810" y="91424"/>
                </a:lnTo>
                <a:lnTo>
                  <a:pt x="0" y="141223"/>
                </a:lnTo>
                <a:lnTo>
                  <a:pt x="1452" y="167179"/>
                </a:lnTo>
                <a:lnTo>
                  <a:pt x="13073" y="213090"/>
                </a:lnTo>
                <a:lnTo>
                  <a:pt x="36125" y="250334"/>
                </a:lnTo>
                <a:lnTo>
                  <a:pt x="69514" y="274960"/>
                </a:lnTo>
                <a:lnTo>
                  <a:pt x="90042" y="282320"/>
                </a:lnTo>
                <a:lnTo>
                  <a:pt x="93599" y="270890"/>
                </a:lnTo>
                <a:lnTo>
                  <a:pt x="77529" y="263773"/>
                </a:lnTo>
                <a:lnTo>
                  <a:pt x="63626" y="253857"/>
                </a:lnTo>
                <a:lnTo>
                  <a:pt x="35157" y="207603"/>
                </a:lnTo>
                <a:lnTo>
                  <a:pt x="26826" y="164689"/>
                </a:lnTo>
                <a:lnTo>
                  <a:pt x="25780" y="139826"/>
                </a:lnTo>
                <a:lnTo>
                  <a:pt x="26826" y="115732"/>
                </a:lnTo>
                <a:lnTo>
                  <a:pt x="35157" y="73925"/>
                </a:lnTo>
                <a:lnTo>
                  <a:pt x="63738" y="28416"/>
                </a:lnTo>
                <a:lnTo>
                  <a:pt x="94106" y="11429"/>
                </a:lnTo>
                <a:lnTo>
                  <a:pt x="90042" y="0"/>
                </a:lnTo>
                <a:close/>
              </a:path>
            </a:pathLst>
          </a:custGeom>
          <a:solidFill>
            <a:srgbClr val="000000"/>
          </a:solidFill>
        </p:spPr>
        <p:txBody>
          <a:bodyPr wrap="square" lIns="0" tIns="0" rIns="0" bIns="0" rtlCol="0"/>
          <a:lstStyle/>
          <a:p>
            <a:endParaRPr/>
          </a:p>
        </p:txBody>
      </p:sp>
      <p:sp>
        <p:nvSpPr>
          <p:cNvPr id="50" name="object 50"/>
          <p:cNvSpPr txBox="1"/>
          <p:nvPr/>
        </p:nvSpPr>
        <p:spPr>
          <a:xfrm>
            <a:off x="4910963" y="4975986"/>
            <a:ext cx="3430904" cy="391160"/>
          </a:xfrm>
          <a:prstGeom prst="rect">
            <a:avLst/>
          </a:prstGeom>
        </p:spPr>
        <p:txBody>
          <a:bodyPr vert="horz" wrap="square" lIns="0" tIns="12700" rIns="0" bIns="0" rtlCol="0">
            <a:spAutoFit/>
          </a:bodyPr>
          <a:lstStyle/>
          <a:p>
            <a:pPr marL="38100">
              <a:lnSpc>
                <a:spcPct val="100000"/>
              </a:lnSpc>
              <a:spcBef>
                <a:spcPts val="100"/>
              </a:spcBef>
              <a:tabLst>
                <a:tab pos="1104265" algn="l"/>
                <a:tab pos="1427480" algn="l"/>
                <a:tab pos="290004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1	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40" dirty="0">
                <a:latin typeface="Cambria Math"/>
                <a:cs typeface="Cambria Math"/>
              </a:rPr>
              <a:t>1|𝐶</a:t>
            </a:r>
            <a:r>
              <a:rPr sz="2625" spc="-60" baseline="-15873" dirty="0">
                <a:latin typeface="Cambria Math"/>
                <a:cs typeface="Cambria Math"/>
              </a:rPr>
              <a:t>1	</a:t>
            </a:r>
            <a:r>
              <a:rPr sz="2400" dirty="0">
                <a:latin typeface="Cambria Math"/>
                <a:cs typeface="Cambria Math"/>
              </a:rPr>
              <a:t>=</a:t>
            </a:r>
            <a:r>
              <a:rPr sz="2400" spc="6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1" name="object 51"/>
          <p:cNvSpPr/>
          <p:nvPr/>
        </p:nvSpPr>
        <p:spPr>
          <a:xfrm>
            <a:off x="3380994" y="6066447"/>
            <a:ext cx="1459865" cy="282575"/>
          </a:xfrm>
          <a:custGeom>
            <a:avLst/>
            <a:gdLst/>
            <a:ahLst/>
            <a:cxnLst/>
            <a:rect l="l" t="t" r="r" b="b"/>
            <a:pathLst>
              <a:path w="1459864" h="282575">
                <a:moveTo>
                  <a:pt x="1369694" y="0"/>
                </a:moveTo>
                <a:lnTo>
                  <a:pt x="1365630" y="11455"/>
                </a:lnTo>
                <a:lnTo>
                  <a:pt x="1381994" y="18544"/>
                </a:lnTo>
                <a:lnTo>
                  <a:pt x="1396047" y="28360"/>
                </a:lnTo>
                <a:lnTo>
                  <a:pt x="1424580" y="73869"/>
                </a:lnTo>
                <a:lnTo>
                  <a:pt x="1432911" y="115654"/>
                </a:lnTo>
                <a:lnTo>
                  <a:pt x="1433956" y="139738"/>
                </a:lnTo>
                <a:lnTo>
                  <a:pt x="1432909" y="164643"/>
                </a:lnTo>
                <a:lnTo>
                  <a:pt x="1424527" y="207582"/>
                </a:lnTo>
                <a:lnTo>
                  <a:pt x="1396095" y="253822"/>
                </a:lnTo>
                <a:lnTo>
                  <a:pt x="1366139" y="270865"/>
                </a:lnTo>
                <a:lnTo>
                  <a:pt x="1369694" y="282320"/>
                </a:lnTo>
                <a:lnTo>
                  <a:pt x="1408191" y="264256"/>
                </a:lnTo>
                <a:lnTo>
                  <a:pt x="1436496" y="232981"/>
                </a:lnTo>
                <a:lnTo>
                  <a:pt x="1453927" y="191109"/>
                </a:lnTo>
                <a:lnTo>
                  <a:pt x="1459738" y="141236"/>
                </a:lnTo>
                <a:lnTo>
                  <a:pt x="1458285" y="115349"/>
                </a:lnTo>
                <a:lnTo>
                  <a:pt x="1446664" y="69472"/>
                </a:lnTo>
                <a:lnTo>
                  <a:pt x="1423541" y="32127"/>
                </a:lnTo>
                <a:lnTo>
                  <a:pt x="1390151" y="7386"/>
                </a:lnTo>
                <a:lnTo>
                  <a:pt x="1369694" y="0"/>
                </a:lnTo>
                <a:close/>
              </a:path>
              <a:path w="1459864" h="282575">
                <a:moveTo>
                  <a:pt x="90042" y="0"/>
                </a:moveTo>
                <a:lnTo>
                  <a:pt x="51593" y="18095"/>
                </a:lnTo>
                <a:lnTo>
                  <a:pt x="23240" y="49479"/>
                </a:lnTo>
                <a:lnTo>
                  <a:pt x="5810" y="91428"/>
                </a:lnTo>
                <a:lnTo>
                  <a:pt x="0" y="141236"/>
                </a:lnTo>
                <a:lnTo>
                  <a:pt x="1452" y="167173"/>
                </a:lnTo>
                <a:lnTo>
                  <a:pt x="13073" y="213045"/>
                </a:lnTo>
                <a:lnTo>
                  <a:pt x="36071" y="250272"/>
                </a:lnTo>
                <a:lnTo>
                  <a:pt x="69496" y="274938"/>
                </a:lnTo>
                <a:lnTo>
                  <a:pt x="90042" y="282320"/>
                </a:lnTo>
                <a:lnTo>
                  <a:pt x="93598" y="270865"/>
                </a:lnTo>
                <a:lnTo>
                  <a:pt x="77475" y="263738"/>
                </a:lnTo>
                <a:lnTo>
                  <a:pt x="63579" y="253822"/>
                </a:lnTo>
                <a:lnTo>
                  <a:pt x="35083" y="207582"/>
                </a:lnTo>
                <a:lnTo>
                  <a:pt x="26701" y="164643"/>
                </a:lnTo>
                <a:lnTo>
                  <a:pt x="25653" y="139738"/>
                </a:lnTo>
                <a:lnTo>
                  <a:pt x="26701" y="115654"/>
                </a:lnTo>
                <a:lnTo>
                  <a:pt x="35083" y="73869"/>
                </a:lnTo>
                <a:lnTo>
                  <a:pt x="63722" y="28360"/>
                </a:lnTo>
                <a:lnTo>
                  <a:pt x="93979" y="11455"/>
                </a:lnTo>
                <a:lnTo>
                  <a:pt x="90042" y="0"/>
                </a:lnTo>
                <a:close/>
              </a:path>
            </a:pathLst>
          </a:custGeom>
          <a:solidFill>
            <a:srgbClr val="000000"/>
          </a:solidFill>
        </p:spPr>
        <p:txBody>
          <a:bodyPr wrap="square" lIns="0" tIns="0" rIns="0" bIns="0" rtlCol="0"/>
          <a:lstStyle/>
          <a:p>
            <a:endParaRPr/>
          </a:p>
        </p:txBody>
      </p:sp>
      <p:sp>
        <p:nvSpPr>
          <p:cNvPr id="52" name="object 52"/>
          <p:cNvSpPr txBox="1"/>
          <p:nvPr/>
        </p:nvSpPr>
        <p:spPr>
          <a:xfrm>
            <a:off x="3119882" y="5977838"/>
            <a:ext cx="1647189" cy="391160"/>
          </a:xfrm>
          <a:prstGeom prst="rect">
            <a:avLst/>
          </a:prstGeom>
        </p:spPr>
        <p:txBody>
          <a:bodyPr vert="horz" wrap="square" lIns="0" tIns="12700" rIns="0" bIns="0" rtlCol="0">
            <a:spAutoFit/>
          </a:bodyPr>
          <a:lstStyle/>
          <a:p>
            <a:pPr marL="38100">
              <a:lnSpc>
                <a:spcPct val="100000"/>
              </a:lnSpc>
              <a:spcBef>
                <a:spcPts val="100"/>
              </a:spcBef>
              <a:tabLst>
                <a:tab pos="36068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25"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spc="-30" dirty="0">
                <a:latin typeface="Cambria Math"/>
                <a:cs typeface="Cambria Math"/>
              </a:rPr>
              <a:t>1|𝐶</a:t>
            </a:r>
            <a:r>
              <a:rPr sz="2625" spc="-44" baseline="-15873" dirty="0">
                <a:latin typeface="Cambria Math"/>
                <a:cs typeface="Cambria Math"/>
              </a:rPr>
              <a:t>2</a:t>
            </a:r>
            <a:endParaRPr sz="2625" baseline="-15873">
              <a:latin typeface="Cambria Math"/>
              <a:cs typeface="Cambria Math"/>
            </a:endParaRPr>
          </a:p>
        </p:txBody>
      </p:sp>
      <p:sp>
        <p:nvSpPr>
          <p:cNvPr id="53" name="object 53"/>
          <p:cNvSpPr txBox="1"/>
          <p:nvPr/>
        </p:nvSpPr>
        <p:spPr>
          <a:xfrm>
            <a:off x="4915534" y="5747715"/>
            <a:ext cx="55626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82"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4" name="object 54"/>
          <p:cNvSpPr/>
          <p:nvPr/>
        </p:nvSpPr>
        <p:spPr>
          <a:xfrm>
            <a:off x="5263769" y="6197676"/>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55" name="object 55"/>
          <p:cNvSpPr txBox="1"/>
          <p:nvPr/>
        </p:nvSpPr>
        <p:spPr>
          <a:xfrm>
            <a:off x="5251830" y="6182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3</a:t>
            </a:r>
            <a:endParaRPr sz="2400">
              <a:latin typeface="Cambria Math"/>
              <a:cs typeface="Cambria Math"/>
            </a:endParaRPr>
          </a:p>
        </p:txBody>
      </p:sp>
      <p:sp>
        <p:nvSpPr>
          <p:cNvPr id="56" name="object 56"/>
          <p:cNvSpPr/>
          <p:nvPr/>
        </p:nvSpPr>
        <p:spPr>
          <a:xfrm>
            <a:off x="6230746" y="6119888"/>
            <a:ext cx="1467485" cy="282575"/>
          </a:xfrm>
          <a:custGeom>
            <a:avLst/>
            <a:gdLst/>
            <a:ahLst/>
            <a:cxnLst/>
            <a:rect l="l" t="t" r="r" b="b"/>
            <a:pathLst>
              <a:path w="1467484" h="282575">
                <a:moveTo>
                  <a:pt x="1377314" y="0"/>
                </a:moveTo>
                <a:lnTo>
                  <a:pt x="1373251" y="11455"/>
                </a:lnTo>
                <a:lnTo>
                  <a:pt x="1389632" y="18551"/>
                </a:lnTo>
                <a:lnTo>
                  <a:pt x="1403715" y="28371"/>
                </a:lnTo>
                <a:lnTo>
                  <a:pt x="1432254" y="73880"/>
                </a:lnTo>
                <a:lnTo>
                  <a:pt x="1440549" y="115661"/>
                </a:lnTo>
                <a:lnTo>
                  <a:pt x="1441577" y="139750"/>
                </a:lnTo>
                <a:lnTo>
                  <a:pt x="1440531" y="164648"/>
                </a:lnTo>
                <a:lnTo>
                  <a:pt x="1432200" y="207582"/>
                </a:lnTo>
                <a:lnTo>
                  <a:pt x="1403730" y="253822"/>
                </a:lnTo>
                <a:lnTo>
                  <a:pt x="1373758" y="270865"/>
                </a:lnTo>
                <a:lnTo>
                  <a:pt x="1377314" y="282321"/>
                </a:lnTo>
                <a:lnTo>
                  <a:pt x="1415811" y="264263"/>
                </a:lnTo>
                <a:lnTo>
                  <a:pt x="1444117" y="232994"/>
                </a:lnTo>
                <a:lnTo>
                  <a:pt x="1461547" y="191111"/>
                </a:lnTo>
                <a:lnTo>
                  <a:pt x="1467357" y="141236"/>
                </a:lnTo>
                <a:lnTo>
                  <a:pt x="1465905" y="115355"/>
                </a:lnTo>
                <a:lnTo>
                  <a:pt x="1454284" y="69474"/>
                </a:lnTo>
                <a:lnTo>
                  <a:pt x="1431161" y="32127"/>
                </a:lnTo>
                <a:lnTo>
                  <a:pt x="1397771" y="7386"/>
                </a:lnTo>
                <a:lnTo>
                  <a:pt x="1377314" y="0"/>
                </a:lnTo>
                <a:close/>
              </a:path>
              <a:path w="1467484" h="282575">
                <a:moveTo>
                  <a:pt x="90042" y="0"/>
                </a:moveTo>
                <a:lnTo>
                  <a:pt x="51641" y="18095"/>
                </a:lnTo>
                <a:lnTo>
                  <a:pt x="23240" y="49479"/>
                </a:lnTo>
                <a:lnTo>
                  <a:pt x="5810" y="91433"/>
                </a:lnTo>
                <a:lnTo>
                  <a:pt x="0" y="141236"/>
                </a:lnTo>
                <a:lnTo>
                  <a:pt x="1452" y="167173"/>
                </a:lnTo>
                <a:lnTo>
                  <a:pt x="13073" y="213051"/>
                </a:lnTo>
                <a:lnTo>
                  <a:pt x="36125" y="250279"/>
                </a:lnTo>
                <a:lnTo>
                  <a:pt x="69514" y="274944"/>
                </a:lnTo>
                <a:lnTo>
                  <a:pt x="90042" y="282321"/>
                </a:lnTo>
                <a:lnTo>
                  <a:pt x="93599" y="270865"/>
                </a:lnTo>
                <a:lnTo>
                  <a:pt x="77529" y="263738"/>
                </a:lnTo>
                <a:lnTo>
                  <a:pt x="63626" y="253822"/>
                </a:lnTo>
                <a:lnTo>
                  <a:pt x="35157" y="207582"/>
                </a:lnTo>
                <a:lnTo>
                  <a:pt x="26826" y="164648"/>
                </a:lnTo>
                <a:lnTo>
                  <a:pt x="25780" y="139750"/>
                </a:lnTo>
                <a:lnTo>
                  <a:pt x="26826" y="115661"/>
                </a:lnTo>
                <a:lnTo>
                  <a:pt x="35157" y="73880"/>
                </a:lnTo>
                <a:lnTo>
                  <a:pt x="63738" y="28371"/>
                </a:lnTo>
                <a:lnTo>
                  <a:pt x="94106" y="11455"/>
                </a:lnTo>
                <a:lnTo>
                  <a:pt x="90042" y="0"/>
                </a:lnTo>
                <a:close/>
              </a:path>
            </a:pathLst>
          </a:custGeom>
          <a:solidFill>
            <a:srgbClr val="000000"/>
          </a:solidFill>
        </p:spPr>
        <p:txBody>
          <a:bodyPr wrap="square" lIns="0" tIns="0" rIns="0" bIns="0" rtlCol="0"/>
          <a:lstStyle/>
          <a:p>
            <a:endParaRPr/>
          </a:p>
        </p:txBody>
      </p:sp>
      <p:sp>
        <p:nvSpPr>
          <p:cNvPr id="57" name="object 57"/>
          <p:cNvSpPr/>
          <p:nvPr/>
        </p:nvSpPr>
        <p:spPr>
          <a:xfrm>
            <a:off x="8121142" y="6251117"/>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8" name="object 58"/>
          <p:cNvSpPr txBox="1"/>
          <p:nvPr/>
        </p:nvSpPr>
        <p:spPr>
          <a:xfrm>
            <a:off x="8109966" y="5801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9" name="object 59"/>
          <p:cNvSpPr txBox="1"/>
          <p:nvPr/>
        </p:nvSpPr>
        <p:spPr>
          <a:xfrm>
            <a:off x="5959221" y="6031179"/>
            <a:ext cx="2383155" cy="391160"/>
          </a:xfrm>
          <a:prstGeom prst="rect">
            <a:avLst/>
          </a:prstGeom>
        </p:spPr>
        <p:txBody>
          <a:bodyPr vert="horz" wrap="square" lIns="0" tIns="12700" rIns="0" bIns="0" rtlCol="0">
            <a:spAutoFit/>
          </a:bodyPr>
          <a:lstStyle/>
          <a:p>
            <a:pPr marL="50800">
              <a:lnSpc>
                <a:spcPct val="100000"/>
              </a:lnSpc>
              <a:spcBef>
                <a:spcPts val="100"/>
              </a:spcBef>
              <a:tabLst>
                <a:tab pos="372110" algn="l"/>
                <a:tab pos="1852295" algn="l"/>
              </a:tabLst>
            </a:pPr>
            <a:r>
              <a:rPr sz="2400" dirty="0">
                <a:latin typeface="Cambria Math"/>
                <a:cs typeface="Cambria Math"/>
              </a:rPr>
              <a:t>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30" dirty="0">
                <a:latin typeface="Cambria Math"/>
                <a:cs typeface="Cambria Math"/>
              </a:rPr>
              <a:t>1|𝐶</a:t>
            </a:r>
            <a:r>
              <a:rPr sz="2625" spc="-44" baseline="-15873" dirty="0">
                <a:latin typeface="Cambria Math"/>
                <a:cs typeface="Cambria Math"/>
              </a:rPr>
              <a:t>2	</a:t>
            </a:r>
            <a:r>
              <a:rPr sz="2400" dirty="0">
                <a:latin typeface="Cambria Math"/>
                <a:cs typeface="Cambria Math"/>
              </a:rPr>
              <a:t>=</a:t>
            </a:r>
            <a:r>
              <a:rPr sz="2400" spc="65" dirty="0">
                <a:latin typeface="Cambria Math"/>
                <a:cs typeface="Cambria Math"/>
              </a:rPr>
              <a:t> </a:t>
            </a:r>
            <a:r>
              <a:rPr sz="3600" baseline="-37037" dirty="0">
                <a:latin typeface="Cambria Math"/>
                <a:cs typeface="Cambria Math"/>
              </a:rPr>
              <a:t>3</a:t>
            </a:r>
            <a:endParaRPr sz="3600" baseline="-37037">
              <a:latin typeface="Cambria Math"/>
              <a:cs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104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30" dirty="0"/>
              <a:t> </a:t>
            </a:r>
            <a:r>
              <a:rPr dirty="0"/>
              <a:t>1:</a:t>
            </a:r>
            <a:r>
              <a:rPr spc="-20" dirty="0"/>
              <a:t> </a:t>
            </a:r>
            <a:r>
              <a:rPr dirty="0"/>
              <a:t>Function</a:t>
            </a:r>
            <a:r>
              <a:rPr spc="-15" dirty="0"/>
              <a:t> </a:t>
            </a:r>
            <a:r>
              <a:rPr spc="-10" dirty="0"/>
              <a:t>Set</a:t>
            </a:r>
          </a:p>
        </p:txBody>
      </p:sp>
      <p:sp>
        <p:nvSpPr>
          <p:cNvPr id="3" name="object 3"/>
          <p:cNvSpPr/>
          <p:nvPr/>
        </p:nvSpPr>
        <p:spPr>
          <a:xfrm>
            <a:off x="1675510" y="2600451"/>
            <a:ext cx="766445" cy="282575"/>
          </a:xfrm>
          <a:custGeom>
            <a:avLst/>
            <a:gdLst/>
            <a:ahLst/>
            <a:cxnLst/>
            <a:rect l="l" t="t" r="r" b="b"/>
            <a:pathLst>
              <a:path w="766444" h="282575">
                <a:moveTo>
                  <a:pt x="676275" y="0"/>
                </a:moveTo>
                <a:lnTo>
                  <a:pt x="672211" y="11557"/>
                </a:lnTo>
                <a:lnTo>
                  <a:pt x="688574" y="18631"/>
                </a:lnTo>
                <a:lnTo>
                  <a:pt x="702627" y="28432"/>
                </a:lnTo>
                <a:lnTo>
                  <a:pt x="731160" y="73925"/>
                </a:lnTo>
                <a:lnTo>
                  <a:pt x="739491" y="115732"/>
                </a:lnTo>
                <a:lnTo>
                  <a:pt x="740537" y="139826"/>
                </a:lnTo>
                <a:lnTo>
                  <a:pt x="739489" y="164707"/>
                </a:lnTo>
                <a:lnTo>
                  <a:pt x="731107" y="207656"/>
                </a:lnTo>
                <a:lnTo>
                  <a:pt x="702675" y="253857"/>
                </a:lnTo>
                <a:lnTo>
                  <a:pt x="672719" y="270890"/>
                </a:lnTo>
                <a:lnTo>
                  <a:pt x="676275" y="282448"/>
                </a:lnTo>
                <a:lnTo>
                  <a:pt x="714771" y="264318"/>
                </a:lnTo>
                <a:lnTo>
                  <a:pt x="743076" y="233045"/>
                </a:lnTo>
                <a:lnTo>
                  <a:pt x="760507" y="191150"/>
                </a:lnTo>
                <a:lnTo>
                  <a:pt x="766318" y="141350"/>
                </a:lnTo>
                <a:lnTo>
                  <a:pt x="764865" y="115466"/>
                </a:lnTo>
                <a:lnTo>
                  <a:pt x="753244" y="69556"/>
                </a:lnTo>
                <a:lnTo>
                  <a:pt x="730121" y="32218"/>
                </a:lnTo>
                <a:lnTo>
                  <a:pt x="696731" y="7453"/>
                </a:lnTo>
                <a:lnTo>
                  <a:pt x="676275" y="0"/>
                </a:lnTo>
                <a:close/>
              </a:path>
              <a:path w="766444" h="282575">
                <a:moveTo>
                  <a:pt x="90043" y="0"/>
                </a:moveTo>
                <a:lnTo>
                  <a:pt x="51593" y="18192"/>
                </a:lnTo>
                <a:lnTo>
                  <a:pt x="23240" y="49530"/>
                </a:lnTo>
                <a:lnTo>
                  <a:pt x="5810" y="91535"/>
                </a:lnTo>
                <a:lnTo>
                  <a:pt x="0" y="141350"/>
                </a:lnTo>
                <a:lnTo>
                  <a:pt x="1452" y="167233"/>
                </a:lnTo>
                <a:lnTo>
                  <a:pt x="13073" y="213092"/>
                </a:lnTo>
                <a:lnTo>
                  <a:pt x="36071" y="250336"/>
                </a:lnTo>
                <a:lnTo>
                  <a:pt x="69496" y="275014"/>
                </a:lnTo>
                <a:lnTo>
                  <a:pt x="90043" y="282448"/>
                </a:lnTo>
                <a:lnTo>
                  <a:pt x="93599" y="270890"/>
                </a:lnTo>
                <a:lnTo>
                  <a:pt x="77475" y="263773"/>
                </a:lnTo>
                <a:lnTo>
                  <a:pt x="63579" y="253857"/>
                </a:lnTo>
                <a:lnTo>
                  <a:pt x="35083" y="207656"/>
                </a:lnTo>
                <a:lnTo>
                  <a:pt x="26701" y="164707"/>
                </a:lnTo>
                <a:lnTo>
                  <a:pt x="25653" y="139826"/>
                </a:lnTo>
                <a:lnTo>
                  <a:pt x="26701" y="115732"/>
                </a:lnTo>
                <a:lnTo>
                  <a:pt x="35083" y="73925"/>
                </a:lnTo>
                <a:lnTo>
                  <a:pt x="63722" y="28432"/>
                </a:lnTo>
                <a:lnTo>
                  <a:pt x="93980" y="11557"/>
                </a:lnTo>
                <a:lnTo>
                  <a:pt x="90043" y="0"/>
                </a:lnTo>
                <a:close/>
              </a:path>
            </a:pathLst>
          </a:custGeom>
          <a:solidFill>
            <a:srgbClr val="000000"/>
          </a:solidFill>
        </p:spPr>
        <p:txBody>
          <a:bodyPr wrap="square" lIns="0" tIns="0" rIns="0" bIns="0" rtlCol="0"/>
          <a:lstStyle/>
          <a:p>
            <a:endParaRPr/>
          </a:p>
        </p:txBody>
      </p:sp>
      <p:sp>
        <p:nvSpPr>
          <p:cNvPr id="4" name="object 4"/>
          <p:cNvSpPr/>
          <p:nvPr/>
        </p:nvSpPr>
        <p:spPr>
          <a:xfrm>
            <a:off x="3486022" y="1951482"/>
            <a:ext cx="765175" cy="282575"/>
          </a:xfrm>
          <a:custGeom>
            <a:avLst/>
            <a:gdLst/>
            <a:ahLst/>
            <a:cxnLst/>
            <a:rect l="l" t="t" r="r" b="b"/>
            <a:pathLst>
              <a:path w="765175" h="282575">
                <a:moveTo>
                  <a:pt x="674751" y="0"/>
                </a:moveTo>
                <a:lnTo>
                  <a:pt x="670687" y="11429"/>
                </a:lnTo>
                <a:lnTo>
                  <a:pt x="687050" y="18522"/>
                </a:lnTo>
                <a:lnTo>
                  <a:pt x="701103" y="28352"/>
                </a:lnTo>
                <a:lnTo>
                  <a:pt x="729636" y="73852"/>
                </a:lnTo>
                <a:lnTo>
                  <a:pt x="737967" y="115623"/>
                </a:lnTo>
                <a:lnTo>
                  <a:pt x="739013" y="139700"/>
                </a:lnTo>
                <a:lnTo>
                  <a:pt x="737965" y="164635"/>
                </a:lnTo>
                <a:lnTo>
                  <a:pt x="729583" y="207601"/>
                </a:lnTo>
                <a:lnTo>
                  <a:pt x="701151" y="253857"/>
                </a:lnTo>
                <a:lnTo>
                  <a:pt x="671194" y="270890"/>
                </a:lnTo>
                <a:lnTo>
                  <a:pt x="674751" y="282320"/>
                </a:lnTo>
                <a:lnTo>
                  <a:pt x="713247" y="264255"/>
                </a:lnTo>
                <a:lnTo>
                  <a:pt x="741552" y="233044"/>
                </a:lnTo>
                <a:lnTo>
                  <a:pt x="758983" y="191135"/>
                </a:lnTo>
                <a:lnTo>
                  <a:pt x="764793" y="141223"/>
                </a:lnTo>
                <a:lnTo>
                  <a:pt x="763341" y="115341"/>
                </a:lnTo>
                <a:lnTo>
                  <a:pt x="751720" y="69482"/>
                </a:lnTo>
                <a:lnTo>
                  <a:pt x="728597" y="32146"/>
                </a:lnTo>
                <a:lnTo>
                  <a:pt x="695207" y="7381"/>
                </a:lnTo>
                <a:lnTo>
                  <a:pt x="674751" y="0"/>
                </a:lnTo>
                <a:close/>
              </a:path>
              <a:path w="765175" h="282575">
                <a:moveTo>
                  <a:pt x="90042" y="0"/>
                </a:moveTo>
                <a:lnTo>
                  <a:pt x="51593" y="18097"/>
                </a:lnTo>
                <a:lnTo>
                  <a:pt x="23240" y="49529"/>
                </a:lnTo>
                <a:lnTo>
                  <a:pt x="5810" y="91424"/>
                </a:lnTo>
                <a:lnTo>
                  <a:pt x="0" y="141223"/>
                </a:lnTo>
                <a:lnTo>
                  <a:pt x="1452" y="167179"/>
                </a:lnTo>
                <a:lnTo>
                  <a:pt x="13073" y="213090"/>
                </a:lnTo>
                <a:lnTo>
                  <a:pt x="36071" y="250281"/>
                </a:lnTo>
                <a:lnTo>
                  <a:pt x="69496"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5" name="object 5"/>
          <p:cNvSpPr/>
          <p:nvPr/>
        </p:nvSpPr>
        <p:spPr>
          <a:xfrm>
            <a:off x="5883655" y="2055367"/>
            <a:ext cx="351790" cy="282575"/>
          </a:xfrm>
          <a:custGeom>
            <a:avLst/>
            <a:gdLst/>
            <a:ahLst/>
            <a:cxnLst/>
            <a:rect l="l" t="t" r="r" b="b"/>
            <a:pathLst>
              <a:path w="351789" h="282575">
                <a:moveTo>
                  <a:pt x="261747" y="0"/>
                </a:moveTo>
                <a:lnTo>
                  <a:pt x="257683" y="11430"/>
                </a:lnTo>
                <a:lnTo>
                  <a:pt x="274046" y="18522"/>
                </a:lnTo>
                <a:lnTo>
                  <a:pt x="288099" y="28352"/>
                </a:lnTo>
                <a:lnTo>
                  <a:pt x="316632" y="73852"/>
                </a:lnTo>
                <a:lnTo>
                  <a:pt x="324963" y="115623"/>
                </a:lnTo>
                <a:lnTo>
                  <a:pt x="326009" y="139700"/>
                </a:lnTo>
                <a:lnTo>
                  <a:pt x="324961" y="164633"/>
                </a:lnTo>
                <a:lnTo>
                  <a:pt x="316579" y="207547"/>
                </a:lnTo>
                <a:lnTo>
                  <a:pt x="288099" y="253841"/>
                </a:lnTo>
                <a:lnTo>
                  <a:pt x="258191" y="270891"/>
                </a:lnTo>
                <a:lnTo>
                  <a:pt x="261747" y="282321"/>
                </a:lnTo>
                <a:lnTo>
                  <a:pt x="300243" y="264239"/>
                </a:lnTo>
                <a:lnTo>
                  <a:pt x="328549" y="232918"/>
                </a:lnTo>
                <a:lnTo>
                  <a:pt x="345979" y="191119"/>
                </a:lnTo>
                <a:lnTo>
                  <a:pt x="351790" y="141224"/>
                </a:lnTo>
                <a:lnTo>
                  <a:pt x="350335" y="115341"/>
                </a:lnTo>
                <a:lnTo>
                  <a:pt x="338663" y="69482"/>
                </a:lnTo>
                <a:lnTo>
                  <a:pt x="315539" y="32146"/>
                </a:lnTo>
                <a:lnTo>
                  <a:pt x="282201" y="7381"/>
                </a:lnTo>
                <a:lnTo>
                  <a:pt x="261747" y="0"/>
                </a:lnTo>
                <a:close/>
              </a:path>
              <a:path w="351789" h="282575">
                <a:moveTo>
                  <a:pt x="90043" y="0"/>
                </a:moveTo>
                <a:lnTo>
                  <a:pt x="51593" y="18097"/>
                </a:lnTo>
                <a:lnTo>
                  <a:pt x="23241" y="49530"/>
                </a:lnTo>
                <a:lnTo>
                  <a:pt x="5810" y="91424"/>
                </a:lnTo>
                <a:lnTo>
                  <a:pt x="0" y="141224"/>
                </a:lnTo>
                <a:lnTo>
                  <a:pt x="1450" y="167177"/>
                </a:lnTo>
                <a:lnTo>
                  <a:pt x="13019" y="213036"/>
                </a:lnTo>
                <a:lnTo>
                  <a:pt x="36018" y="250227"/>
                </a:lnTo>
                <a:lnTo>
                  <a:pt x="69494" y="274941"/>
                </a:lnTo>
                <a:lnTo>
                  <a:pt x="90043" y="282321"/>
                </a:lnTo>
                <a:lnTo>
                  <a:pt x="93599" y="270891"/>
                </a:lnTo>
                <a:lnTo>
                  <a:pt x="77475" y="263771"/>
                </a:lnTo>
                <a:lnTo>
                  <a:pt x="63579" y="253841"/>
                </a:lnTo>
                <a:lnTo>
                  <a:pt x="35083" y="207547"/>
                </a:lnTo>
                <a:lnTo>
                  <a:pt x="26701" y="164633"/>
                </a:lnTo>
                <a:lnTo>
                  <a:pt x="25654" y="139700"/>
                </a:lnTo>
                <a:lnTo>
                  <a:pt x="26701" y="115623"/>
                </a:lnTo>
                <a:lnTo>
                  <a:pt x="35083" y="73852"/>
                </a:lnTo>
                <a:lnTo>
                  <a:pt x="63674" y="28352"/>
                </a:lnTo>
                <a:lnTo>
                  <a:pt x="93980" y="11430"/>
                </a:lnTo>
                <a:lnTo>
                  <a:pt x="90043" y="0"/>
                </a:lnTo>
                <a:close/>
              </a:path>
            </a:pathLst>
          </a:custGeom>
          <a:solidFill>
            <a:srgbClr val="000000"/>
          </a:solidFill>
        </p:spPr>
        <p:txBody>
          <a:bodyPr wrap="square" lIns="0" tIns="0" rIns="0" bIns="0" rtlCol="0"/>
          <a:lstStyle/>
          <a:p>
            <a:endParaRPr/>
          </a:p>
        </p:txBody>
      </p:sp>
      <p:sp>
        <p:nvSpPr>
          <p:cNvPr id="6" name="object 6"/>
          <p:cNvSpPr txBox="1"/>
          <p:nvPr/>
        </p:nvSpPr>
        <p:spPr>
          <a:xfrm>
            <a:off x="5659373" y="1965705"/>
            <a:ext cx="930275" cy="391160"/>
          </a:xfrm>
          <a:prstGeom prst="rect">
            <a:avLst/>
          </a:prstGeom>
        </p:spPr>
        <p:txBody>
          <a:bodyPr vert="horz" wrap="square" lIns="0" tIns="12700" rIns="0" bIns="0" rtlCol="0">
            <a:spAutoFit/>
          </a:bodyPr>
          <a:lstStyle/>
          <a:p>
            <a:pPr marL="12700">
              <a:lnSpc>
                <a:spcPct val="100000"/>
              </a:lnSpc>
              <a:spcBef>
                <a:spcPts val="100"/>
              </a:spcBef>
              <a:tabLst>
                <a:tab pos="324485" algn="l"/>
                <a:tab pos="688975" algn="l"/>
              </a:tabLst>
            </a:pPr>
            <a:r>
              <a:rPr sz="2400" dirty="0">
                <a:latin typeface="Cambria Math"/>
                <a:cs typeface="Cambria Math"/>
              </a:rPr>
              <a:t>𝜎	𝑧	=</a:t>
            </a:r>
            <a:endParaRPr sz="2400">
              <a:latin typeface="Cambria Math"/>
              <a:cs typeface="Cambria Math"/>
            </a:endParaRPr>
          </a:p>
        </p:txBody>
      </p:sp>
      <p:sp>
        <p:nvSpPr>
          <p:cNvPr id="7" name="object 7"/>
          <p:cNvSpPr/>
          <p:nvPr/>
        </p:nvSpPr>
        <p:spPr>
          <a:xfrm>
            <a:off x="6658482" y="2186558"/>
            <a:ext cx="1651000" cy="20320"/>
          </a:xfrm>
          <a:custGeom>
            <a:avLst/>
            <a:gdLst/>
            <a:ahLst/>
            <a:cxnLst/>
            <a:rect l="l" t="t" r="r" b="b"/>
            <a:pathLst>
              <a:path w="1651000" h="20319">
                <a:moveTo>
                  <a:pt x="1650492" y="0"/>
                </a:moveTo>
                <a:lnTo>
                  <a:pt x="0" y="0"/>
                </a:lnTo>
                <a:lnTo>
                  <a:pt x="0" y="19812"/>
                </a:lnTo>
                <a:lnTo>
                  <a:pt x="1650492" y="19812"/>
                </a:lnTo>
                <a:lnTo>
                  <a:pt x="1650492" y="0"/>
                </a:lnTo>
                <a:close/>
              </a:path>
            </a:pathLst>
          </a:custGeom>
          <a:solidFill>
            <a:srgbClr val="000000"/>
          </a:solidFill>
        </p:spPr>
        <p:txBody>
          <a:bodyPr wrap="square" lIns="0" tIns="0" rIns="0" bIns="0" rtlCol="0"/>
          <a:lstStyle/>
          <a:p>
            <a:endParaRPr/>
          </a:p>
        </p:txBody>
      </p:sp>
      <p:sp>
        <p:nvSpPr>
          <p:cNvPr id="8" name="object 8"/>
          <p:cNvSpPr txBox="1"/>
          <p:nvPr/>
        </p:nvSpPr>
        <p:spPr>
          <a:xfrm>
            <a:off x="7387590" y="1735582"/>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9" name="object 9"/>
          <p:cNvSpPr/>
          <p:nvPr/>
        </p:nvSpPr>
        <p:spPr>
          <a:xfrm>
            <a:off x="7703311" y="2259583"/>
            <a:ext cx="579120" cy="282575"/>
          </a:xfrm>
          <a:custGeom>
            <a:avLst/>
            <a:gdLst/>
            <a:ahLst/>
            <a:cxnLst/>
            <a:rect l="l" t="t" r="r" b="b"/>
            <a:pathLst>
              <a:path w="579120" h="282575">
                <a:moveTo>
                  <a:pt x="488823" y="0"/>
                </a:moveTo>
                <a:lnTo>
                  <a:pt x="484759" y="11429"/>
                </a:lnTo>
                <a:lnTo>
                  <a:pt x="501122" y="18522"/>
                </a:lnTo>
                <a:lnTo>
                  <a:pt x="515175" y="28352"/>
                </a:lnTo>
                <a:lnTo>
                  <a:pt x="543708" y="73852"/>
                </a:lnTo>
                <a:lnTo>
                  <a:pt x="552039" y="115623"/>
                </a:lnTo>
                <a:lnTo>
                  <a:pt x="553085" y="139700"/>
                </a:lnTo>
                <a:lnTo>
                  <a:pt x="552037" y="164633"/>
                </a:lnTo>
                <a:lnTo>
                  <a:pt x="543655" y="207547"/>
                </a:lnTo>
                <a:lnTo>
                  <a:pt x="515175" y="253841"/>
                </a:lnTo>
                <a:lnTo>
                  <a:pt x="485267" y="270890"/>
                </a:lnTo>
                <a:lnTo>
                  <a:pt x="488823" y="282320"/>
                </a:lnTo>
                <a:lnTo>
                  <a:pt x="527319" y="264239"/>
                </a:lnTo>
                <a:lnTo>
                  <a:pt x="555625" y="232917"/>
                </a:lnTo>
                <a:lnTo>
                  <a:pt x="573055" y="191119"/>
                </a:lnTo>
                <a:lnTo>
                  <a:pt x="578866" y="141224"/>
                </a:lnTo>
                <a:lnTo>
                  <a:pt x="577411" y="115341"/>
                </a:lnTo>
                <a:lnTo>
                  <a:pt x="565739" y="69482"/>
                </a:lnTo>
                <a:lnTo>
                  <a:pt x="542615" y="32146"/>
                </a:lnTo>
                <a:lnTo>
                  <a:pt x="509277" y="7381"/>
                </a:lnTo>
                <a:lnTo>
                  <a:pt x="488823" y="0"/>
                </a:lnTo>
                <a:close/>
              </a:path>
              <a:path w="579120" h="282575">
                <a:moveTo>
                  <a:pt x="90043" y="0"/>
                </a:moveTo>
                <a:lnTo>
                  <a:pt x="51593" y="18097"/>
                </a:lnTo>
                <a:lnTo>
                  <a:pt x="23241" y="49529"/>
                </a:lnTo>
                <a:lnTo>
                  <a:pt x="5810" y="91424"/>
                </a:lnTo>
                <a:lnTo>
                  <a:pt x="0" y="141224"/>
                </a:lnTo>
                <a:lnTo>
                  <a:pt x="1450" y="167177"/>
                </a:lnTo>
                <a:lnTo>
                  <a:pt x="13019" y="213036"/>
                </a:lnTo>
                <a:lnTo>
                  <a:pt x="36018" y="250227"/>
                </a:lnTo>
                <a:lnTo>
                  <a:pt x="69494" y="274941"/>
                </a:lnTo>
                <a:lnTo>
                  <a:pt x="90043" y="282320"/>
                </a:lnTo>
                <a:lnTo>
                  <a:pt x="93599" y="270890"/>
                </a:lnTo>
                <a:lnTo>
                  <a:pt x="77475" y="263771"/>
                </a:lnTo>
                <a:lnTo>
                  <a:pt x="63579" y="253841"/>
                </a:lnTo>
                <a:lnTo>
                  <a:pt x="35083" y="207547"/>
                </a:lnTo>
                <a:lnTo>
                  <a:pt x="26701" y="164633"/>
                </a:lnTo>
                <a:lnTo>
                  <a:pt x="25654"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10" name="object 10"/>
          <p:cNvSpPr txBox="1"/>
          <p:nvPr/>
        </p:nvSpPr>
        <p:spPr>
          <a:xfrm>
            <a:off x="6646926" y="2169921"/>
            <a:ext cx="1544955" cy="391160"/>
          </a:xfrm>
          <a:prstGeom prst="rect">
            <a:avLst/>
          </a:prstGeom>
        </p:spPr>
        <p:txBody>
          <a:bodyPr vert="horz" wrap="square" lIns="0" tIns="12700" rIns="0" bIns="0" rtlCol="0">
            <a:spAutoFit/>
          </a:bodyPr>
          <a:lstStyle/>
          <a:p>
            <a:pPr marL="12700">
              <a:lnSpc>
                <a:spcPct val="100000"/>
              </a:lnSpc>
              <a:spcBef>
                <a:spcPts val="100"/>
              </a:spcBef>
              <a:tabLst>
                <a:tab pos="1156970" algn="l"/>
              </a:tabLst>
            </a:pP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11" name="object 11"/>
          <p:cNvSpPr txBox="1"/>
          <p:nvPr/>
        </p:nvSpPr>
        <p:spPr>
          <a:xfrm>
            <a:off x="3196463" y="4400073"/>
            <a:ext cx="1864360" cy="728345"/>
          </a:xfrm>
          <a:prstGeom prst="rect">
            <a:avLst/>
          </a:prstGeom>
        </p:spPr>
        <p:txBody>
          <a:bodyPr vert="horz" wrap="square" lIns="0" tIns="0" rIns="0" bIns="0" rtlCol="0">
            <a:spAutoFit/>
          </a:bodyPr>
          <a:lstStyle/>
          <a:p>
            <a:pPr>
              <a:lnSpc>
                <a:spcPts val="2765"/>
              </a:lnSpc>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40"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5" dirty="0">
                <a:latin typeface="Cambria Math"/>
                <a:cs typeface="Cambria Math"/>
              </a:rPr>
              <a:t>𝑥</a:t>
            </a:r>
            <a:r>
              <a:rPr sz="2625" spc="284"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470534">
              <a:lnSpc>
                <a:spcPct val="100000"/>
              </a:lnSpc>
              <a:spcBef>
                <a:spcPts val="830"/>
              </a:spcBef>
            </a:pPr>
            <a:r>
              <a:rPr sz="1750" spc="55" dirty="0">
                <a:latin typeface="Cambria Math"/>
                <a:cs typeface="Cambria Math"/>
              </a:rPr>
              <a:t>𝑖</a:t>
            </a:r>
            <a:endParaRPr sz="1750">
              <a:latin typeface="Cambria Math"/>
              <a:cs typeface="Cambria Math"/>
            </a:endParaRPr>
          </a:p>
        </p:txBody>
      </p:sp>
      <p:sp>
        <p:nvSpPr>
          <p:cNvPr id="12" name="object 12"/>
          <p:cNvSpPr/>
          <p:nvPr/>
        </p:nvSpPr>
        <p:spPr>
          <a:xfrm>
            <a:off x="2883789" y="6083655"/>
            <a:ext cx="432434" cy="328930"/>
          </a:xfrm>
          <a:custGeom>
            <a:avLst/>
            <a:gdLst/>
            <a:ahLst/>
            <a:cxnLst/>
            <a:rect l="l" t="t" r="r" b="b"/>
            <a:pathLst>
              <a:path w="432435" h="328929">
                <a:moveTo>
                  <a:pt x="327533" y="0"/>
                </a:moveTo>
                <a:lnTo>
                  <a:pt x="322834" y="13360"/>
                </a:lnTo>
                <a:lnTo>
                  <a:pt x="341884" y="21618"/>
                </a:lnTo>
                <a:lnTo>
                  <a:pt x="358267" y="33054"/>
                </a:lnTo>
                <a:lnTo>
                  <a:pt x="383032" y="65455"/>
                </a:lnTo>
                <a:lnTo>
                  <a:pt x="397605" y="109172"/>
                </a:lnTo>
                <a:lnTo>
                  <a:pt x="402463" y="162813"/>
                </a:lnTo>
                <a:lnTo>
                  <a:pt x="401246" y="191819"/>
                </a:lnTo>
                <a:lnTo>
                  <a:pt x="391479" y="241839"/>
                </a:lnTo>
                <a:lnTo>
                  <a:pt x="371901" y="280906"/>
                </a:lnTo>
                <a:lnTo>
                  <a:pt x="342132" y="307266"/>
                </a:lnTo>
                <a:lnTo>
                  <a:pt x="323342" y="315569"/>
                </a:lnTo>
                <a:lnTo>
                  <a:pt x="327533" y="328917"/>
                </a:lnTo>
                <a:lnTo>
                  <a:pt x="372411" y="307868"/>
                </a:lnTo>
                <a:lnTo>
                  <a:pt x="405384" y="271437"/>
                </a:lnTo>
                <a:lnTo>
                  <a:pt x="425672" y="222651"/>
                </a:lnTo>
                <a:lnTo>
                  <a:pt x="432435" y="164541"/>
                </a:lnTo>
                <a:lnTo>
                  <a:pt x="430742" y="134392"/>
                </a:lnTo>
                <a:lnTo>
                  <a:pt x="417165" y="80948"/>
                </a:lnTo>
                <a:lnTo>
                  <a:pt x="390255" y="37438"/>
                </a:lnTo>
                <a:lnTo>
                  <a:pt x="351393" y="8610"/>
                </a:lnTo>
                <a:lnTo>
                  <a:pt x="327533" y="0"/>
                </a:lnTo>
                <a:close/>
              </a:path>
              <a:path w="432435" h="328929">
                <a:moveTo>
                  <a:pt x="104902" y="0"/>
                </a:moveTo>
                <a:lnTo>
                  <a:pt x="60134" y="21089"/>
                </a:lnTo>
                <a:lnTo>
                  <a:pt x="27178" y="57657"/>
                </a:lnTo>
                <a:lnTo>
                  <a:pt x="6778" y="106527"/>
                </a:lnTo>
                <a:lnTo>
                  <a:pt x="0" y="164541"/>
                </a:lnTo>
                <a:lnTo>
                  <a:pt x="1690" y="194761"/>
                </a:lnTo>
                <a:lnTo>
                  <a:pt x="15216" y="248210"/>
                </a:lnTo>
                <a:lnTo>
                  <a:pt x="42054" y="291575"/>
                </a:lnTo>
                <a:lnTo>
                  <a:pt x="80968" y="320316"/>
                </a:lnTo>
                <a:lnTo>
                  <a:pt x="104902" y="328917"/>
                </a:lnTo>
                <a:lnTo>
                  <a:pt x="109093" y="315569"/>
                </a:lnTo>
                <a:lnTo>
                  <a:pt x="90356" y="307266"/>
                </a:lnTo>
                <a:lnTo>
                  <a:pt x="74168" y="295711"/>
                </a:lnTo>
                <a:lnTo>
                  <a:pt x="49530" y="262851"/>
                </a:lnTo>
                <a:lnTo>
                  <a:pt x="34845" y="218162"/>
                </a:lnTo>
                <a:lnTo>
                  <a:pt x="29972" y="162813"/>
                </a:lnTo>
                <a:lnTo>
                  <a:pt x="31188" y="134753"/>
                </a:lnTo>
                <a:lnTo>
                  <a:pt x="40955" y="86072"/>
                </a:lnTo>
                <a:lnTo>
                  <a:pt x="60577" y="47668"/>
                </a:lnTo>
                <a:lnTo>
                  <a:pt x="90624" y="21618"/>
                </a:lnTo>
                <a:lnTo>
                  <a:pt x="109600" y="13360"/>
                </a:lnTo>
                <a:lnTo>
                  <a:pt x="104902" y="0"/>
                </a:lnTo>
                <a:close/>
              </a:path>
            </a:pathLst>
          </a:custGeom>
          <a:solidFill>
            <a:srgbClr val="000000"/>
          </a:solidFill>
        </p:spPr>
        <p:txBody>
          <a:bodyPr wrap="square" lIns="0" tIns="0" rIns="0" bIns="0" rtlCol="0"/>
          <a:lstStyle/>
          <a:p>
            <a:endParaRPr/>
          </a:p>
        </p:txBody>
      </p:sp>
      <p:sp>
        <p:nvSpPr>
          <p:cNvPr id="13" name="object 13"/>
          <p:cNvSpPr/>
          <p:nvPr/>
        </p:nvSpPr>
        <p:spPr>
          <a:xfrm>
            <a:off x="4473321" y="6083655"/>
            <a:ext cx="894715" cy="328930"/>
          </a:xfrm>
          <a:custGeom>
            <a:avLst/>
            <a:gdLst/>
            <a:ahLst/>
            <a:cxnLst/>
            <a:rect l="l" t="t" r="r" b="b"/>
            <a:pathLst>
              <a:path w="894714" h="328929">
                <a:moveTo>
                  <a:pt x="789304" y="0"/>
                </a:moveTo>
                <a:lnTo>
                  <a:pt x="784605" y="13360"/>
                </a:lnTo>
                <a:lnTo>
                  <a:pt x="803655" y="21618"/>
                </a:lnTo>
                <a:lnTo>
                  <a:pt x="820038" y="33054"/>
                </a:lnTo>
                <a:lnTo>
                  <a:pt x="844803" y="65455"/>
                </a:lnTo>
                <a:lnTo>
                  <a:pt x="859377" y="109172"/>
                </a:lnTo>
                <a:lnTo>
                  <a:pt x="864234" y="162813"/>
                </a:lnTo>
                <a:lnTo>
                  <a:pt x="863018" y="191819"/>
                </a:lnTo>
                <a:lnTo>
                  <a:pt x="853251" y="241839"/>
                </a:lnTo>
                <a:lnTo>
                  <a:pt x="833673" y="280906"/>
                </a:lnTo>
                <a:lnTo>
                  <a:pt x="803904" y="307266"/>
                </a:lnTo>
                <a:lnTo>
                  <a:pt x="785113" y="315569"/>
                </a:lnTo>
                <a:lnTo>
                  <a:pt x="789304" y="328917"/>
                </a:lnTo>
                <a:lnTo>
                  <a:pt x="834183" y="307868"/>
                </a:lnTo>
                <a:lnTo>
                  <a:pt x="867155" y="271437"/>
                </a:lnTo>
                <a:lnTo>
                  <a:pt x="887444" y="222651"/>
                </a:lnTo>
                <a:lnTo>
                  <a:pt x="894206" y="164541"/>
                </a:lnTo>
                <a:lnTo>
                  <a:pt x="892514" y="134392"/>
                </a:lnTo>
                <a:lnTo>
                  <a:pt x="878937" y="80948"/>
                </a:lnTo>
                <a:lnTo>
                  <a:pt x="852027" y="37438"/>
                </a:lnTo>
                <a:lnTo>
                  <a:pt x="813165" y="8610"/>
                </a:lnTo>
                <a:lnTo>
                  <a:pt x="789304" y="0"/>
                </a:lnTo>
                <a:close/>
              </a:path>
              <a:path w="894714" h="328929">
                <a:moveTo>
                  <a:pt x="104901" y="0"/>
                </a:moveTo>
                <a:lnTo>
                  <a:pt x="60134" y="21089"/>
                </a:lnTo>
                <a:lnTo>
                  <a:pt x="27177" y="57657"/>
                </a:lnTo>
                <a:lnTo>
                  <a:pt x="6778" y="106527"/>
                </a:lnTo>
                <a:lnTo>
                  <a:pt x="0" y="164541"/>
                </a:lnTo>
                <a:lnTo>
                  <a:pt x="1690" y="194761"/>
                </a:lnTo>
                <a:lnTo>
                  <a:pt x="15216" y="248210"/>
                </a:lnTo>
                <a:lnTo>
                  <a:pt x="42054" y="291575"/>
                </a:lnTo>
                <a:lnTo>
                  <a:pt x="80968" y="320316"/>
                </a:lnTo>
                <a:lnTo>
                  <a:pt x="104901" y="328917"/>
                </a:lnTo>
                <a:lnTo>
                  <a:pt x="109092" y="315569"/>
                </a:lnTo>
                <a:lnTo>
                  <a:pt x="90356" y="307266"/>
                </a:lnTo>
                <a:lnTo>
                  <a:pt x="74167" y="295711"/>
                </a:lnTo>
                <a:lnTo>
                  <a:pt x="49529" y="262851"/>
                </a:lnTo>
                <a:lnTo>
                  <a:pt x="34845" y="218162"/>
                </a:lnTo>
                <a:lnTo>
                  <a:pt x="29971" y="162813"/>
                </a:lnTo>
                <a:lnTo>
                  <a:pt x="31188" y="134753"/>
                </a:lnTo>
                <a:lnTo>
                  <a:pt x="40955" y="86072"/>
                </a:lnTo>
                <a:lnTo>
                  <a:pt x="60577" y="47668"/>
                </a:lnTo>
                <a:lnTo>
                  <a:pt x="90624" y="21618"/>
                </a:lnTo>
                <a:lnTo>
                  <a:pt x="109600" y="13360"/>
                </a:lnTo>
                <a:lnTo>
                  <a:pt x="104901" y="0"/>
                </a:lnTo>
                <a:close/>
              </a:path>
            </a:pathLst>
          </a:custGeom>
          <a:solidFill>
            <a:srgbClr val="000000"/>
          </a:solidFill>
        </p:spPr>
        <p:txBody>
          <a:bodyPr wrap="square" lIns="0" tIns="0" rIns="0" bIns="0" rtlCol="0"/>
          <a:lstStyle/>
          <a:p>
            <a:endParaRPr/>
          </a:p>
        </p:txBody>
      </p:sp>
      <p:sp>
        <p:nvSpPr>
          <p:cNvPr id="14" name="object 14"/>
          <p:cNvSpPr txBox="1"/>
          <p:nvPr/>
        </p:nvSpPr>
        <p:spPr>
          <a:xfrm>
            <a:off x="3407917" y="5983325"/>
            <a:ext cx="1871980" cy="452120"/>
          </a:xfrm>
          <a:prstGeom prst="rect">
            <a:avLst/>
          </a:prstGeom>
        </p:spPr>
        <p:txBody>
          <a:bodyPr vert="horz" wrap="square" lIns="0" tIns="12065" rIns="0" bIns="0" rtlCol="0">
            <a:spAutoFit/>
          </a:bodyPr>
          <a:lstStyle/>
          <a:p>
            <a:pPr marL="38100">
              <a:lnSpc>
                <a:spcPct val="100000"/>
              </a:lnSpc>
              <a:spcBef>
                <a:spcPts val="95"/>
              </a:spcBef>
              <a:tabLst>
                <a:tab pos="1182370" algn="l"/>
              </a:tabLst>
            </a:pPr>
            <a:r>
              <a:rPr sz="2800" spc="-5" dirty="0">
                <a:latin typeface="Cambria Math"/>
                <a:cs typeface="Cambria Math"/>
              </a:rPr>
              <a:t>=</a:t>
            </a:r>
            <a:r>
              <a:rPr sz="2800" spc="150" dirty="0">
                <a:latin typeface="Cambria Math"/>
                <a:cs typeface="Cambria Math"/>
              </a:rPr>
              <a:t> </a:t>
            </a:r>
            <a:r>
              <a:rPr sz="2800" spc="5" dirty="0">
                <a:latin typeface="Cambria Math"/>
                <a:cs typeface="Cambria Math"/>
              </a:rPr>
              <a:t>𝑃</a:t>
            </a:r>
            <a:r>
              <a:rPr sz="3075" spc="7" baseline="-16260" dirty="0">
                <a:latin typeface="Cambria Math"/>
                <a:cs typeface="Cambria Math"/>
              </a:rPr>
              <a:t>𝑤,𝑏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15" name="object 15"/>
          <p:cNvSpPr/>
          <p:nvPr/>
        </p:nvSpPr>
        <p:spPr>
          <a:xfrm>
            <a:off x="0" y="5273040"/>
            <a:ext cx="9144000" cy="76200"/>
          </a:xfrm>
          <a:custGeom>
            <a:avLst/>
            <a:gdLst/>
            <a:ahLst/>
            <a:cxnLst/>
            <a:rect l="l" t="t" r="r" b="b"/>
            <a:pathLst>
              <a:path w="9144000" h="76200">
                <a:moveTo>
                  <a:pt x="0" y="0"/>
                </a:moveTo>
                <a:lnTo>
                  <a:pt x="0" y="76200"/>
                </a:lnTo>
                <a:lnTo>
                  <a:pt x="9143999" y="76200"/>
                </a:lnTo>
                <a:lnTo>
                  <a:pt x="9143999" y="0"/>
                </a:lnTo>
                <a:lnTo>
                  <a:pt x="0" y="0"/>
                </a:lnTo>
                <a:close/>
              </a:path>
            </a:pathLst>
          </a:custGeom>
          <a:solidFill>
            <a:srgbClr val="0000FF"/>
          </a:solidFill>
        </p:spPr>
        <p:txBody>
          <a:bodyPr wrap="square" lIns="0" tIns="0" rIns="0" bIns="0" rtlCol="0"/>
          <a:lstStyle/>
          <a:p>
            <a:endParaRPr/>
          </a:p>
        </p:txBody>
      </p:sp>
      <p:sp>
        <p:nvSpPr>
          <p:cNvPr id="16" name="object 16"/>
          <p:cNvSpPr txBox="1"/>
          <p:nvPr/>
        </p:nvSpPr>
        <p:spPr>
          <a:xfrm>
            <a:off x="802538" y="5286285"/>
            <a:ext cx="2425700" cy="1221740"/>
          </a:xfrm>
          <a:prstGeom prst="rect">
            <a:avLst/>
          </a:prstGeom>
        </p:spPr>
        <p:txBody>
          <a:bodyPr vert="horz" wrap="square" lIns="0" tIns="199390" rIns="0" bIns="0" rtlCol="0">
            <a:spAutoFit/>
          </a:bodyPr>
          <a:lstStyle/>
          <a:p>
            <a:pPr marL="38100">
              <a:lnSpc>
                <a:spcPct val="100000"/>
              </a:lnSpc>
              <a:spcBef>
                <a:spcPts val="1570"/>
              </a:spcBef>
            </a:pPr>
            <a:r>
              <a:rPr sz="2400" spc="-5" dirty="0">
                <a:latin typeface="Calibri"/>
                <a:cs typeface="Calibri"/>
              </a:rPr>
              <a:t>Function</a:t>
            </a:r>
            <a:r>
              <a:rPr sz="2400" spc="-45" dirty="0">
                <a:latin typeface="Calibri"/>
                <a:cs typeface="Calibri"/>
              </a:rPr>
              <a:t> </a:t>
            </a:r>
            <a:r>
              <a:rPr sz="2400" spc="-5" dirty="0">
                <a:latin typeface="Calibri"/>
                <a:cs typeface="Calibri"/>
              </a:rPr>
              <a:t>set:</a:t>
            </a:r>
            <a:endParaRPr sz="2400">
              <a:latin typeface="Calibri"/>
              <a:cs typeface="Calibri"/>
            </a:endParaRPr>
          </a:p>
          <a:p>
            <a:pPr marL="1458595">
              <a:lnSpc>
                <a:spcPct val="100000"/>
              </a:lnSpc>
              <a:spcBef>
                <a:spcPts val="1710"/>
              </a:spcBef>
              <a:tabLst>
                <a:tab pos="2198370" algn="l"/>
              </a:tabLst>
            </a:pPr>
            <a:r>
              <a:rPr sz="4200" spc="-44" baseline="11904" dirty="0">
                <a:latin typeface="Cambria Math"/>
                <a:cs typeface="Cambria Math"/>
              </a:rPr>
              <a:t>𝑓</a:t>
            </a:r>
            <a:r>
              <a:rPr sz="2050" spc="-30" dirty="0">
                <a:latin typeface="Cambria Math"/>
                <a:cs typeface="Cambria Math"/>
              </a:rPr>
              <a:t>𝑤,𝑏	</a:t>
            </a:r>
            <a:r>
              <a:rPr sz="4200" spc="-7" baseline="11904" dirty="0">
                <a:latin typeface="Cambria Math"/>
                <a:cs typeface="Cambria Math"/>
              </a:rPr>
              <a:t>𝑥</a:t>
            </a:r>
            <a:endParaRPr sz="4200" baseline="11904">
              <a:latin typeface="Cambria Math"/>
              <a:cs typeface="Cambria Math"/>
            </a:endParaRPr>
          </a:p>
        </p:txBody>
      </p:sp>
      <p:sp>
        <p:nvSpPr>
          <p:cNvPr id="17" name="object 17"/>
          <p:cNvSpPr/>
          <p:nvPr/>
        </p:nvSpPr>
        <p:spPr>
          <a:xfrm>
            <a:off x="1457197" y="3699764"/>
            <a:ext cx="765175" cy="282575"/>
          </a:xfrm>
          <a:custGeom>
            <a:avLst/>
            <a:gdLst/>
            <a:ahLst/>
            <a:cxnLst/>
            <a:rect l="l" t="t" r="r" b="b"/>
            <a:pathLst>
              <a:path w="765175" h="282575">
                <a:moveTo>
                  <a:pt x="674751" y="0"/>
                </a:moveTo>
                <a:lnTo>
                  <a:pt x="670814" y="11430"/>
                </a:lnTo>
                <a:lnTo>
                  <a:pt x="687121" y="18504"/>
                </a:lnTo>
                <a:lnTo>
                  <a:pt x="701166" y="28305"/>
                </a:lnTo>
                <a:lnTo>
                  <a:pt x="729710" y="73852"/>
                </a:lnTo>
                <a:lnTo>
                  <a:pt x="738092" y="115623"/>
                </a:lnTo>
                <a:lnTo>
                  <a:pt x="739140" y="139700"/>
                </a:lnTo>
                <a:lnTo>
                  <a:pt x="738092" y="164633"/>
                </a:lnTo>
                <a:lnTo>
                  <a:pt x="729710" y="207547"/>
                </a:lnTo>
                <a:lnTo>
                  <a:pt x="701214" y="253793"/>
                </a:lnTo>
                <a:lnTo>
                  <a:pt x="671195" y="270891"/>
                </a:lnTo>
                <a:lnTo>
                  <a:pt x="674751" y="282321"/>
                </a:lnTo>
                <a:lnTo>
                  <a:pt x="713295" y="264239"/>
                </a:lnTo>
                <a:lnTo>
                  <a:pt x="741553" y="232918"/>
                </a:lnTo>
                <a:lnTo>
                  <a:pt x="758983" y="191071"/>
                </a:lnTo>
                <a:lnTo>
                  <a:pt x="764794" y="141224"/>
                </a:lnTo>
                <a:lnTo>
                  <a:pt x="763341" y="115339"/>
                </a:lnTo>
                <a:lnTo>
                  <a:pt x="751720" y="69429"/>
                </a:lnTo>
                <a:lnTo>
                  <a:pt x="728650" y="32093"/>
                </a:lnTo>
                <a:lnTo>
                  <a:pt x="695225" y="7379"/>
                </a:lnTo>
                <a:lnTo>
                  <a:pt x="674751" y="0"/>
                </a:lnTo>
                <a:close/>
              </a:path>
              <a:path w="765175" h="282575">
                <a:moveTo>
                  <a:pt x="90043" y="0"/>
                </a:moveTo>
                <a:lnTo>
                  <a:pt x="51641" y="18081"/>
                </a:lnTo>
                <a:lnTo>
                  <a:pt x="23240" y="49403"/>
                </a:lnTo>
                <a:lnTo>
                  <a:pt x="5810" y="91408"/>
                </a:lnTo>
                <a:lnTo>
                  <a:pt x="0" y="141224"/>
                </a:lnTo>
                <a:lnTo>
                  <a:pt x="1452" y="167159"/>
                </a:lnTo>
                <a:lnTo>
                  <a:pt x="13073" y="212982"/>
                </a:lnTo>
                <a:lnTo>
                  <a:pt x="36125" y="250227"/>
                </a:lnTo>
                <a:lnTo>
                  <a:pt x="69514" y="274941"/>
                </a:lnTo>
                <a:lnTo>
                  <a:pt x="90043" y="282321"/>
                </a:lnTo>
                <a:lnTo>
                  <a:pt x="93599" y="270891"/>
                </a:lnTo>
                <a:lnTo>
                  <a:pt x="77531" y="263717"/>
                </a:lnTo>
                <a:lnTo>
                  <a:pt x="63642" y="253793"/>
                </a:lnTo>
                <a:lnTo>
                  <a:pt x="35210" y="207547"/>
                </a:lnTo>
                <a:lnTo>
                  <a:pt x="26828" y="164633"/>
                </a:lnTo>
                <a:lnTo>
                  <a:pt x="25781" y="139700"/>
                </a:lnTo>
                <a:lnTo>
                  <a:pt x="26828" y="115623"/>
                </a:lnTo>
                <a:lnTo>
                  <a:pt x="35210" y="73852"/>
                </a:lnTo>
                <a:lnTo>
                  <a:pt x="63754" y="28305"/>
                </a:lnTo>
                <a:lnTo>
                  <a:pt x="94107" y="11430"/>
                </a:lnTo>
                <a:lnTo>
                  <a:pt x="90043" y="0"/>
                </a:lnTo>
                <a:close/>
              </a:path>
            </a:pathLst>
          </a:custGeom>
          <a:solidFill>
            <a:srgbClr val="000000"/>
          </a:solidFill>
        </p:spPr>
        <p:txBody>
          <a:bodyPr wrap="square" lIns="0" tIns="0" rIns="0" bIns="0" rtlCol="0"/>
          <a:lstStyle/>
          <a:p>
            <a:endParaRPr/>
          </a:p>
        </p:txBody>
      </p:sp>
      <p:sp>
        <p:nvSpPr>
          <p:cNvPr id="18" name="object 18"/>
          <p:cNvSpPr/>
          <p:nvPr/>
        </p:nvSpPr>
        <p:spPr>
          <a:xfrm>
            <a:off x="2857754" y="3699764"/>
            <a:ext cx="351790" cy="282575"/>
          </a:xfrm>
          <a:custGeom>
            <a:avLst/>
            <a:gdLst/>
            <a:ahLst/>
            <a:cxnLst/>
            <a:rect l="l" t="t" r="r" b="b"/>
            <a:pathLst>
              <a:path w="351789" h="282575">
                <a:moveTo>
                  <a:pt x="261746" y="0"/>
                </a:moveTo>
                <a:lnTo>
                  <a:pt x="257809" y="11430"/>
                </a:lnTo>
                <a:lnTo>
                  <a:pt x="274117" y="18504"/>
                </a:lnTo>
                <a:lnTo>
                  <a:pt x="288162" y="28305"/>
                </a:lnTo>
                <a:lnTo>
                  <a:pt x="316706" y="73852"/>
                </a:lnTo>
                <a:lnTo>
                  <a:pt x="325088" y="115623"/>
                </a:lnTo>
                <a:lnTo>
                  <a:pt x="326135" y="139700"/>
                </a:lnTo>
                <a:lnTo>
                  <a:pt x="325088" y="164633"/>
                </a:lnTo>
                <a:lnTo>
                  <a:pt x="316706" y="207547"/>
                </a:lnTo>
                <a:lnTo>
                  <a:pt x="288210" y="253793"/>
                </a:lnTo>
                <a:lnTo>
                  <a:pt x="258190" y="270891"/>
                </a:lnTo>
                <a:lnTo>
                  <a:pt x="261746" y="282321"/>
                </a:lnTo>
                <a:lnTo>
                  <a:pt x="300291" y="264239"/>
                </a:lnTo>
                <a:lnTo>
                  <a:pt x="328548" y="232918"/>
                </a:lnTo>
                <a:lnTo>
                  <a:pt x="345979" y="191071"/>
                </a:lnTo>
                <a:lnTo>
                  <a:pt x="351789" y="141224"/>
                </a:lnTo>
                <a:lnTo>
                  <a:pt x="350337" y="115339"/>
                </a:lnTo>
                <a:lnTo>
                  <a:pt x="338716" y="69429"/>
                </a:lnTo>
                <a:lnTo>
                  <a:pt x="315646" y="32093"/>
                </a:lnTo>
                <a:lnTo>
                  <a:pt x="282221" y="7379"/>
                </a:lnTo>
                <a:lnTo>
                  <a:pt x="261746" y="0"/>
                </a:lnTo>
                <a:close/>
              </a:path>
              <a:path w="351789" h="282575">
                <a:moveTo>
                  <a:pt x="90043" y="0"/>
                </a:moveTo>
                <a:lnTo>
                  <a:pt x="51641" y="18081"/>
                </a:lnTo>
                <a:lnTo>
                  <a:pt x="23240" y="49403"/>
                </a:lnTo>
                <a:lnTo>
                  <a:pt x="5810" y="91408"/>
                </a:lnTo>
                <a:lnTo>
                  <a:pt x="0" y="141224"/>
                </a:lnTo>
                <a:lnTo>
                  <a:pt x="1452" y="167159"/>
                </a:lnTo>
                <a:lnTo>
                  <a:pt x="13073" y="212982"/>
                </a:lnTo>
                <a:lnTo>
                  <a:pt x="36125" y="250227"/>
                </a:lnTo>
                <a:lnTo>
                  <a:pt x="69514" y="274941"/>
                </a:lnTo>
                <a:lnTo>
                  <a:pt x="90043" y="282321"/>
                </a:lnTo>
                <a:lnTo>
                  <a:pt x="93598" y="270891"/>
                </a:lnTo>
                <a:lnTo>
                  <a:pt x="77531" y="263717"/>
                </a:lnTo>
                <a:lnTo>
                  <a:pt x="63642" y="253793"/>
                </a:lnTo>
                <a:lnTo>
                  <a:pt x="35210" y="207547"/>
                </a:lnTo>
                <a:lnTo>
                  <a:pt x="26828" y="164633"/>
                </a:lnTo>
                <a:lnTo>
                  <a:pt x="25781" y="139700"/>
                </a:lnTo>
                <a:lnTo>
                  <a:pt x="26828" y="115623"/>
                </a:lnTo>
                <a:lnTo>
                  <a:pt x="35210" y="73852"/>
                </a:lnTo>
                <a:lnTo>
                  <a:pt x="63753" y="28305"/>
                </a:lnTo>
                <a:lnTo>
                  <a:pt x="94106"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767080" y="1861820"/>
            <a:ext cx="3923029" cy="2901950"/>
          </a:xfrm>
          <a:prstGeom prst="rect">
            <a:avLst/>
          </a:prstGeom>
        </p:spPr>
        <p:txBody>
          <a:bodyPr vert="horz" wrap="square" lIns="0" tIns="12700" rIns="0" bIns="0" rtlCol="0">
            <a:spAutoFit/>
          </a:bodyPr>
          <a:lstStyle/>
          <a:p>
            <a:pPr marL="101600">
              <a:lnSpc>
                <a:spcPct val="100000"/>
              </a:lnSpc>
              <a:spcBef>
                <a:spcPts val="100"/>
              </a:spcBef>
              <a:tabLst>
                <a:tab pos="2818765" algn="l"/>
              </a:tabLst>
            </a:pPr>
            <a:r>
              <a:rPr sz="2400" spc="-45" dirty="0">
                <a:latin typeface="Calibri"/>
                <a:cs typeface="Calibri"/>
              </a:rPr>
              <a:t>We</a:t>
            </a:r>
            <a:r>
              <a:rPr sz="2400" spc="5" dirty="0">
                <a:latin typeface="Calibri"/>
                <a:cs typeface="Calibri"/>
              </a:rPr>
              <a:t> </a:t>
            </a:r>
            <a:r>
              <a:rPr sz="2400" spc="-15" dirty="0">
                <a:latin typeface="Calibri"/>
                <a:cs typeface="Calibri"/>
              </a:rPr>
              <a:t>want</a:t>
            </a:r>
            <a:r>
              <a:rPr sz="2400" spc="-10"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find</a:t>
            </a:r>
            <a:r>
              <a:rPr sz="2400" spc="15" dirty="0">
                <a:latin typeface="Calibri"/>
                <a:cs typeface="Calibri"/>
              </a:rPr>
              <a:t> </a:t>
            </a:r>
            <a:r>
              <a:rPr sz="2400" spc="5" dirty="0">
                <a:latin typeface="Cambria Math"/>
                <a:cs typeface="Cambria Math"/>
              </a:rPr>
              <a:t>𝑃</a:t>
            </a:r>
            <a:r>
              <a:rPr sz="2625" spc="7" baseline="-15873" dirty="0">
                <a:latin typeface="Cambria Math"/>
                <a:cs typeface="Cambria Math"/>
              </a:rPr>
              <a:t>𝑤,𝑏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a:t>
            </a:r>
            <a:endParaRPr sz="2400" dirty="0">
              <a:latin typeface="Cambria Math"/>
              <a:cs typeface="Cambria Math"/>
            </a:endParaRPr>
          </a:p>
          <a:p>
            <a:pPr marL="101600">
              <a:lnSpc>
                <a:spcPct val="100000"/>
              </a:lnSpc>
              <a:spcBef>
                <a:spcPts val="2230"/>
              </a:spcBef>
              <a:tabLst>
                <a:tab pos="1007744" algn="l"/>
                <a:tab pos="1786889" algn="l"/>
              </a:tabLst>
            </a:pPr>
            <a:r>
              <a:rPr sz="2400" dirty="0">
                <a:latin typeface="Calibri"/>
                <a:cs typeface="Calibri"/>
              </a:rPr>
              <a:t>If</a:t>
            </a:r>
            <a:r>
              <a:rPr sz="2400" spc="-10" dirty="0">
                <a:latin typeface="Calibri"/>
                <a:cs typeface="Calibri"/>
              </a:rPr>
              <a:t> </a:t>
            </a:r>
            <a:r>
              <a:rPr sz="2400" spc="5" dirty="0">
                <a:latin typeface="Cambria Math"/>
                <a:cs typeface="Cambria Math"/>
              </a:rPr>
              <a:t>𝑃</a:t>
            </a:r>
            <a:r>
              <a:rPr sz="2625" spc="7" baseline="-15873" dirty="0">
                <a:latin typeface="Cambria Math"/>
                <a:cs typeface="Cambria Math"/>
              </a:rPr>
              <a:t>𝑤,𝑏	</a:t>
            </a:r>
            <a:r>
              <a:rPr sz="2400" spc="-15" dirty="0">
                <a:latin typeface="Cambria Math"/>
                <a:cs typeface="Cambria Math"/>
              </a:rPr>
              <a:t>𝐶</a:t>
            </a:r>
            <a:r>
              <a:rPr sz="2625" spc="-22" baseline="-15873" dirty="0">
                <a:latin typeface="Cambria Math"/>
                <a:cs typeface="Cambria Math"/>
              </a:rPr>
              <a:t>1</a:t>
            </a:r>
            <a:r>
              <a:rPr sz="2400" spc="-15" dirty="0">
                <a:latin typeface="Cambria Math"/>
                <a:cs typeface="Cambria Math"/>
              </a:rPr>
              <a:t>|𝑥	</a:t>
            </a:r>
            <a:r>
              <a:rPr sz="2400" dirty="0">
                <a:latin typeface="Cambria Math"/>
                <a:cs typeface="Cambria Math"/>
              </a:rPr>
              <a:t>≥</a:t>
            </a:r>
            <a:r>
              <a:rPr sz="2400" spc="100" dirty="0">
                <a:latin typeface="Cambria Math"/>
                <a:cs typeface="Cambria Math"/>
              </a:rPr>
              <a:t> </a:t>
            </a:r>
            <a:r>
              <a:rPr sz="2400" spc="-10" dirty="0">
                <a:latin typeface="Cambria Math"/>
                <a:cs typeface="Cambria Math"/>
              </a:rPr>
              <a:t>0.5</a:t>
            </a:r>
            <a:r>
              <a:rPr sz="2400" spc="-10" dirty="0">
                <a:latin typeface="Calibri"/>
                <a:cs typeface="Calibri"/>
              </a:rPr>
              <a:t>,</a:t>
            </a:r>
            <a:r>
              <a:rPr sz="2400" spc="-25" dirty="0">
                <a:latin typeface="Calibri"/>
                <a:cs typeface="Calibri"/>
              </a:rPr>
              <a:t> </a:t>
            </a:r>
            <a:r>
              <a:rPr sz="2400" spc="-5" dirty="0">
                <a:latin typeface="Calibri"/>
                <a:cs typeface="Calibri"/>
              </a:rPr>
              <a:t>output</a:t>
            </a:r>
            <a:r>
              <a:rPr sz="2400" spc="-30" dirty="0">
                <a:latin typeface="Calibri"/>
                <a:cs typeface="Calibri"/>
              </a:rPr>
              <a:t> </a:t>
            </a:r>
            <a:r>
              <a:rPr sz="2400" dirty="0">
                <a:latin typeface="Calibri"/>
                <a:cs typeface="Calibri"/>
              </a:rPr>
              <a:t>C</a:t>
            </a:r>
            <a:r>
              <a:rPr sz="2400" baseline="-20833" dirty="0">
                <a:latin typeface="Calibri"/>
                <a:cs typeface="Calibri"/>
              </a:rPr>
              <a:t>1</a:t>
            </a:r>
          </a:p>
          <a:p>
            <a:pPr marL="1217930">
              <a:lnSpc>
                <a:spcPct val="100000"/>
              </a:lnSpc>
              <a:spcBef>
                <a:spcPts val="1375"/>
              </a:spcBef>
            </a:pPr>
            <a:r>
              <a:rPr sz="2400" dirty="0">
                <a:latin typeface="Calibri"/>
                <a:cs typeface="Calibri"/>
              </a:rPr>
              <a:t>Otherwise,</a:t>
            </a:r>
            <a:r>
              <a:rPr sz="2400" spc="-55" dirty="0">
                <a:latin typeface="Calibri"/>
                <a:cs typeface="Calibri"/>
              </a:rPr>
              <a:t> </a:t>
            </a:r>
            <a:r>
              <a:rPr sz="2400" spc="-5" dirty="0">
                <a:latin typeface="Calibri"/>
                <a:cs typeface="Calibri"/>
              </a:rPr>
              <a:t>output</a:t>
            </a:r>
            <a:r>
              <a:rPr sz="2400" spc="-35" dirty="0">
                <a:latin typeface="Calibri"/>
                <a:cs typeface="Calibri"/>
              </a:rPr>
              <a:t> </a:t>
            </a:r>
            <a:r>
              <a:rPr sz="2400" spc="-5" dirty="0">
                <a:latin typeface="Calibri"/>
                <a:cs typeface="Calibri"/>
              </a:rPr>
              <a:t>C</a:t>
            </a:r>
            <a:r>
              <a:rPr sz="2400" spc="-7" baseline="-20833" dirty="0">
                <a:latin typeface="Calibri"/>
                <a:cs typeface="Calibri"/>
              </a:rPr>
              <a:t>2</a:t>
            </a:r>
            <a:endParaRPr sz="2400" baseline="-20833" dirty="0">
              <a:latin typeface="Calibri"/>
              <a:cs typeface="Calibri"/>
            </a:endParaRPr>
          </a:p>
          <a:p>
            <a:pPr marL="120650">
              <a:lnSpc>
                <a:spcPct val="100000"/>
              </a:lnSpc>
              <a:spcBef>
                <a:spcPts val="1520"/>
              </a:spcBef>
              <a:tabLst>
                <a:tab pos="789940" algn="l"/>
                <a:tab pos="1567180" algn="l"/>
                <a:tab pos="2190750" algn="l"/>
              </a:tabLst>
            </a:pPr>
            <a:r>
              <a:rPr sz="2400" spc="5" dirty="0">
                <a:latin typeface="Cambria Math"/>
                <a:cs typeface="Cambria Math"/>
              </a:rPr>
              <a:t>𝑃</a:t>
            </a:r>
            <a:r>
              <a:rPr sz="2625" spc="7" baseline="-15873" dirty="0">
                <a:latin typeface="Cambria Math"/>
                <a:cs typeface="Cambria Math"/>
              </a:rPr>
              <a:t>𝑤,𝑏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	</a:t>
            </a: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p>
          <a:p>
            <a:pPr>
              <a:lnSpc>
                <a:spcPct val="100000"/>
              </a:lnSpc>
              <a:spcBef>
                <a:spcPts val="15"/>
              </a:spcBef>
            </a:pPr>
            <a:endParaRPr sz="2650" dirty="0">
              <a:latin typeface="Cambria Math"/>
              <a:cs typeface="Cambria Math"/>
            </a:endParaRPr>
          </a:p>
          <a:p>
            <a:pPr marL="635000">
              <a:lnSpc>
                <a:spcPct val="100000"/>
              </a:lnSpc>
            </a:pPr>
            <a:r>
              <a:rPr sz="2400" dirty="0">
                <a:latin typeface="Cambria Math"/>
                <a:cs typeface="Cambria Math"/>
              </a:rPr>
              <a:t>𝑧</a:t>
            </a:r>
            <a:r>
              <a:rPr sz="2400" spc="150" dirty="0">
                <a:latin typeface="Cambria Math"/>
                <a:cs typeface="Cambria Math"/>
              </a:rPr>
              <a:t> </a:t>
            </a:r>
            <a:r>
              <a:rPr sz="2400" dirty="0">
                <a:latin typeface="Cambria Math"/>
                <a:cs typeface="Cambria Math"/>
              </a:rPr>
              <a:t>=</a:t>
            </a:r>
            <a:r>
              <a:rPr sz="2400" spc="120" dirty="0">
                <a:latin typeface="Cambria Math"/>
                <a:cs typeface="Cambria Math"/>
              </a:rPr>
              <a:t> </a:t>
            </a:r>
            <a:r>
              <a:rPr sz="2400" dirty="0">
                <a:latin typeface="Cambria Math"/>
                <a:cs typeface="Cambria Math"/>
              </a:rPr>
              <a:t>𝑤</a:t>
            </a:r>
            <a:r>
              <a:rPr sz="2400" spc="55" dirty="0">
                <a:latin typeface="Cambria Math"/>
                <a:cs typeface="Cambria Math"/>
              </a:rPr>
              <a:t> </a:t>
            </a:r>
            <a:r>
              <a:rPr sz="2400" spc="85" dirty="0">
                <a:latin typeface="Cambria Math"/>
                <a:cs typeface="Cambria Math"/>
              </a:rPr>
              <a:t>∙</a:t>
            </a:r>
            <a:r>
              <a:rPr sz="2400" spc="-10" dirty="0">
                <a:latin typeface="Cambria Math"/>
                <a:cs typeface="Cambria Math"/>
              </a:rPr>
              <a:t> </a:t>
            </a:r>
            <a:r>
              <a:rPr sz="2400" dirty="0">
                <a:latin typeface="Cambria Math"/>
                <a:cs typeface="Cambria Math"/>
              </a:rPr>
              <a:t>𝑥</a:t>
            </a:r>
            <a:r>
              <a:rPr sz="2400" spc="6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𝑏</a:t>
            </a:r>
          </a:p>
        </p:txBody>
      </p:sp>
      <p:pic>
        <p:nvPicPr>
          <p:cNvPr id="20" name="object 20"/>
          <p:cNvPicPr/>
          <p:nvPr/>
        </p:nvPicPr>
        <p:blipFill>
          <a:blip r:embed="rId3" cstate="print"/>
          <a:stretch>
            <a:fillRect/>
          </a:stretch>
        </p:blipFill>
        <p:spPr>
          <a:xfrm>
            <a:off x="5599176" y="2901972"/>
            <a:ext cx="2987068" cy="2140943"/>
          </a:xfrm>
          <a:prstGeom prst="rect">
            <a:avLst/>
          </a:prstGeom>
        </p:spPr>
      </p:pic>
      <p:sp>
        <p:nvSpPr>
          <p:cNvPr id="21" name="object 21"/>
          <p:cNvSpPr txBox="1"/>
          <p:nvPr/>
        </p:nvSpPr>
        <p:spPr>
          <a:xfrm>
            <a:off x="6240140" y="2772026"/>
            <a:ext cx="541655" cy="438784"/>
          </a:xfrm>
          <a:prstGeom prst="rect">
            <a:avLst/>
          </a:prstGeom>
        </p:spPr>
        <p:txBody>
          <a:bodyPr vert="horz" wrap="square" lIns="0" tIns="13335" rIns="0" bIns="0" rtlCol="0">
            <a:spAutoFit/>
          </a:bodyPr>
          <a:lstStyle/>
          <a:p>
            <a:pPr marL="12700">
              <a:lnSpc>
                <a:spcPct val="100000"/>
              </a:lnSpc>
              <a:spcBef>
                <a:spcPts val="105"/>
              </a:spcBef>
            </a:pPr>
            <a:r>
              <a:rPr sz="2150" spc="-170" dirty="0">
                <a:latin typeface="Symbol"/>
                <a:cs typeface="Symbol"/>
              </a:rPr>
              <a:t></a:t>
            </a:r>
            <a:r>
              <a:rPr sz="2700" spc="-170" dirty="0">
                <a:latin typeface="Symbol"/>
                <a:cs typeface="Symbol"/>
              </a:rPr>
              <a:t></a:t>
            </a:r>
            <a:r>
              <a:rPr sz="2050" i="1" spc="-170" dirty="0">
                <a:latin typeface="Times New Roman"/>
                <a:cs typeface="Times New Roman"/>
              </a:rPr>
              <a:t>z</a:t>
            </a:r>
            <a:r>
              <a:rPr sz="2700" spc="-170" dirty="0">
                <a:latin typeface="Symbol"/>
                <a:cs typeface="Symbol"/>
              </a:rPr>
              <a:t></a:t>
            </a:r>
            <a:endParaRPr sz="2700">
              <a:latin typeface="Symbol"/>
              <a:cs typeface="Symbol"/>
            </a:endParaRPr>
          </a:p>
        </p:txBody>
      </p:sp>
      <p:sp>
        <p:nvSpPr>
          <p:cNvPr id="22" name="object 22"/>
          <p:cNvSpPr txBox="1"/>
          <p:nvPr/>
        </p:nvSpPr>
        <p:spPr>
          <a:xfrm>
            <a:off x="8557797" y="4569792"/>
            <a:ext cx="126364" cy="339090"/>
          </a:xfrm>
          <a:prstGeom prst="rect">
            <a:avLst/>
          </a:prstGeom>
        </p:spPr>
        <p:txBody>
          <a:bodyPr vert="horz" wrap="square" lIns="0" tIns="13335" rIns="0" bIns="0" rtlCol="0">
            <a:spAutoFit/>
          </a:bodyPr>
          <a:lstStyle/>
          <a:p>
            <a:pPr marL="12700">
              <a:lnSpc>
                <a:spcPct val="100000"/>
              </a:lnSpc>
              <a:spcBef>
                <a:spcPts val="105"/>
              </a:spcBef>
            </a:pPr>
            <a:r>
              <a:rPr sz="2050" i="1" spc="-5" dirty="0">
                <a:latin typeface="Times New Roman"/>
                <a:cs typeface="Times New Roman"/>
              </a:rPr>
              <a:t>z</a:t>
            </a:r>
            <a:endParaRPr sz="2050">
              <a:latin typeface="Times New Roman"/>
              <a:cs typeface="Times New Roman"/>
            </a:endParaRPr>
          </a:p>
        </p:txBody>
      </p:sp>
      <p:sp>
        <p:nvSpPr>
          <p:cNvPr id="23" name="object 23"/>
          <p:cNvSpPr txBox="1"/>
          <p:nvPr/>
        </p:nvSpPr>
        <p:spPr>
          <a:xfrm>
            <a:off x="5679185" y="5833364"/>
            <a:ext cx="214820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Including all </a:t>
            </a:r>
            <a:r>
              <a:rPr sz="2400" spc="5" dirty="0">
                <a:latin typeface="Calibri"/>
                <a:cs typeface="Calibri"/>
              </a:rPr>
              <a:t> </a:t>
            </a:r>
            <a:r>
              <a:rPr sz="2400" spc="-20" dirty="0">
                <a:latin typeface="Calibri"/>
                <a:cs typeface="Calibri"/>
              </a:rPr>
              <a:t>different </a:t>
            </a:r>
            <a:r>
              <a:rPr sz="2400" dirty="0">
                <a:latin typeface="Calibri"/>
                <a:cs typeface="Calibri"/>
              </a:rPr>
              <a:t>w</a:t>
            </a:r>
            <a:r>
              <a:rPr sz="2400" spc="-40"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b</a:t>
            </a:r>
            <a:endParaRPr sz="2400">
              <a:latin typeface="Calibri"/>
              <a:cs typeface="Calibri"/>
            </a:endParaRPr>
          </a:p>
        </p:txBody>
      </p:sp>
      <p:sp>
        <p:nvSpPr>
          <p:cNvPr id="24" name="object 24"/>
          <p:cNvSpPr/>
          <p:nvPr/>
        </p:nvSpPr>
        <p:spPr>
          <a:xfrm>
            <a:off x="3101339" y="4209288"/>
            <a:ext cx="2075814" cy="896619"/>
          </a:xfrm>
          <a:custGeom>
            <a:avLst/>
            <a:gdLst/>
            <a:ahLst/>
            <a:cxnLst/>
            <a:rect l="l" t="t" r="r" b="b"/>
            <a:pathLst>
              <a:path w="2075814" h="896620">
                <a:moveTo>
                  <a:pt x="2075688" y="0"/>
                </a:moveTo>
                <a:lnTo>
                  <a:pt x="0" y="0"/>
                </a:lnTo>
                <a:lnTo>
                  <a:pt x="0" y="896112"/>
                </a:lnTo>
                <a:lnTo>
                  <a:pt x="2075688" y="896112"/>
                </a:lnTo>
                <a:lnTo>
                  <a:pt x="2075688" y="0"/>
                </a:lnTo>
                <a:close/>
              </a:path>
            </a:pathLst>
          </a:custGeom>
          <a:solidFill>
            <a:srgbClr val="FFFFFF"/>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3302" y="4998846"/>
            <a:ext cx="498475" cy="282575"/>
          </a:xfrm>
          <a:custGeom>
            <a:avLst/>
            <a:gdLst/>
            <a:ahLst/>
            <a:cxnLst/>
            <a:rect l="l" t="t" r="r" b="b"/>
            <a:pathLst>
              <a:path w="498475" h="282575">
                <a:moveTo>
                  <a:pt x="408178" y="0"/>
                </a:moveTo>
                <a:lnTo>
                  <a:pt x="404114" y="11429"/>
                </a:lnTo>
                <a:lnTo>
                  <a:pt x="420423" y="18522"/>
                </a:lnTo>
                <a:lnTo>
                  <a:pt x="434482" y="28352"/>
                </a:lnTo>
                <a:lnTo>
                  <a:pt x="463063" y="73852"/>
                </a:lnTo>
                <a:lnTo>
                  <a:pt x="471394" y="115623"/>
                </a:lnTo>
                <a:lnTo>
                  <a:pt x="472440" y="139700"/>
                </a:lnTo>
                <a:lnTo>
                  <a:pt x="471392" y="164633"/>
                </a:lnTo>
                <a:lnTo>
                  <a:pt x="463010" y="207547"/>
                </a:lnTo>
                <a:lnTo>
                  <a:pt x="434514" y="253841"/>
                </a:lnTo>
                <a:lnTo>
                  <a:pt x="404495" y="270890"/>
                </a:lnTo>
                <a:lnTo>
                  <a:pt x="408178" y="282320"/>
                </a:lnTo>
                <a:lnTo>
                  <a:pt x="446627" y="264239"/>
                </a:lnTo>
                <a:lnTo>
                  <a:pt x="474979" y="232917"/>
                </a:lnTo>
                <a:lnTo>
                  <a:pt x="492410" y="191119"/>
                </a:lnTo>
                <a:lnTo>
                  <a:pt x="498221" y="141223"/>
                </a:lnTo>
                <a:lnTo>
                  <a:pt x="496748" y="115341"/>
                </a:lnTo>
                <a:lnTo>
                  <a:pt x="485040" y="69482"/>
                </a:lnTo>
                <a:lnTo>
                  <a:pt x="461970" y="32146"/>
                </a:lnTo>
                <a:lnTo>
                  <a:pt x="428632" y="7381"/>
                </a:lnTo>
                <a:lnTo>
                  <a:pt x="408178" y="0"/>
                </a:lnTo>
                <a:close/>
              </a:path>
              <a:path w="498475" h="282575">
                <a:moveTo>
                  <a:pt x="90042" y="0"/>
                </a:moveTo>
                <a:lnTo>
                  <a:pt x="51657" y="18097"/>
                </a:lnTo>
                <a:lnTo>
                  <a:pt x="23367" y="49529"/>
                </a:lnTo>
                <a:lnTo>
                  <a:pt x="5826" y="91424"/>
                </a:lnTo>
                <a:lnTo>
                  <a:pt x="0" y="141223"/>
                </a:lnTo>
                <a:lnTo>
                  <a:pt x="1452" y="167177"/>
                </a:lnTo>
                <a:lnTo>
                  <a:pt x="13073" y="213036"/>
                </a:lnTo>
                <a:lnTo>
                  <a:pt x="36125" y="250227"/>
                </a:lnTo>
                <a:lnTo>
                  <a:pt x="69514" y="274941"/>
                </a:lnTo>
                <a:lnTo>
                  <a:pt x="90042" y="282320"/>
                </a:lnTo>
                <a:lnTo>
                  <a:pt x="93598" y="270890"/>
                </a:lnTo>
                <a:lnTo>
                  <a:pt x="77549" y="263771"/>
                </a:lnTo>
                <a:lnTo>
                  <a:pt x="63690" y="253841"/>
                </a:lnTo>
                <a:lnTo>
                  <a:pt x="35210" y="207547"/>
                </a:lnTo>
                <a:lnTo>
                  <a:pt x="26828" y="164633"/>
                </a:lnTo>
                <a:lnTo>
                  <a:pt x="25781"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 name="object 3"/>
          <p:cNvSpPr txBox="1"/>
          <p:nvPr/>
        </p:nvSpPr>
        <p:spPr>
          <a:xfrm>
            <a:off x="1037336" y="4909820"/>
            <a:ext cx="530860" cy="39116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2400" dirty="0">
                <a:latin typeface="Cambria Math"/>
                <a:cs typeface="Cambria Math"/>
              </a:rPr>
              <a:t>𝑃	𝐶</a:t>
            </a:r>
            <a:endParaRPr sz="2400">
              <a:latin typeface="Cambria Math"/>
              <a:cs typeface="Cambria Math"/>
            </a:endParaRPr>
          </a:p>
        </p:txBody>
      </p:sp>
      <p:sp>
        <p:nvSpPr>
          <p:cNvPr id="4" name="object 4"/>
          <p:cNvSpPr txBox="1"/>
          <p:nvPr/>
        </p:nvSpPr>
        <p:spPr>
          <a:xfrm>
            <a:off x="1516125" y="50546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5" name="object 5"/>
          <p:cNvSpPr txBox="1"/>
          <p:nvPr/>
        </p:nvSpPr>
        <p:spPr>
          <a:xfrm>
            <a:off x="1845817" y="4679695"/>
            <a:ext cx="640080" cy="391160"/>
          </a:xfrm>
          <a:prstGeom prst="rect">
            <a:avLst/>
          </a:prstGeom>
        </p:spPr>
        <p:txBody>
          <a:bodyPr vert="horz" wrap="square" lIns="0" tIns="12700" rIns="0" bIns="0" rtlCol="0">
            <a:spAutoFit/>
          </a:bodyPr>
          <a:lstStyle/>
          <a:p>
            <a:pPr marL="38100">
              <a:lnSpc>
                <a:spcPct val="100000"/>
              </a:lnSpc>
              <a:spcBef>
                <a:spcPts val="100"/>
              </a:spcBef>
              <a:tabLst>
                <a:tab pos="432434" algn="l"/>
              </a:tabLst>
            </a:pPr>
            <a:r>
              <a:rPr sz="3600"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6" name="object 6"/>
          <p:cNvSpPr/>
          <p:nvPr/>
        </p:nvSpPr>
        <p:spPr>
          <a:xfrm>
            <a:off x="2194432" y="513003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7" name="object 7"/>
          <p:cNvSpPr txBox="1"/>
          <p:nvPr/>
        </p:nvSpPr>
        <p:spPr>
          <a:xfrm>
            <a:off x="2182114" y="5113731"/>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8" name="object 8"/>
          <p:cNvSpPr/>
          <p:nvPr/>
        </p:nvSpPr>
        <p:spPr>
          <a:xfrm>
            <a:off x="1243266" y="6024498"/>
            <a:ext cx="504825" cy="282575"/>
          </a:xfrm>
          <a:custGeom>
            <a:avLst/>
            <a:gdLst/>
            <a:ahLst/>
            <a:cxnLst/>
            <a:rect l="l" t="t" r="r" b="b"/>
            <a:pathLst>
              <a:path w="504825" h="282575">
                <a:moveTo>
                  <a:pt x="414210" y="0"/>
                </a:moveTo>
                <a:lnTo>
                  <a:pt x="410146" y="11455"/>
                </a:lnTo>
                <a:lnTo>
                  <a:pt x="426509" y="18549"/>
                </a:lnTo>
                <a:lnTo>
                  <a:pt x="440563" y="28367"/>
                </a:lnTo>
                <a:lnTo>
                  <a:pt x="469096" y="73880"/>
                </a:lnTo>
                <a:lnTo>
                  <a:pt x="477426" y="115661"/>
                </a:lnTo>
                <a:lnTo>
                  <a:pt x="478472" y="139750"/>
                </a:lnTo>
                <a:lnTo>
                  <a:pt x="477424" y="164648"/>
                </a:lnTo>
                <a:lnTo>
                  <a:pt x="469042" y="207582"/>
                </a:lnTo>
                <a:lnTo>
                  <a:pt x="440563" y="253822"/>
                </a:lnTo>
                <a:lnTo>
                  <a:pt x="410654" y="270865"/>
                </a:lnTo>
                <a:lnTo>
                  <a:pt x="414210" y="282320"/>
                </a:lnTo>
                <a:lnTo>
                  <a:pt x="452707" y="264261"/>
                </a:lnTo>
                <a:lnTo>
                  <a:pt x="481012" y="232981"/>
                </a:lnTo>
                <a:lnTo>
                  <a:pt x="498443" y="191109"/>
                </a:lnTo>
                <a:lnTo>
                  <a:pt x="504253" y="141236"/>
                </a:lnTo>
                <a:lnTo>
                  <a:pt x="502798" y="115355"/>
                </a:lnTo>
                <a:lnTo>
                  <a:pt x="491126" y="69474"/>
                </a:lnTo>
                <a:lnTo>
                  <a:pt x="468002" y="32127"/>
                </a:lnTo>
                <a:lnTo>
                  <a:pt x="434665" y="7386"/>
                </a:lnTo>
                <a:lnTo>
                  <a:pt x="414210" y="0"/>
                </a:lnTo>
                <a:close/>
              </a:path>
              <a:path w="504825" h="282575">
                <a:moveTo>
                  <a:pt x="90106" y="0"/>
                </a:moveTo>
                <a:lnTo>
                  <a:pt x="51608" y="18095"/>
                </a:lnTo>
                <a:lnTo>
                  <a:pt x="23291" y="49479"/>
                </a:lnTo>
                <a:lnTo>
                  <a:pt x="5826" y="91433"/>
                </a:lnTo>
                <a:lnTo>
                  <a:pt x="0" y="141236"/>
                </a:lnTo>
                <a:lnTo>
                  <a:pt x="1452" y="167173"/>
                </a:lnTo>
                <a:lnTo>
                  <a:pt x="13062" y="213045"/>
                </a:lnTo>
                <a:lnTo>
                  <a:pt x="36097" y="250274"/>
                </a:lnTo>
                <a:lnTo>
                  <a:pt x="69558" y="274943"/>
                </a:lnTo>
                <a:lnTo>
                  <a:pt x="90106" y="282320"/>
                </a:lnTo>
                <a:lnTo>
                  <a:pt x="93662" y="270865"/>
                </a:lnTo>
                <a:lnTo>
                  <a:pt x="77539" y="263738"/>
                </a:lnTo>
                <a:lnTo>
                  <a:pt x="63642" y="253822"/>
                </a:lnTo>
                <a:lnTo>
                  <a:pt x="35153" y="207582"/>
                </a:lnTo>
                <a:lnTo>
                  <a:pt x="26797" y="164648"/>
                </a:lnTo>
                <a:lnTo>
                  <a:pt x="25755" y="139750"/>
                </a:lnTo>
                <a:lnTo>
                  <a:pt x="26797" y="115661"/>
                </a:lnTo>
                <a:lnTo>
                  <a:pt x="35153" y="73880"/>
                </a:lnTo>
                <a:lnTo>
                  <a:pt x="63738" y="28367"/>
                </a:lnTo>
                <a:lnTo>
                  <a:pt x="94043" y="11455"/>
                </a:lnTo>
                <a:lnTo>
                  <a:pt x="90106" y="0"/>
                </a:lnTo>
                <a:close/>
              </a:path>
            </a:pathLst>
          </a:custGeom>
          <a:solidFill>
            <a:srgbClr val="000000"/>
          </a:solidFill>
        </p:spPr>
        <p:txBody>
          <a:bodyPr wrap="square" lIns="0" tIns="0" rIns="0" bIns="0" rtlCol="0"/>
          <a:lstStyle/>
          <a:p>
            <a:endParaRPr/>
          </a:p>
        </p:txBody>
      </p:sp>
      <p:sp>
        <p:nvSpPr>
          <p:cNvPr id="9" name="object 9"/>
          <p:cNvSpPr txBox="1"/>
          <p:nvPr/>
        </p:nvSpPr>
        <p:spPr>
          <a:xfrm>
            <a:off x="1007465" y="5935776"/>
            <a:ext cx="530860" cy="391160"/>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400" dirty="0">
                <a:latin typeface="Cambria Math"/>
                <a:cs typeface="Cambria Math"/>
              </a:rPr>
              <a:t>𝑃	𝐶</a:t>
            </a:r>
            <a:endParaRPr sz="2400">
              <a:latin typeface="Cambria Math"/>
              <a:cs typeface="Cambria Math"/>
            </a:endParaRPr>
          </a:p>
        </p:txBody>
      </p:sp>
      <p:sp>
        <p:nvSpPr>
          <p:cNvPr id="10" name="object 10"/>
          <p:cNvSpPr txBox="1"/>
          <p:nvPr/>
        </p:nvSpPr>
        <p:spPr>
          <a:xfrm>
            <a:off x="1493647" y="608055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11" name="object 11"/>
          <p:cNvSpPr txBox="1"/>
          <p:nvPr/>
        </p:nvSpPr>
        <p:spPr>
          <a:xfrm>
            <a:off x="1821814" y="5705652"/>
            <a:ext cx="72707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97" baseline="-41666" dirty="0">
                <a:latin typeface="Cambria Math"/>
                <a:cs typeface="Cambria Math"/>
              </a:rPr>
              <a:t> </a:t>
            </a:r>
            <a:r>
              <a:rPr sz="2400" dirty="0">
                <a:latin typeface="Cambria Math"/>
                <a:cs typeface="Cambria Math"/>
              </a:rPr>
              <a:t>12</a:t>
            </a:r>
            <a:endParaRPr sz="2400">
              <a:latin typeface="Cambria Math"/>
              <a:cs typeface="Cambria Math"/>
            </a:endParaRPr>
          </a:p>
        </p:txBody>
      </p:sp>
      <p:sp>
        <p:nvSpPr>
          <p:cNvPr id="12" name="object 12"/>
          <p:cNvSpPr/>
          <p:nvPr/>
        </p:nvSpPr>
        <p:spPr>
          <a:xfrm>
            <a:off x="2172080" y="615572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13" name="object 13"/>
          <p:cNvSpPr txBox="1"/>
          <p:nvPr/>
        </p:nvSpPr>
        <p:spPr>
          <a:xfrm>
            <a:off x="2159635" y="61399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14" name="object 14"/>
          <p:cNvSpPr/>
          <p:nvPr/>
        </p:nvSpPr>
        <p:spPr>
          <a:xfrm>
            <a:off x="3384041" y="5064759"/>
            <a:ext cx="1454150" cy="282575"/>
          </a:xfrm>
          <a:custGeom>
            <a:avLst/>
            <a:gdLst/>
            <a:ahLst/>
            <a:cxnLst/>
            <a:rect l="l" t="t" r="r" b="b"/>
            <a:pathLst>
              <a:path w="1454150" h="282575">
                <a:moveTo>
                  <a:pt x="1363599" y="0"/>
                </a:moveTo>
                <a:lnTo>
                  <a:pt x="1359535" y="11429"/>
                </a:lnTo>
                <a:lnTo>
                  <a:pt x="1375898" y="18577"/>
                </a:lnTo>
                <a:lnTo>
                  <a:pt x="1389951" y="28416"/>
                </a:lnTo>
                <a:lnTo>
                  <a:pt x="1418484" y="73925"/>
                </a:lnTo>
                <a:lnTo>
                  <a:pt x="1426815" y="115732"/>
                </a:lnTo>
                <a:lnTo>
                  <a:pt x="1427861" y="139826"/>
                </a:lnTo>
                <a:lnTo>
                  <a:pt x="1426813" y="164689"/>
                </a:lnTo>
                <a:lnTo>
                  <a:pt x="1418431" y="207603"/>
                </a:lnTo>
                <a:lnTo>
                  <a:pt x="1389999" y="253857"/>
                </a:lnTo>
                <a:lnTo>
                  <a:pt x="1360043" y="270890"/>
                </a:lnTo>
                <a:lnTo>
                  <a:pt x="1363599" y="282320"/>
                </a:lnTo>
                <a:lnTo>
                  <a:pt x="1402095" y="264302"/>
                </a:lnTo>
                <a:lnTo>
                  <a:pt x="1430401" y="233044"/>
                </a:lnTo>
                <a:lnTo>
                  <a:pt x="1447831" y="191134"/>
                </a:lnTo>
                <a:lnTo>
                  <a:pt x="1453642" y="141223"/>
                </a:lnTo>
                <a:lnTo>
                  <a:pt x="1452189" y="115341"/>
                </a:lnTo>
                <a:lnTo>
                  <a:pt x="1440568" y="69482"/>
                </a:lnTo>
                <a:lnTo>
                  <a:pt x="1417445" y="32146"/>
                </a:lnTo>
                <a:lnTo>
                  <a:pt x="1384055" y="7381"/>
                </a:lnTo>
                <a:lnTo>
                  <a:pt x="1363599" y="0"/>
                </a:lnTo>
                <a:close/>
              </a:path>
              <a:path w="1454150" h="282575">
                <a:moveTo>
                  <a:pt x="90043" y="0"/>
                </a:moveTo>
                <a:lnTo>
                  <a:pt x="51593" y="18097"/>
                </a:lnTo>
                <a:lnTo>
                  <a:pt x="23241" y="49529"/>
                </a:lnTo>
                <a:lnTo>
                  <a:pt x="5810" y="91424"/>
                </a:lnTo>
                <a:lnTo>
                  <a:pt x="0" y="141223"/>
                </a:lnTo>
                <a:lnTo>
                  <a:pt x="1452" y="167179"/>
                </a:lnTo>
                <a:lnTo>
                  <a:pt x="13073" y="213090"/>
                </a:lnTo>
                <a:lnTo>
                  <a:pt x="36071" y="250334"/>
                </a:lnTo>
                <a:lnTo>
                  <a:pt x="69496" y="274960"/>
                </a:lnTo>
                <a:lnTo>
                  <a:pt x="90043" y="282320"/>
                </a:lnTo>
                <a:lnTo>
                  <a:pt x="93599" y="270890"/>
                </a:lnTo>
                <a:lnTo>
                  <a:pt x="77475" y="263773"/>
                </a:lnTo>
                <a:lnTo>
                  <a:pt x="63579" y="253857"/>
                </a:lnTo>
                <a:lnTo>
                  <a:pt x="35083" y="207603"/>
                </a:lnTo>
                <a:lnTo>
                  <a:pt x="26701" y="164689"/>
                </a:lnTo>
                <a:lnTo>
                  <a:pt x="25654" y="139826"/>
                </a:lnTo>
                <a:lnTo>
                  <a:pt x="26701" y="115732"/>
                </a:lnTo>
                <a:lnTo>
                  <a:pt x="35083" y="73925"/>
                </a:lnTo>
                <a:lnTo>
                  <a:pt x="63722" y="28416"/>
                </a:lnTo>
                <a:lnTo>
                  <a:pt x="93980" y="11429"/>
                </a:lnTo>
                <a:lnTo>
                  <a:pt x="90043" y="0"/>
                </a:lnTo>
                <a:close/>
              </a:path>
            </a:pathLst>
          </a:custGeom>
          <a:solidFill>
            <a:srgbClr val="000000"/>
          </a:solidFill>
        </p:spPr>
        <p:txBody>
          <a:bodyPr wrap="square" lIns="0" tIns="0" rIns="0" bIns="0" rtlCol="0"/>
          <a:lstStyle/>
          <a:p>
            <a:endParaRPr/>
          </a:p>
        </p:txBody>
      </p:sp>
      <p:sp>
        <p:nvSpPr>
          <p:cNvPr id="15" name="object 15"/>
          <p:cNvSpPr txBox="1"/>
          <p:nvPr/>
        </p:nvSpPr>
        <p:spPr>
          <a:xfrm>
            <a:off x="3124454" y="4975986"/>
            <a:ext cx="1638300" cy="391160"/>
          </a:xfrm>
          <a:prstGeom prst="rect">
            <a:avLst/>
          </a:prstGeom>
        </p:spPr>
        <p:txBody>
          <a:bodyPr vert="horz" wrap="square" lIns="0" tIns="12700" rIns="0" bIns="0" rtlCol="0">
            <a:spAutoFit/>
          </a:bodyPr>
          <a:lstStyle/>
          <a:p>
            <a:pPr marL="38100">
              <a:lnSpc>
                <a:spcPct val="100000"/>
              </a:lnSpc>
              <a:spcBef>
                <a:spcPts val="100"/>
              </a:spcBef>
              <a:tabLst>
                <a:tab pos="35941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17"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45" dirty="0">
                <a:latin typeface="Cambria Math"/>
                <a:cs typeface="Cambria Math"/>
              </a:rPr>
              <a:t>1|𝐶</a:t>
            </a:r>
            <a:r>
              <a:rPr sz="2625" spc="-67" baseline="-15873" dirty="0">
                <a:latin typeface="Cambria Math"/>
                <a:cs typeface="Cambria Math"/>
              </a:rPr>
              <a:t>1</a:t>
            </a:r>
            <a:endParaRPr sz="2625" baseline="-15873">
              <a:latin typeface="Cambria Math"/>
              <a:cs typeface="Cambria Math"/>
            </a:endParaRPr>
          </a:p>
        </p:txBody>
      </p:sp>
      <p:sp>
        <p:nvSpPr>
          <p:cNvPr id="16" name="object 16"/>
          <p:cNvSpPr/>
          <p:nvPr/>
        </p:nvSpPr>
        <p:spPr>
          <a:xfrm>
            <a:off x="6237859" y="5064759"/>
            <a:ext cx="1459865" cy="282575"/>
          </a:xfrm>
          <a:custGeom>
            <a:avLst/>
            <a:gdLst/>
            <a:ahLst/>
            <a:cxnLst/>
            <a:rect l="l" t="t" r="r" b="b"/>
            <a:pathLst>
              <a:path w="1459865" h="282575">
                <a:moveTo>
                  <a:pt x="1369694" y="0"/>
                </a:moveTo>
                <a:lnTo>
                  <a:pt x="1365758" y="11429"/>
                </a:lnTo>
                <a:lnTo>
                  <a:pt x="1382065" y="18577"/>
                </a:lnTo>
                <a:lnTo>
                  <a:pt x="1396110" y="28416"/>
                </a:lnTo>
                <a:lnTo>
                  <a:pt x="1424634" y="73925"/>
                </a:lnTo>
                <a:lnTo>
                  <a:pt x="1432929" y="115732"/>
                </a:lnTo>
                <a:lnTo>
                  <a:pt x="1433957" y="139826"/>
                </a:lnTo>
                <a:lnTo>
                  <a:pt x="1432911" y="164689"/>
                </a:lnTo>
                <a:lnTo>
                  <a:pt x="1424580" y="207603"/>
                </a:lnTo>
                <a:lnTo>
                  <a:pt x="1396158" y="253857"/>
                </a:lnTo>
                <a:lnTo>
                  <a:pt x="1366139" y="270890"/>
                </a:lnTo>
                <a:lnTo>
                  <a:pt x="1369694" y="282320"/>
                </a:lnTo>
                <a:lnTo>
                  <a:pt x="1408191" y="264302"/>
                </a:lnTo>
                <a:lnTo>
                  <a:pt x="1436496" y="233044"/>
                </a:lnTo>
                <a:lnTo>
                  <a:pt x="1453927" y="191134"/>
                </a:lnTo>
                <a:lnTo>
                  <a:pt x="1459738" y="141223"/>
                </a:lnTo>
                <a:lnTo>
                  <a:pt x="1458285" y="115341"/>
                </a:lnTo>
                <a:lnTo>
                  <a:pt x="1446664" y="69482"/>
                </a:lnTo>
                <a:lnTo>
                  <a:pt x="1423541" y="32146"/>
                </a:lnTo>
                <a:lnTo>
                  <a:pt x="1390151" y="7381"/>
                </a:lnTo>
                <a:lnTo>
                  <a:pt x="1369694" y="0"/>
                </a:lnTo>
                <a:close/>
              </a:path>
              <a:path w="1459865" h="282575">
                <a:moveTo>
                  <a:pt x="90042" y="0"/>
                </a:moveTo>
                <a:lnTo>
                  <a:pt x="51641" y="18097"/>
                </a:lnTo>
                <a:lnTo>
                  <a:pt x="23240" y="49529"/>
                </a:lnTo>
                <a:lnTo>
                  <a:pt x="5810" y="91424"/>
                </a:lnTo>
                <a:lnTo>
                  <a:pt x="0" y="141223"/>
                </a:lnTo>
                <a:lnTo>
                  <a:pt x="1452" y="167179"/>
                </a:lnTo>
                <a:lnTo>
                  <a:pt x="13073" y="213090"/>
                </a:lnTo>
                <a:lnTo>
                  <a:pt x="36125" y="250334"/>
                </a:lnTo>
                <a:lnTo>
                  <a:pt x="69514" y="274960"/>
                </a:lnTo>
                <a:lnTo>
                  <a:pt x="90042" y="282320"/>
                </a:lnTo>
                <a:lnTo>
                  <a:pt x="93599" y="270890"/>
                </a:lnTo>
                <a:lnTo>
                  <a:pt x="77529" y="263773"/>
                </a:lnTo>
                <a:lnTo>
                  <a:pt x="63626" y="253857"/>
                </a:lnTo>
                <a:lnTo>
                  <a:pt x="35157" y="207603"/>
                </a:lnTo>
                <a:lnTo>
                  <a:pt x="26826" y="164689"/>
                </a:lnTo>
                <a:lnTo>
                  <a:pt x="25780" y="139826"/>
                </a:lnTo>
                <a:lnTo>
                  <a:pt x="26826" y="115732"/>
                </a:lnTo>
                <a:lnTo>
                  <a:pt x="35157" y="73925"/>
                </a:lnTo>
                <a:lnTo>
                  <a:pt x="63738" y="28416"/>
                </a:lnTo>
                <a:lnTo>
                  <a:pt x="94106" y="11429"/>
                </a:lnTo>
                <a:lnTo>
                  <a:pt x="90042" y="0"/>
                </a:lnTo>
                <a:close/>
              </a:path>
            </a:pathLst>
          </a:custGeom>
          <a:solidFill>
            <a:srgbClr val="000000"/>
          </a:solidFill>
        </p:spPr>
        <p:txBody>
          <a:bodyPr wrap="square" lIns="0" tIns="0" rIns="0" bIns="0" rtlCol="0"/>
          <a:lstStyle/>
          <a:p>
            <a:endParaRPr/>
          </a:p>
        </p:txBody>
      </p:sp>
      <p:sp>
        <p:nvSpPr>
          <p:cNvPr id="17" name="object 17"/>
          <p:cNvSpPr/>
          <p:nvPr/>
        </p:nvSpPr>
        <p:spPr>
          <a:xfrm>
            <a:off x="3380994" y="6066447"/>
            <a:ext cx="1459865" cy="282575"/>
          </a:xfrm>
          <a:custGeom>
            <a:avLst/>
            <a:gdLst/>
            <a:ahLst/>
            <a:cxnLst/>
            <a:rect l="l" t="t" r="r" b="b"/>
            <a:pathLst>
              <a:path w="1459864" h="282575">
                <a:moveTo>
                  <a:pt x="1369694" y="0"/>
                </a:moveTo>
                <a:lnTo>
                  <a:pt x="1365630" y="11455"/>
                </a:lnTo>
                <a:lnTo>
                  <a:pt x="1381994" y="18544"/>
                </a:lnTo>
                <a:lnTo>
                  <a:pt x="1396047" y="28360"/>
                </a:lnTo>
                <a:lnTo>
                  <a:pt x="1424580" y="73869"/>
                </a:lnTo>
                <a:lnTo>
                  <a:pt x="1432911" y="115654"/>
                </a:lnTo>
                <a:lnTo>
                  <a:pt x="1433956" y="139738"/>
                </a:lnTo>
                <a:lnTo>
                  <a:pt x="1432909" y="164643"/>
                </a:lnTo>
                <a:lnTo>
                  <a:pt x="1424527" y="207582"/>
                </a:lnTo>
                <a:lnTo>
                  <a:pt x="1396095" y="253822"/>
                </a:lnTo>
                <a:lnTo>
                  <a:pt x="1366139" y="270865"/>
                </a:lnTo>
                <a:lnTo>
                  <a:pt x="1369694" y="282320"/>
                </a:lnTo>
                <a:lnTo>
                  <a:pt x="1408191" y="264256"/>
                </a:lnTo>
                <a:lnTo>
                  <a:pt x="1436496" y="232981"/>
                </a:lnTo>
                <a:lnTo>
                  <a:pt x="1453927" y="191109"/>
                </a:lnTo>
                <a:lnTo>
                  <a:pt x="1459738" y="141236"/>
                </a:lnTo>
                <a:lnTo>
                  <a:pt x="1458285" y="115349"/>
                </a:lnTo>
                <a:lnTo>
                  <a:pt x="1446664" y="69472"/>
                </a:lnTo>
                <a:lnTo>
                  <a:pt x="1423541" y="32127"/>
                </a:lnTo>
                <a:lnTo>
                  <a:pt x="1390151" y="7386"/>
                </a:lnTo>
                <a:lnTo>
                  <a:pt x="1369694" y="0"/>
                </a:lnTo>
                <a:close/>
              </a:path>
              <a:path w="1459864" h="282575">
                <a:moveTo>
                  <a:pt x="90042" y="0"/>
                </a:moveTo>
                <a:lnTo>
                  <a:pt x="51593" y="18095"/>
                </a:lnTo>
                <a:lnTo>
                  <a:pt x="23240" y="49479"/>
                </a:lnTo>
                <a:lnTo>
                  <a:pt x="5810" y="91428"/>
                </a:lnTo>
                <a:lnTo>
                  <a:pt x="0" y="141236"/>
                </a:lnTo>
                <a:lnTo>
                  <a:pt x="1452" y="167173"/>
                </a:lnTo>
                <a:lnTo>
                  <a:pt x="13073" y="213045"/>
                </a:lnTo>
                <a:lnTo>
                  <a:pt x="36071" y="250272"/>
                </a:lnTo>
                <a:lnTo>
                  <a:pt x="69496" y="274938"/>
                </a:lnTo>
                <a:lnTo>
                  <a:pt x="90042" y="282320"/>
                </a:lnTo>
                <a:lnTo>
                  <a:pt x="93598" y="270865"/>
                </a:lnTo>
                <a:lnTo>
                  <a:pt x="77475" y="263738"/>
                </a:lnTo>
                <a:lnTo>
                  <a:pt x="63579" y="253822"/>
                </a:lnTo>
                <a:lnTo>
                  <a:pt x="35083" y="207582"/>
                </a:lnTo>
                <a:lnTo>
                  <a:pt x="26701" y="164643"/>
                </a:lnTo>
                <a:lnTo>
                  <a:pt x="25653" y="139738"/>
                </a:lnTo>
                <a:lnTo>
                  <a:pt x="26701" y="115654"/>
                </a:lnTo>
                <a:lnTo>
                  <a:pt x="35083" y="73869"/>
                </a:lnTo>
                <a:lnTo>
                  <a:pt x="63722" y="28360"/>
                </a:lnTo>
                <a:lnTo>
                  <a:pt x="93979" y="11455"/>
                </a:lnTo>
                <a:lnTo>
                  <a:pt x="90042" y="0"/>
                </a:lnTo>
                <a:close/>
              </a:path>
            </a:pathLst>
          </a:custGeom>
          <a:solidFill>
            <a:srgbClr val="000000"/>
          </a:solidFill>
        </p:spPr>
        <p:txBody>
          <a:bodyPr wrap="square" lIns="0" tIns="0" rIns="0" bIns="0" rtlCol="0"/>
          <a:lstStyle/>
          <a:p>
            <a:endParaRPr/>
          </a:p>
        </p:txBody>
      </p:sp>
      <p:sp>
        <p:nvSpPr>
          <p:cNvPr id="18" name="object 18"/>
          <p:cNvSpPr txBox="1"/>
          <p:nvPr/>
        </p:nvSpPr>
        <p:spPr>
          <a:xfrm>
            <a:off x="3119882" y="5977838"/>
            <a:ext cx="1647189" cy="391160"/>
          </a:xfrm>
          <a:prstGeom prst="rect">
            <a:avLst/>
          </a:prstGeom>
        </p:spPr>
        <p:txBody>
          <a:bodyPr vert="horz" wrap="square" lIns="0" tIns="12700" rIns="0" bIns="0" rtlCol="0">
            <a:spAutoFit/>
          </a:bodyPr>
          <a:lstStyle/>
          <a:p>
            <a:pPr marL="38100">
              <a:lnSpc>
                <a:spcPct val="100000"/>
              </a:lnSpc>
              <a:spcBef>
                <a:spcPts val="100"/>
              </a:spcBef>
              <a:tabLst>
                <a:tab pos="36068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25"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spc="-30" dirty="0">
                <a:latin typeface="Cambria Math"/>
                <a:cs typeface="Cambria Math"/>
              </a:rPr>
              <a:t>1|𝐶</a:t>
            </a:r>
            <a:r>
              <a:rPr sz="2625" spc="-44" baseline="-15873" dirty="0">
                <a:latin typeface="Cambria Math"/>
                <a:cs typeface="Cambria Math"/>
              </a:rPr>
              <a:t>2</a:t>
            </a:r>
            <a:endParaRPr sz="2625" baseline="-15873">
              <a:latin typeface="Cambria Math"/>
              <a:cs typeface="Cambria Math"/>
            </a:endParaRPr>
          </a:p>
        </p:txBody>
      </p:sp>
      <p:sp>
        <p:nvSpPr>
          <p:cNvPr id="19" name="object 19"/>
          <p:cNvSpPr txBox="1"/>
          <p:nvPr/>
        </p:nvSpPr>
        <p:spPr>
          <a:xfrm>
            <a:off x="4915534" y="5747715"/>
            <a:ext cx="55626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82"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20" name="object 20"/>
          <p:cNvSpPr/>
          <p:nvPr/>
        </p:nvSpPr>
        <p:spPr>
          <a:xfrm>
            <a:off x="5263769" y="6197676"/>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21" name="object 21"/>
          <p:cNvSpPr txBox="1"/>
          <p:nvPr/>
        </p:nvSpPr>
        <p:spPr>
          <a:xfrm>
            <a:off x="5251830" y="6182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3</a:t>
            </a:r>
            <a:endParaRPr sz="2400">
              <a:latin typeface="Cambria Math"/>
              <a:cs typeface="Cambria Math"/>
            </a:endParaRPr>
          </a:p>
        </p:txBody>
      </p:sp>
      <p:sp>
        <p:nvSpPr>
          <p:cNvPr id="22" name="object 22"/>
          <p:cNvSpPr/>
          <p:nvPr/>
        </p:nvSpPr>
        <p:spPr>
          <a:xfrm>
            <a:off x="6230746" y="6119888"/>
            <a:ext cx="1467485" cy="282575"/>
          </a:xfrm>
          <a:custGeom>
            <a:avLst/>
            <a:gdLst/>
            <a:ahLst/>
            <a:cxnLst/>
            <a:rect l="l" t="t" r="r" b="b"/>
            <a:pathLst>
              <a:path w="1467484" h="282575">
                <a:moveTo>
                  <a:pt x="1377314" y="0"/>
                </a:moveTo>
                <a:lnTo>
                  <a:pt x="1373251" y="11455"/>
                </a:lnTo>
                <a:lnTo>
                  <a:pt x="1389632" y="18551"/>
                </a:lnTo>
                <a:lnTo>
                  <a:pt x="1403715" y="28371"/>
                </a:lnTo>
                <a:lnTo>
                  <a:pt x="1432254" y="73880"/>
                </a:lnTo>
                <a:lnTo>
                  <a:pt x="1440549" y="115661"/>
                </a:lnTo>
                <a:lnTo>
                  <a:pt x="1441577" y="139750"/>
                </a:lnTo>
                <a:lnTo>
                  <a:pt x="1440531" y="164648"/>
                </a:lnTo>
                <a:lnTo>
                  <a:pt x="1432200" y="207582"/>
                </a:lnTo>
                <a:lnTo>
                  <a:pt x="1403730" y="253822"/>
                </a:lnTo>
                <a:lnTo>
                  <a:pt x="1373758" y="270865"/>
                </a:lnTo>
                <a:lnTo>
                  <a:pt x="1377314" y="282321"/>
                </a:lnTo>
                <a:lnTo>
                  <a:pt x="1415811" y="264263"/>
                </a:lnTo>
                <a:lnTo>
                  <a:pt x="1444117" y="232994"/>
                </a:lnTo>
                <a:lnTo>
                  <a:pt x="1461547" y="191111"/>
                </a:lnTo>
                <a:lnTo>
                  <a:pt x="1467357" y="141236"/>
                </a:lnTo>
                <a:lnTo>
                  <a:pt x="1465905" y="115355"/>
                </a:lnTo>
                <a:lnTo>
                  <a:pt x="1454284" y="69474"/>
                </a:lnTo>
                <a:lnTo>
                  <a:pt x="1431161" y="32127"/>
                </a:lnTo>
                <a:lnTo>
                  <a:pt x="1397771" y="7386"/>
                </a:lnTo>
                <a:lnTo>
                  <a:pt x="1377314" y="0"/>
                </a:lnTo>
                <a:close/>
              </a:path>
              <a:path w="1467484" h="282575">
                <a:moveTo>
                  <a:pt x="90042" y="0"/>
                </a:moveTo>
                <a:lnTo>
                  <a:pt x="51641" y="18095"/>
                </a:lnTo>
                <a:lnTo>
                  <a:pt x="23240" y="49479"/>
                </a:lnTo>
                <a:lnTo>
                  <a:pt x="5810" y="91433"/>
                </a:lnTo>
                <a:lnTo>
                  <a:pt x="0" y="141236"/>
                </a:lnTo>
                <a:lnTo>
                  <a:pt x="1452" y="167173"/>
                </a:lnTo>
                <a:lnTo>
                  <a:pt x="13073" y="213051"/>
                </a:lnTo>
                <a:lnTo>
                  <a:pt x="36125" y="250279"/>
                </a:lnTo>
                <a:lnTo>
                  <a:pt x="69514" y="274944"/>
                </a:lnTo>
                <a:lnTo>
                  <a:pt x="90042" y="282321"/>
                </a:lnTo>
                <a:lnTo>
                  <a:pt x="93599" y="270865"/>
                </a:lnTo>
                <a:lnTo>
                  <a:pt x="77529" y="263738"/>
                </a:lnTo>
                <a:lnTo>
                  <a:pt x="63626" y="253822"/>
                </a:lnTo>
                <a:lnTo>
                  <a:pt x="35157" y="207582"/>
                </a:lnTo>
                <a:lnTo>
                  <a:pt x="26826" y="164648"/>
                </a:lnTo>
                <a:lnTo>
                  <a:pt x="25780" y="139750"/>
                </a:lnTo>
                <a:lnTo>
                  <a:pt x="26826" y="115661"/>
                </a:lnTo>
                <a:lnTo>
                  <a:pt x="35157" y="73880"/>
                </a:lnTo>
                <a:lnTo>
                  <a:pt x="63738" y="28371"/>
                </a:lnTo>
                <a:lnTo>
                  <a:pt x="94106" y="11455"/>
                </a:lnTo>
                <a:lnTo>
                  <a:pt x="90042" y="0"/>
                </a:lnTo>
                <a:close/>
              </a:path>
            </a:pathLst>
          </a:custGeom>
          <a:solidFill>
            <a:srgbClr val="000000"/>
          </a:solidFill>
        </p:spPr>
        <p:txBody>
          <a:bodyPr wrap="square" lIns="0" tIns="0" rIns="0" bIns="0" rtlCol="0"/>
          <a:lstStyle/>
          <a:p>
            <a:endParaRPr/>
          </a:p>
        </p:txBody>
      </p:sp>
      <p:sp>
        <p:nvSpPr>
          <p:cNvPr id="23" name="object 23"/>
          <p:cNvSpPr/>
          <p:nvPr/>
        </p:nvSpPr>
        <p:spPr>
          <a:xfrm>
            <a:off x="8121142" y="6251117"/>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24" name="object 24"/>
          <p:cNvSpPr txBox="1"/>
          <p:nvPr/>
        </p:nvSpPr>
        <p:spPr>
          <a:xfrm>
            <a:off x="8109966" y="5801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5" name="object 25"/>
          <p:cNvSpPr txBox="1"/>
          <p:nvPr/>
        </p:nvSpPr>
        <p:spPr>
          <a:xfrm>
            <a:off x="5959221" y="6031179"/>
            <a:ext cx="2383155" cy="391160"/>
          </a:xfrm>
          <a:prstGeom prst="rect">
            <a:avLst/>
          </a:prstGeom>
        </p:spPr>
        <p:txBody>
          <a:bodyPr vert="horz" wrap="square" lIns="0" tIns="12700" rIns="0" bIns="0" rtlCol="0">
            <a:spAutoFit/>
          </a:bodyPr>
          <a:lstStyle/>
          <a:p>
            <a:pPr marL="50800">
              <a:lnSpc>
                <a:spcPct val="100000"/>
              </a:lnSpc>
              <a:spcBef>
                <a:spcPts val="100"/>
              </a:spcBef>
              <a:tabLst>
                <a:tab pos="372110" algn="l"/>
                <a:tab pos="1852295" algn="l"/>
              </a:tabLst>
            </a:pPr>
            <a:r>
              <a:rPr sz="2400" dirty="0">
                <a:latin typeface="Cambria Math"/>
                <a:cs typeface="Cambria Math"/>
              </a:rPr>
              <a:t>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30" dirty="0">
                <a:latin typeface="Cambria Math"/>
                <a:cs typeface="Cambria Math"/>
              </a:rPr>
              <a:t>1|𝐶</a:t>
            </a:r>
            <a:r>
              <a:rPr sz="2625" spc="-44" baseline="-15873" dirty="0">
                <a:latin typeface="Cambria Math"/>
                <a:cs typeface="Cambria Math"/>
              </a:rPr>
              <a:t>2	</a:t>
            </a:r>
            <a:r>
              <a:rPr sz="2400" dirty="0">
                <a:latin typeface="Cambria Math"/>
                <a:cs typeface="Cambria Math"/>
              </a:rPr>
              <a:t>=</a:t>
            </a:r>
            <a:r>
              <a:rPr sz="2400" spc="65" dirty="0">
                <a:latin typeface="Cambria Math"/>
                <a:cs typeface="Cambria Math"/>
              </a:rPr>
              <a:t> </a:t>
            </a:r>
            <a:r>
              <a:rPr sz="3600" baseline="-37037" dirty="0">
                <a:latin typeface="Cambria Math"/>
                <a:cs typeface="Cambria Math"/>
              </a:rPr>
              <a:t>3</a:t>
            </a:r>
            <a:endParaRPr sz="3600" baseline="-37037">
              <a:latin typeface="Cambria Math"/>
              <a:cs typeface="Cambria Math"/>
            </a:endParaRPr>
          </a:p>
        </p:txBody>
      </p:sp>
      <p:grpSp>
        <p:nvGrpSpPr>
          <p:cNvPr id="26" name="object 26"/>
          <p:cNvGrpSpPr/>
          <p:nvPr/>
        </p:nvGrpSpPr>
        <p:grpSpPr>
          <a:xfrm>
            <a:off x="1793748" y="2919983"/>
            <a:ext cx="571500" cy="1009015"/>
            <a:chOff x="1793748" y="2919983"/>
            <a:chExt cx="571500" cy="1009015"/>
          </a:xfrm>
        </p:grpSpPr>
        <p:pic>
          <p:nvPicPr>
            <p:cNvPr id="27" name="object 27"/>
            <p:cNvPicPr/>
            <p:nvPr/>
          </p:nvPicPr>
          <p:blipFill>
            <a:blip r:embed="rId3" cstate="print"/>
            <a:stretch>
              <a:fillRect/>
            </a:stretch>
          </p:blipFill>
          <p:spPr>
            <a:xfrm>
              <a:off x="1793748" y="2919983"/>
              <a:ext cx="571500" cy="1008888"/>
            </a:xfrm>
            <a:prstGeom prst="rect">
              <a:avLst/>
            </a:prstGeom>
          </p:spPr>
        </p:pic>
        <p:sp>
          <p:nvSpPr>
            <p:cNvPr id="28" name="object 28"/>
            <p:cNvSpPr/>
            <p:nvPr/>
          </p:nvSpPr>
          <p:spPr>
            <a:xfrm>
              <a:off x="1850136" y="2967227"/>
              <a:ext cx="457200" cy="962025"/>
            </a:xfrm>
            <a:custGeom>
              <a:avLst/>
              <a:gdLst/>
              <a:ahLst/>
              <a:cxnLst/>
              <a:rect l="l" t="t" r="r" b="b"/>
              <a:pathLst>
                <a:path w="457200" h="962025">
                  <a:moveTo>
                    <a:pt x="457200" y="733044"/>
                  </a:moveTo>
                  <a:lnTo>
                    <a:pt x="452551" y="686981"/>
                  </a:lnTo>
                  <a:lnTo>
                    <a:pt x="439229" y="644080"/>
                  </a:lnTo>
                  <a:lnTo>
                    <a:pt x="418147" y="605243"/>
                  </a:lnTo>
                  <a:lnTo>
                    <a:pt x="390232" y="571411"/>
                  </a:lnTo>
                  <a:lnTo>
                    <a:pt x="356400" y="543496"/>
                  </a:lnTo>
                  <a:lnTo>
                    <a:pt x="317563" y="522414"/>
                  </a:lnTo>
                  <a:lnTo>
                    <a:pt x="274662" y="509092"/>
                  </a:lnTo>
                  <a:lnTo>
                    <a:pt x="228600" y="504444"/>
                  </a:lnTo>
                  <a:lnTo>
                    <a:pt x="182524" y="509092"/>
                  </a:lnTo>
                  <a:lnTo>
                    <a:pt x="139623" y="522414"/>
                  </a:lnTo>
                  <a:lnTo>
                    <a:pt x="100787" y="543496"/>
                  </a:lnTo>
                  <a:lnTo>
                    <a:pt x="66954" y="571411"/>
                  </a:lnTo>
                  <a:lnTo>
                    <a:pt x="39039" y="605243"/>
                  </a:lnTo>
                  <a:lnTo>
                    <a:pt x="17957" y="644080"/>
                  </a:lnTo>
                  <a:lnTo>
                    <a:pt x="4635" y="686981"/>
                  </a:lnTo>
                  <a:lnTo>
                    <a:pt x="0" y="733044"/>
                  </a:lnTo>
                  <a:lnTo>
                    <a:pt x="4635" y="779119"/>
                  </a:lnTo>
                  <a:lnTo>
                    <a:pt x="17957" y="822020"/>
                  </a:lnTo>
                  <a:lnTo>
                    <a:pt x="39039" y="860856"/>
                  </a:lnTo>
                  <a:lnTo>
                    <a:pt x="66954" y="894689"/>
                  </a:lnTo>
                  <a:lnTo>
                    <a:pt x="100787" y="922604"/>
                  </a:lnTo>
                  <a:lnTo>
                    <a:pt x="139623" y="943686"/>
                  </a:lnTo>
                  <a:lnTo>
                    <a:pt x="182524" y="957008"/>
                  </a:lnTo>
                  <a:lnTo>
                    <a:pt x="228600" y="961644"/>
                  </a:lnTo>
                  <a:lnTo>
                    <a:pt x="274662" y="957008"/>
                  </a:lnTo>
                  <a:lnTo>
                    <a:pt x="317563" y="943686"/>
                  </a:lnTo>
                  <a:lnTo>
                    <a:pt x="356400" y="922604"/>
                  </a:lnTo>
                  <a:lnTo>
                    <a:pt x="390232" y="894689"/>
                  </a:lnTo>
                  <a:lnTo>
                    <a:pt x="418147" y="860856"/>
                  </a:lnTo>
                  <a:lnTo>
                    <a:pt x="439229" y="822020"/>
                  </a:lnTo>
                  <a:lnTo>
                    <a:pt x="452551" y="779119"/>
                  </a:lnTo>
                  <a:lnTo>
                    <a:pt x="457200" y="733044"/>
                  </a:lnTo>
                  <a:close/>
                </a:path>
                <a:path w="457200" h="96202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29" name="object 29"/>
          <p:cNvSpPr txBox="1"/>
          <p:nvPr/>
        </p:nvSpPr>
        <p:spPr>
          <a:xfrm>
            <a:off x="1793748" y="2919983"/>
            <a:ext cx="571500" cy="1009015"/>
          </a:xfrm>
          <a:prstGeom prst="rect">
            <a:avLst/>
          </a:prstGeom>
          <a:ln w="6096">
            <a:solidFill>
              <a:srgbClr val="5B9BD4"/>
            </a:solidFill>
          </a:ln>
        </p:spPr>
        <p:txBody>
          <a:bodyPr vert="horz" wrap="square" lIns="0" tIns="123825" rIns="0" bIns="0" rtlCol="0">
            <a:spAutoFit/>
          </a:bodyPr>
          <a:lstStyle/>
          <a:p>
            <a:pPr marL="1270" algn="ctr">
              <a:lnSpc>
                <a:spcPct val="100000"/>
              </a:lnSpc>
              <a:spcBef>
                <a:spcPts val="97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270" algn="ctr">
              <a:lnSpc>
                <a:spcPct val="100000"/>
              </a:lnSpc>
            </a:pPr>
            <a:r>
              <a:rPr sz="1800" dirty="0">
                <a:solidFill>
                  <a:srgbClr val="FFFFFF"/>
                </a:solidFill>
                <a:latin typeface="Calibri"/>
                <a:cs typeface="Calibri"/>
              </a:rPr>
              <a:t>1</a:t>
            </a:r>
            <a:endParaRPr sz="1800">
              <a:latin typeface="Calibri"/>
              <a:cs typeface="Calibri"/>
            </a:endParaRPr>
          </a:p>
        </p:txBody>
      </p:sp>
      <p:sp>
        <p:nvSpPr>
          <p:cNvPr id="30" name="object 30"/>
          <p:cNvSpPr txBox="1"/>
          <p:nvPr/>
        </p:nvSpPr>
        <p:spPr>
          <a:xfrm>
            <a:off x="356412" y="2939287"/>
            <a:ext cx="1031240" cy="878840"/>
          </a:xfrm>
          <a:prstGeom prst="rect">
            <a:avLst/>
          </a:prstGeom>
        </p:spPr>
        <p:txBody>
          <a:bodyPr vert="horz" wrap="square" lIns="0" tIns="12065" rIns="0" bIns="0" rtlCol="0">
            <a:spAutoFit/>
          </a:bodyPr>
          <a:lstStyle/>
          <a:p>
            <a:pPr marL="180340" marR="5080" indent="-167640">
              <a:lnSpc>
                <a:spcPct val="100000"/>
              </a:lnSpc>
              <a:spcBef>
                <a:spcPts val="95"/>
              </a:spcBef>
            </a:pPr>
            <a:r>
              <a:rPr sz="2800" spc="-254" dirty="0">
                <a:latin typeface="Calibri"/>
                <a:cs typeface="Calibri"/>
              </a:rPr>
              <a:t>T</a:t>
            </a:r>
            <a:r>
              <a:rPr sz="2800" spc="-5" dirty="0">
                <a:latin typeface="Calibri"/>
                <a:cs typeface="Calibri"/>
              </a:rPr>
              <a:t>e</a:t>
            </a:r>
            <a:r>
              <a:rPr sz="2800" spc="-45" dirty="0">
                <a:latin typeface="Calibri"/>
                <a:cs typeface="Calibri"/>
              </a:rPr>
              <a:t>s</a:t>
            </a:r>
            <a:r>
              <a:rPr sz="2800" spc="-5" dirty="0">
                <a:latin typeface="Calibri"/>
                <a:cs typeface="Calibri"/>
              </a:rPr>
              <a:t>ti</a:t>
            </a:r>
            <a:r>
              <a:rPr sz="2800" spc="-20" dirty="0">
                <a:latin typeface="Calibri"/>
                <a:cs typeface="Calibri"/>
              </a:rPr>
              <a:t>n</a:t>
            </a:r>
            <a:r>
              <a:rPr sz="2800" spc="-5" dirty="0">
                <a:latin typeface="Calibri"/>
                <a:cs typeface="Calibri"/>
              </a:rPr>
              <a:t>g  </a:t>
            </a:r>
            <a:r>
              <a:rPr sz="2800" spc="-20" dirty="0">
                <a:latin typeface="Calibri"/>
                <a:cs typeface="Calibri"/>
              </a:rPr>
              <a:t>Data</a:t>
            </a:r>
            <a:endParaRPr sz="2800">
              <a:latin typeface="Calibri"/>
              <a:cs typeface="Calibri"/>
            </a:endParaRPr>
          </a:p>
        </p:txBody>
      </p:sp>
      <p:sp>
        <p:nvSpPr>
          <p:cNvPr id="31" name="object 31"/>
          <p:cNvSpPr/>
          <p:nvPr/>
        </p:nvSpPr>
        <p:spPr>
          <a:xfrm>
            <a:off x="4553839" y="3132963"/>
            <a:ext cx="3906520" cy="20320"/>
          </a:xfrm>
          <a:custGeom>
            <a:avLst/>
            <a:gdLst/>
            <a:ahLst/>
            <a:cxnLst/>
            <a:rect l="l" t="t" r="r" b="b"/>
            <a:pathLst>
              <a:path w="3906520" h="20319">
                <a:moveTo>
                  <a:pt x="3906012" y="0"/>
                </a:moveTo>
                <a:lnTo>
                  <a:pt x="0" y="0"/>
                </a:lnTo>
                <a:lnTo>
                  <a:pt x="0" y="19812"/>
                </a:lnTo>
                <a:lnTo>
                  <a:pt x="3906012" y="19812"/>
                </a:lnTo>
                <a:lnTo>
                  <a:pt x="3906012" y="0"/>
                </a:lnTo>
                <a:close/>
              </a:path>
            </a:pathLst>
          </a:custGeom>
          <a:solidFill>
            <a:srgbClr val="000000"/>
          </a:solidFill>
        </p:spPr>
        <p:txBody>
          <a:bodyPr wrap="square" lIns="0" tIns="0" rIns="0" bIns="0" rtlCol="0"/>
          <a:lstStyle/>
          <a:p>
            <a:endParaRPr/>
          </a:p>
        </p:txBody>
      </p:sp>
      <p:sp>
        <p:nvSpPr>
          <p:cNvPr id="32" name="object 32"/>
          <p:cNvSpPr/>
          <p:nvPr/>
        </p:nvSpPr>
        <p:spPr>
          <a:xfrm>
            <a:off x="5847079" y="2771648"/>
            <a:ext cx="766445" cy="282575"/>
          </a:xfrm>
          <a:custGeom>
            <a:avLst/>
            <a:gdLst/>
            <a:ahLst/>
            <a:cxnLst/>
            <a:rect l="l" t="t" r="r" b="b"/>
            <a:pathLst>
              <a:path w="766445" h="282575">
                <a:moveTo>
                  <a:pt x="676401" y="0"/>
                </a:moveTo>
                <a:lnTo>
                  <a:pt x="672338" y="11429"/>
                </a:lnTo>
                <a:lnTo>
                  <a:pt x="688701" y="18522"/>
                </a:lnTo>
                <a:lnTo>
                  <a:pt x="702754" y="28352"/>
                </a:lnTo>
                <a:lnTo>
                  <a:pt x="731287" y="73852"/>
                </a:lnTo>
                <a:lnTo>
                  <a:pt x="739618" y="115623"/>
                </a:lnTo>
                <a:lnTo>
                  <a:pt x="740664" y="139700"/>
                </a:lnTo>
                <a:lnTo>
                  <a:pt x="739616" y="164633"/>
                </a:lnTo>
                <a:lnTo>
                  <a:pt x="731234" y="207547"/>
                </a:lnTo>
                <a:lnTo>
                  <a:pt x="702754" y="253841"/>
                </a:lnTo>
                <a:lnTo>
                  <a:pt x="672846" y="270890"/>
                </a:lnTo>
                <a:lnTo>
                  <a:pt x="676401" y="282321"/>
                </a:lnTo>
                <a:lnTo>
                  <a:pt x="714898" y="264239"/>
                </a:lnTo>
                <a:lnTo>
                  <a:pt x="743203" y="232917"/>
                </a:lnTo>
                <a:lnTo>
                  <a:pt x="760634" y="191119"/>
                </a:lnTo>
                <a:lnTo>
                  <a:pt x="766445" y="141224"/>
                </a:lnTo>
                <a:lnTo>
                  <a:pt x="764990" y="115341"/>
                </a:lnTo>
                <a:lnTo>
                  <a:pt x="753318" y="69482"/>
                </a:lnTo>
                <a:lnTo>
                  <a:pt x="730194" y="32146"/>
                </a:lnTo>
                <a:lnTo>
                  <a:pt x="696856" y="7381"/>
                </a:lnTo>
                <a:lnTo>
                  <a:pt x="676401" y="0"/>
                </a:lnTo>
                <a:close/>
              </a:path>
              <a:path w="76644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3" name="object 33"/>
          <p:cNvSpPr/>
          <p:nvPr/>
        </p:nvSpPr>
        <p:spPr>
          <a:xfrm>
            <a:off x="6863588" y="2771648"/>
            <a:ext cx="498475" cy="282575"/>
          </a:xfrm>
          <a:custGeom>
            <a:avLst/>
            <a:gdLst/>
            <a:ahLst/>
            <a:cxnLst/>
            <a:rect l="l" t="t" r="r" b="b"/>
            <a:pathLst>
              <a:path w="498475" h="282575">
                <a:moveTo>
                  <a:pt x="408177" y="0"/>
                </a:moveTo>
                <a:lnTo>
                  <a:pt x="404113" y="11429"/>
                </a:lnTo>
                <a:lnTo>
                  <a:pt x="420477" y="18522"/>
                </a:lnTo>
                <a:lnTo>
                  <a:pt x="434530" y="28352"/>
                </a:lnTo>
                <a:lnTo>
                  <a:pt x="463063" y="73852"/>
                </a:lnTo>
                <a:lnTo>
                  <a:pt x="471394" y="115623"/>
                </a:lnTo>
                <a:lnTo>
                  <a:pt x="472439" y="139700"/>
                </a:lnTo>
                <a:lnTo>
                  <a:pt x="471392" y="164633"/>
                </a:lnTo>
                <a:lnTo>
                  <a:pt x="463010" y="207547"/>
                </a:lnTo>
                <a:lnTo>
                  <a:pt x="434530" y="253841"/>
                </a:lnTo>
                <a:lnTo>
                  <a:pt x="404621" y="270890"/>
                </a:lnTo>
                <a:lnTo>
                  <a:pt x="408177" y="282321"/>
                </a:lnTo>
                <a:lnTo>
                  <a:pt x="446674" y="264239"/>
                </a:lnTo>
                <a:lnTo>
                  <a:pt x="474979" y="232917"/>
                </a:lnTo>
                <a:lnTo>
                  <a:pt x="492410" y="191119"/>
                </a:lnTo>
                <a:lnTo>
                  <a:pt x="498220" y="141224"/>
                </a:lnTo>
                <a:lnTo>
                  <a:pt x="496748" y="115341"/>
                </a:lnTo>
                <a:lnTo>
                  <a:pt x="485040" y="69482"/>
                </a:lnTo>
                <a:lnTo>
                  <a:pt x="461970" y="32146"/>
                </a:lnTo>
                <a:lnTo>
                  <a:pt x="428632" y="7381"/>
                </a:lnTo>
                <a:lnTo>
                  <a:pt x="408177" y="0"/>
                </a:lnTo>
                <a:close/>
              </a:path>
              <a:path w="49847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4" name="object 34"/>
          <p:cNvSpPr txBox="1"/>
          <p:nvPr/>
        </p:nvSpPr>
        <p:spPr>
          <a:xfrm>
            <a:off x="5586729" y="2681985"/>
            <a:ext cx="1701800" cy="391160"/>
          </a:xfrm>
          <a:prstGeom prst="rect">
            <a:avLst/>
          </a:prstGeom>
        </p:spPr>
        <p:txBody>
          <a:bodyPr vert="horz" wrap="square" lIns="0" tIns="12700" rIns="0" bIns="0" rtlCol="0">
            <a:spAutoFit/>
          </a:bodyPr>
          <a:lstStyle/>
          <a:p>
            <a:pPr marL="38100">
              <a:lnSpc>
                <a:spcPct val="100000"/>
              </a:lnSpc>
              <a:spcBef>
                <a:spcPts val="100"/>
              </a:spcBef>
              <a:tabLst>
                <a:tab pos="360680" algn="l"/>
                <a:tab pos="1054100" algn="l"/>
                <a:tab pos="1377315" algn="l"/>
              </a:tabLst>
            </a:pP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0" dirty="0">
                <a:latin typeface="Cambria Math"/>
                <a:cs typeface="Cambria Math"/>
              </a:rPr>
              <a:t>𝐶</a:t>
            </a:r>
            <a:r>
              <a:rPr sz="2625" spc="-120" baseline="-15873" dirty="0">
                <a:latin typeface="Cambria Math"/>
                <a:cs typeface="Cambria Math"/>
              </a:rPr>
              <a:t>1</a:t>
            </a:r>
            <a:endParaRPr sz="2625" baseline="-15873">
              <a:latin typeface="Cambria Math"/>
              <a:cs typeface="Cambria Math"/>
            </a:endParaRPr>
          </a:p>
        </p:txBody>
      </p:sp>
      <p:sp>
        <p:nvSpPr>
          <p:cNvPr id="35" name="object 35"/>
          <p:cNvSpPr/>
          <p:nvPr/>
        </p:nvSpPr>
        <p:spPr>
          <a:xfrm>
            <a:off x="4777232" y="3205988"/>
            <a:ext cx="766445" cy="282575"/>
          </a:xfrm>
          <a:custGeom>
            <a:avLst/>
            <a:gdLst/>
            <a:ahLst/>
            <a:cxnLst/>
            <a:rect l="l" t="t" r="r" b="b"/>
            <a:pathLst>
              <a:path w="766445" h="282575">
                <a:moveTo>
                  <a:pt x="676401" y="0"/>
                </a:moveTo>
                <a:lnTo>
                  <a:pt x="672338" y="11429"/>
                </a:lnTo>
                <a:lnTo>
                  <a:pt x="688701" y="18522"/>
                </a:lnTo>
                <a:lnTo>
                  <a:pt x="702754" y="28352"/>
                </a:lnTo>
                <a:lnTo>
                  <a:pt x="731287" y="73852"/>
                </a:lnTo>
                <a:lnTo>
                  <a:pt x="739618" y="115623"/>
                </a:lnTo>
                <a:lnTo>
                  <a:pt x="740663" y="139700"/>
                </a:lnTo>
                <a:lnTo>
                  <a:pt x="739616" y="164633"/>
                </a:lnTo>
                <a:lnTo>
                  <a:pt x="731234" y="207547"/>
                </a:lnTo>
                <a:lnTo>
                  <a:pt x="702754" y="253841"/>
                </a:lnTo>
                <a:lnTo>
                  <a:pt x="672845" y="270890"/>
                </a:lnTo>
                <a:lnTo>
                  <a:pt x="676401" y="282321"/>
                </a:lnTo>
                <a:lnTo>
                  <a:pt x="714898" y="264239"/>
                </a:lnTo>
                <a:lnTo>
                  <a:pt x="743203" y="232917"/>
                </a:lnTo>
                <a:lnTo>
                  <a:pt x="760634" y="191119"/>
                </a:lnTo>
                <a:lnTo>
                  <a:pt x="766444" y="141224"/>
                </a:lnTo>
                <a:lnTo>
                  <a:pt x="764990" y="115341"/>
                </a:lnTo>
                <a:lnTo>
                  <a:pt x="753318" y="69482"/>
                </a:lnTo>
                <a:lnTo>
                  <a:pt x="730194" y="32146"/>
                </a:lnTo>
                <a:lnTo>
                  <a:pt x="696856" y="7381"/>
                </a:lnTo>
                <a:lnTo>
                  <a:pt x="676401" y="0"/>
                </a:lnTo>
                <a:close/>
              </a:path>
              <a:path w="76644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6" name="object 36"/>
          <p:cNvSpPr/>
          <p:nvPr/>
        </p:nvSpPr>
        <p:spPr>
          <a:xfrm>
            <a:off x="5793740" y="3205988"/>
            <a:ext cx="498475" cy="282575"/>
          </a:xfrm>
          <a:custGeom>
            <a:avLst/>
            <a:gdLst/>
            <a:ahLst/>
            <a:cxnLst/>
            <a:rect l="l" t="t" r="r" b="b"/>
            <a:pathLst>
              <a:path w="498475" h="282575">
                <a:moveTo>
                  <a:pt x="408177" y="0"/>
                </a:moveTo>
                <a:lnTo>
                  <a:pt x="404113" y="11429"/>
                </a:lnTo>
                <a:lnTo>
                  <a:pt x="420477" y="18522"/>
                </a:lnTo>
                <a:lnTo>
                  <a:pt x="434530" y="28352"/>
                </a:lnTo>
                <a:lnTo>
                  <a:pt x="463063" y="73852"/>
                </a:lnTo>
                <a:lnTo>
                  <a:pt x="471394" y="115623"/>
                </a:lnTo>
                <a:lnTo>
                  <a:pt x="472439" y="139700"/>
                </a:lnTo>
                <a:lnTo>
                  <a:pt x="471392" y="164633"/>
                </a:lnTo>
                <a:lnTo>
                  <a:pt x="463010" y="207547"/>
                </a:lnTo>
                <a:lnTo>
                  <a:pt x="434530" y="253841"/>
                </a:lnTo>
                <a:lnTo>
                  <a:pt x="404622" y="270890"/>
                </a:lnTo>
                <a:lnTo>
                  <a:pt x="408177" y="282321"/>
                </a:lnTo>
                <a:lnTo>
                  <a:pt x="446674" y="264239"/>
                </a:lnTo>
                <a:lnTo>
                  <a:pt x="474980" y="232917"/>
                </a:lnTo>
                <a:lnTo>
                  <a:pt x="492410" y="191119"/>
                </a:lnTo>
                <a:lnTo>
                  <a:pt x="498221" y="141224"/>
                </a:lnTo>
                <a:lnTo>
                  <a:pt x="496766" y="115341"/>
                </a:lnTo>
                <a:lnTo>
                  <a:pt x="485094" y="69482"/>
                </a:lnTo>
                <a:lnTo>
                  <a:pt x="461970" y="32146"/>
                </a:lnTo>
                <a:lnTo>
                  <a:pt x="428632" y="7381"/>
                </a:lnTo>
                <a:lnTo>
                  <a:pt x="408177" y="0"/>
                </a:lnTo>
                <a:close/>
              </a:path>
              <a:path w="49847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7" name="object 37"/>
          <p:cNvSpPr/>
          <p:nvPr/>
        </p:nvSpPr>
        <p:spPr>
          <a:xfrm>
            <a:off x="6904735" y="3205988"/>
            <a:ext cx="772795" cy="282575"/>
          </a:xfrm>
          <a:custGeom>
            <a:avLst/>
            <a:gdLst/>
            <a:ahLst/>
            <a:cxnLst/>
            <a:rect l="l" t="t" r="r" b="b"/>
            <a:pathLst>
              <a:path w="772795" h="282575">
                <a:moveTo>
                  <a:pt x="682498" y="0"/>
                </a:moveTo>
                <a:lnTo>
                  <a:pt x="678434" y="11429"/>
                </a:lnTo>
                <a:lnTo>
                  <a:pt x="694797" y="18522"/>
                </a:lnTo>
                <a:lnTo>
                  <a:pt x="708850" y="28352"/>
                </a:lnTo>
                <a:lnTo>
                  <a:pt x="737383" y="73852"/>
                </a:lnTo>
                <a:lnTo>
                  <a:pt x="745714" y="115623"/>
                </a:lnTo>
                <a:lnTo>
                  <a:pt x="746760" y="139700"/>
                </a:lnTo>
                <a:lnTo>
                  <a:pt x="745712" y="164633"/>
                </a:lnTo>
                <a:lnTo>
                  <a:pt x="737330" y="207547"/>
                </a:lnTo>
                <a:lnTo>
                  <a:pt x="708850" y="253841"/>
                </a:lnTo>
                <a:lnTo>
                  <a:pt x="678942" y="270890"/>
                </a:lnTo>
                <a:lnTo>
                  <a:pt x="682498" y="282321"/>
                </a:lnTo>
                <a:lnTo>
                  <a:pt x="720994" y="264239"/>
                </a:lnTo>
                <a:lnTo>
                  <a:pt x="749300" y="232917"/>
                </a:lnTo>
                <a:lnTo>
                  <a:pt x="766730" y="191119"/>
                </a:lnTo>
                <a:lnTo>
                  <a:pt x="772541" y="141224"/>
                </a:lnTo>
                <a:lnTo>
                  <a:pt x="771086" y="115341"/>
                </a:lnTo>
                <a:lnTo>
                  <a:pt x="759414" y="69482"/>
                </a:lnTo>
                <a:lnTo>
                  <a:pt x="736290" y="32146"/>
                </a:lnTo>
                <a:lnTo>
                  <a:pt x="702952" y="7381"/>
                </a:lnTo>
                <a:lnTo>
                  <a:pt x="682498" y="0"/>
                </a:lnTo>
                <a:close/>
              </a:path>
              <a:path w="77279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8" name="object 38"/>
          <p:cNvSpPr/>
          <p:nvPr/>
        </p:nvSpPr>
        <p:spPr>
          <a:xfrm>
            <a:off x="7927340" y="3205988"/>
            <a:ext cx="506095" cy="282575"/>
          </a:xfrm>
          <a:custGeom>
            <a:avLst/>
            <a:gdLst/>
            <a:ahLst/>
            <a:cxnLst/>
            <a:rect l="l" t="t" r="r" b="b"/>
            <a:pathLst>
              <a:path w="506095" h="282575">
                <a:moveTo>
                  <a:pt x="415798" y="0"/>
                </a:moveTo>
                <a:lnTo>
                  <a:pt x="411733" y="11429"/>
                </a:lnTo>
                <a:lnTo>
                  <a:pt x="428097" y="18522"/>
                </a:lnTo>
                <a:lnTo>
                  <a:pt x="442150" y="28352"/>
                </a:lnTo>
                <a:lnTo>
                  <a:pt x="470683" y="73852"/>
                </a:lnTo>
                <a:lnTo>
                  <a:pt x="479014" y="115623"/>
                </a:lnTo>
                <a:lnTo>
                  <a:pt x="480059" y="139700"/>
                </a:lnTo>
                <a:lnTo>
                  <a:pt x="479012" y="164633"/>
                </a:lnTo>
                <a:lnTo>
                  <a:pt x="470630" y="207547"/>
                </a:lnTo>
                <a:lnTo>
                  <a:pt x="442150" y="253841"/>
                </a:lnTo>
                <a:lnTo>
                  <a:pt x="412241" y="270890"/>
                </a:lnTo>
                <a:lnTo>
                  <a:pt x="415798" y="282321"/>
                </a:lnTo>
                <a:lnTo>
                  <a:pt x="454294" y="264239"/>
                </a:lnTo>
                <a:lnTo>
                  <a:pt x="482600" y="232917"/>
                </a:lnTo>
                <a:lnTo>
                  <a:pt x="500030" y="191119"/>
                </a:lnTo>
                <a:lnTo>
                  <a:pt x="505840" y="141224"/>
                </a:lnTo>
                <a:lnTo>
                  <a:pt x="504368" y="115341"/>
                </a:lnTo>
                <a:lnTo>
                  <a:pt x="492660" y="69482"/>
                </a:lnTo>
                <a:lnTo>
                  <a:pt x="469590" y="32146"/>
                </a:lnTo>
                <a:lnTo>
                  <a:pt x="436252" y="7381"/>
                </a:lnTo>
                <a:lnTo>
                  <a:pt x="415798" y="0"/>
                </a:lnTo>
                <a:close/>
              </a:path>
              <a:path w="50609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9" name="object 39"/>
          <p:cNvSpPr txBox="1"/>
          <p:nvPr/>
        </p:nvSpPr>
        <p:spPr>
          <a:xfrm>
            <a:off x="4205604" y="3116402"/>
            <a:ext cx="4152900" cy="391795"/>
          </a:xfrm>
          <a:prstGeom prst="rect">
            <a:avLst/>
          </a:prstGeom>
        </p:spPr>
        <p:txBody>
          <a:bodyPr vert="horz" wrap="square" lIns="0" tIns="12700" rIns="0" bIns="0" rtlCol="0">
            <a:spAutoFit/>
          </a:bodyPr>
          <a:lstStyle/>
          <a:p>
            <a:pPr marL="38100">
              <a:lnSpc>
                <a:spcPct val="100000"/>
              </a:lnSpc>
              <a:spcBef>
                <a:spcPts val="100"/>
              </a:spcBef>
              <a:tabLst>
                <a:tab pos="671830" algn="l"/>
                <a:tab pos="1365250" algn="l"/>
                <a:tab pos="1688464" algn="l"/>
                <a:tab pos="2180590" algn="l"/>
                <a:tab pos="2799715" algn="l"/>
                <a:tab pos="3499485" algn="l"/>
                <a:tab pos="3822700" algn="l"/>
              </a:tabLst>
            </a:pPr>
            <a:r>
              <a:rPr sz="3600" baseline="37037" dirty="0">
                <a:latin typeface="Cambria Math"/>
                <a:cs typeface="Cambria Math"/>
              </a:rPr>
              <a:t>=</a:t>
            </a:r>
            <a:r>
              <a:rPr sz="3600" spc="179" baseline="37037" dirty="0">
                <a:latin typeface="Cambria Math"/>
                <a:cs typeface="Cambria Math"/>
              </a:rPr>
              <a:t> </a:t>
            </a: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5" dirty="0">
                <a:latin typeface="Cambria Math"/>
                <a:cs typeface="Cambria Math"/>
              </a:rPr>
              <a:t>𝐶</a:t>
            </a:r>
            <a:r>
              <a:rPr sz="2625" spc="-127" baseline="-15873" dirty="0">
                <a:latin typeface="Cambria Math"/>
                <a:cs typeface="Cambria Math"/>
              </a:rPr>
              <a:t>1	</a:t>
            </a:r>
            <a:r>
              <a:rPr sz="2400" dirty="0">
                <a:latin typeface="Cambria Math"/>
                <a:cs typeface="Cambria Math"/>
              </a:rPr>
              <a:t>+</a:t>
            </a:r>
            <a:r>
              <a:rPr sz="2400" spc="5" dirty="0">
                <a:latin typeface="Cambria Math"/>
                <a:cs typeface="Cambria Math"/>
              </a:rPr>
              <a:t> </a:t>
            </a:r>
            <a:r>
              <a:rPr sz="2400" dirty="0">
                <a:latin typeface="Cambria Math"/>
                <a:cs typeface="Cambria Math"/>
              </a:rPr>
              <a:t>𝑃	</a:t>
            </a:r>
            <a:r>
              <a:rPr sz="2400" spc="-10" dirty="0">
                <a:latin typeface="Cambria Math"/>
                <a:cs typeface="Cambria Math"/>
              </a:rPr>
              <a:t>𝑥|𝐶</a:t>
            </a:r>
            <a:r>
              <a:rPr sz="2625" spc="-15" baseline="-15873" dirty="0">
                <a:latin typeface="Cambria Math"/>
                <a:cs typeface="Cambria Math"/>
              </a:rPr>
              <a:t>2	</a:t>
            </a:r>
            <a:r>
              <a:rPr sz="2400" dirty="0">
                <a:latin typeface="Cambria Math"/>
                <a:cs typeface="Cambria Math"/>
              </a:rPr>
              <a:t>𝑃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40" name="object 40"/>
          <p:cNvSpPr/>
          <p:nvPr/>
        </p:nvSpPr>
        <p:spPr>
          <a:xfrm>
            <a:off x="3078352" y="3023870"/>
            <a:ext cx="765175" cy="282575"/>
          </a:xfrm>
          <a:custGeom>
            <a:avLst/>
            <a:gdLst/>
            <a:ahLst/>
            <a:cxnLst/>
            <a:rect l="l" t="t" r="r" b="b"/>
            <a:pathLst>
              <a:path w="765175" h="282575">
                <a:moveTo>
                  <a:pt x="674877" y="0"/>
                </a:moveTo>
                <a:lnTo>
                  <a:pt x="670813" y="11429"/>
                </a:lnTo>
                <a:lnTo>
                  <a:pt x="687177" y="18522"/>
                </a:lnTo>
                <a:lnTo>
                  <a:pt x="701230" y="28352"/>
                </a:lnTo>
                <a:lnTo>
                  <a:pt x="729763" y="73852"/>
                </a:lnTo>
                <a:lnTo>
                  <a:pt x="738094" y="115623"/>
                </a:lnTo>
                <a:lnTo>
                  <a:pt x="739139" y="139700"/>
                </a:lnTo>
                <a:lnTo>
                  <a:pt x="738092" y="164633"/>
                </a:lnTo>
                <a:lnTo>
                  <a:pt x="729710" y="207547"/>
                </a:lnTo>
                <a:lnTo>
                  <a:pt x="701230" y="253793"/>
                </a:lnTo>
                <a:lnTo>
                  <a:pt x="671322" y="270890"/>
                </a:lnTo>
                <a:lnTo>
                  <a:pt x="674877" y="282320"/>
                </a:lnTo>
                <a:lnTo>
                  <a:pt x="713374" y="264239"/>
                </a:lnTo>
                <a:lnTo>
                  <a:pt x="741680" y="232917"/>
                </a:lnTo>
                <a:lnTo>
                  <a:pt x="759110" y="191119"/>
                </a:lnTo>
                <a:lnTo>
                  <a:pt x="764921" y="141224"/>
                </a:lnTo>
                <a:lnTo>
                  <a:pt x="763466" y="115339"/>
                </a:lnTo>
                <a:lnTo>
                  <a:pt x="751794" y="69429"/>
                </a:lnTo>
                <a:lnTo>
                  <a:pt x="728670" y="32093"/>
                </a:lnTo>
                <a:lnTo>
                  <a:pt x="695332" y="7379"/>
                </a:lnTo>
                <a:lnTo>
                  <a:pt x="674877" y="0"/>
                </a:lnTo>
                <a:close/>
              </a:path>
              <a:path w="76517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0"/>
                </a:lnTo>
                <a:lnTo>
                  <a:pt x="93726" y="270890"/>
                </a:lnTo>
                <a:lnTo>
                  <a:pt x="77602" y="263717"/>
                </a:lnTo>
                <a:lnTo>
                  <a:pt x="63706" y="253793"/>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41" name="object 41"/>
          <p:cNvSpPr txBox="1"/>
          <p:nvPr/>
        </p:nvSpPr>
        <p:spPr>
          <a:xfrm>
            <a:off x="2817241" y="2392426"/>
            <a:ext cx="1120140" cy="933450"/>
          </a:xfrm>
          <a:prstGeom prst="rect">
            <a:avLst/>
          </a:prstGeom>
        </p:spPr>
        <p:txBody>
          <a:bodyPr vert="horz" wrap="square" lIns="0" tIns="100330" rIns="0" bIns="0" rtlCol="0">
            <a:spAutoFit/>
          </a:bodyPr>
          <a:lstStyle/>
          <a:p>
            <a:pPr marL="543560">
              <a:lnSpc>
                <a:spcPct val="100000"/>
              </a:lnSpc>
              <a:spcBef>
                <a:spcPts val="790"/>
              </a:spcBef>
            </a:pPr>
            <a:r>
              <a:rPr sz="2400" spc="-5" dirty="0">
                <a:solidFill>
                  <a:srgbClr val="FF0000"/>
                </a:solidFill>
                <a:latin typeface="Calibri"/>
                <a:cs typeface="Calibri"/>
              </a:rPr>
              <a:t>&lt;0.5</a:t>
            </a:r>
            <a:endParaRPr sz="2400">
              <a:latin typeface="Calibri"/>
              <a:cs typeface="Calibri"/>
            </a:endParaRPr>
          </a:p>
          <a:p>
            <a:pPr marL="38100">
              <a:lnSpc>
                <a:spcPct val="100000"/>
              </a:lnSpc>
              <a:spcBef>
                <a:spcPts val="695"/>
              </a:spcBef>
              <a:tabLst>
                <a:tab pos="361315" algn="l"/>
              </a:tabLst>
            </a:pPr>
            <a:r>
              <a:rPr sz="2400" dirty="0">
                <a:latin typeface="Cambria Math"/>
                <a:cs typeface="Cambria Math"/>
              </a:rPr>
              <a:t>𝑃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a:t>
            </a:r>
            <a:endParaRPr sz="2400">
              <a:latin typeface="Cambria Math"/>
              <a:cs typeface="Cambria Math"/>
            </a:endParaRPr>
          </a:p>
        </p:txBody>
      </p:sp>
      <p:sp>
        <p:nvSpPr>
          <p:cNvPr id="42" name="object 42"/>
          <p:cNvSpPr/>
          <p:nvPr/>
        </p:nvSpPr>
        <p:spPr>
          <a:xfrm>
            <a:off x="6943470" y="2158364"/>
            <a:ext cx="337185" cy="20320"/>
          </a:xfrm>
          <a:custGeom>
            <a:avLst/>
            <a:gdLst/>
            <a:ahLst/>
            <a:cxnLst/>
            <a:rect l="l" t="t" r="r" b="b"/>
            <a:pathLst>
              <a:path w="337184" h="20319">
                <a:moveTo>
                  <a:pt x="336803" y="0"/>
                </a:moveTo>
                <a:lnTo>
                  <a:pt x="0" y="0"/>
                </a:lnTo>
                <a:lnTo>
                  <a:pt x="0" y="19812"/>
                </a:lnTo>
                <a:lnTo>
                  <a:pt x="336803" y="19812"/>
                </a:lnTo>
                <a:lnTo>
                  <a:pt x="336803" y="0"/>
                </a:lnTo>
                <a:close/>
              </a:path>
            </a:pathLst>
          </a:custGeom>
          <a:solidFill>
            <a:srgbClr val="000000"/>
          </a:solidFill>
        </p:spPr>
        <p:txBody>
          <a:bodyPr wrap="square" lIns="0" tIns="0" rIns="0" bIns="0" rtlCol="0"/>
          <a:lstStyle/>
          <a:p>
            <a:endParaRPr/>
          </a:p>
        </p:txBody>
      </p:sp>
      <p:sp>
        <p:nvSpPr>
          <p:cNvPr id="43" name="object 43"/>
          <p:cNvSpPr txBox="1"/>
          <p:nvPr/>
        </p:nvSpPr>
        <p:spPr>
          <a:xfrm>
            <a:off x="7015988" y="170726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44" name="object 44"/>
          <p:cNvSpPr txBox="1"/>
          <p:nvPr/>
        </p:nvSpPr>
        <p:spPr>
          <a:xfrm>
            <a:off x="6932168" y="2141601"/>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5" name="object 45"/>
          <p:cNvSpPr txBox="1"/>
          <p:nvPr/>
        </p:nvSpPr>
        <p:spPr>
          <a:xfrm>
            <a:off x="5461253" y="1936750"/>
            <a:ext cx="7156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r>
              <a:rPr sz="2400" spc="-50" dirty="0">
                <a:latin typeface="Cambria Math"/>
                <a:cs typeface="Cambria Math"/>
              </a:rPr>
              <a:t> </a:t>
            </a:r>
            <a:r>
              <a:rPr sz="2400" dirty="0">
                <a:latin typeface="Cambria Math"/>
                <a:cs typeface="Cambria Math"/>
              </a:rPr>
              <a:t>×</a:t>
            </a:r>
            <a:r>
              <a:rPr sz="2400" spc="-45"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46" name="object 46"/>
          <p:cNvSpPr/>
          <p:nvPr/>
        </p:nvSpPr>
        <p:spPr>
          <a:xfrm>
            <a:off x="5439917" y="424649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7" name="object 47"/>
          <p:cNvSpPr txBox="1"/>
          <p:nvPr/>
        </p:nvSpPr>
        <p:spPr>
          <a:xfrm>
            <a:off x="5511800" y="3795776"/>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48" name="object 48"/>
          <p:cNvSpPr txBox="1"/>
          <p:nvPr/>
        </p:nvSpPr>
        <p:spPr>
          <a:xfrm>
            <a:off x="5427979" y="4230370"/>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9" name="object 49"/>
          <p:cNvSpPr txBox="1"/>
          <p:nvPr/>
        </p:nvSpPr>
        <p:spPr>
          <a:xfrm>
            <a:off x="4065523" y="3988384"/>
            <a:ext cx="7156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r>
              <a:rPr sz="2400" spc="-45" dirty="0">
                <a:latin typeface="Cambria Math"/>
                <a:cs typeface="Cambria Math"/>
              </a:rPr>
              <a:t> </a:t>
            </a:r>
            <a:r>
              <a:rPr sz="2400" dirty="0">
                <a:latin typeface="Cambria Math"/>
                <a:cs typeface="Cambria Math"/>
              </a:rPr>
              <a:t>×</a:t>
            </a:r>
            <a:r>
              <a:rPr sz="2400" spc="-5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0" name="object 50"/>
          <p:cNvSpPr/>
          <p:nvPr/>
        </p:nvSpPr>
        <p:spPr>
          <a:xfrm>
            <a:off x="8346058" y="4282821"/>
            <a:ext cx="337185" cy="20320"/>
          </a:xfrm>
          <a:custGeom>
            <a:avLst/>
            <a:gdLst/>
            <a:ahLst/>
            <a:cxnLst/>
            <a:rect l="l" t="t" r="r" b="b"/>
            <a:pathLst>
              <a:path w="337184" h="20320">
                <a:moveTo>
                  <a:pt x="336804" y="0"/>
                </a:moveTo>
                <a:lnTo>
                  <a:pt x="0" y="0"/>
                </a:lnTo>
                <a:lnTo>
                  <a:pt x="0" y="19811"/>
                </a:lnTo>
                <a:lnTo>
                  <a:pt x="336804" y="19811"/>
                </a:lnTo>
                <a:lnTo>
                  <a:pt x="336804" y="0"/>
                </a:lnTo>
                <a:close/>
              </a:path>
            </a:pathLst>
          </a:custGeom>
          <a:solidFill>
            <a:srgbClr val="000000"/>
          </a:solidFill>
        </p:spPr>
        <p:txBody>
          <a:bodyPr wrap="square" lIns="0" tIns="0" rIns="0" bIns="0" rtlCol="0"/>
          <a:lstStyle/>
          <a:p>
            <a:endParaRPr/>
          </a:p>
        </p:txBody>
      </p:sp>
      <p:sp>
        <p:nvSpPr>
          <p:cNvPr id="51" name="object 51"/>
          <p:cNvSpPr txBox="1"/>
          <p:nvPr/>
        </p:nvSpPr>
        <p:spPr>
          <a:xfrm>
            <a:off x="8334882" y="3831793"/>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12</a:t>
            </a:r>
            <a:endParaRPr sz="2400">
              <a:latin typeface="Cambria Math"/>
              <a:cs typeface="Cambria Math"/>
            </a:endParaRPr>
          </a:p>
        </p:txBody>
      </p:sp>
      <p:sp>
        <p:nvSpPr>
          <p:cNvPr id="52" name="object 52"/>
          <p:cNvSpPr txBox="1"/>
          <p:nvPr/>
        </p:nvSpPr>
        <p:spPr>
          <a:xfrm>
            <a:off x="8334882" y="42666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53" name="object 53"/>
          <p:cNvSpPr/>
          <p:nvPr/>
        </p:nvSpPr>
        <p:spPr>
          <a:xfrm>
            <a:off x="6834505" y="4261484"/>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4" name="object 54"/>
          <p:cNvSpPr/>
          <p:nvPr/>
        </p:nvSpPr>
        <p:spPr>
          <a:xfrm>
            <a:off x="7355713" y="4261484"/>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5" name="object 55"/>
          <p:cNvSpPr txBox="1"/>
          <p:nvPr/>
        </p:nvSpPr>
        <p:spPr>
          <a:xfrm>
            <a:off x="4910963" y="3742435"/>
            <a:ext cx="3430904" cy="1624965"/>
          </a:xfrm>
          <a:prstGeom prst="rect">
            <a:avLst/>
          </a:prstGeom>
        </p:spPr>
        <p:txBody>
          <a:bodyPr vert="horz" wrap="square" lIns="0" tIns="81280" rIns="0" bIns="0" rtlCol="0">
            <a:spAutoFit/>
          </a:bodyPr>
          <a:lstStyle/>
          <a:p>
            <a:pPr marL="1108710" algn="ctr">
              <a:lnSpc>
                <a:spcPct val="100000"/>
              </a:lnSpc>
              <a:spcBef>
                <a:spcPts val="640"/>
              </a:spcBef>
            </a:pPr>
            <a:r>
              <a:rPr sz="2400" dirty="0">
                <a:latin typeface="Cambria Math"/>
                <a:cs typeface="Cambria Math"/>
              </a:rPr>
              <a:t>1</a:t>
            </a:r>
            <a:r>
              <a:rPr sz="2400" spc="-50" dirty="0">
                <a:latin typeface="Cambria Math"/>
                <a:cs typeface="Cambria Math"/>
              </a:rPr>
              <a:t> </a:t>
            </a:r>
            <a:r>
              <a:rPr sz="3600" baseline="-41666" dirty="0">
                <a:latin typeface="Cambria Math"/>
                <a:cs typeface="Cambria Math"/>
              </a:rPr>
              <a:t>×</a:t>
            </a:r>
            <a:r>
              <a:rPr sz="3600" spc="-75" baseline="-41666" dirty="0">
                <a:latin typeface="Cambria Math"/>
                <a:cs typeface="Cambria Math"/>
              </a:rPr>
              <a:t> </a:t>
            </a:r>
            <a:r>
              <a:rPr sz="2400" dirty="0">
                <a:latin typeface="Cambria Math"/>
                <a:cs typeface="Cambria Math"/>
              </a:rPr>
              <a:t>1</a:t>
            </a:r>
            <a:endParaRPr sz="2400">
              <a:latin typeface="Cambria Math"/>
              <a:cs typeface="Cambria Math"/>
            </a:endParaRPr>
          </a:p>
          <a:p>
            <a:pPr marL="1108710" algn="ctr">
              <a:lnSpc>
                <a:spcPct val="100000"/>
              </a:lnSpc>
              <a:spcBef>
                <a:spcPts val="540"/>
              </a:spcBef>
              <a:tabLst>
                <a:tab pos="1630045" algn="l"/>
              </a:tabLst>
            </a:pPr>
            <a:r>
              <a:rPr sz="2400" dirty="0">
                <a:latin typeface="Cambria Math"/>
                <a:cs typeface="Cambria Math"/>
              </a:rPr>
              <a:t>3	3</a:t>
            </a:r>
            <a:endParaRPr sz="2400">
              <a:latin typeface="Cambria Math"/>
              <a:cs typeface="Cambria Math"/>
            </a:endParaRPr>
          </a:p>
          <a:p>
            <a:pPr>
              <a:lnSpc>
                <a:spcPct val="100000"/>
              </a:lnSpc>
            </a:pPr>
            <a:endParaRPr sz="2450">
              <a:latin typeface="Cambria Math"/>
              <a:cs typeface="Cambria Math"/>
            </a:endParaRPr>
          </a:p>
          <a:p>
            <a:pPr marL="38100">
              <a:lnSpc>
                <a:spcPct val="100000"/>
              </a:lnSpc>
              <a:tabLst>
                <a:tab pos="1104265" algn="l"/>
                <a:tab pos="1427480" algn="l"/>
                <a:tab pos="290004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1	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40" dirty="0">
                <a:latin typeface="Cambria Math"/>
                <a:cs typeface="Cambria Math"/>
              </a:rPr>
              <a:t>1|𝐶</a:t>
            </a:r>
            <a:r>
              <a:rPr sz="2625" spc="-60" baseline="-15873" dirty="0">
                <a:latin typeface="Cambria Math"/>
                <a:cs typeface="Cambria Math"/>
              </a:rPr>
              <a:t>1	</a:t>
            </a:r>
            <a:r>
              <a:rPr sz="2400" dirty="0">
                <a:latin typeface="Cambria Math"/>
                <a:cs typeface="Cambria Math"/>
              </a:rPr>
              <a:t>=</a:t>
            </a:r>
            <a:r>
              <a:rPr sz="2400" spc="6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6" name="object 56"/>
          <p:cNvSpPr txBox="1"/>
          <p:nvPr/>
        </p:nvSpPr>
        <p:spPr>
          <a:xfrm>
            <a:off x="3504691" y="1270761"/>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7" name="object 57"/>
          <p:cNvSpPr txBox="1"/>
          <p:nvPr/>
        </p:nvSpPr>
        <p:spPr>
          <a:xfrm>
            <a:off x="1793494" y="1270761"/>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58" name="object 58"/>
          <p:cNvGrpSpPr/>
          <p:nvPr/>
        </p:nvGrpSpPr>
        <p:grpSpPr>
          <a:xfrm>
            <a:off x="1958339" y="155447"/>
            <a:ext cx="571500" cy="1009015"/>
            <a:chOff x="1958339" y="155447"/>
            <a:chExt cx="571500" cy="1009015"/>
          </a:xfrm>
        </p:grpSpPr>
        <p:pic>
          <p:nvPicPr>
            <p:cNvPr id="59" name="object 59"/>
            <p:cNvPicPr/>
            <p:nvPr/>
          </p:nvPicPr>
          <p:blipFill>
            <a:blip r:embed="rId4" cstate="print"/>
            <a:stretch>
              <a:fillRect/>
            </a:stretch>
          </p:blipFill>
          <p:spPr>
            <a:xfrm>
              <a:off x="1958339" y="155447"/>
              <a:ext cx="571500" cy="1008888"/>
            </a:xfrm>
            <a:prstGeom prst="rect">
              <a:avLst/>
            </a:prstGeom>
          </p:spPr>
        </p:pic>
        <p:sp>
          <p:nvSpPr>
            <p:cNvPr id="60" name="object 60"/>
            <p:cNvSpPr/>
            <p:nvPr/>
          </p:nvSpPr>
          <p:spPr>
            <a:xfrm>
              <a:off x="2016252" y="202704"/>
              <a:ext cx="457200" cy="962025"/>
            </a:xfrm>
            <a:custGeom>
              <a:avLst/>
              <a:gdLst/>
              <a:ahLst/>
              <a:cxnLst/>
              <a:rect l="l" t="t" r="r" b="b"/>
              <a:pathLst>
                <a:path w="457200" h="962025">
                  <a:moveTo>
                    <a:pt x="457200" y="733031"/>
                  </a:moveTo>
                  <a:lnTo>
                    <a:pt x="452551" y="686968"/>
                  </a:lnTo>
                  <a:lnTo>
                    <a:pt x="439229" y="644067"/>
                  </a:lnTo>
                  <a:lnTo>
                    <a:pt x="418147" y="605231"/>
                  </a:lnTo>
                  <a:lnTo>
                    <a:pt x="390232" y="571398"/>
                  </a:lnTo>
                  <a:lnTo>
                    <a:pt x="356400" y="543483"/>
                  </a:lnTo>
                  <a:lnTo>
                    <a:pt x="317563" y="522401"/>
                  </a:lnTo>
                  <a:lnTo>
                    <a:pt x="274662" y="509079"/>
                  </a:lnTo>
                  <a:lnTo>
                    <a:pt x="228600" y="504431"/>
                  </a:lnTo>
                  <a:lnTo>
                    <a:pt x="182524" y="509079"/>
                  </a:lnTo>
                  <a:lnTo>
                    <a:pt x="139623" y="522401"/>
                  </a:lnTo>
                  <a:lnTo>
                    <a:pt x="100787" y="543483"/>
                  </a:lnTo>
                  <a:lnTo>
                    <a:pt x="66954" y="571398"/>
                  </a:lnTo>
                  <a:lnTo>
                    <a:pt x="39039" y="605231"/>
                  </a:lnTo>
                  <a:lnTo>
                    <a:pt x="17957" y="644067"/>
                  </a:lnTo>
                  <a:lnTo>
                    <a:pt x="4635" y="686968"/>
                  </a:lnTo>
                  <a:lnTo>
                    <a:pt x="0" y="733031"/>
                  </a:lnTo>
                  <a:lnTo>
                    <a:pt x="4635" y="779106"/>
                  </a:lnTo>
                  <a:lnTo>
                    <a:pt x="17957" y="822007"/>
                  </a:lnTo>
                  <a:lnTo>
                    <a:pt x="39039" y="860844"/>
                  </a:lnTo>
                  <a:lnTo>
                    <a:pt x="66954" y="894676"/>
                  </a:lnTo>
                  <a:lnTo>
                    <a:pt x="100787" y="922591"/>
                  </a:lnTo>
                  <a:lnTo>
                    <a:pt x="139623" y="943673"/>
                  </a:lnTo>
                  <a:lnTo>
                    <a:pt x="182524" y="956995"/>
                  </a:lnTo>
                  <a:lnTo>
                    <a:pt x="228600" y="961631"/>
                  </a:lnTo>
                  <a:lnTo>
                    <a:pt x="274662" y="956995"/>
                  </a:lnTo>
                  <a:lnTo>
                    <a:pt x="317563" y="943673"/>
                  </a:lnTo>
                  <a:lnTo>
                    <a:pt x="356400" y="922591"/>
                  </a:lnTo>
                  <a:lnTo>
                    <a:pt x="390232" y="894676"/>
                  </a:lnTo>
                  <a:lnTo>
                    <a:pt x="418147" y="860844"/>
                  </a:lnTo>
                  <a:lnTo>
                    <a:pt x="439229" y="822007"/>
                  </a:lnTo>
                  <a:lnTo>
                    <a:pt x="452551" y="779106"/>
                  </a:lnTo>
                  <a:lnTo>
                    <a:pt x="457200" y="733031"/>
                  </a:lnTo>
                  <a:close/>
                </a:path>
                <a:path w="457200" h="962025">
                  <a:moveTo>
                    <a:pt x="457200" y="228587"/>
                  </a:moveTo>
                  <a:lnTo>
                    <a:pt x="452551" y="182524"/>
                  </a:lnTo>
                  <a:lnTo>
                    <a:pt x="439229" y="139623"/>
                  </a:lnTo>
                  <a:lnTo>
                    <a:pt x="418147" y="100787"/>
                  </a:lnTo>
                  <a:lnTo>
                    <a:pt x="390232" y="66954"/>
                  </a:lnTo>
                  <a:lnTo>
                    <a:pt x="356400" y="39039"/>
                  </a:lnTo>
                  <a:lnTo>
                    <a:pt x="317563" y="17957"/>
                  </a:lnTo>
                  <a:lnTo>
                    <a:pt x="274662" y="4635"/>
                  </a:lnTo>
                  <a:lnTo>
                    <a:pt x="228600" y="0"/>
                  </a:lnTo>
                  <a:lnTo>
                    <a:pt x="182524" y="4635"/>
                  </a:lnTo>
                  <a:lnTo>
                    <a:pt x="139623" y="17957"/>
                  </a:lnTo>
                  <a:lnTo>
                    <a:pt x="100787" y="39039"/>
                  </a:lnTo>
                  <a:lnTo>
                    <a:pt x="66954" y="66954"/>
                  </a:lnTo>
                  <a:lnTo>
                    <a:pt x="39039" y="100787"/>
                  </a:lnTo>
                  <a:lnTo>
                    <a:pt x="17957" y="139623"/>
                  </a:lnTo>
                  <a:lnTo>
                    <a:pt x="4635" y="182524"/>
                  </a:lnTo>
                  <a:lnTo>
                    <a:pt x="0" y="228587"/>
                  </a:lnTo>
                  <a:lnTo>
                    <a:pt x="4635" y="274662"/>
                  </a:lnTo>
                  <a:lnTo>
                    <a:pt x="17957" y="317563"/>
                  </a:lnTo>
                  <a:lnTo>
                    <a:pt x="39039" y="356400"/>
                  </a:lnTo>
                  <a:lnTo>
                    <a:pt x="66954" y="390232"/>
                  </a:lnTo>
                  <a:lnTo>
                    <a:pt x="100787" y="418147"/>
                  </a:lnTo>
                  <a:lnTo>
                    <a:pt x="139623" y="439229"/>
                  </a:lnTo>
                  <a:lnTo>
                    <a:pt x="182524" y="452551"/>
                  </a:lnTo>
                  <a:lnTo>
                    <a:pt x="228600" y="457187"/>
                  </a:lnTo>
                  <a:lnTo>
                    <a:pt x="274662" y="452551"/>
                  </a:lnTo>
                  <a:lnTo>
                    <a:pt x="317563" y="439229"/>
                  </a:lnTo>
                  <a:lnTo>
                    <a:pt x="356400" y="418147"/>
                  </a:lnTo>
                  <a:lnTo>
                    <a:pt x="390232" y="390232"/>
                  </a:lnTo>
                  <a:lnTo>
                    <a:pt x="418147" y="356400"/>
                  </a:lnTo>
                  <a:lnTo>
                    <a:pt x="439229" y="317563"/>
                  </a:lnTo>
                  <a:lnTo>
                    <a:pt x="452551" y="274662"/>
                  </a:lnTo>
                  <a:lnTo>
                    <a:pt x="457200" y="228587"/>
                  </a:lnTo>
                  <a:close/>
                </a:path>
              </a:pathLst>
            </a:custGeom>
            <a:solidFill>
              <a:srgbClr val="FF0000"/>
            </a:solidFill>
          </p:spPr>
          <p:txBody>
            <a:bodyPr wrap="square" lIns="0" tIns="0" rIns="0" bIns="0" rtlCol="0"/>
            <a:lstStyle/>
            <a:p>
              <a:endParaRPr/>
            </a:p>
          </p:txBody>
        </p:sp>
      </p:grpSp>
      <p:sp>
        <p:nvSpPr>
          <p:cNvPr id="61" name="object 61"/>
          <p:cNvSpPr txBox="1"/>
          <p:nvPr/>
        </p:nvSpPr>
        <p:spPr>
          <a:xfrm>
            <a:off x="1958339" y="155447"/>
            <a:ext cx="571500" cy="1009015"/>
          </a:xfrm>
          <a:prstGeom prst="rect">
            <a:avLst/>
          </a:prstGeom>
          <a:ln w="6096">
            <a:solidFill>
              <a:srgbClr val="5B9BD4"/>
            </a:solidFill>
          </a:ln>
        </p:spPr>
        <p:txBody>
          <a:bodyPr vert="horz" wrap="square" lIns="0" tIns="123825" rIns="0" bIns="0" rtlCol="0">
            <a:spAutoFit/>
          </a:bodyPr>
          <a:lstStyle/>
          <a:p>
            <a:pPr marL="1270" algn="ctr">
              <a:lnSpc>
                <a:spcPct val="100000"/>
              </a:lnSpc>
              <a:spcBef>
                <a:spcPts val="97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27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62" name="object 62"/>
          <p:cNvGrpSpPr/>
          <p:nvPr/>
        </p:nvGrpSpPr>
        <p:grpSpPr>
          <a:xfrm>
            <a:off x="3633215" y="182879"/>
            <a:ext cx="571500" cy="1019810"/>
            <a:chOff x="3633215" y="182879"/>
            <a:chExt cx="571500" cy="1019810"/>
          </a:xfrm>
        </p:grpSpPr>
        <p:pic>
          <p:nvPicPr>
            <p:cNvPr id="63" name="object 63"/>
            <p:cNvPicPr/>
            <p:nvPr/>
          </p:nvPicPr>
          <p:blipFill>
            <a:blip r:embed="rId5" cstate="print"/>
            <a:stretch>
              <a:fillRect/>
            </a:stretch>
          </p:blipFill>
          <p:spPr>
            <a:xfrm>
              <a:off x="3633215" y="182879"/>
              <a:ext cx="571500" cy="1008888"/>
            </a:xfrm>
            <a:prstGeom prst="rect">
              <a:avLst/>
            </a:prstGeom>
          </p:spPr>
        </p:pic>
        <p:sp>
          <p:nvSpPr>
            <p:cNvPr id="64" name="object 64"/>
            <p:cNvSpPr/>
            <p:nvPr/>
          </p:nvSpPr>
          <p:spPr>
            <a:xfrm>
              <a:off x="3691127" y="230123"/>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65" name="object 65"/>
            <p:cNvSpPr/>
            <p:nvPr/>
          </p:nvSpPr>
          <p:spPr>
            <a:xfrm>
              <a:off x="3691889" y="735329"/>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66" name="object 66"/>
            <p:cNvSpPr/>
            <p:nvPr/>
          </p:nvSpPr>
          <p:spPr>
            <a:xfrm>
              <a:off x="3691889" y="735329"/>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67" name="object 67"/>
          <p:cNvSpPr txBox="1"/>
          <p:nvPr/>
        </p:nvSpPr>
        <p:spPr>
          <a:xfrm>
            <a:off x="3633215" y="182879"/>
            <a:ext cx="571500" cy="1009015"/>
          </a:xfrm>
          <a:prstGeom prst="rect">
            <a:avLst/>
          </a:prstGeom>
          <a:ln w="6096">
            <a:solidFill>
              <a:srgbClr val="5B9BD4"/>
            </a:solidFill>
          </a:ln>
        </p:spPr>
        <p:txBody>
          <a:bodyPr vert="horz" wrap="square" lIns="0" tIns="123189" rIns="0" bIns="0" rtlCol="0">
            <a:spAutoFit/>
          </a:bodyPr>
          <a:lstStyle/>
          <a:p>
            <a:pPr marL="3175" algn="ctr">
              <a:lnSpc>
                <a:spcPct val="100000"/>
              </a:lnSpc>
              <a:spcBef>
                <a:spcPts val="969"/>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3175"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68" name="object 68"/>
          <p:cNvGrpSpPr/>
          <p:nvPr/>
        </p:nvGrpSpPr>
        <p:grpSpPr>
          <a:xfrm>
            <a:off x="5657088" y="169163"/>
            <a:ext cx="571500" cy="1010919"/>
            <a:chOff x="5657088" y="169163"/>
            <a:chExt cx="571500" cy="1010919"/>
          </a:xfrm>
        </p:grpSpPr>
        <p:pic>
          <p:nvPicPr>
            <p:cNvPr id="69" name="object 69"/>
            <p:cNvPicPr/>
            <p:nvPr/>
          </p:nvPicPr>
          <p:blipFill>
            <a:blip r:embed="rId6" cstate="print"/>
            <a:stretch>
              <a:fillRect/>
            </a:stretch>
          </p:blipFill>
          <p:spPr>
            <a:xfrm>
              <a:off x="5657088" y="169163"/>
              <a:ext cx="571500" cy="1010412"/>
            </a:xfrm>
            <a:prstGeom prst="rect">
              <a:avLst/>
            </a:prstGeom>
          </p:spPr>
        </p:pic>
        <p:sp>
          <p:nvSpPr>
            <p:cNvPr id="70" name="object 70"/>
            <p:cNvSpPr/>
            <p:nvPr/>
          </p:nvSpPr>
          <p:spPr>
            <a:xfrm>
              <a:off x="5715762" y="218693"/>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1" name="object 71"/>
            <p:cNvSpPr/>
            <p:nvPr/>
          </p:nvSpPr>
          <p:spPr>
            <a:xfrm>
              <a:off x="5715762" y="218693"/>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72" name="object 72"/>
            <p:cNvSpPr/>
            <p:nvPr/>
          </p:nvSpPr>
          <p:spPr>
            <a:xfrm>
              <a:off x="5715000" y="72237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73" name="object 73"/>
          <p:cNvSpPr txBox="1"/>
          <p:nvPr/>
        </p:nvSpPr>
        <p:spPr>
          <a:xfrm>
            <a:off x="5657088" y="169163"/>
            <a:ext cx="571500" cy="1010919"/>
          </a:xfrm>
          <a:prstGeom prst="rect">
            <a:avLst/>
          </a:prstGeom>
          <a:ln w="6096">
            <a:solidFill>
              <a:srgbClr val="5B9BD4"/>
            </a:solidFill>
          </a:ln>
        </p:spPr>
        <p:txBody>
          <a:bodyPr vert="horz" wrap="square" lIns="0" tIns="124460" rIns="0" bIns="0" rtlCol="0">
            <a:spAutoFit/>
          </a:bodyPr>
          <a:lstStyle/>
          <a:p>
            <a:pPr marL="3175" algn="ctr">
              <a:lnSpc>
                <a:spcPct val="100000"/>
              </a:lnSpc>
              <a:spcBef>
                <a:spcPts val="98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317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74" name="object 74"/>
          <p:cNvGrpSpPr/>
          <p:nvPr/>
        </p:nvGrpSpPr>
        <p:grpSpPr>
          <a:xfrm>
            <a:off x="7562088" y="173736"/>
            <a:ext cx="571500" cy="1021080"/>
            <a:chOff x="7562088" y="173736"/>
            <a:chExt cx="571500" cy="1021080"/>
          </a:xfrm>
        </p:grpSpPr>
        <p:pic>
          <p:nvPicPr>
            <p:cNvPr id="75" name="object 75"/>
            <p:cNvPicPr/>
            <p:nvPr/>
          </p:nvPicPr>
          <p:blipFill>
            <a:blip r:embed="rId7" cstate="print"/>
            <a:stretch>
              <a:fillRect/>
            </a:stretch>
          </p:blipFill>
          <p:spPr>
            <a:xfrm>
              <a:off x="7562088" y="173736"/>
              <a:ext cx="571500" cy="1010411"/>
            </a:xfrm>
            <a:prstGeom prst="rect">
              <a:avLst/>
            </a:prstGeom>
          </p:spPr>
        </p:pic>
        <p:sp>
          <p:nvSpPr>
            <p:cNvPr id="76" name="object 76"/>
            <p:cNvSpPr/>
            <p:nvPr/>
          </p:nvSpPr>
          <p:spPr>
            <a:xfrm>
              <a:off x="7619238" y="22326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599"/>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599"/>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7" name="object 77"/>
            <p:cNvSpPr/>
            <p:nvPr/>
          </p:nvSpPr>
          <p:spPr>
            <a:xfrm>
              <a:off x="7619238" y="223266"/>
              <a:ext cx="457200" cy="457200"/>
            </a:xfrm>
            <a:custGeom>
              <a:avLst/>
              <a:gdLst/>
              <a:ahLst/>
              <a:cxnLst/>
              <a:rect l="l" t="t" r="r" b="b"/>
              <a:pathLst>
                <a:path w="457200" h="457200">
                  <a:moveTo>
                    <a:pt x="0" y="228599"/>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599"/>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599"/>
                  </a:lnTo>
                  <a:close/>
                </a:path>
              </a:pathLst>
            </a:custGeom>
            <a:ln w="19812">
              <a:solidFill>
                <a:srgbClr val="FFFFFF"/>
              </a:solidFill>
            </a:ln>
          </p:spPr>
          <p:txBody>
            <a:bodyPr wrap="square" lIns="0" tIns="0" rIns="0" bIns="0" rtlCol="0"/>
            <a:lstStyle/>
            <a:p>
              <a:endParaRPr/>
            </a:p>
          </p:txBody>
        </p:sp>
        <p:sp>
          <p:nvSpPr>
            <p:cNvPr id="78" name="object 78"/>
            <p:cNvSpPr/>
            <p:nvPr/>
          </p:nvSpPr>
          <p:spPr>
            <a:xfrm>
              <a:off x="7619238" y="727709"/>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9" name="object 79"/>
            <p:cNvSpPr/>
            <p:nvPr/>
          </p:nvSpPr>
          <p:spPr>
            <a:xfrm>
              <a:off x="7619238" y="727709"/>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80" name="object 80"/>
          <p:cNvSpPr txBox="1"/>
          <p:nvPr/>
        </p:nvSpPr>
        <p:spPr>
          <a:xfrm>
            <a:off x="7562088" y="173736"/>
            <a:ext cx="571500" cy="1010919"/>
          </a:xfrm>
          <a:prstGeom prst="rect">
            <a:avLst/>
          </a:prstGeom>
          <a:ln w="6096">
            <a:solidFill>
              <a:srgbClr val="5B9BD4"/>
            </a:solidFill>
          </a:ln>
        </p:spPr>
        <p:txBody>
          <a:bodyPr vert="horz" wrap="square" lIns="0" tIns="124460" rIns="0" bIns="0" rtlCol="0">
            <a:spAutoFit/>
          </a:bodyPr>
          <a:lstStyle/>
          <a:p>
            <a:pPr marL="1905" algn="ctr">
              <a:lnSpc>
                <a:spcPct val="100000"/>
              </a:lnSpc>
              <a:spcBef>
                <a:spcPts val="98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1905" algn="ctr">
              <a:lnSpc>
                <a:spcPct val="100000"/>
              </a:lnSpc>
            </a:pPr>
            <a:r>
              <a:rPr sz="1800" dirty="0">
                <a:solidFill>
                  <a:srgbClr val="FFFFFF"/>
                </a:solidFill>
                <a:latin typeface="Calibri"/>
                <a:cs typeface="Calibri"/>
              </a:rPr>
              <a:t>0</a:t>
            </a:r>
            <a:endParaRPr sz="1800">
              <a:latin typeface="Calibri"/>
              <a:cs typeface="Calibri"/>
            </a:endParaRPr>
          </a:p>
        </p:txBody>
      </p:sp>
      <p:sp>
        <p:nvSpPr>
          <p:cNvPr id="81" name="object 81"/>
          <p:cNvSpPr txBox="1"/>
          <p:nvPr/>
        </p:nvSpPr>
        <p:spPr>
          <a:xfrm>
            <a:off x="4325239" y="483869"/>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82" name="object 82"/>
          <p:cNvSpPr txBox="1"/>
          <p:nvPr/>
        </p:nvSpPr>
        <p:spPr>
          <a:xfrm>
            <a:off x="6362191" y="490854"/>
            <a:ext cx="47117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80" dirty="0">
                <a:latin typeface="Calibri"/>
                <a:cs typeface="Calibri"/>
              </a:rPr>
              <a:t> </a:t>
            </a:r>
            <a:r>
              <a:rPr sz="2800" spc="-5" dirty="0">
                <a:latin typeface="Calibri"/>
                <a:cs typeface="Calibri"/>
              </a:rPr>
              <a:t>4</a:t>
            </a:r>
            <a:endParaRPr sz="2800">
              <a:latin typeface="Calibri"/>
              <a:cs typeface="Calibri"/>
            </a:endParaRPr>
          </a:p>
        </p:txBody>
      </p:sp>
      <p:sp>
        <p:nvSpPr>
          <p:cNvPr id="83" name="object 83"/>
          <p:cNvSpPr txBox="1"/>
          <p:nvPr/>
        </p:nvSpPr>
        <p:spPr>
          <a:xfrm>
            <a:off x="8303768" y="47586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84" name="object 84"/>
          <p:cNvSpPr txBox="1"/>
          <p:nvPr/>
        </p:nvSpPr>
        <p:spPr>
          <a:xfrm>
            <a:off x="5484621" y="128244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85" name="object 85"/>
          <p:cNvSpPr txBox="1"/>
          <p:nvPr/>
        </p:nvSpPr>
        <p:spPr>
          <a:xfrm>
            <a:off x="7478394" y="1292479"/>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86" name="object 86"/>
          <p:cNvSpPr txBox="1">
            <a:spLocks noGrp="1"/>
          </p:cNvSpPr>
          <p:nvPr>
            <p:ph type="title"/>
          </p:nvPr>
        </p:nvSpPr>
        <p:spPr>
          <a:xfrm>
            <a:off x="445414" y="207721"/>
            <a:ext cx="1167130"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20"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87" name="object 87"/>
          <p:cNvSpPr/>
          <p:nvPr/>
        </p:nvSpPr>
        <p:spPr>
          <a:xfrm>
            <a:off x="6955790" y="2468117"/>
            <a:ext cx="157480" cy="266700"/>
          </a:xfrm>
          <a:custGeom>
            <a:avLst/>
            <a:gdLst/>
            <a:ahLst/>
            <a:cxnLst/>
            <a:rect l="l" t="t" r="r" b="b"/>
            <a:pathLst>
              <a:path w="157479" h="266700">
                <a:moveTo>
                  <a:pt x="102294" y="68796"/>
                </a:moveTo>
                <a:lnTo>
                  <a:pt x="0" y="252476"/>
                </a:lnTo>
                <a:lnTo>
                  <a:pt x="25400" y="266573"/>
                </a:lnTo>
                <a:lnTo>
                  <a:pt x="127574" y="82897"/>
                </a:lnTo>
                <a:lnTo>
                  <a:pt x="102294" y="68796"/>
                </a:lnTo>
                <a:close/>
              </a:path>
              <a:path w="157479" h="266700">
                <a:moveTo>
                  <a:pt x="154727" y="56134"/>
                </a:moveTo>
                <a:lnTo>
                  <a:pt x="109346" y="56134"/>
                </a:lnTo>
                <a:lnTo>
                  <a:pt x="134619" y="70231"/>
                </a:lnTo>
                <a:lnTo>
                  <a:pt x="127574" y="82897"/>
                </a:lnTo>
                <a:lnTo>
                  <a:pt x="152907" y="97028"/>
                </a:lnTo>
                <a:lnTo>
                  <a:pt x="154727" y="56134"/>
                </a:lnTo>
                <a:close/>
              </a:path>
              <a:path w="157479" h="266700">
                <a:moveTo>
                  <a:pt x="109346" y="56134"/>
                </a:moveTo>
                <a:lnTo>
                  <a:pt x="102294" y="68796"/>
                </a:lnTo>
                <a:lnTo>
                  <a:pt x="127574" y="82897"/>
                </a:lnTo>
                <a:lnTo>
                  <a:pt x="134619" y="70231"/>
                </a:lnTo>
                <a:lnTo>
                  <a:pt x="109346" y="56134"/>
                </a:lnTo>
                <a:close/>
              </a:path>
              <a:path w="157479" h="266700">
                <a:moveTo>
                  <a:pt x="157225" y="0"/>
                </a:moveTo>
                <a:lnTo>
                  <a:pt x="77088" y="54737"/>
                </a:lnTo>
                <a:lnTo>
                  <a:pt x="102294" y="68796"/>
                </a:lnTo>
                <a:lnTo>
                  <a:pt x="109346" y="56134"/>
                </a:lnTo>
                <a:lnTo>
                  <a:pt x="154727" y="56134"/>
                </a:lnTo>
                <a:lnTo>
                  <a:pt x="157225" y="0"/>
                </a:lnTo>
                <a:close/>
              </a:path>
            </a:pathLst>
          </a:custGeom>
          <a:solidFill>
            <a:srgbClr val="0000FF"/>
          </a:solidFill>
        </p:spPr>
        <p:txBody>
          <a:bodyPr wrap="square" lIns="0" tIns="0" rIns="0" bIns="0" rtlCol="0"/>
          <a:lstStyle/>
          <a:p>
            <a:endParaRPr/>
          </a:p>
        </p:txBody>
      </p:sp>
      <p:sp>
        <p:nvSpPr>
          <p:cNvPr id="88" name="object 88"/>
          <p:cNvSpPr/>
          <p:nvPr/>
        </p:nvSpPr>
        <p:spPr>
          <a:xfrm>
            <a:off x="5817870" y="2337054"/>
            <a:ext cx="351155" cy="423545"/>
          </a:xfrm>
          <a:custGeom>
            <a:avLst/>
            <a:gdLst/>
            <a:ahLst/>
            <a:cxnLst/>
            <a:rect l="l" t="t" r="r" b="b"/>
            <a:pathLst>
              <a:path w="351154" h="423544">
                <a:moveTo>
                  <a:pt x="66331" y="57931"/>
                </a:moveTo>
                <a:lnTo>
                  <a:pt x="43865" y="76362"/>
                </a:lnTo>
                <a:lnTo>
                  <a:pt x="328167" y="423037"/>
                </a:lnTo>
                <a:lnTo>
                  <a:pt x="350646" y="404622"/>
                </a:lnTo>
                <a:lnTo>
                  <a:pt x="66331" y="57931"/>
                </a:lnTo>
                <a:close/>
              </a:path>
              <a:path w="351154" h="423544">
                <a:moveTo>
                  <a:pt x="0" y="0"/>
                </a:moveTo>
                <a:lnTo>
                  <a:pt x="21462" y="94742"/>
                </a:lnTo>
                <a:lnTo>
                  <a:pt x="43865" y="76362"/>
                </a:lnTo>
                <a:lnTo>
                  <a:pt x="34670" y="65150"/>
                </a:lnTo>
                <a:lnTo>
                  <a:pt x="57150" y="46736"/>
                </a:lnTo>
                <a:lnTo>
                  <a:pt x="79977" y="46736"/>
                </a:lnTo>
                <a:lnTo>
                  <a:pt x="88645" y="39624"/>
                </a:lnTo>
                <a:lnTo>
                  <a:pt x="0" y="0"/>
                </a:lnTo>
                <a:close/>
              </a:path>
              <a:path w="351154" h="423544">
                <a:moveTo>
                  <a:pt x="57150" y="46736"/>
                </a:moveTo>
                <a:lnTo>
                  <a:pt x="34670" y="65150"/>
                </a:lnTo>
                <a:lnTo>
                  <a:pt x="43865" y="76362"/>
                </a:lnTo>
                <a:lnTo>
                  <a:pt x="66331" y="57931"/>
                </a:lnTo>
                <a:lnTo>
                  <a:pt x="57150" y="46736"/>
                </a:lnTo>
                <a:close/>
              </a:path>
              <a:path w="351154" h="423544">
                <a:moveTo>
                  <a:pt x="79977" y="46736"/>
                </a:moveTo>
                <a:lnTo>
                  <a:pt x="57150" y="46736"/>
                </a:lnTo>
                <a:lnTo>
                  <a:pt x="66331" y="57931"/>
                </a:lnTo>
                <a:lnTo>
                  <a:pt x="79977" y="46736"/>
                </a:lnTo>
                <a:close/>
              </a:path>
            </a:pathLst>
          </a:custGeom>
          <a:solidFill>
            <a:srgbClr val="0000FF"/>
          </a:solidFill>
        </p:spPr>
        <p:txBody>
          <a:bodyPr wrap="square" lIns="0" tIns="0" rIns="0" bIns="0" rtlCol="0"/>
          <a:lstStyle/>
          <a:p>
            <a:endParaRPr/>
          </a:p>
        </p:txBody>
      </p:sp>
      <p:sp>
        <p:nvSpPr>
          <p:cNvPr id="89" name="object 89"/>
          <p:cNvSpPr/>
          <p:nvPr/>
        </p:nvSpPr>
        <p:spPr>
          <a:xfrm>
            <a:off x="4423409" y="3544315"/>
            <a:ext cx="687705" cy="475615"/>
          </a:xfrm>
          <a:custGeom>
            <a:avLst/>
            <a:gdLst/>
            <a:ahLst/>
            <a:cxnLst/>
            <a:rect l="l" t="t" r="r" b="b"/>
            <a:pathLst>
              <a:path w="687704" h="475614">
                <a:moveTo>
                  <a:pt x="47243" y="390779"/>
                </a:moveTo>
                <a:lnTo>
                  <a:pt x="0" y="475615"/>
                </a:lnTo>
                <a:lnTo>
                  <a:pt x="96265" y="462534"/>
                </a:lnTo>
                <a:lnTo>
                  <a:pt x="85507" y="446786"/>
                </a:lnTo>
                <a:lnTo>
                  <a:pt x="67944" y="446786"/>
                </a:lnTo>
                <a:lnTo>
                  <a:pt x="51562" y="422910"/>
                </a:lnTo>
                <a:lnTo>
                  <a:pt x="63587" y="414700"/>
                </a:lnTo>
                <a:lnTo>
                  <a:pt x="47243" y="390779"/>
                </a:lnTo>
                <a:close/>
              </a:path>
              <a:path w="687704" h="475614">
                <a:moveTo>
                  <a:pt x="63587" y="414700"/>
                </a:moveTo>
                <a:lnTo>
                  <a:pt x="51562" y="422910"/>
                </a:lnTo>
                <a:lnTo>
                  <a:pt x="67944" y="446786"/>
                </a:lnTo>
                <a:lnTo>
                  <a:pt x="79921" y="438610"/>
                </a:lnTo>
                <a:lnTo>
                  <a:pt x="63587" y="414700"/>
                </a:lnTo>
                <a:close/>
              </a:path>
              <a:path w="687704" h="475614">
                <a:moveTo>
                  <a:pt x="79921" y="438610"/>
                </a:moveTo>
                <a:lnTo>
                  <a:pt x="67944" y="446786"/>
                </a:lnTo>
                <a:lnTo>
                  <a:pt x="85507" y="446786"/>
                </a:lnTo>
                <a:lnTo>
                  <a:pt x="79921" y="438610"/>
                </a:lnTo>
                <a:close/>
              </a:path>
              <a:path w="687704" h="475614">
                <a:moveTo>
                  <a:pt x="671067" y="0"/>
                </a:moveTo>
                <a:lnTo>
                  <a:pt x="63587" y="414700"/>
                </a:lnTo>
                <a:lnTo>
                  <a:pt x="79921" y="438610"/>
                </a:lnTo>
                <a:lnTo>
                  <a:pt x="687451" y="23875"/>
                </a:lnTo>
                <a:lnTo>
                  <a:pt x="671067" y="0"/>
                </a:lnTo>
                <a:close/>
              </a:path>
            </a:pathLst>
          </a:custGeom>
          <a:solidFill>
            <a:srgbClr val="0000FF"/>
          </a:solidFill>
        </p:spPr>
        <p:txBody>
          <a:bodyPr wrap="square" lIns="0" tIns="0" rIns="0" bIns="0" rtlCol="0"/>
          <a:lstStyle/>
          <a:p>
            <a:endParaRPr/>
          </a:p>
        </p:txBody>
      </p:sp>
      <p:sp>
        <p:nvSpPr>
          <p:cNvPr id="90" name="object 90"/>
          <p:cNvSpPr/>
          <p:nvPr/>
        </p:nvSpPr>
        <p:spPr>
          <a:xfrm>
            <a:off x="5610605" y="3521583"/>
            <a:ext cx="264160" cy="339725"/>
          </a:xfrm>
          <a:custGeom>
            <a:avLst/>
            <a:gdLst/>
            <a:ahLst/>
            <a:cxnLst/>
            <a:rect l="l" t="t" r="r" b="b"/>
            <a:pathLst>
              <a:path w="264160" h="339725">
                <a:moveTo>
                  <a:pt x="18161" y="244220"/>
                </a:moveTo>
                <a:lnTo>
                  <a:pt x="0" y="339597"/>
                </a:lnTo>
                <a:lnTo>
                  <a:pt x="87249" y="296925"/>
                </a:lnTo>
                <a:lnTo>
                  <a:pt x="79258" y="290829"/>
                </a:lnTo>
                <a:lnTo>
                  <a:pt x="55372" y="290829"/>
                </a:lnTo>
                <a:lnTo>
                  <a:pt x="32385" y="273303"/>
                </a:lnTo>
                <a:lnTo>
                  <a:pt x="41181" y="261782"/>
                </a:lnTo>
                <a:lnTo>
                  <a:pt x="18161" y="244220"/>
                </a:lnTo>
                <a:close/>
              </a:path>
              <a:path w="264160" h="339725">
                <a:moveTo>
                  <a:pt x="41181" y="261782"/>
                </a:moveTo>
                <a:lnTo>
                  <a:pt x="32385" y="273303"/>
                </a:lnTo>
                <a:lnTo>
                  <a:pt x="55372" y="290829"/>
                </a:lnTo>
                <a:lnTo>
                  <a:pt x="64163" y="279314"/>
                </a:lnTo>
                <a:lnTo>
                  <a:pt x="41181" y="261782"/>
                </a:lnTo>
                <a:close/>
              </a:path>
              <a:path w="264160" h="339725">
                <a:moveTo>
                  <a:pt x="64163" y="279314"/>
                </a:moveTo>
                <a:lnTo>
                  <a:pt x="55372" y="290829"/>
                </a:lnTo>
                <a:lnTo>
                  <a:pt x="79258" y="290829"/>
                </a:lnTo>
                <a:lnTo>
                  <a:pt x="64163" y="279314"/>
                </a:lnTo>
                <a:close/>
              </a:path>
              <a:path w="264160" h="339725">
                <a:moveTo>
                  <a:pt x="241046" y="0"/>
                </a:moveTo>
                <a:lnTo>
                  <a:pt x="41181" y="261782"/>
                </a:lnTo>
                <a:lnTo>
                  <a:pt x="64163" y="279314"/>
                </a:lnTo>
                <a:lnTo>
                  <a:pt x="264033" y="17525"/>
                </a:lnTo>
                <a:lnTo>
                  <a:pt x="241046" y="0"/>
                </a:lnTo>
                <a:close/>
              </a:path>
            </a:pathLst>
          </a:custGeom>
          <a:solidFill>
            <a:srgbClr val="0000FF"/>
          </a:solidFill>
        </p:spPr>
        <p:txBody>
          <a:bodyPr wrap="square" lIns="0" tIns="0" rIns="0" bIns="0" rtlCol="0"/>
          <a:lstStyle/>
          <a:p>
            <a:endParaRPr/>
          </a:p>
        </p:txBody>
      </p:sp>
      <p:sp>
        <p:nvSpPr>
          <p:cNvPr id="91" name="object 91"/>
          <p:cNvSpPr/>
          <p:nvPr/>
        </p:nvSpPr>
        <p:spPr>
          <a:xfrm>
            <a:off x="7145273" y="3542665"/>
            <a:ext cx="86995" cy="334010"/>
          </a:xfrm>
          <a:custGeom>
            <a:avLst/>
            <a:gdLst/>
            <a:ahLst/>
            <a:cxnLst/>
            <a:rect l="l" t="t" r="r" b="b"/>
            <a:pathLst>
              <a:path w="86995" h="334010">
                <a:moveTo>
                  <a:pt x="0" y="243459"/>
                </a:moveTo>
                <a:lnTo>
                  <a:pt x="35051" y="334010"/>
                </a:lnTo>
                <a:lnTo>
                  <a:pt x="79184" y="263398"/>
                </a:lnTo>
                <a:lnTo>
                  <a:pt x="56260" y="263398"/>
                </a:lnTo>
                <a:lnTo>
                  <a:pt x="27431" y="260604"/>
                </a:lnTo>
                <a:lnTo>
                  <a:pt x="28793" y="246207"/>
                </a:lnTo>
                <a:lnTo>
                  <a:pt x="0" y="243459"/>
                </a:lnTo>
                <a:close/>
              </a:path>
              <a:path w="86995" h="334010">
                <a:moveTo>
                  <a:pt x="28793" y="246207"/>
                </a:moveTo>
                <a:lnTo>
                  <a:pt x="27431" y="260604"/>
                </a:lnTo>
                <a:lnTo>
                  <a:pt x="56260" y="263398"/>
                </a:lnTo>
                <a:lnTo>
                  <a:pt x="57626" y="248959"/>
                </a:lnTo>
                <a:lnTo>
                  <a:pt x="28793" y="246207"/>
                </a:lnTo>
                <a:close/>
              </a:path>
              <a:path w="86995" h="334010">
                <a:moveTo>
                  <a:pt x="57626" y="248959"/>
                </a:moveTo>
                <a:lnTo>
                  <a:pt x="56260" y="263398"/>
                </a:lnTo>
                <a:lnTo>
                  <a:pt x="79184" y="263398"/>
                </a:lnTo>
                <a:lnTo>
                  <a:pt x="86486" y="251714"/>
                </a:lnTo>
                <a:lnTo>
                  <a:pt x="57626" y="248959"/>
                </a:lnTo>
                <a:close/>
              </a:path>
              <a:path w="86995" h="334010">
                <a:moveTo>
                  <a:pt x="52070" y="0"/>
                </a:moveTo>
                <a:lnTo>
                  <a:pt x="28793" y="246207"/>
                </a:lnTo>
                <a:lnTo>
                  <a:pt x="57626" y="248959"/>
                </a:lnTo>
                <a:lnTo>
                  <a:pt x="80899" y="2794"/>
                </a:lnTo>
                <a:lnTo>
                  <a:pt x="52070" y="0"/>
                </a:lnTo>
                <a:close/>
              </a:path>
            </a:pathLst>
          </a:custGeom>
          <a:solidFill>
            <a:srgbClr val="0000FF"/>
          </a:solidFill>
        </p:spPr>
        <p:txBody>
          <a:bodyPr wrap="square" lIns="0" tIns="0" rIns="0" bIns="0" rtlCol="0"/>
          <a:lstStyle/>
          <a:p>
            <a:endParaRPr/>
          </a:p>
        </p:txBody>
      </p:sp>
      <p:sp>
        <p:nvSpPr>
          <p:cNvPr id="92" name="object 92"/>
          <p:cNvSpPr/>
          <p:nvPr/>
        </p:nvSpPr>
        <p:spPr>
          <a:xfrm>
            <a:off x="8044815" y="3532504"/>
            <a:ext cx="471805" cy="365760"/>
          </a:xfrm>
          <a:custGeom>
            <a:avLst/>
            <a:gdLst/>
            <a:ahLst/>
            <a:cxnLst/>
            <a:rect l="l" t="t" r="r" b="b"/>
            <a:pathLst>
              <a:path w="471804" h="365760">
                <a:moveTo>
                  <a:pt x="393663" y="324223"/>
                </a:moveTo>
                <a:lnTo>
                  <a:pt x="376046" y="347218"/>
                </a:lnTo>
                <a:lnTo>
                  <a:pt x="471424" y="365506"/>
                </a:lnTo>
                <a:lnTo>
                  <a:pt x="455570" y="332994"/>
                </a:lnTo>
                <a:lnTo>
                  <a:pt x="405129" y="332994"/>
                </a:lnTo>
                <a:lnTo>
                  <a:pt x="393663" y="324223"/>
                </a:lnTo>
                <a:close/>
              </a:path>
              <a:path w="471804" h="365760">
                <a:moveTo>
                  <a:pt x="411290" y="301215"/>
                </a:moveTo>
                <a:lnTo>
                  <a:pt x="393663" y="324223"/>
                </a:lnTo>
                <a:lnTo>
                  <a:pt x="405129" y="332994"/>
                </a:lnTo>
                <a:lnTo>
                  <a:pt x="422782" y="310007"/>
                </a:lnTo>
                <a:lnTo>
                  <a:pt x="411290" y="301215"/>
                </a:lnTo>
                <a:close/>
              </a:path>
              <a:path w="471804" h="365760">
                <a:moveTo>
                  <a:pt x="428878" y="278257"/>
                </a:moveTo>
                <a:lnTo>
                  <a:pt x="411290" y="301215"/>
                </a:lnTo>
                <a:lnTo>
                  <a:pt x="422782" y="310007"/>
                </a:lnTo>
                <a:lnTo>
                  <a:pt x="405129" y="332994"/>
                </a:lnTo>
                <a:lnTo>
                  <a:pt x="455570" y="332994"/>
                </a:lnTo>
                <a:lnTo>
                  <a:pt x="428878" y="278257"/>
                </a:lnTo>
                <a:close/>
              </a:path>
              <a:path w="471804" h="365760">
                <a:moveTo>
                  <a:pt x="17525" y="0"/>
                </a:moveTo>
                <a:lnTo>
                  <a:pt x="0" y="23114"/>
                </a:lnTo>
                <a:lnTo>
                  <a:pt x="393663" y="324223"/>
                </a:lnTo>
                <a:lnTo>
                  <a:pt x="411290" y="301215"/>
                </a:lnTo>
                <a:lnTo>
                  <a:pt x="17525" y="0"/>
                </a:lnTo>
                <a:close/>
              </a:path>
            </a:pathLst>
          </a:custGeom>
          <a:solidFill>
            <a:srgbClr val="0000FF"/>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3" name="object 3"/>
          <p:cNvSpPr txBox="1"/>
          <p:nvPr/>
        </p:nvSpPr>
        <p:spPr>
          <a:xfrm>
            <a:off x="707542" y="1770904"/>
            <a:ext cx="7595870" cy="2969895"/>
          </a:xfrm>
          <a:prstGeom prst="rect">
            <a:avLst/>
          </a:prstGeom>
        </p:spPr>
        <p:txBody>
          <a:bodyPr vert="horz" wrap="square" lIns="0" tIns="34290" rIns="0" bIns="0" rtlCol="0">
            <a:spAutoFit/>
          </a:bodyPr>
          <a:lstStyle/>
          <a:p>
            <a:pPr marL="241300" indent="-228600">
              <a:lnSpc>
                <a:spcPct val="100000"/>
              </a:lnSpc>
              <a:spcBef>
                <a:spcPts val="270"/>
              </a:spcBef>
              <a:buFont typeface="Arial MT"/>
              <a:buChar char="•"/>
              <a:tabLst>
                <a:tab pos="241300" algn="l"/>
              </a:tabLst>
            </a:pPr>
            <a:r>
              <a:rPr sz="2800" spc="-10" dirty="0">
                <a:latin typeface="Calibri"/>
                <a:cs typeface="Calibri"/>
              </a:rPr>
              <a:t>Benefit </a:t>
            </a:r>
            <a:r>
              <a:rPr sz="2800" spc="-5" dirty="0">
                <a:latin typeface="Calibri"/>
                <a:cs typeface="Calibri"/>
              </a:rPr>
              <a:t>of</a:t>
            </a:r>
            <a:r>
              <a:rPr sz="2800" spc="-10" dirty="0">
                <a:latin typeface="Calibri"/>
                <a:cs typeface="Calibri"/>
              </a:rPr>
              <a:t> </a:t>
            </a:r>
            <a:r>
              <a:rPr sz="2800" spc="-20" dirty="0">
                <a:latin typeface="Calibri"/>
                <a:cs typeface="Calibri"/>
              </a:rPr>
              <a:t>generative</a:t>
            </a:r>
            <a:r>
              <a:rPr sz="2800" spc="-5" dirty="0">
                <a:latin typeface="Calibri"/>
                <a:cs typeface="Calibri"/>
              </a:rPr>
              <a:t> model</a:t>
            </a:r>
            <a:endParaRPr sz="2800" dirty="0">
              <a:latin typeface="Calibri"/>
              <a:cs typeface="Calibri"/>
            </a:endParaRPr>
          </a:p>
          <a:p>
            <a:pPr marL="697865" marR="5080" lvl="1" indent="-228600">
              <a:lnSpc>
                <a:spcPts val="3020"/>
              </a:lnSpc>
              <a:spcBef>
                <a:spcPts val="555"/>
              </a:spcBef>
              <a:buFont typeface="Arial MT"/>
              <a:buChar char="•"/>
              <a:tabLst>
                <a:tab pos="698500" algn="l"/>
              </a:tabLst>
            </a:pPr>
            <a:r>
              <a:rPr sz="2800" spc="-10" dirty="0">
                <a:latin typeface="Calibri"/>
                <a:cs typeface="Calibri"/>
              </a:rPr>
              <a:t>With</a:t>
            </a:r>
            <a:r>
              <a:rPr sz="2800" spc="15" dirty="0">
                <a:latin typeface="Calibri"/>
                <a:cs typeface="Calibri"/>
              </a:rPr>
              <a:t> </a:t>
            </a:r>
            <a:r>
              <a:rPr sz="2800" spc="-5" dirty="0">
                <a:latin typeface="Calibri"/>
                <a:cs typeface="Calibri"/>
              </a:rPr>
              <a:t>the assumption</a:t>
            </a:r>
            <a:r>
              <a:rPr sz="2800" spc="50" dirty="0">
                <a:latin typeface="Calibri"/>
                <a:cs typeface="Calibri"/>
              </a:rPr>
              <a:t> </a:t>
            </a:r>
            <a:r>
              <a:rPr sz="2800" spc="-5" dirty="0">
                <a:latin typeface="Calibri"/>
                <a:cs typeface="Calibri"/>
              </a:rPr>
              <a:t>of </a:t>
            </a:r>
            <a:r>
              <a:rPr sz="2800" spc="-15" dirty="0">
                <a:latin typeface="Calibri"/>
                <a:cs typeface="Calibri"/>
              </a:rPr>
              <a:t>probability</a:t>
            </a:r>
            <a:r>
              <a:rPr sz="2800" spc="20" dirty="0">
                <a:latin typeface="Calibri"/>
                <a:cs typeface="Calibri"/>
              </a:rPr>
              <a:t> </a:t>
            </a:r>
            <a:r>
              <a:rPr sz="2800" spc="-10" dirty="0">
                <a:latin typeface="Calibri"/>
                <a:cs typeface="Calibri"/>
              </a:rPr>
              <a:t>distribution, </a:t>
            </a:r>
            <a:r>
              <a:rPr sz="2800" spc="-620" dirty="0">
                <a:latin typeface="Calibri"/>
                <a:cs typeface="Calibri"/>
              </a:rPr>
              <a:t> </a:t>
            </a:r>
            <a:r>
              <a:rPr sz="2800" spc="-5" dirty="0">
                <a:latin typeface="Calibri"/>
                <a:cs typeface="Calibri"/>
              </a:rPr>
              <a:t>less</a:t>
            </a:r>
            <a:r>
              <a:rPr sz="2800" dirty="0">
                <a:latin typeface="Calibri"/>
                <a:cs typeface="Calibri"/>
              </a:rPr>
              <a:t> </a:t>
            </a:r>
            <a:r>
              <a:rPr sz="2800" spc="-15" dirty="0">
                <a:latin typeface="Calibri"/>
                <a:cs typeface="Calibri"/>
              </a:rPr>
              <a:t>training</a:t>
            </a:r>
            <a:r>
              <a:rPr sz="2800" spc="20" dirty="0">
                <a:latin typeface="Calibri"/>
                <a:cs typeface="Calibri"/>
              </a:rPr>
              <a:t> </a:t>
            </a:r>
            <a:r>
              <a:rPr sz="2800" spc="-20" dirty="0">
                <a:latin typeface="Calibri"/>
                <a:cs typeface="Calibri"/>
              </a:rPr>
              <a:t>data</a:t>
            </a:r>
            <a:r>
              <a:rPr sz="2800" dirty="0">
                <a:latin typeface="Calibri"/>
                <a:cs typeface="Calibri"/>
              </a:rPr>
              <a:t> </a:t>
            </a:r>
            <a:r>
              <a:rPr sz="2800" spc="-5" dirty="0">
                <a:latin typeface="Calibri"/>
                <a:cs typeface="Calibri"/>
              </a:rPr>
              <a:t>is</a:t>
            </a:r>
            <a:r>
              <a:rPr sz="2800" dirty="0">
                <a:latin typeface="Calibri"/>
                <a:cs typeface="Calibri"/>
              </a:rPr>
              <a:t> </a:t>
            </a:r>
            <a:r>
              <a:rPr sz="2800" spc="-10" dirty="0">
                <a:latin typeface="Calibri"/>
                <a:cs typeface="Calibri"/>
              </a:rPr>
              <a:t>needed</a:t>
            </a:r>
            <a:endParaRPr sz="2800" dirty="0">
              <a:latin typeface="Calibri"/>
              <a:cs typeface="Calibri"/>
            </a:endParaRPr>
          </a:p>
          <a:p>
            <a:pPr marL="697865" marR="8255" lvl="1" indent="-228600">
              <a:lnSpc>
                <a:spcPts val="3030"/>
              </a:lnSpc>
              <a:spcBef>
                <a:spcPts val="505"/>
              </a:spcBef>
              <a:buFont typeface="Arial MT"/>
              <a:buChar char="•"/>
              <a:tabLst>
                <a:tab pos="698500" algn="l"/>
              </a:tabLst>
            </a:pPr>
            <a:r>
              <a:rPr sz="2800" spc="-5" dirty="0">
                <a:latin typeface="Calibri"/>
                <a:cs typeface="Calibri"/>
              </a:rPr>
              <a:t>With</a:t>
            </a:r>
            <a:r>
              <a:rPr sz="2800" spc="2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assumption</a:t>
            </a:r>
            <a:r>
              <a:rPr sz="2800" spc="6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probability</a:t>
            </a:r>
            <a:r>
              <a:rPr sz="2800" spc="35" dirty="0">
                <a:latin typeface="Calibri"/>
                <a:cs typeface="Calibri"/>
              </a:rPr>
              <a:t> </a:t>
            </a:r>
            <a:r>
              <a:rPr sz="2800" spc="-15" dirty="0">
                <a:latin typeface="Calibri"/>
                <a:cs typeface="Calibri"/>
              </a:rPr>
              <a:t>distribution, </a:t>
            </a:r>
            <a:r>
              <a:rPr sz="2800" spc="-61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robust</a:t>
            </a:r>
            <a:r>
              <a:rPr sz="2800" spc="45" dirty="0">
                <a:latin typeface="Calibri"/>
                <a:cs typeface="Calibri"/>
              </a:rPr>
              <a:t> </a:t>
            </a:r>
            <a:r>
              <a:rPr sz="2800" spc="-20" dirty="0">
                <a:latin typeface="Calibri"/>
                <a:cs typeface="Calibri"/>
              </a:rPr>
              <a:t>to</a:t>
            </a:r>
            <a:r>
              <a:rPr sz="2800" spc="-5" dirty="0">
                <a:latin typeface="Calibri"/>
                <a:cs typeface="Calibri"/>
              </a:rPr>
              <a:t> the</a:t>
            </a:r>
            <a:r>
              <a:rPr sz="2800" spc="10" dirty="0">
                <a:latin typeface="Calibri"/>
                <a:cs typeface="Calibri"/>
              </a:rPr>
              <a:t> </a:t>
            </a:r>
            <a:r>
              <a:rPr sz="2800" spc="-10" dirty="0">
                <a:latin typeface="Calibri"/>
                <a:cs typeface="Calibri"/>
              </a:rPr>
              <a:t>noise</a:t>
            </a:r>
            <a:endParaRPr sz="2800" dirty="0">
              <a:latin typeface="Calibri"/>
              <a:cs typeface="Calibri"/>
            </a:endParaRPr>
          </a:p>
          <a:p>
            <a:pPr marL="697865" marR="72390" lvl="1" indent="-228600">
              <a:lnSpc>
                <a:spcPts val="3020"/>
              </a:lnSpc>
              <a:spcBef>
                <a:spcPts val="490"/>
              </a:spcBef>
              <a:buFont typeface="Arial MT"/>
              <a:buChar char="•"/>
              <a:tabLst>
                <a:tab pos="698500" algn="l"/>
              </a:tabLst>
            </a:pPr>
            <a:r>
              <a:rPr sz="2800" spc="-15" dirty="0">
                <a:latin typeface="Calibri"/>
                <a:cs typeface="Calibri"/>
              </a:rPr>
              <a:t>Priors</a:t>
            </a:r>
            <a:r>
              <a:rPr sz="2800" spc="25" dirty="0">
                <a:latin typeface="Calibri"/>
                <a:cs typeface="Calibri"/>
              </a:rPr>
              <a:t> </a:t>
            </a:r>
            <a:r>
              <a:rPr sz="2800" spc="-5" dirty="0">
                <a:latin typeface="Calibri"/>
                <a:cs typeface="Calibri"/>
              </a:rPr>
              <a:t>and</a:t>
            </a:r>
            <a:r>
              <a:rPr sz="2800" spc="25" dirty="0">
                <a:latin typeface="Calibri"/>
                <a:cs typeface="Calibri"/>
              </a:rPr>
              <a:t> </a:t>
            </a:r>
            <a:r>
              <a:rPr sz="2800" spc="-10" dirty="0">
                <a:latin typeface="Calibri"/>
                <a:cs typeface="Calibri"/>
              </a:rPr>
              <a:t>class-dependent</a:t>
            </a:r>
            <a:r>
              <a:rPr sz="2800" spc="65" dirty="0">
                <a:latin typeface="Calibri"/>
                <a:cs typeface="Calibri"/>
              </a:rPr>
              <a:t> </a:t>
            </a:r>
            <a:r>
              <a:rPr sz="2800" spc="-15" dirty="0">
                <a:latin typeface="Calibri"/>
                <a:cs typeface="Calibri"/>
              </a:rPr>
              <a:t>probabilities</a:t>
            </a:r>
            <a:r>
              <a:rPr sz="2800" spc="50" dirty="0">
                <a:latin typeface="Calibri"/>
                <a:cs typeface="Calibri"/>
              </a:rPr>
              <a:t> </a:t>
            </a:r>
            <a:r>
              <a:rPr sz="2800" spc="-10" dirty="0">
                <a:latin typeface="Calibri"/>
                <a:cs typeface="Calibri"/>
              </a:rPr>
              <a:t>can</a:t>
            </a:r>
            <a:r>
              <a:rPr sz="2800" dirty="0">
                <a:latin typeface="Calibri"/>
                <a:cs typeface="Calibri"/>
              </a:rPr>
              <a:t> </a:t>
            </a:r>
            <a:r>
              <a:rPr sz="2800" spc="-10" dirty="0">
                <a:latin typeface="Calibri"/>
                <a:cs typeface="Calibri"/>
              </a:rPr>
              <a:t>be </a:t>
            </a:r>
            <a:r>
              <a:rPr sz="2800" spc="-620" dirty="0">
                <a:latin typeface="Calibri"/>
                <a:cs typeface="Calibri"/>
              </a:rPr>
              <a:t> </a:t>
            </a:r>
            <a:r>
              <a:rPr sz="2800" spc="-15" dirty="0">
                <a:latin typeface="Calibri"/>
                <a:cs typeface="Calibri"/>
              </a:rPr>
              <a:t>estimated</a:t>
            </a:r>
            <a:r>
              <a:rPr sz="2800" dirty="0">
                <a:latin typeface="Calibri"/>
                <a:cs typeface="Calibri"/>
              </a:rPr>
              <a:t> </a:t>
            </a:r>
            <a:r>
              <a:rPr sz="2800" spc="-20" dirty="0">
                <a:latin typeface="Calibri"/>
                <a:cs typeface="Calibri"/>
              </a:rPr>
              <a:t>from</a:t>
            </a:r>
            <a:r>
              <a:rPr sz="2800" spc="5" dirty="0">
                <a:latin typeface="Calibri"/>
                <a:cs typeface="Calibri"/>
              </a:rPr>
              <a:t> </a:t>
            </a:r>
            <a:r>
              <a:rPr sz="2800" spc="-25" dirty="0">
                <a:latin typeface="Calibri"/>
                <a:cs typeface="Calibri"/>
              </a:rPr>
              <a:t>different</a:t>
            </a:r>
            <a:r>
              <a:rPr sz="2800" spc="10" dirty="0">
                <a:latin typeface="Calibri"/>
                <a:cs typeface="Calibri"/>
              </a:rPr>
              <a:t> </a:t>
            </a:r>
            <a:r>
              <a:rPr sz="2800" spc="-10" dirty="0">
                <a:latin typeface="Calibri"/>
                <a:cs typeface="Calibri"/>
              </a:rPr>
              <a:t>sources.</a:t>
            </a:r>
            <a:endParaRPr sz="28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5511" y="203707"/>
            <a:ext cx="4183379" cy="513715"/>
          </a:xfrm>
          <a:prstGeom prst="rect">
            <a:avLst/>
          </a:prstGeom>
        </p:spPr>
        <p:txBody>
          <a:bodyPr vert="horz" wrap="square" lIns="0" tIns="12700" rIns="0" bIns="0" rtlCol="0">
            <a:spAutoFit/>
          </a:bodyPr>
          <a:lstStyle/>
          <a:p>
            <a:pPr marL="12700">
              <a:lnSpc>
                <a:spcPct val="100000"/>
              </a:lnSpc>
              <a:spcBef>
                <a:spcPts val="100"/>
              </a:spcBef>
            </a:pPr>
            <a:r>
              <a:rPr sz="3200" b="1" i="1" u="heavy" dirty="0">
                <a:uFill>
                  <a:solidFill>
                    <a:srgbClr val="000000"/>
                  </a:solidFill>
                </a:uFill>
                <a:latin typeface="Calibri"/>
                <a:cs typeface="Calibri"/>
              </a:rPr>
              <a:t>Multi-class</a:t>
            </a:r>
            <a:r>
              <a:rPr sz="3200" b="1" i="1" u="heavy" spc="-100" dirty="0">
                <a:uFill>
                  <a:solidFill>
                    <a:srgbClr val="000000"/>
                  </a:solidFill>
                </a:uFill>
                <a:latin typeface="Calibri"/>
                <a:cs typeface="Calibri"/>
              </a:rPr>
              <a:t> </a:t>
            </a:r>
            <a:r>
              <a:rPr sz="3200" b="1" i="1" u="heavy" dirty="0">
                <a:uFill>
                  <a:solidFill>
                    <a:srgbClr val="000000"/>
                  </a:solidFill>
                </a:uFill>
                <a:latin typeface="Calibri"/>
                <a:cs typeface="Calibri"/>
              </a:rPr>
              <a:t>Classification</a:t>
            </a:r>
            <a:endParaRPr sz="3200">
              <a:latin typeface="Calibri"/>
              <a:cs typeface="Calibri"/>
            </a:endParaRPr>
          </a:p>
        </p:txBody>
      </p:sp>
      <p:sp>
        <p:nvSpPr>
          <p:cNvPr id="3" name="object 3"/>
          <p:cNvSpPr txBox="1"/>
          <p:nvPr/>
        </p:nvSpPr>
        <p:spPr>
          <a:xfrm>
            <a:off x="562660" y="1012012"/>
            <a:ext cx="1336675" cy="391795"/>
          </a:xfrm>
          <a:prstGeom prst="rect">
            <a:avLst/>
          </a:prstGeom>
        </p:spPr>
        <p:txBody>
          <a:bodyPr vert="horz" wrap="square" lIns="0" tIns="12700" rIns="0" bIns="0" rtlCol="0">
            <a:spAutoFit/>
          </a:bodyPr>
          <a:lstStyle/>
          <a:p>
            <a:pPr marL="38100">
              <a:lnSpc>
                <a:spcPct val="100000"/>
              </a:lnSpc>
              <a:spcBef>
                <a:spcPts val="100"/>
              </a:spcBef>
              <a:tabLst>
                <a:tab pos="530225" algn="l"/>
              </a:tabLst>
            </a:pPr>
            <a:r>
              <a:rPr sz="2400" dirty="0">
                <a:latin typeface="Calibri"/>
                <a:cs typeface="Calibri"/>
              </a:rPr>
              <a:t>C</a:t>
            </a:r>
            <a:r>
              <a:rPr sz="2400" spc="265" dirty="0">
                <a:latin typeface="Calibri"/>
                <a:cs typeface="Calibri"/>
              </a:rPr>
              <a:t> </a:t>
            </a:r>
            <a:r>
              <a:rPr sz="2400" dirty="0">
                <a:latin typeface="Calibri"/>
                <a:cs typeface="Calibri"/>
              </a:rPr>
              <a:t>:	</a:t>
            </a:r>
            <a:r>
              <a:rPr sz="2400" spc="95" dirty="0">
                <a:latin typeface="Cambria Math"/>
                <a:cs typeface="Cambria Math"/>
              </a:rPr>
              <a:t>𝑤</a:t>
            </a:r>
            <a:r>
              <a:rPr sz="2625" spc="209" baseline="28571" dirty="0">
                <a:latin typeface="Cambria Math"/>
                <a:cs typeface="Cambria Math"/>
              </a:rPr>
              <a:t>1</a:t>
            </a:r>
            <a:r>
              <a:rPr sz="2400" dirty="0">
                <a:latin typeface="Cambria Math"/>
                <a:cs typeface="Cambria Math"/>
              </a:rPr>
              <a:t>,</a:t>
            </a:r>
            <a:r>
              <a:rPr sz="2400" spc="-145" dirty="0">
                <a:latin typeface="Cambria Math"/>
                <a:cs typeface="Cambria Math"/>
              </a:rPr>
              <a:t> </a:t>
            </a:r>
            <a:r>
              <a:rPr sz="2400" spc="-130" dirty="0">
                <a:latin typeface="Cambria Math"/>
                <a:cs typeface="Cambria Math"/>
              </a:rPr>
              <a:t>𝑏</a:t>
            </a:r>
            <a:r>
              <a:rPr sz="2625" spc="60" baseline="-15873" dirty="0">
                <a:latin typeface="Cambria Math"/>
                <a:cs typeface="Cambria Math"/>
              </a:rPr>
              <a:t>1</a:t>
            </a:r>
            <a:endParaRPr sz="2625" baseline="-15873">
              <a:latin typeface="Cambria Math"/>
              <a:cs typeface="Cambria Math"/>
            </a:endParaRPr>
          </a:p>
        </p:txBody>
      </p:sp>
      <p:sp>
        <p:nvSpPr>
          <p:cNvPr id="4" name="object 4"/>
          <p:cNvSpPr txBox="1"/>
          <p:nvPr/>
        </p:nvSpPr>
        <p:spPr>
          <a:xfrm>
            <a:off x="550163" y="1144532"/>
            <a:ext cx="1350010" cy="744855"/>
          </a:xfrm>
          <a:prstGeom prst="rect">
            <a:avLst/>
          </a:prstGeom>
        </p:spPr>
        <p:txBody>
          <a:bodyPr vert="horz" wrap="square" lIns="0" tIns="56515" rIns="0" bIns="0" rtlCol="0">
            <a:spAutoFit/>
          </a:bodyPr>
          <a:lstStyle/>
          <a:p>
            <a:pPr marL="213360">
              <a:lnSpc>
                <a:spcPct val="100000"/>
              </a:lnSpc>
              <a:spcBef>
                <a:spcPts val="445"/>
              </a:spcBef>
            </a:pPr>
            <a:r>
              <a:rPr sz="1600" spc="-5" dirty="0">
                <a:latin typeface="Calibri"/>
                <a:cs typeface="Calibri"/>
              </a:rPr>
              <a:t>1</a:t>
            </a:r>
            <a:endParaRPr sz="1600">
              <a:latin typeface="Calibri"/>
              <a:cs typeface="Calibri"/>
            </a:endParaRPr>
          </a:p>
          <a:p>
            <a:pPr marL="38100">
              <a:lnSpc>
                <a:spcPct val="100000"/>
              </a:lnSpc>
              <a:spcBef>
                <a:spcPts val="520"/>
              </a:spcBef>
              <a:tabLst>
                <a:tab pos="529590" algn="l"/>
              </a:tabLst>
            </a:pPr>
            <a:r>
              <a:rPr sz="2400" dirty="0">
                <a:latin typeface="Calibri"/>
                <a:cs typeface="Calibri"/>
              </a:rPr>
              <a:t>C</a:t>
            </a:r>
            <a:r>
              <a:rPr sz="2400" spc="-15" baseline="-20833" dirty="0">
                <a:latin typeface="Calibri"/>
                <a:cs typeface="Calibri"/>
              </a:rPr>
              <a:t>2</a:t>
            </a:r>
            <a:r>
              <a:rPr sz="2400" dirty="0">
                <a:latin typeface="Calibri"/>
                <a:cs typeface="Calibri"/>
              </a:rPr>
              <a:t>:	</a:t>
            </a:r>
            <a:r>
              <a:rPr sz="2400" spc="145" dirty="0">
                <a:latin typeface="Cambria Math"/>
                <a:cs typeface="Cambria Math"/>
              </a:rPr>
              <a:t>𝑤</a:t>
            </a:r>
            <a:r>
              <a:rPr sz="2625" spc="209" baseline="28571" dirty="0">
                <a:latin typeface="Cambria Math"/>
                <a:cs typeface="Cambria Math"/>
              </a:rPr>
              <a:t>2</a:t>
            </a:r>
            <a:r>
              <a:rPr sz="2400" dirty="0">
                <a:latin typeface="Cambria Math"/>
                <a:cs typeface="Cambria Math"/>
              </a:rPr>
              <a:t>,</a:t>
            </a:r>
            <a:r>
              <a:rPr sz="2400" spc="-145" dirty="0">
                <a:latin typeface="Cambria Math"/>
                <a:cs typeface="Cambria Math"/>
              </a:rPr>
              <a:t> </a:t>
            </a:r>
            <a:r>
              <a:rPr sz="2400" spc="-70" dirty="0">
                <a:latin typeface="Cambria Math"/>
                <a:cs typeface="Cambria Math"/>
              </a:rPr>
              <a:t>𝑏</a:t>
            </a:r>
            <a:r>
              <a:rPr sz="2625" spc="60" baseline="-15873" dirty="0">
                <a:latin typeface="Cambria Math"/>
                <a:cs typeface="Cambria Math"/>
              </a:rPr>
              <a:t>2</a:t>
            </a:r>
            <a:endParaRPr sz="2625" baseline="-15873">
              <a:latin typeface="Cambria Math"/>
              <a:cs typeface="Cambria Math"/>
            </a:endParaRPr>
          </a:p>
        </p:txBody>
      </p:sp>
      <p:sp>
        <p:nvSpPr>
          <p:cNvPr id="5" name="object 5"/>
          <p:cNvSpPr txBox="1"/>
          <p:nvPr/>
        </p:nvSpPr>
        <p:spPr>
          <a:xfrm>
            <a:off x="739546" y="2152345"/>
            <a:ext cx="1289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3</a:t>
            </a:r>
            <a:endParaRPr sz="1600">
              <a:latin typeface="Calibri"/>
              <a:cs typeface="Calibri"/>
            </a:endParaRPr>
          </a:p>
        </p:txBody>
      </p:sp>
      <p:sp>
        <p:nvSpPr>
          <p:cNvPr id="6" name="object 6"/>
          <p:cNvSpPr txBox="1"/>
          <p:nvPr/>
        </p:nvSpPr>
        <p:spPr>
          <a:xfrm>
            <a:off x="551078" y="1975561"/>
            <a:ext cx="1216025" cy="391795"/>
          </a:xfrm>
          <a:prstGeom prst="rect">
            <a:avLst/>
          </a:prstGeom>
        </p:spPr>
        <p:txBody>
          <a:bodyPr vert="horz" wrap="square" lIns="0" tIns="12700" rIns="0" bIns="0" rtlCol="0">
            <a:spAutoFit/>
          </a:bodyPr>
          <a:lstStyle/>
          <a:p>
            <a:pPr marL="38100">
              <a:lnSpc>
                <a:spcPct val="100000"/>
              </a:lnSpc>
              <a:spcBef>
                <a:spcPts val="100"/>
              </a:spcBef>
              <a:tabLst>
                <a:tab pos="516255" algn="l"/>
              </a:tabLst>
            </a:pPr>
            <a:r>
              <a:rPr sz="2400" dirty="0">
                <a:latin typeface="Calibri"/>
                <a:cs typeface="Calibri"/>
              </a:rPr>
              <a:t>C</a:t>
            </a:r>
            <a:r>
              <a:rPr sz="2400" spc="260" dirty="0">
                <a:latin typeface="Calibri"/>
                <a:cs typeface="Calibri"/>
              </a:rPr>
              <a:t> </a:t>
            </a:r>
            <a:r>
              <a:rPr sz="2400" dirty="0">
                <a:latin typeface="Calibri"/>
                <a:cs typeface="Calibri"/>
              </a:rPr>
              <a:t>:	</a:t>
            </a:r>
            <a:r>
              <a:rPr sz="2400" spc="145" dirty="0">
                <a:latin typeface="Cambria Math"/>
                <a:cs typeface="Cambria Math"/>
              </a:rPr>
              <a:t>𝑤</a:t>
            </a:r>
            <a:r>
              <a:rPr sz="2625" spc="209" baseline="28571" dirty="0">
                <a:latin typeface="Cambria Math"/>
                <a:cs typeface="Cambria Math"/>
              </a:rPr>
              <a:t>3</a:t>
            </a:r>
            <a:r>
              <a:rPr sz="2400" dirty="0">
                <a:latin typeface="Cambria Math"/>
                <a:cs typeface="Cambria Math"/>
              </a:rPr>
              <a:t>,</a:t>
            </a:r>
            <a:r>
              <a:rPr sz="2400" spc="-150"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7" name="object 7"/>
          <p:cNvSpPr txBox="1"/>
          <p:nvPr/>
        </p:nvSpPr>
        <p:spPr>
          <a:xfrm>
            <a:off x="1707260" y="212001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3</a:t>
            </a:r>
            <a:endParaRPr sz="1750">
              <a:latin typeface="Cambria Math"/>
              <a:cs typeface="Cambria Math"/>
            </a:endParaRPr>
          </a:p>
        </p:txBody>
      </p:sp>
      <p:sp>
        <p:nvSpPr>
          <p:cNvPr id="8" name="object 8"/>
          <p:cNvSpPr txBox="1"/>
          <p:nvPr/>
        </p:nvSpPr>
        <p:spPr>
          <a:xfrm>
            <a:off x="2273807" y="842898"/>
            <a:ext cx="2177415" cy="1054735"/>
          </a:xfrm>
          <a:prstGeom prst="rect">
            <a:avLst/>
          </a:prstGeom>
        </p:spPr>
        <p:txBody>
          <a:bodyPr vert="horz" wrap="square" lIns="0" tIns="161290" rIns="0" bIns="0" rtlCol="0">
            <a:spAutoFit/>
          </a:bodyPr>
          <a:lstStyle/>
          <a:p>
            <a:pPr marL="38100">
              <a:lnSpc>
                <a:spcPct val="100000"/>
              </a:lnSpc>
              <a:spcBef>
                <a:spcPts val="1270"/>
              </a:spcBef>
            </a:pPr>
            <a:r>
              <a:rPr sz="2400" spc="-40" dirty="0">
                <a:latin typeface="Cambria Math"/>
                <a:cs typeface="Cambria Math"/>
              </a:rPr>
              <a:t>𝑧</a:t>
            </a:r>
            <a:r>
              <a:rPr sz="2625" spc="-60" baseline="-15873" dirty="0">
                <a:latin typeface="Cambria Math"/>
                <a:cs typeface="Cambria Math"/>
              </a:rPr>
              <a:t>1</a:t>
            </a:r>
            <a:r>
              <a:rPr sz="2625" spc="532"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70" dirty="0">
                <a:latin typeface="Cambria Math"/>
                <a:cs typeface="Cambria Math"/>
              </a:rPr>
              <a:t>𝑤</a:t>
            </a:r>
            <a:r>
              <a:rPr sz="2625" spc="104" baseline="28571" dirty="0">
                <a:latin typeface="Cambria Math"/>
                <a:cs typeface="Cambria Math"/>
              </a:rPr>
              <a:t>1</a:t>
            </a:r>
            <a:r>
              <a:rPr sz="2625" spc="345" baseline="28571" dirty="0">
                <a:latin typeface="Cambria Math"/>
                <a:cs typeface="Cambria Math"/>
              </a:rPr>
              <a:t> </a:t>
            </a:r>
            <a:r>
              <a:rPr sz="2400" spc="80" dirty="0">
                <a:latin typeface="Cambria Math"/>
                <a:cs typeface="Cambria Math"/>
              </a:rPr>
              <a:t>∙</a:t>
            </a:r>
            <a:r>
              <a:rPr sz="2400" spc="-2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5"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endParaRPr sz="2625" baseline="-15873">
              <a:latin typeface="Cambria Math"/>
              <a:cs typeface="Cambria Math"/>
            </a:endParaRPr>
          </a:p>
          <a:p>
            <a:pPr marL="38100">
              <a:lnSpc>
                <a:spcPct val="100000"/>
              </a:lnSpc>
              <a:spcBef>
                <a:spcPts val="1170"/>
              </a:spcBef>
            </a:pPr>
            <a:r>
              <a:rPr sz="2400" spc="-10" dirty="0">
                <a:latin typeface="Cambria Math"/>
                <a:cs typeface="Cambria Math"/>
              </a:rPr>
              <a:t>𝑧</a:t>
            </a:r>
            <a:r>
              <a:rPr sz="2625" spc="-15" baseline="-15873" dirty="0">
                <a:latin typeface="Cambria Math"/>
                <a:cs typeface="Cambria Math"/>
              </a:rPr>
              <a:t>2</a:t>
            </a:r>
            <a:r>
              <a:rPr sz="2625" spc="532"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spc="90" dirty="0">
                <a:latin typeface="Cambria Math"/>
                <a:cs typeface="Cambria Math"/>
              </a:rPr>
              <a:t>𝑤</a:t>
            </a:r>
            <a:r>
              <a:rPr sz="2625" spc="135" baseline="28571" dirty="0">
                <a:latin typeface="Cambria Math"/>
                <a:cs typeface="Cambria Math"/>
              </a:rPr>
              <a:t>2</a:t>
            </a:r>
            <a:r>
              <a:rPr sz="2625" spc="337" baseline="28571"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2</a:t>
            </a:r>
            <a:endParaRPr sz="2625" baseline="-15873">
              <a:latin typeface="Cambria Math"/>
              <a:cs typeface="Cambria Math"/>
            </a:endParaRPr>
          </a:p>
        </p:txBody>
      </p:sp>
      <p:sp>
        <p:nvSpPr>
          <p:cNvPr id="9" name="object 9"/>
          <p:cNvSpPr txBox="1"/>
          <p:nvPr/>
        </p:nvSpPr>
        <p:spPr>
          <a:xfrm>
            <a:off x="2266314" y="1976754"/>
            <a:ext cx="2190115" cy="391160"/>
          </a:xfrm>
          <a:prstGeom prst="rect">
            <a:avLst/>
          </a:prstGeom>
        </p:spPr>
        <p:txBody>
          <a:bodyPr vert="horz" wrap="square" lIns="0" tIns="12700" rIns="0" bIns="0" rtlCol="0">
            <a:spAutoFit/>
          </a:bodyPr>
          <a:lstStyle/>
          <a:p>
            <a:pPr marL="50800">
              <a:lnSpc>
                <a:spcPct val="100000"/>
              </a:lnSpc>
              <a:spcBef>
                <a:spcPts val="100"/>
              </a:spcBef>
            </a:pPr>
            <a:r>
              <a:rPr sz="2400" spc="-10" dirty="0">
                <a:latin typeface="Cambria Math"/>
                <a:cs typeface="Cambria Math"/>
              </a:rPr>
              <a:t>𝑧</a:t>
            </a:r>
            <a:r>
              <a:rPr sz="2625" spc="-15" baseline="-15873" dirty="0">
                <a:latin typeface="Cambria Math"/>
                <a:cs typeface="Cambria Math"/>
              </a:rPr>
              <a:t>3</a:t>
            </a:r>
            <a:r>
              <a:rPr sz="2625" spc="540" baseline="-15873" dirty="0">
                <a:latin typeface="Cambria Math"/>
                <a:cs typeface="Cambria Math"/>
              </a:rPr>
              <a:t> </a:t>
            </a:r>
            <a:r>
              <a:rPr sz="2400" dirty="0">
                <a:latin typeface="Cambria Math"/>
                <a:cs typeface="Cambria Math"/>
              </a:rPr>
              <a:t>=</a:t>
            </a:r>
            <a:r>
              <a:rPr sz="2400" spc="110" dirty="0">
                <a:latin typeface="Cambria Math"/>
                <a:cs typeface="Cambria Math"/>
              </a:rPr>
              <a:t> </a:t>
            </a:r>
            <a:r>
              <a:rPr sz="2400" spc="90" dirty="0">
                <a:latin typeface="Cambria Math"/>
                <a:cs typeface="Cambria Math"/>
              </a:rPr>
              <a:t>𝑤</a:t>
            </a:r>
            <a:r>
              <a:rPr sz="2625" spc="135" baseline="28571" dirty="0">
                <a:latin typeface="Cambria Math"/>
                <a:cs typeface="Cambria Math"/>
              </a:rPr>
              <a:t>3</a:t>
            </a:r>
            <a:r>
              <a:rPr sz="2625" spc="345" baseline="28571"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0"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endParaRPr sz="2625" baseline="-15873">
              <a:latin typeface="Cambria Math"/>
              <a:cs typeface="Cambria Math"/>
            </a:endParaRPr>
          </a:p>
        </p:txBody>
      </p:sp>
      <p:sp>
        <p:nvSpPr>
          <p:cNvPr id="10" name="object 10"/>
          <p:cNvSpPr txBox="1"/>
          <p:nvPr/>
        </p:nvSpPr>
        <p:spPr>
          <a:xfrm>
            <a:off x="4622672" y="375284"/>
            <a:ext cx="20593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a:t>
            </a:r>
            <a:r>
              <a:rPr sz="1800" spc="-20" dirty="0">
                <a:latin typeface="Calibri"/>
                <a:cs typeface="Calibri"/>
              </a:rPr>
              <a:t> </a:t>
            </a:r>
            <a:r>
              <a:rPr sz="1800" spc="-5" dirty="0">
                <a:latin typeface="Calibri"/>
                <a:cs typeface="Calibri"/>
              </a:rPr>
              <a:t>classes</a:t>
            </a:r>
            <a:r>
              <a:rPr sz="1800" spc="-2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example)</a:t>
            </a:r>
            <a:endParaRPr sz="1800">
              <a:latin typeface="Calibri"/>
              <a:cs typeface="Calibri"/>
            </a:endParaRPr>
          </a:p>
        </p:txBody>
      </p:sp>
      <p:grpSp>
        <p:nvGrpSpPr>
          <p:cNvPr id="11" name="object 11"/>
          <p:cNvGrpSpPr/>
          <p:nvPr/>
        </p:nvGrpSpPr>
        <p:grpSpPr>
          <a:xfrm>
            <a:off x="688848" y="2700273"/>
            <a:ext cx="5871210" cy="3871595"/>
            <a:chOff x="688848" y="2700273"/>
            <a:chExt cx="5871210" cy="3871595"/>
          </a:xfrm>
        </p:grpSpPr>
        <p:sp>
          <p:nvSpPr>
            <p:cNvPr id="12" name="object 12"/>
            <p:cNvSpPr/>
            <p:nvPr/>
          </p:nvSpPr>
          <p:spPr>
            <a:xfrm>
              <a:off x="996696" y="2706623"/>
              <a:ext cx="5556885" cy="3858895"/>
            </a:xfrm>
            <a:custGeom>
              <a:avLst/>
              <a:gdLst/>
              <a:ahLst/>
              <a:cxnLst/>
              <a:rect l="l" t="t" r="r" b="b"/>
              <a:pathLst>
                <a:path w="5556884" h="3858895">
                  <a:moveTo>
                    <a:pt x="5556504" y="0"/>
                  </a:moveTo>
                  <a:lnTo>
                    <a:pt x="0" y="0"/>
                  </a:lnTo>
                  <a:lnTo>
                    <a:pt x="0" y="3858767"/>
                  </a:lnTo>
                  <a:lnTo>
                    <a:pt x="5556504" y="3858767"/>
                  </a:lnTo>
                  <a:lnTo>
                    <a:pt x="5556504" y="0"/>
                  </a:lnTo>
                  <a:close/>
                </a:path>
              </a:pathLst>
            </a:custGeom>
            <a:solidFill>
              <a:srgbClr val="9DC3E6"/>
            </a:solidFill>
          </p:spPr>
          <p:txBody>
            <a:bodyPr wrap="square" lIns="0" tIns="0" rIns="0" bIns="0" rtlCol="0"/>
            <a:lstStyle/>
            <a:p>
              <a:endParaRPr/>
            </a:p>
          </p:txBody>
        </p:sp>
        <p:sp>
          <p:nvSpPr>
            <p:cNvPr id="13" name="object 13"/>
            <p:cNvSpPr/>
            <p:nvPr/>
          </p:nvSpPr>
          <p:spPr>
            <a:xfrm>
              <a:off x="996696" y="2706623"/>
              <a:ext cx="5556885" cy="3858895"/>
            </a:xfrm>
            <a:custGeom>
              <a:avLst/>
              <a:gdLst/>
              <a:ahLst/>
              <a:cxnLst/>
              <a:rect l="l" t="t" r="r" b="b"/>
              <a:pathLst>
                <a:path w="5556884" h="3858895">
                  <a:moveTo>
                    <a:pt x="0" y="3858767"/>
                  </a:moveTo>
                  <a:lnTo>
                    <a:pt x="5556504" y="3858767"/>
                  </a:lnTo>
                  <a:lnTo>
                    <a:pt x="5556504" y="0"/>
                  </a:lnTo>
                  <a:lnTo>
                    <a:pt x="0" y="0"/>
                  </a:lnTo>
                  <a:lnTo>
                    <a:pt x="0" y="3858767"/>
                  </a:lnTo>
                  <a:close/>
                </a:path>
              </a:pathLst>
            </a:custGeom>
            <a:ln w="12192">
              <a:solidFill>
                <a:srgbClr val="41709C"/>
              </a:solidFill>
            </a:ln>
          </p:spPr>
          <p:txBody>
            <a:bodyPr wrap="square" lIns="0" tIns="0" rIns="0" bIns="0" rtlCol="0"/>
            <a:lstStyle/>
            <a:p>
              <a:endParaRPr/>
            </a:p>
          </p:txBody>
        </p:sp>
        <p:sp>
          <p:nvSpPr>
            <p:cNvPr id="14" name="object 14"/>
            <p:cNvSpPr/>
            <p:nvPr/>
          </p:nvSpPr>
          <p:spPr>
            <a:xfrm>
              <a:off x="688848" y="3439667"/>
              <a:ext cx="630555" cy="1948180"/>
            </a:xfrm>
            <a:custGeom>
              <a:avLst/>
              <a:gdLst/>
              <a:ahLst/>
              <a:cxnLst/>
              <a:rect l="l" t="t" r="r" b="b"/>
              <a:pathLst>
                <a:path w="630555" h="1948179">
                  <a:moveTo>
                    <a:pt x="630047" y="1860804"/>
                  </a:moveTo>
                  <a:lnTo>
                    <a:pt x="572109" y="1831848"/>
                  </a:lnTo>
                  <a:lnTo>
                    <a:pt x="456260" y="1773948"/>
                  </a:lnTo>
                  <a:lnTo>
                    <a:pt x="456260" y="1831848"/>
                  </a:lnTo>
                  <a:lnTo>
                    <a:pt x="0" y="1831848"/>
                  </a:lnTo>
                  <a:lnTo>
                    <a:pt x="0" y="1889760"/>
                  </a:lnTo>
                  <a:lnTo>
                    <a:pt x="456260" y="1889760"/>
                  </a:lnTo>
                  <a:lnTo>
                    <a:pt x="456260" y="1947672"/>
                  </a:lnTo>
                  <a:lnTo>
                    <a:pt x="572109" y="1889760"/>
                  </a:lnTo>
                  <a:lnTo>
                    <a:pt x="630047" y="1860804"/>
                  </a:lnTo>
                  <a:close/>
                </a:path>
                <a:path w="630555" h="1948179">
                  <a:moveTo>
                    <a:pt x="630047" y="973836"/>
                  </a:moveTo>
                  <a:lnTo>
                    <a:pt x="572109" y="944880"/>
                  </a:lnTo>
                  <a:lnTo>
                    <a:pt x="456260" y="886968"/>
                  </a:lnTo>
                  <a:lnTo>
                    <a:pt x="456260" y="944880"/>
                  </a:lnTo>
                  <a:lnTo>
                    <a:pt x="0" y="944880"/>
                  </a:lnTo>
                  <a:lnTo>
                    <a:pt x="0" y="1002792"/>
                  </a:lnTo>
                  <a:lnTo>
                    <a:pt x="456260" y="1002792"/>
                  </a:lnTo>
                  <a:lnTo>
                    <a:pt x="456260" y="1060704"/>
                  </a:lnTo>
                  <a:lnTo>
                    <a:pt x="572109" y="1002792"/>
                  </a:lnTo>
                  <a:lnTo>
                    <a:pt x="630047" y="973836"/>
                  </a:lnTo>
                  <a:close/>
                </a:path>
                <a:path w="630555" h="1948179">
                  <a:moveTo>
                    <a:pt x="630047" y="86868"/>
                  </a:moveTo>
                  <a:lnTo>
                    <a:pt x="572109" y="57912"/>
                  </a:lnTo>
                  <a:lnTo>
                    <a:pt x="456260" y="0"/>
                  </a:lnTo>
                  <a:lnTo>
                    <a:pt x="456260" y="57912"/>
                  </a:lnTo>
                  <a:lnTo>
                    <a:pt x="0" y="57912"/>
                  </a:lnTo>
                  <a:lnTo>
                    <a:pt x="0" y="115824"/>
                  </a:lnTo>
                  <a:lnTo>
                    <a:pt x="456260" y="115824"/>
                  </a:lnTo>
                  <a:lnTo>
                    <a:pt x="456260" y="173736"/>
                  </a:lnTo>
                  <a:lnTo>
                    <a:pt x="572109" y="115824"/>
                  </a:lnTo>
                  <a:lnTo>
                    <a:pt x="630047" y="86868"/>
                  </a:lnTo>
                  <a:close/>
                </a:path>
              </a:pathLst>
            </a:custGeom>
            <a:solidFill>
              <a:srgbClr val="000000"/>
            </a:solidFill>
          </p:spPr>
          <p:txBody>
            <a:bodyPr wrap="square" lIns="0" tIns="0" rIns="0" bIns="0" rtlCol="0"/>
            <a:lstStyle/>
            <a:p>
              <a:endParaRPr/>
            </a:p>
          </p:txBody>
        </p:sp>
        <p:sp>
          <p:nvSpPr>
            <p:cNvPr id="15" name="object 15"/>
            <p:cNvSpPr/>
            <p:nvPr/>
          </p:nvSpPr>
          <p:spPr>
            <a:xfrm>
              <a:off x="1322831" y="3227831"/>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9"/>
                  </a:lnTo>
                  <a:lnTo>
                    <a:pt x="57351" y="121962"/>
                  </a:lnTo>
                  <a:lnTo>
                    <a:pt x="33179" y="161001"/>
                  </a:lnTo>
                  <a:lnTo>
                    <a:pt x="15154" y="203752"/>
                  </a:lnTo>
                  <a:lnTo>
                    <a:pt x="3890" y="249603"/>
                  </a:lnTo>
                  <a:lnTo>
                    <a:pt x="0" y="297941"/>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4"/>
                  </a:lnTo>
                  <a:lnTo>
                    <a:pt x="537008" y="473921"/>
                  </a:lnTo>
                  <a:lnTo>
                    <a:pt x="561180" y="434882"/>
                  </a:lnTo>
                  <a:lnTo>
                    <a:pt x="579205" y="392131"/>
                  </a:lnTo>
                  <a:lnTo>
                    <a:pt x="590469" y="346280"/>
                  </a:lnTo>
                  <a:lnTo>
                    <a:pt x="594360" y="297941"/>
                  </a:lnTo>
                  <a:lnTo>
                    <a:pt x="590469" y="249603"/>
                  </a:lnTo>
                  <a:lnTo>
                    <a:pt x="579205" y="203752"/>
                  </a:lnTo>
                  <a:lnTo>
                    <a:pt x="561180" y="161001"/>
                  </a:lnTo>
                  <a:lnTo>
                    <a:pt x="537008" y="121962"/>
                  </a:lnTo>
                  <a:lnTo>
                    <a:pt x="507301" y="87248"/>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16" name="object 16"/>
            <p:cNvSpPr/>
            <p:nvPr/>
          </p:nvSpPr>
          <p:spPr>
            <a:xfrm>
              <a:off x="1322831" y="3227831"/>
              <a:ext cx="594360" cy="596265"/>
            </a:xfrm>
            <a:custGeom>
              <a:avLst/>
              <a:gdLst/>
              <a:ahLst/>
              <a:cxnLst/>
              <a:rect l="l" t="t" r="r" b="b"/>
              <a:pathLst>
                <a:path w="594360" h="596264">
                  <a:moveTo>
                    <a:pt x="0" y="297941"/>
                  </a:moveTo>
                  <a:lnTo>
                    <a:pt x="3890" y="249603"/>
                  </a:lnTo>
                  <a:lnTo>
                    <a:pt x="15154" y="203752"/>
                  </a:lnTo>
                  <a:lnTo>
                    <a:pt x="33179" y="161001"/>
                  </a:lnTo>
                  <a:lnTo>
                    <a:pt x="57351" y="121962"/>
                  </a:lnTo>
                  <a:lnTo>
                    <a:pt x="87058" y="87249"/>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8"/>
                  </a:lnTo>
                  <a:lnTo>
                    <a:pt x="537008" y="121962"/>
                  </a:lnTo>
                  <a:lnTo>
                    <a:pt x="561180" y="161001"/>
                  </a:lnTo>
                  <a:lnTo>
                    <a:pt x="579205" y="203752"/>
                  </a:lnTo>
                  <a:lnTo>
                    <a:pt x="590469" y="249603"/>
                  </a:lnTo>
                  <a:lnTo>
                    <a:pt x="594360" y="297941"/>
                  </a:lnTo>
                  <a:lnTo>
                    <a:pt x="590469" y="346280"/>
                  </a:lnTo>
                  <a:lnTo>
                    <a:pt x="579205" y="392131"/>
                  </a:lnTo>
                  <a:lnTo>
                    <a:pt x="561180" y="434882"/>
                  </a:lnTo>
                  <a:lnTo>
                    <a:pt x="537008" y="473921"/>
                  </a:lnTo>
                  <a:lnTo>
                    <a:pt x="507301" y="508634"/>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1"/>
                  </a:lnTo>
                  <a:close/>
                </a:path>
              </a:pathLst>
            </a:custGeom>
            <a:ln w="12192">
              <a:solidFill>
                <a:srgbClr val="BB8B00"/>
              </a:solidFill>
            </a:ln>
          </p:spPr>
          <p:txBody>
            <a:bodyPr wrap="square" lIns="0" tIns="0" rIns="0" bIns="0" rtlCol="0"/>
            <a:lstStyle/>
            <a:p>
              <a:endParaRPr/>
            </a:p>
          </p:txBody>
        </p:sp>
        <p:sp>
          <p:nvSpPr>
            <p:cNvPr id="17" name="object 17"/>
            <p:cNvSpPr/>
            <p:nvPr/>
          </p:nvSpPr>
          <p:spPr>
            <a:xfrm>
              <a:off x="1322831" y="4116323"/>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8"/>
                  </a:lnTo>
                  <a:lnTo>
                    <a:pt x="57351" y="121962"/>
                  </a:lnTo>
                  <a:lnTo>
                    <a:pt x="33179" y="161001"/>
                  </a:lnTo>
                  <a:lnTo>
                    <a:pt x="15154" y="203752"/>
                  </a:lnTo>
                  <a:lnTo>
                    <a:pt x="3890" y="249603"/>
                  </a:lnTo>
                  <a:lnTo>
                    <a:pt x="0" y="297942"/>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5"/>
                  </a:lnTo>
                  <a:lnTo>
                    <a:pt x="537008" y="473921"/>
                  </a:lnTo>
                  <a:lnTo>
                    <a:pt x="561180" y="434882"/>
                  </a:lnTo>
                  <a:lnTo>
                    <a:pt x="579205" y="392131"/>
                  </a:lnTo>
                  <a:lnTo>
                    <a:pt x="590469" y="346280"/>
                  </a:lnTo>
                  <a:lnTo>
                    <a:pt x="594360" y="297942"/>
                  </a:lnTo>
                  <a:lnTo>
                    <a:pt x="590469" y="249603"/>
                  </a:lnTo>
                  <a:lnTo>
                    <a:pt x="579205" y="203752"/>
                  </a:lnTo>
                  <a:lnTo>
                    <a:pt x="561180" y="161001"/>
                  </a:lnTo>
                  <a:lnTo>
                    <a:pt x="537008" y="121962"/>
                  </a:lnTo>
                  <a:lnTo>
                    <a:pt x="507301" y="87249"/>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18" name="object 18"/>
            <p:cNvSpPr/>
            <p:nvPr/>
          </p:nvSpPr>
          <p:spPr>
            <a:xfrm>
              <a:off x="1322831" y="4116323"/>
              <a:ext cx="594360" cy="596265"/>
            </a:xfrm>
            <a:custGeom>
              <a:avLst/>
              <a:gdLst/>
              <a:ahLst/>
              <a:cxnLst/>
              <a:rect l="l" t="t" r="r" b="b"/>
              <a:pathLst>
                <a:path w="594360" h="596264">
                  <a:moveTo>
                    <a:pt x="0" y="297942"/>
                  </a:moveTo>
                  <a:lnTo>
                    <a:pt x="3890" y="249603"/>
                  </a:lnTo>
                  <a:lnTo>
                    <a:pt x="15154" y="203752"/>
                  </a:lnTo>
                  <a:lnTo>
                    <a:pt x="33179" y="161001"/>
                  </a:lnTo>
                  <a:lnTo>
                    <a:pt x="57351" y="121962"/>
                  </a:lnTo>
                  <a:lnTo>
                    <a:pt x="87058" y="87248"/>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9"/>
                  </a:lnTo>
                  <a:lnTo>
                    <a:pt x="537008" y="121962"/>
                  </a:lnTo>
                  <a:lnTo>
                    <a:pt x="561180" y="161001"/>
                  </a:lnTo>
                  <a:lnTo>
                    <a:pt x="579205" y="203752"/>
                  </a:lnTo>
                  <a:lnTo>
                    <a:pt x="590469" y="249603"/>
                  </a:lnTo>
                  <a:lnTo>
                    <a:pt x="594360" y="297942"/>
                  </a:lnTo>
                  <a:lnTo>
                    <a:pt x="590469" y="346280"/>
                  </a:lnTo>
                  <a:lnTo>
                    <a:pt x="579205" y="392131"/>
                  </a:lnTo>
                  <a:lnTo>
                    <a:pt x="561180" y="434882"/>
                  </a:lnTo>
                  <a:lnTo>
                    <a:pt x="537008" y="473921"/>
                  </a:lnTo>
                  <a:lnTo>
                    <a:pt x="507301" y="508635"/>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2"/>
                  </a:lnTo>
                  <a:close/>
                </a:path>
              </a:pathLst>
            </a:custGeom>
            <a:ln w="12192">
              <a:solidFill>
                <a:srgbClr val="BB8B00"/>
              </a:solidFill>
            </a:ln>
          </p:spPr>
          <p:txBody>
            <a:bodyPr wrap="square" lIns="0" tIns="0" rIns="0" bIns="0" rtlCol="0"/>
            <a:lstStyle/>
            <a:p>
              <a:endParaRPr/>
            </a:p>
          </p:txBody>
        </p:sp>
        <p:sp>
          <p:nvSpPr>
            <p:cNvPr id="19" name="object 19"/>
            <p:cNvSpPr/>
            <p:nvPr/>
          </p:nvSpPr>
          <p:spPr>
            <a:xfrm>
              <a:off x="1322831" y="5001767"/>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8"/>
                  </a:lnTo>
                  <a:lnTo>
                    <a:pt x="57351" y="121962"/>
                  </a:lnTo>
                  <a:lnTo>
                    <a:pt x="33179" y="161001"/>
                  </a:lnTo>
                  <a:lnTo>
                    <a:pt x="15154" y="203752"/>
                  </a:lnTo>
                  <a:lnTo>
                    <a:pt x="3890" y="249603"/>
                  </a:lnTo>
                  <a:lnTo>
                    <a:pt x="0" y="297941"/>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4"/>
                  </a:lnTo>
                  <a:lnTo>
                    <a:pt x="537008" y="473921"/>
                  </a:lnTo>
                  <a:lnTo>
                    <a:pt x="561180" y="434882"/>
                  </a:lnTo>
                  <a:lnTo>
                    <a:pt x="579205" y="392131"/>
                  </a:lnTo>
                  <a:lnTo>
                    <a:pt x="590469" y="346280"/>
                  </a:lnTo>
                  <a:lnTo>
                    <a:pt x="594360" y="297941"/>
                  </a:lnTo>
                  <a:lnTo>
                    <a:pt x="590469" y="249603"/>
                  </a:lnTo>
                  <a:lnTo>
                    <a:pt x="579205" y="203752"/>
                  </a:lnTo>
                  <a:lnTo>
                    <a:pt x="561180" y="161001"/>
                  </a:lnTo>
                  <a:lnTo>
                    <a:pt x="537008" y="121962"/>
                  </a:lnTo>
                  <a:lnTo>
                    <a:pt x="507301" y="87248"/>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20" name="object 20"/>
            <p:cNvSpPr/>
            <p:nvPr/>
          </p:nvSpPr>
          <p:spPr>
            <a:xfrm>
              <a:off x="1322831" y="5001767"/>
              <a:ext cx="594360" cy="596265"/>
            </a:xfrm>
            <a:custGeom>
              <a:avLst/>
              <a:gdLst/>
              <a:ahLst/>
              <a:cxnLst/>
              <a:rect l="l" t="t" r="r" b="b"/>
              <a:pathLst>
                <a:path w="594360" h="596264">
                  <a:moveTo>
                    <a:pt x="0" y="297941"/>
                  </a:moveTo>
                  <a:lnTo>
                    <a:pt x="3890" y="249603"/>
                  </a:lnTo>
                  <a:lnTo>
                    <a:pt x="15154" y="203752"/>
                  </a:lnTo>
                  <a:lnTo>
                    <a:pt x="33179" y="161001"/>
                  </a:lnTo>
                  <a:lnTo>
                    <a:pt x="57351" y="121962"/>
                  </a:lnTo>
                  <a:lnTo>
                    <a:pt x="87058" y="87248"/>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8"/>
                  </a:lnTo>
                  <a:lnTo>
                    <a:pt x="537008" y="121962"/>
                  </a:lnTo>
                  <a:lnTo>
                    <a:pt x="561180" y="161001"/>
                  </a:lnTo>
                  <a:lnTo>
                    <a:pt x="579205" y="203752"/>
                  </a:lnTo>
                  <a:lnTo>
                    <a:pt x="590469" y="249603"/>
                  </a:lnTo>
                  <a:lnTo>
                    <a:pt x="594360" y="297941"/>
                  </a:lnTo>
                  <a:lnTo>
                    <a:pt x="590469" y="346280"/>
                  </a:lnTo>
                  <a:lnTo>
                    <a:pt x="579205" y="392131"/>
                  </a:lnTo>
                  <a:lnTo>
                    <a:pt x="561180" y="434882"/>
                  </a:lnTo>
                  <a:lnTo>
                    <a:pt x="537008" y="473921"/>
                  </a:lnTo>
                  <a:lnTo>
                    <a:pt x="507301" y="508634"/>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1"/>
                  </a:lnTo>
                  <a:close/>
                </a:path>
              </a:pathLst>
            </a:custGeom>
            <a:ln w="12192">
              <a:solidFill>
                <a:srgbClr val="BB8B00"/>
              </a:solidFill>
            </a:ln>
          </p:spPr>
          <p:txBody>
            <a:bodyPr wrap="square" lIns="0" tIns="0" rIns="0" bIns="0" rtlCol="0"/>
            <a:lstStyle/>
            <a:p>
              <a:endParaRPr/>
            </a:p>
          </p:txBody>
        </p:sp>
      </p:grpSp>
      <p:sp>
        <p:nvSpPr>
          <p:cNvPr id="21" name="object 21"/>
          <p:cNvSpPr txBox="1"/>
          <p:nvPr/>
        </p:nvSpPr>
        <p:spPr>
          <a:xfrm>
            <a:off x="531892" y="3498607"/>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1</a:t>
            </a:r>
            <a:endParaRPr sz="1500">
              <a:latin typeface="Times New Roman"/>
              <a:cs typeface="Times New Roman"/>
            </a:endParaRPr>
          </a:p>
        </p:txBody>
      </p:sp>
      <p:sp>
        <p:nvSpPr>
          <p:cNvPr id="22" name="object 22"/>
          <p:cNvSpPr txBox="1"/>
          <p:nvPr/>
        </p:nvSpPr>
        <p:spPr>
          <a:xfrm>
            <a:off x="415885" y="3281861"/>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3" name="object 23"/>
          <p:cNvSpPr txBox="1"/>
          <p:nvPr/>
        </p:nvSpPr>
        <p:spPr>
          <a:xfrm>
            <a:off x="518017" y="4385575"/>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2</a:t>
            </a:r>
            <a:endParaRPr sz="1500">
              <a:latin typeface="Times New Roman"/>
              <a:cs typeface="Times New Roman"/>
            </a:endParaRPr>
          </a:p>
        </p:txBody>
      </p:sp>
      <p:sp>
        <p:nvSpPr>
          <p:cNvPr id="24" name="object 24"/>
          <p:cNvSpPr txBox="1"/>
          <p:nvPr/>
        </p:nvSpPr>
        <p:spPr>
          <a:xfrm>
            <a:off x="380833" y="4168829"/>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5" name="object 25"/>
          <p:cNvSpPr txBox="1"/>
          <p:nvPr/>
        </p:nvSpPr>
        <p:spPr>
          <a:xfrm>
            <a:off x="545620" y="5232928"/>
            <a:ext cx="120014" cy="253365"/>
          </a:xfrm>
          <a:prstGeom prst="rect">
            <a:avLst/>
          </a:prstGeom>
        </p:spPr>
        <p:txBody>
          <a:bodyPr vert="horz" wrap="square" lIns="0" tIns="11430" rIns="0" bIns="0" rtlCol="0">
            <a:spAutoFit/>
          </a:bodyPr>
          <a:lstStyle/>
          <a:p>
            <a:pPr marL="12700">
              <a:lnSpc>
                <a:spcPct val="100000"/>
              </a:lnSpc>
              <a:spcBef>
                <a:spcPts val="90"/>
              </a:spcBef>
            </a:pPr>
            <a:r>
              <a:rPr sz="1500" spc="-10" dirty="0">
                <a:latin typeface="Times New Roman"/>
                <a:cs typeface="Times New Roman"/>
              </a:rPr>
              <a:t>3</a:t>
            </a:r>
            <a:endParaRPr sz="1500">
              <a:latin typeface="Times New Roman"/>
              <a:cs typeface="Times New Roman"/>
            </a:endParaRPr>
          </a:p>
        </p:txBody>
      </p:sp>
      <p:sp>
        <p:nvSpPr>
          <p:cNvPr id="26" name="object 26"/>
          <p:cNvSpPr txBox="1"/>
          <p:nvPr/>
        </p:nvSpPr>
        <p:spPr>
          <a:xfrm>
            <a:off x="414361" y="5016203"/>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7" name="object 27"/>
          <p:cNvSpPr txBox="1"/>
          <p:nvPr/>
        </p:nvSpPr>
        <p:spPr>
          <a:xfrm>
            <a:off x="1538562" y="3274102"/>
            <a:ext cx="170180" cy="417195"/>
          </a:xfrm>
          <a:prstGeom prst="rect">
            <a:avLst/>
          </a:prstGeom>
        </p:spPr>
        <p:txBody>
          <a:bodyPr vert="horz" wrap="square" lIns="0" tIns="14604" rIns="0" bIns="0" rtlCol="0">
            <a:spAutoFit/>
          </a:bodyPr>
          <a:lstStyle/>
          <a:p>
            <a:pPr marL="12700">
              <a:lnSpc>
                <a:spcPct val="100000"/>
              </a:lnSpc>
              <a:spcBef>
                <a:spcPts val="114"/>
              </a:spcBef>
            </a:pPr>
            <a:r>
              <a:rPr sz="2550" i="1" dirty="0">
                <a:latin typeface="Times New Roman"/>
                <a:cs typeface="Times New Roman"/>
              </a:rPr>
              <a:t>e</a:t>
            </a:r>
            <a:endParaRPr sz="2550">
              <a:latin typeface="Times New Roman"/>
              <a:cs typeface="Times New Roman"/>
            </a:endParaRPr>
          </a:p>
        </p:txBody>
      </p:sp>
      <p:sp>
        <p:nvSpPr>
          <p:cNvPr id="28" name="object 28"/>
          <p:cNvSpPr txBox="1"/>
          <p:nvPr/>
        </p:nvSpPr>
        <p:spPr>
          <a:xfrm>
            <a:off x="1529692" y="4166201"/>
            <a:ext cx="170815" cy="414655"/>
          </a:xfrm>
          <a:prstGeom prst="rect">
            <a:avLst/>
          </a:prstGeom>
        </p:spPr>
        <p:txBody>
          <a:bodyPr vert="horz" wrap="square" lIns="0" tIns="12700" rIns="0" bIns="0" rtlCol="0">
            <a:spAutoFit/>
          </a:bodyPr>
          <a:lstStyle/>
          <a:p>
            <a:pPr marL="12700">
              <a:lnSpc>
                <a:spcPct val="100000"/>
              </a:lnSpc>
              <a:spcBef>
                <a:spcPts val="100"/>
              </a:spcBef>
            </a:pPr>
            <a:r>
              <a:rPr sz="2550" i="1" spc="10" dirty="0">
                <a:latin typeface="Times New Roman"/>
                <a:cs typeface="Times New Roman"/>
              </a:rPr>
              <a:t>e</a:t>
            </a:r>
            <a:endParaRPr sz="2550">
              <a:latin typeface="Times New Roman"/>
              <a:cs typeface="Times New Roman"/>
            </a:endParaRPr>
          </a:p>
        </p:txBody>
      </p:sp>
      <p:sp>
        <p:nvSpPr>
          <p:cNvPr id="29" name="object 29"/>
          <p:cNvSpPr txBox="1"/>
          <p:nvPr/>
        </p:nvSpPr>
        <p:spPr>
          <a:xfrm>
            <a:off x="1561422" y="5037370"/>
            <a:ext cx="170180" cy="417195"/>
          </a:xfrm>
          <a:prstGeom prst="rect">
            <a:avLst/>
          </a:prstGeom>
        </p:spPr>
        <p:txBody>
          <a:bodyPr vert="horz" wrap="square" lIns="0" tIns="14604" rIns="0" bIns="0" rtlCol="0">
            <a:spAutoFit/>
          </a:bodyPr>
          <a:lstStyle/>
          <a:p>
            <a:pPr marL="12700">
              <a:lnSpc>
                <a:spcPct val="100000"/>
              </a:lnSpc>
              <a:spcBef>
                <a:spcPts val="114"/>
              </a:spcBef>
            </a:pPr>
            <a:r>
              <a:rPr sz="2550" i="1" dirty="0">
                <a:latin typeface="Times New Roman"/>
                <a:cs typeface="Times New Roman"/>
              </a:rPr>
              <a:t>e</a:t>
            </a:r>
            <a:endParaRPr sz="2550">
              <a:latin typeface="Times New Roman"/>
              <a:cs typeface="Times New Roman"/>
            </a:endParaRPr>
          </a:p>
        </p:txBody>
      </p:sp>
      <p:sp>
        <p:nvSpPr>
          <p:cNvPr id="30" name="object 30"/>
          <p:cNvSpPr/>
          <p:nvPr/>
        </p:nvSpPr>
        <p:spPr>
          <a:xfrm>
            <a:off x="1917192" y="3439667"/>
            <a:ext cx="1735455" cy="1948180"/>
          </a:xfrm>
          <a:custGeom>
            <a:avLst/>
            <a:gdLst/>
            <a:ahLst/>
            <a:cxnLst/>
            <a:rect l="l" t="t" r="r" b="b"/>
            <a:pathLst>
              <a:path w="1735454" h="1948179">
                <a:moveTo>
                  <a:pt x="504317" y="86868"/>
                </a:moveTo>
                <a:lnTo>
                  <a:pt x="446392" y="57912"/>
                </a:lnTo>
                <a:lnTo>
                  <a:pt x="330581" y="0"/>
                </a:lnTo>
                <a:lnTo>
                  <a:pt x="330581" y="57912"/>
                </a:lnTo>
                <a:lnTo>
                  <a:pt x="0" y="57912"/>
                </a:lnTo>
                <a:lnTo>
                  <a:pt x="0" y="115824"/>
                </a:lnTo>
                <a:lnTo>
                  <a:pt x="330581" y="115824"/>
                </a:lnTo>
                <a:lnTo>
                  <a:pt x="330581" y="173736"/>
                </a:lnTo>
                <a:lnTo>
                  <a:pt x="446405" y="115824"/>
                </a:lnTo>
                <a:lnTo>
                  <a:pt x="504317" y="86868"/>
                </a:lnTo>
                <a:close/>
              </a:path>
              <a:path w="1735454" h="1948179">
                <a:moveTo>
                  <a:pt x="1182878" y="973836"/>
                </a:moveTo>
                <a:lnTo>
                  <a:pt x="1124966" y="944880"/>
                </a:lnTo>
                <a:lnTo>
                  <a:pt x="1009142" y="886968"/>
                </a:lnTo>
                <a:lnTo>
                  <a:pt x="1009142" y="944880"/>
                </a:lnTo>
                <a:lnTo>
                  <a:pt x="0" y="944880"/>
                </a:lnTo>
                <a:lnTo>
                  <a:pt x="0" y="1002792"/>
                </a:lnTo>
                <a:lnTo>
                  <a:pt x="1009142" y="1002792"/>
                </a:lnTo>
                <a:lnTo>
                  <a:pt x="1009142" y="1060704"/>
                </a:lnTo>
                <a:lnTo>
                  <a:pt x="1124966" y="1002792"/>
                </a:lnTo>
                <a:lnTo>
                  <a:pt x="1182878" y="973836"/>
                </a:lnTo>
                <a:close/>
              </a:path>
              <a:path w="1735454" h="1948179">
                <a:moveTo>
                  <a:pt x="1735328" y="1860804"/>
                </a:moveTo>
                <a:lnTo>
                  <a:pt x="1677416" y="1831848"/>
                </a:lnTo>
                <a:lnTo>
                  <a:pt x="1561592" y="1773948"/>
                </a:lnTo>
                <a:lnTo>
                  <a:pt x="1561592" y="1831848"/>
                </a:lnTo>
                <a:lnTo>
                  <a:pt x="0" y="1831848"/>
                </a:lnTo>
                <a:lnTo>
                  <a:pt x="0" y="1889760"/>
                </a:lnTo>
                <a:lnTo>
                  <a:pt x="1561592" y="1889760"/>
                </a:lnTo>
                <a:lnTo>
                  <a:pt x="1561592" y="1947672"/>
                </a:lnTo>
                <a:lnTo>
                  <a:pt x="1677416" y="1889760"/>
                </a:lnTo>
                <a:lnTo>
                  <a:pt x="1735328" y="1860804"/>
                </a:lnTo>
                <a:close/>
              </a:path>
            </a:pathLst>
          </a:custGeom>
          <a:solidFill>
            <a:srgbClr val="000000"/>
          </a:solidFill>
        </p:spPr>
        <p:txBody>
          <a:bodyPr wrap="square" lIns="0" tIns="0" rIns="0" bIns="0" rtlCol="0"/>
          <a:lstStyle/>
          <a:p>
            <a:endParaRPr/>
          </a:p>
        </p:txBody>
      </p:sp>
      <p:sp>
        <p:nvSpPr>
          <p:cNvPr id="31" name="object 31"/>
          <p:cNvSpPr txBox="1"/>
          <p:nvPr/>
        </p:nvSpPr>
        <p:spPr>
          <a:xfrm>
            <a:off x="2754361" y="3342793"/>
            <a:ext cx="93345" cy="187960"/>
          </a:xfrm>
          <a:prstGeom prst="rect">
            <a:avLst/>
          </a:prstGeom>
        </p:spPr>
        <p:txBody>
          <a:bodyPr vert="horz" wrap="square" lIns="0" tIns="13970" rIns="0" bIns="0" rtlCol="0">
            <a:spAutoFit/>
          </a:bodyPr>
          <a:lstStyle/>
          <a:p>
            <a:pPr marL="12700">
              <a:lnSpc>
                <a:spcPct val="100000"/>
              </a:lnSpc>
              <a:spcBef>
                <a:spcPts val="110"/>
              </a:spcBef>
            </a:pPr>
            <a:r>
              <a:rPr sz="1050" spc="5" dirty="0">
                <a:latin typeface="Times New Roman"/>
                <a:cs typeface="Times New Roman"/>
              </a:rPr>
              <a:t>1</a:t>
            </a:r>
            <a:endParaRPr sz="1050">
              <a:latin typeface="Times New Roman"/>
              <a:cs typeface="Times New Roman"/>
            </a:endParaRPr>
          </a:p>
        </p:txBody>
      </p:sp>
      <p:sp>
        <p:nvSpPr>
          <p:cNvPr id="32" name="object 32"/>
          <p:cNvSpPr txBox="1"/>
          <p:nvPr/>
        </p:nvSpPr>
        <p:spPr>
          <a:xfrm>
            <a:off x="2493173" y="3098005"/>
            <a:ext cx="319405" cy="414655"/>
          </a:xfrm>
          <a:prstGeom prst="rect">
            <a:avLst/>
          </a:prstGeom>
        </p:spPr>
        <p:txBody>
          <a:bodyPr vert="horz" wrap="square" lIns="0" tIns="12700" rIns="0" bIns="0" rtlCol="0">
            <a:spAutoFit/>
          </a:bodyPr>
          <a:lstStyle/>
          <a:p>
            <a:pPr marL="38100">
              <a:lnSpc>
                <a:spcPct val="100000"/>
              </a:lnSpc>
              <a:spcBef>
                <a:spcPts val="100"/>
              </a:spcBef>
            </a:pPr>
            <a:r>
              <a:rPr sz="3825" i="1" spc="157" baseline="-27233" dirty="0">
                <a:latin typeface="Times New Roman"/>
                <a:cs typeface="Times New Roman"/>
              </a:rPr>
              <a:t>e</a:t>
            </a:r>
            <a:r>
              <a:rPr sz="1450" i="1" spc="105" dirty="0">
                <a:latin typeface="Times New Roman"/>
                <a:cs typeface="Times New Roman"/>
              </a:rPr>
              <a:t>z</a:t>
            </a:r>
            <a:endParaRPr sz="1450">
              <a:latin typeface="Times New Roman"/>
              <a:cs typeface="Times New Roman"/>
            </a:endParaRPr>
          </a:p>
        </p:txBody>
      </p:sp>
      <p:sp>
        <p:nvSpPr>
          <p:cNvPr id="33" name="object 33"/>
          <p:cNvSpPr txBox="1"/>
          <p:nvPr/>
        </p:nvSpPr>
        <p:spPr>
          <a:xfrm>
            <a:off x="3753521" y="4922070"/>
            <a:ext cx="391160" cy="414655"/>
          </a:xfrm>
          <a:prstGeom prst="rect">
            <a:avLst/>
          </a:prstGeom>
        </p:spPr>
        <p:txBody>
          <a:bodyPr vert="horz" wrap="square" lIns="0" tIns="12700" rIns="0" bIns="0" rtlCol="0">
            <a:spAutoFit/>
          </a:bodyPr>
          <a:lstStyle/>
          <a:p>
            <a:pPr marL="38100">
              <a:lnSpc>
                <a:spcPct val="100000"/>
              </a:lnSpc>
              <a:spcBef>
                <a:spcPts val="100"/>
              </a:spcBef>
            </a:pPr>
            <a:r>
              <a:rPr sz="3825" i="1" spc="292" baseline="-27233" dirty="0">
                <a:latin typeface="Times New Roman"/>
                <a:cs typeface="Times New Roman"/>
              </a:rPr>
              <a:t>e</a:t>
            </a:r>
            <a:r>
              <a:rPr sz="1450" i="1" spc="45" dirty="0">
                <a:latin typeface="Times New Roman"/>
                <a:cs typeface="Times New Roman"/>
              </a:rPr>
              <a:t>z</a:t>
            </a:r>
            <a:r>
              <a:rPr sz="1575" spc="7" baseline="-23809" dirty="0">
                <a:latin typeface="Times New Roman"/>
                <a:cs typeface="Times New Roman"/>
              </a:rPr>
              <a:t>3</a:t>
            </a:r>
            <a:endParaRPr sz="1575" baseline="-23809">
              <a:latin typeface="Times New Roman"/>
              <a:cs typeface="Times New Roman"/>
            </a:endParaRPr>
          </a:p>
        </p:txBody>
      </p:sp>
      <p:grpSp>
        <p:nvGrpSpPr>
          <p:cNvPr id="34" name="object 34"/>
          <p:cNvGrpSpPr/>
          <p:nvPr/>
        </p:nvGrpSpPr>
        <p:grpSpPr>
          <a:xfrm>
            <a:off x="3052445" y="5830696"/>
            <a:ext cx="527685" cy="526415"/>
            <a:chOff x="3052445" y="5830696"/>
            <a:chExt cx="527685" cy="526415"/>
          </a:xfrm>
        </p:grpSpPr>
        <p:pic>
          <p:nvPicPr>
            <p:cNvPr id="35" name="object 35"/>
            <p:cNvPicPr/>
            <p:nvPr/>
          </p:nvPicPr>
          <p:blipFill>
            <a:blip r:embed="rId2" cstate="print"/>
            <a:stretch>
              <a:fillRect/>
            </a:stretch>
          </p:blipFill>
          <p:spPr>
            <a:xfrm>
              <a:off x="3055620" y="5833871"/>
              <a:ext cx="521207" cy="519684"/>
            </a:xfrm>
            <a:prstGeom prst="rect">
              <a:avLst/>
            </a:prstGeom>
          </p:spPr>
        </p:pic>
        <p:sp>
          <p:nvSpPr>
            <p:cNvPr id="36" name="object 36"/>
            <p:cNvSpPr/>
            <p:nvPr/>
          </p:nvSpPr>
          <p:spPr>
            <a:xfrm>
              <a:off x="3055620" y="5833871"/>
              <a:ext cx="521334" cy="520065"/>
            </a:xfrm>
            <a:custGeom>
              <a:avLst/>
              <a:gdLst/>
              <a:ahLst/>
              <a:cxnLst/>
              <a:rect l="l" t="t" r="r" b="b"/>
              <a:pathLst>
                <a:path w="521335" h="520064">
                  <a:moveTo>
                    <a:pt x="0" y="519683"/>
                  </a:moveTo>
                  <a:lnTo>
                    <a:pt x="521207" y="519683"/>
                  </a:lnTo>
                  <a:lnTo>
                    <a:pt x="521207" y="0"/>
                  </a:lnTo>
                  <a:lnTo>
                    <a:pt x="0" y="0"/>
                  </a:lnTo>
                  <a:lnTo>
                    <a:pt x="0" y="519683"/>
                  </a:lnTo>
                  <a:close/>
                </a:path>
              </a:pathLst>
            </a:custGeom>
            <a:ln w="6096">
              <a:solidFill>
                <a:srgbClr val="A4A4A4"/>
              </a:solidFill>
            </a:ln>
          </p:spPr>
          <p:txBody>
            <a:bodyPr wrap="square" lIns="0" tIns="0" rIns="0" bIns="0" rtlCol="0"/>
            <a:lstStyle/>
            <a:p>
              <a:endParaRPr/>
            </a:p>
          </p:txBody>
        </p:sp>
      </p:grpSp>
      <p:sp>
        <p:nvSpPr>
          <p:cNvPr id="37" name="object 37"/>
          <p:cNvSpPr/>
          <p:nvPr/>
        </p:nvSpPr>
        <p:spPr>
          <a:xfrm>
            <a:off x="7918539" y="3131570"/>
            <a:ext cx="266065" cy="826769"/>
          </a:xfrm>
          <a:custGeom>
            <a:avLst/>
            <a:gdLst/>
            <a:ahLst/>
            <a:cxnLst/>
            <a:rect l="l" t="t" r="r" b="b"/>
            <a:pathLst>
              <a:path w="266065" h="826770">
                <a:moveTo>
                  <a:pt x="265929" y="0"/>
                </a:moveTo>
                <a:lnTo>
                  <a:pt x="0" y="826575"/>
                </a:lnTo>
              </a:path>
            </a:pathLst>
          </a:custGeom>
          <a:ln w="13545">
            <a:solidFill>
              <a:srgbClr val="000000"/>
            </a:solidFill>
          </a:ln>
        </p:spPr>
        <p:txBody>
          <a:bodyPr wrap="square" lIns="0" tIns="0" rIns="0" bIns="0" rtlCol="0"/>
          <a:lstStyle/>
          <a:p>
            <a:endParaRPr/>
          </a:p>
        </p:txBody>
      </p:sp>
      <p:sp>
        <p:nvSpPr>
          <p:cNvPr id="38" name="object 38"/>
          <p:cNvSpPr txBox="1"/>
          <p:nvPr/>
        </p:nvSpPr>
        <p:spPr>
          <a:xfrm>
            <a:off x="8323398" y="3074036"/>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3</a:t>
            </a:r>
            <a:endParaRPr sz="1500">
              <a:latin typeface="Times New Roman"/>
              <a:cs typeface="Times New Roman"/>
            </a:endParaRPr>
          </a:p>
        </p:txBody>
      </p:sp>
      <p:sp>
        <p:nvSpPr>
          <p:cNvPr id="39" name="object 39"/>
          <p:cNvSpPr txBox="1"/>
          <p:nvPr/>
        </p:nvSpPr>
        <p:spPr>
          <a:xfrm>
            <a:off x="7183363" y="3485206"/>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1</a:t>
            </a:r>
            <a:endParaRPr sz="1500">
              <a:latin typeface="Times New Roman"/>
              <a:cs typeface="Times New Roman"/>
            </a:endParaRPr>
          </a:p>
        </p:txBody>
      </p:sp>
      <p:sp>
        <p:nvSpPr>
          <p:cNvPr id="40" name="object 40"/>
          <p:cNvSpPr txBox="1"/>
          <p:nvPr/>
        </p:nvSpPr>
        <p:spPr>
          <a:xfrm>
            <a:off x="7855870" y="3356595"/>
            <a:ext cx="93345"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1</a:t>
            </a:r>
            <a:endParaRPr sz="1050">
              <a:latin typeface="Times New Roman"/>
              <a:cs typeface="Times New Roman"/>
            </a:endParaRPr>
          </a:p>
        </p:txBody>
      </p:sp>
      <p:sp>
        <p:nvSpPr>
          <p:cNvPr id="41" name="object 41"/>
          <p:cNvSpPr txBox="1"/>
          <p:nvPr/>
        </p:nvSpPr>
        <p:spPr>
          <a:xfrm>
            <a:off x="8265787" y="3714480"/>
            <a:ext cx="285750"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42" name="object 42"/>
          <p:cNvSpPr txBox="1"/>
          <p:nvPr/>
        </p:nvSpPr>
        <p:spPr>
          <a:xfrm>
            <a:off x="8751117" y="3225481"/>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43" name="object 43"/>
          <p:cNvSpPr txBox="1"/>
          <p:nvPr/>
        </p:nvSpPr>
        <p:spPr>
          <a:xfrm>
            <a:off x="7788950" y="3246630"/>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44" name="object 44"/>
          <p:cNvSpPr txBox="1"/>
          <p:nvPr/>
        </p:nvSpPr>
        <p:spPr>
          <a:xfrm>
            <a:off x="8170936" y="3106206"/>
            <a:ext cx="607060" cy="610235"/>
          </a:xfrm>
          <a:prstGeom prst="rect">
            <a:avLst/>
          </a:prstGeom>
        </p:spPr>
        <p:txBody>
          <a:bodyPr vert="horz" wrap="square" lIns="0" tIns="17145" rIns="0" bIns="0" rtlCol="0">
            <a:spAutoFit/>
          </a:bodyPr>
          <a:lstStyle/>
          <a:p>
            <a:pPr marL="38100">
              <a:lnSpc>
                <a:spcPct val="100000"/>
              </a:lnSpc>
              <a:spcBef>
                <a:spcPts val="135"/>
              </a:spcBef>
            </a:pPr>
            <a:r>
              <a:rPr sz="5700" spc="247" baseline="-8771" dirty="0">
                <a:latin typeface="Symbol"/>
                <a:cs typeface="Symbol"/>
              </a:rPr>
              <a:t></a:t>
            </a:r>
            <a:r>
              <a:rPr sz="2550" i="1" spc="165" dirty="0">
                <a:latin typeface="Times New Roman"/>
                <a:cs typeface="Times New Roman"/>
              </a:rPr>
              <a:t>e</a:t>
            </a:r>
            <a:endParaRPr sz="2550">
              <a:latin typeface="Times New Roman"/>
              <a:cs typeface="Times New Roman"/>
            </a:endParaRPr>
          </a:p>
        </p:txBody>
      </p:sp>
      <p:sp>
        <p:nvSpPr>
          <p:cNvPr id="45" name="object 45"/>
          <p:cNvSpPr txBox="1"/>
          <p:nvPr/>
        </p:nvSpPr>
        <p:spPr>
          <a:xfrm>
            <a:off x="7052927" y="3268638"/>
            <a:ext cx="737235" cy="415290"/>
          </a:xfrm>
          <a:prstGeom prst="rect">
            <a:avLst/>
          </a:prstGeom>
        </p:spPr>
        <p:txBody>
          <a:bodyPr vert="horz" wrap="square" lIns="0" tIns="13335" rIns="0" bIns="0" rtlCol="0">
            <a:spAutoFit/>
          </a:bodyPr>
          <a:lstStyle/>
          <a:p>
            <a:pPr marL="12700">
              <a:lnSpc>
                <a:spcPct val="100000"/>
              </a:lnSpc>
              <a:spcBef>
                <a:spcPts val="105"/>
              </a:spcBef>
              <a:tabLst>
                <a:tab pos="330835" algn="l"/>
              </a:tabLst>
            </a:pPr>
            <a:r>
              <a:rPr sz="2550" i="1" dirty="0">
                <a:latin typeface="Times New Roman"/>
                <a:cs typeface="Times New Roman"/>
              </a:rPr>
              <a:t>y	</a:t>
            </a:r>
            <a:r>
              <a:rPr sz="2550" spc="5" dirty="0">
                <a:latin typeface="Symbol"/>
                <a:cs typeface="Symbol"/>
              </a:rPr>
              <a:t></a:t>
            </a:r>
            <a:r>
              <a:rPr sz="2550" spc="-85" dirty="0">
                <a:latin typeface="Times New Roman"/>
                <a:cs typeface="Times New Roman"/>
              </a:rPr>
              <a:t> </a:t>
            </a:r>
            <a:r>
              <a:rPr sz="2550" i="1" dirty="0">
                <a:latin typeface="Times New Roman"/>
                <a:cs typeface="Times New Roman"/>
              </a:rPr>
              <a:t>e</a:t>
            </a:r>
            <a:endParaRPr sz="2550">
              <a:latin typeface="Times New Roman"/>
              <a:cs typeface="Times New Roman"/>
            </a:endParaRPr>
          </a:p>
        </p:txBody>
      </p:sp>
      <p:sp>
        <p:nvSpPr>
          <p:cNvPr id="46" name="object 46"/>
          <p:cNvSpPr txBox="1"/>
          <p:nvPr/>
        </p:nvSpPr>
        <p:spPr>
          <a:xfrm>
            <a:off x="8857820" y="3326995"/>
            <a:ext cx="63500" cy="187960"/>
          </a:xfrm>
          <a:prstGeom prst="rect">
            <a:avLst/>
          </a:prstGeom>
        </p:spPr>
        <p:txBody>
          <a:bodyPr vert="horz" wrap="square" lIns="0" tIns="14604" rIns="0" bIns="0" rtlCol="0">
            <a:spAutoFit/>
          </a:bodyPr>
          <a:lstStyle/>
          <a:p>
            <a:pPr marL="12700">
              <a:lnSpc>
                <a:spcPct val="100000"/>
              </a:lnSpc>
              <a:spcBef>
                <a:spcPts val="114"/>
              </a:spcBef>
            </a:pPr>
            <a:r>
              <a:rPr sz="1050" i="1" dirty="0">
                <a:latin typeface="Times New Roman"/>
                <a:cs typeface="Times New Roman"/>
              </a:rPr>
              <a:t>j</a:t>
            </a:r>
            <a:endParaRPr sz="1050">
              <a:latin typeface="Times New Roman"/>
              <a:cs typeface="Times New Roman"/>
            </a:endParaRPr>
          </a:p>
        </p:txBody>
      </p:sp>
      <p:sp>
        <p:nvSpPr>
          <p:cNvPr id="47" name="object 47"/>
          <p:cNvSpPr txBox="1"/>
          <p:nvPr/>
        </p:nvSpPr>
        <p:spPr>
          <a:xfrm>
            <a:off x="3797445" y="5634451"/>
            <a:ext cx="120650" cy="253365"/>
          </a:xfrm>
          <a:prstGeom prst="rect">
            <a:avLst/>
          </a:prstGeom>
        </p:spPr>
        <p:txBody>
          <a:bodyPr vert="horz" wrap="square" lIns="0" tIns="12065" rIns="0" bIns="0" rtlCol="0">
            <a:spAutoFit/>
          </a:bodyPr>
          <a:lstStyle/>
          <a:p>
            <a:pPr marL="12700">
              <a:lnSpc>
                <a:spcPct val="100000"/>
              </a:lnSpc>
              <a:spcBef>
                <a:spcPts val="95"/>
              </a:spcBef>
            </a:pPr>
            <a:r>
              <a:rPr sz="1500" spc="-5" dirty="0">
                <a:latin typeface="Times New Roman"/>
                <a:cs typeface="Times New Roman"/>
              </a:rPr>
              <a:t>3</a:t>
            </a:r>
            <a:endParaRPr sz="1500">
              <a:latin typeface="Times New Roman"/>
              <a:cs typeface="Times New Roman"/>
            </a:endParaRPr>
          </a:p>
        </p:txBody>
      </p:sp>
      <p:sp>
        <p:nvSpPr>
          <p:cNvPr id="48" name="object 48"/>
          <p:cNvSpPr txBox="1"/>
          <p:nvPr/>
        </p:nvSpPr>
        <p:spPr>
          <a:xfrm>
            <a:off x="3739760" y="6275883"/>
            <a:ext cx="285750" cy="253365"/>
          </a:xfrm>
          <a:prstGeom prst="rect">
            <a:avLst/>
          </a:prstGeom>
        </p:spPr>
        <p:txBody>
          <a:bodyPr vert="horz" wrap="square" lIns="0" tIns="12065" rIns="0" bIns="0" rtlCol="0">
            <a:spAutoFit/>
          </a:bodyPr>
          <a:lstStyle/>
          <a:p>
            <a:pPr marL="12700">
              <a:lnSpc>
                <a:spcPct val="100000"/>
              </a:lnSpc>
              <a:spcBef>
                <a:spcPts val="95"/>
              </a:spcBef>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49" name="object 49"/>
          <p:cNvSpPr txBox="1"/>
          <p:nvPr/>
        </p:nvSpPr>
        <p:spPr>
          <a:xfrm>
            <a:off x="3174027" y="5487878"/>
            <a:ext cx="1247140" cy="611505"/>
          </a:xfrm>
          <a:prstGeom prst="rect">
            <a:avLst/>
          </a:prstGeom>
        </p:spPr>
        <p:txBody>
          <a:bodyPr vert="horz" wrap="square" lIns="0" tIns="11430" rIns="0" bIns="0" rtlCol="0">
            <a:spAutoFit/>
          </a:bodyPr>
          <a:lstStyle/>
          <a:p>
            <a:pPr marL="508634" indent="-471170">
              <a:lnSpc>
                <a:spcPct val="100000"/>
              </a:lnSpc>
              <a:spcBef>
                <a:spcPts val="90"/>
              </a:spcBef>
              <a:buSzPct val="85714"/>
              <a:buChar char=""/>
              <a:tabLst>
                <a:tab pos="508634" algn="l"/>
                <a:tab pos="509270" algn="l"/>
              </a:tabLst>
            </a:pPr>
            <a:r>
              <a:rPr sz="5775" spc="442" baseline="-28860" dirty="0">
                <a:latin typeface="Symbol"/>
                <a:cs typeface="Symbol"/>
              </a:rPr>
              <a:t></a:t>
            </a:r>
            <a:r>
              <a:rPr sz="3825" i="1" spc="292" baseline="-30501" dirty="0">
                <a:latin typeface="Times New Roman"/>
                <a:cs typeface="Times New Roman"/>
              </a:rPr>
              <a:t>e</a:t>
            </a:r>
            <a:r>
              <a:rPr sz="1500" i="1" spc="-5" dirty="0">
                <a:latin typeface="Times New Roman"/>
                <a:cs typeface="Times New Roman"/>
              </a:rPr>
              <a:t>z</a:t>
            </a:r>
            <a:r>
              <a:rPr sz="1500" i="1" spc="-120" dirty="0">
                <a:latin typeface="Times New Roman"/>
                <a:cs typeface="Times New Roman"/>
              </a:rPr>
              <a:t> </a:t>
            </a:r>
            <a:r>
              <a:rPr sz="1575" i="1" spc="7" baseline="-18518" dirty="0">
                <a:latin typeface="Times New Roman"/>
                <a:cs typeface="Times New Roman"/>
              </a:rPr>
              <a:t>j</a:t>
            </a:r>
            <a:endParaRPr sz="1575" baseline="-18518">
              <a:latin typeface="Times New Roman"/>
              <a:cs typeface="Times New Roman"/>
            </a:endParaRPr>
          </a:p>
        </p:txBody>
      </p:sp>
      <p:grpSp>
        <p:nvGrpSpPr>
          <p:cNvPr id="50" name="object 50"/>
          <p:cNvGrpSpPr/>
          <p:nvPr/>
        </p:nvGrpSpPr>
        <p:grpSpPr>
          <a:xfrm>
            <a:off x="4602353" y="3287140"/>
            <a:ext cx="526415" cy="527685"/>
            <a:chOff x="4602353" y="3287140"/>
            <a:chExt cx="526415" cy="527685"/>
          </a:xfrm>
        </p:grpSpPr>
        <p:pic>
          <p:nvPicPr>
            <p:cNvPr id="51" name="object 51"/>
            <p:cNvPicPr/>
            <p:nvPr/>
          </p:nvPicPr>
          <p:blipFill>
            <a:blip r:embed="rId3" cstate="print"/>
            <a:stretch>
              <a:fillRect/>
            </a:stretch>
          </p:blipFill>
          <p:spPr>
            <a:xfrm>
              <a:off x="4605528" y="3290315"/>
              <a:ext cx="519684" cy="521208"/>
            </a:xfrm>
            <a:prstGeom prst="rect">
              <a:avLst/>
            </a:prstGeom>
          </p:spPr>
        </p:pic>
        <p:sp>
          <p:nvSpPr>
            <p:cNvPr id="52" name="object 52"/>
            <p:cNvSpPr/>
            <p:nvPr/>
          </p:nvSpPr>
          <p:spPr>
            <a:xfrm>
              <a:off x="4605528" y="3290315"/>
              <a:ext cx="520065" cy="521334"/>
            </a:xfrm>
            <a:custGeom>
              <a:avLst/>
              <a:gdLst/>
              <a:ahLst/>
              <a:cxnLst/>
              <a:rect l="l" t="t" r="r" b="b"/>
              <a:pathLst>
                <a:path w="520064" h="521335">
                  <a:moveTo>
                    <a:pt x="0" y="521208"/>
                  </a:moveTo>
                  <a:lnTo>
                    <a:pt x="519684" y="521208"/>
                  </a:lnTo>
                  <a:lnTo>
                    <a:pt x="519684" y="0"/>
                  </a:lnTo>
                  <a:lnTo>
                    <a:pt x="0" y="0"/>
                  </a:lnTo>
                  <a:lnTo>
                    <a:pt x="0" y="521208"/>
                  </a:lnTo>
                  <a:close/>
                </a:path>
              </a:pathLst>
            </a:custGeom>
            <a:ln w="6096">
              <a:solidFill>
                <a:srgbClr val="A4A4A4"/>
              </a:solidFill>
            </a:ln>
          </p:spPr>
          <p:txBody>
            <a:bodyPr wrap="square" lIns="0" tIns="0" rIns="0" bIns="0" rtlCol="0"/>
            <a:lstStyle/>
            <a:p>
              <a:endParaRPr/>
            </a:p>
          </p:txBody>
        </p:sp>
      </p:grpSp>
      <p:sp>
        <p:nvSpPr>
          <p:cNvPr id="53" name="object 53"/>
          <p:cNvSpPr txBox="1"/>
          <p:nvPr/>
        </p:nvSpPr>
        <p:spPr>
          <a:xfrm>
            <a:off x="4764756" y="3191251"/>
            <a:ext cx="257175" cy="534035"/>
          </a:xfrm>
          <a:prstGeom prst="rect">
            <a:avLst/>
          </a:prstGeom>
        </p:spPr>
        <p:txBody>
          <a:bodyPr vert="horz" wrap="square" lIns="0" tIns="17145" rIns="0" bIns="0" rtlCol="0">
            <a:spAutoFit/>
          </a:bodyPr>
          <a:lstStyle/>
          <a:p>
            <a:pPr marL="12700">
              <a:lnSpc>
                <a:spcPct val="100000"/>
              </a:lnSpc>
              <a:spcBef>
                <a:spcPts val="135"/>
              </a:spcBef>
            </a:pPr>
            <a:r>
              <a:rPr sz="3300" spc="10" dirty="0">
                <a:latin typeface="Symbol"/>
                <a:cs typeface="Symbol"/>
              </a:rPr>
              <a:t></a:t>
            </a:r>
            <a:endParaRPr sz="3300">
              <a:latin typeface="Symbol"/>
              <a:cs typeface="Symbol"/>
            </a:endParaRPr>
          </a:p>
        </p:txBody>
      </p:sp>
      <p:grpSp>
        <p:nvGrpSpPr>
          <p:cNvPr id="54" name="object 54"/>
          <p:cNvGrpSpPr/>
          <p:nvPr/>
        </p:nvGrpSpPr>
        <p:grpSpPr>
          <a:xfrm>
            <a:off x="5250053" y="4189348"/>
            <a:ext cx="527685" cy="527685"/>
            <a:chOff x="5250053" y="4189348"/>
            <a:chExt cx="527685" cy="527685"/>
          </a:xfrm>
        </p:grpSpPr>
        <p:pic>
          <p:nvPicPr>
            <p:cNvPr id="55" name="object 55"/>
            <p:cNvPicPr/>
            <p:nvPr/>
          </p:nvPicPr>
          <p:blipFill>
            <a:blip r:embed="rId4" cstate="print"/>
            <a:stretch>
              <a:fillRect/>
            </a:stretch>
          </p:blipFill>
          <p:spPr>
            <a:xfrm>
              <a:off x="5253228" y="4192523"/>
              <a:ext cx="521208" cy="521207"/>
            </a:xfrm>
            <a:prstGeom prst="rect">
              <a:avLst/>
            </a:prstGeom>
          </p:spPr>
        </p:pic>
        <p:sp>
          <p:nvSpPr>
            <p:cNvPr id="56" name="object 56"/>
            <p:cNvSpPr/>
            <p:nvPr/>
          </p:nvSpPr>
          <p:spPr>
            <a:xfrm>
              <a:off x="5253228" y="4192523"/>
              <a:ext cx="521334" cy="521334"/>
            </a:xfrm>
            <a:custGeom>
              <a:avLst/>
              <a:gdLst/>
              <a:ahLst/>
              <a:cxnLst/>
              <a:rect l="l" t="t" r="r" b="b"/>
              <a:pathLst>
                <a:path w="521335" h="521335">
                  <a:moveTo>
                    <a:pt x="0" y="521207"/>
                  </a:moveTo>
                  <a:lnTo>
                    <a:pt x="521208" y="521207"/>
                  </a:lnTo>
                  <a:lnTo>
                    <a:pt x="521208" y="0"/>
                  </a:lnTo>
                  <a:lnTo>
                    <a:pt x="0" y="0"/>
                  </a:lnTo>
                  <a:lnTo>
                    <a:pt x="0" y="521207"/>
                  </a:lnTo>
                  <a:close/>
                </a:path>
              </a:pathLst>
            </a:custGeom>
            <a:ln w="6096">
              <a:solidFill>
                <a:srgbClr val="A4A4A4"/>
              </a:solidFill>
            </a:ln>
          </p:spPr>
          <p:txBody>
            <a:bodyPr wrap="square" lIns="0" tIns="0" rIns="0" bIns="0" rtlCol="0"/>
            <a:lstStyle/>
            <a:p>
              <a:endParaRPr/>
            </a:p>
          </p:txBody>
        </p:sp>
      </p:grpSp>
      <p:sp>
        <p:nvSpPr>
          <p:cNvPr id="57" name="object 57"/>
          <p:cNvSpPr txBox="1"/>
          <p:nvPr/>
        </p:nvSpPr>
        <p:spPr>
          <a:xfrm>
            <a:off x="5414953" y="4094984"/>
            <a:ext cx="255270" cy="534035"/>
          </a:xfrm>
          <a:prstGeom prst="rect">
            <a:avLst/>
          </a:prstGeom>
        </p:spPr>
        <p:txBody>
          <a:bodyPr vert="horz" wrap="square" lIns="0" tIns="17145" rIns="0" bIns="0" rtlCol="0">
            <a:spAutoFit/>
          </a:bodyPr>
          <a:lstStyle/>
          <a:p>
            <a:pPr marL="12700">
              <a:lnSpc>
                <a:spcPct val="100000"/>
              </a:lnSpc>
              <a:spcBef>
                <a:spcPts val="135"/>
              </a:spcBef>
            </a:pPr>
            <a:r>
              <a:rPr sz="3300" spc="-5" dirty="0">
                <a:latin typeface="Symbol"/>
                <a:cs typeface="Symbol"/>
              </a:rPr>
              <a:t></a:t>
            </a:r>
            <a:endParaRPr sz="3300">
              <a:latin typeface="Symbol"/>
              <a:cs typeface="Symbol"/>
            </a:endParaRPr>
          </a:p>
        </p:txBody>
      </p:sp>
      <p:grpSp>
        <p:nvGrpSpPr>
          <p:cNvPr id="58" name="object 58"/>
          <p:cNvGrpSpPr/>
          <p:nvPr/>
        </p:nvGrpSpPr>
        <p:grpSpPr>
          <a:xfrm>
            <a:off x="5906896" y="5093080"/>
            <a:ext cx="526415" cy="526415"/>
            <a:chOff x="5906896" y="5093080"/>
            <a:chExt cx="526415" cy="526415"/>
          </a:xfrm>
        </p:grpSpPr>
        <p:pic>
          <p:nvPicPr>
            <p:cNvPr id="59" name="object 59"/>
            <p:cNvPicPr/>
            <p:nvPr/>
          </p:nvPicPr>
          <p:blipFill>
            <a:blip r:embed="rId5" cstate="print"/>
            <a:stretch>
              <a:fillRect/>
            </a:stretch>
          </p:blipFill>
          <p:spPr>
            <a:xfrm>
              <a:off x="5910071" y="5096255"/>
              <a:ext cx="519684" cy="519684"/>
            </a:xfrm>
            <a:prstGeom prst="rect">
              <a:avLst/>
            </a:prstGeom>
          </p:spPr>
        </p:pic>
        <p:sp>
          <p:nvSpPr>
            <p:cNvPr id="60" name="object 60"/>
            <p:cNvSpPr/>
            <p:nvPr/>
          </p:nvSpPr>
          <p:spPr>
            <a:xfrm>
              <a:off x="5910071" y="5096255"/>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61" name="object 61"/>
          <p:cNvSpPr txBox="1"/>
          <p:nvPr/>
        </p:nvSpPr>
        <p:spPr>
          <a:xfrm>
            <a:off x="6069300" y="4997805"/>
            <a:ext cx="257175" cy="532130"/>
          </a:xfrm>
          <a:prstGeom prst="rect">
            <a:avLst/>
          </a:prstGeom>
        </p:spPr>
        <p:txBody>
          <a:bodyPr vert="horz" wrap="square" lIns="0" tIns="15240" rIns="0" bIns="0" rtlCol="0">
            <a:spAutoFit/>
          </a:bodyPr>
          <a:lstStyle/>
          <a:p>
            <a:pPr marL="12700">
              <a:lnSpc>
                <a:spcPct val="100000"/>
              </a:lnSpc>
              <a:spcBef>
                <a:spcPts val="120"/>
              </a:spcBef>
            </a:pPr>
            <a:r>
              <a:rPr sz="3300" spc="10" dirty="0">
                <a:latin typeface="Symbol"/>
                <a:cs typeface="Symbol"/>
              </a:rPr>
              <a:t></a:t>
            </a:r>
            <a:endParaRPr sz="3300">
              <a:latin typeface="Symbol"/>
              <a:cs typeface="Symbol"/>
            </a:endParaRPr>
          </a:p>
        </p:txBody>
      </p:sp>
      <p:grpSp>
        <p:nvGrpSpPr>
          <p:cNvPr id="62" name="object 62"/>
          <p:cNvGrpSpPr/>
          <p:nvPr/>
        </p:nvGrpSpPr>
        <p:grpSpPr>
          <a:xfrm>
            <a:off x="2075688" y="3432047"/>
            <a:ext cx="4816475" cy="2729865"/>
            <a:chOff x="2075688" y="3432047"/>
            <a:chExt cx="4816475" cy="2729865"/>
          </a:xfrm>
        </p:grpSpPr>
        <p:sp>
          <p:nvSpPr>
            <p:cNvPr id="63" name="object 63"/>
            <p:cNvSpPr/>
            <p:nvPr/>
          </p:nvSpPr>
          <p:spPr>
            <a:xfrm>
              <a:off x="2104644" y="3544823"/>
              <a:ext cx="0" cy="2548255"/>
            </a:xfrm>
            <a:custGeom>
              <a:avLst/>
              <a:gdLst/>
              <a:ahLst/>
              <a:cxnLst/>
              <a:rect l="l" t="t" r="r" b="b"/>
              <a:pathLst>
                <a:path h="2548254">
                  <a:moveTo>
                    <a:pt x="0" y="0"/>
                  </a:moveTo>
                  <a:lnTo>
                    <a:pt x="0" y="2548140"/>
                  </a:lnTo>
                </a:path>
              </a:pathLst>
            </a:custGeom>
            <a:ln w="57912">
              <a:solidFill>
                <a:srgbClr val="FF0000"/>
              </a:solidFill>
            </a:ln>
          </p:spPr>
          <p:txBody>
            <a:bodyPr wrap="square" lIns="0" tIns="0" rIns="0" bIns="0" rtlCol="0"/>
            <a:lstStyle/>
            <a:p>
              <a:endParaRPr/>
            </a:p>
          </p:txBody>
        </p:sp>
        <p:sp>
          <p:nvSpPr>
            <p:cNvPr id="64" name="object 64"/>
            <p:cNvSpPr/>
            <p:nvPr/>
          </p:nvSpPr>
          <p:spPr>
            <a:xfrm>
              <a:off x="2104644" y="5987795"/>
              <a:ext cx="911860" cy="173990"/>
            </a:xfrm>
            <a:custGeom>
              <a:avLst/>
              <a:gdLst/>
              <a:ahLst/>
              <a:cxnLst/>
              <a:rect l="l" t="t" r="r" b="b"/>
              <a:pathLst>
                <a:path w="911860" h="173989">
                  <a:moveTo>
                    <a:pt x="737997" y="0"/>
                  </a:moveTo>
                  <a:lnTo>
                    <a:pt x="737997" y="173735"/>
                  </a:lnTo>
                  <a:lnTo>
                    <a:pt x="853820" y="115823"/>
                  </a:lnTo>
                  <a:lnTo>
                    <a:pt x="766953" y="115823"/>
                  </a:lnTo>
                  <a:lnTo>
                    <a:pt x="766953" y="57911"/>
                  </a:lnTo>
                  <a:lnTo>
                    <a:pt x="853820" y="57911"/>
                  </a:lnTo>
                  <a:lnTo>
                    <a:pt x="737997" y="0"/>
                  </a:lnTo>
                  <a:close/>
                </a:path>
                <a:path w="911860" h="173989">
                  <a:moveTo>
                    <a:pt x="737997" y="57911"/>
                  </a:moveTo>
                  <a:lnTo>
                    <a:pt x="0" y="57911"/>
                  </a:lnTo>
                  <a:lnTo>
                    <a:pt x="0" y="115823"/>
                  </a:lnTo>
                  <a:lnTo>
                    <a:pt x="737997" y="115823"/>
                  </a:lnTo>
                  <a:lnTo>
                    <a:pt x="737997" y="57911"/>
                  </a:lnTo>
                  <a:close/>
                </a:path>
                <a:path w="911860" h="173989">
                  <a:moveTo>
                    <a:pt x="853820" y="57911"/>
                  </a:moveTo>
                  <a:lnTo>
                    <a:pt x="766953" y="57911"/>
                  </a:lnTo>
                  <a:lnTo>
                    <a:pt x="766953" y="115823"/>
                  </a:lnTo>
                  <a:lnTo>
                    <a:pt x="853820" y="115823"/>
                  </a:lnTo>
                  <a:lnTo>
                    <a:pt x="911732" y="86867"/>
                  </a:lnTo>
                  <a:lnTo>
                    <a:pt x="853820" y="57911"/>
                  </a:lnTo>
                  <a:close/>
                </a:path>
              </a:pathLst>
            </a:custGeom>
            <a:solidFill>
              <a:srgbClr val="FF0000"/>
            </a:solidFill>
          </p:spPr>
          <p:txBody>
            <a:bodyPr wrap="square" lIns="0" tIns="0" rIns="0" bIns="0" rtlCol="0"/>
            <a:lstStyle/>
            <a:p>
              <a:endParaRPr/>
            </a:p>
          </p:txBody>
        </p:sp>
        <p:sp>
          <p:nvSpPr>
            <p:cNvPr id="65" name="object 65"/>
            <p:cNvSpPr/>
            <p:nvPr/>
          </p:nvSpPr>
          <p:spPr>
            <a:xfrm>
              <a:off x="2421636" y="4434839"/>
              <a:ext cx="283845" cy="1666239"/>
            </a:xfrm>
            <a:custGeom>
              <a:avLst/>
              <a:gdLst/>
              <a:ahLst/>
              <a:cxnLst/>
              <a:rect l="l" t="t" r="r" b="b"/>
              <a:pathLst>
                <a:path w="283844" h="1666239">
                  <a:moveTo>
                    <a:pt x="0" y="0"/>
                  </a:moveTo>
                  <a:lnTo>
                    <a:pt x="0" y="1666100"/>
                  </a:lnTo>
                </a:path>
                <a:path w="283844" h="1666239">
                  <a:moveTo>
                    <a:pt x="283463" y="865632"/>
                  </a:moveTo>
                  <a:lnTo>
                    <a:pt x="283463" y="1643507"/>
                  </a:lnTo>
                </a:path>
              </a:pathLst>
            </a:custGeom>
            <a:ln w="57912">
              <a:solidFill>
                <a:srgbClr val="FF0000"/>
              </a:solidFill>
            </a:ln>
          </p:spPr>
          <p:txBody>
            <a:bodyPr wrap="square" lIns="0" tIns="0" rIns="0" bIns="0" rtlCol="0"/>
            <a:lstStyle/>
            <a:p>
              <a:endParaRPr/>
            </a:p>
          </p:txBody>
        </p:sp>
        <p:sp>
          <p:nvSpPr>
            <p:cNvPr id="66" name="object 66"/>
            <p:cNvSpPr/>
            <p:nvPr/>
          </p:nvSpPr>
          <p:spPr>
            <a:xfrm>
              <a:off x="2999232" y="3432047"/>
              <a:ext cx="3892550" cy="1943100"/>
            </a:xfrm>
            <a:custGeom>
              <a:avLst/>
              <a:gdLst/>
              <a:ahLst/>
              <a:cxnLst/>
              <a:rect l="l" t="t" r="r" b="b"/>
              <a:pathLst>
                <a:path w="3892550" h="1943100">
                  <a:moveTo>
                    <a:pt x="1605661" y="86868"/>
                  </a:moveTo>
                  <a:lnTo>
                    <a:pt x="1547749" y="57912"/>
                  </a:lnTo>
                  <a:lnTo>
                    <a:pt x="1431925" y="0"/>
                  </a:lnTo>
                  <a:lnTo>
                    <a:pt x="1431925" y="57912"/>
                  </a:lnTo>
                  <a:lnTo>
                    <a:pt x="0" y="57912"/>
                  </a:lnTo>
                  <a:lnTo>
                    <a:pt x="0" y="115824"/>
                  </a:lnTo>
                  <a:lnTo>
                    <a:pt x="1431925" y="115824"/>
                  </a:lnTo>
                  <a:lnTo>
                    <a:pt x="1431925" y="173748"/>
                  </a:lnTo>
                  <a:lnTo>
                    <a:pt x="1547749" y="115824"/>
                  </a:lnTo>
                  <a:lnTo>
                    <a:pt x="1605661" y="86868"/>
                  </a:lnTo>
                  <a:close/>
                </a:path>
                <a:path w="3892550" h="1943100">
                  <a:moveTo>
                    <a:pt x="2253869" y="1002792"/>
                  </a:moveTo>
                  <a:lnTo>
                    <a:pt x="2195957" y="973836"/>
                  </a:lnTo>
                  <a:lnTo>
                    <a:pt x="2080133" y="915924"/>
                  </a:lnTo>
                  <a:lnTo>
                    <a:pt x="2080133" y="973836"/>
                  </a:lnTo>
                  <a:lnTo>
                    <a:pt x="653796" y="973836"/>
                  </a:lnTo>
                  <a:lnTo>
                    <a:pt x="653796" y="1031748"/>
                  </a:lnTo>
                  <a:lnTo>
                    <a:pt x="2080133" y="1031748"/>
                  </a:lnTo>
                  <a:lnTo>
                    <a:pt x="2080133" y="1089660"/>
                  </a:lnTo>
                  <a:lnTo>
                    <a:pt x="2195957" y="1031748"/>
                  </a:lnTo>
                  <a:lnTo>
                    <a:pt x="2253869" y="1002792"/>
                  </a:lnTo>
                  <a:close/>
                </a:path>
                <a:path w="3892550" h="1943100">
                  <a:moveTo>
                    <a:pt x="3891407" y="1856232"/>
                  </a:moveTo>
                  <a:lnTo>
                    <a:pt x="3833495" y="1827276"/>
                  </a:lnTo>
                  <a:lnTo>
                    <a:pt x="3717671" y="1769364"/>
                  </a:lnTo>
                  <a:lnTo>
                    <a:pt x="3717671" y="1827276"/>
                  </a:lnTo>
                  <a:lnTo>
                    <a:pt x="3410712" y="1827276"/>
                  </a:lnTo>
                  <a:lnTo>
                    <a:pt x="3410712" y="1885188"/>
                  </a:lnTo>
                  <a:lnTo>
                    <a:pt x="3717671" y="1885188"/>
                  </a:lnTo>
                  <a:lnTo>
                    <a:pt x="3717671" y="1943100"/>
                  </a:lnTo>
                  <a:lnTo>
                    <a:pt x="3833495" y="1885188"/>
                  </a:lnTo>
                  <a:lnTo>
                    <a:pt x="3891407" y="1856232"/>
                  </a:lnTo>
                  <a:close/>
                </a:path>
                <a:path w="3892550" h="1943100">
                  <a:moveTo>
                    <a:pt x="3892042" y="1002792"/>
                  </a:moveTo>
                  <a:lnTo>
                    <a:pt x="3834130" y="973836"/>
                  </a:lnTo>
                  <a:lnTo>
                    <a:pt x="3718306" y="915924"/>
                  </a:lnTo>
                  <a:lnTo>
                    <a:pt x="3718306" y="973836"/>
                  </a:lnTo>
                  <a:lnTo>
                    <a:pt x="2816352" y="973836"/>
                  </a:lnTo>
                  <a:lnTo>
                    <a:pt x="2816352" y="1031748"/>
                  </a:lnTo>
                  <a:lnTo>
                    <a:pt x="3718306" y="1031748"/>
                  </a:lnTo>
                  <a:lnTo>
                    <a:pt x="3718306" y="1089660"/>
                  </a:lnTo>
                  <a:lnTo>
                    <a:pt x="3834130" y="1031748"/>
                  </a:lnTo>
                  <a:lnTo>
                    <a:pt x="3892042" y="1002792"/>
                  </a:lnTo>
                  <a:close/>
                </a:path>
                <a:path w="3892550" h="1943100">
                  <a:moveTo>
                    <a:pt x="3892550" y="94488"/>
                  </a:moveTo>
                  <a:lnTo>
                    <a:pt x="3834625" y="65532"/>
                  </a:lnTo>
                  <a:lnTo>
                    <a:pt x="3718814" y="7620"/>
                  </a:lnTo>
                  <a:lnTo>
                    <a:pt x="3718814" y="65532"/>
                  </a:lnTo>
                  <a:lnTo>
                    <a:pt x="2136648" y="65532"/>
                  </a:lnTo>
                  <a:lnTo>
                    <a:pt x="2136648" y="123444"/>
                  </a:lnTo>
                  <a:lnTo>
                    <a:pt x="3718814" y="123444"/>
                  </a:lnTo>
                  <a:lnTo>
                    <a:pt x="3718814" y="181356"/>
                  </a:lnTo>
                  <a:lnTo>
                    <a:pt x="3834638" y="123444"/>
                  </a:lnTo>
                  <a:lnTo>
                    <a:pt x="3892550" y="94488"/>
                  </a:lnTo>
                  <a:close/>
                </a:path>
              </a:pathLst>
            </a:custGeom>
            <a:solidFill>
              <a:srgbClr val="000000"/>
            </a:solidFill>
          </p:spPr>
          <p:txBody>
            <a:bodyPr wrap="square" lIns="0" tIns="0" rIns="0" bIns="0" rtlCol="0"/>
            <a:lstStyle/>
            <a:p>
              <a:endParaRPr/>
            </a:p>
          </p:txBody>
        </p:sp>
        <p:sp>
          <p:nvSpPr>
            <p:cNvPr id="67" name="object 67"/>
            <p:cNvSpPr/>
            <p:nvPr/>
          </p:nvSpPr>
          <p:spPr>
            <a:xfrm>
              <a:off x="4803648" y="3825239"/>
              <a:ext cx="1438910" cy="2277110"/>
            </a:xfrm>
            <a:custGeom>
              <a:avLst/>
              <a:gdLst/>
              <a:ahLst/>
              <a:cxnLst/>
              <a:rect l="l" t="t" r="r" b="b"/>
              <a:pathLst>
                <a:path w="1438910" h="2277110">
                  <a:moveTo>
                    <a:pt x="173736" y="173736"/>
                  </a:moveTo>
                  <a:lnTo>
                    <a:pt x="159258" y="144780"/>
                  </a:lnTo>
                  <a:lnTo>
                    <a:pt x="86868" y="0"/>
                  </a:lnTo>
                  <a:lnTo>
                    <a:pt x="0" y="173736"/>
                  </a:lnTo>
                  <a:lnTo>
                    <a:pt x="57912" y="173736"/>
                  </a:lnTo>
                  <a:lnTo>
                    <a:pt x="57912" y="2239492"/>
                  </a:lnTo>
                  <a:lnTo>
                    <a:pt x="115824" y="2239505"/>
                  </a:lnTo>
                  <a:lnTo>
                    <a:pt x="115824" y="173736"/>
                  </a:lnTo>
                  <a:lnTo>
                    <a:pt x="173736" y="173736"/>
                  </a:lnTo>
                  <a:close/>
                </a:path>
                <a:path w="1438910" h="2277110">
                  <a:moveTo>
                    <a:pt x="797052" y="1036320"/>
                  </a:moveTo>
                  <a:lnTo>
                    <a:pt x="782574" y="1007364"/>
                  </a:lnTo>
                  <a:lnTo>
                    <a:pt x="710184" y="862584"/>
                  </a:lnTo>
                  <a:lnTo>
                    <a:pt x="623316" y="1036320"/>
                  </a:lnTo>
                  <a:lnTo>
                    <a:pt x="681228" y="1036320"/>
                  </a:lnTo>
                  <a:lnTo>
                    <a:pt x="681228" y="2276856"/>
                  </a:lnTo>
                  <a:lnTo>
                    <a:pt x="739140" y="2276856"/>
                  </a:lnTo>
                  <a:lnTo>
                    <a:pt x="739140" y="1036320"/>
                  </a:lnTo>
                  <a:lnTo>
                    <a:pt x="797052" y="1036320"/>
                  </a:lnTo>
                  <a:close/>
                </a:path>
                <a:path w="1438910" h="2277110">
                  <a:moveTo>
                    <a:pt x="1438656" y="1924812"/>
                  </a:moveTo>
                  <a:lnTo>
                    <a:pt x="1424178" y="1895856"/>
                  </a:lnTo>
                  <a:lnTo>
                    <a:pt x="1351788" y="1751076"/>
                  </a:lnTo>
                  <a:lnTo>
                    <a:pt x="1264920" y="1924812"/>
                  </a:lnTo>
                  <a:lnTo>
                    <a:pt x="1322832" y="1924812"/>
                  </a:lnTo>
                  <a:lnTo>
                    <a:pt x="1322832" y="2277110"/>
                  </a:lnTo>
                  <a:lnTo>
                    <a:pt x="1380744" y="2277110"/>
                  </a:lnTo>
                  <a:lnTo>
                    <a:pt x="1380744" y="1924812"/>
                  </a:lnTo>
                  <a:lnTo>
                    <a:pt x="1438656" y="1924812"/>
                  </a:lnTo>
                  <a:close/>
                </a:path>
              </a:pathLst>
            </a:custGeom>
            <a:solidFill>
              <a:srgbClr val="FF0000"/>
            </a:solidFill>
          </p:spPr>
          <p:txBody>
            <a:bodyPr wrap="square" lIns="0" tIns="0" rIns="0" bIns="0" rtlCol="0"/>
            <a:lstStyle/>
            <a:p>
              <a:endParaRPr/>
            </a:p>
          </p:txBody>
        </p:sp>
        <p:sp>
          <p:nvSpPr>
            <p:cNvPr id="68" name="object 68"/>
            <p:cNvSpPr/>
            <p:nvPr/>
          </p:nvSpPr>
          <p:spPr>
            <a:xfrm>
              <a:off x="4463795" y="6074663"/>
              <a:ext cx="1711325" cy="0"/>
            </a:xfrm>
            <a:custGeom>
              <a:avLst/>
              <a:gdLst/>
              <a:ahLst/>
              <a:cxnLst/>
              <a:rect l="l" t="t" r="r" b="b"/>
              <a:pathLst>
                <a:path w="1711325">
                  <a:moveTo>
                    <a:pt x="0" y="0"/>
                  </a:moveTo>
                  <a:lnTo>
                    <a:pt x="1710943" y="0"/>
                  </a:lnTo>
                </a:path>
              </a:pathLst>
            </a:custGeom>
            <a:ln w="57912">
              <a:solidFill>
                <a:srgbClr val="FF0000"/>
              </a:solidFill>
            </a:ln>
          </p:spPr>
          <p:txBody>
            <a:bodyPr wrap="square" lIns="0" tIns="0" rIns="0" bIns="0" rtlCol="0"/>
            <a:lstStyle/>
            <a:p>
              <a:endParaRPr/>
            </a:p>
          </p:txBody>
        </p:sp>
        <p:sp>
          <p:nvSpPr>
            <p:cNvPr id="69" name="object 69"/>
            <p:cNvSpPr/>
            <p:nvPr/>
          </p:nvSpPr>
          <p:spPr>
            <a:xfrm>
              <a:off x="4158614" y="5267451"/>
              <a:ext cx="1751330" cy="173990"/>
            </a:xfrm>
            <a:custGeom>
              <a:avLst/>
              <a:gdLst/>
              <a:ahLst/>
              <a:cxnLst/>
              <a:rect l="l" t="t" r="r" b="b"/>
              <a:pathLst>
                <a:path w="1751329" h="173989">
                  <a:moveTo>
                    <a:pt x="1578483" y="0"/>
                  </a:moveTo>
                  <a:lnTo>
                    <a:pt x="1577847" y="57974"/>
                  </a:lnTo>
                  <a:lnTo>
                    <a:pt x="1606804" y="58293"/>
                  </a:lnTo>
                  <a:lnTo>
                    <a:pt x="1606169" y="116205"/>
                  </a:lnTo>
                  <a:lnTo>
                    <a:pt x="1577208" y="116205"/>
                  </a:lnTo>
                  <a:lnTo>
                    <a:pt x="1576577" y="173736"/>
                  </a:lnTo>
                  <a:lnTo>
                    <a:pt x="1694907" y="116205"/>
                  </a:lnTo>
                  <a:lnTo>
                    <a:pt x="1606169" y="116205"/>
                  </a:lnTo>
                  <a:lnTo>
                    <a:pt x="1577212" y="115886"/>
                  </a:lnTo>
                  <a:lnTo>
                    <a:pt x="1695562" y="115886"/>
                  </a:lnTo>
                  <a:lnTo>
                    <a:pt x="1751330" y="88773"/>
                  </a:lnTo>
                  <a:lnTo>
                    <a:pt x="1578483" y="0"/>
                  </a:lnTo>
                  <a:close/>
                </a:path>
                <a:path w="1751329" h="173989">
                  <a:moveTo>
                    <a:pt x="1577847" y="57974"/>
                  </a:moveTo>
                  <a:lnTo>
                    <a:pt x="1577212" y="115886"/>
                  </a:lnTo>
                  <a:lnTo>
                    <a:pt x="1606169" y="116205"/>
                  </a:lnTo>
                  <a:lnTo>
                    <a:pt x="1606804" y="58293"/>
                  </a:lnTo>
                  <a:lnTo>
                    <a:pt x="1577847" y="57974"/>
                  </a:lnTo>
                  <a:close/>
                </a:path>
                <a:path w="1751329" h="173989">
                  <a:moveTo>
                    <a:pt x="635" y="40640"/>
                  </a:moveTo>
                  <a:lnTo>
                    <a:pt x="0" y="98552"/>
                  </a:lnTo>
                  <a:lnTo>
                    <a:pt x="1577212" y="115886"/>
                  </a:lnTo>
                  <a:lnTo>
                    <a:pt x="1577847" y="57974"/>
                  </a:lnTo>
                  <a:lnTo>
                    <a:pt x="635" y="40640"/>
                  </a:lnTo>
                  <a:close/>
                </a:path>
              </a:pathLst>
            </a:custGeom>
            <a:solidFill>
              <a:srgbClr val="000000"/>
            </a:solidFill>
          </p:spPr>
          <p:txBody>
            <a:bodyPr wrap="square" lIns="0" tIns="0" rIns="0" bIns="0" rtlCol="0"/>
            <a:lstStyle/>
            <a:p>
              <a:endParaRPr/>
            </a:p>
          </p:txBody>
        </p:sp>
      </p:grpSp>
      <p:sp>
        <p:nvSpPr>
          <p:cNvPr id="70" name="object 70"/>
          <p:cNvSpPr txBox="1"/>
          <p:nvPr/>
        </p:nvSpPr>
        <p:spPr>
          <a:xfrm>
            <a:off x="762711" y="3097148"/>
            <a:ext cx="18034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alibri"/>
                <a:cs typeface="Calibri"/>
              </a:rPr>
              <a:t>3</a:t>
            </a:r>
            <a:endParaRPr sz="2400">
              <a:latin typeface="Calibri"/>
              <a:cs typeface="Calibri"/>
            </a:endParaRPr>
          </a:p>
        </p:txBody>
      </p:sp>
      <p:sp>
        <p:nvSpPr>
          <p:cNvPr id="71" name="object 71"/>
          <p:cNvSpPr txBox="1"/>
          <p:nvPr/>
        </p:nvSpPr>
        <p:spPr>
          <a:xfrm>
            <a:off x="762711" y="4887848"/>
            <a:ext cx="27305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Calibri"/>
                <a:cs typeface="Calibri"/>
              </a:rPr>
              <a:t>-</a:t>
            </a:r>
            <a:r>
              <a:rPr sz="2400" b="1" dirty="0">
                <a:solidFill>
                  <a:srgbClr val="FF0000"/>
                </a:solidFill>
                <a:latin typeface="Calibri"/>
                <a:cs typeface="Calibri"/>
              </a:rPr>
              <a:t>3</a:t>
            </a:r>
            <a:endParaRPr sz="2400">
              <a:latin typeface="Calibri"/>
              <a:cs typeface="Calibri"/>
            </a:endParaRPr>
          </a:p>
        </p:txBody>
      </p:sp>
      <p:sp>
        <p:nvSpPr>
          <p:cNvPr id="72" name="object 72"/>
          <p:cNvSpPr txBox="1"/>
          <p:nvPr/>
        </p:nvSpPr>
        <p:spPr>
          <a:xfrm>
            <a:off x="746251" y="4013707"/>
            <a:ext cx="18034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alibri"/>
                <a:cs typeface="Calibri"/>
              </a:rPr>
              <a:t>1</a:t>
            </a:r>
            <a:endParaRPr sz="2400">
              <a:latin typeface="Calibri"/>
              <a:cs typeface="Calibri"/>
            </a:endParaRPr>
          </a:p>
        </p:txBody>
      </p:sp>
      <p:sp>
        <p:nvSpPr>
          <p:cNvPr id="73" name="object 73"/>
          <p:cNvSpPr txBox="1"/>
          <p:nvPr/>
        </p:nvSpPr>
        <p:spPr>
          <a:xfrm>
            <a:off x="3210977" y="4024738"/>
            <a:ext cx="864235" cy="415925"/>
          </a:xfrm>
          <a:prstGeom prst="rect">
            <a:avLst/>
          </a:prstGeom>
        </p:spPr>
        <p:txBody>
          <a:bodyPr vert="horz" wrap="square" lIns="0" tIns="13970" rIns="0" bIns="0" rtlCol="0">
            <a:spAutoFit/>
          </a:bodyPr>
          <a:lstStyle/>
          <a:p>
            <a:pPr marL="38100">
              <a:lnSpc>
                <a:spcPct val="100000"/>
              </a:lnSpc>
              <a:spcBef>
                <a:spcPts val="110"/>
              </a:spcBef>
            </a:pPr>
            <a:r>
              <a:rPr sz="3825" i="1" spc="292" baseline="-29411" dirty="0">
                <a:latin typeface="Times New Roman"/>
                <a:cs typeface="Times New Roman"/>
              </a:rPr>
              <a:t>e</a:t>
            </a:r>
            <a:r>
              <a:rPr sz="2250" i="1" spc="89" baseline="-3703" dirty="0">
                <a:latin typeface="Times New Roman"/>
                <a:cs typeface="Times New Roman"/>
              </a:rPr>
              <a:t>z</a:t>
            </a:r>
            <a:r>
              <a:rPr sz="1575" spc="7" baseline="-29100" dirty="0">
                <a:latin typeface="Times New Roman"/>
                <a:cs typeface="Times New Roman"/>
              </a:rPr>
              <a:t>2</a:t>
            </a:r>
            <a:r>
              <a:rPr sz="1575" baseline="-29100" dirty="0">
                <a:latin typeface="Times New Roman"/>
                <a:cs typeface="Times New Roman"/>
              </a:rPr>
              <a:t>  </a:t>
            </a:r>
            <a:r>
              <a:rPr sz="1575" spc="-179" baseline="-29100" dirty="0">
                <a:latin typeface="Times New Roman"/>
                <a:cs typeface="Times New Roman"/>
              </a:rPr>
              <a:t> </a:t>
            </a:r>
            <a:r>
              <a:rPr sz="2400" dirty="0">
                <a:solidFill>
                  <a:srgbClr val="FF0000"/>
                </a:solidFill>
                <a:latin typeface="Calibri Light"/>
                <a:cs typeface="Calibri Light"/>
              </a:rPr>
              <a:t>2.7</a:t>
            </a:r>
            <a:endParaRPr sz="2400">
              <a:latin typeface="Calibri Light"/>
              <a:cs typeface="Calibri Light"/>
            </a:endParaRPr>
          </a:p>
        </p:txBody>
      </p:sp>
      <p:sp>
        <p:nvSpPr>
          <p:cNvPr id="74" name="object 74"/>
          <p:cNvSpPr txBox="1"/>
          <p:nvPr/>
        </p:nvSpPr>
        <p:spPr>
          <a:xfrm>
            <a:off x="3020948" y="2547620"/>
            <a:ext cx="1075055" cy="949325"/>
          </a:xfrm>
          <a:prstGeom prst="rect">
            <a:avLst/>
          </a:prstGeom>
        </p:spPr>
        <p:txBody>
          <a:bodyPr vert="horz" wrap="square" lIns="0" tIns="108585" rIns="0" bIns="0" rtlCol="0">
            <a:spAutoFit/>
          </a:bodyPr>
          <a:lstStyle/>
          <a:p>
            <a:pPr marL="12700">
              <a:lnSpc>
                <a:spcPct val="100000"/>
              </a:lnSpc>
              <a:spcBef>
                <a:spcPts val="855"/>
              </a:spcBef>
            </a:pPr>
            <a:r>
              <a:rPr sz="2400" b="1" i="1" u="heavy" spc="-5" dirty="0">
                <a:uFill>
                  <a:solidFill>
                    <a:srgbClr val="000000"/>
                  </a:solidFill>
                </a:uFill>
                <a:latin typeface="Calibri"/>
                <a:cs typeface="Calibri"/>
              </a:rPr>
              <a:t>Sof</a:t>
            </a:r>
            <a:r>
              <a:rPr sz="2400" b="1" i="1" u="heavy" spc="-15" dirty="0">
                <a:uFill>
                  <a:solidFill>
                    <a:srgbClr val="000000"/>
                  </a:solidFill>
                </a:uFill>
                <a:latin typeface="Calibri"/>
                <a:cs typeface="Calibri"/>
              </a:rPr>
              <a:t>t</a:t>
            </a:r>
            <a:r>
              <a:rPr sz="2400" b="1" i="1" u="heavy" dirty="0">
                <a:uFill>
                  <a:solidFill>
                    <a:srgbClr val="000000"/>
                  </a:solidFill>
                </a:uFill>
                <a:latin typeface="Calibri"/>
                <a:cs typeface="Calibri"/>
              </a:rPr>
              <a:t>m</a:t>
            </a:r>
            <a:r>
              <a:rPr sz="2400" b="1" i="1" u="heavy" spc="5" dirty="0">
                <a:uFill>
                  <a:solidFill>
                    <a:srgbClr val="000000"/>
                  </a:solidFill>
                </a:uFill>
                <a:latin typeface="Calibri"/>
                <a:cs typeface="Calibri"/>
              </a:rPr>
              <a:t>a</a:t>
            </a:r>
            <a:r>
              <a:rPr sz="2400" b="1" i="1" u="heavy" dirty="0">
                <a:uFill>
                  <a:solidFill>
                    <a:srgbClr val="000000"/>
                  </a:solidFill>
                </a:uFill>
                <a:latin typeface="Calibri"/>
                <a:cs typeface="Calibri"/>
              </a:rPr>
              <a:t>x</a:t>
            </a:r>
            <a:endParaRPr sz="2400">
              <a:latin typeface="Calibri"/>
              <a:cs typeface="Calibri"/>
            </a:endParaRPr>
          </a:p>
          <a:p>
            <a:pPr marL="35560">
              <a:lnSpc>
                <a:spcPct val="100000"/>
              </a:lnSpc>
              <a:spcBef>
                <a:spcPts val="755"/>
              </a:spcBef>
            </a:pPr>
            <a:r>
              <a:rPr sz="2400" spc="-5" dirty="0">
                <a:solidFill>
                  <a:srgbClr val="FF0000"/>
                </a:solidFill>
                <a:latin typeface="Calibri Light"/>
                <a:cs typeface="Calibri Light"/>
              </a:rPr>
              <a:t>20</a:t>
            </a:r>
            <a:endParaRPr sz="2400">
              <a:latin typeface="Calibri Light"/>
              <a:cs typeface="Calibri Light"/>
            </a:endParaRPr>
          </a:p>
        </p:txBody>
      </p:sp>
      <p:sp>
        <p:nvSpPr>
          <p:cNvPr id="75" name="object 75"/>
          <p:cNvSpPr txBox="1"/>
          <p:nvPr/>
        </p:nvSpPr>
        <p:spPr>
          <a:xfrm>
            <a:off x="4183760" y="4859273"/>
            <a:ext cx="5626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alibri Light"/>
                <a:cs typeface="Calibri Light"/>
              </a:rPr>
              <a:t>0.</a:t>
            </a:r>
            <a:r>
              <a:rPr sz="2400" spc="-10" dirty="0">
                <a:solidFill>
                  <a:srgbClr val="FF0000"/>
                </a:solidFill>
                <a:latin typeface="Calibri Light"/>
                <a:cs typeface="Calibri Light"/>
              </a:rPr>
              <a:t>0</a:t>
            </a:r>
            <a:r>
              <a:rPr sz="2400" dirty="0">
                <a:solidFill>
                  <a:srgbClr val="FF0000"/>
                </a:solidFill>
                <a:latin typeface="Calibri Light"/>
                <a:cs typeface="Calibri Light"/>
              </a:rPr>
              <a:t>5</a:t>
            </a:r>
            <a:endParaRPr sz="2400">
              <a:latin typeface="Calibri Light"/>
              <a:cs typeface="Calibri Light"/>
            </a:endParaRPr>
          </a:p>
        </p:txBody>
      </p:sp>
      <p:sp>
        <p:nvSpPr>
          <p:cNvPr id="76" name="object 76"/>
          <p:cNvSpPr txBox="1"/>
          <p:nvPr/>
        </p:nvSpPr>
        <p:spPr>
          <a:xfrm>
            <a:off x="6630161" y="3051809"/>
            <a:ext cx="55880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Light"/>
                <a:cs typeface="Calibri Light"/>
              </a:rPr>
              <a:t>0.88</a:t>
            </a:r>
            <a:endParaRPr sz="2400">
              <a:latin typeface="Calibri Light"/>
              <a:cs typeface="Calibri Light"/>
            </a:endParaRPr>
          </a:p>
        </p:txBody>
      </p:sp>
      <p:sp>
        <p:nvSpPr>
          <p:cNvPr id="77" name="object 77"/>
          <p:cNvSpPr/>
          <p:nvPr/>
        </p:nvSpPr>
        <p:spPr>
          <a:xfrm>
            <a:off x="7921058" y="4064258"/>
            <a:ext cx="266065" cy="826769"/>
          </a:xfrm>
          <a:custGeom>
            <a:avLst/>
            <a:gdLst/>
            <a:ahLst/>
            <a:cxnLst/>
            <a:rect l="l" t="t" r="r" b="b"/>
            <a:pathLst>
              <a:path w="266065" h="826770">
                <a:moveTo>
                  <a:pt x="265662" y="0"/>
                </a:moveTo>
                <a:lnTo>
                  <a:pt x="0" y="826575"/>
                </a:lnTo>
              </a:path>
            </a:pathLst>
          </a:custGeom>
          <a:ln w="13531">
            <a:solidFill>
              <a:srgbClr val="000000"/>
            </a:solidFill>
          </a:ln>
        </p:spPr>
        <p:txBody>
          <a:bodyPr wrap="square" lIns="0" tIns="0" rIns="0" bIns="0" rtlCol="0"/>
          <a:lstStyle/>
          <a:p>
            <a:endParaRPr/>
          </a:p>
        </p:txBody>
      </p:sp>
      <p:sp>
        <p:nvSpPr>
          <p:cNvPr id="78" name="object 78"/>
          <p:cNvSpPr txBox="1"/>
          <p:nvPr/>
        </p:nvSpPr>
        <p:spPr>
          <a:xfrm>
            <a:off x="8198558" y="4006724"/>
            <a:ext cx="360045" cy="893444"/>
          </a:xfrm>
          <a:prstGeom prst="rect">
            <a:avLst/>
          </a:prstGeom>
        </p:spPr>
        <p:txBody>
          <a:bodyPr vert="horz" wrap="square" lIns="0" tIns="11430" rIns="0" bIns="0" rtlCol="0">
            <a:spAutoFit/>
          </a:bodyPr>
          <a:lstStyle/>
          <a:p>
            <a:pPr marL="13335" algn="ctr">
              <a:lnSpc>
                <a:spcPts val="1345"/>
              </a:lnSpc>
              <a:spcBef>
                <a:spcPts val="90"/>
              </a:spcBef>
            </a:pPr>
            <a:r>
              <a:rPr sz="1500" spc="-5" dirty="0">
                <a:latin typeface="Times New Roman"/>
                <a:cs typeface="Times New Roman"/>
              </a:rPr>
              <a:t>3</a:t>
            </a:r>
            <a:endParaRPr sz="1500">
              <a:latin typeface="Times New Roman"/>
              <a:cs typeface="Times New Roman"/>
            </a:endParaRPr>
          </a:p>
          <a:p>
            <a:pPr marL="12700">
              <a:lnSpc>
                <a:spcPts val="3900"/>
              </a:lnSpc>
            </a:pPr>
            <a:r>
              <a:rPr sz="3800" spc="-1714" dirty="0">
                <a:latin typeface="Symbol"/>
                <a:cs typeface="Symbol"/>
              </a:rPr>
              <a:t></a:t>
            </a:r>
            <a:endParaRPr sz="3800">
              <a:latin typeface="Symbol"/>
              <a:cs typeface="Symbol"/>
            </a:endParaRPr>
          </a:p>
          <a:p>
            <a:pPr marL="81915">
              <a:lnSpc>
                <a:spcPts val="1595"/>
              </a:lnSpc>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79" name="object 79"/>
          <p:cNvSpPr txBox="1"/>
          <p:nvPr/>
        </p:nvSpPr>
        <p:spPr>
          <a:xfrm>
            <a:off x="7873669" y="4289283"/>
            <a:ext cx="93345"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2</a:t>
            </a:r>
            <a:endParaRPr sz="1050">
              <a:latin typeface="Times New Roman"/>
              <a:cs typeface="Times New Roman"/>
            </a:endParaRPr>
          </a:p>
        </p:txBody>
      </p:sp>
      <p:sp>
        <p:nvSpPr>
          <p:cNvPr id="80" name="object 80"/>
          <p:cNvSpPr txBox="1"/>
          <p:nvPr/>
        </p:nvSpPr>
        <p:spPr>
          <a:xfrm>
            <a:off x="8558978" y="4022809"/>
            <a:ext cx="389255" cy="415290"/>
          </a:xfrm>
          <a:prstGeom prst="rect">
            <a:avLst/>
          </a:prstGeom>
        </p:spPr>
        <p:txBody>
          <a:bodyPr vert="horz" wrap="square" lIns="0" tIns="13335" rIns="0" bIns="0" rtlCol="0">
            <a:spAutoFit/>
          </a:bodyPr>
          <a:lstStyle/>
          <a:p>
            <a:pPr marL="38100">
              <a:lnSpc>
                <a:spcPct val="100000"/>
              </a:lnSpc>
              <a:spcBef>
                <a:spcPts val="105"/>
              </a:spcBef>
            </a:pPr>
            <a:r>
              <a:rPr sz="3825" i="1" spc="284" baseline="-30501" dirty="0">
                <a:latin typeface="Times New Roman"/>
                <a:cs typeface="Times New Roman"/>
              </a:rPr>
              <a:t>e</a:t>
            </a:r>
            <a:r>
              <a:rPr sz="1500" i="1" spc="-5" dirty="0">
                <a:latin typeface="Times New Roman"/>
                <a:cs typeface="Times New Roman"/>
              </a:rPr>
              <a:t>z</a:t>
            </a:r>
            <a:r>
              <a:rPr sz="1500" i="1" spc="-120" dirty="0">
                <a:latin typeface="Times New Roman"/>
                <a:cs typeface="Times New Roman"/>
              </a:rPr>
              <a:t> </a:t>
            </a:r>
            <a:r>
              <a:rPr sz="1575" i="1" baseline="-18518" dirty="0">
                <a:latin typeface="Times New Roman"/>
                <a:cs typeface="Times New Roman"/>
              </a:rPr>
              <a:t>j</a:t>
            </a:r>
            <a:endParaRPr sz="1575" baseline="-18518">
              <a:latin typeface="Times New Roman"/>
              <a:cs typeface="Times New Roman"/>
            </a:endParaRPr>
          </a:p>
        </p:txBody>
      </p:sp>
      <p:sp>
        <p:nvSpPr>
          <p:cNvPr id="81" name="object 81"/>
          <p:cNvSpPr txBox="1"/>
          <p:nvPr/>
        </p:nvSpPr>
        <p:spPr>
          <a:xfrm>
            <a:off x="7791604" y="4179318"/>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82" name="object 82"/>
          <p:cNvSpPr/>
          <p:nvPr/>
        </p:nvSpPr>
        <p:spPr>
          <a:xfrm>
            <a:off x="7899968" y="4992374"/>
            <a:ext cx="266065" cy="826769"/>
          </a:xfrm>
          <a:custGeom>
            <a:avLst/>
            <a:gdLst/>
            <a:ahLst/>
            <a:cxnLst/>
            <a:rect l="l" t="t" r="r" b="b"/>
            <a:pathLst>
              <a:path w="266065" h="826770">
                <a:moveTo>
                  <a:pt x="266060" y="0"/>
                </a:moveTo>
                <a:lnTo>
                  <a:pt x="0" y="826575"/>
                </a:lnTo>
              </a:path>
            </a:pathLst>
          </a:custGeom>
          <a:ln w="13565">
            <a:solidFill>
              <a:srgbClr val="000000"/>
            </a:solidFill>
          </a:ln>
        </p:spPr>
        <p:txBody>
          <a:bodyPr wrap="square" lIns="0" tIns="0" rIns="0" bIns="0" rtlCol="0"/>
          <a:lstStyle/>
          <a:p>
            <a:endParaRPr/>
          </a:p>
        </p:txBody>
      </p:sp>
      <p:sp>
        <p:nvSpPr>
          <p:cNvPr id="83" name="object 83"/>
          <p:cNvSpPr txBox="1"/>
          <p:nvPr/>
        </p:nvSpPr>
        <p:spPr>
          <a:xfrm>
            <a:off x="8177894" y="4934840"/>
            <a:ext cx="360680" cy="893444"/>
          </a:xfrm>
          <a:prstGeom prst="rect">
            <a:avLst/>
          </a:prstGeom>
        </p:spPr>
        <p:txBody>
          <a:bodyPr vert="horz" wrap="square" lIns="0" tIns="11430" rIns="0" bIns="0" rtlCol="0">
            <a:spAutoFit/>
          </a:bodyPr>
          <a:lstStyle/>
          <a:p>
            <a:pPr marL="13970" algn="ctr">
              <a:lnSpc>
                <a:spcPts val="1345"/>
              </a:lnSpc>
              <a:spcBef>
                <a:spcPts val="90"/>
              </a:spcBef>
            </a:pPr>
            <a:r>
              <a:rPr sz="1500" spc="-5" dirty="0">
                <a:latin typeface="Times New Roman"/>
                <a:cs typeface="Times New Roman"/>
              </a:rPr>
              <a:t>3</a:t>
            </a:r>
            <a:endParaRPr sz="1500">
              <a:latin typeface="Times New Roman"/>
              <a:cs typeface="Times New Roman"/>
            </a:endParaRPr>
          </a:p>
          <a:p>
            <a:pPr marL="12700">
              <a:lnSpc>
                <a:spcPts val="3900"/>
              </a:lnSpc>
            </a:pPr>
            <a:r>
              <a:rPr sz="3800" spc="-1714" dirty="0">
                <a:latin typeface="Symbol"/>
                <a:cs typeface="Symbol"/>
              </a:rPr>
              <a:t></a:t>
            </a:r>
            <a:endParaRPr sz="3800">
              <a:latin typeface="Symbol"/>
              <a:cs typeface="Symbol"/>
            </a:endParaRPr>
          </a:p>
          <a:p>
            <a:pPr marL="81915">
              <a:lnSpc>
                <a:spcPts val="1595"/>
              </a:lnSpc>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84" name="object 84"/>
          <p:cNvSpPr txBox="1"/>
          <p:nvPr/>
        </p:nvSpPr>
        <p:spPr>
          <a:xfrm>
            <a:off x="7744941" y="5105740"/>
            <a:ext cx="222250" cy="253365"/>
          </a:xfrm>
          <a:prstGeom prst="rect">
            <a:avLst/>
          </a:prstGeom>
        </p:spPr>
        <p:txBody>
          <a:bodyPr vert="horz" wrap="square" lIns="0" tIns="11430" rIns="0" bIns="0" rtlCol="0">
            <a:spAutoFit/>
          </a:bodyPr>
          <a:lstStyle/>
          <a:p>
            <a:pPr marL="38100">
              <a:lnSpc>
                <a:spcPct val="100000"/>
              </a:lnSpc>
              <a:spcBef>
                <a:spcPts val="90"/>
              </a:spcBef>
            </a:pPr>
            <a:r>
              <a:rPr sz="1500" i="1" spc="15" dirty="0">
                <a:latin typeface="Times New Roman"/>
                <a:cs typeface="Times New Roman"/>
              </a:rPr>
              <a:t>z</a:t>
            </a:r>
            <a:r>
              <a:rPr sz="1575" spc="22" baseline="-23809" dirty="0">
                <a:latin typeface="Times New Roman"/>
                <a:cs typeface="Times New Roman"/>
              </a:rPr>
              <a:t>3</a:t>
            </a:r>
            <a:endParaRPr sz="1575" baseline="-23809">
              <a:latin typeface="Times New Roman"/>
              <a:cs typeface="Times New Roman"/>
            </a:endParaRPr>
          </a:p>
        </p:txBody>
      </p:sp>
      <p:sp>
        <p:nvSpPr>
          <p:cNvPr id="85" name="object 85"/>
          <p:cNvSpPr txBox="1"/>
          <p:nvPr/>
        </p:nvSpPr>
        <p:spPr>
          <a:xfrm>
            <a:off x="6590410" y="3937761"/>
            <a:ext cx="1240790" cy="1607185"/>
          </a:xfrm>
          <a:prstGeom prst="rect">
            <a:avLst/>
          </a:prstGeom>
        </p:spPr>
        <p:txBody>
          <a:bodyPr vert="horz" wrap="square" lIns="0" tIns="12700" rIns="0" bIns="0" rtlCol="0">
            <a:spAutoFit/>
          </a:bodyPr>
          <a:lstStyle/>
          <a:p>
            <a:pPr marL="76200">
              <a:lnSpc>
                <a:spcPts val="2480"/>
              </a:lnSpc>
              <a:spcBef>
                <a:spcPts val="100"/>
              </a:spcBef>
            </a:pPr>
            <a:r>
              <a:rPr sz="2400" spc="-10" dirty="0">
                <a:solidFill>
                  <a:srgbClr val="FF0000"/>
                </a:solidFill>
                <a:latin typeface="Calibri Light"/>
                <a:cs typeface="Calibri Light"/>
              </a:rPr>
              <a:t>0.12</a:t>
            </a:r>
            <a:endParaRPr sz="2400">
              <a:latin typeface="Calibri Light"/>
              <a:cs typeface="Calibri Light"/>
            </a:endParaRPr>
          </a:p>
          <a:p>
            <a:pPr marL="442595">
              <a:lnSpc>
                <a:spcPts val="2660"/>
              </a:lnSpc>
            </a:pPr>
            <a:r>
              <a:rPr sz="2550" i="1" spc="25" dirty="0">
                <a:latin typeface="Times New Roman"/>
                <a:cs typeface="Times New Roman"/>
              </a:rPr>
              <a:t>y</a:t>
            </a:r>
            <a:r>
              <a:rPr sz="2250" spc="37" baseline="-24074" dirty="0">
                <a:latin typeface="Times New Roman"/>
                <a:cs typeface="Times New Roman"/>
              </a:rPr>
              <a:t>2  </a:t>
            </a:r>
            <a:r>
              <a:rPr sz="2550" dirty="0">
                <a:latin typeface="Symbol"/>
                <a:cs typeface="Symbol"/>
              </a:rPr>
              <a:t></a:t>
            </a:r>
            <a:r>
              <a:rPr sz="2550" spc="-110" dirty="0">
                <a:latin typeface="Times New Roman"/>
                <a:cs typeface="Times New Roman"/>
              </a:rPr>
              <a:t> </a:t>
            </a:r>
            <a:r>
              <a:rPr sz="2550" i="1" dirty="0">
                <a:latin typeface="Times New Roman"/>
                <a:cs typeface="Times New Roman"/>
              </a:rPr>
              <a:t>e</a:t>
            </a:r>
            <a:endParaRPr sz="2550">
              <a:latin typeface="Times New Roman"/>
              <a:cs typeface="Times New Roman"/>
            </a:endParaRPr>
          </a:p>
          <a:p>
            <a:pPr marL="140335">
              <a:lnSpc>
                <a:spcPts val="2840"/>
              </a:lnSpc>
              <a:spcBef>
                <a:spcPts val="1450"/>
              </a:spcBef>
            </a:pPr>
            <a:r>
              <a:rPr sz="2400" b="1" spc="-10" dirty="0">
                <a:solidFill>
                  <a:srgbClr val="FF0000"/>
                </a:solidFill>
                <a:latin typeface="Calibri"/>
                <a:cs typeface="Calibri"/>
              </a:rPr>
              <a:t>≈</a:t>
            </a:r>
            <a:r>
              <a:rPr sz="2400" spc="-10" dirty="0">
                <a:solidFill>
                  <a:srgbClr val="FF0000"/>
                </a:solidFill>
                <a:latin typeface="Calibri Light"/>
                <a:cs typeface="Calibri Light"/>
              </a:rPr>
              <a:t>0</a:t>
            </a:r>
            <a:endParaRPr sz="2400">
              <a:latin typeface="Calibri Light"/>
              <a:cs typeface="Calibri Light"/>
            </a:endParaRPr>
          </a:p>
          <a:p>
            <a:pPr marL="432434">
              <a:lnSpc>
                <a:spcPts val="3020"/>
              </a:lnSpc>
            </a:pPr>
            <a:r>
              <a:rPr sz="2550" i="1" spc="5" dirty="0">
                <a:latin typeface="Times New Roman"/>
                <a:cs typeface="Times New Roman"/>
              </a:rPr>
              <a:t>y</a:t>
            </a:r>
            <a:r>
              <a:rPr sz="2250" spc="7" baseline="-24074" dirty="0">
                <a:latin typeface="Times New Roman"/>
                <a:cs typeface="Times New Roman"/>
              </a:rPr>
              <a:t>3</a:t>
            </a:r>
            <a:r>
              <a:rPr sz="2250" spc="15" baseline="-24074" dirty="0">
                <a:latin typeface="Times New Roman"/>
                <a:cs typeface="Times New Roman"/>
              </a:rPr>
              <a:t> </a:t>
            </a:r>
            <a:r>
              <a:rPr sz="2550" spc="5" dirty="0">
                <a:latin typeface="Symbol"/>
                <a:cs typeface="Symbol"/>
              </a:rPr>
              <a:t></a:t>
            </a:r>
            <a:r>
              <a:rPr sz="2550" spc="-114" dirty="0">
                <a:latin typeface="Times New Roman"/>
                <a:cs typeface="Times New Roman"/>
              </a:rPr>
              <a:t> </a:t>
            </a:r>
            <a:r>
              <a:rPr sz="2550" i="1" dirty="0">
                <a:latin typeface="Times New Roman"/>
                <a:cs typeface="Times New Roman"/>
              </a:rPr>
              <a:t>e</a:t>
            </a:r>
            <a:endParaRPr sz="2550">
              <a:latin typeface="Times New Roman"/>
              <a:cs typeface="Times New Roman"/>
            </a:endParaRPr>
          </a:p>
        </p:txBody>
      </p:sp>
      <p:sp>
        <p:nvSpPr>
          <p:cNvPr id="86" name="object 86"/>
          <p:cNvSpPr txBox="1"/>
          <p:nvPr/>
        </p:nvSpPr>
        <p:spPr>
          <a:xfrm>
            <a:off x="8707494" y="5086285"/>
            <a:ext cx="220979" cy="253365"/>
          </a:xfrm>
          <a:prstGeom prst="rect">
            <a:avLst/>
          </a:prstGeom>
        </p:spPr>
        <p:txBody>
          <a:bodyPr vert="horz" wrap="square" lIns="0" tIns="11430" rIns="0" bIns="0" rtlCol="0">
            <a:spAutoFit/>
          </a:bodyPr>
          <a:lstStyle/>
          <a:p>
            <a:pPr marL="38100">
              <a:lnSpc>
                <a:spcPct val="100000"/>
              </a:lnSpc>
              <a:spcBef>
                <a:spcPts val="90"/>
              </a:spcBef>
            </a:pPr>
            <a:r>
              <a:rPr sz="1500" i="1" spc="-5" dirty="0">
                <a:latin typeface="Times New Roman"/>
                <a:cs typeface="Times New Roman"/>
              </a:rPr>
              <a:t>z</a:t>
            </a:r>
            <a:r>
              <a:rPr sz="1500" i="1" spc="-120" dirty="0">
                <a:latin typeface="Times New Roman"/>
                <a:cs typeface="Times New Roman"/>
              </a:rPr>
              <a:t> </a:t>
            </a:r>
            <a:r>
              <a:rPr sz="1575" i="1" baseline="-18518" dirty="0">
                <a:latin typeface="Times New Roman"/>
                <a:cs typeface="Times New Roman"/>
              </a:rPr>
              <a:t>j</a:t>
            </a:r>
            <a:endParaRPr sz="1575" baseline="-18518">
              <a:latin typeface="Times New Roman"/>
              <a:cs typeface="Times New Roman"/>
            </a:endParaRPr>
          </a:p>
        </p:txBody>
      </p:sp>
      <p:sp>
        <p:nvSpPr>
          <p:cNvPr id="87" name="object 87"/>
          <p:cNvSpPr txBox="1"/>
          <p:nvPr/>
        </p:nvSpPr>
        <p:spPr>
          <a:xfrm>
            <a:off x="8564288" y="5129442"/>
            <a:ext cx="170180" cy="415290"/>
          </a:xfrm>
          <a:prstGeom prst="rect">
            <a:avLst/>
          </a:prstGeom>
        </p:spPr>
        <p:txBody>
          <a:bodyPr vert="horz" wrap="square" lIns="0" tIns="13335" rIns="0" bIns="0" rtlCol="0">
            <a:spAutoFit/>
          </a:bodyPr>
          <a:lstStyle/>
          <a:p>
            <a:pPr marL="12700">
              <a:lnSpc>
                <a:spcPct val="100000"/>
              </a:lnSpc>
              <a:spcBef>
                <a:spcPts val="105"/>
              </a:spcBef>
            </a:pPr>
            <a:r>
              <a:rPr sz="2550" i="1" dirty="0">
                <a:latin typeface="Times New Roman"/>
                <a:cs typeface="Times New Roman"/>
              </a:rPr>
              <a:t>e</a:t>
            </a:r>
            <a:endParaRPr sz="2550">
              <a:latin typeface="Times New Roman"/>
              <a:cs typeface="Times New Roman"/>
            </a:endParaRPr>
          </a:p>
        </p:txBody>
      </p:sp>
      <p:sp>
        <p:nvSpPr>
          <p:cNvPr id="88" name="object 88"/>
          <p:cNvSpPr txBox="1"/>
          <p:nvPr/>
        </p:nvSpPr>
        <p:spPr>
          <a:xfrm>
            <a:off x="5001133" y="907541"/>
            <a:ext cx="1811020" cy="758825"/>
          </a:xfrm>
          <a:prstGeom prst="rect">
            <a:avLst/>
          </a:prstGeom>
        </p:spPr>
        <p:txBody>
          <a:bodyPr vert="horz" wrap="square" lIns="0" tIns="12700" rIns="0" bIns="0" rtlCol="0">
            <a:spAutoFit/>
          </a:bodyPr>
          <a:lstStyle/>
          <a:p>
            <a:pPr marL="38100">
              <a:lnSpc>
                <a:spcPct val="100000"/>
              </a:lnSpc>
              <a:spcBef>
                <a:spcPts val="100"/>
              </a:spcBef>
            </a:pPr>
            <a:r>
              <a:rPr sz="2400" b="1" i="1" u="heavy" spc="-5" dirty="0">
                <a:uFill>
                  <a:solidFill>
                    <a:srgbClr val="000000"/>
                  </a:solidFill>
                </a:uFill>
                <a:latin typeface="Calibri"/>
                <a:cs typeface="Calibri"/>
              </a:rPr>
              <a:t>Probability</a:t>
            </a:r>
            <a:r>
              <a:rPr sz="2400" spc="-5" dirty="0">
                <a:latin typeface="Calibri"/>
                <a:cs typeface="Calibri"/>
              </a:rPr>
              <a:t>:</a:t>
            </a:r>
            <a:endParaRPr sz="2400">
              <a:latin typeface="Calibri"/>
              <a:cs typeface="Calibri"/>
            </a:endParaRPr>
          </a:p>
          <a:p>
            <a:pPr marL="381000" indent="-342900">
              <a:lnSpc>
                <a:spcPct val="100000"/>
              </a:lnSpc>
              <a:spcBef>
                <a:spcPts val="10"/>
              </a:spcBef>
              <a:buFont typeface="Wingdings"/>
              <a:buChar char=""/>
              <a:tabLst>
                <a:tab pos="381000" algn="l"/>
              </a:tabLst>
            </a:pPr>
            <a:r>
              <a:rPr sz="2400" dirty="0">
                <a:latin typeface="Cambria Math"/>
                <a:cs typeface="Cambria Math"/>
              </a:rPr>
              <a:t>1</a:t>
            </a:r>
            <a:r>
              <a:rPr sz="2400" spc="110" dirty="0">
                <a:latin typeface="Cambria Math"/>
                <a:cs typeface="Cambria Math"/>
              </a:rPr>
              <a:t> </a:t>
            </a:r>
            <a:r>
              <a:rPr sz="2400" dirty="0">
                <a:latin typeface="Cambria Math"/>
                <a:cs typeface="Cambria Math"/>
              </a:rPr>
              <a:t>&gt;</a:t>
            </a:r>
            <a:r>
              <a:rPr sz="2400" spc="120" dirty="0">
                <a:latin typeface="Cambria Math"/>
                <a:cs typeface="Cambria Math"/>
              </a:rPr>
              <a:t> </a:t>
            </a:r>
            <a:r>
              <a:rPr sz="2400" spc="-10" dirty="0">
                <a:latin typeface="Cambria Math"/>
                <a:cs typeface="Cambria Math"/>
              </a:rPr>
              <a:t>𝑦</a:t>
            </a:r>
            <a:r>
              <a:rPr sz="2625" spc="-15" baseline="-15873" dirty="0">
                <a:latin typeface="Cambria Math"/>
                <a:cs typeface="Cambria Math"/>
              </a:rPr>
              <a:t>𝑖</a:t>
            </a:r>
            <a:r>
              <a:rPr sz="2625" spc="607" baseline="-15873" dirty="0">
                <a:latin typeface="Cambria Math"/>
                <a:cs typeface="Cambria Math"/>
              </a:rPr>
              <a:t> </a:t>
            </a:r>
            <a:r>
              <a:rPr sz="2400" dirty="0">
                <a:latin typeface="Cambria Math"/>
                <a:cs typeface="Cambria Math"/>
              </a:rPr>
              <a:t>&gt;</a:t>
            </a:r>
            <a:r>
              <a:rPr sz="2400" spc="114"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89" name="object 89"/>
          <p:cNvSpPr txBox="1"/>
          <p:nvPr/>
        </p:nvSpPr>
        <p:spPr>
          <a:xfrm>
            <a:off x="5001133" y="1640840"/>
            <a:ext cx="1595755" cy="391160"/>
          </a:xfrm>
          <a:prstGeom prst="rect">
            <a:avLst/>
          </a:prstGeom>
        </p:spPr>
        <p:txBody>
          <a:bodyPr vert="horz" wrap="square" lIns="0" tIns="12700" rIns="0" bIns="0" rtlCol="0">
            <a:spAutoFit/>
          </a:bodyPr>
          <a:lstStyle/>
          <a:p>
            <a:pPr marL="381000" indent="-342900">
              <a:lnSpc>
                <a:spcPct val="100000"/>
              </a:lnSpc>
              <a:spcBef>
                <a:spcPts val="100"/>
              </a:spcBef>
              <a:buFont typeface="Wingdings"/>
              <a:buChar char=""/>
              <a:tabLst>
                <a:tab pos="381000" algn="l"/>
              </a:tabLst>
            </a:pPr>
            <a:r>
              <a:rPr sz="3600" spc="284" baseline="2314" dirty="0">
                <a:latin typeface="Cambria Math"/>
                <a:cs typeface="Cambria Math"/>
              </a:rPr>
              <a:t>σ</a:t>
            </a:r>
            <a:r>
              <a:rPr sz="2625" spc="284" baseline="-19047" dirty="0">
                <a:latin typeface="Cambria Math"/>
                <a:cs typeface="Cambria Math"/>
              </a:rPr>
              <a:t>𝑖</a:t>
            </a:r>
            <a:r>
              <a:rPr sz="2625" spc="67" baseline="-19047" dirty="0">
                <a:latin typeface="Cambria Math"/>
                <a:cs typeface="Cambria Math"/>
              </a:rPr>
              <a:t> </a:t>
            </a:r>
            <a:r>
              <a:rPr sz="2400" spc="-10" dirty="0">
                <a:latin typeface="Cambria Math"/>
                <a:cs typeface="Cambria Math"/>
              </a:rPr>
              <a:t>𝑦</a:t>
            </a:r>
            <a:r>
              <a:rPr sz="2625" spc="-15" baseline="-15873" dirty="0">
                <a:latin typeface="Cambria Math"/>
                <a:cs typeface="Cambria Math"/>
              </a:rPr>
              <a:t>𝑖</a:t>
            </a:r>
            <a:r>
              <a:rPr sz="2625" spc="592"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90" name="object 90"/>
          <p:cNvSpPr txBox="1"/>
          <p:nvPr/>
        </p:nvSpPr>
        <p:spPr>
          <a:xfrm>
            <a:off x="6952797" y="1914653"/>
            <a:ext cx="1727200" cy="541020"/>
          </a:xfrm>
          <a:prstGeom prst="rect">
            <a:avLst/>
          </a:prstGeom>
        </p:spPr>
        <p:txBody>
          <a:bodyPr vert="horz" wrap="square" lIns="0" tIns="16510" rIns="0" bIns="0" rtlCol="0">
            <a:spAutoFit/>
          </a:bodyPr>
          <a:lstStyle/>
          <a:p>
            <a:pPr marL="38100">
              <a:lnSpc>
                <a:spcPct val="100000"/>
              </a:lnSpc>
              <a:spcBef>
                <a:spcPts val="130"/>
              </a:spcBef>
            </a:pPr>
            <a:r>
              <a:rPr sz="2550" i="1" spc="10" dirty="0">
                <a:latin typeface="Times New Roman"/>
                <a:cs typeface="Times New Roman"/>
              </a:rPr>
              <a:t>y</a:t>
            </a:r>
            <a:r>
              <a:rPr sz="2250" i="1" spc="-7" baseline="-24074" dirty="0">
                <a:latin typeface="Times New Roman"/>
                <a:cs typeface="Times New Roman"/>
              </a:rPr>
              <a:t>i</a:t>
            </a:r>
            <a:r>
              <a:rPr sz="2250" i="1" baseline="-24074" dirty="0">
                <a:latin typeface="Times New Roman"/>
                <a:cs typeface="Times New Roman"/>
              </a:rPr>
              <a:t> </a:t>
            </a:r>
            <a:r>
              <a:rPr sz="2250" i="1" spc="217" baseline="-24074" dirty="0">
                <a:latin typeface="Times New Roman"/>
                <a:cs typeface="Times New Roman"/>
              </a:rPr>
              <a:t> </a:t>
            </a:r>
            <a:r>
              <a:rPr sz="2550" spc="5" dirty="0">
                <a:latin typeface="Symbol"/>
                <a:cs typeface="Symbol"/>
              </a:rPr>
              <a:t></a:t>
            </a:r>
            <a:r>
              <a:rPr sz="2550" spc="35" dirty="0">
                <a:latin typeface="Times New Roman"/>
                <a:cs typeface="Times New Roman"/>
              </a:rPr>
              <a:t> </a:t>
            </a:r>
            <a:r>
              <a:rPr sz="2550" i="1" spc="70" dirty="0">
                <a:latin typeface="Times New Roman"/>
                <a:cs typeface="Times New Roman"/>
              </a:rPr>
              <a:t>P</a:t>
            </a:r>
            <a:r>
              <a:rPr sz="3350" spc="-400" dirty="0">
                <a:latin typeface="Symbol"/>
                <a:cs typeface="Symbol"/>
              </a:rPr>
              <a:t></a:t>
            </a:r>
            <a:r>
              <a:rPr sz="2550" i="1" spc="5" dirty="0">
                <a:latin typeface="Times New Roman"/>
                <a:cs typeface="Times New Roman"/>
              </a:rPr>
              <a:t>C</a:t>
            </a:r>
            <a:r>
              <a:rPr sz="2250" i="1" spc="-7" baseline="-24074" dirty="0">
                <a:latin typeface="Times New Roman"/>
                <a:cs typeface="Times New Roman"/>
              </a:rPr>
              <a:t>i</a:t>
            </a:r>
            <a:r>
              <a:rPr sz="2250" i="1" baseline="-24074" dirty="0">
                <a:latin typeface="Times New Roman"/>
                <a:cs typeface="Times New Roman"/>
              </a:rPr>
              <a:t> </a:t>
            </a:r>
            <a:r>
              <a:rPr sz="2250" i="1" spc="-22" baseline="-24074" dirty="0">
                <a:latin typeface="Times New Roman"/>
                <a:cs typeface="Times New Roman"/>
              </a:rPr>
              <a:t> </a:t>
            </a:r>
            <a:r>
              <a:rPr sz="2550" dirty="0">
                <a:latin typeface="Times New Roman"/>
                <a:cs typeface="Times New Roman"/>
              </a:rPr>
              <a:t>|</a:t>
            </a:r>
            <a:r>
              <a:rPr sz="2550" spc="-35" dirty="0">
                <a:latin typeface="Times New Roman"/>
                <a:cs typeface="Times New Roman"/>
              </a:rPr>
              <a:t> </a:t>
            </a:r>
            <a:r>
              <a:rPr sz="2550" i="1" spc="145" dirty="0">
                <a:latin typeface="Times New Roman"/>
                <a:cs typeface="Times New Roman"/>
              </a:rPr>
              <a:t>x</a:t>
            </a:r>
            <a:r>
              <a:rPr sz="3350" spc="-275" dirty="0">
                <a:latin typeface="Symbol"/>
                <a:cs typeface="Symbol"/>
              </a:rPr>
              <a:t></a:t>
            </a:r>
            <a:endParaRPr sz="3350">
              <a:latin typeface="Symbol"/>
              <a:cs typeface="Symbol"/>
            </a:endParaRPr>
          </a:p>
        </p:txBody>
      </p:sp>
      <p:sp>
        <p:nvSpPr>
          <p:cNvPr id="91" name="object 91"/>
          <p:cNvSpPr txBox="1"/>
          <p:nvPr/>
        </p:nvSpPr>
        <p:spPr>
          <a:xfrm>
            <a:off x="7207377" y="118364"/>
            <a:ext cx="17849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[Bishop,</a:t>
            </a:r>
            <a:r>
              <a:rPr sz="1800" spc="-70" dirty="0">
                <a:latin typeface="Calibri"/>
                <a:cs typeface="Calibri"/>
              </a:rPr>
              <a:t> </a:t>
            </a:r>
            <a:r>
              <a:rPr sz="1800" spc="-5" dirty="0">
                <a:latin typeface="Calibri"/>
                <a:cs typeface="Calibri"/>
              </a:rPr>
              <a:t>P209-210]</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89392" y="1655064"/>
            <a:ext cx="446531" cy="2407920"/>
          </a:xfrm>
          <a:prstGeom prst="rect">
            <a:avLst/>
          </a:prstGeom>
        </p:spPr>
      </p:pic>
      <p:pic>
        <p:nvPicPr>
          <p:cNvPr id="3" name="object 3"/>
          <p:cNvPicPr/>
          <p:nvPr/>
        </p:nvPicPr>
        <p:blipFill>
          <a:blip r:embed="rId2" cstate="print"/>
          <a:stretch>
            <a:fillRect/>
          </a:stretch>
        </p:blipFill>
        <p:spPr>
          <a:xfrm>
            <a:off x="5067300" y="1690116"/>
            <a:ext cx="445008" cy="2407919"/>
          </a:xfrm>
          <a:prstGeom prst="rect">
            <a:avLst/>
          </a:prstGeom>
        </p:spPr>
      </p:pic>
      <p:sp>
        <p:nvSpPr>
          <p:cNvPr id="4" name="object 4"/>
          <p:cNvSpPr txBox="1">
            <a:spLocks noGrp="1"/>
          </p:cNvSpPr>
          <p:nvPr>
            <p:ph type="title"/>
          </p:nvPr>
        </p:nvSpPr>
        <p:spPr>
          <a:xfrm>
            <a:off x="305511" y="203707"/>
            <a:ext cx="4183379" cy="513715"/>
          </a:xfrm>
          <a:prstGeom prst="rect">
            <a:avLst/>
          </a:prstGeom>
        </p:spPr>
        <p:txBody>
          <a:bodyPr vert="horz" wrap="square" lIns="0" tIns="12700" rIns="0" bIns="0" rtlCol="0">
            <a:spAutoFit/>
          </a:bodyPr>
          <a:lstStyle/>
          <a:p>
            <a:pPr marL="12700">
              <a:lnSpc>
                <a:spcPct val="100000"/>
              </a:lnSpc>
              <a:spcBef>
                <a:spcPts val="100"/>
              </a:spcBef>
            </a:pPr>
            <a:r>
              <a:rPr sz="3200" b="1" i="1" u="heavy" dirty="0">
                <a:uFill>
                  <a:solidFill>
                    <a:srgbClr val="000000"/>
                  </a:solidFill>
                </a:uFill>
                <a:latin typeface="Calibri"/>
                <a:cs typeface="Calibri"/>
              </a:rPr>
              <a:t>Multi-class</a:t>
            </a:r>
            <a:r>
              <a:rPr sz="3200" b="1" i="1" u="heavy" spc="-100" dirty="0">
                <a:uFill>
                  <a:solidFill>
                    <a:srgbClr val="000000"/>
                  </a:solidFill>
                </a:uFill>
                <a:latin typeface="Calibri"/>
                <a:cs typeface="Calibri"/>
              </a:rPr>
              <a:t> </a:t>
            </a:r>
            <a:r>
              <a:rPr sz="3200" b="1" i="1" u="heavy" dirty="0">
                <a:uFill>
                  <a:solidFill>
                    <a:srgbClr val="000000"/>
                  </a:solidFill>
                </a:uFill>
                <a:latin typeface="Calibri"/>
                <a:cs typeface="Calibri"/>
              </a:rPr>
              <a:t>Classification</a:t>
            </a:r>
            <a:endParaRPr sz="3200">
              <a:latin typeface="Calibri"/>
              <a:cs typeface="Calibri"/>
            </a:endParaRPr>
          </a:p>
        </p:txBody>
      </p:sp>
      <p:sp>
        <p:nvSpPr>
          <p:cNvPr id="5" name="object 5"/>
          <p:cNvSpPr txBox="1"/>
          <p:nvPr/>
        </p:nvSpPr>
        <p:spPr>
          <a:xfrm>
            <a:off x="4622672" y="375284"/>
            <a:ext cx="20593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a:t>
            </a:r>
            <a:r>
              <a:rPr sz="1800" spc="-20" dirty="0">
                <a:latin typeface="Calibri"/>
                <a:cs typeface="Calibri"/>
              </a:rPr>
              <a:t> </a:t>
            </a:r>
            <a:r>
              <a:rPr sz="1800" spc="-5" dirty="0">
                <a:latin typeface="Calibri"/>
                <a:cs typeface="Calibri"/>
              </a:rPr>
              <a:t>classes</a:t>
            </a:r>
            <a:r>
              <a:rPr sz="1800" spc="-2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example)</a:t>
            </a:r>
            <a:endParaRPr sz="1800">
              <a:latin typeface="Calibri"/>
              <a:cs typeface="Calibri"/>
            </a:endParaRPr>
          </a:p>
        </p:txBody>
      </p:sp>
      <p:sp>
        <p:nvSpPr>
          <p:cNvPr id="6" name="object 6"/>
          <p:cNvSpPr txBox="1"/>
          <p:nvPr/>
        </p:nvSpPr>
        <p:spPr>
          <a:xfrm>
            <a:off x="1705736" y="5487720"/>
            <a:ext cx="513715"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7" name="object 7"/>
          <p:cNvSpPr/>
          <p:nvPr/>
        </p:nvSpPr>
        <p:spPr>
          <a:xfrm>
            <a:off x="2877820" y="5195570"/>
            <a:ext cx="94615" cy="1054100"/>
          </a:xfrm>
          <a:custGeom>
            <a:avLst/>
            <a:gdLst/>
            <a:ahLst/>
            <a:cxnLst/>
            <a:rect l="l" t="t" r="r" b="b"/>
            <a:pathLst>
              <a:path w="94614" h="1054100">
                <a:moveTo>
                  <a:pt x="94361" y="0"/>
                </a:moveTo>
                <a:lnTo>
                  <a:pt x="0" y="0"/>
                </a:lnTo>
                <a:lnTo>
                  <a:pt x="0" y="17780"/>
                </a:lnTo>
                <a:lnTo>
                  <a:pt x="58547" y="17780"/>
                </a:lnTo>
                <a:lnTo>
                  <a:pt x="58547" y="1036320"/>
                </a:lnTo>
                <a:lnTo>
                  <a:pt x="0" y="1036320"/>
                </a:lnTo>
                <a:lnTo>
                  <a:pt x="0" y="1054100"/>
                </a:lnTo>
                <a:lnTo>
                  <a:pt x="94361" y="105410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8" name="object 8"/>
          <p:cNvSpPr/>
          <p:nvPr/>
        </p:nvSpPr>
        <p:spPr>
          <a:xfrm>
            <a:off x="2569718" y="5195570"/>
            <a:ext cx="94615" cy="1054100"/>
          </a:xfrm>
          <a:custGeom>
            <a:avLst/>
            <a:gdLst/>
            <a:ahLst/>
            <a:cxnLst/>
            <a:rect l="l" t="t" r="r" b="b"/>
            <a:pathLst>
              <a:path w="94614" h="1054100">
                <a:moveTo>
                  <a:pt x="94234" y="0"/>
                </a:moveTo>
                <a:lnTo>
                  <a:pt x="0" y="0"/>
                </a:lnTo>
                <a:lnTo>
                  <a:pt x="0" y="17780"/>
                </a:lnTo>
                <a:lnTo>
                  <a:pt x="0" y="1036320"/>
                </a:lnTo>
                <a:lnTo>
                  <a:pt x="0" y="1054100"/>
                </a:lnTo>
                <a:lnTo>
                  <a:pt x="94234" y="1054100"/>
                </a:lnTo>
                <a:lnTo>
                  <a:pt x="94234" y="1036320"/>
                </a:lnTo>
                <a:lnTo>
                  <a:pt x="35687" y="1036320"/>
                </a:lnTo>
                <a:lnTo>
                  <a:pt x="35687" y="17780"/>
                </a:lnTo>
                <a:lnTo>
                  <a:pt x="94234" y="17780"/>
                </a:lnTo>
                <a:lnTo>
                  <a:pt x="94234" y="0"/>
                </a:lnTo>
                <a:close/>
              </a:path>
            </a:pathLst>
          </a:custGeom>
          <a:solidFill>
            <a:srgbClr val="000000"/>
          </a:solidFill>
        </p:spPr>
        <p:txBody>
          <a:bodyPr wrap="square" lIns="0" tIns="0" rIns="0" bIns="0" rtlCol="0"/>
          <a:lstStyle/>
          <a:p>
            <a:endParaRPr/>
          </a:p>
        </p:txBody>
      </p:sp>
      <p:sp>
        <p:nvSpPr>
          <p:cNvPr id="9" name="object 9"/>
          <p:cNvSpPr txBox="1"/>
          <p:nvPr/>
        </p:nvSpPr>
        <p:spPr>
          <a:xfrm>
            <a:off x="2659760" y="5058283"/>
            <a:ext cx="222250" cy="1285875"/>
          </a:xfrm>
          <a:prstGeom prst="rect">
            <a:avLst/>
          </a:prstGeom>
        </p:spPr>
        <p:txBody>
          <a:bodyPr vert="horz" wrap="square" lIns="0" tIns="12065" rIns="0" bIns="0" rtlCol="0">
            <a:spAutoFit/>
          </a:bodyPr>
          <a:lstStyle/>
          <a:p>
            <a:pPr marL="12700">
              <a:lnSpc>
                <a:spcPts val="3320"/>
              </a:lnSpc>
              <a:spcBef>
                <a:spcPts val="95"/>
              </a:spcBef>
            </a:pPr>
            <a:r>
              <a:rPr sz="2800" spc="-5" dirty="0">
                <a:latin typeface="Cambria Math"/>
                <a:cs typeface="Cambria Math"/>
              </a:rPr>
              <a:t>1</a:t>
            </a:r>
            <a:endParaRPr sz="2800">
              <a:latin typeface="Cambria Math"/>
              <a:cs typeface="Cambria Math"/>
            </a:endParaRPr>
          </a:p>
          <a:p>
            <a:pPr marL="12700">
              <a:lnSpc>
                <a:spcPts val="3285"/>
              </a:lnSpc>
            </a:pPr>
            <a:r>
              <a:rPr sz="2800" spc="-5" dirty="0">
                <a:latin typeface="Cambria Math"/>
                <a:cs typeface="Cambria Math"/>
              </a:rPr>
              <a:t>0</a:t>
            </a:r>
            <a:endParaRPr sz="2800">
              <a:latin typeface="Cambria Math"/>
              <a:cs typeface="Cambria Math"/>
            </a:endParaRPr>
          </a:p>
          <a:p>
            <a:pPr marL="12700">
              <a:lnSpc>
                <a:spcPts val="3325"/>
              </a:lnSpc>
            </a:pPr>
            <a:r>
              <a:rPr sz="2800" spc="-5" dirty="0">
                <a:latin typeface="Cambria Math"/>
                <a:cs typeface="Cambria Math"/>
              </a:rPr>
              <a:t>0</a:t>
            </a:r>
            <a:endParaRPr sz="2800">
              <a:latin typeface="Cambria Math"/>
              <a:cs typeface="Cambria Math"/>
            </a:endParaRPr>
          </a:p>
        </p:txBody>
      </p:sp>
      <p:sp>
        <p:nvSpPr>
          <p:cNvPr id="10" name="object 10"/>
          <p:cNvSpPr/>
          <p:nvPr/>
        </p:nvSpPr>
        <p:spPr>
          <a:xfrm>
            <a:off x="3166110" y="1880616"/>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1" name="object 11"/>
          <p:cNvSpPr/>
          <p:nvPr/>
        </p:nvSpPr>
        <p:spPr>
          <a:xfrm>
            <a:off x="3166110" y="2819400"/>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2" name="object 12"/>
          <p:cNvSpPr/>
          <p:nvPr/>
        </p:nvSpPr>
        <p:spPr>
          <a:xfrm>
            <a:off x="3166110" y="3727703"/>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3" name="object 13"/>
          <p:cNvSpPr txBox="1"/>
          <p:nvPr/>
        </p:nvSpPr>
        <p:spPr>
          <a:xfrm>
            <a:off x="3784091" y="1655064"/>
            <a:ext cx="673735" cy="2443480"/>
          </a:xfrm>
          <a:prstGeom prst="rect">
            <a:avLst/>
          </a:prstGeom>
          <a:solidFill>
            <a:srgbClr val="9DC3E6"/>
          </a:solidFill>
          <a:ln w="12192">
            <a:solidFill>
              <a:srgbClr val="41709C"/>
            </a:solidFill>
          </a:ln>
        </p:spPr>
        <p:txBody>
          <a:bodyPr vert="vert" wrap="square" lIns="0" tIns="85725" rIns="0" bIns="0" rtlCol="0">
            <a:spAutoFit/>
          </a:bodyPr>
          <a:lstStyle/>
          <a:p>
            <a:pPr marL="669925">
              <a:lnSpc>
                <a:spcPct val="100000"/>
              </a:lnSpc>
              <a:spcBef>
                <a:spcPts val="675"/>
              </a:spcBef>
            </a:pPr>
            <a:r>
              <a:rPr sz="2800" spc="-10" dirty="0">
                <a:latin typeface="Calibri"/>
                <a:cs typeface="Calibri"/>
              </a:rPr>
              <a:t>Softmax</a:t>
            </a:r>
            <a:endParaRPr sz="2800">
              <a:latin typeface="Calibri"/>
              <a:cs typeface="Calibri"/>
            </a:endParaRPr>
          </a:p>
        </p:txBody>
      </p:sp>
      <p:sp>
        <p:nvSpPr>
          <p:cNvPr id="14" name="object 14"/>
          <p:cNvSpPr txBox="1"/>
          <p:nvPr/>
        </p:nvSpPr>
        <p:spPr>
          <a:xfrm>
            <a:off x="5067300" y="1690116"/>
            <a:ext cx="445134" cy="2407920"/>
          </a:xfrm>
          <a:prstGeom prst="rect">
            <a:avLst/>
          </a:prstGeom>
          <a:ln w="6096">
            <a:solidFill>
              <a:srgbClr val="FFC000"/>
            </a:solidFill>
          </a:ln>
        </p:spPr>
        <p:txBody>
          <a:bodyPr vert="horz" wrap="square" lIns="0" tIns="19050" rIns="0" bIns="0" rtlCol="0">
            <a:spAutoFit/>
          </a:bodyPr>
          <a:lstStyle/>
          <a:p>
            <a:pPr marL="144780">
              <a:lnSpc>
                <a:spcPct val="100000"/>
              </a:lnSpc>
              <a:spcBef>
                <a:spcPts val="150"/>
              </a:spcBef>
            </a:pPr>
            <a:r>
              <a:rPr sz="2550" i="1" spc="-60" dirty="0">
                <a:latin typeface="Times New Roman"/>
                <a:cs typeface="Times New Roman"/>
              </a:rPr>
              <a:t>y</a:t>
            </a:r>
            <a:r>
              <a:rPr sz="2250" spc="-89" baseline="-24074" dirty="0">
                <a:latin typeface="Times New Roman"/>
                <a:cs typeface="Times New Roman"/>
              </a:rPr>
              <a:t>1</a:t>
            </a:r>
            <a:endParaRPr sz="2250" baseline="-24074">
              <a:latin typeface="Times New Roman"/>
              <a:cs typeface="Times New Roman"/>
            </a:endParaRPr>
          </a:p>
          <a:p>
            <a:pPr marL="102235" marR="86360" indent="1270">
              <a:lnSpc>
                <a:spcPts val="7180"/>
              </a:lnSpc>
              <a:spcBef>
                <a:spcPts val="695"/>
              </a:spcBef>
            </a:pPr>
            <a:r>
              <a:rPr sz="2550" i="1" spc="60" dirty="0">
                <a:latin typeface="Times New Roman"/>
                <a:cs typeface="Times New Roman"/>
              </a:rPr>
              <a:t>y</a:t>
            </a:r>
            <a:r>
              <a:rPr sz="2175" spc="15" baseline="-24904" dirty="0">
                <a:latin typeface="Times New Roman"/>
                <a:cs typeface="Times New Roman"/>
              </a:rPr>
              <a:t>2  </a:t>
            </a:r>
            <a:r>
              <a:rPr sz="2550" i="1" spc="10" dirty="0">
                <a:latin typeface="Times New Roman"/>
                <a:cs typeface="Times New Roman"/>
              </a:rPr>
              <a:t>y</a:t>
            </a:r>
            <a:r>
              <a:rPr sz="2175" spc="30" baseline="-24904" dirty="0">
                <a:latin typeface="Times New Roman"/>
                <a:cs typeface="Times New Roman"/>
              </a:rPr>
              <a:t>3</a:t>
            </a:r>
            <a:endParaRPr sz="2175" baseline="-24904">
              <a:latin typeface="Times New Roman"/>
              <a:cs typeface="Times New Roman"/>
            </a:endParaRPr>
          </a:p>
        </p:txBody>
      </p:sp>
      <p:sp>
        <p:nvSpPr>
          <p:cNvPr id="15" name="object 15"/>
          <p:cNvSpPr/>
          <p:nvPr/>
        </p:nvSpPr>
        <p:spPr>
          <a:xfrm>
            <a:off x="4523994" y="1880615"/>
            <a:ext cx="544195" cy="1961514"/>
          </a:xfrm>
          <a:custGeom>
            <a:avLst/>
            <a:gdLst/>
            <a:ahLst/>
            <a:cxnLst/>
            <a:rect l="l" t="t" r="r" b="b"/>
            <a:pathLst>
              <a:path w="544195" h="1961514">
                <a:moveTo>
                  <a:pt x="543814" y="1904238"/>
                </a:moveTo>
                <a:lnTo>
                  <a:pt x="505714" y="1885188"/>
                </a:lnTo>
                <a:lnTo>
                  <a:pt x="429514" y="1847088"/>
                </a:lnTo>
                <a:lnTo>
                  <a:pt x="429514" y="1885188"/>
                </a:lnTo>
                <a:lnTo>
                  <a:pt x="0" y="1885188"/>
                </a:lnTo>
                <a:lnTo>
                  <a:pt x="0" y="1923288"/>
                </a:lnTo>
                <a:lnTo>
                  <a:pt x="429514" y="1923288"/>
                </a:lnTo>
                <a:lnTo>
                  <a:pt x="429514" y="1961388"/>
                </a:lnTo>
                <a:lnTo>
                  <a:pt x="505714" y="1923288"/>
                </a:lnTo>
                <a:lnTo>
                  <a:pt x="543814" y="1904238"/>
                </a:lnTo>
                <a:close/>
              </a:path>
              <a:path w="544195" h="1961514">
                <a:moveTo>
                  <a:pt x="543814" y="995934"/>
                </a:moveTo>
                <a:lnTo>
                  <a:pt x="505714" y="976884"/>
                </a:lnTo>
                <a:lnTo>
                  <a:pt x="429514" y="938784"/>
                </a:lnTo>
                <a:lnTo>
                  <a:pt x="429514" y="976884"/>
                </a:lnTo>
                <a:lnTo>
                  <a:pt x="0" y="976884"/>
                </a:lnTo>
                <a:lnTo>
                  <a:pt x="0" y="1014984"/>
                </a:lnTo>
                <a:lnTo>
                  <a:pt x="429514" y="1014984"/>
                </a:lnTo>
                <a:lnTo>
                  <a:pt x="429514" y="1053084"/>
                </a:lnTo>
                <a:lnTo>
                  <a:pt x="505714" y="1014984"/>
                </a:lnTo>
                <a:lnTo>
                  <a:pt x="543814" y="995934"/>
                </a:lnTo>
                <a:close/>
              </a:path>
              <a:path w="544195" h="1961514">
                <a:moveTo>
                  <a:pt x="543814" y="57150"/>
                </a:moveTo>
                <a:lnTo>
                  <a:pt x="505714" y="38100"/>
                </a:lnTo>
                <a:lnTo>
                  <a:pt x="429514" y="0"/>
                </a:lnTo>
                <a:lnTo>
                  <a:pt x="429514" y="38100"/>
                </a:lnTo>
                <a:lnTo>
                  <a:pt x="0" y="38100"/>
                </a:lnTo>
                <a:lnTo>
                  <a:pt x="0" y="76200"/>
                </a:lnTo>
                <a:lnTo>
                  <a:pt x="429514" y="76200"/>
                </a:lnTo>
                <a:lnTo>
                  <a:pt x="429514" y="114300"/>
                </a:lnTo>
                <a:lnTo>
                  <a:pt x="505714" y="76200"/>
                </a:lnTo>
                <a:lnTo>
                  <a:pt x="543814" y="57150"/>
                </a:lnTo>
                <a:close/>
              </a:path>
            </a:pathLst>
          </a:custGeom>
          <a:solidFill>
            <a:srgbClr val="000000"/>
          </a:solidFill>
        </p:spPr>
        <p:txBody>
          <a:bodyPr wrap="square" lIns="0" tIns="0" rIns="0" bIns="0" rtlCol="0"/>
          <a:lstStyle/>
          <a:p>
            <a:endParaRPr/>
          </a:p>
        </p:txBody>
      </p:sp>
      <p:sp>
        <p:nvSpPr>
          <p:cNvPr id="16" name="object 16"/>
          <p:cNvSpPr txBox="1"/>
          <p:nvPr/>
        </p:nvSpPr>
        <p:spPr>
          <a:xfrm>
            <a:off x="1065275" y="1661286"/>
            <a:ext cx="2156460" cy="391160"/>
          </a:xfrm>
          <a:prstGeom prst="rect">
            <a:avLst/>
          </a:prstGeom>
        </p:spPr>
        <p:txBody>
          <a:bodyPr vert="horz" wrap="square" lIns="0" tIns="12700" rIns="0" bIns="0" rtlCol="0">
            <a:spAutoFit/>
          </a:bodyPr>
          <a:lstStyle/>
          <a:p>
            <a:pPr marL="38100">
              <a:lnSpc>
                <a:spcPct val="100000"/>
              </a:lnSpc>
              <a:spcBef>
                <a:spcPts val="100"/>
              </a:spcBef>
            </a:pPr>
            <a:r>
              <a:rPr sz="2400" spc="-40" dirty="0">
                <a:latin typeface="Cambria Math"/>
                <a:cs typeface="Cambria Math"/>
              </a:rPr>
              <a:t>𝑧</a:t>
            </a:r>
            <a:r>
              <a:rPr sz="2625" spc="-60" baseline="-15873" dirty="0">
                <a:latin typeface="Cambria Math"/>
                <a:cs typeface="Cambria Math"/>
              </a:rPr>
              <a:t>1</a:t>
            </a:r>
            <a:r>
              <a:rPr sz="2625" spc="540"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65" dirty="0">
                <a:latin typeface="Cambria Math"/>
                <a:cs typeface="Cambria Math"/>
              </a:rPr>
              <a:t>𝑤</a:t>
            </a:r>
            <a:r>
              <a:rPr sz="2625" spc="97" baseline="28571" dirty="0">
                <a:latin typeface="Cambria Math"/>
                <a:cs typeface="Cambria Math"/>
              </a:rPr>
              <a:t>1</a:t>
            </a:r>
            <a:r>
              <a:rPr sz="2625" spc="345" baseline="28571" dirty="0">
                <a:latin typeface="Cambria Math"/>
                <a:cs typeface="Cambria Math"/>
              </a:rPr>
              <a:t> </a:t>
            </a:r>
            <a:r>
              <a:rPr sz="2400" spc="80" dirty="0">
                <a:latin typeface="Cambria Math"/>
                <a:cs typeface="Cambria Math"/>
              </a:rPr>
              <a:t>∙</a:t>
            </a:r>
            <a:r>
              <a:rPr sz="2400" spc="-20" dirty="0">
                <a:latin typeface="Cambria Math"/>
                <a:cs typeface="Cambria Math"/>
              </a:rPr>
              <a:t> </a:t>
            </a:r>
            <a:r>
              <a:rPr sz="2400" dirty="0">
                <a:latin typeface="Cambria Math"/>
                <a:cs typeface="Cambria Math"/>
              </a:rPr>
              <a:t>𝑥</a:t>
            </a:r>
            <a:r>
              <a:rPr sz="2400" spc="70" dirty="0">
                <a:latin typeface="Cambria Math"/>
                <a:cs typeface="Cambria Math"/>
              </a:rPr>
              <a:t> </a:t>
            </a:r>
            <a:r>
              <a:rPr sz="2400" dirty="0">
                <a:latin typeface="Cambria Math"/>
                <a:cs typeface="Cambria Math"/>
              </a:rPr>
              <a:t>+</a:t>
            </a:r>
            <a:r>
              <a:rPr sz="2400" spc="-20"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endParaRPr sz="2625" baseline="-15873">
              <a:latin typeface="Cambria Math"/>
              <a:cs typeface="Cambria Math"/>
            </a:endParaRPr>
          </a:p>
        </p:txBody>
      </p:sp>
      <p:sp>
        <p:nvSpPr>
          <p:cNvPr id="17" name="object 17"/>
          <p:cNvSpPr txBox="1"/>
          <p:nvPr/>
        </p:nvSpPr>
        <p:spPr>
          <a:xfrm>
            <a:off x="1089964" y="2571369"/>
            <a:ext cx="204216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𝑧</a:t>
            </a:r>
            <a:r>
              <a:rPr sz="2625" spc="-15" baseline="-15873" dirty="0">
                <a:latin typeface="Cambria Math"/>
                <a:cs typeface="Cambria Math"/>
              </a:rPr>
              <a:t>2</a:t>
            </a:r>
            <a:r>
              <a:rPr sz="2625" spc="525"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90" dirty="0">
                <a:latin typeface="Cambria Math"/>
                <a:cs typeface="Cambria Math"/>
              </a:rPr>
              <a:t>𝑤</a:t>
            </a:r>
            <a:r>
              <a:rPr sz="2625" spc="135" baseline="28571" dirty="0">
                <a:latin typeface="Cambria Math"/>
                <a:cs typeface="Cambria Math"/>
              </a:rPr>
              <a:t>2</a:t>
            </a:r>
            <a:r>
              <a:rPr sz="2400" spc="90" dirty="0">
                <a:latin typeface="Cambria Math"/>
                <a:cs typeface="Cambria Math"/>
              </a:rPr>
              <a:t>∙𝑥</a:t>
            </a:r>
            <a:r>
              <a:rPr sz="2400" spc="60"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2</a:t>
            </a:r>
            <a:endParaRPr sz="2625" baseline="-15873">
              <a:latin typeface="Cambria Math"/>
              <a:cs typeface="Cambria Math"/>
            </a:endParaRPr>
          </a:p>
        </p:txBody>
      </p:sp>
      <p:sp>
        <p:nvSpPr>
          <p:cNvPr id="18" name="object 18"/>
          <p:cNvSpPr txBox="1"/>
          <p:nvPr/>
        </p:nvSpPr>
        <p:spPr>
          <a:xfrm>
            <a:off x="1107033" y="3520185"/>
            <a:ext cx="204216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𝑧</a:t>
            </a:r>
            <a:r>
              <a:rPr sz="2625" spc="-15" baseline="-15873" dirty="0">
                <a:latin typeface="Cambria Math"/>
                <a:cs typeface="Cambria Math"/>
              </a:rPr>
              <a:t>3</a:t>
            </a:r>
            <a:r>
              <a:rPr sz="2625" spc="525"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90" dirty="0">
                <a:latin typeface="Cambria Math"/>
                <a:cs typeface="Cambria Math"/>
              </a:rPr>
              <a:t>𝑤</a:t>
            </a:r>
            <a:r>
              <a:rPr sz="2625" spc="135" baseline="28571" dirty="0">
                <a:latin typeface="Cambria Math"/>
                <a:cs typeface="Cambria Math"/>
              </a:rPr>
              <a:t>3</a:t>
            </a:r>
            <a:r>
              <a:rPr sz="2400" spc="90" dirty="0">
                <a:latin typeface="Cambria Math"/>
                <a:cs typeface="Cambria Math"/>
              </a:rPr>
              <a:t>∙𝑥</a:t>
            </a:r>
            <a:r>
              <a:rPr sz="2400" spc="55"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endParaRPr sz="2625" baseline="-15873">
              <a:latin typeface="Cambria Math"/>
              <a:cs typeface="Cambria Math"/>
            </a:endParaRPr>
          </a:p>
        </p:txBody>
      </p:sp>
      <p:sp>
        <p:nvSpPr>
          <p:cNvPr id="19" name="object 19"/>
          <p:cNvSpPr txBox="1"/>
          <p:nvPr/>
        </p:nvSpPr>
        <p:spPr>
          <a:xfrm>
            <a:off x="315569" y="2556459"/>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sp>
        <p:nvSpPr>
          <p:cNvPr id="20" name="object 20"/>
          <p:cNvSpPr/>
          <p:nvPr/>
        </p:nvSpPr>
        <p:spPr>
          <a:xfrm>
            <a:off x="558622" y="1875282"/>
            <a:ext cx="487045" cy="733425"/>
          </a:xfrm>
          <a:custGeom>
            <a:avLst/>
            <a:gdLst/>
            <a:ahLst/>
            <a:cxnLst/>
            <a:rect l="l" t="t" r="r" b="b"/>
            <a:pathLst>
              <a:path w="487044" h="733425">
                <a:moveTo>
                  <a:pt x="427057" y="64785"/>
                </a:moveTo>
                <a:lnTo>
                  <a:pt x="0" y="717422"/>
                </a:lnTo>
                <a:lnTo>
                  <a:pt x="24231" y="733297"/>
                </a:lnTo>
                <a:lnTo>
                  <a:pt x="451230" y="80625"/>
                </a:lnTo>
                <a:lnTo>
                  <a:pt x="427057" y="64785"/>
                </a:lnTo>
                <a:close/>
              </a:path>
              <a:path w="487044" h="733425">
                <a:moveTo>
                  <a:pt x="480584" y="52704"/>
                </a:moveTo>
                <a:lnTo>
                  <a:pt x="434962" y="52704"/>
                </a:lnTo>
                <a:lnTo>
                  <a:pt x="459193" y="68452"/>
                </a:lnTo>
                <a:lnTo>
                  <a:pt x="451230" y="80625"/>
                </a:lnTo>
                <a:lnTo>
                  <a:pt x="475488" y="96519"/>
                </a:lnTo>
                <a:lnTo>
                  <a:pt x="480584" y="52704"/>
                </a:lnTo>
                <a:close/>
              </a:path>
              <a:path w="487044" h="733425">
                <a:moveTo>
                  <a:pt x="434962" y="52704"/>
                </a:moveTo>
                <a:lnTo>
                  <a:pt x="427057" y="64785"/>
                </a:lnTo>
                <a:lnTo>
                  <a:pt x="451230" y="80625"/>
                </a:lnTo>
                <a:lnTo>
                  <a:pt x="459193" y="68452"/>
                </a:lnTo>
                <a:lnTo>
                  <a:pt x="434962" y="52704"/>
                </a:lnTo>
                <a:close/>
              </a:path>
              <a:path w="487044" h="733425">
                <a:moveTo>
                  <a:pt x="486714" y="0"/>
                </a:moveTo>
                <a:lnTo>
                  <a:pt x="402805" y="48894"/>
                </a:lnTo>
                <a:lnTo>
                  <a:pt x="427057" y="64785"/>
                </a:lnTo>
                <a:lnTo>
                  <a:pt x="434962" y="52704"/>
                </a:lnTo>
                <a:lnTo>
                  <a:pt x="480584" y="52704"/>
                </a:lnTo>
                <a:lnTo>
                  <a:pt x="486714" y="0"/>
                </a:lnTo>
                <a:close/>
              </a:path>
            </a:pathLst>
          </a:custGeom>
          <a:solidFill>
            <a:srgbClr val="0000FF"/>
          </a:solidFill>
        </p:spPr>
        <p:txBody>
          <a:bodyPr wrap="square" lIns="0" tIns="0" rIns="0" bIns="0" rtlCol="0"/>
          <a:lstStyle/>
          <a:p>
            <a:endParaRPr/>
          </a:p>
        </p:txBody>
      </p:sp>
      <p:sp>
        <p:nvSpPr>
          <p:cNvPr id="21" name="object 21"/>
          <p:cNvSpPr/>
          <p:nvPr/>
        </p:nvSpPr>
        <p:spPr>
          <a:xfrm>
            <a:off x="555498" y="2764535"/>
            <a:ext cx="505459" cy="86995"/>
          </a:xfrm>
          <a:custGeom>
            <a:avLst/>
            <a:gdLst/>
            <a:ahLst/>
            <a:cxnLst/>
            <a:rect l="l" t="t" r="r" b="b"/>
            <a:pathLst>
              <a:path w="505459" h="86994">
                <a:moveTo>
                  <a:pt x="418541" y="0"/>
                </a:moveTo>
                <a:lnTo>
                  <a:pt x="418541" y="86867"/>
                </a:lnTo>
                <a:lnTo>
                  <a:pt x="476453" y="57912"/>
                </a:lnTo>
                <a:lnTo>
                  <a:pt x="433019" y="57912"/>
                </a:lnTo>
                <a:lnTo>
                  <a:pt x="433019" y="28955"/>
                </a:lnTo>
                <a:lnTo>
                  <a:pt x="476453" y="28955"/>
                </a:lnTo>
                <a:lnTo>
                  <a:pt x="418541" y="0"/>
                </a:lnTo>
                <a:close/>
              </a:path>
              <a:path w="505459" h="86994">
                <a:moveTo>
                  <a:pt x="418541" y="28955"/>
                </a:moveTo>
                <a:lnTo>
                  <a:pt x="0" y="28955"/>
                </a:lnTo>
                <a:lnTo>
                  <a:pt x="0" y="57912"/>
                </a:lnTo>
                <a:lnTo>
                  <a:pt x="418541" y="57912"/>
                </a:lnTo>
                <a:lnTo>
                  <a:pt x="418541" y="28955"/>
                </a:lnTo>
                <a:close/>
              </a:path>
              <a:path w="505459" h="86994">
                <a:moveTo>
                  <a:pt x="476453" y="28955"/>
                </a:moveTo>
                <a:lnTo>
                  <a:pt x="433019" y="28955"/>
                </a:lnTo>
                <a:lnTo>
                  <a:pt x="433019" y="57912"/>
                </a:lnTo>
                <a:lnTo>
                  <a:pt x="476453" y="57912"/>
                </a:lnTo>
                <a:lnTo>
                  <a:pt x="505409" y="43434"/>
                </a:lnTo>
                <a:lnTo>
                  <a:pt x="476453" y="28955"/>
                </a:lnTo>
                <a:close/>
              </a:path>
            </a:pathLst>
          </a:custGeom>
          <a:solidFill>
            <a:srgbClr val="0000FF"/>
          </a:solidFill>
        </p:spPr>
        <p:txBody>
          <a:bodyPr wrap="square" lIns="0" tIns="0" rIns="0" bIns="0" rtlCol="0"/>
          <a:lstStyle/>
          <a:p>
            <a:endParaRPr/>
          </a:p>
        </p:txBody>
      </p:sp>
      <p:sp>
        <p:nvSpPr>
          <p:cNvPr id="22" name="object 22"/>
          <p:cNvSpPr/>
          <p:nvPr/>
        </p:nvSpPr>
        <p:spPr>
          <a:xfrm>
            <a:off x="543623" y="3008502"/>
            <a:ext cx="512445" cy="726440"/>
          </a:xfrm>
          <a:custGeom>
            <a:avLst/>
            <a:gdLst/>
            <a:ahLst/>
            <a:cxnLst/>
            <a:rect l="l" t="t" r="r" b="b"/>
            <a:pathLst>
              <a:path w="512444" h="726439">
                <a:moveTo>
                  <a:pt x="450544" y="663013"/>
                </a:moveTo>
                <a:lnTo>
                  <a:pt x="426770" y="679577"/>
                </a:lnTo>
                <a:lnTo>
                  <a:pt x="512076" y="725932"/>
                </a:lnTo>
                <a:lnTo>
                  <a:pt x="504614" y="674878"/>
                </a:lnTo>
                <a:lnTo>
                  <a:pt x="458812" y="674878"/>
                </a:lnTo>
                <a:lnTo>
                  <a:pt x="450544" y="663013"/>
                </a:lnTo>
                <a:close/>
              </a:path>
              <a:path w="512444" h="726439">
                <a:moveTo>
                  <a:pt x="474276" y="646478"/>
                </a:moveTo>
                <a:lnTo>
                  <a:pt x="450544" y="663013"/>
                </a:lnTo>
                <a:lnTo>
                  <a:pt x="458812" y="674878"/>
                </a:lnTo>
                <a:lnTo>
                  <a:pt x="482561" y="658368"/>
                </a:lnTo>
                <a:lnTo>
                  <a:pt x="474276" y="646478"/>
                </a:lnTo>
                <a:close/>
              </a:path>
              <a:path w="512444" h="726439">
                <a:moveTo>
                  <a:pt x="498043" y="629920"/>
                </a:moveTo>
                <a:lnTo>
                  <a:pt x="474276" y="646478"/>
                </a:lnTo>
                <a:lnTo>
                  <a:pt x="482561" y="658368"/>
                </a:lnTo>
                <a:lnTo>
                  <a:pt x="458812" y="674878"/>
                </a:lnTo>
                <a:lnTo>
                  <a:pt x="504614" y="674878"/>
                </a:lnTo>
                <a:lnTo>
                  <a:pt x="498043" y="629920"/>
                </a:lnTo>
                <a:close/>
              </a:path>
              <a:path w="512444" h="726439">
                <a:moveTo>
                  <a:pt x="23748" y="0"/>
                </a:moveTo>
                <a:lnTo>
                  <a:pt x="0" y="16510"/>
                </a:lnTo>
                <a:lnTo>
                  <a:pt x="450544" y="663013"/>
                </a:lnTo>
                <a:lnTo>
                  <a:pt x="474276" y="646478"/>
                </a:lnTo>
                <a:lnTo>
                  <a:pt x="23748" y="0"/>
                </a:lnTo>
                <a:close/>
              </a:path>
            </a:pathLst>
          </a:custGeom>
          <a:solidFill>
            <a:srgbClr val="0000FF"/>
          </a:solidFill>
        </p:spPr>
        <p:txBody>
          <a:bodyPr wrap="square" lIns="0" tIns="0" rIns="0" bIns="0" rtlCol="0"/>
          <a:lstStyle/>
          <a:p>
            <a:endParaRPr/>
          </a:p>
        </p:txBody>
      </p:sp>
      <p:sp>
        <p:nvSpPr>
          <p:cNvPr id="23" name="object 23"/>
          <p:cNvSpPr txBox="1"/>
          <p:nvPr/>
        </p:nvSpPr>
        <p:spPr>
          <a:xfrm>
            <a:off x="5196061" y="1131659"/>
            <a:ext cx="168910" cy="415925"/>
          </a:xfrm>
          <a:prstGeom prst="rect">
            <a:avLst/>
          </a:prstGeom>
        </p:spPr>
        <p:txBody>
          <a:bodyPr vert="horz" wrap="square" lIns="0" tIns="13970" rIns="0" bIns="0" rtlCol="0">
            <a:spAutoFit/>
          </a:bodyPr>
          <a:lstStyle/>
          <a:p>
            <a:pPr marL="12700">
              <a:lnSpc>
                <a:spcPct val="100000"/>
              </a:lnSpc>
              <a:spcBef>
                <a:spcPts val="110"/>
              </a:spcBef>
            </a:pPr>
            <a:r>
              <a:rPr sz="2550" i="1" spc="-5" dirty="0">
                <a:latin typeface="Times New Roman"/>
                <a:cs typeface="Times New Roman"/>
              </a:rPr>
              <a:t>y</a:t>
            </a:r>
            <a:endParaRPr sz="2550">
              <a:latin typeface="Times New Roman"/>
              <a:cs typeface="Times New Roman"/>
            </a:endParaRPr>
          </a:p>
        </p:txBody>
      </p:sp>
      <p:sp>
        <p:nvSpPr>
          <p:cNvPr id="24" name="object 24"/>
          <p:cNvSpPr txBox="1"/>
          <p:nvPr/>
        </p:nvSpPr>
        <p:spPr>
          <a:xfrm>
            <a:off x="8089392" y="1655064"/>
            <a:ext cx="447040" cy="2407920"/>
          </a:xfrm>
          <a:prstGeom prst="rect">
            <a:avLst/>
          </a:prstGeom>
          <a:ln w="6096">
            <a:solidFill>
              <a:srgbClr val="FFC000"/>
            </a:solidFill>
          </a:ln>
        </p:spPr>
        <p:txBody>
          <a:bodyPr vert="horz" wrap="square" lIns="0" tIns="51435" rIns="0" bIns="0" rtlCol="0">
            <a:spAutoFit/>
          </a:bodyPr>
          <a:lstStyle/>
          <a:p>
            <a:pPr marL="158750">
              <a:lnSpc>
                <a:spcPct val="100000"/>
              </a:lnSpc>
              <a:spcBef>
                <a:spcPts val="405"/>
              </a:spcBef>
            </a:pPr>
            <a:r>
              <a:rPr sz="3825" i="1" spc="-472" baseline="-2178" dirty="0">
                <a:latin typeface="Times New Roman"/>
                <a:cs typeface="Times New Roman"/>
              </a:rPr>
              <a:t>y</a:t>
            </a:r>
            <a:r>
              <a:rPr sz="2550" spc="-315" dirty="0">
                <a:latin typeface="Times New Roman"/>
                <a:cs typeface="Times New Roman"/>
              </a:rPr>
              <a:t>ˆ</a:t>
            </a:r>
            <a:r>
              <a:rPr sz="2175" spc="-472" baseline="-28735" dirty="0">
                <a:latin typeface="Times New Roman"/>
                <a:cs typeface="Times New Roman"/>
              </a:rPr>
              <a:t>1</a:t>
            </a:r>
            <a:endParaRPr sz="2175" baseline="-28735">
              <a:latin typeface="Times New Roman"/>
              <a:cs typeface="Times New Roman"/>
            </a:endParaRPr>
          </a:p>
          <a:p>
            <a:pPr>
              <a:lnSpc>
                <a:spcPct val="100000"/>
              </a:lnSpc>
              <a:spcBef>
                <a:spcPts val="30"/>
              </a:spcBef>
            </a:pPr>
            <a:endParaRPr sz="3450">
              <a:latin typeface="Times New Roman"/>
              <a:cs typeface="Times New Roman"/>
            </a:endParaRPr>
          </a:p>
          <a:p>
            <a:pPr marL="158750">
              <a:lnSpc>
                <a:spcPct val="100000"/>
              </a:lnSpc>
            </a:pPr>
            <a:r>
              <a:rPr sz="3825" i="1" spc="-390" baseline="-2178" dirty="0">
                <a:latin typeface="Times New Roman"/>
                <a:cs typeface="Times New Roman"/>
              </a:rPr>
              <a:t>y</a:t>
            </a:r>
            <a:r>
              <a:rPr sz="2550" spc="-260" dirty="0">
                <a:latin typeface="Times New Roman"/>
                <a:cs typeface="Times New Roman"/>
              </a:rPr>
              <a:t>ˆ</a:t>
            </a:r>
            <a:r>
              <a:rPr sz="2175" spc="-390" baseline="-28735" dirty="0">
                <a:latin typeface="Times New Roman"/>
                <a:cs typeface="Times New Roman"/>
              </a:rPr>
              <a:t>2</a:t>
            </a:r>
            <a:endParaRPr sz="2175" baseline="-28735">
              <a:latin typeface="Times New Roman"/>
              <a:cs typeface="Times New Roman"/>
            </a:endParaRPr>
          </a:p>
          <a:p>
            <a:pPr>
              <a:lnSpc>
                <a:spcPct val="100000"/>
              </a:lnSpc>
              <a:spcBef>
                <a:spcPts val="45"/>
              </a:spcBef>
            </a:pPr>
            <a:endParaRPr sz="4100">
              <a:latin typeface="Times New Roman"/>
              <a:cs typeface="Times New Roman"/>
            </a:endParaRPr>
          </a:p>
          <a:p>
            <a:pPr marL="118745">
              <a:lnSpc>
                <a:spcPct val="100000"/>
              </a:lnSpc>
            </a:pPr>
            <a:r>
              <a:rPr sz="3825" i="1" spc="-427" baseline="-2178" dirty="0">
                <a:latin typeface="Times New Roman"/>
                <a:cs typeface="Times New Roman"/>
              </a:rPr>
              <a:t>y</a:t>
            </a:r>
            <a:r>
              <a:rPr sz="2550" spc="-285" dirty="0">
                <a:latin typeface="Times New Roman"/>
                <a:cs typeface="Times New Roman"/>
              </a:rPr>
              <a:t>ˆ</a:t>
            </a:r>
            <a:r>
              <a:rPr sz="2250" spc="-427" baseline="-27777" dirty="0">
                <a:latin typeface="Times New Roman"/>
                <a:cs typeface="Times New Roman"/>
              </a:rPr>
              <a:t>3</a:t>
            </a:r>
            <a:endParaRPr sz="2250" baseline="-27777">
              <a:latin typeface="Times New Roman"/>
              <a:cs typeface="Times New Roman"/>
            </a:endParaRPr>
          </a:p>
        </p:txBody>
      </p:sp>
      <p:sp>
        <p:nvSpPr>
          <p:cNvPr id="25" name="object 25"/>
          <p:cNvSpPr txBox="1"/>
          <p:nvPr/>
        </p:nvSpPr>
        <p:spPr>
          <a:xfrm>
            <a:off x="8235733" y="1138329"/>
            <a:ext cx="158115" cy="415290"/>
          </a:xfrm>
          <a:prstGeom prst="rect">
            <a:avLst/>
          </a:prstGeom>
        </p:spPr>
        <p:txBody>
          <a:bodyPr vert="horz" wrap="square" lIns="0" tIns="13335" rIns="0" bIns="0" rtlCol="0">
            <a:spAutoFit/>
          </a:bodyPr>
          <a:lstStyle/>
          <a:p>
            <a:pPr marL="12700">
              <a:lnSpc>
                <a:spcPct val="100000"/>
              </a:lnSpc>
              <a:spcBef>
                <a:spcPts val="105"/>
              </a:spcBef>
            </a:pPr>
            <a:r>
              <a:rPr sz="3825" i="1" spc="-1417" baseline="-2178" dirty="0">
                <a:latin typeface="Times New Roman"/>
                <a:cs typeface="Times New Roman"/>
              </a:rPr>
              <a:t>y</a:t>
            </a:r>
            <a:r>
              <a:rPr sz="2550" dirty="0">
                <a:latin typeface="Times New Roman"/>
                <a:cs typeface="Times New Roman"/>
              </a:rPr>
              <a:t>ˆ</a:t>
            </a:r>
            <a:endParaRPr sz="2550">
              <a:latin typeface="Times New Roman"/>
              <a:cs typeface="Times New Roman"/>
            </a:endParaRPr>
          </a:p>
        </p:txBody>
      </p:sp>
      <p:grpSp>
        <p:nvGrpSpPr>
          <p:cNvPr id="26" name="object 26"/>
          <p:cNvGrpSpPr/>
          <p:nvPr/>
        </p:nvGrpSpPr>
        <p:grpSpPr>
          <a:xfrm>
            <a:off x="5644896" y="2340864"/>
            <a:ext cx="2313940" cy="449580"/>
            <a:chOff x="5644896" y="2340864"/>
            <a:chExt cx="2313940" cy="449580"/>
          </a:xfrm>
        </p:grpSpPr>
        <p:sp>
          <p:nvSpPr>
            <p:cNvPr id="27" name="object 27"/>
            <p:cNvSpPr/>
            <p:nvPr/>
          </p:nvSpPr>
          <p:spPr>
            <a:xfrm>
              <a:off x="5650992" y="2346960"/>
              <a:ext cx="2301240" cy="437515"/>
            </a:xfrm>
            <a:custGeom>
              <a:avLst/>
              <a:gdLst/>
              <a:ahLst/>
              <a:cxnLst/>
              <a:rect l="l" t="t" r="r" b="b"/>
              <a:pathLst>
                <a:path w="2301240" h="437514">
                  <a:moveTo>
                    <a:pt x="2082546" y="0"/>
                  </a:moveTo>
                  <a:lnTo>
                    <a:pt x="2082546" y="109347"/>
                  </a:lnTo>
                  <a:lnTo>
                    <a:pt x="218694" y="109347"/>
                  </a:lnTo>
                  <a:lnTo>
                    <a:pt x="218694" y="0"/>
                  </a:lnTo>
                  <a:lnTo>
                    <a:pt x="0" y="218693"/>
                  </a:lnTo>
                  <a:lnTo>
                    <a:pt x="218694" y="437388"/>
                  </a:lnTo>
                  <a:lnTo>
                    <a:pt x="218694" y="328040"/>
                  </a:lnTo>
                  <a:lnTo>
                    <a:pt x="2082546" y="328040"/>
                  </a:lnTo>
                  <a:lnTo>
                    <a:pt x="2082546" y="437388"/>
                  </a:lnTo>
                  <a:lnTo>
                    <a:pt x="2301240" y="218693"/>
                  </a:lnTo>
                  <a:lnTo>
                    <a:pt x="2082546" y="0"/>
                  </a:lnTo>
                  <a:close/>
                </a:path>
              </a:pathLst>
            </a:custGeom>
            <a:solidFill>
              <a:srgbClr val="000000"/>
            </a:solidFill>
          </p:spPr>
          <p:txBody>
            <a:bodyPr wrap="square" lIns="0" tIns="0" rIns="0" bIns="0" rtlCol="0"/>
            <a:lstStyle/>
            <a:p>
              <a:endParaRPr/>
            </a:p>
          </p:txBody>
        </p:sp>
        <p:sp>
          <p:nvSpPr>
            <p:cNvPr id="28" name="object 28"/>
            <p:cNvSpPr/>
            <p:nvPr/>
          </p:nvSpPr>
          <p:spPr>
            <a:xfrm>
              <a:off x="5650992" y="2346960"/>
              <a:ext cx="2301240" cy="437515"/>
            </a:xfrm>
            <a:custGeom>
              <a:avLst/>
              <a:gdLst/>
              <a:ahLst/>
              <a:cxnLst/>
              <a:rect l="l" t="t" r="r" b="b"/>
              <a:pathLst>
                <a:path w="2301240" h="437514">
                  <a:moveTo>
                    <a:pt x="0" y="218693"/>
                  </a:moveTo>
                  <a:lnTo>
                    <a:pt x="218694" y="0"/>
                  </a:lnTo>
                  <a:lnTo>
                    <a:pt x="218694" y="109347"/>
                  </a:lnTo>
                  <a:lnTo>
                    <a:pt x="2082546" y="109347"/>
                  </a:lnTo>
                  <a:lnTo>
                    <a:pt x="2082546" y="0"/>
                  </a:lnTo>
                  <a:lnTo>
                    <a:pt x="2301240" y="218693"/>
                  </a:lnTo>
                  <a:lnTo>
                    <a:pt x="2082546" y="437388"/>
                  </a:lnTo>
                  <a:lnTo>
                    <a:pt x="2082546" y="328040"/>
                  </a:lnTo>
                  <a:lnTo>
                    <a:pt x="218694" y="328040"/>
                  </a:lnTo>
                  <a:lnTo>
                    <a:pt x="218694" y="437388"/>
                  </a:lnTo>
                  <a:lnTo>
                    <a:pt x="0" y="218693"/>
                  </a:lnTo>
                  <a:close/>
                </a:path>
              </a:pathLst>
            </a:custGeom>
            <a:ln w="12192">
              <a:solidFill>
                <a:srgbClr val="000000"/>
              </a:solidFill>
            </a:ln>
          </p:spPr>
          <p:txBody>
            <a:bodyPr wrap="square" lIns="0" tIns="0" rIns="0" bIns="0" rtlCol="0"/>
            <a:lstStyle/>
            <a:p>
              <a:endParaRPr/>
            </a:p>
          </p:txBody>
        </p:sp>
      </p:grpSp>
      <p:sp>
        <p:nvSpPr>
          <p:cNvPr id="29" name="object 29"/>
          <p:cNvSpPr txBox="1"/>
          <p:nvPr/>
        </p:nvSpPr>
        <p:spPr>
          <a:xfrm>
            <a:off x="5960109" y="1898650"/>
            <a:ext cx="172212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Cross</a:t>
            </a:r>
            <a:r>
              <a:rPr sz="2400" spc="-85" dirty="0">
                <a:latin typeface="Calibri"/>
                <a:cs typeface="Calibri"/>
              </a:rPr>
              <a:t> </a:t>
            </a:r>
            <a:r>
              <a:rPr sz="2400" spc="-15" dirty="0">
                <a:latin typeface="Calibri"/>
                <a:cs typeface="Calibri"/>
              </a:rPr>
              <a:t>Entropy</a:t>
            </a:r>
            <a:endParaRPr sz="2400">
              <a:latin typeface="Calibri"/>
              <a:cs typeface="Calibri"/>
            </a:endParaRPr>
          </a:p>
        </p:txBody>
      </p:sp>
      <p:sp>
        <p:nvSpPr>
          <p:cNvPr id="30" name="object 30"/>
          <p:cNvSpPr txBox="1"/>
          <p:nvPr/>
        </p:nvSpPr>
        <p:spPr>
          <a:xfrm>
            <a:off x="5908294" y="2650689"/>
            <a:ext cx="1835150" cy="1407160"/>
          </a:xfrm>
          <a:prstGeom prst="rect">
            <a:avLst/>
          </a:prstGeom>
        </p:spPr>
        <p:txBody>
          <a:bodyPr vert="horz" wrap="square" lIns="0" tIns="100330" rIns="0" bIns="0" rtlCol="0">
            <a:spAutoFit/>
          </a:bodyPr>
          <a:lstStyle/>
          <a:p>
            <a:pPr marL="522605">
              <a:lnSpc>
                <a:spcPct val="100000"/>
              </a:lnSpc>
              <a:spcBef>
                <a:spcPts val="790"/>
              </a:spcBef>
            </a:pPr>
            <a:r>
              <a:rPr sz="2050" spc="45" dirty="0">
                <a:latin typeface="Cambria Math"/>
                <a:cs typeface="Cambria Math"/>
              </a:rPr>
              <a:t>3</a:t>
            </a:r>
            <a:endParaRPr sz="2050">
              <a:latin typeface="Cambria Math"/>
              <a:cs typeface="Cambria Math"/>
            </a:endParaRPr>
          </a:p>
          <a:p>
            <a:pPr marL="38100">
              <a:lnSpc>
                <a:spcPct val="100000"/>
              </a:lnSpc>
              <a:spcBef>
                <a:spcPts val="955"/>
              </a:spcBef>
            </a:pPr>
            <a:r>
              <a:rPr sz="2800" spc="-5" dirty="0">
                <a:latin typeface="Cambria Math"/>
                <a:cs typeface="Cambria Math"/>
              </a:rPr>
              <a:t>−</a:t>
            </a:r>
            <a:r>
              <a:rPr sz="2800" spc="-150" dirty="0">
                <a:latin typeface="Cambria Math"/>
                <a:cs typeface="Cambria Math"/>
              </a:rPr>
              <a:t> </a:t>
            </a:r>
            <a:r>
              <a:rPr sz="2800" spc="905" dirty="0">
                <a:latin typeface="Cambria Math"/>
                <a:cs typeface="Cambria Math"/>
              </a:rPr>
              <a:t>෍</a:t>
            </a:r>
            <a:r>
              <a:rPr sz="2800" spc="-150" dirty="0">
                <a:latin typeface="Cambria Math"/>
                <a:cs typeface="Cambria Math"/>
              </a:rPr>
              <a:t> </a:t>
            </a:r>
            <a:r>
              <a:rPr sz="2800" spc="-1200" dirty="0">
                <a:latin typeface="Cambria Math"/>
                <a:cs typeface="Cambria Math"/>
              </a:rPr>
              <a:t>𝑦</a:t>
            </a:r>
            <a:r>
              <a:rPr sz="2800" spc="-1705" dirty="0">
                <a:latin typeface="Cambria Math"/>
                <a:cs typeface="Cambria Math"/>
              </a:rPr>
              <a:t>ො</a:t>
            </a:r>
            <a:r>
              <a:rPr sz="3075" spc="600" baseline="-16260" dirty="0">
                <a:latin typeface="Cambria Math"/>
                <a:cs typeface="Cambria Math"/>
              </a:rPr>
              <a:t>𝑖</a:t>
            </a:r>
            <a:r>
              <a:rPr sz="2800" spc="-5" dirty="0">
                <a:latin typeface="Cambria Math"/>
                <a:cs typeface="Cambria Math"/>
              </a:rPr>
              <a:t>𝑙</a:t>
            </a:r>
            <a:r>
              <a:rPr sz="2800" spc="30" dirty="0">
                <a:latin typeface="Cambria Math"/>
                <a:cs typeface="Cambria Math"/>
              </a:rPr>
              <a:t>𝑛</a:t>
            </a:r>
            <a:r>
              <a:rPr sz="2800" spc="-95" dirty="0">
                <a:latin typeface="Cambria Math"/>
                <a:cs typeface="Cambria Math"/>
              </a:rPr>
              <a:t>𝑦</a:t>
            </a:r>
            <a:r>
              <a:rPr sz="3075" spc="307" baseline="-16260" dirty="0">
                <a:latin typeface="Cambria Math"/>
                <a:cs typeface="Cambria Math"/>
              </a:rPr>
              <a:t>𝑖</a:t>
            </a:r>
            <a:endParaRPr sz="3075" baseline="-16260">
              <a:latin typeface="Cambria Math"/>
              <a:cs typeface="Cambria Math"/>
            </a:endParaRPr>
          </a:p>
          <a:p>
            <a:pPr marL="377825">
              <a:lnSpc>
                <a:spcPct val="100000"/>
              </a:lnSpc>
              <a:spcBef>
                <a:spcPts val="950"/>
              </a:spcBef>
            </a:pPr>
            <a:r>
              <a:rPr sz="2050" spc="45" dirty="0">
                <a:latin typeface="Cambria Math"/>
                <a:cs typeface="Cambria Math"/>
              </a:rPr>
              <a:t>𝑖=1</a:t>
            </a:r>
            <a:endParaRPr sz="2050">
              <a:latin typeface="Cambria Math"/>
              <a:cs typeface="Cambria Math"/>
            </a:endParaRPr>
          </a:p>
        </p:txBody>
      </p:sp>
      <p:sp>
        <p:nvSpPr>
          <p:cNvPr id="31" name="object 31"/>
          <p:cNvSpPr txBox="1"/>
          <p:nvPr/>
        </p:nvSpPr>
        <p:spPr>
          <a:xfrm>
            <a:off x="4064253" y="5486501"/>
            <a:ext cx="514350"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2" name="object 32"/>
          <p:cNvSpPr/>
          <p:nvPr/>
        </p:nvSpPr>
        <p:spPr>
          <a:xfrm>
            <a:off x="5236083" y="5194300"/>
            <a:ext cx="94615" cy="1054100"/>
          </a:xfrm>
          <a:custGeom>
            <a:avLst/>
            <a:gdLst/>
            <a:ahLst/>
            <a:cxnLst/>
            <a:rect l="l" t="t" r="r" b="b"/>
            <a:pathLst>
              <a:path w="94614" h="1054100">
                <a:moveTo>
                  <a:pt x="94361" y="0"/>
                </a:moveTo>
                <a:lnTo>
                  <a:pt x="0" y="0"/>
                </a:lnTo>
                <a:lnTo>
                  <a:pt x="0" y="17780"/>
                </a:lnTo>
                <a:lnTo>
                  <a:pt x="58674" y="17780"/>
                </a:lnTo>
                <a:lnTo>
                  <a:pt x="58674" y="1036320"/>
                </a:lnTo>
                <a:lnTo>
                  <a:pt x="0" y="1036320"/>
                </a:lnTo>
                <a:lnTo>
                  <a:pt x="0" y="1054100"/>
                </a:lnTo>
                <a:lnTo>
                  <a:pt x="94361" y="105410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33" name="object 33"/>
          <p:cNvSpPr/>
          <p:nvPr/>
        </p:nvSpPr>
        <p:spPr>
          <a:xfrm>
            <a:off x="4927981" y="5194300"/>
            <a:ext cx="94615" cy="1054100"/>
          </a:xfrm>
          <a:custGeom>
            <a:avLst/>
            <a:gdLst/>
            <a:ahLst/>
            <a:cxnLst/>
            <a:rect l="l" t="t" r="r" b="b"/>
            <a:pathLst>
              <a:path w="94614" h="1054100">
                <a:moveTo>
                  <a:pt x="94361" y="0"/>
                </a:moveTo>
                <a:lnTo>
                  <a:pt x="0" y="0"/>
                </a:lnTo>
                <a:lnTo>
                  <a:pt x="0" y="17780"/>
                </a:lnTo>
                <a:lnTo>
                  <a:pt x="0" y="1036320"/>
                </a:lnTo>
                <a:lnTo>
                  <a:pt x="0" y="1054100"/>
                </a:lnTo>
                <a:lnTo>
                  <a:pt x="94361" y="1054100"/>
                </a:lnTo>
                <a:lnTo>
                  <a:pt x="94361" y="1036320"/>
                </a:lnTo>
                <a:lnTo>
                  <a:pt x="35814" y="1036320"/>
                </a:lnTo>
                <a:lnTo>
                  <a:pt x="35814" y="17780"/>
                </a:lnTo>
                <a:lnTo>
                  <a:pt x="94361" y="17780"/>
                </a:lnTo>
                <a:lnTo>
                  <a:pt x="94361" y="0"/>
                </a:lnTo>
                <a:close/>
              </a:path>
            </a:pathLst>
          </a:custGeom>
          <a:solidFill>
            <a:srgbClr val="000000"/>
          </a:solidFill>
        </p:spPr>
        <p:txBody>
          <a:bodyPr wrap="square" lIns="0" tIns="0" rIns="0" bIns="0" rtlCol="0"/>
          <a:lstStyle/>
          <a:p>
            <a:endParaRPr/>
          </a:p>
        </p:txBody>
      </p:sp>
      <p:sp>
        <p:nvSpPr>
          <p:cNvPr id="34" name="object 34"/>
          <p:cNvSpPr txBox="1"/>
          <p:nvPr/>
        </p:nvSpPr>
        <p:spPr>
          <a:xfrm>
            <a:off x="5018278" y="5056708"/>
            <a:ext cx="222250" cy="1285875"/>
          </a:xfrm>
          <a:prstGeom prst="rect">
            <a:avLst/>
          </a:prstGeom>
        </p:spPr>
        <p:txBody>
          <a:bodyPr vert="horz" wrap="square" lIns="0" tIns="12065" rIns="0" bIns="0" rtlCol="0">
            <a:spAutoFit/>
          </a:bodyPr>
          <a:lstStyle/>
          <a:p>
            <a:pPr marL="12700">
              <a:lnSpc>
                <a:spcPts val="3320"/>
              </a:lnSpc>
              <a:spcBef>
                <a:spcPts val="95"/>
              </a:spcBef>
            </a:pPr>
            <a:r>
              <a:rPr sz="2800" spc="-5" dirty="0">
                <a:latin typeface="Cambria Math"/>
                <a:cs typeface="Cambria Math"/>
              </a:rPr>
              <a:t>0</a:t>
            </a:r>
            <a:endParaRPr sz="2800">
              <a:latin typeface="Cambria Math"/>
              <a:cs typeface="Cambria Math"/>
            </a:endParaRPr>
          </a:p>
          <a:p>
            <a:pPr marL="12700">
              <a:lnSpc>
                <a:spcPts val="3285"/>
              </a:lnSpc>
            </a:pPr>
            <a:r>
              <a:rPr sz="2800" spc="-5" dirty="0">
                <a:latin typeface="Cambria Math"/>
                <a:cs typeface="Cambria Math"/>
              </a:rPr>
              <a:t>1</a:t>
            </a:r>
            <a:endParaRPr sz="2800">
              <a:latin typeface="Cambria Math"/>
              <a:cs typeface="Cambria Math"/>
            </a:endParaRPr>
          </a:p>
          <a:p>
            <a:pPr marL="12700">
              <a:lnSpc>
                <a:spcPts val="3325"/>
              </a:lnSpc>
            </a:pPr>
            <a:r>
              <a:rPr sz="2800" spc="-5" dirty="0">
                <a:latin typeface="Cambria Math"/>
                <a:cs typeface="Cambria Math"/>
              </a:rPr>
              <a:t>0</a:t>
            </a:r>
            <a:endParaRPr sz="2800">
              <a:latin typeface="Cambria Math"/>
              <a:cs typeface="Cambria Math"/>
            </a:endParaRPr>
          </a:p>
        </p:txBody>
      </p:sp>
      <p:sp>
        <p:nvSpPr>
          <p:cNvPr id="35" name="object 35"/>
          <p:cNvSpPr txBox="1"/>
          <p:nvPr/>
        </p:nvSpPr>
        <p:spPr>
          <a:xfrm>
            <a:off x="6560311" y="5487720"/>
            <a:ext cx="513715"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6" name="object 36"/>
          <p:cNvSpPr/>
          <p:nvPr/>
        </p:nvSpPr>
        <p:spPr>
          <a:xfrm>
            <a:off x="7673975" y="5193029"/>
            <a:ext cx="94615" cy="1052830"/>
          </a:xfrm>
          <a:custGeom>
            <a:avLst/>
            <a:gdLst/>
            <a:ahLst/>
            <a:cxnLst/>
            <a:rect l="l" t="t" r="r" b="b"/>
            <a:pathLst>
              <a:path w="94615" h="1052829">
                <a:moveTo>
                  <a:pt x="94361" y="0"/>
                </a:moveTo>
                <a:lnTo>
                  <a:pt x="0" y="0"/>
                </a:lnTo>
                <a:lnTo>
                  <a:pt x="0" y="17780"/>
                </a:lnTo>
                <a:lnTo>
                  <a:pt x="58547" y="17780"/>
                </a:lnTo>
                <a:lnTo>
                  <a:pt x="58547" y="1036320"/>
                </a:lnTo>
                <a:lnTo>
                  <a:pt x="0" y="1036320"/>
                </a:lnTo>
                <a:lnTo>
                  <a:pt x="0" y="1052830"/>
                </a:lnTo>
                <a:lnTo>
                  <a:pt x="94361" y="105283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37" name="object 37"/>
          <p:cNvSpPr/>
          <p:nvPr/>
        </p:nvSpPr>
        <p:spPr>
          <a:xfrm>
            <a:off x="7365873" y="5193029"/>
            <a:ext cx="94615" cy="1052830"/>
          </a:xfrm>
          <a:custGeom>
            <a:avLst/>
            <a:gdLst/>
            <a:ahLst/>
            <a:cxnLst/>
            <a:rect l="l" t="t" r="r" b="b"/>
            <a:pathLst>
              <a:path w="94615" h="1052829">
                <a:moveTo>
                  <a:pt x="94361" y="0"/>
                </a:moveTo>
                <a:lnTo>
                  <a:pt x="0" y="0"/>
                </a:lnTo>
                <a:lnTo>
                  <a:pt x="0" y="17780"/>
                </a:lnTo>
                <a:lnTo>
                  <a:pt x="0" y="1036320"/>
                </a:lnTo>
                <a:lnTo>
                  <a:pt x="0" y="1052830"/>
                </a:lnTo>
                <a:lnTo>
                  <a:pt x="94361" y="1052830"/>
                </a:lnTo>
                <a:lnTo>
                  <a:pt x="94361" y="1036320"/>
                </a:lnTo>
                <a:lnTo>
                  <a:pt x="35687" y="1036320"/>
                </a:lnTo>
                <a:lnTo>
                  <a:pt x="35687" y="17780"/>
                </a:lnTo>
                <a:lnTo>
                  <a:pt x="94361" y="17780"/>
                </a:lnTo>
                <a:lnTo>
                  <a:pt x="94361" y="0"/>
                </a:lnTo>
                <a:close/>
              </a:path>
            </a:pathLst>
          </a:custGeom>
          <a:solidFill>
            <a:srgbClr val="000000"/>
          </a:solidFill>
        </p:spPr>
        <p:txBody>
          <a:bodyPr wrap="square" lIns="0" tIns="0" rIns="0" bIns="0" rtlCol="0"/>
          <a:lstStyle/>
          <a:p>
            <a:endParaRPr/>
          </a:p>
        </p:txBody>
      </p:sp>
      <p:sp>
        <p:nvSpPr>
          <p:cNvPr id="38" name="object 38"/>
          <p:cNvSpPr txBox="1"/>
          <p:nvPr/>
        </p:nvSpPr>
        <p:spPr>
          <a:xfrm>
            <a:off x="7456678" y="5055184"/>
            <a:ext cx="222250" cy="1287780"/>
          </a:xfrm>
          <a:prstGeom prst="rect">
            <a:avLst/>
          </a:prstGeom>
        </p:spPr>
        <p:txBody>
          <a:bodyPr vert="horz" wrap="square" lIns="0" tIns="12065" rIns="0" bIns="0" rtlCol="0">
            <a:spAutoFit/>
          </a:bodyPr>
          <a:lstStyle/>
          <a:p>
            <a:pPr marL="12700">
              <a:lnSpc>
                <a:spcPts val="3325"/>
              </a:lnSpc>
              <a:spcBef>
                <a:spcPts val="95"/>
              </a:spcBef>
            </a:pPr>
            <a:r>
              <a:rPr sz="2800" spc="-5" dirty="0">
                <a:latin typeface="Cambria Math"/>
                <a:cs typeface="Cambria Math"/>
              </a:rPr>
              <a:t>0</a:t>
            </a:r>
            <a:endParaRPr sz="2800">
              <a:latin typeface="Cambria Math"/>
              <a:cs typeface="Cambria Math"/>
            </a:endParaRPr>
          </a:p>
          <a:p>
            <a:pPr marL="12700">
              <a:lnSpc>
                <a:spcPts val="3290"/>
              </a:lnSpc>
            </a:pPr>
            <a:r>
              <a:rPr sz="2800" spc="-5" dirty="0">
                <a:latin typeface="Cambria Math"/>
                <a:cs typeface="Cambria Math"/>
              </a:rPr>
              <a:t>0</a:t>
            </a:r>
            <a:endParaRPr sz="2800">
              <a:latin typeface="Cambria Math"/>
              <a:cs typeface="Cambria Math"/>
            </a:endParaRPr>
          </a:p>
          <a:p>
            <a:pPr marL="12700">
              <a:lnSpc>
                <a:spcPts val="3325"/>
              </a:lnSpc>
            </a:pPr>
            <a:r>
              <a:rPr sz="2800" spc="-5" dirty="0">
                <a:latin typeface="Cambria Math"/>
                <a:cs typeface="Cambria Math"/>
              </a:rPr>
              <a:t>1</a:t>
            </a:r>
            <a:endParaRPr sz="2800">
              <a:latin typeface="Cambria Math"/>
              <a:cs typeface="Cambria Math"/>
            </a:endParaRPr>
          </a:p>
        </p:txBody>
      </p:sp>
      <p:sp>
        <p:nvSpPr>
          <p:cNvPr id="39" name="object 39"/>
          <p:cNvSpPr txBox="1"/>
          <p:nvPr/>
        </p:nvSpPr>
        <p:spPr>
          <a:xfrm>
            <a:off x="976375" y="4501642"/>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1</a:t>
            </a:r>
            <a:endParaRPr sz="2400">
              <a:latin typeface="Calibri"/>
              <a:cs typeface="Calibri"/>
            </a:endParaRPr>
          </a:p>
        </p:txBody>
      </p:sp>
      <p:sp>
        <p:nvSpPr>
          <p:cNvPr id="40" name="object 40"/>
          <p:cNvSpPr txBox="1"/>
          <p:nvPr/>
        </p:nvSpPr>
        <p:spPr>
          <a:xfrm>
            <a:off x="3462654" y="4537329"/>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2</a:t>
            </a:r>
            <a:endParaRPr sz="2400">
              <a:latin typeface="Calibri"/>
              <a:cs typeface="Calibri"/>
            </a:endParaRPr>
          </a:p>
        </p:txBody>
      </p:sp>
      <p:sp>
        <p:nvSpPr>
          <p:cNvPr id="41" name="object 41"/>
          <p:cNvSpPr txBox="1"/>
          <p:nvPr/>
        </p:nvSpPr>
        <p:spPr>
          <a:xfrm>
            <a:off x="5834634" y="4537329"/>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3</a:t>
            </a:r>
            <a:endParaRPr sz="2400">
              <a:latin typeface="Calibri"/>
              <a:cs typeface="Calibri"/>
            </a:endParaRPr>
          </a:p>
        </p:txBody>
      </p:sp>
      <p:sp>
        <p:nvSpPr>
          <p:cNvPr id="42" name="object 42"/>
          <p:cNvSpPr txBox="1"/>
          <p:nvPr/>
        </p:nvSpPr>
        <p:spPr>
          <a:xfrm>
            <a:off x="7950454" y="4074032"/>
            <a:ext cx="76708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0AF50"/>
                </a:solidFill>
                <a:latin typeface="Calibri"/>
                <a:cs typeface="Calibri"/>
              </a:rPr>
              <a:t>t</a:t>
            </a:r>
            <a:r>
              <a:rPr sz="2400" dirty="0">
                <a:solidFill>
                  <a:srgbClr val="00AF50"/>
                </a:solidFill>
                <a:latin typeface="Calibri"/>
                <a:cs typeface="Calibri"/>
              </a:rPr>
              <a:t>a</a:t>
            </a:r>
            <a:r>
              <a:rPr sz="2400" spc="-35" dirty="0">
                <a:solidFill>
                  <a:srgbClr val="00AF50"/>
                </a:solidFill>
                <a:latin typeface="Calibri"/>
                <a:cs typeface="Calibri"/>
              </a:rPr>
              <a:t>r</a:t>
            </a:r>
            <a:r>
              <a:rPr sz="2400" spc="-30" dirty="0">
                <a:solidFill>
                  <a:srgbClr val="00AF50"/>
                </a:solidFill>
                <a:latin typeface="Calibri"/>
                <a:cs typeface="Calibri"/>
              </a:rPr>
              <a:t>g</a:t>
            </a:r>
            <a:r>
              <a:rPr sz="2400" dirty="0">
                <a:solidFill>
                  <a:srgbClr val="00AF50"/>
                </a:solidFill>
                <a:latin typeface="Calibri"/>
                <a:cs typeface="Calibri"/>
              </a:rPr>
              <a:t>et</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102352" y="3778256"/>
            <a:ext cx="3342640" cy="2944495"/>
            <a:chOff x="5102352" y="3778256"/>
            <a:chExt cx="3342640" cy="2944495"/>
          </a:xfrm>
        </p:grpSpPr>
        <p:pic>
          <p:nvPicPr>
            <p:cNvPr id="3" name="object 3"/>
            <p:cNvPicPr/>
            <p:nvPr/>
          </p:nvPicPr>
          <p:blipFill>
            <a:blip r:embed="rId2" cstate="print"/>
            <a:stretch>
              <a:fillRect/>
            </a:stretch>
          </p:blipFill>
          <p:spPr>
            <a:xfrm>
              <a:off x="5102352" y="3778256"/>
              <a:ext cx="3212759" cy="2728315"/>
            </a:xfrm>
            <a:prstGeom prst="rect">
              <a:avLst/>
            </a:prstGeom>
          </p:spPr>
        </p:pic>
        <p:sp>
          <p:nvSpPr>
            <p:cNvPr id="4" name="object 4"/>
            <p:cNvSpPr/>
            <p:nvPr/>
          </p:nvSpPr>
          <p:spPr>
            <a:xfrm>
              <a:off x="8019288" y="6126479"/>
              <a:ext cx="425450" cy="596265"/>
            </a:xfrm>
            <a:custGeom>
              <a:avLst/>
              <a:gdLst/>
              <a:ahLst/>
              <a:cxnLst/>
              <a:rect l="l" t="t" r="r" b="b"/>
              <a:pathLst>
                <a:path w="425450" h="596265">
                  <a:moveTo>
                    <a:pt x="425196" y="0"/>
                  </a:moveTo>
                  <a:lnTo>
                    <a:pt x="0" y="0"/>
                  </a:lnTo>
                  <a:lnTo>
                    <a:pt x="0" y="595884"/>
                  </a:lnTo>
                  <a:lnTo>
                    <a:pt x="425196" y="595884"/>
                  </a:lnTo>
                  <a:lnTo>
                    <a:pt x="425196" y="0"/>
                  </a:lnTo>
                  <a:close/>
                </a:path>
              </a:pathLst>
            </a:custGeom>
            <a:solidFill>
              <a:srgbClr val="FFFFFF"/>
            </a:solidFill>
          </p:spPr>
          <p:txBody>
            <a:bodyPr wrap="square" lIns="0" tIns="0" rIns="0" bIns="0" rtlCol="0"/>
            <a:lstStyle/>
            <a:p>
              <a:endParaRPr/>
            </a:p>
          </p:txBody>
        </p:sp>
      </p:grpSp>
      <p:sp>
        <p:nvSpPr>
          <p:cNvPr id="5" name="object 5"/>
          <p:cNvSpPr txBox="1"/>
          <p:nvPr/>
        </p:nvSpPr>
        <p:spPr>
          <a:xfrm>
            <a:off x="8254416" y="6394441"/>
            <a:ext cx="149860" cy="320675"/>
          </a:xfrm>
          <a:prstGeom prst="rect">
            <a:avLst/>
          </a:prstGeom>
        </p:spPr>
        <p:txBody>
          <a:bodyPr vert="horz" wrap="square" lIns="0" tIns="16510" rIns="0" bIns="0" rtlCol="0">
            <a:spAutoFit/>
          </a:bodyPr>
          <a:lstStyle/>
          <a:p>
            <a:pPr marL="12700">
              <a:lnSpc>
                <a:spcPct val="100000"/>
              </a:lnSpc>
              <a:spcBef>
                <a:spcPts val="130"/>
              </a:spcBef>
            </a:pPr>
            <a:r>
              <a:rPr sz="1900" spc="25" dirty="0">
                <a:latin typeface="Times New Roman"/>
                <a:cs typeface="Times New Roman"/>
              </a:rPr>
              <a:t>1</a:t>
            </a:r>
            <a:endParaRPr sz="1900">
              <a:latin typeface="Times New Roman"/>
              <a:cs typeface="Times New Roman"/>
            </a:endParaRPr>
          </a:p>
        </p:txBody>
      </p:sp>
      <p:sp>
        <p:nvSpPr>
          <p:cNvPr id="6" name="object 6"/>
          <p:cNvSpPr txBox="1"/>
          <p:nvPr/>
        </p:nvSpPr>
        <p:spPr>
          <a:xfrm>
            <a:off x="8090668" y="6113779"/>
            <a:ext cx="214629"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x</a:t>
            </a:r>
            <a:endParaRPr sz="3300">
              <a:latin typeface="Times New Roman"/>
              <a:cs typeface="Times New Roman"/>
            </a:endParaRPr>
          </a:p>
        </p:txBody>
      </p:sp>
      <p:sp>
        <p:nvSpPr>
          <p:cNvPr id="7" name="object 7"/>
          <p:cNvSpPr/>
          <p:nvPr/>
        </p:nvSpPr>
        <p:spPr>
          <a:xfrm>
            <a:off x="4962144" y="3515867"/>
            <a:ext cx="457200" cy="596265"/>
          </a:xfrm>
          <a:custGeom>
            <a:avLst/>
            <a:gdLst/>
            <a:ahLst/>
            <a:cxnLst/>
            <a:rect l="l" t="t" r="r" b="b"/>
            <a:pathLst>
              <a:path w="457200" h="596264">
                <a:moveTo>
                  <a:pt x="457200" y="0"/>
                </a:moveTo>
                <a:lnTo>
                  <a:pt x="0" y="0"/>
                </a:lnTo>
                <a:lnTo>
                  <a:pt x="0" y="595884"/>
                </a:lnTo>
                <a:lnTo>
                  <a:pt x="457200" y="595884"/>
                </a:lnTo>
                <a:lnTo>
                  <a:pt x="457200" y="0"/>
                </a:lnTo>
                <a:close/>
              </a:path>
            </a:pathLst>
          </a:custGeom>
          <a:solidFill>
            <a:srgbClr val="FFFFFF"/>
          </a:solidFill>
        </p:spPr>
        <p:txBody>
          <a:bodyPr wrap="square" lIns="0" tIns="0" rIns="0" bIns="0" rtlCol="0"/>
          <a:lstStyle/>
          <a:p>
            <a:endParaRPr/>
          </a:p>
        </p:txBody>
      </p:sp>
      <p:sp>
        <p:nvSpPr>
          <p:cNvPr id="8" name="object 8"/>
          <p:cNvSpPr txBox="1"/>
          <p:nvPr/>
        </p:nvSpPr>
        <p:spPr>
          <a:xfrm>
            <a:off x="5007614" y="3503167"/>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9" name="object 9"/>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graphicFrame>
        <p:nvGraphicFramePr>
          <p:cNvPr id="10" name="object 10"/>
          <p:cNvGraphicFramePr>
            <a:graphicFrameLocks noGrp="1"/>
          </p:cNvGraphicFramePr>
          <p:nvPr/>
        </p:nvGraphicFramePr>
        <p:xfrm>
          <a:off x="726224" y="3718940"/>
          <a:ext cx="3669665" cy="2746375"/>
        </p:xfrm>
        <a:graphic>
          <a:graphicData uri="http://schemas.openxmlformats.org/drawingml/2006/table">
            <a:tbl>
              <a:tblPr firstRow="1" bandRow="1">
                <a:tableStyleId>{2D5ABB26-0587-4C30-8999-92F81FD0307C}</a:tableStyleId>
              </a:tblPr>
              <a:tblGrid>
                <a:gridCol w="1219835">
                  <a:extLst>
                    <a:ext uri="{9D8B030D-6E8A-4147-A177-3AD203B41FA5}">
                      <a16:colId xmlns:a16="http://schemas.microsoft.com/office/drawing/2014/main" val="20000"/>
                    </a:ext>
                  </a:extLst>
                </a:gridCol>
                <a:gridCol w="1219835">
                  <a:extLst>
                    <a:ext uri="{9D8B030D-6E8A-4147-A177-3AD203B41FA5}">
                      <a16:colId xmlns:a16="http://schemas.microsoft.com/office/drawing/2014/main" val="20001"/>
                    </a:ext>
                  </a:extLst>
                </a:gridCol>
                <a:gridCol w="1219834">
                  <a:extLst>
                    <a:ext uri="{9D8B030D-6E8A-4147-A177-3AD203B41FA5}">
                      <a16:colId xmlns:a16="http://schemas.microsoft.com/office/drawing/2014/main" val="20002"/>
                    </a:ext>
                  </a:extLst>
                </a:gridCol>
              </a:tblGrid>
              <a:tr h="457200">
                <a:tc gridSpan="2">
                  <a:txBody>
                    <a:bodyPr/>
                    <a:lstStyle/>
                    <a:p>
                      <a:pPr marL="363220">
                        <a:lnSpc>
                          <a:spcPct val="100000"/>
                        </a:lnSpc>
                        <a:spcBef>
                          <a:spcPts val="210"/>
                        </a:spcBef>
                      </a:pPr>
                      <a:r>
                        <a:rPr sz="2400" b="1" spc="-5" dirty="0">
                          <a:solidFill>
                            <a:srgbClr val="FFFFFF"/>
                          </a:solidFill>
                          <a:latin typeface="Calibri"/>
                          <a:cs typeface="Calibri"/>
                        </a:rPr>
                        <a:t>Input</a:t>
                      </a:r>
                      <a:r>
                        <a:rPr sz="2400" b="1" spc="-30" dirty="0">
                          <a:solidFill>
                            <a:srgbClr val="FFFFFF"/>
                          </a:solidFill>
                          <a:latin typeface="Calibri"/>
                          <a:cs typeface="Calibri"/>
                        </a:rPr>
                        <a:t> </a:t>
                      </a:r>
                      <a:r>
                        <a:rPr sz="2400" b="1" spc="-15" dirty="0">
                          <a:solidFill>
                            <a:srgbClr val="FFFFFF"/>
                          </a:solidFill>
                          <a:latin typeface="Calibri"/>
                          <a:cs typeface="Calibri"/>
                        </a:rPr>
                        <a:t>Feature</a:t>
                      </a:r>
                      <a:endParaRPr sz="2400">
                        <a:latin typeface="Calibri"/>
                        <a:cs typeface="Calibri"/>
                      </a:endParaRPr>
                    </a:p>
                  </a:txBody>
                  <a:tcPr marL="0" marR="0" marT="26670" marB="0">
                    <a:solidFill>
                      <a:srgbClr val="FFC000"/>
                    </a:solidFill>
                  </a:tcPr>
                </a:tc>
                <a:tc hMerge="1">
                  <a:txBody>
                    <a:bodyPr/>
                    <a:lstStyle/>
                    <a:p>
                      <a:endParaRPr/>
                    </a:p>
                  </a:txBody>
                  <a:tcPr marL="0" marR="0" marT="0" marB="0"/>
                </a:tc>
                <a:tc rowSpan="2">
                  <a:txBody>
                    <a:bodyPr/>
                    <a:lstStyle/>
                    <a:p>
                      <a:pPr marL="273050">
                        <a:lnSpc>
                          <a:spcPct val="100000"/>
                        </a:lnSpc>
                        <a:spcBef>
                          <a:spcPts val="2010"/>
                        </a:spcBef>
                      </a:pPr>
                      <a:r>
                        <a:rPr sz="2400" b="1" dirty="0">
                          <a:solidFill>
                            <a:srgbClr val="FFFFFF"/>
                          </a:solidFill>
                          <a:latin typeface="Calibri"/>
                          <a:cs typeface="Calibri"/>
                        </a:rPr>
                        <a:t>Label</a:t>
                      </a:r>
                      <a:endParaRPr sz="2400">
                        <a:latin typeface="Calibri"/>
                        <a:cs typeface="Calibri"/>
                      </a:endParaRPr>
                    </a:p>
                  </a:txBody>
                  <a:tcPr marL="0" marR="0" marT="255270" marB="0">
                    <a:solidFill>
                      <a:srgbClr val="FFC000"/>
                    </a:solidFill>
                  </a:tcPr>
                </a:tc>
                <a:extLst>
                  <a:ext uri="{0D108BD9-81ED-4DB2-BD59-A6C34878D82A}">
                    <a16:rowId xmlns:a16="http://schemas.microsoft.com/office/drawing/2014/main" val="10000"/>
                  </a:ext>
                </a:extLst>
              </a:tr>
              <a:tr h="457200">
                <a:tc>
                  <a:txBody>
                    <a:bodyPr/>
                    <a:lstStyle/>
                    <a:p>
                      <a:pPr marL="492125">
                        <a:lnSpc>
                          <a:spcPct val="100000"/>
                        </a:lnSpc>
                        <a:spcBef>
                          <a:spcPts val="210"/>
                        </a:spcBef>
                      </a:pPr>
                      <a:r>
                        <a:rPr sz="2400" spc="-5" dirty="0">
                          <a:latin typeface="Calibri"/>
                          <a:cs typeface="Calibri"/>
                        </a:rPr>
                        <a:t>x</a:t>
                      </a:r>
                      <a:r>
                        <a:rPr sz="2400" spc="-7" baseline="-20833" dirty="0">
                          <a:latin typeface="Calibri"/>
                          <a:cs typeface="Calibri"/>
                        </a:rPr>
                        <a:t>1</a:t>
                      </a:r>
                      <a:endParaRPr sz="2400" baseline="-20833">
                        <a:latin typeface="Calibri"/>
                        <a:cs typeface="Calibri"/>
                      </a:endParaRPr>
                    </a:p>
                  </a:txBody>
                  <a:tcPr marL="0" marR="0" marT="26670" marB="0">
                    <a:lnL w="6350">
                      <a:solidFill>
                        <a:srgbClr val="FFC000"/>
                      </a:solidFill>
                      <a:prstDash val="solid"/>
                    </a:lnL>
                    <a:lnR w="6350">
                      <a:solidFill>
                        <a:srgbClr val="FFC000"/>
                      </a:solidFill>
                      <a:prstDash val="solid"/>
                    </a:lnR>
                    <a:lnB w="6350">
                      <a:solidFill>
                        <a:srgbClr val="FFC000"/>
                      </a:solidFill>
                      <a:prstDash val="solid"/>
                    </a:lnB>
                    <a:solidFill>
                      <a:srgbClr val="FFE599"/>
                    </a:solidFill>
                  </a:tcPr>
                </a:tc>
                <a:tc>
                  <a:txBody>
                    <a:bodyPr/>
                    <a:lstStyle/>
                    <a:p>
                      <a:pPr marL="492759">
                        <a:lnSpc>
                          <a:spcPct val="100000"/>
                        </a:lnSpc>
                        <a:spcBef>
                          <a:spcPts val="210"/>
                        </a:spcBef>
                      </a:pPr>
                      <a:r>
                        <a:rPr sz="2400" spc="-5" dirty="0">
                          <a:latin typeface="Calibri"/>
                          <a:cs typeface="Calibri"/>
                        </a:rPr>
                        <a:t>x</a:t>
                      </a:r>
                      <a:r>
                        <a:rPr sz="2400" spc="-7" baseline="-20833" dirty="0">
                          <a:latin typeface="Calibri"/>
                          <a:cs typeface="Calibri"/>
                        </a:rPr>
                        <a:t>2</a:t>
                      </a:r>
                      <a:endParaRPr sz="2400" baseline="-20833">
                        <a:latin typeface="Calibri"/>
                        <a:cs typeface="Calibri"/>
                      </a:endParaRPr>
                    </a:p>
                  </a:txBody>
                  <a:tcPr marL="0" marR="0" marT="26670" marB="0">
                    <a:lnL w="6350">
                      <a:solidFill>
                        <a:srgbClr val="FFC000"/>
                      </a:solidFill>
                      <a:prstDash val="solid"/>
                    </a:lnL>
                    <a:lnB w="6350">
                      <a:solidFill>
                        <a:srgbClr val="FFC000"/>
                      </a:solidFill>
                      <a:prstDash val="solid"/>
                    </a:lnB>
                    <a:solidFill>
                      <a:srgbClr val="FFE599"/>
                    </a:solidFill>
                  </a:tcPr>
                </a:tc>
                <a:tc vMerge="1">
                  <a:txBody>
                    <a:bodyPr/>
                    <a:lstStyle/>
                    <a:p>
                      <a:endParaRPr/>
                    </a:p>
                  </a:txBody>
                  <a:tcPr marL="0" marR="0" marT="255270" marB="0">
                    <a:solidFill>
                      <a:srgbClr val="FFC000"/>
                    </a:solidFill>
                  </a:tcPr>
                </a:tc>
                <a:extLst>
                  <a:ext uri="{0D108BD9-81ED-4DB2-BD59-A6C34878D82A}">
                    <a16:rowId xmlns:a16="http://schemas.microsoft.com/office/drawing/2014/main" val="10001"/>
                  </a:ext>
                </a:extLst>
              </a:tr>
              <a:tr h="457200">
                <a:tc>
                  <a:txBody>
                    <a:bodyPr/>
                    <a:lstStyle/>
                    <a:p>
                      <a:pPr marL="532130">
                        <a:lnSpc>
                          <a:spcPct val="100000"/>
                        </a:lnSpc>
                        <a:spcBef>
                          <a:spcPts val="210"/>
                        </a:spcBef>
                      </a:pPr>
                      <a:r>
                        <a:rPr sz="2400" dirty="0">
                          <a:latin typeface="Calibri"/>
                          <a:cs typeface="Calibri"/>
                        </a:rPr>
                        <a:t>0</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L="532130">
                        <a:lnSpc>
                          <a:spcPct val="100000"/>
                        </a:lnSpc>
                        <a:spcBef>
                          <a:spcPts val="210"/>
                        </a:spcBef>
                      </a:pPr>
                      <a:r>
                        <a:rPr sz="2400" dirty="0">
                          <a:latin typeface="Calibri"/>
                          <a:cs typeface="Calibri"/>
                        </a:rPr>
                        <a:t>0</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R="181610" algn="r">
                        <a:lnSpc>
                          <a:spcPct val="100000"/>
                        </a:lnSpc>
                        <a:spcBef>
                          <a:spcPts val="210"/>
                        </a:spcBef>
                      </a:pPr>
                      <a:r>
                        <a:rPr sz="2400" spc="-5" dirty="0">
                          <a:solidFill>
                            <a:srgbClr val="0000FF"/>
                          </a:solidFill>
                          <a:latin typeface="Calibri"/>
                          <a:cs typeface="Calibri"/>
                        </a:rPr>
                        <a:t>Class</a:t>
                      </a:r>
                      <a:r>
                        <a:rPr sz="2400" spc="-60" dirty="0">
                          <a:solidFill>
                            <a:srgbClr val="0000FF"/>
                          </a:solidFill>
                          <a:latin typeface="Calibri"/>
                          <a:cs typeface="Calibri"/>
                        </a:rPr>
                        <a:t> </a:t>
                      </a:r>
                      <a:r>
                        <a:rPr sz="2400" dirty="0">
                          <a:solidFill>
                            <a:srgbClr val="0000FF"/>
                          </a:solidFill>
                          <a:latin typeface="Calibri"/>
                          <a:cs typeface="Calibri"/>
                        </a:rPr>
                        <a:t>2</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B w="6350">
                      <a:solidFill>
                        <a:srgbClr val="FFC000"/>
                      </a:solidFill>
                      <a:prstDash val="solid"/>
                    </a:lnB>
                  </a:tcPr>
                </a:tc>
                <a:extLst>
                  <a:ext uri="{0D108BD9-81ED-4DB2-BD59-A6C34878D82A}">
                    <a16:rowId xmlns:a16="http://schemas.microsoft.com/office/drawing/2014/main" val="10002"/>
                  </a:ext>
                </a:extLst>
              </a:tr>
              <a:tr h="457199">
                <a:tc>
                  <a:txBody>
                    <a:bodyPr/>
                    <a:lstStyle/>
                    <a:p>
                      <a:pPr marL="532130">
                        <a:lnSpc>
                          <a:spcPct val="100000"/>
                        </a:lnSpc>
                        <a:spcBef>
                          <a:spcPts val="215"/>
                        </a:spcBef>
                      </a:pPr>
                      <a:r>
                        <a:rPr sz="2400" dirty="0">
                          <a:latin typeface="Calibri"/>
                          <a:cs typeface="Calibri"/>
                        </a:rPr>
                        <a:t>0</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R="182245" algn="r">
                        <a:lnSpc>
                          <a:spcPct val="100000"/>
                        </a:lnSpc>
                        <a:spcBef>
                          <a:spcPts val="215"/>
                        </a:spcBef>
                      </a:pPr>
                      <a:r>
                        <a:rPr sz="2400" spc="-5" dirty="0">
                          <a:solidFill>
                            <a:srgbClr val="FF0000"/>
                          </a:solidFill>
                          <a:latin typeface="Calibri"/>
                          <a:cs typeface="Calibri"/>
                        </a:rPr>
                        <a:t>Class</a:t>
                      </a:r>
                      <a:r>
                        <a:rPr sz="2400" spc="-60" dirty="0">
                          <a:solidFill>
                            <a:srgbClr val="FF0000"/>
                          </a:solidFill>
                          <a:latin typeface="Calibri"/>
                          <a:cs typeface="Calibri"/>
                        </a:rPr>
                        <a:t> </a:t>
                      </a:r>
                      <a:r>
                        <a:rPr sz="2400" dirty="0">
                          <a:solidFill>
                            <a:srgbClr val="FF0000"/>
                          </a:solidFill>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extLst>
                  <a:ext uri="{0D108BD9-81ED-4DB2-BD59-A6C34878D82A}">
                    <a16:rowId xmlns:a16="http://schemas.microsoft.com/office/drawing/2014/main" val="10003"/>
                  </a:ext>
                </a:extLst>
              </a:tr>
              <a:tr h="457187">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L="532130">
                        <a:lnSpc>
                          <a:spcPct val="100000"/>
                        </a:lnSpc>
                        <a:spcBef>
                          <a:spcPts val="215"/>
                        </a:spcBef>
                      </a:pPr>
                      <a:r>
                        <a:rPr sz="2400" dirty="0">
                          <a:latin typeface="Calibri"/>
                          <a:cs typeface="Calibri"/>
                        </a:rPr>
                        <a:t>0</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R="181610" algn="r">
                        <a:lnSpc>
                          <a:spcPct val="100000"/>
                        </a:lnSpc>
                        <a:spcBef>
                          <a:spcPts val="215"/>
                        </a:spcBef>
                      </a:pPr>
                      <a:r>
                        <a:rPr sz="2400" spc="-5" dirty="0">
                          <a:solidFill>
                            <a:srgbClr val="FF0000"/>
                          </a:solidFill>
                          <a:latin typeface="Calibri"/>
                          <a:cs typeface="Calibri"/>
                        </a:rPr>
                        <a:t>Class</a:t>
                      </a:r>
                      <a:r>
                        <a:rPr sz="2400" spc="-60" dirty="0">
                          <a:solidFill>
                            <a:srgbClr val="FF0000"/>
                          </a:solidFill>
                          <a:latin typeface="Calibri"/>
                          <a:cs typeface="Calibri"/>
                        </a:rPr>
                        <a:t> </a:t>
                      </a:r>
                      <a:r>
                        <a:rPr sz="2400" dirty="0">
                          <a:solidFill>
                            <a:srgbClr val="FF0000"/>
                          </a:solidFill>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extLst>
                  <a:ext uri="{0D108BD9-81ED-4DB2-BD59-A6C34878D82A}">
                    <a16:rowId xmlns:a16="http://schemas.microsoft.com/office/drawing/2014/main" val="10004"/>
                  </a:ext>
                </a:extLst>
              </a:tr>
              <a:tr h="457200">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R="181610" algn="r">
                        <a:lnSpc>
                          <a:spcPct val="100000"/>
                        </a:lnSpc>
                        <a:spcBef>
                          <a:spcPts val="215"/>
                        </a:spcBef>
                      </a:pPr>
                      <a:r>
                        <a:rPr sz="2400" spc="-5" dirty="0">
                          <a:solidFill>
                            <a:srgbClr val="0000FF"/>
                          </a:solidFill>
                          <a:latin typeface="Calibri"/>
                          <a:cs typeface="Calibri"/>
                        </a:rPr>
                        <a:t>Class</a:t>
                      </a:r>
                      <a:r>
                        <a:rPr sz="2400" spc="-55" dirty="0">
                          <a:solidFill>
                            <a:srgbClr val="0000FF"/>
                          </a:solidFill>
                          <a:latin typeface="Calibri"/>
                          <a:cs typeface="Calibri"/>
                        </a:rPr>
                        <a:t> </a:t>
                      </a:r>
                      <a:r>
                        <a:rPr sz="2400" dirty="0">
                          <a:solidFill>
                            <a:srgbClr val="0000FF"/>
                          </a:solidFill>
                          <a:latin typeface="Calibri"/>
                          <a:cs typeface="Calibri"/>
                        </a:rPr>
                        <a:t>2</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extLst>
                  <a:ext uri="{0D108BD9-81ED-4DB2-BD59-A6C34878D82A}">
                    <a16:rowId xmlns:a16="http://schemas.microsoft.com/office/drawing/2014/main" val="10005"/>
                  </a:ext>
                </a:extLst>
              </a:tr>
            </a:tbl>
          </a:graphicData>
        </a:graphic>
      </p:graphicFrame>
      <p:grpSp>
        <p:nvGrpSpPr>
          <p:cNvPr id="11" name="object 11"/>
          <p:cNvGrpSpPr/>
          <p:nvPr/>
        </p:nvGrpSpPr>
        <p:grpSpPr>
          <a:xfrm>
            <a:off x="726224" y="3718928"/>
            <a:ext cx="3666490" cy="2743200"/>
            <a:chOff x="726224" y="3718928"/>
            <a:chExt cx="3666490" cy="2743200"/>
          </a:xfrm>
        </p:grpSpPr>
        <p:pic>
          <p:nvPicPr>
            <p:cNvPr id="12" name="object 12"/>
            <p:cNvPicPr/>
            <p:nvPr/>
          </p:nvPicPr>
          <p:blipFill>
            <a:blip r:embed="rId3" cstate="print"/>
            <a:stretch>
              <a:fillRect/>
            </a:stretch>
          </p:blipFill>
          <p:spPr>
            <a:xfrm>
              <a:off x="729399" y="3718928"/>
              <a:ext cx="3659124" cy="2743200"/>
            </a:xfrm>
            <a:prstGeom prst="rect">
              <a:avLst/>
            </a:prstGeom>
          </p:spPr>
        </p:pic>
        <p:sp>
          <p:nvSpPr>
            <p:cNvPr id="13" name="object 13"/>
            <p:cNvSpPr/>
            <p:nvPr/>
          </p:nvSpPr>
          <p:spPr>
            <a:xfrm>
              <a:off x="726224" y="4169791"/>
              <a:ext cx="2449195" cy="469900"/>
            </a:xfrm>
            <a:custGeom>
              <a:avLst/>
              <a:gdLst/>
              <a:ahLst/>
              <a:cxnLst/>
              <a:rect l="l" t="t" r="r" b="b"/>
              <a:pathLst>
                <a:path w="2449195" h="469900">
                  <a:moveTo>
                    <a:pt x="2442806" y="0"/>
                  </a:moveTo>
                  <a:lnTo>
                    <a:pt x="2442806" y="469899"/>
                  </a:lnTo>
                </a:path>
                <a:path w="2449195" h="469900">
                  <a:moveTo>
                    <a:pt x="0" y="6349"/>
                  </a:moveTo>
                  <a:lnTo>
                    <a:pt x="2449156" y="6349"/>
                  </a:lnTo>
                </a:path>
              </a:pathLst>
            </a:custGeom>
            <a:ln w="12700">
              <a:solidFill>
                <a:srgbClr val="FFFFFF"/>
              </a:solidFill>
            </a:ln>
          </p:spPr>
          <p:txBody>
            <a:bodyPr wrap="square" lIns="0" tIns="0" rIns="0" bIns="0" rtlCol="0"/>
            <a:lstStyle/>
            <a:p>
              <a:endParaRPr/>
            </a:p>
          </p:txBody>
        </p:sp>
        <p:sp>
          <p:nvSpPr>
            <p:cNvPr id="14" name="object 14"/>
            <p:cNvSpPr/>
            <p:nvPr/>
          </p:nvSpPr>
          <p:spPr>
            <a:xfrm>
              <a:off x="3162680" y="4626991"/>
              <a:ext cx="1229995" cy="12700"/>
            </a:xfrm>
            <a:custGeom>
              <a:avLst/>
              <a:gdLst/>
              <a:ahLst/>
              <a:cxnLst/>
              <a:rect l="l" t="t" r="r" b="b"/>
              <a:pathLst>
                <a:path w="1229995" h="12700">
                  <a:moveTo>
                    <a:pt x="0" y="12699"/>
                  </a:moveTo>
                  <a:lnTo>
                    <a:pt x="1229486" y="12699"/>
                  </a:lnTo>
                  <a:lnTo>
                    <a:pt x="1229486" y="0"/>
                  </a:lnTo>
                  <a:lnTo>
                    <a:pt x="0" y="0"/>
                  </a:lnTo>
                  <a:lnTo>
                    <a:pt x="0" y="12699"/>
                  </a:lnTo>
                  <a:close/>
                </a:path>
              </a:pathLst>
            </a:custGeom>
            <a:solidFill>
              <a:srgbClr val="FFFFFF">
                <a:alpha val="39999"/>
              </a:srgbClr>
            </a:solidFill>
          </p:spPr>
          <p:txBody>
            <a:bodyPr wrap="square" lIns="0" tIns="0" rIns="0" bIns="0" rtlCol="0"/>
            <a:lstStyle/>
            <a:p>
              <a:endParaRPr/>
            </a:p>
          </p:txBody>
        </p:sp>
      </p:grpSp>
      <p:grpSp>
        <p:nvGrpSpPr>
          <p:cNvPr id="15" name="object 15"/>
          <p:cNvGrpSpPr/>
          <p:nvPr/>
        </p:nvGrpSpPr>
        <p:grpSpPr>
          <a:xfrm>
            <a:off x="1955164" y="2141092"/>
            <a:ext cx="1913255" cy="779145"/>
            <a:chOff x="1955164" y="2141092"/>
            <a:chExt cx="1913255" cy="779145"/>
          </a:xfrm>
        </p:grpSpPr>
        <p:pic>
          <p:nvPicPr>
            <p:cNvPr id="16" name="object 16"/>
            <p:cNvPicPr/>
            <p:nvPr/>
          </p:nvPicPr>
          <p:blipFill>
            <a:blip r:embed="rId4" cstate="print"/>
            <a:stretch>
              <a:fillRect/>
            </a:stretch>
          </p:blipFill>
          <p:spPr>
            <a:xfrm>
              <a:off x="3092195" y="2144267"/>
              <a:ext cx="772668" cy="772668"/>
            </a:xfrm>
            <a:prstGeom prst="rect">
              <a:avLst/>
            </a:prstGeom>
          </p:spPr>
        </p:pic>
        <p:sp>
          <p:nvSpPr>
            <p:cNvPr id="17" name="object 17"/>
            <p:cNvSpPr/>
            <p:nvPr/>
          </p:nvSpPr>
          <p:spPr>
            <a:xfrm>
              <a:off x="3092195" y="2144267"/>
              <a:ext cx="772795" cy="772795"/>
            </a:xfrm>
            <a:custGeom>
              <a:avLst/>
              <a:gdLst/>
              <a:ahLst/>
              <a:cxnLst/>
              <a:rect l="l" t="t" r="r" b="b"/>
              <a:pathLst>
                <a:path w="772795" h="772794">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5B9BD4"/>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1958339" y="2284475"/>
              <a:ext cx="521207" cy="521208"/>
            </a:xfrm>
            <a:prstGeom prst="rect">
              <a:avLst/>
            </a:prstGeom>
          </p:spPr>
        </p:pic>
        <p:sp>
          <p:nvSpPr>
            <p:cNvPr id="19" name="object 19"/>
            <p:cNvSpPr/>
            <p:nvPr/>
          </p:nvSpPr>
          <p:spPr>
            <a:xfrm>
              <a:off x="1958339" y="2284475"/>
              <a:ext cx="521334" cy="521334"/>
            </a:xfrm>
            <a:custGeom>
              <a:avLst/>
              <a:gdLst/>
              <a:ahLst/>
              <a:cxnLst/>
              <a:rect l="l" t="t" r="r" b="b"/>
              <a:pathLst>
                <a:path w="521335" h="521335">
                  <a:moveTo>
                    <a:pt x="0" y="521208"/>
                  </a:moveTo>
                  <a:lnTo>
                    <a:pt x="521207" y="521208"/>
                  </a:lnTo>
                  <a:lnTo>
                    <a:pt x="521207" y="0"/>
                  </a:lnTo>
                  <a:lnTo>
                    <a:pt x="0" y="0"/>
                  </a:lnTo>
                  <a:lnTo>
                    <a:pt x="0" y="521208"/>
                  </a:lnTo>
                  <a:close/>
                </a:path>
              </a:pathLst>
            </a:custGeom>
            <a:ln w="6096">
              <a:solidFill>
                <a:srgbClr val="A4A4A4"/>
              </a:solidFill>
            </a:ln>
          </p:spPr>
          <p:txBody>
            <a:bodyPr wrap="square" lIns="0" tIns="0" rIns="0" bIns="0" rtlCol="0"/>
            <a:lstStyle/>
            <a:p>
              <a:endParaRPr/>
            </a:p>
          </p:txBody>
        </p:sp>
      </p:grpSp>
      <p:sp>
        <p:nvSpPr>
          <p:cNvPr id="20" name="object 20"/>
          <p:cNvSpPr txBox="1"/>
          <p:nvPr/>
        </p:nvSpPr>
        <p:spPr>
          <a:xfrm>
            <a:off x="4842317" y="2187309"/>
            <a:ext cx="196215" cy="483234"/>
          </a:xfrm>
          <a:prstGeom prst="rect">
            <a:avLst/>
          </a:prstGeom>
        </p:spPr>
        <p:txBody>
          <a:bodyPr vert="horz" wrap="square" lIns="0" tIns="12700" rIns="0" bIns="0" rtlCol="0">
            <a:spAutoFit/>
          </a:bodyPr>
          <a:lstStyle/>
          <a:p>
            <a:pPr marL="12700">
              <a:lnSpc>
                <a:spcPct val="100000"/>
              </a:lnSpc>
              <a:spcBef>
                <a:spcPts val="100"/>
              </a:spcBef>
            </a:pPr>
            <a:r>
              <a:rPr sz="3000" i="1" spc="10" dirty="0">
                <a:latin typeface="Times New Roman"/>
                <a:cs typeface="Times New Roman"/>
              </a:rPr>
              <a:t>y</a:t>
            </a:r>
            <a:endParaRPr sz="3000">
              <a:latin typeface="Times New Roman"/>
              <a:cs typeface="Times New Roman"/>
            </a:endParaRPr>
          </a:p>
        </p:txBody>
      </p:sp>
      <p:sp>
        <p:nvSpPr>
          <p:cNvPr id="21" name="object 21"/>
          <p:cNvSpPr txBox="1"/>
          <p:nvPr/>
        </p:nvSpPr>
        <p:spPr>
          <a:xfrm>
            <a:off x="2102147" y="2204266"/>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22" name="object 22"/>
          <p:cNvSpPr txBox="1"/>
          <p:nvPr/>
        </p:nvSpPr>
        <p:spPr>
          <a:xfrm>
            <a:off x="2693978" y="1956514"/>
            <a:ext cx="19050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z</a:t>
            </a:r>
            <a:endParaRPr sz="3300">
              <a:latin typeface="Times New Roman"/>
              <a:cs typeface="Times New Roman"/>
            </a:endParaRPr>
          </a:p>
        </p:txBody>
      </p:sp>
      <p:sp>
        <p:nvSpPr>
          <p:cNvPr id="23" name="object 23"/>
          <p:cNvSpPr txBox="1"/>
          <p:nvPr/>
        </p:nvSpPr>
        <p:spPr>
          <a:xfrm>
            <a:off x="1461851" y="2579153"/>
            <a:ext cx="149225" cy="319405"/>
          </a:xfrm>
          <a:prstGeom prst="rect">
            <a:avLst/>
          </a:prstGeom>
        </p:spPr>
        <p:txBody>
          <a:bodyPr vert="horz" wrap="square" lIns="0" tIns="15875" rIns="0" bIns="0" rtlCol="0">
            <a:spAutoFit/>
          </a:bodyPr>
          <a:lstStyle/>
          <a:p>
            <a:pPr marL="12700">
              <a:lnSpc>
                <a:spcPct val="100000"/>
              </a:lnSpc>
              <a:spcBef>
                <a:spcPts val="125"/>
              </a:spcBef>
            </a:pPr>
            <a:r>
              <a:rPr sz="1900" spc="20" dirty="0">
                <a:latin typeface="Times New Roman"/>
                <a:cs typeface="Times New Roman"/>
              </a:rPr>
              <a:t>2</a:t>
            </a:r>
            <a:endParaRPr sz="1900">
              <a:latin typeface="Times New Roman"/>
              <a:cs typeface="Times New Roman"/>
            </a:endParaRPr>
          </a:p>
        </p:txBody>
      </p:sp>
      <p:sp>
        <p:nvSpPr>
          <p:cNvPr id="24" name="object 24"/>
          <p:cNvSpPr txBox="1"/>
          <p:nvPr/>
        </p:nvSpPr>
        <p:spPr>
          <a:xfrm>
            <a:off x="1191726" y="2299210"/>
            <a:ext cx="307975" cy="529590"/>
          </a:xfrm>
          <a:prstGeom prst="rect">
            <a:avLst/>
          </a:prstGeom>
        </p:spPr>
        <p:txBody>
          <a:bodyPr vert="horz" wrap="square" lIns="0" tIns="13335" rIns="0" bIns="0" rtlCol="0">
            <a:spAutoFit/>
          </a:bodyPr>
          <a:lstStyle/>
          <a:p>
            <a:pPr marL="12700">
              <a:lnSpc>
                <a:spcPct val="100000"/>
              </a:lnSpc>
              <a:spcBef>
                <a:spcPts val="105"/>
              </a:spcBef>
            </a:pPr>
            <a:r>
              <a:rPr sz="3300" i="1" spc="20" dirty="0">
                <a:latin typeface="Times New Roman"/>
                <a:cs typeface="Times New Roman"/>
              </a:rPr>
              <a:t>w</a:t>
            </a:r>
            <a:endParaRPr sz="3300">
              <a:latin typeface="Times New Roman"/>
              <a:cs typeface="Times New Roman"/>
            </a:endParaRPr>
          </a:p>
        </p:txBody>
      </p:sp>
      <p:sp>
        <p:nvSpPr>
          <p:cNvPr id="25" name="object 25"/>
          <p:cNvSpPr/>
          <p:nvPr/>
        </p:nvSpPr>
        <p:spPr>
          <a:xfrm>
            <a:off x="1155357" y="1938146"/>
            <a:ext cx="3573779" cy="1271905"/>
          </a:xfrm>
          <a:custGeom>
            <a:avLst/>
            <a:gdLst/>
            <a:ahLst/>
            <a:cxnLst/>
            <a:rect l="l" t="t" r="r" b="b"/>
            <a:pathLst>
              <a:path w="3573779" h="1271905">
                <a:moveTo>
                  <a:pt x="804506" y="607695"/>
                </a:moveTo>
                <a:lnTo>
                  <a:pt x="803643" y="607898"/>
                </a:lnTo>
                <a:lnTo>
                  <a:pt x="789508" y="579374"/>
                </a:lnTo>
                <a:lnTo>
                  <a:pt x="765136" y="530225"/>
                </a:lnTo>
                <a:lnTo>
                  <a:pt x="749503" y="550900"/>
                </a:lnTo>
                <a:lnTo>
                  <a:pt x="20599" y="0"/>
                </a:lnTo>
                <a:lnTo>
                  <a:pt x="4978" y="20574"/>
                </a:lnTo>
                <a:lnTo>
                  <a:pt x="733856" y="571588"/>
                </a:lnTo>
                <a:lnTo>
                  <a:pt x="718273" y="592201"/>
                </a:lnTo>
                <a:lnTo>
                  <a:pt x="803236" y="607987"/>
                </a:lnTo>
                <a:lnTo>
                  <a:pt x="719797" y="626999"/>
                </a:lnTo>
                <a:lnTo>
                  <a:pt x="736206" y="647026"/>
                </a:lnTo>
                <a:lnTo>
                  <a:pt x="0" y="1251458"/>
                </a:lnTo>
                <a:lnTo>
                  <a:pt x="16433" y="1271397"/>
                </a:lnTo>
                <a:lnTo>
                  <a:pt x="752627" y="667042"/>
                </a:lnTo>
                <a:lnTo>
                  <a:pt x="769073" y="687070"/>
                </a:lnTo>
                <a:lnTo>
                  <a:pt x="790613" y="638810"/>
                </a:lnTo>
                <a:lnTo>
                  <a:pt x="804506" y="607695"/>
                </a:lnTo>
                <a:close/>
              </a:path>
              <a:path w="3573779" h="1271905">
                <a:moveTo>
                  <a:pt x="1953983" y="615315"/>
                </a:moveTo>
                <a:lnTo>
                  <a:pt x="1928075" y="602361"/>
                </a:lnTo>
                <a:lnTo>
                  <a:pt x="1876259" y="576453"/>
                </a:lnTo>
                <a:lnTo>
                  <a:pt x="1876259" y="602361"/>
                </a:lnTo>
                <a:lnTo>
                  <a:pt x="1335620" y="602361"/>
                </a:lnTo>
                <a:lnTo>
                  <a:pt x="1335620" y="628269"/>
                </a:lnTo>
                <a:lnTo>
                  <a:pt x="1876259" y="628269"/>
                </a:lnTo>
                <a:lnTo>
                  <a:pt x="1876259" y="654177"/>
                </a:lnTo>
                <a:lnTo>
                  <a:pt x="1928075" y="628269"/>
                </a:lnTo>
                <a:lnTo>
                  <a:pt x="1953983" y="615315"/>
                </a:lnTo>
                <a:close/>
              </a:path>
              <a:path w="3573779" h="1271905">
                <a:moveTo>
                  <a:pt x="3573488" y="593979"/>
                </a:moveTo>
                <a:lnTo>
                  <a:pt x="3547580" y="581025"/>
                </a:lnTo>
                <a:lnTo>
                  <a:pt x="3495764" y="555117"/>
                </a:lnTo>
                <a:lnTo>
                  <a:pt x="3495764" y="581025"/>
                </a:lnTo>
                <a:lnTo>
                  <a:pt x="2710269" y="581025"/>
                </a:lnTo>
                <a:lnTo>
                  <a:pt x="2710269" y="606933"/>
                </a:lnTo>
                <a:lnTo>
                  <a:pt x="3495764" y="606933"/>
                </a:lnTo>
                <a:lnTo>
                  <a:pt x="3495764" y="632841"/>
                </a:lnTo>
                <a:lnTo>
                  <a:pt x="3547580" y="606933"/>
                </a:lnTo>
                <a:lnTo>
                  <a:pt x="3573488" y="593979"/>
                </a:lnTo>
                <a:close/>
              </a:path>
            </a:pathLst>
          </a:custGeom>
          <a:solidFill>
            <a:srgbClr val="000000"/>
          </a:solidFill>
        </p:spPr>
        <p:txBody>
          <a:bodyPr wrap="square" lIns="0" tIns="0" rIns="0" bIns="0" rtlCol="0"/>
          <a:lstStyle/>
          <a:p>
            <a:endParaRPr/>
          </a:p>
        </p:txBody>
      </p:sp>
      <p:sp>
        <p:nvSpPr>
          <p:cNvPr id="26" name="object 26"/>
          <p:cNvSpPr txBox="1"/>
          <p:nvPr/>
        </p:nvSpPr>
        <p:spPr>
          <a:xfrm>
            <a:off x="996494" y="1847633"/>
            <a:ext cx="640080" cy="319405"/>
          </a:xfrm>
          <a:prstGeom prst="rect">
            <a:avLst/>
          </a:prstGeom>
        </p:spPr>
        <p:txBody>
          <a:bodyPr vert="horz" wrap="square" lIns="0" tIns="15875" rIns="0" bIns="0" rtlCol="0">
            <a:spAutoFit/>
          </a:bodyPr>
          <a:lstStyle/>
          <a:p>
            <a:pPr marL="12700">
              <a:lnSpc>
                <a:spcPct val="100000"/>
              </a:lnSpc>
              <a:spcBef>
                <a:spcPts val="125"/>
              </a:spcBef>
              <a:tabLst>
                <a:tab pos="502920" algn="l"/>
              </a:tabLst>
            </a:pPr>
            <a:r>
              <a:rPr sz="1900" spc="30" dirty="0">
                <a:latin typeface="Times New Roman"/>
                <a:cs typeface="Times New Roman"/>
              </a:rPr>
              <a:t>1	</a:t>
            </a:r>
            <a:r>
              <a:rPr sz="1900" spc="20" dirty="0">
                <a:latin typeface="Times New Roman"/>
                <a:cs typeface="Times New Roman"/>
              </a:rPr>
              <a:t>1</a:t>
            </a:r>
            <a:endParaRPr sz="1900">
              <a:latin typeface="Times New Roman"/>
              <a:cs typeface="Times New Roman"/>
            </a:endParaRPr>
          </a:p>
        </p:txBody>
      </p:sp>
      <p:sp>
        <p:nvSpPr>
          <p:cNvPr id="27" name="object 27"/>
          <p:cNvSpPr txBox="1"/>
          <p:nvPr/>
        </p:nvSpPr>
        <p:spPr>
          <a:xfrm>
            <a:off x="832157" y="1567691"/>
            <a:ext cx="721360" cy="529590"/>
          </a:xfrm>
          <a:prstGeom prst="rect">
            <a:avLst/>
          </a:prstGeom>
        </p:spPr>
        <p:txBody>
          <a:bodyPr vert="horz" wrap="square" lIns="0" tIns="13335" rIns="0" bIns="0" rtlCol="0">
            <a:spAutoFit/>
          </a:bodyPr>
          <a:lstStyle/>
          <a:p>
            <a:pPr marL="12700">
              <a:lnSpc>
                <a:spcPct val="100000"/>
              </a:lnSpc>
              <a:spcBef>
                <a:spcPts val="105"/>
              </a:spcBef>
              <a:tabLst>
                <a:tab pos="425450" algn="l"/>
              </a:tabLst>
            </a:pPr>
            <a:r>
              <a:rPr sz="3300" i="1" spc="25" dirty="0">
                <a:latin typeface="Times New Roman"/>
                <a:cs typeface="Times New Roman"/>
              </a:rPr>
              <a:t>x	w</a:t>
            </a:r>
            <a:endParaRPr sz="3300">
              <a:latin typeface="Times New Roman"/>
              <a:cs typeface="Times New Roman"/>
            </a:endParaRPr>
          </a:p>
        </p:txBody>
      </p:sp>
      <p:sp>
        <p:nvSpPr>
          <p:cNvPr id="28" name="object 28"/>
          <p:cNvSpPr txBox="1"/>
          <p:nvPr/>
        </p:nvSpPr>
        <p:spPr>
          <a:xfrm>
            <a:off x="775466" y="2823463"/>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29" name="object 29"/>
          <p:cNvSpPr/>
          <p:nvPr/>
        </p:nvSpPr>
        <p:spPr>
          <a:xfrm>
            <a:off x="3188970" y="2341626"/>
            <a:ext cx="535305" cy="385445"/>
          </a:xfrm>
          <a:custGeom>
            <a:avLst/>
            <a:gdLst/>
            <a:ahLst/>
            <a:cxnLst/>
            <a:rect l="l" t="t" r="r" b="b"/>
            <a:pathLst>
              <a:path w="535304" h="385444">
                <a:moveTo>
                  <a:pt x="0" y="380238"/>
                </a:moveTo>
                <a:lnTo>
                  <a:pt x="59163" y="384210"/>
                </a:lnTo>
                <a:lnTo>
                  <a:pt x="116297" y="385439"/>
                </a:lnTo>
                <a:lnTo>
                  <a:pt x="169401" y="381152"/>
                </a:lnTo>
                <a:lnTo>
                  <a:pt x="216477" y="368574"/>
                </a:lnTo>
                <a:lnTo>
                  <a:pt x="255524" y="344932"/>
                </a:lnTo>
                <a:lnTo>
                  <a:pt x="278640" y="311847"/>
                </a:lnTo>
                <a:lnTo>
                  <a:pt x="293346" y="266610"/>
                </a:lnTo>
                <a:lnTo>
                  <a:pt x="303403" y="214995"/>
                </a:lnTo>
                <a:lnTo>
                  <a:pt x="312570" y="162776"/>
                </a:lnTo>
                <a:lnTo>
                  <a:pt x="324609" y="115729"/>
                </a:lnTo>
                <a:lnTo>
                  <a:pt x="343281" y="79628"/>
                </a:lnTo>
                <a:lnTo>
                  <a:pt x="382690" y="44469"/>
                </a:lnTo>
                <a:lnTo>
                  <a:pt x="429387" y="22383"/>
                </a:lnTo>
                <a:lnTo>
                  <a:pt x="480941" y="9013"/>
                </a:lnTo>
                <a:lnTo>
                  <a:pt x="534924" y="0"/>
                </a:lnTo>
              </a:path>
            </a:pathLst>
          </a:custGeom>
          <a:ln w="38100">
            <a:solidFill>
              <a:srgbClr val="000000"/>
            </a:solidFill>
          </a:ln>
        </p:spPr>
        <p:txBody>
          <a:bodyPr wrap="square" lIns="0" tIns="0" rIns="0" bIns="0" rtlCol="0"/>
          <a:lstStyle/>
          <a:p>
            <a:endParaRPr/>
          </a:p>
        </p:txBody>
      </p:sp>
      <p:sp>
        <p:nvSpPr>
          <p:cNvPr id="30" name="object 30"/>
          <p:cNvSpPr txBox="1"/>
          <p:nvPr/>
        </p:nvSpPr>
        <p:spPr>
          <a:xfrm>
            <a:off x="2073905" y="3035335"/>
            <a:ext cx="236854" cy="530225"/>
          </a:xfrm>
          <a:prstGeom prst="rect">
            <a:avLst/>
          </a:prstGeom>
        </p:spPr>
        <p:txBody>
          <a:bodyPr vert="horz" wrap="square" lIns="0" tIns="13970" rIns="0" bIns="0" rtlCol="0">
            <a:spAutoFit/>
          </a:bodyPr>
          <a:lstStyle/>
          <a:p>
            <a:pPr marL="12700">
              <a:lnSpc>
                <a:spcPct val="100000"/>
              </a:lnSpc>
              <a:spcBef>
                <a:spcPts val="110"/>
              </a:spcBef>
            </a:pPr>
            <a:r>
              <a:rPr sz="3300" i="1" spc="10" dirty="0">
                <a:latin typeface="Times New Roman"/>
                <a:cs typeface="Times New Roman"/>
              </a:rPr>
              <a:t>b</a:t>
            </a:r>
            <a:endParaRPr sz="3300">
              <a:latin typeface="Times New Roman"/>
              <a:cs typeface="Times New Roman"/>
            </a:endParaRPr>
          </a:p>
        </p:txBody>
      </p:sp>
      <p:sp>
        <p:nvSpPr>
          <p:cNvPr id="31" name="object 31"/>
          <p:cNvSpPr/>
          <p:nvPr/>
        </p:nvSpPr>
        <p:spPr>
          <a:xfrm>
            <a:off x="2180844" y="2806445"/>
            <a:ext cx="78105" cy="292735"/>
          </a:xfrm>
          <a:custGeom>
            <a:avLst/>
            <a:gdLst/>
            <a:ahLst/>
            <a:cxnLst/>
            <a:rect l="l" t="t" r="r" b="b"/>
            <a:pathLst>
              <a:path w="78105" h="292735">
                <a:moveTo>
                  <a:pt x="51816" y="64769"/>
                </a:moveTo>
                <a:lnTo>
                  <a:pt x="25907" y="64769"/>
                </a:lnTo>
                <a:lnTo>
                  <a:pt x="25907" y="292353"/>
                </a:lnTo>
                <a:lnTo>
                  <a:pt x="51816" y="292353"/>
                </a:lnTo>
                <a:lnTo>
                  <a:pt x="51816" y="64769"/>
                </a:lnTo>
                <a:close/>
              </a:path>
              <a:path w="78105" h="292735">
                <a:moveTo>
                  <a:pt x="38862" y="0"/>
                </a:moveTo>
                <a:lnTo>
                  <a:pt x="0" y="77724"/>
                </a:lnTo>
                <a:lnTo>
                  <a:pt x="25907" y="77724"/>
                </a:lnTo>
                <a:lnTo>
                  <a:pt x="25907" y="64769"/>
                </a:lnTo>
                <a:lnTo>
                  <a:pt x="71246" y="64769"/>
                </a:lnTo>
                <a:lnTo>
                  <a:pt x="38862" y="0"/>
                </a:lnTo>
                <a:close/>
              </a:path>
              <a:path w="78105" h="292735">
                <a:moveTo>
                  <a:pt x="71246" y="64769"/>
                </a:moveTo>
                <a:lnTo>
                  <a:pt x="51816" y="64769"/>
                </a:lnTo>
                <a:lnTo>
                  <a:pt x="51816" y="77724"/>
                </a:lnTo>
                <a:lnTo>
                  <a:pt x="77724" y="77724"/>
                </a:lnTo>
                <a:lnTo>
                  <a:pt x="71246" y="64769"/>
                </a:lnTo>
                <a:close/>
              </a:path>
            </a:pathLst>
          </a:custGeom>
          <a:solidFill>
            <a:srgbClr val="000000"/>
          </a:solidFill>
        </p:spPr>
        <p:txBody>
          <a:bodyPr wrap="square" lIns="0" tIns="0" rIns="0" bIns="0" rtlCol="0"/>
          <a:lstStyle/>
          <a:p>
            <a:endParaRPr/>
          </a:p>
        </p:txBody>
      </p:sp>
      <p:sp>
        <p:nvSpPr>
          <p:cNvPr id="32" name="object 32"/>
          <p:cNvSpPr txBox="1"/>
          <p:nvPr/>
        </p:nvSpPr>
        <p:spPr>
          <a:xfrm>
            <a:off x="5625706" y="2158452"/>
            <a:ext cx="213995" cy="479425"/>
          </a:xfrm>
          <a:prstGeom prst="rect">
            <a:avLst/>
          </a:prstGeom>
        </p:spPr>
        <p:txBody>
          <a:bodyPr vert="horz" wrap="square" lIns="0" tIns="15875" rIns="0" bIns="0" rtlCol="0">
            <a:spAutoFit/>
          </a:bodyPr>
          <a:lstStyle/>
          <a:p>
            <a:pPr marL="12700">
              <a:lnSpc>
                <a:spcPct val="100000"/>
              </a:lnSpc>
              <a:spcBef>
                <a:spcPts val="125"/>
              </a:spcBef>
            </a:pPr>
            <a:r>
              <a:rPr sz="2950" spc="20" dirty="0">
                <a:latin typeface="Symbol"/>
                <a:cs typeface="Symbol"/>
              </a:rPr>
              <a:t></a:t>
            </a:r>
            <a:endParaRPr sz="2950">
              <a:latin typeface="Symbol"/>
              <a:cs typeface="Symbol"/>
            </a:endParaRPr>
          </a:p>
        </p:txBody>
      </p:sp>
      <p:sp>
        <p:nvSpPr>
          <p:cNvPr id="33" name="object 33"/>
          <p:cNvSpPr txBox="1"/>
          <p:nvPr/>
        </p:nvSpPr>
        <p:spPr>
          <a:xfrm>
            <a:off x="5600306" y="2382889"/>
            <a:ext cx="1313815" cy="479425"/>
          </a:xfrm>
          <a:prstGeom prst="rect">
            <a:avLst/>
          </a:prstGeom>
        </p:spPr>
        <p:txBody>
          <a:bodyPr vert="horz" wrap="square" lIns="0" tIns="15875" rIns="0" bIns="0" rtlCol="0">
            <a:spAutoFit/>
          </a:bodyPr>
          <a:lstStyle/>
          <a:p>
            <a:pPr marL="38100">
              <a:lnSpc>
                <a:spcPct val="100000"/>
              </a:lnSpc>
              <a:spcBef>
                <a:spcPts val="125"/>
              </a:spcBef>
            </a:pPr>
            <a:r>
              <a:rPr sz="4425" spc="52" baseline="-13182" dirty="0">
                <a:latin typeface="Symbol"/>
                <a:cs typeface="Symbol"/>
              </a:rPr>
              <a:t></a:t>
            </a:r>
            <a:r>
              <a:rPr sz="2950" i="1" spc="35" dirty="0">
                <a:latin typeface="Times New Roman"/>
                <a:cs typeface="Times New Roman"/>
              </a:rPr>
              <a:t>Class</a:t>
            </a:r>
            <a:r>
              <a:rPr sz="2950" spc="35" dirty="0">
                <a:latin typeface="Times New Roman"/>
                <a:cs typeface="Times New Roman"/>
              </a:rPr>
              <a:t>2</a:t>
            </a:r>
            <a:endParaRPr sz="2950">
              <a:latin typeface="Times New Roman"/>
              <a:cs typeface="Times New Roman"/>
            </a:endParaRPr>
          </a:p>
        </p:txBody>
      </p:sp>
      <p:sp>
        <p:nvSpPr>
          <p:cNvPr id="34" name="object 34"/>
          <p:cNvSpPr txBox="1"/>
          <p:nvPr/>
        </p:nvSpPr>
        <p:spPr>
          <a:xfrm>
            <a:off x="5625706" y="1815925"/>
            <a:ext cx="1257300" cy="479425"/>
          </a:xfrm>
          <a:prstGeom prst="rect">
            <a:avLst/>
          </a:prstGeom>
        </p:spPr>
        <p:txBody>
          <a:bodyPr vert="horz" wrap="square" lIns="0" tIns="15875" rIns="0" bIns="0" rtlCol="0">
            <a:spAutoFit/>
          </a:bodyPr>
          <a:lstStyle/>
          <a:p>
            <a:pPr marL="12700">
              <a:lnSpc>
                <a:spcPct val="100000"/>
              </a:lnSpc>
              <a:spcBef>
                <a:spcPts val="125"/>
              </a:spcBef>
            </a:pPr>
            <a:r>
              <a:rPr sz="4425" spc="330" baseline="-3766" dirty="0">
                <a:latin typeface="Symbol"/>
                <a:cs typeface="Symbol"/>
              </a:rPr>
              <a:t></a:t>
            </a:r>
            <a:r>
              <a:rPr sz="2950" i="1" spc="20" dirty="0">
                <a:latin typeface="Times New Roman"/>
                <a:cs typeface="Times New Roman"/>
              </a:rPr>
              <a:t>C</a:t>
            </a:r>
            <a:r>
              <a:rPr sz="2950" i="1" spc="15" dirty="0">
                <a:latin typeface="Times New Roman"/>
                <a:cs typeface="Times New Roman"/>
              </a:rPr>
              <a:t>las</a:t>
            </a:r>
            <a:r>
              <a:rPr sz="2950" i="1" spc="-135" dirty="0">
                <a:latin typeface="Times New Roman"/>
                <a:cs typeface="Times New Roman"/>
              </a:rPr>
              <a:t>s</a:t>
            </a:r>
            <a:r>
              <a:rPr sz="2950" spc="20" dirty="0">
                <a:latin typeface="Times New Roman"/>
                <a:cs typeface="Times New Roman"/>
              </a:rPr>
              <a:t>1</a:t>
            </a:r>
            <a:endParaRPr sz="2950">
              <a:latin typeface="Times New Roman"/>
              <a:cs typeface="Times New Roman"/>
            </a:endParaRPr>
          </a:p>
        </p:txBody>
      </p:sp>
      <p:sp>
        <p:nvSpPr>
          <p:cNvPr id="35" name="object 35"/>
          <p:cNvSpPr txBox="1"/>
          <p:nvPr/>
        </p:nvSpPr>
        <p:spPr>
          <a:xfrm>
            <a:off x="7255716" y="1702513"/>
            <a:ext cx="1054735" cy="1159510"/>
          </a:xfrm>
          <a:prstGeom prst="rect">
            <a:avLst/>
          </a:prstGeom>
        </p:spPr>
        <p:txBody>
          <a:bodyPr vert="horz" wrap="square" lIns="0" tIns="129540" rIns="0" bIns="0" rtlCol="0">
            <a:spAutoFit/>
          </a:bodyPr>
          <a:lstStyle/>
          <a:p>
            <a:pPr marL="12700">
              <a:lnSpc>
                <a:spcPct val="100000"/>
              </a:lnSpc>
              <a:spcBef>
                <a:spcPts val="1020"/>
              </a:spcBef>
            </a:pPr>
            <a:r>
              <a:rPr sz="2950" i="1" spc="20" dirty="0">
                <a:latin typeface="Times New Roman"/>
                <a:cs typeface="Times New Roman"/>
              </a:rPr>
              <a:t>y</a:t>
            </a:r>
            <a:r>
              <a:rPr sz="2950" i="1" spc="-60" dirty="0">
                <a:latin typeface="Times New Roman"/>
                <a:cs typeface="Times New Roman"/>
              </a:rPr>
              <a:t> </a:t>
            </a:r>
            <a:r>
              <a:rPr sz="2950" spc="25" dirty="0">
                <a:latin typeface="Symbol"/>
                <a:cs typeface="Symbol"/>
              </a:rPr>
              <a:t></a:t>
            </a:r>
            <a:r>
              <a:rPr sz="2950" spc="-135" dirty="0">
                <a:latin typeface="Times New Roman"/>
                <a:cs typeface="Times New Roman"/>
              </a:rPr>
              <a:t> </a:t>
            </a:r>
            <a:r>
              <a:rPr sz="2950" spc="15" dirty="0">
                <a:latin typeface="Times New Roman"/>
                <a:cs typeface="Times New Roman"/>
              </a:rPr>
              <a:t>0.5</a:t>
            </a:r>
            <a:endParaRPr sz="2950">
              <a:latin typeface="Times New Roman"/>
              <a:cs typeface="Times New Roman"/>
            </a:endParaRPr>
          </a:p>
          <a:p>
            <a:pPr marL="12700">
              <a:lnSpc>
                <a:spcPct val="100000"/>
              </a:lnSpc>
              <a:spcBef>
                <a:spcPts val="919"/>
              </a:spcBef>
            </a:pPr>
            <a:r>
              <a:rPr sz="2950" i="1" spc="20" dirty="0">
                <a:latin typeface="Times New Roman"/>
                <a:cs typeface="Times New Roman"/>
              </a:rPr>
              <a:t>y</a:t>
            </a:r>
            <a:r>
              <a:rPr sz="2950" i="1" spc="-60" dirty="0">
                <a:latin typeface="Times New Roman"/>
                <a:cs typeface="Times New Roman"/>
              </a:rPr>
              <a:t> </a:t>
            </a:r>
            <a:r>
              <a:rPr sz="2950" spc="25" dirty="0">
                <a:latin typeface="Symbol"/>
                <a:cs typeface="Symbol"/>
              </a:rPr>
              <a:t></a:t>
            </a:r>
            <a:r>
              <a:rPr sz="2950" spc="-135" dirty="0">
                <a:latin typeface="Times New Roman"/>
                <a:cs typeface="Times New Roman"/>
              </a:rPr>
              <a:t> </a:t>
            </a:r>
            <a:r>
              <a:rPr sz="2950" spc="15" dirty="0">
                <a:latin typeface="Times New Roman"/>
                <a:cs typeface="Times New Roman"/>
              </a:rPr>
              <a:t>0.5</a:t>
            </a:r>
            <a:endParaRPr sz="2950">
              <a:latin typeface="Times New Roman"/>
              <a:cs typeface="Times New Roman"/>
            </a:endParaRPr>
          </a:p>
        </p:txBody>
      </p:sp>
      <p:sp>
        <p:nvSpPr>
          <p:cNvPr id="36" name="object 36"/>
          <p:cNvSpPr txBox="1"/>
          <p:nvPr/>
        </p:nvSpPr>
        <p:spPr>
          <a:xfrm>
            <a:off x="2095721" y="1400050"/>
            <a:ext cx="2892425" cy="494665"/>
          </a:xfrm>
          <a:prstGeom prst="rect">
            <a:avLst/>
          </a:prstGeom>
        </p:spPr>
        <p:txBody>
          <a:bodyPr vert="horz" wrap="square" lIns="0" tIns="15875" rIns="0" bIns="0" rtlCol="0">
            <a:spAutoFit/>
          </a:bodyPr>
          <a:lstStyle/>
          <a:p>
            <a:pPr marL="25400">
              <a:lnSpc>
                <a:spcPct val="100000"/>
              </a:lnSpc>
              <a:spcBef>
                <a:spcPts val="125"/>
              </a:spcBef>
            </a:pPr>
            <a:r>
              <a:rPr sz="3050" i="1" spc="15" dirty="0">
                <a:latin typeface="Times New Roman"/>
                <a:cs typeface="Times New Roman"/>
              </a:rPr>
              <a:t>z</a:t>
            </a:r>
            <a:r>
              <a:rPr sz="3050" i="1" spc="55" dirty="0">
                <a:latin typeface="Times New Roman"/>
                <a:cs typeface="Times New Roman"/>
              </a:rPr>
              <a:t> </a:t>
            </a:r>
            <a:r>
              <a:rPr sz="3050" spc="20" dirty="0">
                <a:latin typeface="Symbol"/>
                <a:cs typeface="Symbol"/>
              </a:rPr>
              <a:t></a:t>
            </a:r>
            <a:r>
              <a:rPr sz="3050" spc="-5" dirty="0">
                <a:latin typeface="Times New Roman"/>
                <a:cs typeface="Times New Roman"/>
              </a:rPr>
              <a:t> </a:t>
            </a:r>
            <a:r>
              <a:rPr sz="3050" i="1" spc="-275" dirty="0">
                <a:latin typeface="Times New Roman"/>
                <a:cs typeface="Times New Roman"/>
              </a:rPr>
              <a:t>w</a:t>
            </a:r>
            <a:r>
              <a:rPr sz="2700" baseline="-23148" dirty="0">
                <a:latin typeface="Times New Roman"/>
                <a:cs typeface="Times New Roman"/>
              </a:rPr>
              <a:t>1</a:t>
            </a:r>
            <a:r>
              <a:rPr sz="2700" spc="-442" baseline="-23148" dirty="0">
                <a:latin typeface="Times New Roman"/>
                <a:cs typeface="Times New Roman"/>
              </a:rPr>
              <a:t> </a:t>
            </a:r>
            <a:r>
              <a:rPr sz="3050" i="1" spc="-170" dirty="0">
                <a:latin typeface="Times New Roman"/>
                <a:cs typeface="Times New Roman"/>
              </a:rPr>
              <a:t>x</a:t>
            </a:r>
            <a:r>
              <a:rPr sz="2700" baseline="-23148" dirty="0">
                <a:latin typeface="Times New Roman"/>
                <a:cs typeface="Times New Roman"/>
              </a:rPr>
              <a:t>1 </a:t>
            </a:r>
            <a:r>
              <a:rPr sz="2700" spc="-322" baseline="-23148" dirty="0">
                <a:latin typeface="Times New Roman"/>
                <a:cs typeface="Times New Roman"/>
              </a:rPr>
              <a:t> </a:t>
            </a:r>
            <a:r>
              <a:rPr sz="3050" spc="20" dirty="0">
                <a:latin typeface="Symbol"/>
                <a:cs typeface="Symbol"/>
              </a:rPr>
              <a:t></a:t>
            </a:r>
            <a:r>
              <a:rPr sz="3050" spc="-150" dirty="0">
                <a:latin typeface="Times New Roman"/>
                <a:cs typeface="Times New Roman"/>
              </a:rPr>
              <a:t> </a:t>
            </a:r>
            <a:r>
              <a:rPr sz="3050" i="1" spc="-75" dirty="0">
                <a:latin typeface="Times New Roman"/>
                <a:cs typeface="Times New Roman"/>
              </a:rPr>
              <a:t>w</a:t>
            </a:r>
            <a:r>
              <a:rPr sz="2700" baseline="-23148" dirty="0">
                <a:latin typeface="Times New Roman"/>
                <a:cs typeface="Times New Roman"/>
              </a:rPr>
              <a:t>2</a:t>
            </a:r>
            <a:r>
              <a:rPr sz="2700" spc="-240" baseline="-23148" dirty="0">
                <a:latin typeface="Times New Roman"/>
                <a:cs typeface="Times New Roman"/>
              </a:rPr>
              <a:t> </a:t>
            </a:r>
            <a:r>
              <a:rPr sz="3050" i="1" spc="30" dirty="0">
                <a:latin typeface="Times New Roman"/>
                <a:cs typeface="Times New Roman"/>
              </a:rPr>
              <a:t>x</a:t>
            </a:r>
            <a:r>
              <a:rPr sz="2700" baseline="-23148" dirty="0">
                <a:latin typeface="Times New Roman"/>
                <a:cs typeface="Times New Roman"/>
              </a:rPr>
              <a:t>2 </a:t>
            </a:r>
            <a:r>
              <a:rPr sz="2700" spc="-120" baseline="-23148" dirty="0">
                <a:latin typeface="Times New Roman"/>
                <a:cs typeface="Times New Roman"/>
              </a:rPr>
              <a:t> </a:t>
            </a:r>
            <a:r>
              <a:rPr sz="3050" spc="20" dirty="0">
                <a:latin typeface="Symbol"/>
                <a:cs typeface="Symbol"/>
              </a:rPr>
              <a:t></a:t>
            </a:r>
            <a:r>
              <a:rPr sz="3050" spc="-295" dirty="0">
                <a:latin typeface="Times New Roman"/>
                <a:cs typeface="Times New Roman"/>
              </a:rPr>
              <a:t> </a:t>
            </a:r>
            <a:r>
              <a:rPr sz="3050" i="1" spc="20" dirty="0">
                <a:latin typeface="Times New Roman"/>
                <a:cs typeface="Times New Roman"/>
              </a:rPr>
              <a:t>b</a:t>
            </a:r>
            <a:endParaRPr sz="3050">
              <a:latin typeface="Times New Roman"/>
              <a:cs typeface="Times New Roman"/>
            </a:endParaRPr>
          </a:p>
        </p:txBody>
      </p:sp>
      <p:pic>
        <p:nvPicPr>
          <p:cNvPr id="37" name="object 37"/>
          <p:cNvPicPr/>
          <p:nvPr/>
        </p:nvPicPr>
        <p:blipFill>
          <a:blip r:embed="rId6" cstate="print"/>
          <a:stretch>
            <a:fillRect/>
          </a:stretch>
        </p:blipFill>
        <p:spPr>
          <a:xfrm>
            <a:off x="5419344" y="4268723"/>
            <a:ext cx="1021079" cy="461771"/>
          </a:xfrm>
          <a:prstGeom prst="rect">
            <a:avLst/>
          </a:prstGeom>
        </p:spPr>
      </p:pic>
      <p:sp>
        <p:nvSpPr>
          <p:cNvPr id="38" name="object 38"/>
          <p:cNvSpPr txBox="1"/>
          <p:nvPr/>
        </p:nvSpPr>
        <p:spPr>
          <a:xfrm>
            <a:off x="5419344" y="4268723"/>
            <a:ext cx="1021080" cy="462280"/>
          </a:xfrm>
          <a:prstGeom prst="rect">
            <a:avLst/>
          </a:prstGeom>
          <a:ln w="6096">
            <a:solidFill>
              <a:srgbClr val="EC7C30"/>
            </a:solidFill>
          </a:ln>
        </p:spPr>
        <p:txBody>
          <a:bodyPr vert="horz" wrap="square" lIns="0" tIns="27305" rIns="0" bIns="0" rtlCol="0">
            <a:spAutoFit/>
          </a:bodyPr>
          <a:lstStyle/>
          <a:p>
            <a:pPr marL="92710">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39" name="object 39"/>
          <p:cNvPicPr/>
          <p:nvPr/>
        </p:nvPicPr>
        <p:blipFill>
          <a:blip r:embed="rId7" cstate="print"/>
          <a:stretch>
            <a:fillRect/>
          </a:stretch>
        </p:blipFill>
        <p:spPr>
          <a:xfrm>
            <a:off x="7335011" y="5481828"/>
            <a:ext cx="1053083" cy="461772"/>
          </a:xfrm>
          <a:prstGeom prst="rect">
            <a:avLst/>
          </a:prstGeom>
        </p:spPr>
      </p:pic>
      <p:sp>
        <p:nvSpPr>
          <p:cNvPr id="40" name="object 40"/>
          <p:cNvSpPr txBox="1"/>
          <p:nvPr/>
        </p:nvSpPr>
        <p:spPr>
          <a:xfrm>
            <a:off x="7335011" y="5481828"/>
            <a:ext cx="1053465" cy="462280"/>
          </a:xfrm>
          <a:prstGeom prst="rect">
            <a:avLst/>
          </a:prstGeom>
          <a:ln w="6096">
            <a:solidFill>
              <a:srgbClr val="EC7C30"/>
            </a:solidFill>
          </a:ln>
        </p:spPr>
        <p:txBody>
          <a:bodyPr vert="horz" wrap="square" lIns="0" tIns="27305" rIns="0" bIns="0" rtlCol="0">
            <a:spAutoFit/>
          </a:bodyPr>
          <a:lstStyle/>
          <a:p>
            <a:pPr marL="92075">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41" name="object 41"/>
          <p:cNvPicPr/>
          <p:nvPr/>
        </p:nvPicPr>
        <p:blipFill>
          <a:blip r:embed="rId8" cstate="print"/>
          <a:stretch>
            <a:fillRect/>
          </a:stretch>
        </p:blipFill>
        <p:spPr>
          <a:xfrm>
            <a:off x="7339583" y="4261103"/>
            <a:ext cx="1057655" cy="461772"/>
          </a:xfrm>
          <a:prstGeom prst="rect">
            <a:avLst/>
          </a:prstGeom>
        </p:spPr>
      </p:pic>
      <p:sp>
        <p:nvSpPr>
          <p:cNvPr id="42" name="object 42"/>
          <p:cNvSpPr txBox="1"/>
          <p:nvPr/>
        </p:nvSpPr>
        <p:spPr>
          <a:xfrm>
            <a:off x="7339583" y="4261103"/>
            <a:ext cx="1057910" cy="462280"/>
          </a:xfrm>
          <a:prstGeom prst="rect">
            <a:avLst/>
          </a:prstGeom>
          <a:ln w="6096">
            <a:solidFill>
              <a:srgbClr val="4471C4"/>
            </a:solidFill>
          </a:ln>
        </p:spPr>
        <p:txBody>
          <a:bodyPr vert="horz" wrap="square" lIns="0" tIns="27305" rIns="0" bIns="0" rtlCol="0">
            <a:spAutoFit/>
          </a:bodyPr>
          <a:lstStyle/>
          <a:p>
            <a:pPr marL="92075">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&lt;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43" name="object 43"/>
          <p:cNvPicPr/>
          <p:nvPr/>
        </p:nvPicPr>
        <p:blipFill>
          <a:blip r:embed="rId9" cstate="print"/>
          <a:stretch>
            <a:fillRect/>
          </a:stretch>
        </p:blipFill>
        <p:spPr>
          <a:xfrm>
            <a:off x="5410200" y="5475732"/>
            <a:ext cx="1007363" cy="461772"/>
          </a:xfrm>
          <a:prstGeom prst="rect">
            <a:avLst/>
          </a:prstGeom>
        </p:spPr>
      </p:pic>
      <p:sp>
        <p:nvSpPr>
          <p:cNvPr id="44" name="object 44"/>
          <p:cNvSpPr txBox="1"/>
          <p:nvPr/>
        </p:nvSpPr>
        <p:spPr>
          <a:xfrm>
            <a:off x="5410200" y="5475732"/>
            <a:ext cx="1007744" cy="462280"/>
          </a:xfrm>
          <a:prstGeom prst="rect">
            <a:avLst/>
          </a:prstGeom>
          <a:ln w="6096">
            <a:solidFill>
              <a:srgbClr val="4471C4"/>
            </a:solidFill>
          </a:ln>
        </p:spPr>
        <p:txBody>
          <a:bodyPr vert="horz" wrap="square" lIns="0" tIns="26670" rIns="0" bIns="0" rtlCol="0">
            <a:spAutoFit/>
          </a:bodyPr>
          <a:lstStyle/>
          <a:p>
            <a:pPr marL="91440">
              <a:lnSpc>
                <a:spcPct val="100000"/>
              </a:lnSpc>
              <a:spcBef>
                <a:spcPts val="210"/>
              </a:spcBef>
            </a:pPr>
            <a:r>
              <a:rPr sz="2400" dirty="0">
                <a:latin typeface="Calibri"/>
                <a:cs typeface="Calibri"/>
              </a:rPr>
              <a:t>y</a:t>
            </a:r>
            <a:r>
              <a:rPr sz="2400" spc="-40" dirty="0">
                <a:latin typeface="Calibri"/>
                <a:cs typeface="Calibri"/>
              </a:rPr>
              <a:t> </a:t>
            </a:r>
            <a:r>
              <a:rPr sz="2400" dirty="0">
                <a:latin typeface="Calibri"/>
                <a:cs typeface="Calibri"/>
              </a:rPr>
              <a:t>&lt;</a:t>
            </a:r>
            <a:r>
              <a:rPr sz="2400" spc="-35" dirty="0">
                <a:latin typeface="Calibri"/>
                <a:cs typeface="Calibri"/>
              </a:rPr>
              <a:t> </a:t>
            </a:r>
            <a:r>
              <a:rPr sz="2400" dirty="0">
                <a:latin typeface="Calibri"/>
                <a:cs typeface="Calibri"/>
              </a:rPr>
              <a:t>0.5</a:t>
            </a:r>
            <a:endParaRPr sz="2400">
              <a:latin typeface="Calibri"/>
              <a:cs typeface="Calibri"/>
            </a:endParaRPr>
          </a:p>
        </p:txBody>
      </p:sp>
      <p:grpSp>
        <p:nvGrpSpPr>
          <p:cNvPr id="45" name="object 45"/>
          <p:cNvGrpSpPr/>
          <p:nvPr/>
        </p:nvGrpSpPr>
        <p:grpSpPr>
          <a:xfrm>
            <a:off x="5853684" y="3278111"/>
            <a:ext cx="1914525" cy="861694"/>
            <a:chOff x="5853684" y="3278111"/>
            <a:chExt cx="1914525" cy="861694"/>
          </a:xfrm>
        </p:grpSpPr>
        <p:pic>
          <p:nvPicPr>
            <p:cNvPr id="46" name="object 46"/>
            <p:cNvPicPr/>
            <p:nvPr/>
          </p:nvPicPr>
          <p:blipFill>
            <a:blip r:embed="rId10" cstate="print"/>
            <a:stretch>
              <a:fillRect/>
            </a:stretch>
          </p:blipFill>
          <p:spPr>
            <a:xfrm>
              <a:off x="5853684" y="3300983"/>
              <a:ext cx="1914143" cy="708659"/>
            </a:xfrm>
            <a:prstGeom prst="rect">
              <a:avLst/>
            </a:prstGeom>
          </p:spPr>
        </p:pic>
        <p:pic>
          <p:nvPicPr>
            <p:cNvPr id="47" name="object 47"/>
            <p:cNvPicPr/>
            <p:nvPr/>
          </p:nvPicPr>
          <p:blipFill>
            <a:blip r:embed="rId11" cstate="print"/>
            <a:stretch>
              <a:fillRect/>
            </a:stretch>
          </p:blipFill>
          <p:spPr>
            <a:xfrm>
              <a:off x="5931408" y="3278111"/>
              <a:ext cx="1760219" cy="861072"/>
            </a:xfrm>
            <a:prstGeom prst="rect">
              <a:avLst/>
            </a:prstGeom>
          </p:spPr>
        </p:pic>
        <p:pic>
          <p:nvPicPr>
            <p:cNvPr id="48" name="object 48"/>
            <p:cNvPicPr/>
            <p:nvPr/>
          </p:nvPicPr>
          <p:blipFill>
            <a:blip r:embed="rId12" cstate="print"/>
            <a:stretch>
              <a:fillRect/>
            </a:stretch>
          </p:blipFill>
          <p:spPr>
            <a:xfrm>
              <a:off x="5913120" y="3340607"/>
              <a:ext cx="1799844" cy="595883"/>
            </a:xfrm>
            <a:prstGeom prst="rect">
              <a:avLst/>
            </a:prstGeom>
          </p:spPr>
        </p:pic>
      </p:grpSp>
      <p:sp>
        <p:nvSpPr>
          <p:cNvPr id="49" name="object 49"/>
          <p:cNvSpPr txBox="1"/>
          <p:nvPr/>
        </p:nvSpPr>
        <p:spPr>
          <a:xfrm>
            <a:off x="5913120" y="3340608"/>
            <a:ext cx="1800225" cy="596265"/>
          </a:xfrm>
          <a:prstGeom prst="rect">
            <a:avLst/>
          </a:prstGeom>
        </p:spPr>
        <p:txBody>
          <a:bodyPr vert="horz" wrap="square" lIns="0" tIns="62230" rIns="0" bIns="0" rtlCol="0">
            <a:spAutoFit/>
          </a:bodyPr>
          <a:lstStyle/>
          <a:p>
            <a:pPr marL="291465">
              <a:lnSpc>
                <a:spcPct val="100000"/>
              </a:lnSpc>
              <a:spcBef>
                <a:spcPts val="490"/>
              </a:spcBef>
            </a:pPr>
            <a:r>
              <a:rPr sz="2800" spc="-10" dirty="0">
                <a:solidFill>
                  <a:srgbClr val="FFFFFF"/>
                </a:solidFill>
                <a:latin typeface="Calibri"/>
                <a:cs typeface="Calibri"/>
              </a:rPr>
              <a:t>Can</a:t>
            </a:r>
            <a:r>
              <a:rPr sz="2800" spc="-40" dirty="0">
                <a:solidFill>
                  <a:srgbClr val="FFFFFF"/>
                </a:solidFill>
                <a:latin typeface="Calibri"/>
                <a:cs typeface="Calibri"/>
              </a:rPr>
              <a:t> </a:t>
            </a:r>
            <a:r>
              <a:rPr sz="2800" spc="-10" dirty="0">
                <a:solidFill>
                  <a:srgbClr val="FFFFFF"/>
                </a:solidFill>
                <a:latin typeface="Calibri"/>
                <a:cs typeface="Calibri"/>
              </a:rPr>
              <a:t>we?</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3" name="object 3"/>
          <p:cNvSpPr txBox="1"/>
          <p:nvPr/>
        </p:nvSpPr>
        <p:spPr>
          <a:xfrm>
            <a:off x="707542" y="1793189"/>
            <a:ext cx="262826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20" dirty="0">
                <a:latin typeface="Calibri"/>
                <a:cs typeface="Calibri"/>
              </a:rPr>
              <a:t>No, </a:t>
            </a:r>
            <a:r>
              <a:rPr sz="2800" spc="-15" dirty="0">
                <a:latin typeface="Calibri"/>
                <a:cs typeface="Calibri"/>
              </a:rPr>
              <a:t>we</a:t>
            </a:r>
            <a:r>
              <a:rPr sz="2800" spc="-20" dirty="0">
                <a:latin typeface="Calibri"/>
                <a:cs typeface="Calibri"/>
              </a:rPr>
              <a:t> </a:t>
            </a:r>
            <a:r>
              <a:rPr sz="2800" spc="-5" dirty="0">
                <a:latin typeface="Calibri"/>
                <a:cs typeface="Calibri"/>
              </a:rPr>
              <a:t>can’t</a:t>
            </a:r>
            <a:r>
              <a:rPr sz="2800" spc="-20" dirty="0">
                <a:latin typeface="Calibri"/>
                <a:cs typeface="Calibri"/>
              </a:rPr>
              <a:t> </a:t>
            </a:r>
            <a:r>
              <a:rPr sz="2800" spc="-1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92687" y="3428880"/>
            <a:ext cx="3753505" cy="2884848"/>
          </a:xfrm>
          <a:prstGeom prst="rect">
            <a:avLst/>
          </a:prstGeom>
        </p:spPr>
      </p:pic>
      <p:sp>
        <p:nvSpPr>
          <p:cNvPr id="5" name="object 5"/>
          <p:cNvSpPr txBox="1"/>
          <p:nvPr/>
        </p:nvSpPr>
        <p:spPr>
          <a:xfrm>
            <a:off x="6731465" y="6020815"/>
            <a:ext cx="363220" cy="530860"/>
          </a:xfrm>
          <a:prstGeom prst="rect">
            <a:avLst/>
          </a:prstGeom>
        </p:spPr>
        <p:txBody>
          <a:bodyPr vert="horz" wrap="square" lIns="0" tIns="14605" rIns="0" bIns="0" rtlCol="0">
            <a:spAutoFit/>
          </a:bodyPr>
          <a:lstStyle/>
          <a:p>
            <a:pPr marL="38100">
              <a:lnSpc>
                <a:spcPct val="100000"/>
              </a:lnSpc>
              <a:spcBef>
                <a:spcPts val="115"/>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6" name="object 6"/>
          <p:cNvSpPr txBox="1"/>
          <p:nvPr/>
        </p:nvSpPr>
        <p:spPr>
          <a:xfrm>
            <a:off x="4679954" y="4397759"/>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pic>
        <p:nvPicPr>
          <p:cNvPr id="7" name="object 7"/>
          <p:cNvPicPr/>
          <p:nvPr/>
        </p:nvPicPr>
        <p:blipFill>
          <a:blip r:embed="rId3" cstate="print"/>
          <a:stretch>
            <a:fillRect/>
          </a:stretch>
        </p:blipFill>
        <p:spPr>
          <a:xfrm>
            <a:off x="522998" y="3422136"/>
            <a:ext cx="3678981" cy="2827583"/>
          </a:xfrm>
          <a:prstGeom prst="rect">
            <a:avLst/>
          </a:prstGeom>
        </p:spPr>
      </p:pic>
      <p:sp>
        <p:nvSpPr>
          <p:cNvPr id="8" name="object 8"/>
          <p:cNvSpPr txBox="1"/>
          <p:nvPr/>
        </p:nvSpPr>
        <p:spPr>
          <a:xfrm>
            <a:off x="2324057" y="5961386"/>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9" name="object 9"/>
          <p:cNvSpPr txBox="1"/>
          <p:nvPr/>
        </p:nvSpPr>
        <p:spPr>
          <a:xfrm>
            <a:off x="274070" y="4355083"/>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10" name="object 10"/>
          <p:cNvSpPr/>
          <p:nvPr/>
        </p:nvSpPr>
        <p:spPr>
          <a:xfrm>
            <a:off x="505968" y="3352800"/>
            <a:ext cx="2427605" cy="1922145"/>
          </a:xfrm>
          <a:custGeom>
            <a:avLst/>
            <a:gdLst/>
            <a:ahLst/>
            <a:cxnLst/>
            <a:rect l="l" t="t" r="r" b="b"/>
            <a:pathLst>
              <a:path w="2427605" h="1922145">
                <a:moveTo>
                  <a:pt x="2427224" y="0"/>
                </a:moveTo>
                <a:lnTo>
                  <a:pt x="0" y="1921890"/>
                </a:lnTo>
              </a:path>
            </a:pathLst>
          </a:custGeom>
          <a:ln w="57912">
            <a:solidFill>
              <a:srgbClr val="FF0000"/>
            </a:solidFill>
          </a:ln>
        </p:spPr>
        <p:txBody>
          <a:bodyPr wrap="square" lIns="0" tIns="0" rIns="0" bIns="0" rtlCol="0"/>
          <a:lstStyle/>
          <a:p>
            <a:endParaRPr/>
          </a:p>
        </p:txBody>
      </p:sp>
      <p:sp>
        <p:nvSpPr>
          <p:cNvPr id="11" name="object 11"/>
          <p:cNvSpPr/>
          <p:nvPr/>
        </p:nvSpPr>
        <p:spPr>
          <a:xfrm>
            <a:off x="6355079" y="4410455"/>
            <a:ext cx="2427605" cy="1922145"/>
          </a:xfrm>
          <a:custGeom>
            <a:avLst/>
            <a:gdLst/>
            <a:ahLst/>
            <a:cxnLst/>
            <a:rect l="l" t="t" r="r" b="b"/>
            <a:pathLst>
              <a:path w="2427604" h="1922145">
                <a:moveTo>
                  <a:pt x="2427224" y="0"/>
                </a:moveTo>
                <a:lnTo>
                  <a:pt x="0" y="1921891"/>
                </a:lnTo>
              </a:path>
            </a:pathLst>
          </a:custGeom>
          <a:ln w="57912">
            <a:solidFill>
              <a:srgbClr val="FF0000"/>
            </a:solidFill>
          </a:ln>
        </p:spPr>
        <p:txBody>
          <a:bodyPr wrap="square" lIns="0" tIns="0" rIns="0" bIns="0" rtlCol="0"/>
          <a:lstStyle/>
          <a:p>
            <a:endParaRPr/>
          </a:p>
        </p:txBody>
      </p:sp>
      <p:grpSp>
        <p:nvGrpSpPr>
          <p:cNvPr id="12" name="object 12"/>
          <p:cNvGrpSpPr/>
          <p:nvPr/>
        </p:nvGrpSpPr>
        <p:grpSpPr>
          <a:xfrm>
            <a:off x="5490845" y="1897252"/>
            <a:ext cx="1913255" cy="779145"/>
            <a:chOff x="5490845" y="1897252"/>
            <a:chExt cx="1913255" cy="779145"/>
          </a:xfrm>
        </p:grpSpPr>
        <p:pic>
          <p:nvPicPr>
            <p:cNvPr id="13" name="object 13"/>
            <p:cNvPicPr/>
            <p:nvPr/>
          </p:nvPicPr>
          <p:blipFill>
            <a:blip r:embed="rId4" cstate="print"/>
            <a:stretch>
              <a:fillRect/>
            </a:stretch>
          </p:blipFill>
          <p:spPr>
            <a:xfrm>
              <a:off x="6627876" y="1900427"/>
              <a:ext cx="772668" cy="772668"/>
            </a:xfrm>
            <a:prstGeom prst="rect">
              <a:avLst/>
            </a:prstGeom>
          </p:spPr>
        </p:pic>
        <p:sp>
          <p:nvSpPr>
            <p:cNvPr id="14" name="object 14"/>
            <p:cNvSpPr/>
            <p:nvPr/>
          </p:nvSpPr>
          <p:spPr>
            <a:xfrm>
              <a:off x="6627876" y="1900427"/>
              <a:ext cx="772795" cy="772795"/>
            </a:xfrm>
            <a:custGeom>
              <a:avLst/>
              <a:gdLst/>
              <a:ahLst/>
              <a:cxnLst/>
              <a:rect l="l" t="t" r="r" b="b"/>
              <a:pathLst>
                <a:path w="772795" h="772794">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5B9BD4"/>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5494020" y="2040635"/>
              <a:ext cx="519684" cy="519684"/>
            </a:xfrm>
            <a:prstGeom prst="rect">
              <a:avLst/>
            </a:prstGeom>
          </p:spPr>
        </p:pic>
        <p:sp>
          <p:nvSpPr>
            <p:cNvPr id="16" name="object 16"/>
            <p:cNvSpPr/>
            <p:nvPr/>
          </p:nvSpPr>
          <p:spPr>
            <a:xfrm>
              <a:off x="5494020" y="2040635"/>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8377997" y="1941484"/>
            <a:ext cx="196215" cy="485140"/>
          </a:xfrm>
          <a:prstGeom prst="rect">
            <a:avLst/>
          </a:prstGeom>
        </p:spPr>
        <p:txBody>
          <a:bodyPr vert="horz" wrap="square" lIns="0" tIns="14605" rIns="0" bIns="0" rtlCol="0">
            <a:spAutoFit/>
          </a:bodyPr>
          <a:lstStyle/>
          <a:p>
            <a:pPr marL="12700">
              <a:lnSpc>
                <a:spcPct val="100000"/>
              </a:lnSpc>
              <a:spcBef>
                <a:spcPts val="115"/>
              </a:spcBef>
            </a:pPr>
            <a:r>
              <a:rPr sz="3000" i="1" spc="10" dirty="0">
                <a:latin typeface="Times New Roman"/>
                <a:cs typeface="Times New Roman"/>
              </a:rPr>
              <a:t>y</a:t>
            </a:r>
            <a:endParaRPr sz="3000">
              <a:latin typeface="Times New Roman"/>
              <a:cs typeface="Times New Roman"/>
            </a:endParaRPr>
          </a:p>
        </p:txBody>
      </p:sp>
      <p:sp>
        <p:nvSpPr>
          <p:cNvPr id="18" name="object 18"/>
          <p:cNvSpPr txBox="1"/>
          <p:nvPr/>
        </p:nvSpPr>
        <p:spPr>
          <a:xfrm>
            <a:off x="5637827" y="1960426"/>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19" name="object 19"/>
          <p:cNvSpPr txBox="1"/>
          <p:nvPr/>
        </p:nvSpPr>
        <p:spPr>
          <a:xfrm>
            <a:off x="6229658" y="1712673"/>
            <a:ext cx="19050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z</a:t>
            </a:r>
            <a:endParaRPr sz="3300">
              <a:latin typeface="Times New Roman"/>
              <a:cs typeface="Times New Roman"/>
            </a:endParaRPr>
          </a:p>
        </p:txBody>
      </p:sp>
      <p:sp>
        <p:nvSpPr>
          <p:cNvPr id="20" name="object 20"/>
          <p:cNvSpPr txBox="1"/>
          <p:nvPr/>
        </p:nvSpPr>
        <p:spPr>
          <a:xfrm>
            <a:off x="4997531" y="2334505"/>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2</a:t>
            </a:r>
            <a:endParaRPr sz="1900">
              <a:latin typeface="Times New Roman"/>
              <a:cs typeface="Times New Roman"/>
            </a:endParaRPr>
          </a:p>
        </p:txBody>
      </p:sp>
      <p:sp>
        <p:nvSpPr>
          <p:cNvPr id="21" name="object 21"/>
          <p:cNvSpPr txBox="1"/>
          <p:nvPr/>
        </p:nvSpPr>
        <p:spPr>
          <a:xfrm>
            <a:off x="4727406" y="2053844"/>
            <a:ext cx="307975"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w</a:t>
            </a:r>
            <a:endParaRPr sz="3300">
              <a:latin typeface="Times New Roman"/>
              <a:cs typeface="Times New Roman"/>
            </a:endParaRPr>
          </a:p>
        </p:txBody>
      </p:sp>
      <p:sp>
        <p:nvSpPr>
          <p:cNvPr id="22" name="object 22"/>
          <p:cNvSpPr/>
          <p:nvPr/>
        </p:nvSpPr>
        <p:spPr>
          <a:xfrm>
            <a:off x="4689475" y="1692782"/>
            <a:ext cx="3575050" cy="1273175"/>
          </a:xfrm>
          <a:custGeom>
            <a:avLst/>
            <a:gdLst/>
            <a:ahLst/>
            <a:cxnLst/>
            <a:rect l="l" t="t" r="r" b="b"/>
            <a:pathLst>
              <a:path w="3575050" h="1273175">
                <a:moveTo>
                  <a:pt x="804545" y="609219"/>
                </a:moveTo>
                <a:lnTo>
                  <a:pt x="719836" y="628523"/>
                </a:lnTo>
                <a:lnTo>
                  <a:pt x="736244" y="648550"/>
                </a:lnTo>
                <a:lnTo>
                  <a:pt x="0" y="1252982"/>
                </a:lnTo>
                <a:lnTo>
                  <a:pt x="16510" y="1272921"/>
                </a:lnTo>
                <a:lnTo>
                  <a:pt x="752665" y="668566"/>
                </a:lnTo>
                <a:lnTo>
                  <a:pt x="769112" y="688594"/>
                </a:lnTo>
                <a:lnTo>
                  <a:pt x="790651" y="640334"/>
                </a:lnTo>
                <a:lnTo>
                  <a:pt x="804545" y="609219"/>
                </a:lnTo>
                <a:close/>
              </a:path>
              <a:path w="3575050" h="1273175">
                <a:moveTo>
                  <a:pt x="805307" y="608076"/>
                </a:moveTo>
                <a:lnTo>
                  <a:pt x="791070" y="579374"/>
                </a:lnTo>
                <a:lnTo>
                  <a:pt x="766699" y="530225"/>
                </a:lnTo>
                <a:lnTo>
                  <a:pt x="751065" y="550900"/>
                </a:lnTo>
                <a:lnTo>
                  <a:pt x="22098" y="0"/>
                </a:lnTo>
                <a:lnTo>
                  <a:pt x="6477" y="20574"/>
                </a:lnTo>
                <a:lnTo>
                  <a:pt x="735418" y="571588"/>
                </a:lnTo>
                <a:lnTo>
                  <a:pt x="719836" y="592201"/>
                </a:lnTo>
                <a:lnTo>
                  <a:pt x="805307" y="608076"/>
                </a:lnTo>
                <a:close/>
              </a:path>
              <a:path w="3575050" h="1273175">
                <a:moveTo>
                  <a:pt x="1955546" y="615315"/>
                </a:moveTo>
                <a:lnTo>
                  <a:pt x="1929638" y="602361"/>
                </a:lnTo>
                <a:lnTo>
                  <a:pt x="1877822" y="576453"/>
                </a:lnTo>
                <a:lnTo>
                  <a:pt x="1877822" y="602361"/>
                </a:lnTo>
                <a:lnTo>
                  <a:pt x="1337183" y="602361"/>
                </a:lnTo>
                <a:lnTo>
                  <a:pt x="1337183" y="628269"/>
                </a:lnTo>
                <a:lnTo>
                  <a:pt x="1877822" y="628269"/>
                </a:lnTo>
                <a:lnTo>
                  <a:pt x="1877822" y="654177"/>
                </a:lnTo>
                <a:lnTo>
                  <a:pt x="1929638" y="628269"/>
                </a:lnTo>
                <a:lnTo>
                  <a:pt x="1955546" y="615315"/>
                </a:lnTo>
                <a:close/>
              </a:path>
              <a:path w="3575050" h="1273175">
                <a:moveTo>
                  <a:pt x="3575050" y="593979"/>
                </a:moveTo>
                <a:lnTo>
                  <a:pt x="3549142" y="581025"/>
                </a:lnTo>
                <a:lnTo>
                  <a:pt x="3497326" y="555117"/>
                </a:lnTo>
                <a:lnTo>
                  <a:pt x="3497326" y="581025"/>
                </a:lnTo>
                <a:lnTo>
                  <a:pt x="2711831" y="581025"/>
                </a:lnTo>
                <a:lnTo>
                  <a:pt x="2711831" y="606933"/>
                </a:lnTo>
                <a:lnTo>
                  <a:pt x="3497326" y="606933"/>
                </a:lnTo>
                <a:lnTo>
                  <a:pt x="3497326" y="632841"/>
                </a:lnTo>
                <a:lnTo>
                  <a:pt x="3549142" y="606933"/>
                </a:lnTo>
                <a:lnTo>
                  <a:pt x="3575050" y="593979"/>
                </a:lnTo>
                <a:close/>
              </a:path>
            </a:pathLst>
          </a:custGeom>
          <a:solidFill>
            <a:srgbClr val="000000"/>
          </a:solidFill>
        </p:spPr>
        <p:txBody>
          <a:bodyPr wrap="square" lIns="0" tIns="0" rIns="0" bIns="0" rtlCol="0"/>
          <a:lstStyle/>
          <a:p>
            <a:endParaRPr/>
          </a:p>
        </p:txBody>
      </p:sp>
      <p:sp>
        <p:nvSpPr>
          <p:cNvPr id="23" name="object 23"/>
          <p:cNvSpPr txBox="1"/>
          <p:nvPr/>
        </p:nvSpPr>
        <p:spPr>
          <a:xfrm>
            <a:off x="4342135" y="1322324"/>
            <a:ext cx="854075" cy="530860"/>
          </a:xfrm>
          <a:prstGeom prst="rect">
            <a:avLst/>
          </a:prstGeom>
        </p:spPr>
        <p:txBody>
          <a:bodyPr vert="horz" wrap="square" lIns="0" tIns="14605" rIns="0" bIns="0" rtlCol="0">
            <a:spAutoFit/>
          </a:bodyPr>
          <a:lstStyle/>
          <a:p>
            <a:pPr marL="38100">
              <a:lnSpc>
                <a:spcPct val="100000"/>
              </a:lnSpc>
              <a:spcBef>
                <a:spcPts val="115"/>
              </a:spcBef>
            </a:pPr>
            <a:r>
              <a:rPr sz="3300" i="1" spc="-75" dirty="0">
                <a:latin typeface="Times New Roman"/>
                <a:cs typeface="Times New Roman"/>
              </a:rPr>
              <a:t>x</a:t>
            </a:r>
            <a:r>
              <a:rPr sz="2850" spc="-112" baseline="-24853" dirty="0">
                <a:latin typeface="Times New Roman"/>
                <a:cs typeface="Times New Roman"/>
              </a:rPr>
              <a:t>1</a:t>
            </a:r>
            <a:r>
              <a:rPr sz="2850" spc="637" baseline="-24853" dirty="0">
                <a:latin typeface="Times New Roman"/>
                <a:cs typeface="Times New Roman"/>
              </a:rPr>
              <a:t> </a:t>
            </a: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p:txBody>
      </p:sp>
      <p:sp>
        <p:nvSpPr>
          <p:cNvPr id="24" name="object 24"/>
          <p:cNvSpPr txBox="1"/>
          <p:nvPr/>
        </p:nvSpPr>
        <p:spPr>
          <a:xfrm>
            <a:off x="4309622" y="2579624"/>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25" name="object 25"/>
          <p:cNvSpPr/>
          <p:nvPr/>
        </p:nvSpPr>
        <p:spPr>
          <a:xfrm>
            <a:off x="6724650" y="2096261"/>
            <a:ext cx="533400" cy="387350"/>
          </a:xfrm>
          <a:custGeom>
            <a:avLst/>
            <a:gdLst/>
            <a:ahLst/>
            <a:cxnLst/>
            <a:rect l="l" t="t" r="r" b="b"/>
            <a:pathLst>
              <a:path w="533400" h="387350">
                <a:moveTo>
                  <a:pt x="0" y="381762"/>
                </a:moveTo>
                <a:lnTo>
                  <a:pt x="58962" y="385782"/>
                </a:lnTo>
                <a:lnTo>
                  <a:pt x="115937" y="387010"/>
                </a:lnTo>
                <a:lnTo>
                  <a:pt x="168907" y="382685"/>
                </a:lnTo>
                <a:lnTo>
                  <a:pt x="215855" y="370045"/>
                </a:lnTo>
                <a:lnTo>
                  <a:pt x="254761" y="346328"/>
                </a:lnTo>
                <a:lnTo>
                  <a:pt x="277824" y="313098"/>
                </a:lnTo>
                <a:lnTo>
                  <a:pt x="292495" y="267683"/>
                </a:lnTo>
                <a:lnTo>
                  <a:pt x="302529" y="215868"/>
                </a:lnTo>
                <a:lnTo>
                  <a:pt x="311686" y="163439"/>
                </a:lnTo>
                <a:lnTo>
                  <a:pt x="323721" y="116182"/>
                </a:lnTo>
                <a:lnTo>
                  <a:pt x="342392" y="79883"/>
                </a:lnTo>
                <a:lnTo>
                  <a:pt x="381631" y="44630"/>
                </a:lnTo>
                <a:lnTo>
                  <a:pt x="428180" y="22463"/>
                </a:lnTo>
                <a:lnTo>
                  <a:pt x="479587" y="9034"/>
                </a:lnTo>
                <a:lnTo>
                  <a:pt x="533400" y="0"/>
                </a:lnTo>
              </a:path>
            </a:pathLst>
          </a:custGeom>
          <a:ln w="38100">
            <a:solidFill>
              <a:srgbClr val="000000"/>
            </a:solidFill>
          </a:ln>
        </p:spPr>
        <p:txBody>
          <a:bodyPr wrap="square" lIns="0" tIns="0" rIns="0" bIns="0" rtlCol="0"/>
          <a:lstStyle/>
          <a:p>
            <a:endParaRPr/>
          </a:p>
        </p:txBody>
      </p:sp>
      <p:sp>
        <p:nvSpPr>
          <p:cNvPr id="26" name="object 26"/>
          <p:cNvSpPr txBox="1"/>
          <p:nvPr/>
        </p:nvSpPr>
        <p:spPr>
          <a:xfrm>
            <a:off x="5608280" y="2789971"/>
            <a:ext cx="237490" cy="530225"/>
          </a:xfrm>
          <a:prstGeom prst="rect">
            <a:avLst/>
          </a:prstGeom>
        </p:spPr>
        <p:txBody>
          <a:bodyPr vert="horz" wrap="square" lIns="0" tIns="13970" rIns="0" bIns="0" rtlCol="0">
            <a:spAutoFit/>
          </a:bodyPr>
          <a:lstStyle/>
          <a:p>
            <a:pPr marL="12700">
              <a:lnSpc>
                <a:spcPct val="100000"/>
              </a:lnSpc>
              <a:spcBef>
                <a:spcPts val="110"/>
              </a:spcBef>
            </a:pPr>
            <a:r>
              <a:rPr sz="3300" i="1" spc="15" dirty="0">
                <a:latin typeface="Times New Roman"/>
                <a:cs typeface="Times New Roman"/>
              </a:rPr>
              <a:t>b</a:t>
            </a:r>
            <a:endParaRPr sz="3300">
              <a:latin typeface="Times New Roman"/>
              <a:cs typeface="Times New Roman"/>
            </a:endParaRPr>
          </a:p>
        </p:txBody>
      </p:sp>
      <p:sp>
        <p:nvSpPr>
          <p:cNvPr id="27" name="object 27"/>
          <p:cNvSpPr/>
          <p:nvPr/>
        </p:nvSpPr>
        <p:spPr>
          <a:xfrm>
            <a:off x="5716523" y="2561082"/>
            <a:ext cx="78105" cy="292735"/>
          </a:xfrm>
          <a:custGeom>
            <a:avLst/>
            <a:gdLst/>
            <a:ahLst/>
            <a:cxnLst/>
            <a:rect l="l" t="t" r="r" b="b"/>
            <a:pathLst>
              <a:path w="78104" h="292735">
                <a:moveTo>
                  <a:pt x="51815" y="64769"/>
                </a:moveTo>
                <a:lnTo>
                  <a:pt x="25908" y="64769"/>
                </a:lnTo>
                <a:lnTo>
                  <a:pt x="25908" y="292353"/>
                </a:lnTo>
                <a:lnTo>
                  <a:pt x="51815" y="292353"/>
                </a:lnTo>
                <a:lnTo>
                  <a:pt x="51815" y="64769"/>
                </a:lnTo>
                <a:close/>
              </a:path>
              <a:path w="78104" h="292735">
                <a:moveTo>
                  <a:pt x="38862" y="0"/>
                </a:moveTo>
                <a:lnTo>
                  <a:pt x="0" y="77723"/>
                </a:lnTo>
                <a:lnTo>
                  <a:pt x="25908" y="77723"/>
                </a:lnTo>
                <a:lnTo>
                  <a:pt x="25908" y="64769"/>
                </a:lnTo>
                <a:lnTo>
                  <a:pt x="71247" y="64769"/>
                </a:lnTo>
                <a:lnTo>
                  <a:pt x="38862" y="0"/>
                </a:lnTo>
                <a:close/>
              </a:path>
              <a:path w="78104" h="292735">
                <a:moveTo>
                  <a:pt x="71247" y="64769"/>
                </a:moveTo>
                <a:lnTo>
                  <a:pt x="51815" y="64769"/>
                </a:lnTo>
                <a:lnTo>
                  <a:pt x="51815" y="77723"/>
                </a:lnTo>
                <a:lnTo>
                  <a:pt x="77724" y="77723"/>
                </a:lnTo>
                <a:lnTo>
                  <a:pt x="71247" y="64769"/>
                </a:lnTo>
                <a:close/>
              </a:path>
            </a:pathLst>
          </a:custGeom>
          <a:solidFill>
            <a:srgbClr val="000000"/>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3" name="object 3"/>
          <p:cNvSpPr txBox="1"/>
          <p:nvPr/>
        </p:nvSpPr>
        <p:spPr>
          <a:xfrm>
            <a:off x="707542" y="1793189"/>
            <a:ext cx="363474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20" dirty="0">
                <a:latin typeface="Calibri"/>
                <a:cs typeface="Calibri"/>
              </a:rPr>
              <a:t>Feature</a:t>
            </a:r>
            <a:r>
              <a:rPr sz="2800" spc="-50" dirty="0">
                <a:latin typeface="Calibri"/>
                <a:cs typeface="Calibri"/>
              </a:rPr>
              <a:t> </a:t>
            </a:r>
            <a:r>
              <a:rPr sz="2800" spc="-30" dirty="0">
                <a:latin typeface="Calibri"/>
                <a:cs typeface="Calibri"/>
              </a:rPr>
              <a:t>Transformation</a:t>
            </a:r>
            <a:endParaRPr sz="2800">
              <a:latin typeface="Calibri"/>
              <a:cs typeface="Calibri"/>
            </a:endParaRPr>
          </a:p>
        </p:txBody>
      </p:sp>
      <p:grpSp>
        <p:nvGrpSpPr>
          <p:cNvPr id="4" name="object 4"/>
          <p:cNvGrpSpPr/>
          <p:nvPr/>
        </p:nvGrpSpPr>
        <p:grpSpPr>
          <a:xfrm>
            <a:off x="902208" y="3715828"/>
            <a:ext cx="3342640" cy="2945765"/>
            <a:chOff x="902208" y="3715828"/>
            <a:chExt cx="3342640" cy="2945765"/>
          </a:xfrm>
        </p:grpSpPr>
        <p:pic>
          <p:nvPicPr>
            <p:cNvPr id="5" name="object 5"/>
            <p:cNvPicPr/>
            <p:nvPr/>
          </p:nvPicPr>
          <p:blipFill>
            <a:blip r:embed="rId2" cstate="print"/>
            <a:stretch>
              <a:fillRect/>
            </a:stretch>
          </p:blipFill>
          <p:spPr>
            <a:xfrm>
              <a:off x="902208" y="3715828"/>
              <a:ext cx="3214190" cy="2729715"/>
            </a:xfrm>
            <a:prstGeom prst="rect">
              <a:avLst/>
            </a:prstGeom>
          </p:spPr>
        </p:pic>
        <p:sp>
          <p:nvSpPr>
            <p:cNvPr id="6" name="object 6"/>
            <p:cNvSpPr/>
            <p:nvPr/>
          </p:nvSpPr>
          <p:spPr>
            <a:xfrm>
              <a:off x="3819143" y="6065519"/>
              <a:ext cx="425450" cy="596265"/>
            </a:xfrm>
            <a:custGeom>
              <a:avLst/>
              <a:gdLst/>
              <a:ahLst/>
              <a:cxnLst/>
              <a:rect l="l" t="t" r="r" b="b"/>
              <a:pathLst>
                <a:path w="425450" h="596265">
                  <a:moveTo>
                    <a:pt x="425196" y="0"/>
                  </a:moveTo>
                  <a:lnTo>
                    <a:pt x="0" y="0"/>
                  </a:lnTo>
                  <a:lnTo>
                    <a:pt x="0" y="595883"/>
                  </a:lnTo>
                  <a:lnTo>
                    <a:pt x="425196" y="595883"/>
                  </a:lnTo>
                  <a:lnTo>
                    <a:pt x="425196" y="0"/>
                  </a:lnTo>
                  <a:close/>
                </a:path>
              </a:pathLst>
            </a:custGeom>
            <a:solidFill>
              <a:srgbClr val="FFFFFF"/>
            </a:solidFill>
          </p:spPr>
          <p:txBody>
            <a:bodyPr wrap="square" lIns="0" tIns="0" rIns="0" bIns="0" rtlCol="0"/>
            <a:lstStyle/>
            <a:p>
              <a:endParaRPr/>
            </a:p>
          </p:txBody>
        </p:sp>
      </p:grpSp>
      <p:sp>
        <p:nvSpPr>
          <p:cNvPr id="7" name="object 7"/>
          <p:cNvSpPr txBox="1"/>
          <p:nvPr/>
        </p:nvSpPr>
        <p:spPr>
          <a:xfrm>
            <a:off x="3865123" y="6052820"/>
            <a:ext cx="364490" cy="530860"/>
          </a:xfrm>
          <a:prstGeom prst="rect">
            <a:avLst/>
          </a:prstGeom>
        </p:spPr>
        <p:txBody>
          <a:bodyPr vert="horz" wrap="square" lIns="0" tIns="14605" rIns="0" bIns="0" rtlCol="0">
            <a:spAutoFit/>
          </a:bodyPr>
          <a:lstStyle/>
          <a:p>
            <a:pPr marL="38100">
              <a:lnSpc>
                <a:spcPct val="100000"/>
              </a:lnSpc>
              <a:spcBef>
                <a:spcPts val="115"/>
              </a:spcBef>
            </a:pPr>
            <a:r>
              <a:rPr sz="3300" i="1" spc="-75" dirty="0">
                <a:latin typeface="Times New Roman"/>
                <a:cs typeface="Times New Roman"/>
              </a:rPr>
              <a:t>x</a:t>
            </a:r>
            <a:r>
              <a:rPr sz="2850" spc="-112" baseline="-24853" dirty="0">
                <a:latin typeface="Times New Roman"/>
                <a:cs typeface="Times New Roman"/>
              </a:rPr>
              <a:t>1</a:t>
            </a:r>
            <a:endParaRPr sz="2850" baseline="-24853">
              <a:latin typeface="Times New Roman"/>
              <a:cs typeface="Times New Roman"/>
            </a:endParaRPr>
          </a:p>
        </p:txBody>
      </p:sp>
      <p:sp>
        <p:nvSpPr>
          <p:cNvPr id="8" name="object 8"/>
          <p:cNvSpPr/>
          <p:nvPr/>
        </p:nvSpPr>
        <p:spPr>
          <a:xfrm>
            <a:off x="762000" y="3454908"/>
            <a:ext cx="457200" cy="594360"/>
          </a:xfrm>
          <a:custGeom>
            <a:avLst/>
            <a:gdLst/>
            <a:ahLst/>
            <a:cxnLst/>
            <a:rect l="l" t="t" r="r" b="b"/>
            <a:pathLst>
              <a:path w="457200" h="594360">
                <a:moveTo>
                  <a:pt x="457200" y="0"/>
                </a:moveTo>
                <a:lnTo>
                  <a:pt x="0" y="0"/>
                </a:lnTo>
                <a:lnTo>
                  <a:pt x="0" y="594359"/>
                </a:lnTo>
                <a:lnTo>
                  <a:pt x="457200" y="594359"/>
                </a:lnTo>
                <a:lnTo>
                  <a:pt x="457200" y="0"/>
                </a:lnTo>
                <a:close/>
              </a:path>
            </a:pathLst>
          </a:custGeom>
          <a:solidFill>
            <a:srgbClr val="FFFFFF"/>
          </a:solidFill>
        </p:spPr>
        <p:txBody>
          <a:bodyPr wrap="square" lIns="0" tIns="0" rIns="0" bIns="0" rtlCol="0"/>
          <a:lstStyle/>
          <a:p>
            <a:endParaRPr/>
          </a:p>
        </p:txBody>
      </p:sp>
      <p:sp>
        <p:nvSpPr>
          <p:cNvPr id="9" name="object 9"/>
          <p:cNvSpPr txBox="1"/>
          <p:nvPr/>
        </p:nvSpPr>
        <p:spPr>
          <a:xfrm>
            <a:off x="1023134" y="3722153"/>
            <a:ext cx="148590" cy="319405"/>
          </a:xfrm>
          <a:prstGeom prst="rect">
            <a:avLst/>
          </a:prstGeom>
        </p:spPr>
        <p:txBody>
          <a:bodyPr vert="horz" wrap="square" lIns="0" tIns="15875" rIns="0" bIns="0" rtlCol="0">
            <a:spAutoFit/>
          </a:bodyPr>
          <a:lstStyle/>
          <a:p>
            <a:pPr marL="12700">
              <a:lnSpc>
                <a:spcPct val="100000"/>
              </a:lnSpc>
              <a:spcBef>
                <a:spcPts val="125"/>
              </a:spcBef>
            </a:pPr>
            <a:r>
              <a:rPr sz="1900" spc="15" dirty="0">
                <a:latin typeface="Times New Roman"/>
                <a:cs typeface="Times New Roman"/>
              </a:rPr>
              <a:t>2</a:t>
            </a:r>
            <a:endParaRPr sz="1900">
              <a:latin typeface="Times New Roman"/>
              <a:cs typeface="Times New Roman"/>
            </a:endParaRPr>
          </a:p>
        </p:txBody>
      </p:sp>
      <p:sp>
        <p:nvSpPr>
          <p:cNvPr id="10" name="object 10"/>
          <p:cNvSpPr txBox="1"/>
          <p:nvPr/>
        </p:nvSpPr>
        <p:spPr>
          <a:xfrm>
            <a:off x="832870" y="3442211"/>
            <a:ext cx="21336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x</a:t>
            </a:r>
            <a:endParaRPr sz="3300">
              <a:latin typeface="Times New Roman"/>
              <a:cs typeface="Times New Roman"/>
            </a:endParaRPr>
          </a:p>
        </p:txBody>
      </p:sp>
      <p:sp>
        <p:nvSpPr>
          <p:cNvPr id="11" name="object 11"/>
          <p:cNvSpPr/>
          <p:nvPr/>
        </p:nvSpPr>
        <p:spPr>
          <a:xfrm>
            <a:off x="1467104" y="5372100"/>
            <a:ext cx="324485" cy="499109"/>
          </a:xfrm>
          <a:custGeom>
            <a:avLst/>
            <a:gdLst/>
            <a:ahLst/>
            <a:cxnLst/>
            <a:rect l="l" t="t" r="r" b="b"/>
            <a:pathLst>
              <a:path w="324485"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 w="324485" h="499110">
                <a:moveTo>
                  <a:pt x="324231" y="0"/>
                </a:moveTo>
                <a:lnTo>
                  <a:pt x="253365" y="0"/>
                </a:lnTo>
                <a:lnTo>
                  <a:pt x="253365" y="12700"/>
                </a:lnTo>
                <a:lnTo>
                  <a:pt x="296672" y="12700"/>
                </a:lnTo>
                <a:lnTo>
                  <a:pt x="296672" y="486410"/>
                </a:lnTo>
                <a:lnTo>
                  <a:pt x="253365" y="486410"/>
                </a:lnTo>
                <a:lnTo>
                  <a:pt x="253365" y="499110"/>
                </a:lnTo>
                <a:lnTo>
                  <a:pt x="324231" y="499110"/>
                </a:lnTo>
                <a:lnTo>
                  <a:pt x="324231" y="486410"/>
                </a:lnTo>
                <a:lnTo>
                  <a:pt x="324231" y="12700"/>
                </a:lnTo>
                <a:lnTo>
                  <a:pt x="324231" y="0"/>
                </a:lnTo>
                <a:close/>
              </a:path>
            </a:pathLst>
          </a:custGeom>
          <a:solidFill>
            <a:srgbClr val="000000"/>
          </a:solidFill>
        </p:spPr>
        <p:txBody>
          <a:bodyPr wrap="square" lIns="0" tIns="0" rIns="0" bIns="0" rtlCol="0"/>
          <a:lstStyle/>
          <a:p>
            <a:endParaRPr/>
          </a:p>
        </p:txBody>
      </p:sp>
      <p:sp>
        <p:nvSpPr>
          <p:cNvPr id="12" name="object 12"/>
          <p:cNvSpPr txBox="1"/>
          <p:nvPr/>
        </p:nvSpPr>
        <p:spPr>
          <a:xfrm>
            <a:off x="1532000" y="5228082"/>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850"/>
              </a:lnSpc>
            </a:pPr>
            <a:r>
              <a:rPr sz="2400" dirty="0">
                <a:latin typeface="Cambria Math"/>
                <a:cs typeface="Cambria Math"/>
              </a:rPr>
              <a:t>0</a:t>
            </a:r>
            <a:endParaRPr sz="2400">
              <a:latin typeface="Cambria Math"/>
              <a:cs typeface="Cambria Math"/>
            </a:endParaRPr>
          </a:p>
        </p:txBody>
      </p:sp>
      <p:sp>
        <p:nvSpPr>
          <p:cNvPr id="13" name="object 13"/>
          <p:cNvSpPr/>
          <p:nvPr/>
        </p:nvSpPr>
        <p:spPr>
          <a:xfrm>
            <a:off x="3217291" y="4126229"/>
            <a:ext cx="324485" cy="499109"/>
          </a:xfrm>
          <a:custGeom>
            <a:avLst/>
            <a:gdLst/>
            <a:ahLst/>
            <a:cxnLst/>
            <a:rect l="l" t="t" r="r" b="b"/>
            <a:pathLst>
              <a:path w="324485"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 w="324485" h="499110">
                <a:moveTo>
                  <a:pt x="324104" y="0"/>
                </a:moveTo>
                <a:lnTo>
                  <a:pt x="253365" y="0"/>
                </a:lnTo>
                <a:lnTo>
                  <a:pt x="253365" y="12700"/>
                </a:lnTo>
                <a:lnTo>
                  <a:pt x="296672" y="12700"/>
                </a:lnTo>
                <a:lnTo>
                  <a:pt x="296672" y="486410"/>
                </a:lnTo>
                <a:lnTo>
                  <a:pt x="253365" y="486410"/>
                </a:lnTo>
                <a:lnTo>
                  <a:pt x="253365" y="499110"/>
                </a:lnTo>
                <a:lnTo>
                  <a:pt x="324104" y="499110"/>
                </a:lnTo>
                <a:lnTo>
                  <a:pt x="324104" y="486410"/>
                </a:lnTo>
                <a:lnTo>
                  <a:pt x="324104" y="12700"/>
                </a:lnTo>
                <a:lnTo>
                  <a:pt x="324104" y="0"/>
                </a:lnTo>
                <a:close/>
              </a:path>
            </a:pathLst>
          </a:custGeom>
          <a:solidFill>
            <a:srgbClr val="000000"/>
          </a:solidFill>
        </p:spPr>
        <p:txBody>
          <a:bodyPr wrap="square" lIns="0" tIns="0" rIns="0" bIns="0" rtlCol="0"/>
          <a:lstStyle/>
          <a:p>
            <a:endParaRPr/>
          </a:p>
        </p:txBody>
      </p:sp>
      <p:sp>
        <p:nvSpPr>
          <p:cNvPr id="14" name="object 14"/>
          <p:cNvSpPr txBox="1"/>
          <p:nvPr/>
        </p:nvSpPr>
        <p:spPr>
          <a:xfrm>
            <a:off x="3282441" y="3983482"/>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1</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15" name="object 15"/>
          <p:cNvSpPr/>
          <p:nvPr/>
        </p:nvSpPr>
        <p:spPr>
          <a:xfrm>
            <a:off x="1467104" y="4147819"/>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16" name="object 16"/>
          <p:cNvSpPr txBox="1"/>
          <p:nvPr/>
        </p:nvSpPr>
        <p:spPr>
          <a:xfrm>
            <a:off x="1532000" y="4006088"/>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17" name="object 17"/>
          <p:cNvSpPr/>
          <p:nvPr/>
        </p:nvSpPr>
        <p:spPr>
          <a:xfrm>
            <a:off x="3217291" y="5372100"/>
            <a:ext cx="324485" cy="500380"/>
          </a:xfrm>
          <a:custGeom>
            <a:avLst/>
            <a:gdLst/>
            <a:ahLst/>
            <a:cxnLst/>
            <a:rect l="l" t="t" r="r" b="b"/>
            <a:pathLst>
              <a:path w="324485"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324485" h="500379">
                <a:moveTo>
                  <a:pt x="324104" y="0"/>
                </a:moveTo>
                <a:lnTo>
                  <a:pt x="253365" y="0"/>
                </a:lnTo>
                <a:lnTo>
                  <a:pt x="253365" y="12700"/>
                </a:lnTo>
                <a:lnTo>
                  <a:pt x="296672" y="12700"/>
                </a:lnTo>
                <a:lnTo>
                  <a:pt x="296672" y="487680"/>
                </a:lnTo>
                <a:lnTo>
                  <a:pt x="253365" y="487680"/>
                </a:lnTo>
                <a:lnTo>
                  <a:pt x="253365" y="500380"/>
                </a:lnTo>
                <a:lnTo>
                  <a:pt x="324104" y="500380"/>
                </a:lnTo>
                <a:lnTo>
                  <a:pt x="324104" y="487680"/>
                </a:lnTo>
                <a:lnTo>
                  <a:pt x="324104" y="12700"/>
                </a:lnTo>
                <a:lnTo>
                  <a:pt x="324104" y="0"/>
                </a:lnTo>
                <a:close/>
              </a:path>
            </a:pathLst>
          </a:custGeom>
          <a:solidFill>
            <a:srgbClr val="000000"/>
          </a:solidFill>
        </p:spPr>
        <p:txBody>
          <a:bodyPr wrap="square" lIns="0" tIns="0" rIns="0" bIns="0" rtlCol="0"/>
          <a:lstStyle/>
          <a:p>
            <a:endParaRPr/>
          </a:p>
        </p:txBody>
      </p:sp>
      <p:sp>
        <p:nvSpPr>
          <p:cNvPr id="18" name="object 18"/>
          <p:cNvSpPr txBox="1"/>
          <p:nvPr/>
        </p:nvSpPr>
        <p:spPr>
          <a:xfrm>
            <a:off x="3282441" y="5230495"/>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19" name="object 19"/>
          <p:cNvSpPr/>
          <p:nvPr/>
        </p:nvSpPr>
        <p:spPr>
          <a:xfrm>
            <a:off x="963053" y="2945129"/>
            <a:ext cx="455295" cy="500380"/>
          </a:xfrm>
          <a:custGeom>
            <a:avLst/>
            <a:gdLst/>
            <a:ahLst/>
            <a:cxnLst/>
            <a:rect l="l" t="t" r="r" b="b"/>
            <a:pathLst>
              <a:path w="455294" h="500379">
                <a:moveTo>
                  <a:pt x="70840" y="0"/>
                </a:moveTo>
                <a:lnTo>
                  <a:pt x="0" y="0"/>
                </a:lnTo>
                <a:lnTo>
                  <a:pt x="0" y="12700"/>
                </a:lnTo>
                <a:lnTo>
                  <a:pt x="0" y="486410"/>
                </a:lnTo>
                <a:lnTo>
                  <a:pt x="0" y="500380"/>
                </a:lnTo>
                <a:lnTo>
                  <a:pt x="70840" y="500380"/>
                </a:lnTo>
                <a:lnTo>
                  <a:pt x="70840" y="486410"/>
                </a:lnTo>
                <a:lnTo>
                  <a:pt x="27533" y="486410"/>
                </a:lnTo>
                <a:lnTo>
                  <a:pt x="27533" y="12700"/>
                </a:lnTo>
                <a:lnTo>
                  <a:pt x="70840" y="12700"/>
                </a:lnTo>
                <a:lnTo>
                  <a:pt x="70840" y="0"/>
                </a:lnTo>
                <a:close/>
              </a:path>
              <a:path w="455294" h="500379">
                <a:moveTo>
                  <a:pt x="455282" y="0"/>
                </a:moveTo>
                <a:lnTo>
                  <a:pt x="384416" y="0"/>
                </a:lnTo>
                <a:lnTo>
                  <a:pt x="384416" y="12700"/>
                </a:lnTo>
                <a:lnTo>
                  <a:pt x="427723" y="12700"/>
                </a:lnTo>
                <a:lnTo>
                  <a:pt x="427723" y="486410"/>
                </a:lnTo>
                <a:lnTo>
                  <a:pt x="384416" y="486410"/>
                </a:lnTo>
                <a:lnTo>
                  <a:pt x="384416" y="500380"/>
                </a:lnTo>
                <a:lnTo>
                  <a:pt x="455282" y="500380"/>
                </a:lnTo>
                <a:lnTo>
                  <a:pt x="455282" y="486410"/>
                </a:lnTo>
                <a:lnTo>
                  <a:pt x="455282" y="12700"/>
                </a:lnTo>
                <a:lnTo>
                  <a:pt x="455282" y="0"/>
                </a:lnTo>
                <a:close/>
              </a:path>
            </a:pathLst>
          </a:custGeom>
          <a:solidFill>
            <a:srgbClr val="000000"/>
          </a:solidFill>
        </p:spPr>
        <p:txBody>
          <a:bodyPr wrap="square" lIns="0" tIns="0" rIns="0" bIns="0" rtlCol="0"/>
          <a:lstStyle/>
          <a:p>
            <a:endParaRPr/>
          </a:p>
        </p:txBody>
      </p:sp>
      <p:sp>
        <p:nvSpPr>
          <p:cNvPr id="20" name="object 20"/>
          <p:cNvSpPr txBox="1"/>
          <p:nvPr/>
        </p:nvSpPr>
        <p:spPr>
          <a:xfrm>
            <a:off x="1002487" y="2740863"/>
            <a:ext cx="359410" cy="748665"/>
          </a:xfrm>
          <a:prstGeom prst="rect">
            <a:avLst/>
          </a:prstGeom>
        </p:spPr>
        <p:txBody>
          <a:bodyPr vert="horz" wrap="square" lIns="0" tIns="12700" rIns="0" bIns="0" rtlCol="0">
            <a:spAutoFit/>
          </a:bodyPr>
          <a:lstStyle/>
          <a:p>
            <a:pPr marL="40640">
              <a:lnSpc>
                <a:spcPts val="2845"/>
              </a:lnSpc>
              <a:spcBef>
                <a:spcPts val="100"/>
              </a:spcBef>
            </a:pPr>
            <a:r>
              <a:rPr sz="2400" spc="-25" dirty="0">
                <a:latin typeface="Cambria Math"/>
                <a:cs typeface="Cambria Math"/>
              </a:rPr>
              <a:t>𝑥</a:t>
            </a:r>
            <a:r>
              <a:rPr sz="2625" spc="-37" baseline="-15873" dirty="0">
                <a:latin typeface="Cambria Math"/>
                <a:cs typeface="Cambria Math"/>
              </a:rPr>
              <a:t>1</a:t>
            </a:r>
            <a:endParaRPr sz="2625" baseline="-15873">
              <a:latin typeface="Cambria Math"/>
              <a:cs typeface="Cambria Math"/>
            </a:endParaRPr>
          </a:p>
          <a:p>
            <a:pPr marL="38100">
              <a:lnSpc>
                <a:spcPts val="2845"/>
              </a:lnSpc>
            </a:pPr>
            <a:r>
              <a:rPr sz="2400" dirty="0">
                <a:latin typeface="Cambria Math"/>
                <a:cs typeface="Cambria Math"/>
              </a:rPr>
              <a:t>𝑥</a:t>
            </a:r>
            <a:endParaRPr sz="2400">
              <a:latin typeface="Cambria Math"/>
              <a:cs typeface="Cambria Math"/>
            </a:endParaRPr>
          </a:p>
        </p:txBody>
      </p:sp>
      <p:sp>
        <p:nvSpPr>
          <p:cNvPr id="21" name="object 21"/>
          <p:cNvSpPr txBox="1"/>
          <p:nvPr/>
        </p:nvSpPr>
        <p:spPr>
          <a:xfrm>
            <a:off x="1186383" y="324281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22" name="object 22"/>
          <p:cNvSpPr/>
          <p:nvPr/>
        </p:nvSpPr>
        <p:spPr>
          <a:xfrm>
            <a:off x="5263642" y="2890519"/>
            <a:ext cx="74930" cy="605790"/>
          </a:xfrm>
          <a:custGeom>
            <a:avLst/>
            <a:gdLst/>
            <a:ahLst/>
            <a:cxnLst/>
            <a:rect l="l" t="t" r="r" b="b"/>
            <a:pathLst>
              <a:path w="74929" h="605789">
                <a:moveTo>
                  <a:pt x="74803" y="0"/>
                </a:moveTo>
                <a:lnTo>
                  <a:pt x="0" y="0"/>
                </a:lnTo>
                <a:lnTo>
                  <a:pt x="0" y="13970"/>
                </a:lnTo>
                <a:lnTo>
                  <a:pt x="45720" y="13970"/>
                </a:lnTo>
                <a:lnTo>
                  <a:pt x="45720" y="593090"/>
                </a:lnTo>
                <a:lnTo>
                  <a:pt x="0" y="593090"/>
                </a:lnTo>
                <a:lnTo>
                  <a:pt x="0" y="605790"/>
                </a:lnTo>
                <a:lnTo>
                  <a:pt x="74803" y="605790"/>
                </a:lnTo>
                <a:lnTo>
                  <a:pt x="74803" y="593090"/>
                </a:lnTo>
                <a:lnTo>
                  <a:pt x="74803" y="13970"/>
                </a:lnTo>
                <a:lnTo>
                  <a:pt x="74803" y="0"/>
                </a:lnTo>
                <a:close/>
              </a:path>
            </a:pathLst>
          </a:custGeom>
          <a:solidFill>
            <a:srgbClr val="000000"/>
          </a:solidFill>
        </p:spPr>
        <p:txBody>
          <a:bodyPr wrap="square" lIns="0" tIns="0" rIns="0" bIns="0" rtlCol="0"/>
          <a:lstStyle/>
          <a:p>
            <a:endParaRPr/>
          </a:p>
        </p:txBody>
      </p:sp>
      <p:sp>
        <p:nvSpPr>
          <p:cNvPr id="23" name="object 23"/>
          <p:cNvSpPr/>
          <p:nvPr/>
        </p:nvSpPr>
        <p:spPr>
          <a:xfrm>
            <a:off x="4874768" y="2890519"/>
            <a:ext cx="74930" cy="605790"/>
          </a:xfrm>
          <a:custGeom>
            <a:avLst/>
            <a:gdLst/>
            <a:ahLst/>
            <a:cxnLst/>
            <a:rect l="l" t="t" r="r" b="b"/>
            <a:pathLst>
              <a:path w="74929" h="605789">
                <a:moveTo>
                  <a:pt x="74930" y="0"/>
                </a:moveTo>
                <a:lnTo>
                  <a:pt x="0" y="0"/>
                </a:lnTo>
                <a:lnTo>
                  <a:pt x="0" y="13970"/>
                </a:lnTo>
                <a:lnTo>
                  <a:pt x="0" y="593090"/>
                </a:lnTo>
                <a:lnTo>
                  <a:pt x="0" y="605790"/>
                </a:lnTo>
                <a:lnTo>
                  <a:pt x="74930" y="605790"/>
                </a:lnTo>
                <a:lnTo>
                  <a:pt x="74930" y="593090"/>
                </a:lnTo>
                <a:lnTo>
                  <a:pt x="29210" y="593090"/>
                </a:lnTo>
                <a:lnTo>
                  <a:pt x="29210" y="13970"/>
                </a:lnTo>
                <a:lnTo>
                  <a:pt x="74930" y="13970"/>
                </a:lnTo>
                <a:lnTo>
                  <a:pt x="74930" y="0"/>
                </a:lnTo>
                <a:close/>
              </a:path>
            </a:pathLst>
          </a:custGeom>
          <a:solidFill>
            <a:srgbClr val="000000"/>
          </a:solidFill>
        </p:spPr>
        <p:txBody>
          <a:bodyPr wrap="square" lIns="0" tIns="0" rIns="0" bIns="0" rtlCol="0"/>
          <a:lstStyle/>
          <a:p>
            <a:endParaRPr/>
          </a:p>
        </p:txBody>
      </p:sp>
      <p:sp>
        <p:nvSpPr>
          <p:cNvPr id="24" name="object 24"/>
          <p:cNvSpPr txBox="1"/>
          <p:nvPr/>
        </p:nvSpPr>
        <p:spPr>
          <a:xfrm>
            <a:off x="5098796" y="291058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25" name="object 25"/>
          <p:cNvSpPr txBox="1"/>
          <p:nvPr/>
        </p:nvSpPr>
        <p:spPr>
          <a:xfrm>
            <a:off x="4922520" y="2643885"/>
            <a:ext cx="334010"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latin typeface="Cambria Math"/>
                <a:cs typeface="Cambria Math"/>
              </a:rPr>
              <a:t>𝑥</a:t>
            </a:r>
            <a:r>
              <a:rPr sz="1750" spc="145" dirty="0">
                <a:latin typeface="Cambria Math"/>
                <a:cs typeface="Cambria Math"/>
              </a:rPr>
              <a:t>′</a:t>
            </a:r>
            <a:endParaRPr sz="1750">
              <a:latin typeface="Cambria Math"/>
              <a:cs typeface="Cambria Math"/>
            </a:endParaRPr>
          </a:p>
        </p:txBody>
      </p:sp>
      <p:sp>
        <p:nvSpPr>
          <p:cNvPr id="26" name="object 26"/>
          <p:cNvSpPr txBox="1"/>
          <p:nvPr/>
        </p:nvSpPr>
        <p:spPr>
          <a:xfrm>
            <a:off x="5103367" y="3308044"/>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27" name="object 27"/>
          <p:cNvSpPr txBox="1"/>
          <p:nvPr/>
        </p:nvSpPr>
        <p:spPr>
          <a:xfrm>
            <a:off x="4919471" y="3041345"/>
            <a:ext cx="334010" cy="391795"/>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latin typeface="Cambria Math"/>
                <a:cs typeface="Cambria Math"/>
              </a:rPr>
              <a:t>𝑥</a:t>
            </a:r>
            <a:r>
              <a:rPr sz="1750" spc="145" dirty="0">
                <a:latin typeface="Cambria Math"/>
                <a:cs typeface="Cambria Math"/>
              </a:rPr>
              <a:t>′</a:t>
            </a:r>
            <a:endParaRPr sz="1750">
              <a:latin typeface="Cambria Math"/>
              <a:cs typeface="Cambria Math"/>
            </a:endParaRPr>
          </a:p>
        </p:txBody>
      </p:sp>
      <p:grpSp>
        <p:nvGrpSpPr>
          <p:cNvPr id="28" name="object 28"/>
          <p:cNvGrpSpPr/>
          <p:nvPr/>
        </p:nvGrpSpPr>
        <p:grpSpPr>
          <a:xfrm>
            <a:off x="1528572" y="3095244"/>
            <a:ext cx="3237230" cy="208915"/>
            <a:chOff x="1528572" y="3095244"/>
            <a:chExt cx="3237230" cy="208915"/>
          </a:xfrm>
        </p:grpSpPr>
        <p:sp>
          <p:nvSpPr>
            <p:cNvPr id="29" name="object 29"/>
            <p:cNvSpPr/>
            <p:nvPr/>
          </p:nvSpPr>
          <p:spPr>
            <a:xfrm>
              <a:off x="1534668" y="3101340"/>
              <a:ext cx="3225165" cy="196850"/>
            </a:xfrm>
            <a:custGeom>
              <a:avLst/>
              <a:gdLst/>
              <a:ahLst/>
              <a:cxnLst/>
              <a:rect l="l" t="t" r="r" b="b"/>
              <a:pathLst>
                <a:path w="3225165" h="196850">
                  <a:moveTo>
                    <a:pt x="3126485" y="0"/>
                  </a:moveTo>
                  <a:lnTo>
                    <a:pt x="3126485" y="49149"/>
                  </a:lnTo>
                  <a:lnTo>
                    <a:pt x="0" y="49149"/>
                  </a:lnTo>
                  <a:lnTo>
                    <a:pt x="0" y="147447"/>
                  </a:lnTo>
                  <a:lnTo>
                    <a:pt x="3126485" y="147447"/>
                  </a:lnTo>
                  <a:lnTo>
                    <a:pt x="3126485" y="196596"/>
                  </a:lnTo>
                  <a:lnTo>
                    <a:pt x="3224784" y="98298"/>
                  </a:lnTo>
                  <a:lnTo>
                    <a:pt x="3126485" y="0"/>
                  </a:lnTo>
                  <a:close/>
                </a:path>
              </a:pathLst>
            </a:custGeom>
            <a:solidFill>
              <a:srgbClr val="5B9BD4"/>
            </a:solidFill>
          </p:spPr>
          <p:txBody>
            <a:bodyPr wrap="square" lIns="0" tIns="0" rIns="0" bIns="0" rtlCol="0"/>
            <a:lstStyle/>
            <a:p>
              <a:endParaRPr/>
            </a:p>
          </p:txBody>
        </p:sp>
        <p:sp>
          <p:nvSpPr>
            <p:cNvPr id="30" name="object 30"/>
            <p:cNvSpPr/>
            <p:nvPr/>
          </p:nvSpPr>
          <p:spPr>
            <a:xfrm>
              <a:off x="1534668" y="3101340"/>
              <a:ext cx="3225165" cy="196850"/>
            </a:xfrm>
            <a:custGeom>
              <a:avLst/>
              <a:gdLst/>
              <a:ahLst/>
              <a:cxnLst/>
              <a:rect l="l" t="t" r="r" b="b"/>
              <a:pathLst>
                <a:path w="3225165" h="196850">
                  <a:moveTo>
                    <a:pt x="0" y="49149"/>
                  </a:moveTo>
                  <a:lnTo>
                    <a:pt x="3126485" y="49149"/>
                  </a:lnTo>
                  <a:lnTo>
                    <a:pt x="3126485" y="0"/>
                  </a:lnTo>
                  <a:lnTo>
                    <a:pt x="3224784" y="98298"/>
                  </a:lnTo>
                  <a:lnTo>
                    <a:pt x="3126485" y="196596"/>
                  </a:lnTo>
                  <a:lnTo>
                    <a:pt x="3126485" y="147447"/>
                  </a:lnTo>
                  <a:lnTo>
                    <a:pt x="0" y="147447"/>
                  </a:lnTo>
                  <a:lnTo>
                    <a:pt x="0" y="49149"/>
                  </a:lnTo>
                  <a:close/>
                </a:path>
              </a:pathLst>
            </a:custGeom>
            <a:ln w="12191">
              <a:solidFill>
                <a:srgbClr val="41709C"/>
              </a:solidFill>
            </a:ln>
          </p:spPr>
          <p:txBody>
            <a:bodyPr wrap="square" lIns="0" tIns="0" rIns="0" bIns="0" rtlCol="0"/>
            <a:lstStyle/>
            <a:p>
              <a:endParaRPr/>
            </a:p>
          </p:txBody>
        </p:sp>
      </p:grpSp>
      <p:sp>
        <p:nvSpPr>
          <p:cNvPr id="31" name="object 31"/>
          <p:cNvSpPr txBox="1"/>
          <p:nvPr/>
        </p:nvSpPr>
        <p:spPr>
          <a:xfrm>
            <a:off x="5076190" y="1823161"/>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1</a:t>
            </a:r>
            <a:endParaRPr sz="1750">
              <a:latin typeface="Cambria Math"/>
              <a:cs typeface="Cambria Math"/>
            </a:endParaRPr>
          </a:p>
        </p:txBody>
      </p:sp>
      <p:sp>
        <p:nvSpPr>
          <p:cNvPr id="32" name="object 32"/>
          <p:cNvSpPr txBox="1"/>
          <p:nvPr/>
        </p:nvSpPr>
        <p:spPr>
          <a:xfrm>
            <a:off x="5103621" y="1639061"/>
            <a:ext cx="10477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a:t>
            </a:r>
            <a:endParaRPr sz="1750">
              <a:latin typeface="Cambria Math"/>
              <a:cs typeface="Cambria Math"/>
            </a:endParaRPr>
          </a:p>
        </p:txBody>
      </p:sp>
      <p:sp>
        <p:nvSpPr>
          <p:cNvPr id="33" name="object 33"/>
          <p:cNvSpPr txBox="1"/>
          <p:nvPr/>
        </p:nvSpPr>
        <p:spPr>
          <a:xfrm>
            <a:off x="4925314" y="1672285"/>
            <a:ext cx="1826260" cy="391795"/>
          </a:xfrm>
          <a:prstGeom prst="rect">
            <a:avLst/>
          </a:prstGeom>
        </p:spPr>
        <p:txBody>
          <a:bodyPr vert="horz" wrap="square" lIns="0" tIns="12700" rIns="0" bIns="0" rtlCol="0">
            <a:spAutoFit/>
          </a:bodyPr>
          <a:lstStyle/>
          <a:p>
            <a:pPr marL="12700">
              <a:lnSpc>
                <a:spcPct val="100000"/>
              </a:lnSpc>
              <a:spcBef>
                <a:spcPts val="100"/>
              </a:spcBef>
              <a:tabLst>
                <a:tab pos="304800" algn="l"/>
              </a:tabLst>
            </a:pPr>
            <a:r>
              <a:rPr sz="2400" dirty="0">
                <a:latin typeface="Cambria Math"/>
                <a:cs typeface="Cambria Math"/>
              </a:rPr>
              <a:t>𝑥	</a:t>
            </a:r>
            <a:r>
              <a:rPr sz="2400" dirty="0">
                <a:latin typeface="Calibri"/>
                <a:cs typeface="Calibri"/>
              </a:rPr>
              <a:t>:</a:t>
            </a:r>
            <a:r>
              <a:rPr sz="2400" spc="-45" dirty="0">
                <a:latin typeface="Calibri"/>
                <a:cs typeface="Calibri"/>
              </a:rPr>
              <a:t> </a:t>
            </a:r>
            <a:r>
              <a:rPr sz="2400" spc="-10" dirty="0">
                <a:latin typeface="Calibri"/>
                <a:cs typeface="Calibri"/>
              </a:rPr>
              <a:t>distance</a:t>
            </a:r>
            <a:r>
              <a:rPr sz="2400" spc="-55" dirty="0">
                <a:latin typeface="Calibri"/>
                <a:cs typeface="Calibri"/>
              </a:rPr>
              <a:t> </a:t>
            </a:r>
            <a:r>
              <a:rPr sz="2400" spc="-15" dirty="0">
                <a:latin typeface="Calibri"/>
                <a:cs typeface="Calibri"/>
              </a:rPr>
              <a:t>to</a:t>
            </a:r>
            <a:endParaRPr sz="2400">
              <a:latin typeface="Calibri"/>
              <a:cs typeface="Calibri"/>
            </a:endParaRPr>
          </a:p>
        </p:txBody>
      </p:sp>
      <p:sp>
        <p:nvSpPr>
          <p:cNvPr id="34" name="object 34"/>
          <p:cNvSpPr/>
          <p:nvPr/>
        </p:nvSpPr>
        <p:spPr>
          <a:xfrm>
            <a:off x="7092696" y="1652269"/>
            <a:ext cx="71120" cy="500380"/>
          </a:xfrm>
          <a:custGeom>
            <a:avLst/>
            <a:gdLst/>
            <a:ahLst/>
            <a:cxnLst/>
            <a:rect l="l" t="t" r="r" b="b"/>
            <a:pathLst>
              <a:path w="71120" h="500380">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35" name="object 35"/>
          <p:cNvSpPr/>
          <p:nvPr/>
        </p:nvSpPr>
        <p:spPr>
          <a:xfrm>
            <a:off x="6839331" y="1652269"/>
            <a:ext cx="71120" cy="500380"/>
          </a:xfrm>
          <a:custGeom>
            <a:avLst/>
            <a:gdLst/>
            <a:ahLst/>
            <a:cxnLst/>
            <a:rect l="l" t="t" r="r" b="b"/>
            <a:pathLst>
              <a:path w="7112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36" name="object 36"/>
          <p:cNvSpPr txBox="1"/>
          <p:nvPr/>
        </p:nvSpPr>
        <p:spPr>
          <a:xfrm>
            <a:off x="5083809" y="243179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37" name="object 37"/>
          <p:cNvSpPr txBox="1"/>
          <p:nvPr/>
        </p:nvSpPr>
        <p:spPr>
          <a:xfrm>
            <a:off x="4899914" y="2280920"/>
            <a:ext cx="1884045" cy="391160"/>
          </a:xfrm>
          <a:prstGeom prst="rect">
            <a:avLst/>
          </a:prstGeom>
        </p:spPr>
        <p:txBody>
          <a:bodyPr vert="horz" wrap="square" lIns="0" tIns="12700" rIns="0" bIns="0" rtlCol="0">
            <a:spAutoFit/>
          </a:bodyPr>
          <a:lstStyle/>
          <a:p>
            <a:pPr marL="38100">
              <a:lnSpc>
                <a:spcPct val="100000"/>
              </a:lnSpc>
              <a:spcBef>
                <a:spcPts val="100"/>
              </a:spcBef>
            </a:pPr>
            <a:r>
              <a:rPr sz="2400" spc="145" dirty="0">
                <a:latin typeface="Cambria Math"/>
                <a:cs typeface="Cambria Math"/>
              </a:rPr>
              <a:t>𝑥</a:t>
            </a:r>
            <a:r>
              <a:rPr sz="2625" spc="217" baseline="28571" dirty="0">
                <a:latin typeface="Cambria Math"/>
                <a:cs typeface="Cambria Math"/>
              </a:rPr>
              <a:t>′</a:t>
            </a:r>
            <a:r>
              <a:rPr sz="2625" spc="-97" baseline="28571" dirty="0">
                <a:latin typeface="Cambria Math"/>
                <a:cs typeface="Cambria Math"/>
              </a:rPr>
              <a:t> </a:t>
            </a:r>
            <a:r>
              <a:rPr sz="2400" dirty="0">
                <a:latin typeface="Calibri"/>
                <a:cs typeface="Calibri"/>
              </a:rPr>
              <a:t>:</a:t>
            </a:r>
            <a:r>
              <a:rPr sz="2400" spc="-35" dirty="0">
                <a:latin typeface="Calibri"/>
                <a:cs typeface="Calibri"/>
              </a:rPr>
              <a:t> </a:t>
            </a:r>
            <a:r>
              <a:rPr sz="2400" spc="-10" dirty="0">
                <a:latin typeface="Calibri"/>
                <a:cs typeface="Calibri"/>
              </a:rPr>
              <a:t>distance</a:t>
            </a:r>
            <a:r>
              <a:rPr sz="2400" spc="-40" dirty="0">
                <a:latin typeface="Calibri"/>
                <a:cs typeface="Calibri"/>
              </a:rPr>
              <a:t> </a:t>
            </a:r>
            <a:r>
              <a:rPr sz="2400" spc="-15" dirty="0">
                <a:latin typeface="Calibri"/>
                <a:cs typeface="Calibri"/>
              </a:rPr>
              <a:t>to</a:t>
            </a:r>
            <a:endParaRPr sz="2400">
              <a:latin typeface="Calibri"/>
              <a:cs typeface="Calibri"/>
            </a:endParaRPr>
          </a:p>
        </p:txBody>
      </p:sp>
      <p:sp>
        <p:nvSpPr>
          <p:cNvPr id="38" name="object 38"/>
          <p:cNvSpPr/>
          <p:nvPr/>
        </p:nvSpPr>
        <p:spPr>
          <a:xfrm>
            <a:off x="7100316" y="2260599"/>
            <a:ext cx="71120" cy="500380"/>
          </a:xfrm>
          <a:custGeom>
            <a:avLst/>
            <a:gdLst/>
            <a:ahLst/>
            <a:cxnLst/>
            <a:rect l="l" t="t" r="r" b="b"/>
            <a:pathLst>
              <a:path w="71120" h="500380">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39" name="object 39"/>
          <p:cNvSpPr/>
          <p:nvPr/>
        </p:nvSpPr>
        <p:spPr>
          <a:xfrm>
            <a:off x="6846951" y="2260599"/>
            <a:ext cx="71120" cy="500380"/>
          </a:xfrm>
          <a:custGeom>
            <a:avLst/>
            <a:gdLst/>
            <a:ahLst/>
            <a:cxnLst/>
            <a:rect l="l" t="t" r="r" b="b"/>
            <a:pathLst>
              <a:path w="7112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40" name="object 40"/>
          <p:cNvSpPr txBox="1"/>
          <p:nvPr/>
        </p:nvSpPr>
        <p:spPr>
          <a:xfrm>
            <a:off x="6905370" y="1507997"/>
            <a:ext cx="201930" cy="1359535"/>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400"/>
              </a:lnSpc>
            </a:pPr>
            <a:r>
              <a:rPr sz="2400" dirty="0">
                <a:latin typeface="Cambria Math"/>
                <a:cs typeface="Cambria Math"/>
              </a:rPr>
              <a:t>0</a:t>
            </a:r>
            <a:endParaRPr sz="2400">
              <a:latin typeface="Cambria Math"/>
              <a:cs typeface="Cambria Math"/>
            </a:endParaRPr>
          </a:p>
          <a:p>
            <a:pPr marL="20320">
              <a:lnSpc>
                <a:spcPts val="2400"/>
              </a:lnSpc>
            </a:pPr>
            <a:r>
              <a:rPr sz="2400" dirty="0">
                <a:latin typeface="Cambria Math"/>
                <a:cs typeface="Cambria Math"/>
              </a:rPr>
              <a:t>1</a:t>
            </a:r>
            <a:endParaRPr sz="2400">
              <a:latin typeface="Cambria Math"/>
              <a:cs typeface="Cambria Math"/>
            </a:endParaRPr>
          </a:p>
          <a:p>
            <a:pPr marL="20320">
              <a:lnSpc>
                <a:spcPts val="2850"/>
              </a:lnSpc>
            </a:pPr>
            <a:r>
              <a:rPr sz="2400" dirty="0">
                <a:latin typeface="Cambria Math"/>
                <a:cs typeface="Cambria Math"/>
              </a:rPr>
              <a:t>1</a:t>
            </a:r>
            <a:endParaRPr sz="2400">
              <a:latin typeface="Cambria Math"/>
              <a:cs typeface="Cambria Math"/>
            </a:endParaRPr>
          </a:p>
        </p:txBody>
      </p:sp>
      <p:sp>
        <p:nvSpPr>
          <p:cNvPr id="41" name="object 41"/>
          <p:cNvSpPr/>
          <p:nvPr/>
        </p:nvSpPr>
        <p:spPr>
          <a:xfrm>
            <a:off x="5513578" y="3912869"/>
            <a:ext cx="532765" cy="612140"/>
          </a:xfrm>
          <a:custGeom>
            <a:avLst/>
            <a:gdLst/>
            <a:ahLst/>
            <a:cxnLst/>
            <a:rect l="l" t="t" r="r" b="b"/>
            <a:pathLst>
              <a:path w="532764" h="612139">
                <a:moveTo>
                  <a:pt x="74930" y="0"/>
                </a:moveTo>
                <a:lnTo>
                  <a:pt x="0" y="0"/>
                </a:lnTo>
                <a:lnTo>
                  <a:pt x="0" y="13970"/>
                </a:lnTo>
                <a:lnTo>
                  <a:pt x="0" y="593090"/>
                </a:lnTo>
                <a:lnTo>
                  <a:pt x="0" y="607060"/>
                </a:lnTo>
                <a:lnTo>
                  <a:pt x="74930" y="607060"/>
                </a:lnTo>
                <a:lnTo>
                  <a:pt x="74930" y="593090"/>
                </a:lnTo>
                <a:lnTo>
                  <a:pt x="29210" y="593090"/>
                </a:lnTo>
                <a:lnTo>
                  <a:pt x="29210" y="13970"/>
                </a:lnTo>
                <a:lnTo>
                  <a:pt x="74930" y="13970"/>
                </a:lnTo>
                <a:lnTo>
                  <a:pt x="74930" y="0"/>
                </a:lnTo>
                <a:close/>
              </a:path>
              <a:path w="532764" h="612139">
                <a:moveTo>
                  <a:pt x="449199" y="319024"/>
                </a:moveTo>
                <a:lnTo>
                  <a:pt x="299974" y="319024"/>
                </a:lnTo>
                <a:lnTo>
                  <a:pt x="299974" y="318770"/>
                </a:lnTo>
                <a:lnTo>
                  <a:pt x="262001" y="318770"/>
                </a:lnTo>
                <a:lnTo>
                  <a:pt x="188468" y="572897"/>
                </a:lnTo>
                <a:lnTo>
                  <a:pt x="136017" y="457327"/>
                </a:lnTo>
                <a:lnTo>
                  <a:pt x="87122" y="479679"/>
                </a:lnTo>
                <a:lnTo>
                  <a:pt x="91821" y="490855"/>
                </a:lnTo>
                <a:lnTo>
                  <a:pt x="116967" y="479679"/>
                </a:lnTo>
                <a:lnTo>
                  <a:pt x="178562" y="612140"/>
                </a:lnTo>
                <a:lnTo>
                  <a:pt x="192913" y="612140"/>
                </a:lnTo>
                <a:lnTo>
                  <a:pt x="273050" y="338582"/>
                </a:lnTo>
                <a:lnTo>
                  <a:pt x="281559" y="338582"/>
                </a:lnTo>
                <a:lnTo>
                  <a:pt x="281559" y="338836"/>
                </a:lnTo>
                <a:lnTo>
                  <a:pt x="449199" y="338836"/>
                </a:lnTo>
                <a:lnTo>
                  <a:pt x="449199" y="319024"/>
                </a:lnTo>
                <a:close/>
              </a:path>
              <a:path w="532764" h="612139">
                <a:moveTo>
                  <a:pt x="532257" y="0"/>
                </a:moveTo>
                <a:lnTo>
                  <a:pt x="457454" y="0"/>
                </a:lnTo>
                <a:lnTo>
                  <a:pt x="457454" y="13970"/>
                </a:lnTo>
                <a:lnTo>
                  <a:pt x="503174" y="13970"/>
                </a:lnTo>
                <a:lnTo>
                  <a:pt x="503174" y="593090"/>
                </a:lnTo>
                <a:lnTo>
                  <a:pt x="457454" y="593090"/>
                </a:lnTo>
                <a:lnTo>
                  <a:pt x="457454" y="607060"/>
                </a:lnTo>
                <a:lnTo>
                  <a:pt x="532257" y="607060"/>
                </a:lnTo>
                <a:lnTo>
                  <a:pt x="532257" y="593090"/>
                </a:lnTo>
                <a:lnTo>
                  <a:pt x="532257" y="13970"/>
                </a:lnTo>
                <a:lnTo>
                  <a:pt x="532257" y="0"/>
                </a:lnTo>
                <a:close/>
              </a:path>
            </a:pathLst>
          </a:custGeom>
          <a:solidFill>
            <a:srgbClr val="000000"/>
          </a:solidFill>
        </p:spPr>
        <p:txBody>
          <a:bodyPr wrap="square" lIns="0" tIns="0" rIns="0" bIns="0" rtlCol="0"/>
          <a:lstStyle/>
          <a:p>
            <a:endParaRPr/>
          </a:p>
        </p:txBody>
      </p:sp>
      <p:sp>
        <p:nvSpPr>
          <p:cNvPr id="42" name="object 42"/>
          <p:cNvSpPr txBox="1"/>
          <p:nvPr/>
        </p:nvSpPr>
        <p:spPr>
          <a:xfrm>
            <a:off x="5684265" y="3766184"/>
            <a:ext cx="293370" cy="817880"/>
          </a:xfrm>
          <a:prstGeom prst="rect">
            <a:avLst/>
          </a:prstGeom>
        </p:spPr>
        <p:txBody>
          <a:bodyPr vert="horz" wrap="square" lIns="0" tIns="43180" rIns="0" bIns="0" rtlCol="0">
            <a:spAutoFit/>
          </a:bodyPr>
          <a:lstStyle/>
          <a:p>
            <a:pPr marL="12700">
              <a:lnSpc>
                <a:spcPct val="100000"/>
              </a:lnSpc>
              <a:spcBef>
                <a:spcPts val="340"/>
              </a:spcBef>
            </a:pPr>
            <a:r>
              <a:rPr sz="2400" dirty="0">
                <a:latin typeface="Cambria Math"/>
                <a:cs typeface="Cambria Math"/>
              </a:rPr>
              <a:t>0</a:t>
            </a:r>
            <a:endParaRPr sz="2400">
              <a:latin typeface="Cambria Math"/>
              <a:cs typeface="Cambria Math"/>
            </a:endParaRPr>
          </a:p>
          <a:p>
            <a:pPr marL="111760">
              <a:lnSpc>
                <a:spcPct val="100000"/>
              </a:lnSpc>
              <a:spcBef>
                <a:spcPts val="240"/>
              </a:spcBef>
            </a:pPr>
            <a:r>
              <a:rPr sz="2400" dirty="0">
                <a:latin typeface="Cambria Math"/>
                <a:cs typeface="Cambria Math"/>
              </a:rPr>
              <a:t>2</a:t>
            </a:r>
            <a:endParaRPr sz="2400">
              <a:latin typeface="Cambria Math"/>
              <a:cs typeface="Cambria Math"/>
            </a:endParaRPr>
          </a:p>
        </p:txBody>
      </p:sp>
      <p:sp>
        <p:nvSpPr>
          <p:cNvPr id="43" name="object 43"/>
          <p:cNvSpPr/>
          <p:nvPr/>
        </p:nvSpPr>
        <p:spPr>
          <a:xfrm>
            <a:off x="5636133" y="5398770"/>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44" name="object 44"/>
          <p:cNvSpPr txBox="1"/>
          <p:nvPr/>
        </p:nvSpPr>
        <p:spPr>
          <a:xfrm>
            <a:off x="5702046" y="5257291"/>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1</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45" name="object 45"/>
          <p:cNvSpPr txBox="1"/>
          <p:nvPr/>
        </p:nvSpPr>
        <p:spPr>
          <a:xfrm>
            <a:off x="8352535" y="6209791"/>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46" name="object 46"/>
          <p:cNvSpPr txBox="1"/>
          <p:nvPr/>
        </p:nvSpPr>
        <p:spPr>
          <a:xfrm>
            <a:off x="8148828" y="5898896"/>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7" name="object 47"/>
          <p:cNvSpPr txBox="1"/>
          <p:nvPr/>
        </p:nvSpPr>
        <p:spPr>
          <a:xfrm>
            <a:off x="4934458" y="3829253"/>
            <a:ext cx="175895" cy="337185"/>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8" name="object 48"/>
          <p:cNvSpPr txBox="1"/>
          <p:nvPr/>
        </p:nvSpPr>
        <p:spPr>
          <a:xfrm>
            <a:off x="4723129" y="3516833"/>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grpSp>
        <p:nvGrpSpPr>
          <p:cNvPr id="49" name="object 49"/>
          <p:cNvGrpSpPr/>
          <p:nvPr/>
        </p:nvGrpSpPr>
        <p:grpSpPr>
          <a:xfrm>
            <a:off x="4997958" y="3784853"/>
            <a:ext cx="3359150" cy="2665095"/>
            <a:chOff x="4997958" y="3784853"/>
            <a:chExt cx="3359150" cy="2665095"/>
          </a:xfrm>
        </p:grpSpPr>
        <p:sp>
          <p:nvSpPr>
            <p:cNvPr id="50" name="object 50"/>
            <p:cNvSpPr/>
            <p:nvPr/>
          </p:nvSpPr>
          <p:spPr>
            <a:xfrm>
              <a:off x="4997958" y="3784853"/>
              <a:ext cx="3359150" cy="2665095"/>
            </a:xfrm>
            <a:custGeom>
              <a:avLst/>
              <a:gdLst/>
              <a:ahLst/>
              <a:cxnLst/>
              <a:rect l="l" t="t" r="r" b="b"/>
              <a:pathLst>
                <a:path w="3359150" h="2665095">
                  <a:moveTo>
                    <a:pt x="3359150" y="2220468"/>
                  </a:moveTo>
                  <a:lnTo>
                    <a:pt x="3321050" y="2201418"/>
                  </a:lnTo>
                  <a:lnTo>
                    <a:pt x="3244850" y="2163318"/>
                  </a:lnTo>
                  <a:lnTo>
                    <a:pt x="3244850" y="2201418"/>
                  </a:lnTo>
                  <a:lnTo>
                    <a:pt x="322326" y="2201418"/>
                  </a:lnTo>
                  <a:lnTo>
                    <a:pt x="322326" y="114300"/>
                  </a:lnTo>
                  <a:lnTo>
                    <a:pt x="360426" y="114300"/>
                  </a:lnTo>
                  <a:lnTo>
                    <a:pt x="350901" y="95250"/>
                  </a:lnTo>
                  <a:lnTo>
                    <a:pt x="303276" y="0"/>
                  </a:lnTo>
                  <a:lnTo>
                    <a:pt x="246126" y="114300"/>
                  </a:lnTo>
                  <a:lnTo>
                    <a:pt x="284226" y="114300"/>
                  </a:lnTo>
                  <a:lnTo>
                    <a:pt x="284226" y="2201418"/>
                  </a:lnTo>
                  <a:lnTo>
                    <a:pt x="0" y="2201418"/>
                  </a:lnTo>
                  <a:lnTo>
                    <a:pt x="0" y="2239518"/>
                  </a:lnTo>
                  <a:lnTo>
                    <a:pt x="284226" y="2239518"/>
                  </a:lnTo>
                  <a:lnTo>
                    <a:pt x="284226" y="2664688"/>
                  </a:lnTo>
                  <a:lnTo>
                    <a:pt x="322326" y="2664688"/>
                  </a:lnTo>
                  <a:lnTo>
                    <a:pt x="322326" y="2239518"/>
                  </a:lnTo>
                  <a:lnTo>
                    <a:pt x="3244850" y="2239518"/>
                  </a:lnTo>
                  <a:lnTo>
                    <a:pt x="3244850" y="2277618"/>
                  </a:lnTo>
                  <a:lnTo>
                    <a:pt x="3321050" y="2239518"/>
                  </a:lnTo>
                  <a:lnTo>
                    <a:pt x="3359150" y="2220468"/>
                  </a:lnTo>
                  <a:close/>
                </a:path>
              </a:pathLst>
            </a:custGeom>
            <a:solidFill>
              <a:srgbClr val="000000"/>
            </a:solidFill>
          </p:spPr>
          <p:txBody>
            <a:bodyPr wrap="square" lIns="0" tIns="0" rIns="0" bIns="0" rtlCol="0"/>
            <a:lstStyle/>
            <a:p>
              <a:endParaRPr/>
            </a:p>
          </p:txBody>
        </p:sp>
        <p:pic>
          <p:nvPicPr>
            <p:cNvPr id="51" name="object 51"/>
            <p:cNvPicPr/>
            <p:nvPr/>
          </p:nvPicPr>
          <p:blipFill>
            <a:blip r:embed="rId3" cstate="print"/>
            <a:stretch>
              <a:fillRect/>
            </a:stretch>
          </p:blipFill>
          <p:spPr>
            <a:xfrm>
              <a:off x="5199888" y="4093463"/>
              <a:ext cx="190500" cy="190499"/>
            </a:xfrm>
            <a:prstGeom prst="rect">
              <a:avLst/>
            </a:prstGeom>
          </p:spPr>
        </p:pic>
        <p:sp>
          <p:nvSpPr>
            <p:cNvPr id="52" name="object 52"/>
            <p:cNvSpPr/>
            <p:nvPr/>
          </p:nvSpPr>
          <p:spPr>
            <a:xfrm>
              <a:off x="7721727" y="5258180"/>
              <a:ext cx="534035" cy="613410"/>
            </a:xfrm>
            <a:custGeom>
              <a:avLst/>
              <a:gdLst/>
              <a:ahLst/>
              <a:cxnLst/>
              <a:rect l="l" t="t" r="r" b="b"/>
              <a:pathLst>
                <a:path w="534034" h="613410">
                  <a:moveTo>
                    <a:pt x="74803" y="5969"/>
                  </a:moveTo>
                  <a:lnTo>
                    <a:pt x="0" y="5969"/>
                  </a:lnTo>
                  <a:lnTo>
                    <a:pt x="0" y="19939"/>
                  </a:lnTo>
                  <a:lnTo>
                    <a:pt x="0" y="599059"/>
                  </a:lnTo>
                  <a:lnTo>
                    <a:pt x="0" y="613029"/>
                  </a:lnTo>
                  <a:lnTo>
                    <a:pt x="74803" y="613029"/>
                  </a:lnTo>
                  <a:lnTo>
                    <a:pt x="74803" y="599059"/>
                  </a:lnTo>
                  <a:lnTo>
                    <a:pt x="29083" y="599059"/>
                  </a:lnTo>
                  <a:lnTo>
                    <a:pt x="29083" y="19939"/>
                  </a:lnTo>
                  <a:lnTo>
                    <a:pt x="74803" y="19939"/>
                  </a:lnTo>
                  <a:lnTo>
                    <a:pt x="74803" y="5969"/>
                  </a:lnTo>
                  <a:close/>
                </a:path>
                <a:path w="534034" h="613410">
                  <a:moveTo>
                    <a:pt x="449199" y="254"/>
                  </a:moveTo>
                  <a:lnTo>
                    <a:pt x="299847" y="254"/>
                  </a:lnTo>
                  <a:lnTo>
                    <a:pt x="299847" y="0"/>
                  </a:lnTo>
                  <a:lnTo>
                    <a:pt x="262001" y="0"/>
                  </a:lnTo>
                  <a:lnTo>
                    <a:pt x="188468" y="254000"/>
                  </a:lnTo>
                  <a:lnTo>
                    <a:pt x="135890" y="138557"/>
                  </a:lnTo>
                  <a:lnTo>
                    <a:pt x="87122" y="160782"/>
                  </a:lnTo>
                  <a:lnTo>
                    <a:pt x="91694" y="171958"/>
                  </a:lnTo>
                  <a:lnTo>
                    <a:pt x="116840" y="160782"/>
                  </a:lnTo>
                  <a:lnTo>
                    <a:pt x="178435" y="293243"/>
                  </a:lnTo>
                  <a:lnTo>
                    <a:pt x="192913" y="293243"/>
                  </a:lnTo>
                  <a:lnTo>
                    <a:pt x="272923" y="19685"/>
                  </a:lnTo>
                  <a:lnTo>
                    <a:pt x="281559" y="19685"/>
                  </a:lnTo>
                  <a:lnTo>
                    <a:pt x="281559" y="20066"/>
                  </a:lnTo>
                  <a:lnTo>
                    <a:pt x="449199" y="20066"/>
                  </a:lnTo>
                  <a:lnTo>
                    <a:pt x="449199" y="254"/>
                  </a:lnTo>
                  <a:close/>
                </a:path>
                <a:path w="534034" h="613410">
                  <a:moveTo>
                    <a:pt x="533781" y="5969"/>
                  </a:moveTo>
                  <a:lnTo>
                    <a:pt x="458851" y="5969"/>
                  </a:lnTo>
                  <a:lnTo>
                    <a:pt x="458851" y="19939"/>
                  </a:lnTo>
                  <a:lnTo>
                    <a:pt x="504571" y="19939"/>
                  </a:lnTo>
                  <a:lnTo>
                    <a:pt x="504571" y="599059"/>
                  </a:lnTo>
                  <a:lnTo>
                    <a:pt x="458851" y="599059"/>
                  </a:lnTo>
                  <a:lnTo>
                    <a:pt x="458851" y="613029"/>
                  </a:lnTo>
                  <a:lnTo>
                    <a:pt x="533781" y="613029"/>
                  </a:lnTo>
                  <a:lnTo>
                    <a:pt x="533781" y="599059"/>
                  </a:lnTo>
                  <a:lnTo>
                    <a:pt x="533781" y="19939"/>
                  </a:lnTo>
                  <a:lnTo>
                    <a:pt x="533781" y="5969"/>
                  </a:lnTo>
                  <a:close/>
                </a:path>
              </a:pathLst>
            </a:custGeom>
            <a:solidFill>
              <a:srgbClr val="000000"/>
            </a:solidFill>
          </p:spPr>
          <p:txBody>
            <a:bodyPr wrap="square" lIns="0" tIns="0" rIns="0" bIns="0" rtlCol="0"/>
            <a:lstStyle/>
            <a:p>
              <a:endParaRPr/>
            </a:p>
          </p:txBody>
        </p:sp>
      </p:grpSp>
      <p:sp>
        <p:nvSpPr>
          <p:cNvPr id="53" name="object 53"/>
          <p:cNvSpPr txBox="1"/>
          <p:nvPr/>
        </p:nvSpPr>
        <p:spPr>
          <a:xfrm>
            <a:off x="7892922" y="5219141"/>
            <a:ext cx="294005" cy="750570"/>
          </a:xfrm>
          <a:prstGeom prst="rect">
            <a:avLst/>
          </a:prstGeom>
        </p:spPr>
        <p:txBody>
          <a:bodyPr vert="horz" wrap="square" lIns="0" tIns="12700" rIns="0" bIns="0" rtlCol="0">
            <a:spAutoFit/>
          </a:bodyPr>
          <a:lstStyle/>
          <a:p>
            <a:pPr marL="111125">
              <a:lnSpc>
                <a:spcPts val="2850"/>
              </a:lnSpc>
              <a:spcBef>
                <a:spcPts val="100"/>
              </a:spcBef>
            </a:pPr>
            <a:r>
              <a:rPr sz="2400" dirty="0">
                <a:latin typeface="Cambria Math"/>
                <a:cs typeface="Cambria Math"/>
              </a:rPr>
              <a:t>2</a:t>
            </a:r>
            <a:endParaRPr sz="2400">
              <a:latin typeface="Cambria Math"/>
              <a:cs typeface="Cambria Math"/>
            </a:endParaRPr>
          </a:p>
          <a:p>
            <a:pPr marL="12700">
              <a:lnSpc>
                <a:spcPts val="2850"/>
              </a:lnSpc>
            </a:pPr>
            <a:r>
              <a:rPr sz="2400" dirty="0">
                <a:latin typeface="Cambria Math"/>
                <a:cs typeface="Cambria Math"/>
              </a:rPr>
              <a:t>0</a:t>
            </a:r>
            <a:endParaRPr sz="2400">
              <a:latin typeface="Cambria Math"/>
              <a:cs typeface="Cambria Math"/>
            </a:endParaRPr>
          </a:p>
        </p:txBody>
      </p:sp>
      <p:grpSp>
        <p:nvGrpSpPr>
          <p:cNvPr id="54" name="object 54"/>
          <p:cNvGrpSpPr/>
          <p:nvPr/>
        </p:nvGrpSpPr>
        <p:grpSpPr>
          <a:xfrm>
            <a:off x="5106923" y="2823972"/>
            <a:ext cx="3982720" cy="3399154"/>
            <a:chOff x="5106923" y="2823972"/>
            <a:chExt cx="3982720" cy="3399154"/>
          </a:xfrm>
        </p:grpSpPr>
        <p:pic>
          <p:nvPicPr>
            <p:cNvPr id="55" name="object 55"/>
            <p:cNvPicPr/>
            <p:nvPr/>
          </p:nvPicPr>
          <p:blipFill>
            <a:blip r:embed="rId4" cstate="print"/>
            <a:stretch>
              <a:fillRect/>
            </a:stretch>
          </p:blipFill>
          <p:spPr>
            <a:xfrm>
              <a:off x="7370063" y="5894832"/>
              <a:ext cx="190500" cy="188976"/>
            </a:xfrm>
            <a:prstGeom prst="rect">
              <a:avLst/>
            </a:prstGeom>
          </p:spPr>
        </p:pic>
        <p:pic>
          <p:nvPicPr>
            <p:cNvPr id="56" name="object 56"/>
            <p:cNvPicPr/>
            <p:nvPr/>
          </p:nvPicPr>
          <p:blipFill>
            <a:blip r:embed="rId5" cstate="print"/>
            <a:stretch>
              <a:fillRect/>
            </a:stretch>
          </p:blipFill>
          <p:spPr>
            <a:xfrm>
              <a:off x="6010655" y="5205983"/>
              <a:ext cx="201168" cy="201167"/>
            </a:xfrm>
            <a:prstGeom prst="rect">
              <a:avLst/>
            </a:prstGeom>
          </p:spPr>
        </p:pic>
        <p:sp>
          <p:nvSpPr>
            <p:cNvPr id="57" name="object 57"/>
            <p:cNvSpPr/>
            <p:nvPr/>
          </p:nvSpPr>
          <p:spPr>
            <a:xfrm>
              <a:off x="5125973" y="4264913"/>
              <a:ext cx="2343785" cy="1939289"/>
            </a:xfrm>
            <a:custGeom>
              <a:avLst/>
              <a:gdLst/>
              <a:ahLst/>
              <a:cxnLst/>
              <a:rect l="l" t="t" r="r" b="b"/>
              <a:pathLst>
                <a:path w="2343784" h="1939289">
                  <a:moveTo>
                    <a:pt x="0" y="0"/>
                  </a:moveTo>
                  <a:lnTo>
                    <a:pt x="2343530" y="1938896"/>
                  </a:lnTo>
                </a:path>
              </a:pathLst>
            </a:custGeom>
            <a:ln w="38100">
              <a:solidFill>
                <a:srgbClr val="FF0000"/>
              </a:solidFill>
            </a:ln>
          </p:spPr>
          <p:txBody>
            <a:bodyPr wrap="square" lIns="0" tIns="0" rIns="0" bIns="0" rtlCol="0"/>
            <a:lstStyle/>
            <a:p>
              <a:endParaRPr/>
            </a:p>
          </p:txBody>
        </p:sp>
        <p:pic>
          <p:nvPicPr>
            <p:cNvPr id="58" name="object 58"/>
            <p:cNvPicPr/>
            <p:nvPr/>
          </p:nvPicPr>
          <p:blipFill>
            <a:blip r:embed="rId6" cstate="print"/>
            <a:stretch>
              <a:fillRect/>
            </a:stretch>
          </p:blipFill>
          <p:spPr>
            <a:xfrm>
              <a:off x="6289547" y="2886456"/>
              <a:ext cx="2700528" cy="1498091"/>
            </a:xfrm>
            <a:prstGeom prst="rect">
              <a:avLst/>
            </a:prstGeom>
          </p:spPr>
        </p:pic>
        <p:pic>
          <p:nvPicPr>
            <p:cNvPr id="59" name="object 59"/>
            <p:cNvPicPr/>
            <p:nvPr/>
          </p:nvPicPr>
          <p:blipFill>
            <a:blip r:embed="rId7" cstate="print"/>
            <a:stretch>
              <a:fillRect/>
            </a:stretch>
          </p:blipFill>
          <p:spPr>
            <a:xfrm>
              <a:off x="6167627" y="2823972"/>
              <a:ext cx="2921507" cy="1714500"/>
            </a:xfrm>
            <a:prstGeom prst="rect">
              <a:avLst/>
            </a:prstGeom>
          </p:spPr>
        </p:pic>
        <p:pic>
          <p:nvPicPr>
            <p:cNvPr id="60" name="object 60"/>
            <p:cNvPicPr/>
            <p:nvPr/>
          </p:nvPicPr>
          <p:blipFill>
            <a:blip r:embed="rId8" cstate="print"/>
            <a:stretch>
              <a:fillRect/>
            </a:stretch>
          </p:blipFill>
          <p:spPr>
            <a:xfrm>
              <a:off x="6348983" y="2926080"/>
              <a:ext cx="2586227" cy="1385316"/>
            </a:xfrm>
            <a:prstGeom prst="rect">
              <a:avLst/>
            </a:prstGeom>
          </p:spPr>
        </p:pic>
      </p:grpSp>
      <p:sp>
        <p:nvSpPr>
          <p:cNvPr id="61" name="object 61"/>
          <p:cNvSpPr txBox="1"/>
          <p:nvPr/>
        </p:nvSpPr>
        <p:spPr>
          <a:xfrm>
            <a:off x="6348984" y="2926079"/>
            <a:ext cx="2586355" cy="1385570"/>
          </a:xfrm>
          <a:prstGeom prst="rect">
            <a:avLst/>
          </a:prstGeom>
        </p:spPr>
        <p:txBody>
          <a:bodyPr vert="horz" wrap="square" lIns="0" tIns="22225" rIns="0" bIns="0" rtlCol="0">
            <a:spAutoFit/>
          </a:bodyPr>
          <a:lstStyle/>
          <a:p>
            <a:pPr marL="91440" marR="184785">
              <a:lnSpc>
                <a:spcPct val="100000"/>
              </a:lnSpc>
              <a:spcBef>
                <a:spcPts val="175"/>
              </a:spcBef>
            </a:pPr>
            <a:r>
              <a:rPr sz="2800" spc="-5" dirty="0">
                <a:solidFill>
                  <a:srgbClr val="FFFFFF"/>
                </a:solidFill>
                <a:latin typeface="Calibri"/>
                <a:cs typeface="Calibri"/>
              </a:rPr>
              <a:t>Not</a:t>
            </a:r>
            <a:r>
              <a:rPr sz="2800" spc="-40" dirty="0">
                <a:solidFill>
                  <a:srgbClr val="FFFFFF"/>
                </a:solidFill>
                <a:latin typeface="Calibri"/>
                <a:cs typeface="Calibri"/>
              </a:rPr>
              <a:t> </a:t>
            </a:r>
            <a:r>
              <a:rPr sz="2800" spc="-20" dirty="0">
                <a:solidFill>
                  <a:srgbClr val="FFFFFF"/>
                </a:solidFill>
                <a:latin typeface="Calibri"/>
                <a:cs typeface="Calibri"/>
              </a:rPr>
              <a:t>always</a:t>
            </a:r>
            <a:r>
              <a:rPr sz="2800" spc="-40" dirty="0">
                <a:solidFill>
                  <a:srgbClr val="FFFFFF"/>
                </a:solidFill>
                <a:latin typeface="Calibri"/>
                <a:cs typeface="Calibri"/>
              </a:rPr>
              <a:t> </a:t>
            </a:r>
            <a:r>
              <a:rPr sz="2800" spc="-15" dirty="0">
                <a:solidFill>
                  <a:srgbClr val="FFFFFF"/>
                </a:solidFill>
                <a:latin typeface="Calibri"/>
                <a:cs typeface="Calibri"/>
              </a:rPr>
              <a:t>easy </a:t>
            </a:r>
            <a:r>
              <a:rPr sz="2800" spc="-620" dirty="0">
                <a:solidFill>
                  <a:srgbClr val="FFFFFF"/>
                </a:solidFill>
                <a:latin typeface="Calibri"/>
                <a:cs typeface="Calibri"/>
              </a:rPr>
              <a:t> </a:t>
            </a:r>
            <a:r>
              <a:rPr sz="2800" spc="-20" dirty="0">
                <a:solidFill>
                  <a:srgbClr val="FFFFFF"/>
                </a:solidFill>
                <a:latin typeface="Calibri"/>
                <a:cs typeface="Calibri"/>
              </a:rPr>
              <a:t>to</a:t>
            </a:r>
            <a:r>
              <a:rPr sz="2800" spc="-15" dirty="0">
                <a:solidFill>
                  <a:srgbClr val="FFFFFF"/>
                </a:solidFill>
                <a:latin typeface="Calibri"/>
                <a:cs typeface="Calibri"/>
              </a:rPr>
              <a:t> </a:t>
            </a:r>
            <a:r>
              <a:rPr sz="2800" spc="-10" dirty="0">
                <a:solidFill>
                  <a:srgbClr val="FFFFFF"/>
                </a:solidFill>
                <a:latin typeface="Calibri"/>
                <a:cs typeface="Calibri"/>
              </a:rPr>
              <a:t>find</a:t>
            </a:r>
            <a:r>
              <a:rPr sz="2800" spc="5" dirty="0">
                <a:solidFill>
                  <a:srgbClr val="FFFFFF"/>
                </a:solidFill>
                <a:latin typeface="Calibri"/>
                <a:cs typeface="Calibri"/>
              </a:rPr>
              <a:t> </a:t>
            </a:r>
            <a:r>
              <a:rPr sz="2800" spc="-5" dirty="0">
                <a:solidFill>
                  <a:srgbClr val="FFFFFF"/>
                </a:solidFill>
                <a:latin typeface="Calibri"/>
                <a:cs typeface="Calibri"/>
              </a:rPr>
              <a:t>a</a:t>
            </a:r>
            <a:r>
              <a:rPr sz="2800" spc="-15" dirty="0">
                <a:solidFill>
                  <a:srgbClr val="FFFFFF"/>
                </a:solidFill>
                <a:latin typeface="Calibri"/>
                <a:cs typeface="Calibri"/>
              </a:rPr>
              <a:t> good </a:t>
            </a:r>
            <a:r>
              <a:rPr sz="2800" spc="-10" dirty="0">
                <a:solidFill>
                  <a:srgbClr val="FFFFFF"/>
                </a:solidFill>
                <a:latin typeface="Calibri"/>
                <a:cs typeface="Calibri"/>
              </a:rPr>
              <a:t> </a:t>
            </a:r>
            <a:r>
              <a:rPr sz="2800" spc="-20" dirty="0">
                <a:solidFill>
                  <a:srgbClr val="FFFFFF"/>
                </a:solidFill>
                <a:latin typeface="Calibri"/>
                <a:cs typeface="Calibri"/>
              </a:rPr>
              <a:t>transformation</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67585" y="2910713"/>
            <a:ext cx="2458085" cy="2139950"/>
            <a:chOff x="2267585" y="2910713"/>
            <a:chExt cx="2458085" cy="2139950"/>
          </a:xfrm>
        </p:grpSpPr>
        <p:sp>
          <p:nvSpPr>
            <p:cNvPr id="3" name="object 3"/>
            <p:cNvSpPr/>
            <p:nvPr/>
          </p:nvSpPr>
          <p:spPr>
            <a:xfrm>
              <a:off x="3979926" y="3284220"/>
              <a:ext cx="728980" cy="78105"/>
            </a:xfrm>
            <a:custGeom>
              <a:avLst/>
              <a:gdLst/>
              <a:ahLst/>
              <a:cxnLst/>
              <a:rect l="l" t="t" r="r" b="b"/>
              <a:pathLst>
                <a:path w="728979" h="78104">
                  <a:moveTo>
                    <a:pt x="651256" y="0"/>
                  </a:moveTo>
                  <a:lnTo>
                    <a:pt x="651256" y="77724"/>
                  </a:lnTo>
                  <a:lnTo>
                    <a:pt x="703072" y="51815"/>
                  </a:lnTo>
                  <a:lnTo>
                    <a:pt x="664210" y="51815"/>
                  </a:lnTo>
                  <a:lnTo>
                    <a:pt x="664210" y="25907"/>
                  </a:lnTo>
                  <a:lnTo>
                    <a:pt x="703071" y="25907"/>
                  </a:lnTo>
                  <a:lnTo>
                    <a:pt x="651256" y="0"/>
                  </a:lnTo>
                  <a:close/>
                </a:path>
                <a:path w="728979" h="78104">
                  <a:moveTo>
                    <a:pt x="651256" y="25907"/>
                  </a:moveTo>
                  <a:lnTo>
                    <a:pt x="0" y="25907"/>
                  </a:lnTo>
                  <a:lnTo>
                    <a:pt x="0" y="51815"/>
                  </a:lnTo>
                  <a:lnTo>
                    <a:pt x="651256" y="51815"/>
                  </a:lnTo>
                  <a:lnTo>
                    <a:pt x="651256" y="25907"/>
                  </a:lnTo>
                  <a:close/>
                </a:path>
                <a:path w="728979" h="78104">
                  <a:moveTo>
                    <a:pt x="703071" y="25907"/>
                  </a:moveTo>
                  <a:lnTo>
                    <a:pt x="664210" y="25907"/>
                  </a:lnTo>
                  <a:lnTo>
                    <a:pt x="664210" y="51815"/>
                  </a:lnTo>
                  <a:lnTo>
                    <a:pt x="703072" y="51815"/>
                  </a:lnTo>
                  <a:lnTo>
                    <a:pt x="728979" y="38862"/>
                  </a:lnTo>
                  <a:lnTo>
                    <a:pt x="703071" y="2590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3454908" y="2913888"/>
              <a:ext cx="772667" cy="772668"/>
            </a:xfrm>
            <a:prstGeom prst="rect">
              <a:avLst/>
            </a:prstGeom>
          </p:spPr>
        </p:pic>
        <p:sp>
          <p:nvSpPr>
            <p:cNvPr id="5" name="object 5"/>
            <p:cNvSpPr/>
            <p:nvPr/>
          </p:nvSpPr>
          <p:spPr>
            <a:xfrm>
              <a:off x="3454908" y="2913888"/>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7"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4471C4"/>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270760" y="3054096"/>
              <a:ext cx="519684" cy="521208"/>
            </a:xfrm>
            <a:prstGeom prst="rect">
              <a:avLst/>
            </a:prstGeom>
          </p:spPr>
        </p:pic>
        <p:sp>
          <p:nvSpPr>
            <p:cNvPr id="7" name="object 7"/>
            <p:cNvSpPr/>
            <p:nvPr/>
          </p:nvSpPr>
          <p:spPr>
            <a:xfrm>
              <a:off x="2270760" y="3054096"/>
              <a:ext cx="520065" cy="521334"/>
            </a:xfrm>
            <a:custGeom>
              <a:avLst/>
              <a:gdLst/>
              <a:ahLst/>
              <a:cxnLst/>
              <a:rect l="l" t="t" r="r" b="b"/>
              <a:pathLst>
                <a:path w="520064" h="521335">
                  <a:moveTo>
                    <a:pt x="0" y="521208"/>
                  </a:moveTo>
                  <a:lnTo>
                    <a:pt x="519684" y="521208"/>
                  </a:lnTo>
                  <a:lnTo>
                    <a:pt x="519684" y="0"/>
                  </a:lnTo>
                  <a:lnTo>
                    <a:pt x="0" y="0"/>
                  </a:lnTo>
                  <a:lnTo>
                    <a:pt x="0" y="521208"/>
                  </a:lnTo>
                  <a:close/>
                </a:path>
              </a:pathLst>
            </a:custGeom>
            <a:ln w="6096">
              <a:solidFill>
                <a:srgbClr val="A4A4A4"/>
              </a:solidFill>
            </a:ln>
          </p:spPr>
          <p:txBody>
            <a:bodyPr wrap="square" lIns="0" tIns="0" rIns="0" bIns="0" rtlCol="0"/>
            <a:lstStyle/>
            <a:p>
              <a:endParaRPr/>
            </a:p>
          </p:txBody>
        </p:sp>
        <p:sp>
          <p:nvSpPr>
            <p:cNvPr id="8" name="object 8"/>
            <p:cNvSpPr/>
            <p:nvPr/>
          </p:nvSpPr>
          <p:spPr>
            <a:xfrm>
              <a:off x="3996689" y="4972811"/>
              <a:ext cx="728980" cy="78105"/>
            </a:xfrm>
            <a:custGeom>
              <a:avLst/>
              <a:gdLst/>
              <a:ahLst/>
              <a:cxnLst/>
              <a:rect l="l" t="t" r="r" b="b"/>
              <a:pathLst>
                <a:path w="728979" h="78104">
                  <a:moveTo>
                    <a:pt x="651256" y="0"/>
                  </a:moveTo>
                  <a:lnTo>
                    <a:pt x="651256" y="77724"/>
                  </a:lnTo>
                  <a:lnTo>
                    <a:pt x="703072" y="51815"/>
                  </a:lnTo>
                  <a:lnTo>
                    <a:pt x="664210" y="51815"/>
                  </a:lnTo>
                  <a:lnTo>
                    <a:pt x="664210" y="25907"/>
                  </a:lnTo>
                  <a:lnTo>
                    <a:pt x="703072" y="25907"/>
                  </a:lnTo>
                  <a:lnTo>
                    <a:pt x="651256" y="0"/>
                  </a:lnTo>
                  <a:close/>
                </a:path>
                <a:path w="728979" h="78104">
                  <a:moveTo>
                    <a:pt x="651256" y="25907"/>
                  </a:moveTo>
                  <a:lnTo>
                    <a:pt x="0" y="25907"/>
                  </a:lnTo>
                  <a:lnTo>
                    <a:pt x="0" y="51815"/>
                  </a:lnTo>
                  <a:lnTo>
                    <a:pt x="651256" y="51815"/>
                  </a:lnTo>
                  <a:lnTo>
                    <a:pt x="651256" y="25907"/>
                  </a:lnTo>
                  <a:close/>
                </a:path>
                <a:path w="728979" h="78104">
                  <a:moveTo>
                    <a:pt x="703072" y="25907"/>
                  </a:moveTo>
                  <a:lnTo>
                    <a:pt x="664210" y="25907"/>
                  </a:lnTo>
                  <a:lnTo>
                    <a:pt x="664210" y="51815"/>
                  </a:lnTo>
                  <a:lnTo>
                    <a:pt x="703072" y="51815"/>
                  </a:lnTo>
                  <a:lnTo>
                    <a:pt x="728980" y="38862"/>
                  </a:lnTo>
                  <a:lnTo>
                    <a:pt x="703072" y="25907"/>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10" name="object 10"/>
          <p:cNvSpPr txBox="1"/>
          <p:nvPr/>
        </p:nvSpPr>
        <p:spPr>
          <a:xfrm>
            <a:off x="707542" y="1793189"/>
            <a:ext cx="548322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Cascading</a:t>
            </a:r>
            <a:r>
              <a:rPr sz="2800" dirty="0">
                <a:latin typeface="Calibri"/>
                <a:cs typeface="Calibri"/>
              </a:rPr>
              <a:t> </a:t>
            </a:r>
            <a:r>
              <a:rPr sz="2800" spc="-10" dirty="0">
                <a:latin typeface="Calibri"/>
                <a:cs typeface="Calibri"/>
              </a:rPr>
              <a:t>logistic</a:t>
            </a:r>
            <a:r>
              <a:rPr sz="2800" spc="15" dirty="0">
                <a:latin typeface="Calibri"/>
                <a:cs typeface="Calibri"/>
              </a:rPr>
              <a:t> </a:t>
            </a:r>
            <a:r>
              <a:rPr sz="2800" spc="-15" dirty="0">
                <a:latin typeface="Calibri"/>
                <a:cs typeface="Calibri"/>
              </a:rPr>
              <a:t>regression</a:t>
            </a:r>
            <a:r>
              <a:rPr sz="2800" spc="5" dirty="0">
                <a:latin typeface="Calibri"/>
                <a:cs typeface="Calibri"/>
              </a:rPr>
              <a:t> </a:t>
            </a:r>
            <a:r>
              <a:rPr sz="2800" spc="-5" dirty="0">
                <a:latin typeface="Calibri"/>
                <a:cs typeface="Calibri"/>
              </a:rPr>
              <a:t>models</a:t>
            </a:r>
            <a:endParaRPr sz="2800">
              <a:latin typeface="Calibri"/>
              <a:cs typeface="Calibri"/>
            </a:endParaRPr>
          </a:p>
        </p:txBody>
      </p:sp>
      <p:grpSp>
        <p:nvGrpSpPr>
          <p:cNvPr id="11" name="object 11"/>
          <p:cNvGrpSpPr/>
          <p:nvPr/>
        </p:nvGrpSpPr>
        <p:grpSpPr>
          <a:xfrm>
            <a:off x="5914516" y="3716909"/>
            <a:ext cx="2302510" cy="779145"/>
            <a:chOff x="5914516" y="3716909"/>
            <a:chExt cx="2302510" cy="779145"/>
          </a:xfrm>
        </p:grpSpPr>
        <p:sp>
          <p:nvSpPr>
            <p:cNvPr id="12" name="object 12"/>
            <p:cNvSpPr/>
            <p:nvPr/>
          </p:nvSpPr>
          <p:spPr>
            <a:xfrm>
              <a:off x="7617713" y="4090416"/>
              <a:ext cx="599440" cy="78105"/>
            </a:xfrm>
            <a:custGeom>
              <a:avLst/>
              <a:gdLst/>
              <a:ahLst/>
              <a:cxnLst/>
              <a:rect l="l" t="t" r="r" b="b"/>
              <a:pathLst>
                <a:path w="599440" h="78104">
                  <a:moveTo>
                    <a:pt x="521334" y="0"/>
                  </a:moveTo>
                  <a:lnTo>
                    <a:pt x="521334" y="77723"/>
                  </a:lnTo>
                  <a:lnTo>
                    <a:pt x="573151" y="51815"/>
                  </a:lnTo>
                  <a:lnTo>
                    <a:pt x="534288" y="51815"/>
                  </a:lnTo>
                  <a:lnTo>
                    <a:pt x="534288" y="25907"/>
                  </a:lnTo>
                  <a:lnTo>
                    <a:pt x="573151" y="25907"/>
                  </a:lnTo>
                  <a:lnTo>
                    <a:pt x="521334" y="0"/>
                  </a:lnTo>
                  <a:close/>
                </a:path>
                <a:path w="599440" h="78104">
                  <a:moveTo>
                    <a:pt x="521334" y="25907"/>
                  </a:moveTo>
                  <a:lnTo>
                    <a:pt x="0" y="25907"/>
                  </a:lnTo>
                  <a:lnTo>
                    <a:pt x="0" y="51815"/>
                  </a:lnTo>
                  <a:lnTo>
                    <a:pt x="521334" y="51815"/>
                  </a:lnTo>
                  <a:lnTo>
                    <a:pt x="521334" y="25907"/>
                  </a:lnTo>
                  <a:close/>
                </a:path>
                <a:path w="599440" h="78104">
                  <a:moveTo>
                    <a:pt x="573151" y="25907"/>
                  </a:moveTo>
                  <a:lnTo>
                    <a:pt x="534288" y="25907"/>
                  </a:lnTo>
                  <a:lnTo>
                    <a:pt x="534288" y="51815"/>
                  </a:lnTo>
                  <a:lnTo>
                    <a:pt x="573151" y="51815"/>
                  </a:lnTo>
                  <a:lnTo>
                    <a:pt x="599058" y="38861"/>
                  </a:lnTo>
                  <a:lnTo>
                    <a:pt x="573151" y="25907"/>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7051547" y="3720084"/>
              <a:ext cx="772668" cy="772668"/>
            </a:xfrm>
            <a:prstGeom prst="rect">
              <a:avLst/>
            </a:prstGeom>
          </p:spPr>
        </p:pic>
        <p:sp>
          <p:nvSpPr>
            <p:cNvPr id="14" name="object 14"/>
            <p:cNvSpPr/>
            <p:nvPr/>
          </p:nvSpPr>
          <p:spPr>
            <a:xfrm>
              <a:off x="7051547" y="3720084"/>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EC7C30"/>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5917691" y="3860292"/>
              <a:ext cx="519684" cy="519684"/>
            </a:xfrm>
            <a:prstGeom prst="rect">
              <a:avLst/>
            </a:prstGeom>
          </p:spPr>
        </p:pic>
        <p:sp>
          <p:nvSpPr>
            <p:cNvPr id="16" name="object 16"/>
            <p:cNvSpPr/>
            <p:nvPr/>
          </p:nvSpPr>
          <p:spPr>
            <a:xfrm>
              <a:off x="5917691" y="3860292"/>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2425743" y="2973886"/>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18" name="object 18"/>
          <p:cNvSpPr txBox="1"/>
          <p:nvPr/>
        </p:nvSpPr>
        <p:spPr>
          <a:xfrm>
            <a:off x="2958249" y="2744222"/>
            <a:ext cx="337820" cy="532130"/>
          </a:xfrm>
          <a:prstGeom prst="rect">
            <a:avLst/>
          </a:prstGeom>
        </p:spPr>
        <p:txBody>
          <a:bodyPr vert="horz" wrap="square" lIns="0" tIns="15240" rIns="0" bIns="0" rtlCol="0">
            <a:spAutoFit/>
          </a:bodyPr>
          <a:lstStyle/>
          <a:p>
            <a:pPr marL="25400">
              <a:lnSpc>
                <a:spcPct val="100000"/>
              </a:lnSpc>
              <a:spcBef>
                <a:spcPts val="120"/>
              </a:spcBef>
            </a:pPr>
            <a:r>
              <a:rPr sz="3300" i="1" spc="-45" dirty="0">
                <a:latin typeface="Times New Roman"/>
                <a:cs typeface="Times New Roman"/>
              </a:rPr>
              <a:t>z</a:t>
            </a:r>
            <a:r>
              <a:rPr sz="2850" spc="-67" baseline="-24853" dirty="0">
                <a:latin typeface="Times New Roman"/>
                <a:cs typeface="Times New Roman"/>
              </a:rPr>
              <a:t>1</a:t>
            </a:r>
            <a:endParaRPr sz="2850" baseline="-24853">
              <a:latin typeface="Times New Roman"/>
              <a:cs typeface="Times New Roman"/>
            </a:endParaRPr>
          </a:p>
        </p:txBody>
      </p:sp>
      <p:grpSp>
        <p:nvGrpSpPr>
          <p:cNvPr id="19" name="object 19"/>
          <p:cNvGrpSpPr/>
          <p:nvPr/>
        </p:nvGrpSpPr>
        <p:grpSpPr>
          <a:xfrm>
            <a:off x="1030147" y="3276600"/>
            <a:ext cx="3231515" cy="2100580"/>
            <a:chOff x="1030147" y="3276600"/>
            <a:chExt cx="3231515" cy="2100580"/>
          </a:xfrm>
        </p:grpSpPr>
        <p:sp>
          <p:nvSpPr>
            <p:cNvPr id="20" name="object 20"/>
            <p:cNvSpPr/>
            <p:nvPr/>
          </p:nvSpPr>
          <p:spPr>
            <a:xfrm>
              <a:off x="1030147" y="3276599"/>
              <a:ext cx="2392045" cy="1536700"/>
            </a:xfrm>
            <a:custGeom>
              <a:avLst/>
              <a:gdLst/>
              <a:ahLst/>
              <a:cxnLst/>
              <a:rect l="l" t="t" r="r" b="b"/>
              <a:pathLst>
                <a:path w="2392045" h="1536700">
                  <a:moveTo>
                    <a:pt x="1240612" y="38862"/>
                  </a:moveTo>
                  <a:lnTo>
                    <a:pt x="1214704" y="25908"/>
                  </a:lnTo>
                  <a:lnTo>
                    <a:pt x="1162888" y="0"/>
                  </a:lnTo>
                  <a:lnTo>
                    <a:pt x="1162888" y="25908"/>
                  </a:lnTo>
                  <a:lnTo>
                    <a:pt x="77038" y="25908"/>
                  </a:lnTo>
                  <a:lnTo>
                    <a:pt x="77038" y="51816"/>
                  </a:lnTo>
                  <a:lnTo>
                    <a:pt x="1162888" y="51816"/>
                  </a:lnTo>
                  <a:lnTo>
                    <a:pt x="1162888" y="73037"/>
                  </a:lnTo>
                  <a:lnTo>
                    <a:pt x="1160602" y="74041"/>
                  </a:lnTo>
                  <a:lnTo>
                    <a:pt x="1162888" y="75933"/>
                  </a:lnTo>
                  <a:lnTo>
                    <a:pt x="1162888" y="77724"/>
                  </a:lnTo>
                  <a:lnTo>
                    <a:pt x="1164234" y="77050"/>
                  </a:lnTo>
                  <a:lnTo>
                    <a:pt x="1180604" y="90589"/>
                  </a:lnTo>
                  <a:lnTo>
                    <a:pt x="0" y="1520190"/>
                  </a:lnTo>
                  <a:lnTo>
                    <a:pt x="19964" y="1536700"/>
                  </a:lnTo>
                  <a:lnTo>
                    <a:pt x="1200569" y="107073"/>
                  </a:lnTo>
                  <a:lnTo>
                    <a:pt x="1220546" y="123571"/>
                  </a:lnTo>
                  <a:lnTo>
                    <a:pt x="1230477" y="80518"/>
                  </a:lnTo>
                  <a:lnTo>
                    <a:pt x="1240028" y="39154"/>
                  </a:lnTo>
                  <a:lnTo>
                    <a:pt x="1240612" y="38862"/>
                  </a:lnTo>
                  <a:close/>
                </a:path>
                <a:path w="2392045" h="1536700">
                  <a:moveTo>
                    <a:pt x="2391613" y="46482"/>
                  </a:moveTo>
                  <a:lnTo>
                    <a:pt x="2365692" y="33528"/>
                  </a:lnTo>
                  <a:lnTo>
                    <a:pt x="2313889" y="7620"/>
                  </a:lnTo>
                  <a:lnTo>
                    <a:pt x="2313889" y="33528"/>
                  </a:lnTo>
                  <a:lnTo>
                    <a:pt x="1773250" y="33528"/>
                  </a:lnTo>
                  <a:lnTo>
                    <a:pt x="1773250" y="59436"/>
                  </a:lnTo>
                  <a:lnTo>
                    <a:pt x="2313889" y="59436"/>
                  </a:lnTo>
                  <a:lnTo>
                    <a:pt x="2313889" y="85344"/>
                  </a:lnTo>
                  <a:lnTo>
                    <a:pt x="2365705" y="59436"/>
                  </a:lnTo>
                  <a:lnTo>
                    <a:pt x="2391613" y="46482"/>
                  </a:lnTo>
                  <a:close/>
                </a:path>
              </a:pathLst>
            </a:custGeom>
            <a:solidFill>
              <a:srgbClr val="000000"/>
            </a:solidFill>
          </p:spPr>
          <p:txBody>
            <a:bodyPr wrap="square" lIns="0" tIns="0" rIns="0" bIns="0" rtlCol="0"/>
            <a:lstStyle/>
            <a:p>
              <a:endParaRPr/>
            </a:p>
          </p:txBody>
        </p:sp>
        <p:pic>
          <p:nvPicPr>
            <p:cNvPr id="21" name="object 21"/>
            <p:cNvPicPr/>
            <p:nvPr/>
          </p:nvPicPr>
          <p:blipFill>
            <a:blip r:embed="rId6" cstate="print"/>
            <a:stretch>
              <a:fillRect/>
            </a:stretch>
          </p:blipFill>
          <p:spPr>
            <a:xfrm>
              <a:off x="3485388" y="4600955"/>
              <a:ext cx="772667" cy="772668"/>
            </a:xfrm>
            <a:prstGeom prst="rect">
              <a:avLst/>
            </a:prstGeom>
          </p:spPr>
        </p:pic>
        <p:sp>
          <p:nvSpPr>
            <p:cNvPr id="22" name="object 22"/>
            <p:cNvSpPr/>
            <p:nvPr/>
          </p:nvSpPr>
          <p:spPr>
            <a:xfrm>
              <a:off x="3485388" y="4600955"/>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4"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7"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4"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6FAC46"/>
              </a:solidFill>
            </a:ln>
          </p:spPr>
          <p:txBody>
            <a:bodyPr wrap="square" lIns="0" tIns="0" rIns="0" bIns="0" rtlCol="0"/>
            <a:lstStyle/>
            <a:p>
              <a:endParaRPr/>
            </a:p>
          </p:txBody>
        </p:sp>
        <p:pic>
          <p:nvPicPr>
            <p:cNvPr id="23" name="object 23"/>
            <p:cNvPicPr/>
            <p:nvPr/>
          </p:nvPicPr>
          <p:blipFill>
            <a:blip r:embed="rId7" cstate="print"/>
            <a:stretch>
              <a:fillRect/>
            </a:stretch>
          </p:blipFill>
          <p:spPr>
            <a:xfrm>
              <a:off x="2334767" y="4736591"/>
              <a:ext cx="519683" cy="521207"/>
            </a:xfrm>
            <a:prstGeom prst="rect">
              <a:avLst/>
            </a:prstGeom>
          </p:spPr>
        </p:pic>
        <p:sp>
          <p:nvSpPr>
            <p:cNvPr id="24" name="object 24"/>
            <p:cNvSpPr/>
            <p:nvPr/>
          </p:nvSpPr>
          <p:spPr>
            <a:xfrm>
              <a:off x="2334767" y="4736591"/>
              <a:ext cx="520065" cy="521334"/>
            </a:xfrm>
            <a:custGeom>
              <a:avLst/>
              <a:gdLst/>
              <a:ahLst/>
              <a:cxnLst/>
              <a:rect l="l" t="t" r="r" b="b"/>
              <a:pathLst>
                <a:path w="520064" h="521335">
                  <a:moveTo>
                    <a:pt x="0" y="521207"/>
                  </a:moveTo>
                  <a:lnTo>
                    <a:pt x="519683" y="521207"/>
                  </a:lnTo>
                  <a:lnTo>
                    <a:pt x="519683" y="0"/>
                  </a:lnTo>
                  <a:lnTo>
                    <a:pt x="0" y="0"/>
                  </a:lnTo>
                  <a:lnTo>
                    <a:pt x="0" y="521207"/>
                  </a:lnTo>
                  <a:close/>
                </a:path>
              </a:pathLst>
            </a:custGeom>
            <a:ln w="6096">
              <a:solidFill>
                <a:srgbClr val="A4A4A4"/>
              </a:solidFill>
            </a:ln>
          </p:spPr>
          <p:txBody>
            <a:bodyPr wrap="square" lIns="0" tIns="0" rIns="0" bIns="0" rtlCol="0"/>
            <a:lstStyle/>
            <a:p>
              <a:endParaRPr/>
            </a:p>
          </p:txBody>
        </p:sp>
      </p:grpSp>
      <p:sp>
        <p:nvSpPr>
          <p:cNvPr id="25" name="object 25"/>
          <p:cNvSpPr txBox="1"/>
          <p:nvPr/>
        </p:nvSpPr>
        <p:spPr>
          <a:xfrm>
            <a:off x="2491275" y="4656382"/>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26" name="object 26"/>
          <p:cNvSpPr txBox="1"/>
          <p:nvPr/>
        </p:nvSpPr>
        <p:spPr>
          <a:xfrm>
            <a:off x="3022629" y="4409947"/>
            <a:ext cx="366395" cy="530860"/>
          </a:xfrm>
          <a:prstGeom prst="rect">
            <a:avLst/>
          </a:prstGeom>
        </p:spPr>
        <p:txBody>
          <a:bodyPr vert="horz" wrap="square" lIns="0" tIns="14605" rIns="0" bIns="0" rtlCol="0">
            <a:spAutoFit/>
          </a:bodyPr>
          <a:lstStyle/>
          <a:p>
            <a:pPr marL="25400">
              <a:lnSpc>
                <a:spcPct val="100000"/>
              </a:lnSpc>
              <a:spcBef>
                <a:spcPts val="115"/>
              </a:spcBef>
            </a:pPr>
            <a:r>
              <a:rPr sz="3300" i="1" spc="70" dirty="0">
                <a:latin typeface="Times New Roman"/>
                <a:cs typeface="Times New Roman"/>
              </a:rPr>
              <a:t>z</a:t>
            </a:r>
            <a:r>
              <a:rPr sz="2850" spc="104" baseline="-24853" dirty="0">
                <a:latin typeface="Times New Roman"/>
                <a:cs typeface="Times New Roman"/>
              </a:rPr>
              <a:t>2</a:t>
            </a:r>
            <a:endParaRPr sz="2850" baseline="-24853">
              <a:latin typeface="Times New Roman"/>
              <a:cs typeface="Times New Roman"/>
            </a:endParaRPr>
          </a:p>
        </p:txBody>
      </p:sp>
      <p:sp>
        <p:nvSpPr>
          <p:cNvPr id="27" name="object 27"/>
          <p:cNvSpPr/>
          <p:nvPr/>
        </p:nvSpPr>
        <p:spPr>
          <a:xfrm>
            <a:off x="1030452" y="3532377"/>
            <a:ext cx="2455545" cy="1527810"/>
          </a:xfrm>
          <a:custGeom>
            <a:avLst/>
            <a:gdLst/>
            <a:ahLst/>
            <a:cxnLst/>
            <a:rect l="l" t="t" r="r" b="b"/>
            <a:pathLst>
              <a:path w="2455545" h="1527810">
                <a:moveTo>
                  <a:pt x="1305077" y="1465580"/>
                </a:moveTo>
                <a:lnTo>
                  <a:pt x="1302042" y="1464068"/>
                </a:lnTo>
                <a:lnTo>
                  <a:pt x="1304569" y="1465072"/>
                </a:lnTo>
                <a:lnTo>
                  <a:pt x="1293863" y="1425321"/>
                </a:lnTo>
                <a:lnTo>
                  <a:pt x="1281963" y="1381125"/>
                </a:lnTo>
                <a:lnTo>
                  <a:pt x="1262557" y="1398371"/>
                </a:lnTo>
                <a:lnTo>
                  <a:pt x="19354" y="0"/>
                </a:lnTo>
                <a:lnTo>
                  <a:pt x="0" y="17272"/>
                </a:lnTo>
                <a:lnTo>
                  <a:pt x="1243190" y="1415580"/>
                </a:lnTo>
                <a:lnTo>
                  <a:pt x="1229461" y="1427784"/>
                </a:lnTo>
                <a:lnTo>
                  <a:pt x="1227353" y="1426718"/>
                </a:lnTo>
                <a:lnTo>
                  <a:pt x="1227353" y="1429664"/>
                </a:lnTo>
                <a:lnTo>
                  <a:pt x="1223797" y="1432814"/>
                </a:lnTo>
                <a:lnTo>
                  <a:pt x="1227353" y="1434236"/>
                </a:lnTo>
                <a:lnTo>
                  <a:pt x="1227353" y="1452626"/>
                </a:lnTo>
                <a:lnTo>
                  <a:pt x="52349" y="1452626"/>
                </a:lnTo>
                <a:lnTo>
                  <a:pt x="52349" y="1478534"/>
                </a:lnTo>
                <a:lnTo>
                  <a:pt x="1227353" y="1478534"/>
                </a:lnTo>
                <a:lnTo>
                  <a:pt x="1227353" y="1504442"/>
                </a:lnTo>
                <a:lnTo>
                  <a:pt x="1279156" y="1478534"/>
                </a:lnTo>
                <a:lnTo>
                  <a:pt x="1305077" y="1465580"/>
                </a:lnTo>
                <a:close/>
              </a:path>
              <a:path w="2455545" h="1527810">
                <a:moveTo>
                  <a:pt x="2455316" y="1488440"/>
                </a:moveTo>
                <a:lnTo>
                  <a:pt x="2429408" y="1475486"/>
                </a:lnTo>
                <a:lnTo>
                  <a:pt x="2377592" y="1449578"/>
                </a:lnTo>
                <a:lnTo>
                  <a:pt x="2377592" y="1475486"/>
                </a:lnTo>
                <a:lnTo>
                  <a:pt x="1836953" y="1475486"/>
                </a:lnTo>
                <a:lnTo>
                  <a:pt x="1836953" y="1501394"/>
                </a:lnTo>
                <a:lnTo>
                  <a:pt x="2377592" y="1501394"/>
                </a:lnTo>
                <a:lnTo>
                  <a:pt x="2377592" y="1527302"/>
                </a:lnTo>
                <a:lnTo>
                  <a:pt x="2429408" y="1501394"/>
                </a:lnTo>
                <a:lnTo>
                  <a:pt x="2455316" y="1488440"/>
                </a:lnTo>
                <a:close/>
              </a:path>
            </a:pathLst>
          </a:custGeom>
          <a:solidFill>
            <a:srgbClr val="000000"/>
          </a:solidFill>
        </p:spPr>
        <p:txBody>
          <a:bodyPr wrap="square" lIns="0" tIns="0" rIns="0" bIns="0" rtlCol="0"/>
          <a:lstStyle/>
          <a:p>
            <a:endParaRPr/>
          </a:p>
        </p:txBody>
      </p:sp>
      <p:sp>
        <p:nvSpPr>
          <p:cNvPr id="28" name="object 28"/>
          <p:cNvSpPr txBox="1"/>
          <p:nvPr/>
        </p:nvSpPr>
        <p:spPr>
          <a:xfrm>
            <a:off x="705569" y="2901194"/>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29" name="object 29"/>
          <p:cNvSpPr txBox="1"/>
          <p:nvPr/>
        </p:nvSpPr>
        <p:spPr>
          <a:xfrm>
            <a:off x="885974" y="4990838"/>
            <a:ext cx="148590" cy="320675"/>
          </a:xfrm>
          <a:prstGeom prst="rect">
            <a:avLst/>
          </a:prstGeom>
        </p:spPr>
        <p:txBody>
          <a:bodyPr vert="horz" wrap="square" lIns="0" tIns="16510" rIns="0" bIns="0" rtlCol="0">
            <a:spAutoFit/>
          </a:bodyPr>
          <a:lstStyle/>
          <a:p>
            <a:pPr marL="12700">
              <a:lnSpc>
                <a:spcPct val="100000"/>
              </a:lnSpc>
              <a:spcBef>
                <a:spcPts val="130"/>
              </a:spcBef>
            </a:pPr>
            <a:r>
              <a:rPr sz="1900" spc="15" dirty="0">
                <a:latin typeface="Times New Roman"/>
                <a:cs typeface="Times New Roman"/>
              </a:rPr>
              <a:t>2</a:t>
            </a:r>
            <a:endParaRPr sz="1900">
              <a:latin typeface="Times New Roman"/>
              <a:cs typeface="Times New Roman"/>
            </a:endParaRPr>
          </a:p>
        </p:txBody>
      </p:sp>
      <p:sp>
        <p:nvSpPr>
          <p:cNvPr id="30" name="object 30"/>
          <p:cNvSpPr txBox="1"/>
          <p:nvPr/>
        </p:nvSpPr>
        <p:spPr>
          <a:xfrm>
            <a:off x="695710" y="4710176"/>
            <a:ext cx="213360" cy="530860"/>
          </a:xfrm>
          <a:prstGeom prst="rect">
            <a:avLst/>
          </a:prstGeom>
        </p:spPr>
        <p:txBody>
          <a:bodyPr vert="horz" wrap="square" lIns="0" tIns="14605" rIns="0" bIns="0" rtlCol="0">
            <a:spAutoFit/>
          </a:bodyPr>
          <a:lstStyle/>
          <a:p>
            <a:pPr marL="12700">
              <a:lnSpc>
                <a:spcPct val="100000"/>
              </a:lnSpc>
              <a:spcBef>
                <a:spcPts val="115"/>
              </a:spcBef>
            </a:pPr>
            <a:r>
              <a:rPr sz="3300" i="1" spc="10" dirty="0">
                <a:latin typeface="Times New Roman"/>
                <a:cs typeface="Times New Roman"/>
              </a:rPr>
              <a:t>x</a:t>
            </a:r>
            <a:endParaRPr sz="3300">
              <a:latin typeface="Times New Roman"/>
              <a:cs typeface="Times New Roman"/>
            </a:endParaRPr>
          </a:p>
        </p:txBody>
      </p:sp>
      <p:sp>
        <p:nvSpPr>
          <p:cNvPr id="31" name="object 31"/>
          <p:cNvSpPr txBox="1"/>
          <p:nvPr/>
        </p:nvSpPr>
        <p:spPr>
          <a:xfrm>
            <a:off x="8349260" y="3744953"/>
            <a:ext cx="213360" cy="532130"/>
          </a:xfrm>
          <a:prstGeom prst="rect">
            <a:avLst/>
          </a:prstGeom>
        </p:spPr>
        <p:txBody>
          <a:bodyPr vert="horz" wrap="square" lIns="0" tIns="15875" rIns="0" bIns="0" rtlCol="0">
            <a:spAutoFit/>
          </a:bodyPr>
          <a:lstStyle/>
          <a:p>
            <a:pPr marL="12700">
              <a:lnSpc>
                <a:spcPct val="100000"/>
              </a:lnSpc>
              <a:spcBef>
                <a:spcPts val="125"/>
              </a:spcBef>
            </a:pPr>
            <a:r>
              <a:rPr sz="3300" i="1" spc="10" dirty="0">
                <a:latin typeface="Times New Roman"/>
                <a:cs typeface="Times New Roman"/>
              </a:rPr>
              <a:t>y</a:t>
            </a:r>
            <a:endParaRPr sz="3300">
              <a:latin typeface="Times New Roman"/>
              <a:cs typeface="Times New Roman"/>
            </a:endParaRPr>
          </a:p>
        </p:txBody>
      </p:sp>
      <p:sp>
        <p:nvSpPr>
          <p:cNvPr id="32" name="object 32"/>
          <p:cNvSpPr txBox="1"/>
          <p:nvPr/>
        </p:nvSpPr>
        <p:spPr>
          <a:xfrm>
            <a:off x="6074199" y="3780082"/>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33" name="object 33"/>
          <p:cNvSpPr txBox="1"/>
          <p:nvPr/>
        </p:nvSpPr>
        <p:spPr>
          <a:xfrm>
            <a:off x="6666031" y="3532329"/>
            <a:ext cx="177800" cy="529590"/>
          </a:xfrm>
          <a:prstGeom prst="rect">
            <a:avLst/>
          </a:prstGeom>
        </p:spPr>
        <p:txBody>
          <a:bodyPr vert="horz" wrap="square" lIns="0" tIns="13335" rIns="0" bIns="0" rtlCol="0">
            <a:spAutoFit/>
          </a:bodyPr>
          <a:lstStyle/>
          <a:p>
            <a:pPr>
              <a:lnSpc>
                <a:spcPct val="100000"/>
              </a:lnSpc>
              <a:spcBef>
                <a:spcPts val="105"/>
              </a:spcBef>
            </a:pPr>
            <a:r>
              <a:rPr sz="3300" i="1" spc="10" dirty="0">
                <a:latin typeface="Times New Roman"/>
                <a:cs typeface="Times New Roman"/>
              </a:rPr>
              <a:t>z</a:t>
            </a:r>
            <a:endParaRPr sz="3300">
              <a:latin typeface="Times New Roman"/>
              <a:cs typeface="Times New Roman"/>
            </a:endParaRPr>
          </a:p>
        </p:txBody>
      </p:sp>
      <p:grpSp>
        <p:nvGrpSpPr>
          <p:cNvPr id="34" name="object 34"/>
          <p:cNvGrpSpPr/>
          <p:nvPr/>
        </p:nvGrpSpPr>
        <p:grpSpPr>
          <a:xfrm>
            <a:off x="5208904" y="2749295"/>
            <a:ext cx="2774315" cy="2833370"/>
            <a:chOff x="5208904" y="2749295"/>
            <a:chExt cx="2774315" cy="2833370"/>
          </a:xfrm>
        </p:grpSpPr>
        <p:sp>
          <p:nvSpPr>
            <p:cNvPr id="35" name="object 35"/>
            <p:cNvSpPr/>
            <p:nvPr/>
          </p:nvSpPr>
          <p:spPr>
            <a:xfrm>
              <a:off x="5224272" y="3304031"/>
              <a:ext cx="1844675" cy="864235"/>
            </a:xfrm>
            <a:custGeom>
              <a:avLst/>
              <a:gdLst/>
              <a:ahLst/>
              <a:cxnLst/>
              <a:rect l="l" t="t" r="r" b="b"/>
              <a:pathLst>
                <a:path w="1844675" h="864235">
                  <a:moveTo>
                    <a:pt x="693801" y="816864"/>
                  </a:moveTo>
                  <a:lnTo>
                    <a:pt x="683768" y="775716"/>
                  </a:lnTo>
                  <a:lnTo>
                    <a:pt x="673227" y="732409"/>
                  </a:lnTo>
                  <a:lnTo>
                    <a:pt x="653465" y="749122"/>
                  </a:lnTo>
                  <a:lnTo>
                    <a:pt x="19812" y="0"/>
                  </a:lnTo>
                  <a:lnTo>
                    <a:pt x="0" y="16764"/>
                  </a:lnTo>
                  <a:lnTo>
                    <a:pt x="633653" y="765886"/>
                  </a:lnTo>
                  <a:lnTo>
                    <a:pt x="613918" y="782574"/>
                  </a:lnTo>
                  <a:lnTo>
                    <a:pt x="693801" y="816864"/>
                  </a:lnTo>
                  <a:close/>
                </a:path>
                <a:path w="1844675" h="864235">
                  <a:moveTo>
                    <a:pt x="1844421" y="825246"/>
                  </a:moveTo>
                  <a:lnTo>
                    <a:pt x="1818513" y="812292"/>
                  </a:lnTo>
                  <a:lnTo>
                    <a:pt x="1766697" y="786384"/>
                  </a:lnTo>
                  <a:lnTo>
                    <a:pt x="1766697" y="812292"/>
                  </a:lnTo>
                  <a:lnTo>
                    <a:pt x="1226058" y="812292"/>
                  </a:lnTo>
                  <a:lnTo>
                    <a:pt x="1226058" y="838200"/>
                  </a:lnTo>
                  <a:lnTo>
                    <a:pt x="1766697" y="838200"/>
                  </a:lnTo>
                  <a:lnTo>
                    <a:pt x="1766697" y="864108"/>
                  </a:lnTo>
                  <a:lnTo>
                    <a:pt x="1818513" y="838200"/>
                  </a:lnTo>
                  <a:lnTo>
                    <a:pt x="1844421" y="825246"/>
                  </a:lnTo>
                  <a:close/>
                </a:path>
              </a:pathLst>
            </a:custGeom>
            <a:solidFill>
              <a:srgbClr val="000000"/>
            </a:solidFill>
          </p:spPr>
          <p:txBody>
            <a:bodyPr wrap="square" lIns="0" tIns="0" rIns="0" bIns="0" rtlCol="0"/>
            <a:lstStyle/>
            <a:p>
              <a:endParaRPr/>
            </a:p>
          </p:txBody>
        </p:sp>
        <p:sp>
          <p:nvSpPr>
            <p:cNvPr id="36" name="object 36"/>
            <p:cNvSpPr/>
            <p:nvPr/>
          </p:nvSpPr>
          <p:spPr>
            <a:xfrm>
              <a:off x="5208904" y="4121657"/>
              <a:ext cx="709295" cy="856615"/>
            </a:xfrm>
            <a:custGeom>
              <a:avLst/>
              <a:gdLst/>
              <a:ahLst/>
              <a:cxnLst/>
              <a:rect l="l" t="t" r="r" b="b"/>
              <a:pathLst>
                <a:path w="709295" h="856614">
                  <a:moveTo>
                    <a:pt x="649886" y="51761"/>
                  </a:moveTo>
                  <a:lnTo>
                    <a:pt x="0" y="839978"/>
                  </a:lnTo>
                  <a:lnTo>
                    <a:pt x="20066" y="856488"/>
                  </a:lnTo>
                  <a:lnTo>
                    <a:pt x="669877" y="68237"/>
                  </a:lnTo>
                  <a:lnTo>
                    <a:pt x="649886" y="51761"/>
                  </a:lnTo>
                  <a:close/>
                </a:path>
                <a:path w="709295" h="856614">
                  <a:moveTo>
                    <a:pt x="699710" y="41783"/>
                  </a:moveTo>
                  <a:lnTo>
                    <a:pt x="658114" y="41783"/>
                  </a:lnTo>
                  <a:lnTo>
                    <a:pt x="678180" y="58166"/>
                  </a:lnTo>
                  <a:lnTo>
                    <a:pt x="669877" y="68237"/>
                  </a:lnTo>
                  <a:lnTo>
                    <a:pt x="689864" y="84709"/>
                  </a:lnTo>
                  <a:lnTo>
                    <a:pt x="699710" y="41783"/>
                  </a:lnTo>
                  <a:close/>
                </a:path>
                <a:path w="709295" h="856614">
                  <a:moveTo>
                    <a:pt x="658114" y="41783"/>
                  </a:moveTo>
                  <a:lnTo>
                    <a:pt x="649886" y="51761"/>
                  </a:lnTo>
                  <a:lnTo>
                    <a:pt x="669877" y="68237"/>
                  </a:lnTo>
                  <a:lnTo>
                    <a:pt x="678180" y="58166"/>
                  </a:lnTo>
                  <a:lnTo>
                    <a:pt x="658114" y="41783"/>
                  </a:lnTo>
                  <a:close/>
                </a:path>
                <a:path w="709295" h="856614">
                  <a:moveTo>
                    <a:pt x="709295" y="0"/>
                  </a:moveTo>
                  <a:lnTo>
                    <a:pt x="629920" y="35306"/>
                  </a:lnTo>
                  <a:lnTo>
                    <a:pt x="649886" y="51761"/>
                  </a:lnTo>
                  <a:lnTo>
                    <a:pt x="658114" y="41783"/>
                  </a:lnTo>
                  <a:lnTo>
                    <a:pt x="699710" y="41783"/>
                  </a:lnTo>
                  <a:lnTo>
                    <a:pt x="709295" y="0"/>
                  </a:lnTo>
                  <a:close/>
                </a:path>
              </a:pathLst>
            </a:custGeom>
            <a:solidFill>
              <a:srgbClr val="000000"/>
            </a:solidFill>
          </p:spPr>
          <p:txBody>
            <a:bodyPr wrap="square" lIns="0" tIns="0" rIns="0" bIns="0" rtlCol="0"/>
            <a:lstStyle/>
            <a:p>
              <a:endParaRPr/>
            </a:p>
          </p:txBody>
        </p:sp>
        <p:sp>
          <p:nvSpPr>
            <p:cNvPr id="37" name="object 37"/>
            <p:cNvSpPr/>
            <p:nvPr/>
          </p:nvSpPr>
          <p:spPr>
            <a:xfrm>
              <a:off x="7155941" y="3890009"/>
              <a:ext cx="535305" cy="385445"/>
            </a:xfrm>
            <a:custGeom>
              <a:avLst/>
              <a:gdLst/>
              <a:ahLst/>
              <a:cxnLst/>
              <a:rect l="l" t="t" r="r" b="b"/>
              <a:pathLst>
                <a:path w="535304" h="385445">
                  <a:moveTo>
                    <a:pt x="0" y="380238"/>
                  </a:moveTo>
                  <a:lnTo>
                    <a:pt x="59163" y="384210"/>
                  </a:lnTo>
                  <a:lnTo>
                    <a:pt x="116297" y="385439"/>
                  </a:lnTo>
                  <a:lnTo>
                    <a:pt x="169401" y="381152"/>
                  </a:lnTo>
                  <a:lnTo>
                    <a:pt x="216477" y="368574"/>
                  </a:lnTo>
                  <a:lnTo>
                    <a:pt x="255524" y="344931"/>
                  </a:lnTo>
                  <a:lnTo>
                    <a:pt x="278640" y="311847"/>
                  </a:lnTo>
                  <a:lnTo>
                    <a:pt x="293346" y="266610"/>
                  </a:lnTo>
                  <a:lnTo>
                    <a:pt x="303403" y="214995"/>
                  </a:lnTo>
                  <a:lnTo>
                    <a:pt x="312570" y="162776"/>
                  </a:lnTo>
                  <a:lnTo>
                    <a:pt x="324609" y="115729"/>
                  </a:lnTo>
                  <a:lnTo>
                    <a:pt x="343280" y="79628"/>
                  </a:lnTo>
                  <a:lnTo>
                    <a:pt x="382690" y="44469"/>
                  </a:lnTo>
                  <a:lnTo>
                    <a:pt x="429386" y="22383"/>
                  </a:lnTo>
                  <a:lnTo>
                    <a:pt x="480941" y="9013"/>
                  </a:lnTo>
                  <a:lnTo>
                    <a:pt x="534924" y="0"/>
                  </a:lnTo>
                </a:path>
              </a:pathLst>
            </a:custGeom>
            <a:ln w="38100">
              <a:solidFill>
                <a:srgbClr val="000000"/>
              </a:solidFill>
            </a:ln>
          </p:spPr>
          <p:txBody>
            <a:bodyPr wrap="square" lIns="0" tIns="0" rIns="0" bIns="0" rtlCol="0"/>
            <a:lstStyle/>
            <a:p>
              <a:endParaRPr/>
            </a:p>
          </p:txBody>
        </p:sp>
        <p:sp>
          <p:nvSpPr>
            <p:cNvPr id="38" name="object 38"/>
            <p:cNvSpPr/>
            <p:nvPr/>
          </p:nvSpPr>
          <p:spPr>
            <a:xfrm>
              <a:off x="5417057" y="2768345"/>
              <a:ext cx="2546985" cy="2795270"/>
            </a:xfrm>
            <a:custGeom>
              <a:avLst/>
              <a:gdLst/>
              <a:ahLst/>
              <a:cxnLst/>
              <a:rect l="l" t="t" r="r" b="b"/>
              <a:pathLst>
                <a:path w="2546984" h="2795270">
                  <a:moveTo>
                    <a:pt x="0" y="2795016"/>
                  </a:moveTo>
                  <a:lnTo>
                    <a:pt x="2546604" y="2795016"/>
                  </a:lnTo>
                  <a:lnTo>
                    <a:pt x="2546604" y="0"/>
                  </a:lnTo>
                  <a:lnTo>
                    <a:pt x="0" y="0"/>
                  </a:lnTo>
                  <a:lnTo>
                    <a:pt x="0" y="2795016"/>
                  </a:lnTo>
                  <a:close/>
                </a:path>
              </a:pathLst>
            </a:custGeom>
            <a:ln w="38100">
              <a:solidFill>
                <a:srgbClr val="FF0000"/>
              </a:solidFill>
            </a:ln>
          </p:spPr>
          <p:txBody>
            <a:bodyPr wrap="square" lIns="0" tIns="0" rIns="0" bIns="0" rtlCol="0"/>
            <a:lstStyle/>
            <a:p>
              <a:endParaRPr/>
            </a:p>
          </p:txBody>
        </p:sp>
      </p:grpSp>
      <p:grpSp>
        <p:nvGrpSpPr>
          <p:cNvPr id="39" name="object 39"/>
          <p:cNvGrpSpPr/>
          <p:nvPr/>
        </p:nvGrpSpPr>
        <p:grpSpPr>
          <a:xfrm>
            <a:off x="1208532" y="2749295"/>
            <a:ext cx="3266440" cy="2833370"/>
            <a:chOff x="1208532" y="2749295"/>
            <a:chExt cx="3266440" cy="2833370"/>
          </a:xfrm>
        </p:grpSpPr>
        <p:sp>
          <p:nvSpPr>
            <p:cNvPr id="40" name="object 40"/>
            <p:cNvSpPr/>
            <p:nvPr/>
          </p:nvSpPr>
          <p:spPr>
            <a:xfrm>
              <a:off x="3493770" y="3121913"/>
              <a:ext cx="605155" cy="2070100"/>
            </a:xfrm>
            <a:custGeom>
              <a:avLst/>
              <a:gdLst/>
              <a:ahLst/>
              <a:cxnLst/>
              <a:rect l="l" t="t" r="r" b="b"/>
              <a:pathLst>
                <a:path w="605154" h="2070100">
                  <a:moveTo>
                    <a:pt x="0" y="381762"/>
                  </a:moveTo>
                  <a:lnTo>
                    <a:pt x="58962" y="385782"/>
                  </a:lnTo>
                  <a:lnTo>
                    <a:pt x="115937" y="387010"/>
                  </a:lnTo>
                  <a:lnTo>
                    <a:pt x="168907" y="382685"/>
                  </a:lnTo>
                  <a:lnTo>
                    <a:pt x="215855" y="370045"/>
                  </a:lnTo>
                  <a:lnTo>
                    <a:pt x="254762" y="346328"/>
                  </a:lnTo>
                  <a:lnTo>
                    <a:pt x="277824" y="313098"/>
                  </a:lnTo>
                  <a:lnTo>
                    <a:pt x="292495" y="267683"/>
                  </a:lnTo>
                  <a:lnTo>
                    <a:pt x="302529" y="215868"/>
                  </a:lnTo>
                  <a:lnTo>
                    <a:pt x="311686" y="163439"/>
                  </a:lnTo>
                  <a:lnTo>
                    <a:pt x="323721" y="116182"/>
                  </a:lnTo>
                  <a:lnTo>
                    <a:pt x="342391" y="79883"/>
                  </a:lnTo>
                  <a:lnTo>
                    <a:pt x="381631" y="44630"/>
                  </a:lnTo>
                  <a:lnTo>
                    <a:pt x="428180" y="22463"/>
                  </a:lnTo>
                  <a:lnTo>
                    <a:pt x="479587" y="9034"/>
                  </a:lnTo>
                  <a:lnTo>
                    <a:pt x="533400" y="0"/>
                  </a:lnTo>
                </a:path>
                <a:path w="605154" h="2070100">
                  <a:moveTo>
                    <a:pt x="70103" y="2064258"/>
                  </a:moveTo>
                  <a:lnTo>
                    <a:pt x="129267" y="2068278"/>
                  </a:lnTo>
                  <a:lnTo>
                    <a:pt x="186401" y="2069506"/>
                  </a:lnTo>
                  <a:lnTo>
                    <a:pt x="239505" y="2065181"/>
                  </a:lnTo>
                  <a:lnTo>
                    <a:pt x="286581" y="2052541"/>
                  </a:lnTo>
                  <a:lnTo>
                    <a:pt x="325627" y="2028825"/>
                  </a:lnTo>
                  <a:lnTo>
                    <a:pt x="348744" y="1995594"/>
                  </a:lnTo>
                  <a:lnTo>
                    <a:pt x="363450" y="1950179"/>
                  </a:lnTo>
                  <a:lnTo>
                    <a:pt x="373507" y="1898364"/>
                  </a:lnTo>
                  <a:lnTo>
                    <a:pt x="382674" y="1845935"/>
                  </a:lnTo>
                  <a:lnTo>
                    <a:pt x="394713" y="1798678"/>
                  </a:lnTo>
                  <a:lnTo>
                    <a:pt x="413384" y="1762379"/>
                  </a:lnTo>
                  <a:lnTo>
                    <a:pt x="452794" y="1727126"/>
                  </a:lnTo>
                  <a:lnTo>
                    <a:pt x="499490" y="1704959"/>
                  </a:lnTo>
                  <a:lnTo>
                    <a:pt x="551045" y="1691530"/>
                  </a:lnTo>
                  <a:lnTo>
                    <a:pt x="605027" y="1682496"/>
                  </a:lnTo>
                </a:path>
              </a:pathLst>
            </a:custGeom>
            <a:ln w="38100">
              <a:solidFill>
                <a:srgbClr val="000000"/>
              </a:solidFill>
            </a:ln>
          </p:spPr>
          <p:txBody>
            <a:bodyPr wrap="square" lIns="0" tIns="0" rIns="0" bIns="0" rtlCol="0"/>
            <a:lstStyle/>
            <a:p>
              <a:endParaRPr/>
            </a:p>
          </p:txBody>
        </p:sp>
        <p:sp>
          <p:nvSpPr>
            <p:cNvPr id="41" name="object 41"/>
            <p:cNvSpPr/>
            <p:nvPr/>
          </p:nvSpPr>
          <p:spPr>
            <a:xfrm>
              <a:off x="1227582" y="2768345"/>
              <a:ext cx="3228340" cy="2795270"/>
            </a:xfrm>
            <a:custGeom>
              <a:avLst/>
              <a:gdLst/>
              <a:ahLst/>
              <a:cxnLst/>
              <a:rect l="l" t="t" r="r" b="b"/>
              <a:pathLst>
                <a:path w="3228340" h="2795270">
                  <a:moveTo>
                    <a:pt x="0" y="2795016"/>
                  </a:moveTo>
                  <a:lnTo>
                    <a:pt x="3227832" y="2795016"/>
                  </a:lnTo>
                  <a:lnTo>
                    <a:pt x="3227832" y="0"/>
                  </a:lnTo>
                  <a:lnTo>
                    <a:pt x="0" y="0"/>
                  </a:lnTo>
                  <a:lnTo>
                    <a:pt x="0" y="2795016"/>
                  </a:lnTo>
                  <a:close/>
                </a:path>
              </a:pathLst>
            </a:custGeom>
            <a:ln w="38100">
              <a:solidFill>
                <a:srgbClr val="FF0000"/>
              </a:solidFill>
            </a:ln>
          </p:spPr>
          <p:txBody>
            <a:bodyPr wrap="square" lIns="0" tIns="0" rIns="0" bIns="0" rtlCol="0"/>
            <a:lstStyle/>
            <a:p>
              <a:endParaRPr/>
            </a:p>
          </p:txBody>
        </p:sp>
      </p:grpSp>
      <p:sp>
        <p:nvSpPr>
          <p:cNvPr id="42" name="object 42"/>
          <p:cNvSpPr txBox="1"/>
          <p:nvPr/>
        </p:nvSpPr>
        <p:spPr>
          <a:xfrm>
            <a:off x="6635242" y="6466128"/>
            <a:ext cx="23882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(ignore</a:t>
            </a:r>
            <a:r>
              <a:rPr sz="1800" spc="15" dirty="0">
                <a:latin typeface="Calibri"/>
                <a:cs typeface="Calibri"/>
              </a:rPr>
              <a:t> </a:t>
            </a:r>
            <a:r>
              <a:rPr sz="1800" spc="-5" dirty="0">
                <a:latin typeface="Calibri"/>
                <a:cs typeface="Calibri"/>
              </a:rPr>
              <a:t>bias</a:t>
            </a:r>
            <a:r>
              <a:rPr sz="1800" spc="-15" dirty="0">
                <a:latin typeface="Calibri"/>
                <a:cs typeface="Calibri"/>
              </a:rPr>
              <a:t> </a:t>
            </a:r>
            <a:r>
              <a:rPr sz="1800" dirty="0">
                <a:latin typeface="Calibri"/>
                <a:cs typeface="Calibri"/>
              </a:rPr>
              <a:t>in </a:t>
            </a:r>
            <a:r>
              <a:rPr sz="1800" spc="-5" dirty="0">
                <a:latin typeface="Calibri"/>
                <a:cs typeface="Calibri"/>
              </a:rPr>
              <a:t>this</a:t>
            </a:r>
            <a:r>
              <a:rPr sz="1800" spc="-10" dirty="0">
                <a:latin typeface="Calibri"/>
                <a:cs typeface="Calibri"/>
              </a:rPr>
              <a:t> figure)</a:t>
            </a:r>
            <a:endParaRPr sz="1800">
              <a:latin typeface="Calibri"/>
              <a:cs typeface="Calibri"/>
            </a:endParaRPr>
          </a:p>
        </p:txBody>
      </p:sp>
      <p:sp>
        <p:nvSpPr>
          <p:cNvPr id="43" name="object 43"/>
          <p:cNvSpPr txBox="1"/>
          <p:nvPr/>
        </p:nvSpPr>
        <p:spPr>
          <a:xfrm>
            <a:off x="4982083" y="323862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44" name="object 44"/>
          <p:cNvSpPr txBox="1"/>
          <p:nvPr/>
        </p:nvSpPr>
        <p:spPr>
          <a:xfrm>
            <a:off x="4777994" y="2927730"/>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5" name="object 45"/>
          <p:cNvSpPr txBox="1"/>
          <p:nvPr/>
        </p:nvSpPr>
        <p:spPr>
          <a:xfrm>
            <a:off x="4969509" y="4897373"/>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6" name="object 46"/>
          <p:cNvSpPr txBox="1"/>
          <p:nvPr/>
        </p:nvSpPr>
        <p:spPr>
          <a:xfrm>
            <a:off x="4758182" y="4584572"/>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7" name="object 47"/>
          <p:cNvSpPr txBox="1"/>
          <p:nvPr/>
        </p:nvSpPr>
        <p:spPr>
          <a:xfrm>
            <a:off x="1391792" y="5589523"/>
            <a:ext cx="292798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0000"/>
                </a:solidFill>
                <a:latin typeface="Calibri"/>
                <a:cs typeface="Calibri"/>
              </a:rPr>
              <a:t>Feature</a:t>
            </a:r>
            <a:r>
              <a:rPr sz="2400" spc="-40" dirty="0">
                <a:solidFill>
                  <a:srgbClr val="FF0000"/>
                </a:solidFill>
                <a:latin typeface="Calibri"/>
                <a:cs typeface="Calibri"/>
              </a:rPr>
              <a:t> </a:t>
            </a:r>
            <a:r>
              <a:rPr sz="2400" spc="-25" dirty="0">
                <a:solidFill>
                  <a:srgbClr val="FF0000"/>
                </a:solidFill>
                <a:latin typeface="Calibri"/>
                <a:cs typeface="Calibri"/>
              </a:rPr>
              <a:t>Transformation</a:t>
            </a:r>
            <a:endParaRPr sz="2400">
              <a:latin typeface="Calibri"/>
              <a:cs typeface="Calibri"/>
            </a:endParaRPr>
          </a:p>
        </p:txBody>
      </p:sp>
      <p:sp>
        <p:nvSpPr>
          <p:cNvPr id="48" name="object 48"/>
          <p:cNvSpPr txBox="1"/>
          <p:nvPr/>
        </p:nvSpPr>
        <p:spPr>
          <a:xfrm>
            <a:off x="5902197" y="5585561"/>
            <a:ext cx="1637664"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Classification</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40220" y="3622428"/>
            <a:ext cx="3754076" cy="2884848"/>
          </a:xfrm>
          <a:prstGeom prst="rect">
            <a:avLst/>
          </a:prstGeom>
        </p:spPr>
      </p:pic>
      <p:sp>
        <p:nvSpPr>
          <p:cNvPr id="3" name="object 3"/>
          <p:cNvSpPr txBox="1"/>
          <p:nvPr/>
        </p:nvSpPr>
        <p:spPr>
          <a:xfrm>
            <a:off x="7078937" y="6214362"/>
            <a:ext cx="363220" cy="530860"/>
          </a:xfrm>
          <a:prstGeom prst="rect">
            <a:avLst/>
          </a:prstGeom>
        </p:spPr>
        <p:txBody>
          <a:bodyPr vert="horz" wrap="square" lIns="0" tIns="14605" rIns="0" bIns="0" rtlCol="0">
            <a:spAutoFit/>
          </a:bodyPr>
          <a:lstStyle/>
          <a:p>
            <a:pPr marL="38100">
              <a:lnSpc>
                <a:spcPct val="100000"/>
              </a:lnSpc>
              <a:spcBef>
                <a:spcPts val="115"/>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4" name="object 4"/>
          <p:cNvSpPr txBox="1"/>
          <p:nvPr/>
        </p:nvSpPr>
        <p:spPr>
          <a:xfrm>
            <a:off x="5027426" y="4591306"/>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5" name="object 5"/>
          <p:cNvSpPr txBox="1"/>
          <p:nvPr/>
        </p:nvSpPr>
        <p:spPr>
          <a:xfrm>
            <a:off x="7795006" y="40259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6" name="object 6"/>
          <p:cNvSpPr txBox="1"/>
          <p:nvPr/>
        </p:nvSpPr>
        <p:spPr>
          <a:xfrm>
            <a:off x="7611109" y="3875023"/>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7" name="object 7"/>
          <p:cNvSpPr txBox="1"/>
          <p:nvPr/>
        </p:nvSpPr>
        <p:spPr>
          <a:xfrm>
            <a:off x="7795006" y="586445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8" name="object 8"/>
          <p:cNvSpPr txBox="1"/>
          <p:nvPr/>
        </p:nvSpPr>
        <p:spPr>
          <a:xfrm>
            <a:off x="7611109" y="5713577"/>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7</a:t>
            </a:r>
            <a:r>
              <a:rPr sz="2400" b="1" dirty="0">
                <a:solidFill>
                  <a:srgbClr val="00AF50"/>
                </a:solidFill>
                <a:latin typeface="Calibri"/>
                <a:cs typeface="Calibri"/>
              </a:rPr>
              <a:t>3</a:t>
            </a:r>
            <a:endParaRPr sz="2400">
              <a:latin typeface="Calibri"/>
              <a:cs typeface="Calibri"/>
            </a:endParaRPr>
          </a:p>
        </p:txBody>
      </p:sp>
      <p:sp>
        <p:nvSpPr>
          <p:cNvPr id="9" name="object 9"/>
          <p:cNvSpPr txBox="1"/>
          <p:nvPr/>
        </p:nvSpPr>
        <p:spPr>
          <a:xfrm>
            <a:off x="5860796" y="580562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10" name="object 10"/>
          <p:cNvSpPr txBox="1"/>
          <p:nvPr/>
        </p:nvSpPr>
        <p:spPr>
          <a:xfrm>
            <a:off x="5676900" y="565475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11" name="object 11"/>
          <p:cNvSpPr txBox="1"/>
          <p:nvPr/>
        </p:nvSpPr>
        <p:spPr>
          <a:xfrm>
            <a:off x="5851652" y="403961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12" name="object 12"/>
          <p:cNvSpPr txBox="1"/>
          <p:nvPr/>
        </p:nvSpPr>
        <p:spPr>
          <a:xfrm>
            <a:off x="5667755" y="388874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0</a:t>
            </a:r>
            <a:r>
              <a:rPr sz="2400" b="1" dirty="0">
                <a:solidFill>
                  <a:srgbClr val="00AF50"/>
                </a:solidFill>
                <a:latin typeface="Calibri"/>
                <a:cs typeface="Calibri"/>
              </a:rPr>
              <a:t>5</a:t>
            </a:r>
            <a:endParaRPr sz="2400">
              <a:latin typeface="Calibri"/>
              <a:cs typeface="Calibri"/>
            </a:endParaRPr>
          </a:p>
        </p:txBody>
      </p:sp>
      <p:pic>
        <p:nvPicPr>
          <p:cNvPr id="13" name="object 13"/>
          <p:cNvPicPr/>
          <p:nvPr/>
        </p:nvPicPr>
        <p:blipFill>
          <a:blip r:embed="rId3" cstate="print"/>
          <a:stretch>
            <a:fillRect/>
          </a:stretch>
        </p:blipFill>
        <p:spPr>
          <a:xfrm>
            <a:off x="5277965" y="364992"/>
            <a:ext cx="3679787" cy="2827583"/>
          </a:xfrm>
          <a:prstGeom prst="rect">
            <a:avLst/>
          </a:prstGeom>
        </p:spPr>
      </p:pic>
      <p:sp>
        <p:nvSpPr>
          <p:cNvPr id="14" name="object 14"/>
          <p:cNvSpPr txBox="1"/>
          <p:nvPr/>
        </p:nvSpPr>
        <p:spPr>
          <a:xfrm>
            <a:off x="5886069" y="252323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15" name="object 15"/>
          <p:cNvSpPr txBox="1"/>
          <p:nvPr/>
        </p:nvSpPr>
        <p:spPr>
          <a:xfrm>
            <a:off x="5709792" y="237235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16" name="object 16"/>
          <p:cNvSpPr txBox="1"/>
          <p:nvPr/>
        </p:nvSpPr>
        <p:spPr>
          <a:xfrm>
            <a:off x="7078937" y="2904242"/>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17" name="object 17"/>
          <p:cNvSpPr txBox="1"/>
          <p:nvPr/>
        </p:nvSpPr>
        <p:spPr>
          <a:xfrm>
            <a:off x="5027426" y="1297939"/>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18" name="object 18"/>
          <p:cNvSpPr txBox="1"/>
          <p:nvPr/>
        </p:nvSpPr>
        <p:spPr>
          <a:xfrm>
            <a:off x="7701153" y="76581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19" name="object 19"/>
          <p:cNvSpPr txBox="1"/>
          <p:nvPr/>
        </p:nvSpPr>
        <p:spPr>
          <a:xfrm>
            <a:off x="7524877" y="614934"/>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20" name="object 20"/>
          <p:cNvSpPr txBox="1"/>
          <p:nvPr/>
        </p:nvSpPr>
        <p:spPr>
          <a:xfrm>
            <a:off x="7701153" y="2549093"/>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solidFill>
                  <a:srgbClr val="0000FF"/>
                </a:solidFill>
                <a:latin typeface="Cambria Math"/>
                <a:cs typeface="Cambria Math"/>
              </a:rPr>
              <a:t>1</a:t>
            </a:r>
            <a:endParaRPr sz="1750">
              <a:latin typeface="Cambria Math"/>
              <a:cs typeface="Cambria Math"/>
            </a:endParaRPr>
          </a:p>
        </p:txBody>
      </p:sp>
      <p:sp>
        <p:nvSpPr>
          <p:cNvPr id="21" name="object 21"/>
          <p:cNvSpPr txBox="1"/>
          <p:nvPr/>
        </p:nvSpPr>
        <p:spPr>
          <a:xfrm>
            <a:off x="7524877" y="2398216"/>
            <a:ext cx="1065530" cy="391795"/>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a:t>
            </a:r>
            <a:r>
              <a:rPr sz="2400" b="1" dirty="0">
                <a:solidFill>
                  <a:srgbClr val="0000FF"/>
                </a:solidFill>
                <a:latin typeface="Calibri"/>
                <a:cs typeface="Calibri"/>
              </a:rPr>
              <a:t>05</a:t>
            </a:r>
            <a:endParaRPr sz="2400">
              <a:latin typeface="Calibri"/>
              <a:cs typeface="Calibri"/>
            </a:endParaRPr>
          </a:p>
        </p:txBody>
      </p:sp>
      <p:sp>
        <p:nvSpPr>
          <p:cNvPr id="22" name="object 22"/>
          <p:cNvSpPr txBox="1"/>
          <p:nvPr/>
        </p:nvSpPr>
        <p:spPr>
          <a:xfrm>
            <a:off x="5886069" y="76581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23" name="object 23"/>
          <p:cNvSpPr txBox="1"/>
          <p:nvPr/>
        </p:nvSpPr>
        <p:spPr>
          <a:xfrm>
            <a:off x="5709792" y="614934"/>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7</a:t>
            </a:r>
            <a:r>
              <a:rPr sz="2400" b="1" dirty="0">
                <a:solidFill>
                  <a:srgbClr val="0000FF"/>
                </a:solidFill>
                <a:latin typeface="Calibri"/>
                <a:cs typeface="Calibri"/>
              </a:rPr>
              <a:t>3</a:t>
            </a:r>
            <a:endParaRPr sz="2400">
              <a:latin typeface="Calibri"/>
              <a:cs typeface="Calibri"/>
            </a:endParaRPr>
          </a:p>
        </p:txBody>
      </p:sp>
      <p:grpSp>
        <p:nvGrpSpPr>
          <p:cNvPr id="24" name="object 24"/>
          <p:cNvGrpSpPr/>
          <p:nvPr/>
        </p:nvGrpSpPr>
        <p:grpSpPr>
          <a:xfrm>
            <a:off x="1993264" y="2279776"/>
            <a:ext cx="2458085" cy="2139950"/>
            <a:chOff x="1993264" y="2279776"/>
            <a:chExt cx="2458085" cy="2139950"/>
          </a:xfrm>
        </p:grpSpPr>
        <p:sp>
          <p:nvSpPr>
            <p:cNvPr id="25" name="object 25"/>
            <p:cNvSpPr/>
            <p:nvPr/>
          </p:nvSpPr>
          <p:spPr>
            <a:xfrm>
              <a:off x="3705605" y="2653283"/>
              <a:ext cx="728980" cy="78105"/>
            </a:xfrm>
            <a:custGeom>
              <a:avLst/>
              <a:gdLst/>
              <a:ahLst/>
              <a:cxnLst/>
              <a:rect l="l" t="t" r="r" b="b"/>
              <a:pathLst>
                <a:path w="728979" h="78105">
                  <a:moveTo>
                    <a:pt x="651256" y="0"/>
                  </a:moveTo>
                  <a:lnTo>
                    <a:pt x="651256" y="77724"/>
                  </a:lnTo>
                  <a:lnTo>
                    <a:pt x="703072" y="51815"/>
                  </a:lnTo>
                  <a:lnTo>
                    <a:pt x="664210" y="51815"/>
                  </a:lnTo>
                  <a:lnTo>
                    <a:pt x="664210" y="25907"/>
                  </a:lnTo>
                  <a:lnTo>
                    <a:pt x="703071" y="25907"/>
                  </a:lnTo>
                  <a:lnTo>
                    <a:pt x="651256" y="0"/>
                  </a:lnTo>
                  <a:close/>
                </a:path>
                <a:path w="728979" h="78105">
                  <a:moveTo>
                    <a:pt x="651256" y="25907"/>
                  </a:moveTo>
                  <a:lnTo>
                    <a:pt x="0" y="25907"/>
                  </a:lnTo>
                  <a:lnTo>
                    <a:pt x="0" y="51815"/>
                  </a:lnTo>
                  <a:lnTo>
                    <a:pt x="651256" y="51815"/>
                  </a:lnTo>
                  <a:lnTo>
                    <a:pt x="651256" y="25907"/>
                  </a:lnTo>
                  <a:close/>
                </a:path>
                <a:path w="728979" h="78105">
                  <a:moveTo>
                    <a:pt x="703071" y="25907"/>
                  </a:moveTo>
                  <a:lnTo>
                    <a:pt x="664210" y="25907"/>
                  </a:lnTo>
                  <a:lnTo>
                    <a:pt x="664210" y="51815"/>
                  </a:lnTo>
                  <a:lnTo>
                    <a:pt x="703072" y="51815"/>
                  </a:lnTo>
                  <a:lnTo>
                    <a:pt x="728980" y="38862"/>
                  </a:lnTo>
                  <a:lnTo>
                    <a:pt x="703071" y="25907"/>
                  </a:lnTo>
                  <a:close/>
                </a:path>
              </a:pathLst>
            </a:custGeom>
            <a:solidFill>
              <a:srgbClr val="000000"/>
            </a:solidFill>
          </p:spPr>
          <p:txBody>
            <a:bodyPr wrap="square" lIns="0" tIns="0" rIns="0" bIns="0" rtlCol="0"/>
            <a:lstStyle/>
            <a:p>
              <a:endParaRPr/>
            </a:p>
          </p:txBody>
        </p:sp>
        <p:pic>
          <p:nvPicPr>
            <p:cNvPr id="26" name="object 26"/>
            <p:cNvPicPr/>
            <p:nvPr/>
          </p:nvPicPr>
          <p:blipFill>
            <a:blip r:embed="rId4" cstate="print"/>
            <a:stretch>
              <a:fillRect/>
            </a:stretch>
          </p:blipFill>
          <p:spPr>
            <a:xfrm>
              <a:off x="3180587" y="2282951"/>
              <a:ext cx="772667" cy="774192"/>
            </a:xfrm>
            <a:prstGeom prst="rect">
              <a:avLst/>
            </a:prstGeom>
          </p:spPr>
        </p:pic>
        <p:sp>
          <p:nvSpPr>
            <p:cNvPr id="27" name="object 27"/>
            <p:cNvSpPr/>
            <p:nvPr/>
          </p:nvSpPr>
          <p:spPr>
            <a:xfrm>
              <a:off x="3180587" y="2282951"/>
              <a:ext cx="772795" cy="774700"/>
            </a:xfrm>
            <a:custGeom>
              <a:avLst/>
              <a:gdLst/>
              <a:ahLst/>
              <a:cxnLst/>
              <a:rect l="l" t="t" r="r" b="b"/>
              <a:pathLst>
                <a:path w="772795" h="774700">
                  <a:moveTo>
                    <a:pt x="0" y="387096"/>
                  </a:moveTo>
                  <a:lnTo>
                    <a:pt x="3010" y="338548"/>
                  </a:lnTo>
                  <a:lnTo>
                    <a:pt x="11799" y="291798"/>
                  </a:lnTo>
                  <a:lnTo>
                    <a:pt x="26005" y="247207"/>
                  </a:lnTo>
                  <a:lnTo>
                    <a:pt x="45266" y="205140"/>
                  </a:lnTo>
                  <a:lnTo>
                    <a:pt x="69219" y="165959"/>
                  </a:lnTo>
                  <a:lnTo>
                    <a:pt x="97504" y="130028"/>
                  </a:lnTo>
                  <a:lnTo>
                    <a:pt x="129756" y="97710"/>
                  </a:lnTo>
                  <a:lnTo>
                    <a:pt x="165615" y="69367"/>
                  </a:lnTo>
                  <a:lnTo>
                    <a:pt x="204719" y="45363"/>
                  </a:lnTo>
                  <a:lnTo>
                    <a:pt x="246704" y="26061"/>
                  </a:lnTo>
                  <a:lnTo>
                    <a:pt x="291210" y="11825"/>
                  </a:lnTo>
                  <a:lnTo>
                    <a:pt x="337874" y="3016"/>
                  </a:lnTo>
                  <a:lnTo>
                    <a:pt x="386334" y="0"/>
                  </a:lnTo>
                  <a:lnTo>
                    <a:pt x="434793" y="3016"/>
                  </a:lnTo>
                  <a:lnTo>
                    <a:pt x="481457" y="11825"/>
                  </a:lnTo>
                  <a:lnTo>
                    <a:pt x="525963" y="26061"/>
                  </a:lnTo>
                  <a:lnTo>
                    <a:pt x="567948" y="45363"/>
                  </a:lnTo>
                  <a:lnTo>
                    <a:pt x="607052" y="69367"/>
                  </a:lnTo>
                  <a:lnTo>
                    <a:pt x="642911" y="97710"/>
                  </a:lnTo>
                  <a:lnTo>
                    <a:pt x="675163" y="130028"/>
                  </a:lnTo>
                  <a:lnTo>
                    <a:pt x="703448" y="165959"/>
                  </a:lnTo>
                  <a:lnTo>
                    <a:pt x="727401" y="205140"/>
                  </a:lnTo>
                  <a:lnTo>
                    <a:pt x="746662" y="247207"/>
                  </a:lnTo>
                  <a:lnTo>
                    <a:pt x="760868" y="291798"/>
                  </a:lnTo>
                  <a:lnTo>
                    <a:pt x="769657" y="338548"/>
                  </a:lnTo>
                  <a:lnTo>
                    <a:pt x="772667" y="387096"/>
                  </a:lnTo>
                  <a:lnTo>
                    <a:pt x="769657" y="435643"/>
                  </a:lnTo>
                  <a:lnTo>
                    <a:pt x="760868" y="482393"/>
                  </a:lnTo>
                  <a:lnTo>
                    <a:pt x="746662" y="526984"/>
                  </a:lnTo>
                  <a:lnTo>
                    <a:pt x="727401" y="569051"/>
                  </a:lnTo>
                  <a:lnTo>
                    <a:pt x="703448" y="608232"/>
                  </a:lnTo>
                  <a:lnTo>
                    <a:pt x="675163" y="644163"/>
                  </a:lnTo>
                  <a:lnTo>
                    <a:pt x="642911" y="676481"/>
                  </a:lnTo>
                  <a:lnTo>
                    <a:pt x="607052" y="704824"/>
                  </a:lnTo>
                  <a:lnTo>
                    <a:pt x="567948" y="728828"/>
                  </a:lnTo>
                  <a:lnTo>
                    <a:pt x="525963" y="748130"/>
                  </a:lnTo>
                  <a:lnTo>
                    <a:pt x="481457" y="762366"/>
                  </a:lnTo>
                  <a:lnTo>
                    <a:pt x="434793" y="771175"/>
                  </a:lnTo>
                  <a:lnTo>
                    <a:pt x="386334" y="774192"/>
                  </a:lnTo>
                  <a:lnTo>
                    <a:pt x="337874" y="771175"/>
                  </a:lnTo>
                  <a:lnTo>
                    <a:pt x="291210" y="762366"/>
                  </a:lnTo>
                  <a:lnTo>
                    <a:pt x="246704" y="748130"/>
                  </a:lnTo>
                  <a:lnTo>
                    <a:pt x="204719" y="728828"/>
                  </a:lnTo>
                  <a:lnTo>
                    <a:pt x="165615" y="704824"/>
                  </a:lnTo>
                  <a:lnTo>
                    <a:pt x="129756" y="676481"/>
                  </a:lnTo>
                  <a:lnTo>
                    <a:pt x="97504" y="644163"/>
                  </a:lnTo>
                  <a:lnTo>
                    <a:pt x="69219" y="608232"/>
                  </a:lnTo>
                  <a:lnTo>
                    <a:pt x="45266" y="569051"/>
                  </a:lnTo>
                  <a:lnTo>
                    <a:pt x="26005" y="526984"/>
                  </a:lnTo>
                  <a:lnTo>
                    <a:pt x="11799" y="482393"/>
                  </a:lnTo>
                  <a:lnTo>
                    <a:pt x="3010" y="435643"/>
                  </a:lnTo>
                  <a:lnTo>
                    <a:pt x="0" y="387096"/>
                  </a:lnTo>
                  <a:close/>
                </a:path>
              </a:pathLst>
            </a:custGeom>
            <a:ln w="6096">
              <a:solidFill>
                <a:srgbClr val="4471C4"/>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1996439" y="2424683"/>
              <a:ext cx="519684" cy="519684"/>
            </a:xfrm>
            <a:prstGeom prst="rect">
              <a:avLst/>
            </a:prstGeom>
          </p:spPr>
        </p:pic>
        <p:sp>
          <p:nvSpPr>
            <p:cNvPr id="29" name="object 29"/>
            <p:cNvSpPr/>
            <p:nvPr/>
          </p:nvSpPr>
          <p:spPr>
            <a:xfrm>
              <a:off x="1996439" y="2424683"/>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sp>
          <p:nvSpPr>
            <p:cNvPr id="30" name="object 30"/>
            <p:cNvSpPr/>
            <p:nvPr/>
          </p:nvSpPr>
          <p:spPr>
            <a:xfrm>
              <a:off x="3722369" y="4341875"/>
              <a:ext cx="728980" cy="78105"/>
            </a:xfrm>
            <a:custGeom>
              <a:avLst/>
              <a:gdLst/>
              <a:ahLst/>
              <a:cxnLst/>
              <a:rect l="l" t="t" r="r" b="b"/>
              <a:pathLst>
                <a:path w="728979" h="78104">
                  <a:moveTo>
                    <a:pt x="651255" y="0"/>
                  </a:moveTo>
                  <a:lnTo>
                    <a:pt x="651255" y="77724"/>
                  </a:lnTo>
                  <a:lnTo>
                    <a:pt x="703071" y="51816"/>
                  </a:lnTo>
                  <a:lnTo>
                    <a:pt x="664209" y="51816"/>
                  </a:lnTo>
                  <a:lnTo>
                    <a:pt x="664209" y="25907"/>
                  </a:lnTo>
                  <a:lnTo>
                    <a:pt x="703071" y="25907"/>
                  </a:lnTo>
                  <a:lnTo>
                    <a:pt x="651255" y="0"/>
                  </a:lnTo>
                  <a:close/>
                </a:path>
                <a:path w="728979" h="78104">
                  <a:moveTo>
                    <a:pt x="651255" y="25907"/>
                  </a:moveTo>
                  <a:lnTo>
                    <a:pt x="0" y="25907"/>
                  </a:lnTo>
                  <a:lnTo>
                    <a:pt x="0" y="51816"/>
                  </a:lnTo>
                  <a:lnTo>
                    <a:pt x="651255" y="51816"/>
                  </a:lnTo>
                  <a:lnTo>
                    <a:pt x="651255" y="25907"/>
                  </a:lnTo>
                  <a:close/>
                </a:path>
                <a:path w="728979" h="78104">
                  <a:moveTo>
                    <a:pt x="703071" y="25907"/>
                  </a:moveTo>
                  <a:lnTo>
                    <a:pt x="664209" y="25907"/>
                  </a:lnTo>
                  <a:lnTo>
                    <a:pt x="664209" y="51816"/>
                  </a:lnTo>
                  <a:lnTo>
                    <a:pt x="703071" y="51816"/>
                  </a:lnTo>
                  <a:lnTo>
                    <a:pt x="728979" y="38862"/>
                  </a:lnTo>
                  <a:lnTo>
                    <a:pt x="703071" y="25907"/>
                  </a:lnTo>
                  <a:close/>
                </a:path>
              </a:pathLst>
            </a:custGeom>
            <a:solidFill>
              <a:srgbClr val="000000"/>
            </a:solidFill>
          </p:spPr>
          <p:txBody>
            <a:bodyPr wrap="square" lIns="0" tIns="0" rIns="0" bIns="0" rtlCol="0"/>
            <a:lstStyle/>
            <a:p>
              <a:endParaRPr/>
            </a:p>
          </p:txBody>
        </p:sp>
      </p:grpSp>
      <p:sp>
        <p:nvSpPr>
          <p:cNvPr id="31" name="object 31"/>
          <p:cNvSpPr txBox="1"/>
          <p:nvPr/>
        </p:nvSpPr>
        <p:spPr>
          <a:xfrm>
            <a:off x="2138723" y="2344474"/>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32" name="object 32"/>
          <p:cNvGrpSpPr/>
          <p:nvPr/>
        </p:nvGrpSpPr>
        <p:grpSpPr>
          <a:xfrm>
            <a:off x="755827" y="2645664"/>
            <a:ext cx="3231515" cy="2101850"/>
            <a:chOff x="755827" y="2645664"/>
            <a:chExt cx="3231515" cy="2101850"/>
          </a:xfrm>
        </p:grpSpPr>
        <p:sp>
          <p:nvSpPr>
            <p:cNvPr id="33" name="object 33"/>
            <p:cNvSpPr/>
            <p:nvPr/>
          </p:nvSpPr>
          <p:spPr>
            <a:xfrm>
              <a:off x="755827" y="2645663"/>
              <a:ext cx="2392045" cy="1536700"/>
            </a:xfrm>
            <a:custGeom>
              <a:avLst/>
              <a:gdLst/>
              <a:ahLst/>
              <a:cxnLst/>
              <a:rect l="l" t="t" r="r" b="b"/>
              <a:pathLst>
                <a:path w="2392045" h="1536700">
                  <a:moveTo>
                    <a:pt x="1240612" y="38862"/>
                  </a:moveTo>
                  <a:lnTo>
                    <a:pt x="1214704" y="25908"/>
                  </a:lnTo>
                  <a:lnTo>
                    <a:pt x="1162888" y="0"/>
                  </a:lnTo>
                  <a:lnTo>
                    <a:pt x="1162888" y="25908"/>
                  </a:lnTo>
                  <a:lnTo>
                    <a:pt x="77038" y="25908"/>
                  </a:lnTo>
                  <a:lnTo>
                    <a:pt x="77038" y="51816"/>
                  </a:lnTo>
                  <a:lnTo>
                    <a:pt x="1162888" y="51816"/>
                  </a:lnTo>
                  <a:lnTo>
                    <a:pt x="1162888" y="73037"/>
                  </a:lnTo>
                  <a:lnTo>
                    <a:pt x="1160602" y="74041"/>
                  </a:lnTo>
                  <a:lnTo>
                    <a:pt x="1162888" y="75933"/>
                  </a:lnTo>
                  <a:lnTo>
                    <a:pt x="1162888" y="77724"/>
                  </a:lnTo>
                  <a:lnTo>
                    <a:pt x="1164234" y="77050"/>
                  </a:lnTo>
                  <a:lnTo>
                    <a:pt x="1180604" y="90589"/>
                  </a:lnTo>
                  <a:lnTo>
                    <a:pt x="0" y="1520190"/>
                  </a:lnTo>
                  <a:lnTo>
                    <a:pt x="19964" y="1536700"/>
                  </a:lnTo>
                  <a:lnTo>
                    <a:pt x="1200569" y="107073"/>
                  </a:lnTo>
                  <a:lnTo>
                    <a:pt x="1220546" y="123571"/>
                  </a:lnTo>
                  <a:lnTo>
                    <a:pt x="1230477" y="80518"/>
                  </a:lnTo>
                  <a:lnTo>
                    <a:pt x="1240028" y="39154"/>
                  </a:lnTo>
                  <a:lnTo>
                    <a:pt x="1240612" y="38862"/>
                  </a:lnTo>
                  <a:close/>
                </a:path>
                <a:path w="2392045" h="1536700">
                  <a:moveTo>
                    <a:pt x="2391613" y="46482"/>
                  </a:moveTo>
                  <a:lnTo>
                    <a:pt x="2365692" y="33528"/>
                  </a:lnTo>
                  <a:lnTo>
                    <a:pt x="2313889" y="7620"/>
                  </a:lnTo>
                  <a:lnTo>
                    <a:pt x="2313889" y="33528"/>
                  </a:lnTo>
                  <a:lnTo>
                    <a:pt x="1773250" y="33528"/>
                  </a:lnTo>
                  <a:lnTo>
                    <a:pt x="1773250" y="59436"/>
                  </a:lnTo>
                  <a:lnTo>
                    <a:pt x="2313889" y="59436"/>
                  </a:lnTo>
                  <a:lnTo>
                    <a:pt x="2313889" y="85344"/>
                  </a:lnTo>
                  <a:lnTo>
                    <a:pt x="2365705" y="59436"/>
                  </a:lnTo>
                  <a:lnTo>
                    <a:pt x="2391613" y="46482"/>
                  </a:lnTo>
                  <a:close/>
                </a:path>
              </a:pathLst>
            </a:custGeom>
            <a:solidFill>
              <a:srgbClr val="000000"/>
            </a:solidFill>
          </p:spPr>
          <p:txBody>
            <a:bodyPr wrap="square" lIns="0" tIns="0" rIns="0" bIns="0" rtlCol="0"/>
            <a:lstStyle/>
            <a:p>
              <a:endParaRPr/>
            </a:p>
          </p:txBody>
        </p:sp>
        <p:pic>
          <p:nvPicPr>
            <p:cNvPr id="34" name="object 34"/>
            <p:cNvPicPr/>
            <p:nvPr/>
          </p:nvPicPr>
          <p:blipFill>
            <a:blip r:embed="rId6" cstate="print"/>
            <a:stretch>
              <a:fillRect/>
            </a:stretch>
          </p:blipFill>
          <p:spPr>
            <a:xfrm>
              <a:off x="3211068" y="3971544"/>
              <a:ext cx="772668" cy="772668"/>
            </a:xfrm>
            <a:prstGeom prst="rect">
              <a:avLst/>
            </a:prstGeom>
          </p:spPr>
        </p:pic>
        <p:sp>
          <p:nvSpPr>
            <p:cNvPr id="35" name="object 35"/>
            <p:cNvSpPr/>
            <p:nvPr/>
          </p:nvSpPr>
          <p:spPr>
            <a:xfrm>
              <a:off x="3211068" y="3971544"/>
              <a:ext cx="772795" cy="772795"/>
            </a:xfrm>
            <a:custGeom>
              <a:avLst/>
              <a:gdLst/>
              <a:ahLst/>
              <a:cxnLst/>
              <a:rect l="l" t="t" r="r" b="b"/>
              <a:pathLst>
                <a:path w="772795" h="772795">
                  <a:moveTo>
                    <a:pt x="0" y="386333"/>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3"/>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7"/>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3"/>
                  </a:lnTo>
                  <a:close/>
                </a:path>
              </a:pathLst>
            </a:custGeom>
            <a:ln w="6096">
              <a:solidFill>
                <a:srgbClr val="6FAC46"/>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2060447" y="4107180"/>
              <a:ext cx="519684" cy="519684"/>
            </a:xfrm>
            <a:prstGeom prst="rect">
              <a:avLst/>
            </a:prstGeom>
          </p:spPr>
        </p:pic>
        <p:sp>
          <p:nvSpPr>
            <p:cNvPr id="37" name="object 37"/>
            <p:cNvSpPr/>
            <p:nvPr/>
          </p:nvSpPr>
          <p:spPr>
            <a:xfrm>
              <a:off x="2060447" y="4107180"/>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38" name="object 38"/>
          <p:cNvSpPr txBox="1"/>
          <p:nvPr/>
        </p:nvSpPr>
        <p:spPr>
          <a:xfrm>
            <a:off x="2204255" y="402697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39" name="object 39"/>
          <p:cNvSpPr txBox="1"/>
          <p:nvPr/>
        </p:nvSpPr>
        <p:spPr>
          <a:xfrm>
            <a:off x="2939765" y="4060395"/>
            <a:ext cx="149225" cy="321310"/>
          </a:xfrm>
          <a:prstGeom prst="rect">
            <a:avLst/>
          </a:prstGeom>
        </p:spPr>
        <p:txBody>
          <a:bodyPr vert="horz" wrap="square" lIns="0" tIns="17145" rIns="0" bIns="0" rtlCol="0">
            <a:spAutoFit/>
          </a:bodyPr>
          <a:lstStyle/>
          <a:p>
            <a:pPr marL="12700">
              <a:lnSpc>
                <a:spcPct val="100000"/>
              </a:lnSpc>
              <a:spcBef>
                <a:spcPts val="135"/>
              </a:spcBef>
            </a:pPr>
            <a:r>
              <a:rPr sz="1900" spc="20" dirty="0">
                <a:latin typeface="Times New Roman"/>
                <a:cs typeface="Times New Roman"/>
              </a:rPr>
              <a:t>2</a:t>
            </a:r>
            <a:endParaRPr sz="1900">
              <a:latin typeface="Times New Roman"/>
              <a:cs typeface="Times New Roman"/>
            </a:endParaRPr>
          </a:p>
        </p:txBody>
      </p:sp>
      <p:sp>
        <p:nvSpPr>
          <p:cNvPr id="40" name="object 40"/>
          <p:cNvSpPr txBox="1"/>
          <p:nvPr/>
        </p:nvSpPr>
        <p:spPr>
          <a:xfrm>
            <a:off x="2761009" y="3779018"/>
            <a:ext cx="190500" cy="532130"/>
          </a:xfrm>
          <a:prstGeom prst="rect">
            <a:avLst/>
          </a:prstGeom>
        </p:spPr>
        <p:txBody>
          <a:bodyPr vert="horz" wrap="square" lIns="0" tIns="15240" rIns="0" bIns="0" rtlCol="0">
            <a:spAutoFit/>
          </a:bodyPr>
          <a:lstStyle/>
          <a:p>
            <a:pPr marL="12700">
              <a:lnSpc>
                <a:spcPct val="100000"/>
              </a:lnSpc>
              <a:spcBef>
                <a:spcPts val="120"/>
              </a:spcBef>
            </a:pPr>
            <a:r>
              <a:rPr sz="3300" i="1" spc="10" dirty="0">
                <a:latin typeface="Times New Roman"/>
                <a:cs typeface="Times New Roman"/>
              </a:rPr>
              <a:t>z</a:t>
            </a:r>
            <a:endParaRPr sz="3300">
              <a:latin typeface="Times New Roman"/>
              <a:cs typeface="Times New Roman"/>
            </a:endParaRPr>
          </a:p>
        </p:txBody>
      </p:sp>
      <p:sp>
        <p:nvSpPr>
          <p:cNvPr id="41" name="object 41"/>
          <p:cNvSpPr/>
          <p:nvPr/>
        </p:nvSpPr>
        <p:spPr>
          <a:xfrm>
            <a:off x="756132" y="2902965"/>
            <a:ext cx="2455545" cy="1527810"/>
          </a:xfrm>
          <a:custGeom>
            <a:avLst/>
            <a:gdLst/>
            <a:ahLst/>
            <a:cxnLst/>
            <a:rect l="l" t="t" r="r" b="b"/>
            <a:pathLst>
              <a:path w="2455545" h="1527810">
                <a:moveTo>
                  <a:pt x="1305077" y="1464056"/>
                </a:moveTo>
                <a:lnTo>
                  <a:pt x="1304163" y="1463611"/>
                </a:lnTo>
                <a:lnTo>
                  <a:pt x="1293863" y="1425321"/>
                </a:lnTo>
                <a:lnTo>
                  <a:pt x="1281963" y="1381125"/>
                </a:lnTo>
                <a:lnTo>
                  <a:pt x="1262557" y="1398371"/>
                </a:lnTo>
                <a:lnTo>
                  <a:pt x="19354" y="0"/>
                </a:lnTo>
                <a:lnTo>
                  <a:pt x="0" y="17272"/>
                </a:lnTo>
                <a:lnTo>
                  <a:pt x="1243190" y="1415580"/>
                </a:lnTo>
                <a:lnTo>
                  <a:pt x="1230553" y="1426806"/>
                </a:lnTo>
                <a:lnTo>
                  <a:pt x="1227353" y="1425194"/>
                </a:lnTo>
                <a:lnTo>
                  <a:pt x="1227353" y="1429664"/>
                </a:lnTo>
                <a:lnTo>
                  <a:pt x="1223797" y="1432814"/>
                </a:lnTo>
                <a:lnTo>
                  <a:pt x="1227353" y="1434236"/>
                </a:lnTo>
                <a:lnTo>
                  <a:pt x="1227353" y="1451102"/>
                </a:lnTo>
                <a:lnTo>
                  <a:pt x="52349" y="1451102"/>
                </a:lnTo>
                <a:lnTo>
                  <a:pt x="52349" y="1477010"/>
                </a:lnTo>
                <a:lnTo>
                  <a:pt x="1227353" y="1477010"/>
                </a:lnTo>
                <a:lnTo>
                  <a:pt x="1227353" y="1502918"/>
                </a:lnTo>
                <a:lnTo>
                  <a:pt x="1279169" y="1477010"/>
                </a:lnTo>
                <a:lnTo>
                  <a:pt x="1303718" y="1464741"/>
                </a:lnTo>
                <a:lnTo>
                  <a:pt x="1304569" y="1465072"/>
                </a:lnTo>
                <a:lnTo>
                  <a:pt x="1304378" y="1464411"/>
                </a:lnTo>
                <a:lnTo>
                  <a:pt x="1305077" y="1464056"/>
                </a:lnTo>
                <a:close/>
              </a:path>
              <a:path w="2455545" h="1527810">
                <a:moveTo>
                  <a:pt x="2455316" y="1488440"/>
                </a:moveTo>
                <a:lnTo>
                  <a:pt x="2429395" y="1475486"/>
                </a:lnTo>
                <a:lnTo>
                  <a:pt x="2377592" y="1449578"/>
                </a:lnTo>
                <a:lnTo>
                  <a:pt x="2377592" y="1475486"/>
                </a:lnTo>
                <a:lnTo>
                  <a:pt x="1836953" y="1475486"/>
                </a:lnTo>
                <a:lnTo>
                  <a:pt x="1836953" y="1501394"/>
                </a:lnTo>
                <a:lnTo>
                  <a:pt x="2377592" y="1501394"/>
                </a:lnTo>
                <a:lnTo>
                  <a:pt x="2377592" y="1527302"/>
                </a:lnTo>
                <a:lnTo>
                  <a:pt x="2429395" y="1501394"/>
                </a:lnTo>
                <a:lnTo>
                  <a:pt x="2455316" y="1488440"/>
                </a:lnTo>
                <a:close/>
              </a:path>
            </a:pathLst>
          </a:custGeom>
          <a:solidFill>
            <a:srgbClr val="000000"/>
          </a:solidFill>
        </p:spPr>
        <p:txBody>
          <a:bodyPr wrap="square" lIns="0" tIns="0" rIns="0" bIns="0" rtlCol="0"/>
          <a:lstStyle/>
          <a:p>
            <a:endParaRPr/>
          </a:p>
        </p:txBody>
      </p:sp>
      <p:sp>
        <p:nvSpPr>
          <p:cNvPr id="42" name="object 42"/>
          <p:cNvSpPr txBox="1"/>
          <p:nvPr/>
        </p:nvSpPr>
        <p:spPr>
          <a:xfrm>
            <a:off x="619810" y="2551634"/>
            <a:ext cx="149225" cy="321310"/>
          </a:xfrm>
          <a:prstGeom prst="rect">
            <a:avLst/>
          </a:prstGeom>
        </p:spPr>
        <p:txBody>
          <a:bodyPr vert="horz" wrap="square" lIns="0" tIns="17145" rIns="0" bIns="0" rtlCol="0">
            <a:spAutoFit/>
          </a:bodyPr>
          <a:lstStyle/>
          <a:p>
            <a:pPr marL="12700">
              <a:lnSpc>
                <a:spcPct val="100000"/>
              </a:lnSpc>
              <a:spcBef>
                <a:spcPts val="135"/>
              </a:spcBef>
            </a:pPr>
            <a:r>
              <a:rPr sz="1900" spc="20" dirty="0">
                <a:latin typeface="Times New Roman"/>
                <a:cs typeface="Times New Roman"/>
              </a:rPr>
              <a:t>1</a:t>
            </a:r>
            <a:endParaRPr sz="1900">
              <a:latin typeface="Times New Roman"/>
              <a:cs typeface="Times New Roman"/>
            </a:endParaRPr>
          </a:p>
        </p:txBody>
      </p:sp>
      <p:sp>
        <p:nvSpPr>
          <p:cNvPr id="43" name="object 43"/>
          <p:cNvSpPr txBox="1"/>
          <p:nvPr/>
        </p:nvSpPr>
        <p:spPr>
          <a:xfrm>
            <a:off x="456649" y="2270258"/>
            <a:ext cx="213995" cy="532130"/>
          </a:xfrm>
          <a:prstGeom prst="rect">
            <a:avLst/>
          </a:prstGeom>
        </p:spPr>
        <p:txBody>
          <a:bodyPr vert="horz" wrap="square" lIns="0" tIns="15240" rIns="0" bIns="0" rtlCol="0">
            <a:spAutoFit/>
          </a:bodyPr>
          <a:lstStyle/>
          <a:p>
            <a:pPr marL="12700">
              <a:lnSpc>
                <a:spcPct val="100000"/>
              </a:lnSpc>
              <a:spcBef>
                <a:spcPts val="120"/>
              </a:spcBef>
            </a:pPr>
            <a:r>
              <a:rPr sz="3300" i="1" spc="15" dirty="0">
                <a:latin typeface="Times New Roman"/>
                <a:cs typeface="Times New Roman"/>
              </a:rPr>
              <a:t>x</a:t>
            </a:r>
            <a:endParaRPr sz="3300">
              <a:latin typeface="Times New Roman"/>
              <a:cs typeface="Times New Roman"/>
            </a:endParaRPr>
          </a:p>
        </p:txBody>
      </p:sp>
      <p:sp>
        <p:nvSpPr>
          <p:cNvPr id="44" name="object 44"/>
          <p:cNvSpPr txBox="1"/>
          <p:nvPr/>
        </p:nvSpPr>
        <p:spPr>
          <a:xfrm>
            <a:off x="611654" y="4360709"/>
            <a:ext cx="148590" cy="319405"/>
          </a:xfrm>
          <a:prstGeom prst="rect">
            <a:avLst/>
          </a:prstGeom>
        </p:spPr>
        <p:txBody>
          <a:bodyPr vert="horz" wrap="square" lIns="0" tIns="15875" rIns="0" bIns="0" rtlCol="0">
            <a:spAutoFit/>
          </a:bodyPr>
          <a:lstStyle/>
          <a:p>
            <a:pPr marL="12700">
              <a:lnSpc>
                <a:spcPct val="100000"/>
              </a:lnSpc>
              <a:spcBef>
                <a:spcPts val="125"/>
              </a:spcBef>
            </a:pPr>
            <a:r>
              <a:rPr sz="1900" spc="15" dirty="0">
                <a:latin typeface="Times New Roman"/>
                <a:cs typeface="Times New Roman"/>
              </a:rPr>
              <a:t>2</a:t>
            </a:r>
            <a:endParaRPr sz="1900">
              <a:latin typeface="Times New Roman"/>
              <a:cs typeface="Times New Roman"/>
            </a:endParaRPr>
          </a:p>
        </p:txBody>
      </p:sp>
      <p:sp>
        <p:nvSpPr>
          <p:cNvPr id="45" name="object 45"/>
          <p:cNvSpPr txBox="1"/>
          <p:nvPr/>
        </p:nvSpPr>
        <p:spPr>
          <a:xfrm>
            <a:off x="421390" y="4080767"/>
            <a:ext cx="21336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x</a:t>
            </a:r>
            <a:endParaRPr sz="3300">
              <a:latin typeface="Times New Roman"/>
              <a:cs typeface="Times New Roman"/>
            </a:endParaRPr>
          </a:p>
        </p:txBody>
      </p:sp>
      <p:sp>
        <p:nvSpPr>
          <p:cNvPr id="46" name="object 46"/>
          <p:cNvSpPr/>
          <p:nvPr/>
        </p:nvSpPr>
        <p:spPr>
          <a:xfrm>
            <a:off x="3219450" y="2492501"/>
            <a:ext cx="605155" cy="2068195"/>
          </a:xfrm>
          <a:custGeom>
            <a:avLst/>
            <a:gdLst/>
            <a:ahLst/>
            <a:cxnLst/>
            <a:rect l="l" t="t" r="r" b="b"/>
            <a:pathLst>
              <a:path w="605154" h="2068195">
                <a:moveTo>
                  <a:pt x="0" y="380238"/>
                </a:moveTo>
                <a:lnTo>
                  <a:pt x="58962" y="384210"/>
                </a:lnTo>
                <a:lnTo>
                  <a:pt x="115937" y="385439"/>
                </a:lnTo>
                <a:lnTo>
                  <a:pt x="168907" y="381152"/>
                </a:lnTo>
                <a:lnTo>
                  <a:pt x="215855" y="368574"/>
                </a:lnTo>
                <a:lnTo>
                  <a:pt x="254762" y="344932"/>
                </a:lnTo>
                <a:lnTo>
                  <a:pt x="277824" y="311847"/>
                </a:lnTo>
                <a:lnTo>
                  <a:pt x="292495" y="266610"/>
                </a:lnTo>
                <a:lnTo>
                  <a:pt x="302529" y="214995"/>
                </a:lnTo>
                <a:lnTo>
                  <a:pt x="311686" y="162776"/>
                </a:lnTo>
                <a:lnTo>
                  <a:pt x="323721" y="115729"/>
                </a:lnTo>
                <a:lnTo>
                  <a:pt x="342391" y="79628"/>
                </a:lnTo>
                <a:lnTo>
                  <a:pt x="381631" y="44469"/>
                </a:lnTo>
                <a:lnTo>
                  <a:pt x="428180" y="22383"/>
                </a:lnTo>
                <a:lnTo>
                  <a:pt x="479587" y="9013"/>
                </a:lnTo>
                <a:lnTo>
                  <a:pt x="533400" y="0"/>
                </a:lnTo>
              </a:path>
              <a:path w="605154" h="2068195">
                <a:moveTo>
                  <a:pt x="70103" y="2062734"/>
                </a:moveTo>
                <a:lnTo>
                  <a:pt x="129267" y="2066706"/>
                </a:lnTo>
                <a:lnTo>
                  <a:pt x="186401" y="2067935"/>
                </a:lnTo>
                <a:lnTo>
                  <a:pt x="239505" y="2063648"/>
                </a:lnTo>
                <a:lnTo>
                  <a:pt x="286581" y="2051070"/>
                </a:lnTo>
                <a:lnTo>
                  <a:pt x="325627" y="2027428"/>
                </a:lnTo>
                <a:lnTo>
                  <a:pt x="348744" y="1994343"/>
                </a:lnTo>
                <a:lnTo>
                  <a:pt x="363450" y="1949106"/>
                </a:lnTo>
                <a:lnTo>
                  <a:pt x="373507" y="1897491"/>
                </a:lnTo>
                <a:lnTo>
                  <a:pt x="382674" y="1845272"/>
                </a:lnTo>
                <a:lnTo>
                  <a:pt x="394713" y="1798225"/>
                </a:lnTo>
                <a:lnTo>
                  <a:pt x="413385" y="1762125"/>
                </a:lnTo>
                <a:lnTo>
                  <a:pt x="452794" y="1726965"/>
                </a:lnTo>
                <a:lnTo>
                  <a:pt x="499491" y="1704879"/>
                </a:lnTo>
                <a:lnTo>
                  <a:pt x="551045" y="1691509"/>
                </a:lnTo>
                <a:lnTo>
                  <a:pt x="605027" y="1682496"/>
                </a:lnTo>
              </a:path>
            </a:pathLst>
          </a:custGeom>
          <a:ln w="38100">
            <a:solidFill>
              <a:srgbClr val="000000"/>
            </a:solidFill>
          </a:ln>
        </p:spPr>
        <p:txBody>
          <a:bodyPr wrap="square" lIns="0" tIns="0" rIns="0" bIns="0" rtlCol="0"/>
          <a:lstStyle/>
          <a:p>
            <a:endParaRPr/>
          </a:p>
        </p:txBody>
      </p:sp>
      <p:sp>
        <p:nvSpPr>
          <p:cNvPr id="47" name="object 47"/>
          <p:cNvSpPr txBox="1"/>
          <p:nvPr/>
        </p:nvSpPr>
        <p:spPr>
          <a:xfrm>
            <a:off x="4503673" y="2432685"/>
            <a:ext cx="404495" cy="452120"/>
          </a:xfrm>
          <a:prstGeom prst="rect">
            <a:avLst/>
          </a:prstGeom>
        </p:spPr>
        <p:txBody>
          <a:bodyPr vert="horz" wrap="square" lIns="0" tIns="12065" rIns="0" bIns="0" rtlCol="0">
            <a:spAutoFit/>
          </a:bodyPr>
          <a:lstStyle/>
          <a:p>
            <a:pPr marL="38100">
              <a:lnSpc>
                <a:spcPct val="100000"/>
              </a:lnSpc>
              <a:spcBef>
                <a:spcPts val="95"/>
              </a:spcBef>
            </a:pPr>
            <a:r>
              <a:rPr sz="2800" spc="-25" dirty="0">
                <a:latin typeface="Cambria Math"/>
                <a:cs typeface="Cambria Math"/>
              </a:rPr>
              <a:t>𝑥</a:t>
            </a:r>
            <a:r>
              <a:rPr sz="3075" spc="-37" baseline="-16260" dirty="0">
                <a:latin typeface="Cambria Math"/>
                <a:cs typeface="Cambria Math"/>
              </a:rPr>
              <a:t>1</a:t>
            </a:r>
            <a:endParaRPr sz="3075" baseline="-16260">
              <a:latin typeface="Cambria Math"/>
              <a:cs typeface="Cambria Math"/>
            </a:endParaRPr>
          </a:p>
        </p:txBody>
      </p:sp>
      <p:sp>
        <p:nvSpPr>
          <p:cNvPr id="48" name="object 48"/>
          <p:cNvSpPr txBox="1"/>
          <p:nvPr/>
        </p:nvSpPr>
        <p:spPr>
          <a:xfrm>
            <a:off x="4737861" y="2393060"/>
            <a:ext cx="118110" cy="336550"/>
          </a:xfrm>
          <a:prstGeom prst="rect">
            <a:avLst/>
          </a:prstGeom>
        </p:spPr>
        <p:txBody>
          <a:bodyPr vert="horz" wrap="square" lIns="0" tIns="11430" rIns="0" bIns="0" rtlCol="0">
            <a:spAutoFit/>
          </a:bodyPr>
          <a:lstStyle/>
          <a:p>
            <a:pPr marL="12700">
              <a:lnSpc>
                <a:spcPct val="100000"/>
              </a:lnSpc>
              <a:spcBef>
                <a:spcPts val="90"/>
              </a:spcBef>
            </a:pPr>
            <a:r>
              <a:rPr sz="2050" spc="195" dirty="0">
                <a:latin typeface="Cambria Math"/>
                <a:cs typeface="Cambria Math"/>
              </a:rPr>
              <a:t>′</a:t>
            </a:r>
            <a:endParaRPr sz="2050">
              <a:latin typeface="Cambria Math"/>
              <a:cs typeface="Cambria Math"/>
            </a:endParaRPr>
          </a:p>
        </p:txBody>
      </p:sp>
      <p:sp>
        <p:nvSpPr>
          <p:cNvPr id="49" name="object 49"/>
          <p:cNvSpPr txBox="1"/>
          <p:nvPr/>
        </p:nvSpPr>
        <p:spPr>
          <a:xfrm>
            <a:off x="4695190" y="4266691"/>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50" name="object 50"/>
          <p:cNvSpPr txBox="1"/>
          <p:nvPr/>
        </p:nvSpPr>
        <p:spPr>
          <a:xfrm>
            <a:off x="4483861" y="3954272"/>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51" name="object 51"/>
          <p:cNvSpPr txBox="1"/>
          <p:nvPr/>
        </p:nvSpPr>
        <p:spPr>
          <a:xfrm>
            <a:off x="2723045" y="2067566"/>
            <a:ext cx="350520" cy="532130"/>
          </a:xfrm>
          <a:prstGeom prst="rect">
            <a:avLst/>
          </a:prstGeom>
        </p:spPr>
        <p:txBody>
          <a:bodyPr vert="horz" wrap="square" lIns="0" tIns="15240" rIns="0" bIns="0" rtlCol="0">
            <a:spAutoFit/>
          </a:bodyPr>
          <a:lstStyle/>
          <a:p>
            <a:pPr marL="38100">
              <a:lnSpc>
                <a:spcPct val="100000"/>
              </a:lnSpc>
              <a:spcBef>
                <a:spcPts val="120"/>
              </a:spcBef>
            </a:pPr>
            <a:r>
              <a:rPr sz="3300" i="1" spc="-45" dirty="0">
                <a:latin typeface="Times New Roman"/>
                <a:cs typeface="Times New Roman"/>
              </a:rPr>
              <a:t>z</a:t>
            </a:r>
            <a:r>
              <a:rPr sz="2850" spc="-67" baseline="-24853" dirty="0">
                <a:latin typeface="Times New Roman"/>
                <a:cs typeface="Times New Roman"/>
              </a:rPr>
              <a:t>1</a:t>
            </a:r>
            <a:endParaRPr sz="2850" baseline="-24853">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49569" y="1472057"/>
            <a:ext cx="2302510" cy="779145"/>
            <a:chOff x="5949569" y="1472057"/>
            <a:chExt cx="2302510" cy="779145"/>
          </a:xfrm>
        </p:grpSpPr>
        <p:sp>
          <p:nvSpPr>
            <p:cNvPr id="3" name="object 3"/>
            <p:cNvSpPr/>
            <p:nvPr/>
          </p:nvSpPr>
          <p:spPr>
            <a:xfrm>
              <a:off x="7652766" y="1845564"/>
              <a:ext cx="599440" cy="78105"/>
            </a:xfrm>
            <a:custGeom>
              <a:avLst/>
              <a:gdLst/>
              <a:ahLst/>
              <a:cxnLst/>
              <a:rect l="l" t="t" r="r" b="b"/>
              <a:pathLst>
                <a:path w="599440" h="78105">
                  <a:moveTo>
                    <a:pt x="521334" y="0"/>
                  </a:moveTo>
                  <a:lnTo>
                    <a:pt x="521334" y="77724"/>
                  </a:lnTo>
                  <a:lnTo>
                    <a:pt x="573151" y="51815"/>
                  </a:lnTo>
                  <a:lnTo>
                    <a:pt x="534288" y="51815"/>
                  </a:lnTo>
                  <a:lnTo>
                    <a:pt x="534288" y="25908"/>
                  </a:lnTo>
                  <a:lnTo>
                    <a:pt x="573151" y="25908"/>
                  </a:lnTo>
                  <a:lnTo>
                    <a:pt x="521334" y="0"/>
                  </a:lnTo>
                  <a:close/>
                </a:path>
                <a:path w="599440" h="78105">
                  <a:moveTo>
                    <a:pt x="521334" y="25908"/>
                  </a:moveTo>
                  <a:lnTo>
                    <a:pt x="0" y="25908"/>
                  </a:lnTo>
                  <a:lnTo>
                    <a:pt x="0" y="51815"/>
                  </a:lnTo>
                  <a:lnTo>
                    <a:pt x="521334" y="51815"/>
                  </a:lnTo>
                  <a:lnTo>
                    <a:pt x="521334" y="25908"/>
                  </a:lnTo>
                  <a:close/>
                </a:path>
                <a:path w="599440" h="78105">
                  <a:moveTo>
                    <a:pt x="573151" y="25908"/>
                  </a:moveTo>
                  <a:lnTo>
                    <a:pt x="534288" y="25908"/>
                  </a:lnTo>
                  <a:lnTo>
                    <a:pt x="534288" y="51815"/>
                  </a:lnTo>
                  <a:lnTo>
                    <a:pt x="573151" y="51815"/>
                  </a:lnTo>
                  <a:lnTo>
                    <a:pt x="599058" y="38862"/>
                  </a:lnTo>
                  <a:lnTo>
                    <a:pt x="573151" y="25908"/>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7086600" y="1475232"/>
              <a:ext cx="772668" cy="772667"/>
            </a:xfrm>
            <a:prstGeom prst="rect">
              <a:avLst/>
            </a:prstGeom>
          </p:spPr>
        </p:pic>
        <p:sp>
          <p:nvSpPr>
            <p:cNvPr id="5" name="object 5"/>
            <p:cNvSpPr/>
            <p:nvPr/>
          </p:nvSpPr>
          <p:spPr>
            <a:xfrm>
              <a:off x="7086600" y="1475232"/>
              <a:ext cx="772795" cy="772795"/>
            </a:xfrm>
            <a:custGeom>
              <a:avLst/>
              <a:gdLst/>
              <a:ahLst/>
              <a:cxnLst/>
              <a:rect l="l" t="t" r="r" b="b"/>
              <a:pathLst>
                <a:path w="772795" h="772794">
                  <a:moveTo>
                    <a:pt x="0" y="386333"/>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3"/>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7"/>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3"/>
                  </a:lnTo>
                  <a:close/>
                </a:path>
              </a:pathLst>
            </a:custGeom>
            <a:ln w="6096">
              <a:solidFill>
                <a:srgbClr val="EC7C3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5952744" y="1615440"/>
              <a:ext cx="521208" cy="521208"/>
            </a:xfrm>
            <a:prstGeom prst="rect">
              <a:avLst/>
            </a:prstGeom>
          </p:spPr>
        </p:pic>
        <p:sp>
          <p:nvSpPr>
            <p:cNvPr id="7" name="object 7"/>
            <p:cNvSpPr/>
            <p:nvPr/>
          </p:nvSpPr>
          <p:spPr>
            <a:xfrm>
              <a:off x="5952744" y="1615440"/>
              <a:ext cx="521334" cy="521334"/>
            </a:xfrm>
            <a:custGeom>
              <a:avLst/>
              <a:gdLst/>
              <a:ahLst/>
              <a:cxnLst/>
              <a:rect l="l" t="t" r="r" b="b"/>
              <a:pathLst>
                <a:path w="521335" h="521335">
                  <a:moveTo>
                    <a:pt x="0" y="521208"/>
                  </a:moveTo>
                  <a:lnTo>
                    <a:pt x="521208" y="521208"/>
                  </a:lnTo>
                  <a:lnTo>
                    <a:pt x="521208" y="0"/>
                  </a:lnTo>
                  <a:lnTo>
                    <a:pt x="0" y="0"/>
                  </a:lnTo>
                  <a:lnTo>
                    <a:pt x="0" y="521208"/>
                  </a:lnTo>
                  <a:close/>
                </a:path>
              </a:pathLst>
            </a:custGeom>
            <a:ln w="6096">
              <a:solidFill>
                <a:srgbClr val="A4A4A4"/>
              </a:solidFill>
            </a:ln>
          </p:spPr>
          <p:txBody>
            <a:bodyPr wrap="square" lIns="0" tIns="0" rIns="0" bIns="0" rtlCol="0"/>
            <a:lstStyle/>
            <a:p>
              <a:endParaRPr/>
            </a:p>
          </p:txBody>
        </p:sp>
      </p:grpSp>
      <p:sp>
        <p:nvSpPr>
          <p:cNvPr id="8" name="object 8"/>
          <p:cNvSpPr txBox="1"/>
          <p:nvPr/>
        </p:nvSpPr>
        <p:spPr>
          <a:xfrm>
            <a:off x="8384312" y="1500101"/>
            <a:ext cx="213360" cy="532130"/>
          </a:xfrm>
          <a:prstGeom prst="rect">
            <a:avLst/>
          </a:prstGeom>
        </p:spPr>
        <p:txBody>
          <a:bodyPr vert="horz" wrap="square" lIns="0" tIns="15875" rIns="0" bIns="0" rtlCol="0">
            <a:spAutoFit/>
          </a:bodyPr>
          <a:lstStyle/>
          <a:p>
            <a:pPr marL="12700">
              <a:lnSpc>
                <a:spcPct val="100000"/>
              </a:lnSpc>
              <a:spcBef>
                <a:spcPts val="125"/>
              </a:spcBef>
            </a:pPr>
            <a:r>
              <a:rPr sz="3300" i="1" spc="10" dirty="0">
                <a:latin typeface="Times New Roman"/>
                <a:cs typeface="Times New Roman"/>
              </a:rPr>
              <a:t>y</a:t>
            </a:r>
            <a:endParaRPr sz="3300">
              <a:latin typeface="Times New Roman"/>
              <a:cs typeface="Times New Roman"/>
            </a:endParaRPr>
          </a:p>
        </p:txBody>
      </p:sp>
      <p:sp>
        <p:nvSpPr>
          <p:cNvPr id="9" name="object 9"/>
          <p:cNvSpPr txBox="1"/>
          <p:nvPr/>
        </p:nvSpPr>
        <p:spPr>
          <a:xfrm>
            <a:off x="6096551" y="153523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10" name="object 10"/>
          <p:cNvSpPr txBox="1"/>
          <p:nvPr/>
        </p:nvSpPr>
        <p:spPr>
          <a:xfrm>
            <a:off x="6689544" y="1287478"/>
            <a:ext cx="189865" cy="529590"/>
          </a:xfrm>
          <a:prstGeom prst="rect">
            <a:avLst/>
          </a:prstGeom>
        </p:spPr>
        <p:txBody>
          <a:bodyPr vert="horz" wrap="square" lIns="0" tIns="13335" rIns="0" bIns="0" rtlCol="0">
            <a:spAutoFit/>
          </a:bodyPr>
          <a:lstStyle/>
          <a:p>
            <a:pPr marL="12700">
              <a:lnSpc>
                <a:spcPct val="100000"/>
              </a:lnSpc>
              <a:spcBef>
                <a:spcPts val="105"/>
              </a:spcBef>
            </a:pPr>
            <a:r>
              <a:rPr sz="3300" i="1" spc="5" dirty="0">
                <a:latin typeface="Times New Roman"/>
                <a:cs typeface="Times New Roman"/>
              </a:rPr>
              <a:t>z</a:t>
            </a:r>
            <a:endParaRPr sz="3300">
              <a:latin typeface="Times New Roman"/>
              <a:cs typeface="Times New Roman"/>
            </a:endParaRPr>
          </a:p>
        </p:txBody>
      </p:sp>
      <p:sp>
        <p:nvSpPr>
          <p:cNvPr id="11" name="object 11"/>
          <p:cNvSpPr/>
          <p:nvPr/>
        </p:nvSpPr>
        <p:spPr>
          <a:xfrm>
            <a:off x="6485382" y="1845564"/>
            <a:ext cx="618490" cy="78105"/>
          </a:xfrm>
          <a:custGeom>
            <a:avLst/>
            <a:gdLst/>
            <a:ahLst/>
            <a:cxnLst/>
            <a:rect l="l" t="t" r="r" b="b"/>
            <a:pathLst>
              <a:path w="618490" h="78105">
                <a:moveTo>
                  <a:pt x="540638" y="0"/>
                </a:moveTo>
                <a:lnTo>
                  <a:pt x="540638" y="77724"/>
                </a:lnTo>
                <a:lnTo>
                  <a:pt x="592455" y="51815"/>
                </a:lnTo>
                <a:lnTo>
                  <a:pt x="553592" y="51815"/>
                </a:lnTo>
                <a:lnTo>
                  <a:pt x="553592" y="25908"/>
                </a:lnTo>
                <a:lnTo>
                  <a:pt x="592455" y="25908"/>
                </a:lnTo>
                <a:lnTo>
                  <a:pt x="540638" y="0"/>
                </a:lnTo>
                <a:close/>
              </a:path>
              <a:path w="618490" h="78105">
                <a:moveTo>
                  <a:pt x="540638" y="25908"/>
                </a:moveTo>
                <a:lnTo>
                  <a:pt x="0" y="25908"/>
                </a:lnTo>
                <a:lnTo>
                  <a:pt x="0" y="51815"/>
                </a:lnTo>
                <a:lnTo>
                  <a:pt x="540638" y="51815"/>
                </a:lnTo>
                <a:lnTo>
                  <a:pt x="540638" y="25908"/>
                </a:lnTo>
                <a:close/>
              </a:path>
              <a:path w="618490" h="78105">
                <a:moveTo>
                  <a:pt x="592455" y="25908"/>
                </a:moveTo>
                <a:lnTo>
                  <a:pt x="553592" y="25908"/>
                </a:lnTo>
                <a:lnTo>
                  <a:pt x="553592" y="51815"/>
                </a:lnTo>
                <a:lnTo>
                  <a:pt x="592455" y="51815"/>
                </a:lnTo>
                <a:lnTo>
                  <a:pt x="618363" y="38862"/>
                </a:lnTo>
                <a:lnTo>
                  <a:pt x="592455" y="25908"/>
                </a:lnTo>
                <a:close/>
              </a:path>
            </a:pathLst>
          </a:custGeom>
          <a:solidFill>
            <a:srgbClr val="000000"/>
          </a:solidFill>
        </p:spPr>
        <p:txBody>
          <a:bodyPr wrap="square" lIns="0" tIns="0" rIns="0" bIns="0" rtlCol="0"/>
          <a:lstStyle/>
          <a:p>
            <a:endParaRPr/>
          </a:p>
        </p:txBody>
      </p:sp>
      <p:sp>
        <p:nvSpPr>
          <p:cNvPr id="12" name="object 12"/>
          <p:cNvSpPr txBox="1"/>
          <p:nvPr/>
        </p:nvSpPr>
        <p:spPr>
          <a:xfrm>
            <a:off x="5637219" y="1026914"/>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1</a:t>
            </a:r>
            <a:endParaRPr sz="1900">
              <a:latin typeface="Times New Roman"/>
              <a:cs typeface="Times New Roman"/>
            </a:endParaRPr>
          </a:p>
        </p:txBody>
      </p:sp>
      <p:sp>
        <p:nvSpPr>
          <p:cNvPr id="13" name="object 13"/>
          <p:cNvSpPr txBox="1"/>
          <p:nvPr/>
        </p:nvSpPr>
        <p:spPr>
          <a:xfrm>
            <a:off x="5394862" y="746251"/>
            <a:ext cx="308610" cy="530860"/>
          </a:xfrm>
          <a:prstGeom prst="rect">
            <a:avLst/>
          </a:prstGeom>
        </p:spPr>
        <p:txBody>
          <a:bodyPr vert="horz" wrap="square" lIns="0" tIns="14605" rIns="0" bIns="0" rtlCol="0">
            <a:spAutoFit/>
          </a:bodyPr>
          <a:lstStyle/>
          <a:p>
            <a:pPr marL="12700">
              <a:lnSpc>
                <a:spcPct val="100000"/>
              </a:lnSpc>
              <a:spcBef>
                <a:spcPts val="115"/>
              </a:spcBef>
            </a:pPr>
            <a:r>
              <a:rPr sz="3300" i="1" spc="25" dirty="0">
                <a:latin typeface="Times New Roman"/>
                <a:cs typeface="Times New Roman"/>
              </a:rPr>
              <a:t>w</a:t>
            </a:r>
            <a:endParaRPr sz="3300">
              <a:latin typeface="Times New Roman"/>
              <a:cs typeface="Times New Roman"/>
            </a:endParaRPr>
          </a:p>
        </p:txBody>
      </p:sp>
      <p:sp>
        <p:nvSpPr>
          <p:cNvPr id="14" name="object 14"/>
          <p:cNvSpPr txBox="1"/>
          <p:nvPr/>
        </p:nvSpPr>
        <p:spPr>
          <a:xfrm>
            <a:off x="5643707" y="2649973"/>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2</a:t>
            </a:r>
            <a:endParaRPr sz="1900">
              <a:latin typeface="Times New Roman"/>
              <a:cs typeface="Times New Roman"/>
            </a:endParaRPr>
          </a:p>
        </p:txBody>
      </p:sp>
      <p:sp>
        <p:nvSpPr>
          <p:cNvPr id="15" name="object 15"/>
          <p:cNvSpPr txBox="1"/>
          <p:nvPr/>
        </p:nvSpPr>
        <p:spPr>
          <a:xfrm>
            <a:off x="5373582" y="2369312"/>
            <a:ext cx="307975"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w</a:t>
            </a:r>
            <a:endParaRPr sz="3300">
              <a:latin typeface="Times New Roman"/>
              <a:cs typeface="Times New Roman"/>
            </a:endParaRPr>
          </a:p>
        </p:txBody>
      </p:sp>
      <p:sp>
        <p:nvSpPr>
          <p:cNvPr id="16" name="object 16"/>
          <p:cNvSpPr/>
          <p:nvPr/>
        </p:nvSpPr>
        <p:spPr>
          <a:xfrm>
            <a:off x="5070602" y="880617"/>
            <a:ext cx="883919" cy="1946275"/>
          </a:xfrm>
          <a:custGeom>
            <a:avLst/>
            <a:gdLst/>
            <a:ahLst/>
            <a:cxnLst/>
            <a:rect l="l" t="t" r="r" b="b"/>
            <a:pathLst>
              <a:path w="883920" h="1946275">
                <a:moveTo>
                  <a:pt x="883666" y="996188"/>
                </a:moveTo>
                <a:lnTo>
                  <a:pt x="872985" y="956437"/>
                </a:lnTo>
                <a:lnTo>
                  <a:pt x="861187" y="912368"/>
                </a:lnTo>
                <a:lnTo>
                  <a:pt x="841819" y="929487"/>
                </a:lnTo>
                <a:lnTo>
                  <a:pt x="19304" y="0"/>
                </a:lnTo>
                <a:lnTo>
                  <a:pt x="0" y="17272"/>
                </a:lnTo>
                <a:lnTo>
                  <a:pt x="822350" y="946708"/>
                </a:lnTo>
                <a:lnTo>
                  <a:pt x="803021" y="963803"/>
                </a:lnTo>
                <a:lnTo>
                  <a:pt x="883500" y="996251"/>
                </a:lnTo>
                <a:lnTo>
                  <a:pt x="802259" y="1026668"/>
                </a:lnTo>
                <a:lnTo>
                  <a:pt x="821220" y="1044333"/>
                </a:lnTo>
                <a:lnTo>
                  <a:pt x="127" y="1928495"/>
                </a:lnTo>
                <a:lnTo>
                  <a:pt x="19177" y="1946021"/>
                </a:lnTo>
                <a:lnTo>
                  <a:pt x="840155" y="1061961"/>
                </a:lnTo>
                <a:lnTo>
                  <a:pt x="859155" y="1079627"/>
                </a:lnTo>
                <a:lnTo>
                  <a:pt x="872312" y="1034796"/>
                </a:lnTo>
                <a:lnTo>
                  <a:pt x="883627" y="996302"/>
                </a:lnTo>
                <a:close/>
              </a:path>
            </a:pathLst>
          </a:custGeom>
          <a:solidFill>
            <a:srgbClr val="000000"/>
          </a:solidFill>
        </p:spPr>
        <p:txBody>
          <a:bodyPr wrap="square" lIns="0" tIns="0" rIns="0" bIns="0" rtlCol="0"/>
          <a:lstStyle/>
          <a:p>
            <a:endParaRPr/>
          </a:p>
        </p:txBody>
      </p:sp>
      <p:pic>
        <p:nvPicPr>
          <p:cNvPr id="17" name="object 17"/>
          <p:cNvPicPr/>
          <p:nvPr/>
        </p:nvPicPr>
        <p:blipFill>
          <a:blip r:embed="rId4" cstate="print"/>
          <a:stretch>
            <a:fillRect/>
          </a:stretch>
        </p:blipFill>
        <p:spPr>
          <a:xfrm>
            <a:off x="4881962" y="3688095"/>
            <a:ext cx="3369708" cy="2588346"/>
          </a:xfrm>
          <a:prstGeom prst="rect">
            <a:avLst/>
          </a:prstGeom>
        </p:spPr>
      </p:pic>
      <p:sp>
        <p:nvSpPr>
          <p:cNvPr id="18" name="object 18"/>
          <p:cNvSpPr txBox="1"/>
          <p:nvPr/>
        </p:nvSpPr>
        <p:spPr>
          <a:xfrm>
            <a:off x="5221351" y="5447487"/>
            <a:ext cx="121793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a:t>
            </a:r>
            <a:r>
              <a:rPr sz="2000" b="1" dirty="0">
                <a:solidFill>
                  <a:srgbClr val="0000FF"/>
                </a:solidFill>
                <a:latin typeface="Calibri"/>
                <a:cs typeface="Calibri"/>
              </a:rPr>
              <a:t>0.27</a:t>
            </a:r>
            <a:r>
              <a:rPr sz="2000" b="1" dirty="0">
                <a:latin typeface="Calibri"/>
                <a:cs typeface="Calibri"/>
              </a:rPr>
              <a:t>,</a:t>
            </a:r>
            <a:r>
              <a:rPr sz="2000" b="1" spc="-80" dirty="0">
                <a:latin typeface="Calibri"/>
                <a:cs typeface="Calibri"/>
              </a:rPr>
              <a:t> </a:t>
            </a:r>
            <a:r>
              <a:rPr sz="2000" b="1" dirty="0">
                <a:solidFill>
                  <a:srgbClr val="00AF50"/>
                </a:solidFill>
                <a:latin typeface="Calibri"/>
                <a:cs typeface="Calibri"/>
              </a:rPr>
              <a:t>0.27</a:t>
            </a:r>
            <a:r>
              <a:rPr sz="2000" b="1" dirty="0">
                <a:latin typeface="Calibri"/>
                <a:cs typeface="Calibri"/>
              </a:rPr>
              <a:t>)</a:t>
            </a:r>
            <a:endParaRPr sz="2000">
              <a:latin typeface="Calibri"/>
              <a:cs typeface="Calibri"/>
            </a:endParaRPr>
          </a:p>
        </p:txBody>
      </p:sp>
      <p:sp>
        <p:nvSpPr>
          <p:cNvPr id="19" name="object 19"/>
          <p:cNvSpPr txBox="1"/>
          <p:nvPr/>
        </p:nvSpPr>
        <p:spPr>
          <a:xfrm>
            <a:off x="5586476" y="4003928"/>
            <a:ext cx="121793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a:t>
            </a:r>
            <a:r>
              <a:rPr sz="2000" b="1" dirty="0">
                <a:solidFill>
                  <a:srgbClr val="0000FF"/>
                </a:solidFill>
                <a:latin typeface="Calibri"/>
                <a:cs typeface="Calibri"/>
              </a:rPr>
              <a:t>0.73</a:t>
            </a:r>
            <a:r>
              <a:rPr sz="2000" b="1" dirty="0">
                <a:latin typeface="Calibri"/>
                <a:cs typeface="Calibri"/>
              </a:rPr>
              <a:t>,</a:t>
            </a:r>
            <a:r>
              <a:rPr sz="2000" b="1" spc="-100" dirty="0">
                <a:latin typeface="Calibri"/>
                <a:cs typeface="Calibri"/>
              </a:rPr>
              <a:t> </a:t>
            </a:r>
            <a:r>
              <a:rPr sz="2000" b="1" dirty="0">
                <a:solidFill>
                  <a:srgbClr val="00AF50"/>
                </a:solidFill>
                <a:latin typeface="Calibri"/>
                <a:cs typeface="Calibri"/>
              </a:rPr>
              <a:t>0.05</a:t>
            </a:r>
            <a:r>
              <a:rPr sz="2000" b="1" dirty="0">
                <a:latin typeface="Calibri"/>
                <a:cs typeface="Calibri"/>
              </a:rPr>
              <a:t>)</a:t>
            </a:r>
            <a:endParaRPr sz="2000">
              <a:latin typeface="Calibri"/>
              <a:cs typeface="Calibri"/>
            </a:endParaRPr>
          </a:p>
        </p:txBody>
      </p:sp>
      <p:sp>
        <p:nvSpPr>
          <p:cNvPr id="20" name="object 20"/>
          <p:cNvSpPr txBox="1"/>
          <p:nvPr/>
        </p:nvSpPr>
        <p:spPr>
          <a:xfrm>
            <a:off x="7398766" y="5486196"/>
            <a:ext cx="116332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a:t>
            </a:r>
            <a:r>
              <a:rPr sz="2000" b="1" dirty="0">
                <a:solidFill>
                  <a:srgbClr val="0000FF"/>
                </a:solidFill>
                <a:latin typeface="Calibri"/>
                <a:cs typeface="Calibri"/>
              </a:rPr>
              <a:t>0.05</a:t>
            </a:r>
            <a:r>
              <a:rPr sz="2000" b="1" dirty="0">
                <a:latin typeface="Calibri"/>
                <a:cs typeface="Calibri"/>
              </a:rPr>
              <a:t>,</a:t>
            </a:r>
            <a:r>
              <a:rPr sz="2000" b="1" dirty="0">
                <a:solidFill>
                  <a:srgbClr val="00AF50"/>
                </a:solidFill>
                <a:latin typeface="Calibri"/>
                <a:cs typeface="Calibri"/>
              </a:rPr>
              <a:t>0.73</a:t>
            </a:r>
            <a:r>
              <a:rPr sz="2000" b="1" dirty="0">
                <a:latin typeface="Calibri"/>
                <a:cs typeface="Calibri"/>
              </a:rPr>
              <a:t>)</a:t>
            </a:r>
            <a:endParaRPr sz="2000">
              <a:latin typeface="Calibri"/>
              <a:cs typeface="Calibri"/>
            </a:endParaRPr>
          </a:p>
        </p:txBody>
      </p:sp>
      <p:sp>
        <p:nvSpPr>
          <p:cNvPr id="21" name="object 21"/>
          <p:cNvSpPr/>
          <p:nvPr/>
        </p:nvSpPr>
        <p:spPr>
          <a:xfrm>
            <a:off x="4917947" y="4189476"/>
            <a:ext cx="2519045" cy="2129790"/>
          </a:xfrm>
          <a:custGeom>
            <a:avLst/>
            <a:gdLst/>
            <a:ahLst/>
            <a:cxnLst/>
            <a:rect l="l" t="t" r="r" b="b"/>
            <a:pathLst>
              <a:path w="2519045" h="2129790">
                <a:moveTo>
                  <a:pt x="2518663" y="2129282"/>
                </a:moveTo>
                <a:lnTo>
                  <a:pt x="0" y="0"/>
                </a:lnTo>
              </a:path>
            </a:pathLst>
          </a:custGeom>
          <a:ln w="57912">
            <a:solidFill>
              <a:srgbClr val="FF0000"/>
            </a:solidFill>
          </a:ln>
        </p:spPr>
        <p:txBody>
          <a:bodyPr wrap="square" lIns="0" tIns="0" rIns="0" bIns="0" rtlCol="0"/>
          <a:lstStyle/>
          <a:p>
            <a:endParaRPr/>
          </a:p>
        </p:txBody>
      </p:sp>
      <p:sp>
        <p:nvSpPr>
          <p:cNvPr id="22" name="object 22"/>
          <p:cNvSpPr txBox="1"/>
          <p:nvPr/>
        </p:nvSpPr>
        <p:spPr>
          <a:xfrm>
            <a:off x="6634353" y="638047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solidFill>
                  <a:srgbClr val="0000FF"/>
                </a:solidFill>
                <a:latin typeface="Cambria Math"/>
                <a:cs typeface="Cambria Math"/>
              </a:rPr>
              <a:t>1</a:t>
            </a:r>
            <a:endParaRPr sz="1750">
              <a:latin typeface="Cambria Math"/>
              <a:cs typeface="Cambria Math"/>
            </a:endParaRPr>
          </a:p>
        </p:txBody>
      </p:sp>
      <p:sp>
        <p:nvSpPr>
          <p:cNvPr id="23" name="object 23"/>
          <p:cNvSpPr txBox="1"/>
          <p:nvPr/>
        </p:nvSpPr>
        <p:spPr>
          <a:xfrm>
            <a:off x="6458077" y="6113779"/>
            <a:ext cx="334010" cy="391795"/>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00FF"/>
                </a:solidFill>
                <a:latin typeface="Cambria Math"/>
                <a:cs typeface="Cambria Math"/>
              </a:rPr>
              <a:t>𝑥</a:t>
            </a:r>
            <a:r>
              <a:rPr sz="1750" spc="145" dirty="0">
                <a:solidFill>
                  <a:srgbClr val="0000FF"/>
                </a:solidFill>
                <a:latin typeface="Cambria Math"/>
                <a:cs typeface="Cambria Math"/>
              </a:rPr>
              <a:t>′</a:t>
            </a:r>
            <a:endParaRPr sz="1750">
              <a:latin typeface="Cambria Math"/>
              <a:cs typeface="Cambria Math"/>
            </a:endParaRPr>
          </a:p>
        </p:txBody>
      </p:sp>
      <p:sp>
        <p:nvSpPr>
          <p:cNvPr id="24" name="object 24"/>
          <p:cNvSpPr txBox="1"/>
          <p:nvPr/>
        </p:nvSpPr>
        <p:spPr>
          <a:xfrm>
            <a:off x="4697984" y="479679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25" name="object 25"/>
          <p:cNvSpPr txBox="1"/>
          <p:nvPr/>
        </p:nvSpPr>
        <p:spPr>
          <a:xfrm>
            <a:off x="4514088" y="4530090"/>
            <a:ext cx="334645"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AF50"/>
                </a:solidFill>
                <a:latin typeface="Cambria Math"/>
                <a:cs typeface="Cambria Math"/>
              </a:rPr>
              <a:t>𝑥</a:t>
            </a:r>
            <a:r>
              <a:rPr sz="1750" spc="145" dirty="0">
                <a:solidFill>
                  <a:srgbClr val="00AF50"/>
                </a:solidFill>
                <a:latin typeface="Cambria Math"/>
                <a:cs typeface="Cambria Math"/>
              </a:rPr>
              <a:t>′</a:t>
            </a:r>
            <a:endParaRPr sz="1750">
              <a:latin typeface="Cambria Math"/>
              <a:cs typeface="Cambria Math"/>
            </a:endParaRPr>
          </a:p>
        </p:txBody>
      </p:sp>
      <p:sp>
        <p:nvSpPr>
          <p:cNvPr id="26" name="object 26"/>
          <p:cNvSpPr txBox="1"/>
          <p:nvPr/>
        </p:nvSpPr>
        <p:spPr>
          <a:xfrm>
            <a:off x="4720082" y="661161"/>
            <a:ext cx="356235" cy="391160"/>
          </a:xfrm>
          <a:prstGeom prst="rect">
            <a:avLst/>
          </a:prstGeom>
        </p:spPr>
        <p:txBody>
          <a:bodyPr vert="horz" wrap="square" lIns="0" tIns="12700" rIns="0" bIns="0" rtlCol="0">
            <a:spAutoFit/>
          </a:bodyPr>
          <a:lstStyle/>
          <a:p>
            <a:pPr marL="38100">
              <a:lnSpc>
                <a:spcPct val="100000"/>
              </a:lnSpc>
              <a:spcBef>
                <a:spcPts val="100"/>
              </a:spcBef>
            </a:pPr>
            <a:r>
              <a:rPr sz="2400" spc="-25" dirty="0">
                <a:solidFill>
                  <a:srgbClr val="0000FF"/>
                </a:solidFill>
                <a:latin typeface="Cambria Math"/>
                <a:cs typeface="Cambria Math"/>
              </a:rPr>
              <a:t>𝑥</a:t>
            </a:r>
            <a:r>
              <a:rPr sz="2625" spc="-37" baseline="-17460" dirty="0">
                <a:solidFill>
                  <a:srgbClr val="0000FF"/>
                </a:solidFill>
                <a:latin typeface="Cambria Math"/>
                <a:cs typeface="Cambria Math"/>
              </a:rPr>
              <a:t>1</a:t>
            </a:r>
            <a:endParaRPr sz="2625" baseline="-17460">
              <a:latin typeface="Cambria Math"/>
              <a:cs typeface="Cambria Math"/>
            </a:endParaRPr>
          </a:p>
        </p:txBody>
      </p:sp>
      <p:sp>
        <p:nvSpPr>
          <p:cNvPr id="27" name="object 27"/>
          <p:cNvSpPr txBox="1"/>
          <p:nvPr/>
        </p:nvSpPr>
        <p:spPr>
          <a:xfrm>
            <a:off x="4923790" y="627634"/>
            <a:ext cx="104775" cy="292735"/>
          </a:xfrm>
          <a:prstGeom prst="rect">
            <a:avLst/>
          </a:prstGeom>
        </p:spPr>
        <p:txBody>
          <a:bodyPr vert="horz" wrap="square" lIns="0" tIns="12700" rIns="0" bIns="0" rtlCol="0">
            <a:spAutoFit/>
          </a:bodyPr>
          <a:lstStyle/>
          <a:p>
            <a:pPr marL="12700">
              <a:lnSpc>
                <a:spcPct val="100000"/>
              </a:lnSpc>
              <a:spcBef>
                <a:spcPts val="100"/>
              </a:spcBef>
            </a:pPr>
            <a:r>
              <a:rPr sz="1750" spc="170" dirty="0">
                <a:solidFill>
                  <a:srgbClr val="0000FF"/>
                </a:solidFill>
                <a:latin typeface="Cambria Math"/>
                <a:cs typeface="Cambria Math"/>
              </a:rPr>
              <a:t>′</a:t>
            </a:r>
            <a:endParaRPr sz="1750">
              <a:latin typeface="Cambria Math"/>
              <a:cs typeface="Cambria Math"/>
            </a:endParaRPr>
          </a:p>
        </p:txBody>
      </p:sp>
      <p:sp>
        <p:nvSpPr>
          <p:cNvPr id="28" name="object 28"/>
          <p:cNvSpPr txBox="1"/>
          <p:nvPr/>
        </p:nvSpPr>
        <p:spPr>
          <a:xfrm>
            <a:off x="4900040" y="277558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29" name="object 29"/>
          <p:cNvSpPr txBox="1"/>
          <p:nvPr/>
        </p:nvSpPr>
        <p:spPr>
          <a:xfrm>
            <a:off x="4716145" y="2508884"/>
            <a:ext cx="334010"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AF50"/>
                </a:solidFill>
                <a:latin typeface="Cambria Math"/>
                <a:cs typeface="Cambria Math"/>
              </a:rPr>
              <a:t>𝑥</a:t>
            </a:r>
            <a:r>
              <a:rPr sz="1750" spc="145" dirty="0">
                <a:solidFill>
                  <a:srgbClr val="00AF50"/>
                </a:solidFill>
                <a:latin typeface="Cambria Math"/>
                <a:cs typeface="Cambria Math"/>
              </a:rPr>
              <a:t>′</a:t>
            </a:r>
            <a:endParaRPr sz="1750">
              <a:latin typeface="Cambria Math"/>
              <a:cs typeface="Cambria Math"/>
            </a:endParaRPr>
          </a:p>
        </p:txBody>
      </p:sp>
      <p:pic>
        <p:nvPicPr>
          <p:cNvPr id="30" name="object 30"/>
          <p:cNvPicPr/>
          <p:nvPr/>
        </p:nvPicPr>
        <p:blipFill>
          <a:blip r:embed="rId5" cstate="print"/>
          <a:stretch>
            <a:fillRect/>
          </a:stretch>
        </p:blipFill>
        <p:spPr>
          <a:xfrm>
            <a:off x="0" y="3250692"/>
            <a:ext cx="4607052" cy="3454908"/>
          </a:xfrm>
          <a:prstGeom prst="rect">
            <a:avLst/>
          </a:prstGeom>
        </p:spPr>
      </p:pic>
      <p:sp>
        <p:nvSpPr>
          <p:cNvPr id="31" name="object 31"/>
          <p:cNvSpPr txBox="1"/>
          <p:nvPr/>
        </p:nvSpPr>
        <p:spPr>
          <a:xfrm>
            <a:off x="2430322" y="6463021"/>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1</a:t>
            </a:r>
            <a:endParaRPr sz="1900">
              <a:latin typeface="Times New Roman"/>
              <a:cs typeface="Times New Roman"/>
            </a:endParaRPr>
          </a:p>
        </p:txBody>
      </p:sp>
      <p:sp>
        <p:nvSpPr>
          <p:cNvPr id="32" name="object 32"/>
          <p:cNvSpPr txBox="1"/>
          <p:nvPr/>
        </p:nvSpPr>
        <p:spPr>
          <a:xfrm>
            <a:off x="2267161" y="6182359"/>
            <a:ext cx="213995" cy="530860"/>
          </a:xfrm>
          <a:prstGeom prst="rect">
            <a:avLst/>
          </a:prstGeom>
        </p:spPr>
        <p:txBody>
          <a:bodyPr vert="horz" wrap="square" lIns="0" tIns="14605" rIns="0" bIns="0" rtlCol="0">
            <a:spAutoFit/>
          </a:bodyPr>
          <a:lstStyle/>
          <a:p>
            <a:pPr marL="12700">
              <a:lnSpc>
                <a:spcPct val="100000"/>
              </a:lnSpc>
              <a:spcBef>
                <a:spcPts val="115"/>
              </a:spcBef>
            </a:pPr>
            <a:r>
              <a:rPr sz="3300" i="1" spc="15" dirty="0">
                <a:latin typeface="Times New Roman"/>
                <a:cs typeface="Times New Roman"/>
              </a:rPr>
              <a:t>x</a:t>
            </a:r>
            <a:endParaRPr sz="3300">
              <a:latin typeface="Times New Roman"/>
              <a:cs typeface="Times New Roman"/>
            </a:endParaRPr>
          </a:p>
        </p:txBody>
      </p:sp>
      <p:sp>
        <p:nvSpPr>
          <p:cNvPr id="33" name="object 33"/>
          <p:cNvSpPr txBox="1"/>
          <p:nvPr/>
        </p:nvSpPr>
        <p:spPr>
          <a:xfrm>
            <a:off x="191774" y="4559303"/>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34" name="object 34"/>
          <p:cNvSpPr txBox="1"/>
          <p:nvPr/>
        </p:nvSpPr>
        <p:spPr>
          <a:xfrm>
            <a:off x="2957322" y="399389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5" name="object 35"/>
          <p:cNvSpPr txBox="1"/>
          <p:nvPr/>
        </p:nvSpPr>
        <p:spPr>
          <a:xfrm>
            <a:off x="2773426" y="384302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36" name="object 36"/>
          <p:cNvSpPr txBox="1"/>
          <p:nvPr/>
        </p:nvSpPr>
        <p:spPr>
          <a:xfrm>
            <a:off x="2957322" y="583244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7" name="object 37"/>
          <p:cNvSpPr txBox="1"/>
          <p:nvPr/>
        </p:nvSpPr>
        <p:spPr>
          <a:xfrm>
            <a:off x="2773426" y="5681573"/>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7</a:t>
            </a:r>
            <a:r>
              <a:rPr sz="2400" b="1" dirty="0">
                <a:solidFill>
                  <a:srgbClr val="00AF50"/>
                </a:solidFill>
                <a:latin typeface="Calibri"/>
                <a:cs typeface="Calibri"/>
              </a:rPr>
              <a:t>3</a:t>
            </a:r>
            <a:endParaRPr sz="2400">
              <a:latin typeface="Calibri"/>
              <a:cs typeface="Calibri"/>
            </a:endParaRPr>
          </a:p>
        </p:txBody>
      </p:sp>
      <p:sp>
        <p:nvSpPr>
          <p:cNvPr id="38" name="object 38"/>
          <p:cNvSpPr txBox="1"/>
          <p:nvPr/>
        </p:nvSpPr>
        <p:spPr>
          <a:xfrm>
            <a:off x="1023010" y="577362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9" name="object 39"/>
          <p:cNvSpPr txBox="1"/>
          <p:nvPr/>
        </p:nvSpPr>
        <p:spPr>
          <a:xfrm>
            <a:off x="839114" y="5622747"/>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40" name="object 40"/>
          <p:cNvSpPr txBox="1"/>
          <p:nvPr/>
        </p:nvSpPr>
        <p:spPr>
          <a:xfrm>
            <a:off x="1013866" y="400761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41" name="object 41"/>
          <p:cNvSpPr txBox="1"/>
          <p:nvPr/>
        </p:nvSpPr>
        <p:spPr>
          <a:xfrm>
            <a:off x="829970" y="3856735"/>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0</a:t>
            </a:r>
            <a:r>
              <a:rPr sz="2400" b="1" dirty="0">
                <a:solidFill>
                  <a:srgbClr val="00AF50"/>
                </a:solidFill>
                <a:latin typeface="Calibri"/>
                <a:cs typeface="Calibri"/>
              </a:rPr>
              <a:t>5</a:t>
            </a:r>
            <a:endParaRPr sz="2400">
              <a:latin typeface="Calibri"/>
              <a:cs typeface="Calibri"/>
            </a:endParaRPr>
          </a:p>
        </p:txBody>
      </p:sp>
      <p:pic>
        <p:nvPicPr>
          <p:cNvPr id="42" name="object 42"/>
          <p:cNvPicPr/>
          <p:nvPr/>
        </p:nvPicPr>
        <p:blipFill>
          <a:blip r:embed="rId6" cstate="print"/>
          <a:stretch>
            <a:fillRect/>
          </a:stretch>
        </p:blipFill>
        <p:spPr>
          <a:xfrm>
            <a:off x="45719" y="0"/>
            <a:ext cx="4514088" cy="3384804"/>
          </a:xfrm>
          <a:prstGeom prst="rect">
            <a:avLst/>
          </a:prstGeom>
        </p:spPr>
      </p:pic>
      <p:sp>
        <p:nvSpPr>
          <p:cNvPr id="43" name="object 43"/>
          <p:cNvSpPr txBox="1"/>
          <p:nvPr/>
        </p:nvSpPr>
        <p:spPr>
          <a:xfrm>
            <a:off x="1048308" y="2490673"/>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solidFill>
                  <a:srgbClr val="0000FF"/>
                </a:solidFill>
                <a:latin typeface="Cambria Math"/>
                <a:cs typeface="Cambria Math"/>
              </a:rPr>
              <a:t>1</a:t>
            </a:r>
            <a:endParaRPr sz="1750">
              <a:latin typeface="Cambria Math"/>
              <a:cs typeface="Cambria Math"/>
            </a:endParaRPr>
          </a:p>
        </p:txBody>
      </p:sp>
      <p:sp>
        <p:nvSpPr>
          <p:cNvPr id="44" name="object 44"/>
          <p:cNvSpPr txBox="1"/>
          <p:nvPr/>
        </p:nvSpPr>
        <p:spPr>
          <a:xfrm>
            <a:off x="872032" y="2339797"/>
            <a:ext cx="1065530" cy="391795"/>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a:t>
            </a:r>
            <a:r>
              <a:rPr sz="2400" b="1" dirty="0">
                <a:solidFill>
                  <a:srgbClr val="0000FF"/>
                </a:solidFill>
                <a:latin typeface="Calibri"/>
                <a:cs typeface="Calibri"/>
              </a:rPr>
              <a:t>27</a:t>
            </a:r>
            <a:endParaRPr sz="2400">
              <a:latin typeface="Calibri"/>
              <a:cs typeface="Calibri"/>
            </a:endParaRPr>
          </a:p>
        </p:txBody>
      </p:sp>
      <p:sp>
        <p:nvSpPr>
          <p:cNvPr id="45" name="object 45"/>
          <p:cNvSpPr txBox="1"/>
          <p:nvPr/>
        </p:nvSpPr>
        <p:spPr>
          <a:xfrm>
            <a:off x="2241761" y="2872238"/>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46" name="object 46"/>
          <p:cNvSpPr txBox="1"/>
          <p:nvPr/>
        </p:nvSpPr>
        <p:spPr>
          <a:xfrm>
            <a:off x="191774" y="1265936"/>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47" name="object 47"/>
          <p:cNvSpPr txBox="1"/>
          <p:nvPr/>
        </p:nvSpPr>
        <p:spPr>
          <a:xfrm>
            <a:off x="2863342" y="73380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48" name="object 48"/>
          <p:cNvSpPr txBox="1"/>
          <p:nvPr/>
        </p:nvSpPr>
        <p:spPr>
          <a:xfrm>
            <a:off x="2687066" y="58292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49" name="object 49"/>
          <p:cNvSpPr txBox="1"/>
          <p:nvPr/>
        </p:nvSpPr>
        <p:spPr>
          <a:xfrm>
            <a:off x="2863342" y="251739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50" name="object 50"/>
          <p:cNvSpPr txBox="1"/>
          <p:nvPr/>
        </p:nvSpPr>
        <p:spPr>
          <a:xfrm>
            <a:off x="2687066" y="2366517"/>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0</a:t>
            </a:r>
            <a:r>
              <a:rPr sz="2400" b="1" dirty="0">
                <a:solidFill>
                  <a:srgbClr val="0000FF"/>
                </a:solidFill>
                <a:latin typeface="Calibri"/>
                <a:cs typeface="Calibri"/>
              </a:rPr>
              <a:t>5</a:t>
            </a:r>
            <a:endParaRPr sz="2400">
              <a:latin typeface="Calibri"/>
              <a:cs typeface="Calibri"/>
            </a:endParaRPr>
          </a:p>
        </p:txBody>
      </p:sp>
      <p:sp>
        <p:nvSpPr>
          <p:cNvPr id="51" name="object 51"/>
          <p:cNvSpPr txBox="1"/>
          <p:nvPr/>
        </p:nvSpPr>
        <p:spPr>
          <a:xfrm>
            <a:off x="1048308" y="73380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52" name="object 52"/>
          <p:cNvSpPr txBox="1"/>
          <p:nvPr/>
        </p:nvSpPr>
        <p:spPr>
          <a:xfrm>
            <a:off x="872032" y="58292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7</a:t>
            </a:r>
            <a:r>
              <a:rPr sz="2400" b="1" dirty="0">
                <a:solidFill>
                  <a:srgbClr val="0000FF"/>
                </a:solidFill>
                <a:latin typeface="Calibri"/>
                <a:cs typeface="Calibri"/>
              </a:rPr>
              <a:t>3</a:t>
            </a:r>
            <a:endParaRPr sz="2400">
              <a:latin typeface="Calibri"/>
              <a:cs typeface="Calibri"/>
            </a:endParaRPr>
          </a:p>
        </p:txBody>
      </p:sp>
      <p:sp>
        <p:nvSpPr>
          <p:cNvPr id="53" name="object 53"/>
          <p:cNvSpPr/>
          <p:nvPr/>
        </p:nvSpPr>
        <p:spPr>
          <a:xfrm>
            <a:off x="7152893" y="1669542"/>
            <a:ext cx="533400" cy="385445"/>
          </a:xfrm>
          <a:custGeom>
            <a:avLst/>
            <a:gdLst/>
            <a:ahLst/>
            <a:cxnLst/>
            <a:rect l="l" t="t" r="r" b="b"/>
            <a:pathLst>
              <a:path w="533400" h="385444">
                <a:moveTo>
                  <a:pt x="0" y="380238"/>
                </a:moveTo>
                <a:lnTo>
                  <a:pt x="58962" y="384210"/>
                </a:lnTo>
                <a:lnTo>
                  <a:pt x="115937" y="385439"/>
                </a:lnTo>
                <a:lnTo>
                  <a:pt x="168907" y="381152"/>
                </a:lnTo>
                <a:lnTo>
                  <a:pt x="215855" y="368574"/>
                </a:lnTo>
                <a:lnTo>
                  <a:pt x="254761" y="344932"/>
                </a:lnTo>
                <a:lnTo>
                  <a:pt x="277824" y="311847"/>
                </a:lnTo>
                <a:lnTo>
                  <a:pt x="292495" y="266610"/>
                </a:lnTo>
                <a:lnTo>
                  <a:pt x="302529" y="214995"/>
                </a:lnTo>
                <a:lnTo>
                  <a:pt x="311686" y="162776"/>
                </a:lnTo>
                <a:lnTo>
                  <a:pt x="323721" y="115729"/>
                </a:lnTo>
                <a:lnTo>
                  <a:pt x="342391" y="79629"/>
                </a:lnTo>
                <a:lnTo>
                  <a:pt x="381631" y="44469"/>
                </a:lnTo>
                <a:lnTo>
                  <a:pt x="428180" y="22383"/>
                </a:lnTo>
                <a:lnTo>
                  <a:pt x="479587" y="9013"/>
                </a:lnTo>
                <a:lnTo>
                  <a:pt x="533400" y="0"/>
                </a:lnTo>
              </a:path>
            </a:pathLst>
          </a:custGeom>
          <a:ln w="38100">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84922" y="2600114"/>
            <a:ext cx="94615" cy="320675"/>
          </a:xfrm>
          <a:prstGeom prst="rect">
            <a:avLst/>
          </a:prstGeom>
        </p:spPr>
        <p:txBody>
          <a:bodyPr vert="horz" wrap="square" lIns="0" tIns="17145" rIns="0" bIns="0" rtlCol="0">
            <a:spAutoFit/>
          </a:bodyPr>
          <a:lstStyle/>
          <a:p>
            <a:pPr marL="12700">
              <a:lnSpc>
                <a:spcPct val="100000"/>
              </a:lnSpc>
              <a:spcBef>
                <a:spcPts val="135"/>
              </a:spcBef>
            </a:pPr>
            <a:r>
              <a:rPr sz="1900" i="1" spc="10" dirty="0">
                <a:latin typeface="Times New Roman"/>
                <a:cs typeface="Times New Roman"/>
              </a:rPr>
              <a:t>i</a:t>
            </a:r>
            <a:endParaRPr sz="1900">
              <a:latin typeface="Times New Roman"/>
              <a:cs typeface="Times New Roman"/>
            </a:endParaRPr>
          </a:p>
        </p:txBody>
      </p:sp>
      <p:sp>
        <p:nvSpPr>
          <p:cNvPr id="3" name="object 3"/>
          <p:cNvSpPr txBox="1"/>
          <p:nvPr/>
        </p:nvSpPr>
        <p:spPr>
          <a:xfrm>
            <a:off x="2269174" y="1811211"/>
            <a:ext cx="2457675" cy="777777"/>
          </a:xfrm>
          <a:prstGeom prst="rect">
            <a:avLst/>
          </a:prstGeom>
        </p:spPr>
        <p:txBody>
          <a:bodyPr vert="horz" wrap="square" lIns="0" tIns="15875" rIns="0" bIns="0" rtlCol="0">
            <a:spAutoFit/>
          </a:bodyPr>
          <a:lstStyle/>
          <a:p>
            <a:pPr marL="38100">
              <a:lnSpc>
                <a:spcPct val="100000"/>
              </a:lnSpc>
              <a:spcBef>
                <a:spcPts val="125"/>
              </a:spcBef>
            </a:pPr>
            <a:r>
              <a:rPr sz="3300" i="1" spc="10" dirty="0">
                <a:latin typeface="Times New Roman"/>
                <a:cs typeface="Times New Roman"/>
              </a:rPr>
              <a:t>z</a:t>
            </a:r>
            <a:r>
              <a:rPr sz="3300" i="1" spc="65" dirty="0">
                <a:latin typeface="Times New Roman"/>
                <a:cs typeface="Times New Roman"/>
              </a:rPr>
              <a:t> </a:t>
            </a:r>
            <a:r>
              <a:rPr sz="3300" spc="15" dirty="0">
                <a:latin typeface="Symbol"/>
                <a:cs typeface="Symbol"/>
              </a:rPr>
              <a:t></a:t>
            </a:r>
            <a:r>
              <a:rPr sz="3300" spc="-80" dirty="0">
                <a:latin typeface="Times New Roman"/>
                <a:cs typeface="Times New Roman"/>
              </a:rPr>
              <a:t> </a:t>
            </a:r>
            <a:r>
              <a:rPr sz="7425" spc="52" baseline="-8417" dirty="0">
                <a:latin typeface="Symbol"/>
                <a:cs typeface="Symbol"/>
              </a:rPr>
              <a:t></a:t>
            </a:r>
            <a:r>
              <a:rPr sz="7425" spc="-1117" baseline="-8417" dirty="0">
                <a:latin typeface="Times New Roman"/>
                <a:cs typeface="Times New Roman"/>
              </a:rPr>
              <a:t> </a:t>
            </a:r>
            <a:r>
              <a:rPr sz="3300" i="1" spc="-140" dirty="0" err="1">
                <a:latin typeface="Times New Roman"/>
                <a:cs typeface="Times New Roman"/>
              </a:rPr>
              <a:t>w</a:t>
            </a:r>
            <a:r>
              <a:rPr sz="2850" i="1" spc="15" baseline="-24853" dirty="0" err="1">
                <a:latin typeface="Times New Roman"/>
                <a:cs typeface="Times New Roman"/>
              </a:rPr>
              <a:t>i</a:t>
            </a:r>
            <a:r>
              <a:rPr sz="2850" i="1" spc="-135" baseline="-24853" dirty="0">
                <a:latin typeface="Times New Roman"/>
                <a:cs typeface="Times New Roman"/>
              </a:rPr>
              <a:t> </a:t>
            </a:r>
            <a:r>
              <a:rPr sz="3300" i="1" spc="-25" dirty="0">
                <a:latin typeface="Times New Roman"/>
                <a:cs typeface="Times New Roman"/>
              </a:rPr>
              <a:t>x</a:t>
            </a:r>
            <a:r>
              <a:rPr sz="2850" i="1" spc="15" baseline="-24853" dirty="0">
                <a:latin typeface="Times New Roman"/>
                <a:cs typeface="Times New Roman"/>
              </a:rPr>
              <a:t>i</a:t>
            </a:r>
            <a:r>
              <a:rPr lang="en-US" sz="2850" i="1" spc="15" baseline="-24853" dirty="0">
                <a:latin typeface="Times New Roman"/>
                <a:cs typeface="Times New Roman"/>
              </a:rPr>
              <a:t> </a:t>
            </a:r>
            <a:r>
              <a:rPr lang="en-US" sz="2850" i="1" spc="15" dirty="0">
                <a:latin typeface="Times New Roman"/>
                <a:cs typeface="Times New Roman"/>
              </a:rPr>
              <a:t>+b</a:t>
            </a:r>
            <a:endParaRPr sz="2850" dirty="0">
              <a:latin typeface="Times New Roman"/>
              <a:cs typeface="Times New Roman"/>
            </a:endParaRPr>
          </a:p>
        </p:txBody>
      </p:sp>
      <p:sp>
        <p:nvSpPr>
          <p:cNvPr id="4" name="object 4"/>
          <p:cNvSpPr txBox="1">
            <a:spLocks noGrp="1"/>
          </p:cNvSpPr>
          <p:nvPr>
            <p:ph type="title"/>
          </p:nvPr>
        </p:nvSpPr>
        <p:spPr>
          <a:xfrm>
            <a:off x="707542" y="609676"/>
            <a:ext cx="45104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30" dirty="0"/>
              <a:t> </a:t>
            </a:r>
            <a:r>
              <a:rPr dirty="0"/>
              <a:t>1:</a:t>
            </a:r>
            <a:r>
              <a:rPr spc="-20" dirty="0"/>
              <a:t> </a:t>
            </a:r>
            <a:r>
              <a:rPr dirty="0"/>
              <a:t>Function</a:t>
            </a:r>
            <a:r>
              <a:rPr spc="-15" dirty="0"/>
              <a:t> </a:t>
            </a:r>
            <a:r>
              <a:rPr spc="-10" dirty="0"/>
              <a:t>Set</a:t>
            </a:r>
          </a:p>
        </p:txBody>
      </p:sp>
      <p:grpSp>
        <p:nvGrpSpPr>
          <p:cNvPr id="5" name="object 5"/>
          <p:cNvGrpSpPr/>
          <p:nvPr/>
        </p:nvGrpSpPr>
        <p:grpSpPr>
          <a:xfrm>
            <a:off x="184404" y="1897379"/>
            <a:ext cx="5405120" cy="3197860"/>
            <a:chOff x="184404" y="1897379"/>
            <a:chExt cx="5405120" cy="3197860"/>
          </a:xfrm>
        </p:grpSpPr>
        <p:sp>
          <p:nvSpPr>
            <p:cNvPr id="6" name="object 6"/>
            <p:cNvSpPr/>
            <p:nvPr/>
          </p:nvSpPr>
          <p:spPr>
            <a:xfrm>
              <a:off x="4784598" y="3450335"/>
              <a:ext cx="805180" cy="78105"/>
            </a:xfrm>
            <a:custGeom>
              <a:avLst/>
              <a:gdLst/>
              <a:ahLst/>
              <a:cxnLst/>
              <a:rect l="l" t="t" r="r" b="b"/>
              <a:pathLst>
                <a:path w="805179" h="78104">
                  <a:moveTo>
                    <a:pt x="726948" y="0"/>
                  </a:moveTo>
                  <a:lnTo>
                    <a:pt x="726948" y="77724"/>
                  </a:lnTo>
                  <a:lnTo>
                    <a:pt x="778764" y="51815"/>
                  </a:lnTo>
                  <a:lnTo>
                    <a:pt x="739901" y="51815"/>
                  </a:lnTo>
                  <a:lnTo>
                    <a:pt x="739901" y="25908"/>
                  </a:lnTo>
                  <a:lnTo>
                    <a:pt x="778764" y="25908"/>
                  </a:lnTo>
                  <a:lnTo>
                    <a:pt x="726948" y="0"/>
                  </a:lnTo>
                  <a:close/>
                </a:path>
                <a:path w="805179" h="78104">
                  <a:moveTo>
                    <a:pt x="726948" y="25908"/>
                  </a:moveTo>
                  <a:lnTo>
                    <a:pt x="0" y="25908"/>
                  </a:lnTo>
                  <a:lnTo>
                    <a:pt x="0" y="51815"/>
                  </a:lnTo>
                  <a:lnTo>
                    <a:pt x="726948" y="51815"/>
                  </a:lnTo>
                  <a:lnTo>
                    <a:pt x="726948" y="25908"/>
                  </a:lnTo>
                  <a:close/>
                </a:path>
                <a:path w="805179" h="78104">
                  <a:moveTo>
                    <a:pt x="778764" y="25908"/>
                  </a:moveTo>
                  <a:lnTo>
                    <a:pt x="739901" y="25908"/>
                  </a:lnTo>
                  <a:lnTo>
                    <a:pt x="739901" y="51815"/>
                  </a:lnTo>
                  <a:lnTo>
                    <a:pt x="778764" y="51815"/>
                  </a:lnTo>
                  <a:lnTo>
                    <a:pt x="804672" y="38862"/>
                  </a:lnTo>
                  <a:lnTo>
                    <a:pt x="778764" y="25908"/>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4073651" y="2990087"/>
              <a:ext cx="941832" cy="941832"/>
            </a:xfrm>
            <a:prstGeom prst="rect">
              <a:avLst/>
            </a:prstGeom>
          </p:spPr>
        </p:pic>
        <p:sp>
          <p:nvSpPr>
            <p:cNvPr id="8" name="object 8"/>
            <p:cNvSpPr/>
            <p:nvPr/>
          </p:nvSpPr>
          <p:spPr>
            <a:xfrm>
              <a:off x="4073651" y="2990087"/>
              <a:ext cx="942340" cy="942340"/>
            </a:xfrm>
            <a:custGeom>
              <a:avLst/>
              <a:gdLst/>
              <a:ahLst/>
              <a:cxnLst/>
              <a:rect l="l" t="t" r="r" b="b"/>
              <a:pathLst>
                <a:path w="942339" h="942339">
                  <a:moveTo>
                    <a:pt x="0" y="470915"/>
                  </a:moveTo>
                  <a:lnTo>
                    <a:pt x="2431" y="422764"/>
                  </a:lnTo>
                  <a:lnTo>
                    <a:pt x="9566" y="376005"/>
                  </a:lnTo>
                  <a:lnTo>
                    <a:pt x="21170" y="330873"/>
                  </a:lnTo>
                  <a:lnTo>
                    <a:pt x="37004" y="287607"/>
                  </a:lnTo>
                  <a:lnTo>
                    <a:pt x="56833" y="246442"/>
                  </a:lnTo>
                  <a:lnTo>
                    <a:pt x="80420" y="207615"/>
                  </a:lnTo>
                  <a:lnTo>
                    <a:pt x="107529" y="171362"/>
                  </a:lnTo>
                  <a:lnTo>
                    <a:pt x="137922" y="137921"/>
                  </a:lnTo>
                  <a:lnTo>
                    <a:pt x="171362" y="107529"/>
                  </a:lnTo>
                  <a:lnTo>
                    <a:pt x="207615" y="80420"/>
                  </a:lnTo>
                  <a:lnTo>
                    <a:pt x="246442" y="56833"/>
                  </a:lnTo>
                  <a:lnTo>
                    <a:pt x="287607" y="37004"/>
                  </a:lnTo>
                  <a:lnTo>
                    <a:pt x="330873" y="21170"/>
                  </a:lnTo>
                  <a:lnTo>
                    <a:pt x="376005" y="9566"/>
                  </a:lnTo>
                  <a:lnTo>
                    <a:pt x="422764" y="2431"/>
                  </a:lnTo>
                  <a:lnTo>
                    <a:pt x="470915" y="0"/>
                  </a:lnTo>
                  <a:lnTo>
                    <a:pt x="519067" y="2431"/>
                  </a:lnTo>
                  <a:lnTo>
                    <a:pt x="565826" y="9566"/>
                  </a:lnTo>
                  <a:lnTo>
                    <a:pt x="610958" y="21170"/>
                  </a:lnTo>
                  <a:lnTo>
                    <a:pt x="654224" y="37004"/>
                  </a:lnTo>
                  <a:lnTo>
                    <a:pt x="695389" y="56833"/>
                  </a:lnTo>
                  <a:lnTo>
                    <a:pt x="734216" y="80420"/>
                  </a:lnTo>
                  <a:lnTo>
                    <a:pt x="770469" y="107529"/>
                  </a:lnTo>
                  <a:lnTo>
                    <a:pt x="803910" y="137922"/>
                  </a:lnTo>
                  <a:lnTo>
                    <a:pt x="834302" y="171362"/>
                  </a:lnTo>
                  <a:lnTo>
                    <a:pt x="861411" y="207615"/>
                  </a:lnTo>
                  <a:lnTo>
                    <a:pt x="884998" y="246442"/>
                  </a:lnTo>
                  <a:lnTo>
                    <a:pt x="904827" y="287607"/>
                  </a:lnTo>
                  <a:lnTo>
                    <a:pt x="920661" y="330873"/>
                  </a:lnTo>
                  <a:lnTo>
                    <a:pt x="932265" y="376005"/>
                  </a:lnTo>
                  <a:lnTo>
                    <a:pt x="939400" y="422764"/>
                  </a:lnTo>
                  <a:lnTo>
                    <a:pt x="941832" y="470915"/>
                  </a:lnTo>
                  <a:lnTo>
                    <a:pt x="939400" y="519067"/>
                  </a:lnTo>
                  <a:lnTo>
                    <a:pt x="932265" y="565826"/>
                  </a:lnTo>
                  <a:lnTo>
                    <a:pt x="920661" y="610958"/>
                  </a:lnTo>
                  <a:lnTo>
                    <a:pt x="904827" y="654224"/>
                  </a:lnTo>
                  <a:lnTo>
                    <a:pt x="884998" y="695389"/>
                  </a:lnTo>
                  <a:lnTo>
                    <a:pt x="861411" y="734216"/>
                  </a:lnTo>
                  <a:lnTo>
                    <a:pt x="834302" y="770469"/>
                  </a:lnTo>
                  <a:lnTo>
                    <a:pt x="803909" y="803909"/>
                  </a:lnTo>
                  <a:lnTo>
                    <a:pt x="770469" y="834302"/>
                  </a:lnTo>
                  <a:lnTo>
                    <a:pt x="734216" y="861411"/>
                  </a:lnTo>
                  <a:lnTo>
                    <a:pt x="695389" y="884998"/>
                  </a:lnTo>
                  <a:lnTo>
                    <a:pt x="654224" y="904827"/>
                  </a:lnTo>
                  <a:lnTo>
                    <a:pt x="610958" y="920661"/>
                  </a:lnTo>
                  <a:lnTo>
                    <a:pt x="565826" y="932265"/>
                  </a:lnTo>
                  <a:lnTo>
                    <a:pt x="519067" y="939400"/>
                  </a:lnTo>
                  <a:lnTo>
                    <a:pt x="470915" y="941832"/>
                  </a:lnTo>
                  <a:lnTo>
                    <a:pt x="422764" y="939400"/>
                  </a:lnTo>
                  <a:lnTo>
                    <a:pt x="376005" y="932265"/>
                  </a:lnTo>
                  <a:lnTo>
                    <a:pt x="330873" y="920661"/>
                  </a:lnTo>
                  <a:lnTo>
                    <a:pt x="287607" y="904827"/>
                  </a:lnTo>
                  <a:lnTo>
                    <a:pt x="246442" y="884998"/>
                  </a:lnTo>
                  <a:lnTo>
                    <a:pt x="207615" y="861411"/>
                  </a:lnTo>
                  <a:lnTo>
                    <a:pt x="171362" y="834302"/>
                  </a:lnTo>
                  <a:lnTo>
                    <a:pt x="137921" y="803910"/>
                  </a:lnTo>
                  <a:lnTo>
                    <a:pt x="107529" y="770469"/>
                  </a:lnTo>
                  <a:lnTo>
                    <a:pt x="80420" y="734216"/>
                  </a:lnTo>
                  <a:lnTo>
                    <a:pt x="56833" y="695389"/>
                  </a:lnTo>
                  <a:lnTo>
                    <a:pt x="37004" y="654224"/>
                  </a:lnTo>
                  <a:lnTo>
                    <a:pt x="21170" y="610958"/>
                  </a:lnTo>
                  <a:lnTo>
                    <a:pt x="9566" y="565826"/>
                  </a:lnTo>
                  <a:lnTo>
                    <a:pt x="2431" y="519067"/>
                  </a:lnTo>
                  <a:lnTo>
                    <a:pt x="0" y="470915"/>
                  </a:lnTo>
                  <a:close/>
                </a:path>
              </a:pathLst>
            </a:custGeom>
            <a:ln w="6096">
              <a:solidFill>
                <a:srgbClr val="5B9BD4"/>
              </a:solidFill>
            </a:ln>
          </p:spPr>
          <p:txBody>
            <a:bodyPr wrap="square" lIns="0" tIns="0" rIns="0" bIns="0" rtlCol="0"/>
            <a:lstStyle/>
            <a:p>
              <a:endParaRPr/>
            </a:p>
          </p:txBody>
        </p:sp>
        <p:sp>
          <p:nvSpPr>
            <p:cNvPr id="9" name="object 9"/>
            <p:cNvSpPr/>
            <p:nvPr/>
          </p:nvSpPr>
          <p:spPr>
            <a:xfrm>
              <a:off x="2859024" y="4511039"/>
              <a:ext cx="596265" cy="584200"/>
            </a:xfrm>
            <a:custGeom>
              <a:avLst/>
              <a:gdLst/>
              <a:ahLst/>
              <a:cxnLst/>
              <a:rect l="l" t="t" r="r" b="b"/>
              <a:pathLst>
                <a:path w="596264" h="584200">
                  <a:moveTo>
                    <a:pt x="595884" y="0"/>
                  </a:moveTo>
                  <a:lnTo>
                    <a:pt x="0" y="0"/>
                  </a:lnTo>
                  <a:lnTo>
                    <a:pt x="0" y="583692"/>
                  </a:lnTo>
                  <a:lnTo>
                    <a:pt x="595884" y="583692"/>
                  </a:lnTo>
                  <a:lnTo>
                    <a:pt x="595884" y="0"/>
                  </a:lnTo>
                  <a:close/>
                </a:path>
              </a:pathLst>
            </a:custGeom>
            <a:solidFill>
              <a:srgbClr val="E1EFD9"/>
            </a:solidFill>
          </p:spPr>
          <p:txBody>
            <a:bodyPr wrap="square" lIns="0" tIns="0" rIns="0" bIns="0" rtlCol="0"/>
            <a:lstStyle/>
            <a:p>
              <a:endParaRPr/>
            </a:p>
          </p:txBody>
        </p:sp>
        <p:pic>
          <p:nvPicPr>
            <p:cNvPr id="10" name="object 10"/>
            <p:cNvPicPr/>
            <p:nvPr/>
          </p:nvPicPr>
          <p:blipFill>
            <a:blip r:embed="rId4" cstate="print"/>
            <a:stretch>
              <a:fillRect/>
            </a:stretch>
          </p:blipFill>
          <p:spPr>
            <a:xfrm>
              <a:off x="184404" y="1897379"/>
              <a:ext cx="597408" cy="3183636"/>
            </a:xfrm>
            <a:prstGeom prst="rect">
              <a:avLst/>
            </a:prstGeom>
          </p:spPr>
        </p:pic>
        <p:sp>
          <p:nvSpPr>
            <p:cNvPr id="11" name="object 11"/>
            <p:cNvSpPr/>
            <p:nvPr/>
          </p:nvSpPr>
          <p:spPr>
            <a:xfrm>
              <a:off x="768426" y="3499865"/>
              <a:ext cx="2152650" cy="1264920"/>
            </a:xfrm>
            <a:custGeom>
              <a:avLst/>
              <a:gdLst/>
              <a:ahLst/>
              <a:cxnLst/>
              <a:rect l="l" t="t" r="r" b="b"/>
              <a:pathLst>
                <a:path w="2152650" h="1264920">
                  <a:moveTo>
                    <a:pt x="2078409" y="27989"/>
                  </a:moveTo>
                  <a:lnTo>
                    <a:pt x="0" y="1242187"/>
                  </a:lnTo>
                  <a:lnTo>
                    <a:pt x="13055" y="1264539"/>
                  </a:lnTo>
                  <a:lnTo>
                    <a:pt x="2091472" y="50352"/>
                  </a:lnTo>
                  <a:lnTo>
                    <a:pt x="2078409" y="27989"/>
                  </a:lnTo>
                  <a:close/>
                </a:path>
                <a:path w="2152650" h="1264920">
                  <a:moveTo>
                    <a:pt x="2138056" y="21462"/>
                  </a:moveTo>
                  <a:lnTo>
                    <a:pt x="2089581" y="21462"/>
                  </a:lnTo>
                  <a:lnTo>
                    <a:pt x="2102662" y="43814"/>
                  </a:lnTo>
                  <a:lnTo>
                    <a:pt x="2091472" y="50352"/>
                  </a:lnTo>
                  <a:lnTo>
                    <a:pt x="2104567" y="72771"/>
                  </a:lnTo>
                  <a:lnTo>
                    <a:pt x="2138056" y="21462"/>
                  </a:lnTo>
                  <a:close/>
                </a:path>
                <a:path w="2152650" h="1264920">
                  <a:moveTo>
                    <a:pt x="2089581" y="21462"/>
                  </a:moveTo>
                  <a:lnTo>
                    <a:pt x="2078409" y="27989"/>
                  </a:lnTo>
                  <a:lnTo>
                    <a:pt x="2091472" y="50352"/>
                  </a:lnTo>
                  <a:lnTo>
                    <a:pt x="2102662" y="43814"/>
                  </a:lnTo>
                  <a:lnTo>
                    <a:pt x="2089581" y="21462"/>
                  </a:lnTo>
                  <a:close/>
                </a:path>
                <a:path w="2152650" h="1264920">
                  <a:moveTo>
                    <a:pt x="2152065" y="0"/>
                  </a:moveTo>
                  <a:lnTo>
                    <a:pt x="2065324" y="5587"/>
                  </a:lnTo>
                  <a:lnTo>
                    <a:pt x="2078409" y="27989"/>
                  </a:lnTo>
                  <a:lnTo>
                    <a:pt x="2089581" y="21462"/>
                  </a:lnTo>
                  <a:lnTo>
                    <a:pt x="2138056" y="21462"/>
                  </a:lnTo>
                  <a:lnTo>
                    <a:pt x="2152065"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3673548" y="2948638"/>
            <a:ext cx="189865" cy="529590"/>
          </a:xfrm>
          <a:prstGeom prst="rect">
            <a:avLst/>
          </a:prstGeom>
        </p:spPr>
        <p:txBody>
          <a:bodyPr vert="horz" wrap="square" lIns="0" tIns="13335" rIns="0" bIns="0" rtlCol="0">
            <a:spAutoFit/>
          </a:bodyPr>
          <a:lstStyle/>
          <a:p>
            <a:pPr marL="12700">
              <a:lnSpc>
                <a:spcPct val="100000"/>
              </a:lnSpc>
              <a:spcBef>
                <a:spcPts val="105"/>
              </a:spcBef>
            </a:pPr>
            <a:r>
              <a:rPr sz="3300" i="1" spc="5" dirty="0">
                <a:latin typeface="Times New Roman"/>
                <a:cs typeface="Times New Roman"/>
              </a:rPr>
              <a:t>z</a:t>
            </a:r>
            <a:endParaRPr sz="3300">
              <a:latin typeface="Times New Roman"/>
              <a:cs typeface="Times New Roman"/>
            </a:endParaRPr>
          </a:p>
        </p:txBody>
      </p:sp>
      <p:sp>
        <p:nvSpPr>
          <p:cNvPr id="13" name="object 13"/>
          <p:cNvSpPr txBox="1"/>
          <p:nvPr/>
        </p:nvSpPr>
        <p:spPr>
          <a:xfrm>
            <a:off x="1259234" y="1994410"/>
            <a:ext cx="448309" cy="1437640"/>
          </a:xfrm>
          <a:prstGeom prst="rect">
            <a:avLst/>
          </a:prstGeom>
        </p:spPr>
        <p:txBody>
          <a:bodyPr vert="horz" wrap="square" lIns="0" tIns="13335" rIns="0" bIns="0" rtlCol="0">
            <a:spAutoFit/>
          </a:bodyPr>
          <a:lstStyle/>
          <a:p>
            <a:pPr marL="38100">
              <a:lnSpc>
                <a:spcPct val="100000"/>
              </a:lnSpc>
              <a:spcBef>
                <a:spcPts val="105"/>
              </a:spcBef>
            </a:pP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a:p>
            <a:pPr marL="78740">
              <a:lnSpc>
                <a:spcPct val="100000"/>
              </a:lnSpc>
              <a:spcBef>
                <a:spcPts val="3190"/>
              </a:spcBef>
            </a:pPr>
            <a:r>
              <a:rPr sz="3300" i="1" spc="-65" dirty="0">
                <a:latin typeface="Times New Roman"/>
                <a:cs typeface="Times New Roman"/>
              </a:rPr>
              <a:t>w</a:t>
            </a:r>
            <a:r>
              <a:rPr sz="2850" i="1" spc="-97" baseline="-24853" dirty="0">
                <a:latin typeface="Times New Roman"/>
                <a:cs typeface="Times New Roman"/>
              </a:rPr>
              <a:t>i</a:t>
            </a:r>
            <a:endParaRPr sz="2850" baseline="-24853">
              <a:latin typeface="Times New Roman"/>
              <a:cs typeface="Times New Roman"/>
            </a:endParaRPr>
          </a:p>
        </p:txBody>
      </p:sp>
      <p:sp>
        <p:nvSpPr>
          <p:cNvPr id="14" name="object 14"/>
          <p:cNvSpPr txBox="1"/>
          <p:nvPr/>
        </p:nvSpPr>
        <p:spPr>
          <a:xfrm>
            <a:off x="1259234" y="4038091"/>
            <a:ext cx="428625" cy="530860"/>
          </a:xfrm>
          <a:prstGeom prst="rect">
            <a:avLst/>
          </a:prstGeom>
        </p:spPr>
        <p:txBody>
          <a:bodyPr vert="horz" wrap="square" lIns="0" tIns="14605" rIns="0" bIns="0" rtlCol="0">
            <a:spAutoFit/>
          </a:bodyPr>
          <a:lstStyle/>
          <a:p>
            <a:pPr marL="38100">
              <a:lnSpc>
                <a:spcPct val="100000"/>
              </a:lnSpc>
              <a:spcBef>
                <a:spcPts val="115"/>
              </a:spcBef>
            </a:pPr>
            <a:r>
              <a:rPr sz="3300" i="1" spc="-35" dirty="0">
                <a:latin typeface="Times New Roman"/>
                <a:cs typeface="Times New Roman"/>
              </a:rPr>
              <a:t>w</a:t>
            </a:r>
            <a:r>
              <a:rPr sz="2850" spc="-52" baseline="-24853" dirty="0">
                <a:latin typeface="Times New Roman"/>
                <a:cs typeface="Times New Roman"/>
              </a:rPr>
              <a:t>I</a:t>
            </a:r>
            <a:endParaRPr sz="2850" baseline="-24853">
              <a:latin typeface="Times New Roman"/>
              <a:cs typeface="Times New Roman"/>
            </a:endParaRPr>
          </a:p>
        </p:txBody>
      </p:sp>
      <p:sp>
        <p:nvSpPr>
          <p:cNvPr id="15" name="object 15"/>
          <p:cNvSpPr/>
          <p:nvPr/>
        </p:nvSpPr>
        <p:spPr>
          <a:xfrm>
            <a:off x="775881" y="2202560"/>
            <a:ext cx="3291204" cy="1336040"/>
          </a:xfrm>
          <a:custGeom>
            <a:avLst/>
            <a:gdLst/>
            <a:ahLst/>
            <a:cxnLst/>
            <a:rect l="l" t="t" r="r" b="b"/>
            <a:pathLst>
              <a:path w="3291204" h="1336039">
                <a:moveTo>
                  <a:pt x="2144611" y="1296543"/>
                </a:moveTo>
                <a:lnTo>
                  <a:pt x="2130463" y="1274318"/>
                </a:lnTo>
                <a:lnTo>
                  <a:pt x="2098001" y="1223264"/>
                </a:lnTo>
                <a:lnTo>
                  <a:pt x="2084692" y="1245400"/>
                </a:lnTo>
                <a:lnTo>
                  <a:pt x="13373" y="0"/>
                </a:lnTo>
                <a:lnTo>
                  <a:pt x="0" y="22098"/>
                </a:lnTo>
                <a:lnTo>
                  <a:pt x="2066988" y="1264996"/>
                </a:lnTo>
                <a:lnTo>
                  <a:pt x="2066950" y="1274914"/>
                </a:lnTo>
                <a:lnTo>
                  <a:pt x="2061400" y="1284160"/>
                </a:lnTo>
                <a:lnTo>
                  <a:pt x="6743" y="1275207"/>
                </a:lnTo>
                <a:lnTo>
                  <a:pt x="6629" y="1301115"/>
                </a:lnTo>
                <a:lnTo>
                  <a:pt x="2066836" y="1310081"/>
                </a:lnTo>
                <a:lnTo>
                  <a:pt x="2066759" y="1336040"/>
                </a:lnTo>
                <a:lnTo>
                  <a:pt x="2118995" y="1310132"/>
                </a:lnTo>
                <a:lnTo>
                  <a:pt x="2144611" y="1297432"/>
                </a:lnTo>
                <a:lnTo>
                  <a:pt x="2142515" y="1296390"/>
                </a:lnTo>
                <a:lnTo>
                  <a:pt x="2144611" y="1296543"/>
                </a:lnTo>
                <a:close/>
              </a:path>
              <a:path w="3291204" h="1336039">
                <a:moveTo>
                  <a:pt x="3290913" y="1266825"/>
                </a:moveTo>
                <a:lnTo>
                  <a:pt x="3265005" y="1253871"/>
                </a:lnTo>
                <a:lnTo>
                  <a:pt x="3213189" y="1227963"/>
                </a:lnTo>
                <a:lnTo>
                  <a:pt x="3213189" y="1253871"/>
                </a:lnTo>
                <a:lnTo>
                  <a:pt x="2486241" y="1253871"/>
                </a:lnTo>
                <a:lnTo>
                  <a:pt x="2486241" y="1279779"/>
                </a:lnTo>
                <a:lnTo>
                  <a:pt x="3213189" y="1279779"/>
                </a:lnTo>
                <a:lnTo>
                  <a:pt x="3213189" y="1305687"/>
                </a:lnTo>
                <a:lnTo>
                  <a:pt x="3265005" y="1279779"/>
                </a:lnTo>
                <a:lnTo>
                  <a:pt x="3290913" y="1266825"/>
                </a:lnTo>
                <a:close/>
              </a:path>
            </a:pathLst>
          </a:custGeom>
          <a:solidFill>
            <a:srgbClr val="000000"/>
          </a:solidFill>
        </p:spPr>
        <p:txBody>
          <a:bodyPr wrap="square" lIns="0" tIns="0" rIns="0" bIns="0" rtlCol="0"/>
          <a:lstStyle/>
          <a:p>
            <a:endParaRPr/>
          </a:p>
        </p:txBody>
      </p:sp>
      <p:sp>
        <p:nvSpPr>
          <p:cNvPr id="16" name="object 16"/>
          <p:cNvSpPr txBox="1"/>
          <p:nvPr/>
        </p:nvSpPr>
        <p:spPr>
          <a:xfrm>
            <a:off x="344144" y="4004564"/>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17" name="object 17"/>
          <p:cNvSpPr txBox="1"/>
          <p:nvPr/>
        </p:nvSpPr>
        <p:spPr>
          <a:xfrm>
            <a:off x="184404" y="1897379"/>
            <a:ext cx="597535" cy="3183890"/>
          </a:xfrm>
          <a:prstGeom prst="rect">
            <a:avLst/>
          </a:prstGeom>
          <a:ln w="6096">
            <a:solidFill>
              <a:srgbClr val="EC7C30"/>
            </a:solidFill>
          </a:ln>
        </p:spPr>
        <p:txBody>
          <a:bodyPr vert="horz" wrap="square" lIns="0" tIns="0" rIns="0" bIns="0" rtlCol="0">
            <a:spAutoFit/>
          </a:bodyPr>
          <a:lstStyle/>
          <a:p>
            <a:pPr marL="165735">
              <a:lnSpc>
                <a:spcPts val="3910"/>
              </a:lnSpc>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a:p>
            <a:pPr>
              <a:lnSpc>
                <a:spcPct val="100000"/>
              </a:lnSpc>
              <a:spcBef>
                <a:spcPts val="25"/>
              </a:spcBef>
            </a:pPr>
            <a:endParaRPr sz="4850">
              <a:latin typeface="Times New Roman"/>
              <a:cs typeface="Times New Roman"/>
            </a:endParaRPr>
          </a:p>
          <a:p>
            <a:pPr marL="165735">
              <a:lnSpc>
                <a:spcPct val="100000"/>
              </a:lnSpc>
            </a:pPr>
            <a:r>
              <a:rPr sz="3300" i="1" spc="-5" dirty="0">
                <a:latin typeface="Times New Roman"/>
                <a:cs typeface="Times New Roman"/>
              </a:rPr>
              <a:t>x</a:t>
            </a:r>
            <a:r>
              <a:rPr sz="2850" i="1" spc="-7" baseline="-24853" dirty="0">
                <a:latin typeface="Times New Roman"/>
                <a:cs typeface="Times New Roman"/>
              </a:rPr>
              <a:t>i</a:t>
            </a:r>
            <a:endParaRPr sz="2850" baseline="-24853">
              <a:latin typeface="Times New Roman"/>
              <a:cs typeface="Times New Roman"/>
            </a:endParaRPr>
          </a:p>
          <a:p>
            <a:pPr>
              <a:lnSpc>
                <a:spcPct val="100000"/>
              </a:lnSpc>
              <a:spcBef>
                <a:spcPts val="20"/>
              </a:spcBef>
            </a:pPr>
            <a:endParaRPr sz="5900">
              <a:latin typeface="Times New Roman"/>
              <a:cs typeface="Times New Roman"/>
            </a:endParaRPr>
          </a:p>
          <a:p>
            <a:pPr marL="157480">
              <a:lnSpc>
                <a:spcPct val="100000"/>
              </a:lnSpc>
            </a:pPr>
            <a:r>
              <a:rPr sz="3300" i="1" spc="30" dirty="0">
                <a:latin typeface="Times New Roman"/>
                <a:cs typeface="Times New Roman"/>
              </a:rPr>
              <a:t>x</a:t>
            </a:r>
            <a:r>
              <a:rPr sz="2850" spc="44" baseline="-24853" dirty="0">
                <a:latin typeface="Times New Roman"/>
                <a:cs typeface="Times New Roman"/>
              </a:rPr>
              <a:t>I</a:t>
            </a:r>
            <a:endParaRPr sz="2850" baseline="-24853">
              <a:latin typeface="Times New Roman"/>
              <a:cs typeface="Times New Roman"/>
            </a:endParaRPr>
          </a:p>
        </p:txBody>
      </p:sp>
      <p:grpSp>
        <p:nvGrpSpPr>
          <p:cNvPr id="18" name="object 18"/>
          <p:cNvGrpSpPr/>
          <p:nvPr/>
        </p:nvGrpSpPr>
        <p:grpSpPr>
          <a:xfrm>
            <a:off x="2915285" y="3235325"/>
            <a:ext cx="527685" cy="527685"/>
            <a:chOff x="2915285" y="3235325"/>
            <a:chExt cx="527685" cy="527685"/>
          </a:xfrm>
        </p:grpSpPr>
        <p:pic>
          <p:nvPicPr>
            <p:cNvPr id="19" name="object 19"/>
            <p:cNvPicPr/>
            <p:nvPr/>
          </p:nvPicPr>
          <p:blipFill>
            <a:blip r:embed="rId5" cstate="print"/>
            <a:stretch>
              <a:fillRect/>
            </a:stretch>
          </p:blipFill>
          <p:spPr>
            <a:xfrm>
              <a:off x="2918460" y="3238500"/>
              <a:ext cx="521208" cy="521207"/>
            </a:xfrm>
            <a:prstGeom prst="rect">
              <a:avLst/>
            </a:prstGeom>
          </p:spPr>
        </p:pic>
        <p:sp>
          <p:nvSpPr>
            <p:cNvPr id="20" name="object 20"/>
            <p:cNvSpPr/>
            <p:nvPr/>
          </p:nvSpPr>
          <p:spPr>
            <a:xfrm>
              <a:off x="2918460" y="3238500"/>
              <a:ext cx="521334" cy="521334"/>
            </a:xfrm>
            <a:custGeom>
              <a:avLst/>
              <a:gdLst/>
              <a:ahLst/>
              <a:cxnLst/>
              <a:rect l="l" t="t" r="r" b="b"/>
              <a:pathLst>
                <a:path w="521335" h="521335">
                  <a:moveTo>
                    <a:pt x="0" y="521207"/>
                  </a:moveTo>
                  <a:lnTo>
                    <a:pt x="521208" y="521207"/>
                  </a:lnTo>
                  <a:lnTo>
                    <a:pt x="521208" y="0"/>
                  </a:lnTo>
                  <a:lnTo>
                    <a:pt x="0" y="0"/>
                  </a:lnTo>
                  <a:lnTo>
                    <a:pt x="0" y="521207"/>
                  </a:lnTo>
                  <a:close/>
                </a:path>
              </a:pathLst>
            </a:custGeom>
            <a:ln w="6096">
              <a:solidFill>
                <a:srgbClr val="A4A4A4"/>
              </a:solidFill>
            </a:ln>
          </p:spPr>
          <p:txBody>
            <a:bodyPr wrap="square" lIns="0" tIns="0" rIns="0" bIns="0" rtlCol="0"/>
            <a:lstStyle/>
            <a:p>
              <a:endParaRPr/>
            </a:p>
          </p:txBody>
        </p:sp>
      </p:grpSp>
      <p:sp>
        <p:nvSpPr>
          <p:cNvPr id="21" name="object 21"/>
          <p:cNvSpPr txBox="1"/>
          <p:nvPr/>
        </p:nvSpPr>
        <p:spPr>
          <a:xfrm>
            <a:off x="3062267" y="315829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22" name="object 22"/>
          <p:cNvSpPr txBox="1"/>
          <p:nvPr/>
        </p:nvSpPr>
        <p:spPr>
          <a:xfrm>
            <a:off x="2859023" y="4511040"/>
            <a:ext cx="596265" cy="584200"/>
          </a:xfrm>
          <a:prstGeom prst="rect">
            <a:avLst/>
          </a:prstGeom>
          <a:ln w="6096">
            <a:solidFill>
              <a:srgbClr val="00AF50"/>
            </a:solidFill>
          </a:ln>
        </p:spPr>
        <p:txBody>
          <a:bodyPr vert="horz" wrap="square" lIns="0" tIns="52069" rIns="0" bIns="0" rtlCol="0">
            <a:spAutoFit/>
          </a:bodyPr>
          <a:lstStyle/>
          <a:p>
            <a:pPr marL="168275">
              <a:lnSpc>
                <a:spcPct val="100000"/>
              </a:lnSpc>
              <a:spcBef>
                <a:spcPts val="409"/>
              </a:spcBef>
            </a:pPr>
            <a:r>
              <a:rPr sz="3250" i="1" spc="50" dirty="0">
                <a:latin typeface="Times New Roman"/>
                <a:cs typeface="Times New Roman"/>
              </a:rPr>
              <a:t>b</a:t>
            </a:r>
            <a:endParaRPr sz="3250">
              <a:latin typeface="Times New Roman"/>
              <a:cs typeface="Times New Roman"/>
            </a:endParaRPr>
          </a:p>
        </p:txBody>
      </p:sp>
      <p:sp>
        <p:nvSpPr>
          <p:cNvPr id="23" name="object 23"/>
          <p:cNvSpPr/>
          <p:nvPr/>
        </p:nvSpPr>
        <p:spPr>
          <a:xfrm>
            <a:off x="3131820" y="3771138"/>
            <a:ext cx="78105" cy="755015"/>
          </a:xfrm>
          <a:custGeom>
            <a:avLst/>
            <a:gdLst/>
            <a:ahLst/>
            <a:cxnLst/>
            <a:rect l="l" t="t" r="r" b="b"/>
            <a:pathLst>
              <a:path w="78105" h="755014">
                <a:moveTo>
                  <a:pt x="51816" y="64769"/>
                </a:moveTo>
                <a:lnTo>
                  <a:pt x="25907" y="64769"/>
                </a:lnTo>
                <a:lnTo>
                  <a:pt x="25907" y="754761"/>
                </a:lnTo>
                <a:lnTo>
                  <a:pt x="51816" y="754761"/>
                </a:lnTo>
                <a:lnTo>
                  <a:pt x="51816" y="64769"/>
                </a:lnTo>
                <a:close/>
              </a:path>
              <a:path w="78105" h="755014">
                <a:moveTo>
                  <a:pt x="38862" y="0"/>
                </a:moveTo>
                <a:lnTo>
                  <a:pt x="0" y="77724"/>
                </a:lnTo>
                <a:lnTo>
                  <a:pt x="25907" y="77724"/>
                </a:lnTo>
                <a:lnTo>
                  <a:pt x="25907" y="64769"/>
                </a:lnTo>
                <a:lnTo>
                  <a:pt x="71246" y="64769"/>
                </a:lnTo>
                <a:lnTo>
                  <a:pt x="38862" y="0"/>
                </a:lnTo>
                <a:close/>
              </a:path>
              <a:path w="78105" h="755014">
                <a:moveTo>
                  <a:pt x="71246" y="64769"/>
                </a:moveTo>
                <a:lnTo>
                  <a:pt x="51816" y="64769"/>
                </a:lnTo>
                <a:lnTo>
                  <a:pt x="51816" y="77724"/>
                </a:lnTo>
                <a:lnTo>
                  <a:pt x="77724" y="77724"/>
                </a:lnTo>
                <a:lnTo>
                  <a:pt x="71246" y="64769"/>
                </a:lnTo>
                <a:close/>
              </a:path>
            </a:pathLst>
          </a:custGeom>
          <a:solidFill>
            <a:srgbClr val="000000"/>
          </a:solidFill>
        </p:spPr>
        <p:txBody>
          <a:bodyPr wrap="square" lIns="0" tIns="0" rIns="0" bIns="0" rtlCol="0"/>
          <a:lstStyle/>
          <a:p>
            <a:endParaRPr/>
          </a:p>
        </p:txBody>
      </p:sp>
      <p:sp>
        <p:nvSpPr>
          <p:cNvPr id="24" name="object 24"/>
          <p:cNvSpPr txBox="1"/>
          <p:nvPr/>
        </p:nvSpPr>
        <p:spPr>
          <a:xfrm>
            <a:off x="4127815" y="3051778"/>
            <a:ext cx="779780" cy="622935"/>
          </a:xfrm>
          <a:prstGeom prst="rect">
            <a:avLst/>
          </a:prstGeom>
        </p:spPr>
        <p:txBody>
          <a:bodyPr vert="horz" wrap="square" lIns="0" tIns="14604" rIns="0" bIns="0" rtlCol="0">
            <a:spAutoFit/>
          </a:bodyPr>
          <a:lstStyle/>
          <a:p>
            <a:pPr marL="12700">
              <a:lnSpc>
                <a:spcPct val="100000"/>
              </a:lnSpc>
              <a:spcBef>
                <a:spcPts val="114"/>
              </a:spcBef>
            </a:pPr>
            <a:r>
              <a:rPr sz="3100" spc="-229" dirty="0">
                <a:latin typeface="Symbol"/>
                <a:cs typeface="Symbol"/>
              </a:rPr>
              <a:t></a:t>
            </a:r>
            <a:r>
              <a:rPr sz="3900" spc="-229" dirty="0">
                <a:latin typeface="Symbol"/>
                <a:cs typeface="Symbol"/>
              </a:rPr>
              <a:t></a:t>
            </a:r>
            <a:r>
              <a:rPr sz="2950" i="1" spc="-229" dirty="0">
                <a:latin typeface="Times New Roman"/>
                <a:cs typeface="Times New Roman"/>
              </a:rPr>
              <a:t>z</a:t>
            </a:r>
            <a:r>
              <a:rPr sz="3900" spc="-229" dirty="0">
                <a:latin typeface="Symbol"/>
                <a:cs typeface="Symbol"/>
              </a:rPr>
              <a:t></a:t>
            </a:r>
            <a:endParaRPr sz="3900">
              <a:latin typeface="Symbol"/>
              <a:cs typeface="Symbol"/>
            </a:endParaRPr>
          </a:p>
        </p:txBody>
      </p:sp>
      <p:sp>
        <p:nvSpPr>
          <p:cNvPr id="25" name="object 25"/>
          <p:cNvSpPr txBox="1"/>
          <p:nvPr/>
        </p:nvSpPr>
        <p:spPr>
          <a:xfrm>
            <a:off x="337438" y="2679319"/>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26" name="object 26"/>
          <p:cNvSpPr txBox="1"/>
          <p:nvPr/>
        </p:nvSpPr>
        <p:spPr>
          <a:xfrm>
            <a:off x="1370456" y="3737864"/>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27" name="object 27"/>
          <p:cNvSpPr txBox="1"/>
          <p:nvPr/>
        </p:nvSpPr>
        <p:spPr>
          <a:xfrm>
            <a:off x="1363014" y="2761614"/>
            <a:ext cx="381000" cy="271145"/>
          </a:xfrm>
          <a:prstGeom prst="rect">
            <a:avLst/>
          </a:prstGeom>
        </p:spPr>
        <p:txBody>
          <a:bodyPr vert="vert" wrap="square" lIns="0" tIns="0" rIns="0" bIns="0" rtlCol="0">
            <a:spAutoFit/>
          </a:bodyPr>
          <a:lstStyle/>
          <a:p>
            <a:pPr marL="12700">
              <a:lnSpc>
                <a:spcPts val="2760"/>
              </a:lnSpc>
            </a:pPr>
            <a:r>
              <a:rPr sz="2800" dirty="0">
                <a:latin typeface="Calibri"/>
                <a:cs typeface="Calibri"/>
              </a:rPr>
              <a:t>…</a:t>
            </a:r>
            <a:endParaRPr sz="2800">
              <a:latin typeface="Calibri"/>
              <a:cs typeface="Calibri"/>
            </a:endParaRPr>
          </a:p>
        </p:txBody>
      </p:sp>
      <p:sp>
        <p:nvSpPr>
          <p:cNvPr id="28" name="object 28"/>
          <p:cNvSpPr/>
          <p:nvPr/>
        </p:nvSpPr>
        <p:spPr>
          <a:xfrm>
            <a:off x="6372352" y="3316096"/>
            <a:ext cx="892810" cy="328930"/>
          </a:xfrm>
          <a:custGeom>
            <a:avLst/>
            <a:gdLst/>
            <a:ahLst/>
            <a:cxnLst/>
            <a:rect l="l" t="t" r="r" b="b"/>
            <a:pathLst>
              <a:path w="892809" h="328929">
                <a:moveTo>
                  <a:pt x="787780" y="0"/>
                </a:moveTo>
                <a:lnTo>
                  <a:pt x="783081" y="13462"/>
                </a:lnTo>
                <a:lnTo>
                  <a:pt x="802131" y="21705"/>
                </a:lnTo>
                <a:lnTo>
                  <a:pt x="818514" y="33115"/>
                </a:lnTo>
                <a:lnTo>
                  <a:pt x="843279" y="65531"/>
                </a:lnTo>
                <a:lnTo>
                  <a:pt x="857853" y="109219"/>
                </a:lnTo>
                <a:lnTo>
                  <a:pt x="862711" y="162813"/>
                </a:lnTo>
                <a:lnTo>
                  <a:pt x="861476" y="191863"/>
                </a:lnTo>
                <a:lnTo>
                  <a:pt x="851673" y="241913"/>
                </a:lnTo>
                <a:lnTo>
                  <a:pt x="832131" y="280965"/>
                </a:lnTo>
                <a:lnTo>
                  <a:pt x="802326" y="307306"/>
                </a:lnTo>
                <a:lnTo>
                  <a:pt x="783590" y="315594"/>
                </a:lnTo>
                <a:lnTo>
                  <a:pt x="787780" y="328929"/>
                </a:lnTo>
                <a:lnTo>
                  <a:pt x="832659" y="307895"/>
                </a:lnTo>
                <a:lnTo>
                  <a:pt x="865631" y="271525"/>
                </a:lnTo>
                <a:lnTo>
                  <a:pt x="885920" y="222726"/>
                </a:lnTo>
                <a:lnTo>
                  <a:pt x="892682" y="164591"/>
                </a:lnTo>
                <a:lnTo>
                  <a:pt x="890990" y="134417"/>
                </a:lnTo>
                <a:lnTo>
                  <a:pt x="877413" y="80974"/>
                </a:lnTo>
                <a:lnTo>
                  <a:pt x="850503" y="37486"/>
                </a:lnTo>
                <a:lnTo>
                  <a:pt x="811641" y="8669"/>
                </a:lnTo>
                <a:lnTo>
                  <a:pt x="787780" y="0"/>
                </a:lnTo>
                <a:close/>
              </a:path>
              <a:path w="892809" h="328929">
                <a:moveTo>
                  <a:pt x="104901" y="0"/>
                </a:moveTo>
                <a:lnTo>
                  <a:pt x="60134" y="21161"/>
                </a:lnTo>
                <a:lnTo>
                  <a:pt x="27177" y="57657"/>
                </a:lnTo>
                <a:lnTo>
                  <a:pt x="6778" y="106552"/>
                </a:lnTo>
                <a:lnTo>
                  <a:pt x="0" y="164591"/>
                </a:lnTo>
                <a:lnTo>
                  <a:pt x="1690" y="194837"/>
                </a:lnTo>
                <a:lnTo>
                  <a:pt x="15216" y="248281"/>
                </a:lnTo>
                <a:lnTo>
                  <a:pt x="42054" y="291621"/>
                </a:lnTo>
                <a:lnTo>
                  <a:pt x="80968" y="320335"/>
                </a:lnTo>
                <a:lnTo>
                  <a:pt x="104901" y="328929"/>
                </a:lnTo>
                <a:lnTo>
                  <a:pt x="109093" y="315594"/>
                </a:lnTo>
                <a:lnTo>
                  <a:pt x="90302" y="307306"/>
                </a:lnTo>
                <a:lnTo>
                  <a:pt x="74120" y="295767"/>
                </a:lnTo>
                <a:lnTo>
                  <a:pt x="49530" y="262889"/>
                </a:lnTo>
                <a:lnTo>
                  <a:pt x="34845" y="218233"/>
                </a:lnTo>
                <a:lnTo>
                  <a:pt x="29972" y="162813"/>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29" name="object 29"/>
          <p:cNvSpPr txBox="1"/>
          <p:nvPr/>
        </p:nvSpPr>
        <p:spPr>
          <a:xfrm>
            <a:off x="5669915" y="3215131"/>
            <a:ext cx="1508125" cy="452120"/>
          </a:xfrm>
          <a:prstGeom prst="rect">
            <a:avLst/>
          </a:prstGeom>
        </p:spPr>
        <p:txBody>
          <a:bodyPr vert="horz" wrap="square" lIns="0" tIns="12065" rIns="0" bIns="0" rtlCol="0">
            <a:spAutoFit/>
          </a:bodyPr>
          <a:lstStyle/>
          <a:p>
            <a:pPr marL="38100">
              <a:lnSpc>
                <a:spcPct val="100000"/>
              </a:lnSpc>
              <a:spcBef>
                <a:spcPts val="95"/>
              </a:spcBef>
              <a:tabLst>
                <a:tab pos="819785" algn="l"/>
              </a:tabLst>
            </a:pPr>
            <a:r>
              <a:rPr sz="2800" spc="5" dirty="0">
                <a:latin typeface="Cambria Math"/>
                <a:cs typeface="Cambria Math"/>
              </a:rPr>
              <a:t>𝑃</a:t>
            </a:r>
            <a:r>
              <a:rPr sz="3075" spc="7" baseline="-16260" dirty="0">
                <a:latin typeface="Cambria Math"/>
                <a:cs typeface="Cambria Math"/>
              </a:rPr>
              <a:t>𝑤,𝑏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30" name="object 30"/>
          <p:cNvSpPr/>
          <p:nvPr/>
        </p:nvSpPr>
        <p:spPr>
          <a:xfrm>
            <a:off x="6081267" y="2035555"/>
            <a:ext cx="432434" cy="328930"/>
          </a:xfrm>
          <a:custGeom>
            <a:avLst/>
            <a:gdLst/>
            <a:ahLst/>
            <a:cxnLst/>
            <a:rect l="l" t="t" r="r" b="b"/>
            <a:pathLst>
              <a:path w="432434" h="328930">
                <a:moveTo>
                  <a:pt x="327533" y="0"/>
                </a:moveTo>
                <a:lnTo>
                  <a:pt x="322834" y="13335"/>
                </a:lnTo>
                <a:lnTo>
                  <a:pt x="341884" y="21595"/>
                </a:lnTo>
                <a:lnTo>
                  <a:pt x="358267" y="33035"/>
                </a:lnTo>
                <a:lnTo>
                  <a:pt x="383032" y="65405"/>
                </a:lnTo>
                <a:lnTo>
                  <a:pt x="397605" y="109108"/>
                </a:lnTo>
                <a:lnTo>
                  <a:pt x="402463" y="162814"/>
                </a:lnTo>
                <a:lnTo>
                  <a:pt x="401228" y="191789"/>
                </a:lnTo>
                <a:lnTo>
                  <a:pt x="391425" y="241788"/>
                </a:lnTo>
                <a:lnTo>
                  <a:pt x="371883" y="280838"/>
                </a:lnTo>
                <a:lnTo>
                  <a:pt x="342078" y="307179"/>
                </a:lnTo>
                <a:lnTo>
                  <a:pt x="323342" y="315468"/>
                </a:lnTo>
                <a:lnTo>
                  <a:pt x="327533" y="328803"/>
                </a:lnTo>
                <a:lnTo>
                  <a:pt x="372411" y="307768"/>
                </a:lnTo>
                <a:lnTo>
                  <a:pt x="405384" y="271399"/>
                </a:lnTo>
                <a:lnTo>
                  <a:pt x="425672" y="222599"/>
                </a:lnTo>
                <a:lnTo>
                  <a:pt x="432435" y="164465"/>
                </a:lnTo>
                <a:lnTo>
                  <a:pt x="430742" y="134346"/>
                </a:lnTo>
                <a:lnTo>
                  <a:pt x="417165" y="80918"/>
                </a:lnTo>
                <a:lnTo>
                  <a:pt x="390255" y="37415"/>
                </a:lnTo>
                <a:lnTo>
                  <a:pt x="351393" y="8598"/>
                </a:lnTo>
                <a:lnTo>
                  <a:pt x="327533" y="0"/>
                </a:lnTo>
                <a:close/>
              </a:path>
              <a:path w="432434" h="328930">
                <a:moveTo>
                  <a:pt x="104902" y="0"/>
                </a:moveTo>
                <a:lnTo>
                  <a:pt x="60118" y="21066"/>
                </a:lnTo>
                <a:lnTo>
                  <a:pt x="27051" y="57658"/>
                </a:lnTo>
                <a:lnTo>
                  <a:pt x="6762" y="106489"/>
                </a:lnTo>
                <a:lnTo>
                  <a:pt x="0" y="164465"/>
                </a:lnTo>
                <a:lnTo>
                  <a:pt x="1690" y="194710"/>
                </a:lnTo>
                <a:lnTo>
                  <a:pt x="15216" y="248154"/>
                </a:lnTo>
                <a:lnTo>
                  <a:pt x="42054" y="291494"/>
                </a:lnTo>
                <a:lnTo>
                  <a:pt x="80968" y="320208"/>
                </a:lnTo>
                <a:lnTo>
                  <a:pt x="104902" y="328803"/>
                </a:lnTo>
                <a:lnTo>
                  <a:pt x="109093" y="315468"/>
                </a:lnTo>
                <a:lnTo>
                  <a:pt x="90302" y="307179"/>
                </a:lnTo>
                <a:lnTo>
                  <a:pt x="74120" y="295640"/>
                </a:lnTo>
                <a:lnTo>
                  <a:pt x="49530" y="262763"/>
                </a:lnTo>
                <a:lnTo>
                  <a:pt x="34845" y="218122"/>
                </a:lnTo>
                <a:lnTo>
                  <a:pt x="29972" y="162814"/>
                </a:lnTo>
                <a:lnTo>
                  <a:pt x="31188" y="134717"/>
                </a:lnTo>
                <a:lnTo>
                  <a:pt x="40955" y="86000"/>
                </a:lnTo>
                <a:lnTo>
                  <a:pt x="60577" y="47642"/>
                </a:lnTo>
                <a:lnTo>
                  <a:pt x="90624" y="21595"/>
                </a:lnTo>
                <a:lnTo>
                  <a:pt x="109601" y="13335"/>
                </a:lnTo>
                <a:lnTo>
                  <a:pt x="104902" y="0"/>
                </a:lnTo>
                <a:close/>
              </a:path>
            </a:pathLst>
          </a:custGeom>
          <a:solidFill>
            <a:srgbClr val="000000"/>
          </a:solidFill>
        </p:spPr>
        <p:txBody>
          <a:bodyPr wrap="square" lIns="0" tIns="0" rIns="0" bIns="0" rtlCol="0"/>
          <a:lstStyle/>
          <a:p>
            <a:endParaRPr/>
          </a:p>
        </p:txBody>
      </p:sp>
      <p:sp>
        <p:nvSpPr>
          <p:cNvPr id="31" name="object 31"/>
          <p:cNvSpPr txBox="1"/>
          <p:nvPr/>
        </p:nvSpPr>
        <p:spPr>
          <a:xfrm>
            <a:off x="5421503" y="2007235"/>
            <a:ext cx="1005205" cy="452120"/>
          </a:xfrm>
          <a:prstGeom prst="rect">
            <a:avLst/>
          </a:prstGeom>
        </p:spPr>
        <p:txBody>
          <a:bodyPr vert="horz" wrap="square" lIns="0" tIns="12065" rIns="0" bIns="0" rtlCol="0">
            <a:spAutoFit/>
          </a:bodyPr>
          <a:lstStyle/>
          <a:p>
            <a:pPr marL="38100">
              <a:lnSpc>
                <a:spcPct val="100000"/>
              </a:lnSpc>
              <a:spcBef>
                <a:spcPts val="95"/>
              </a:spcBef>
              <a:tabLst>
                <a:tab pos="777240" algn="l"/>
              </a:tabLst>
            </a:pPr>
            <a:r>
              <a:rPr sz="4200" spc="-44" baseline="11904" dirty="0">
                <a:latin typeface="Cambria Math"/>
                <a:cs typeface="Cambria Math"/>
              </a:rPr>
              <a:t>𝑓</a:t>
            </a:r>
            <a:r>
              <a:rPr sz="2050" spc="-30" dirty="0">
                <a:latin typeface="Cambria Math"/>
                <a:cs typeface="Cambria Math"/>
              </a:rPr>
              <a:t>𝑤,𝑏	</a:t>
            </a:r>
            <a:r>
              <a:rPr sz="4200" spc="-7" baseline="11904" dirty="0">
                <a:latin typeface="Cambria Math"/>
                <a:cs typeface="Cambria Math"/>
              </a:rPr>
              <a:t>𝑥</a:t>
            </a:r>
            <a:endParaRPr sz="4200" baseline="11904">
              <a:latin typeface="Cambria Math"/>
              <a:cs typeface="Cambria Math"/>
            </a:endParaRPr>
          </a:p>
        </p:txBody>
      </p:sp>
      <p:grpSp>
        <p:nvGrpSpPr>
          <p:cNvPr id="32" name="object 32"/>
          <p:cNvGrpSpPr/>
          <p:nvPr/>
        </p:nvGrpSpPr>
        <p:grpSpPr>
          <a:xfrm>
            <a:off x="1021080" y="1816607"/>
            <a:ext cx="8075930" cy="4422775"/>
            <a:chOff x="1021080" y="1816607"/>
            <a:chExt cx="8075930" cy="4422775"/>
          </a:xfrm>
        </p:grpSpPr>
        <p:sp>
          <p:nvSpPr>
            <p:cNvPr id="33" name="object 33"/>
            <p:cNvSpPr/>
            <p:nvPr/>
          </p:nvSpPr>
          <p:spPr>
            <a:xfrm>
              <a:off x="1059180" y="1854707"/>
              <a:ext cx="4186554" cy="3324225"/>
            </a:xfrm>
            <a:custGeom>
              <a:avLst/>
              <a:gdLst/>
              <a:ahLst/>
              <a:cxnLst/>
              <a:rect l="l" t="t" r="r" b="b"/>
              <a:pathLst>
                <a:path w="4186554" h="3324225">
                  <a:moveTo>
                    <a:pt x="0" y="3323844"/>
                  </a:moveTo>
                  <a:lnTo>
                    <a:pt x="4186428" y="3323844"/>
                  </a:lnTo>
                  <a:lnTo>
                    <a:pt x="4186428" y="0"/>
                  </a:lnTo>
                  <a:lnTo>
                    <a:pt x="0" y="0"/>
                  </a:lnTo>
                  <a:lnTo>
                    <a:pt x="0" y="3323844"/>
                  </a:lnTo>
                  <a:close/>
                </a:path>
              </a:pathLst>
            </a:custGeom>
            <a:ln w="76200">
              <a:solidFill>
                <a:srgbClr val="FF0000"/>
              </a:solidFill>
            </a:ln>
          </p:spPr>
          <p:txBody>
            <a:bodyPr wrap="square" lIns="0" tIns="0" rIns="0" bIns="0" rtlCol="0"/>
            <a:lstStyle/>
            <a:p>
              <a:endParaRPr/>
            </a:p>
          </p:txBody>
        </p:sp>
        <p:sp>
          <p:nvSpPr>
            <p:cNvPr id="34" name="object 34"/>
            <p:cNvSpPr/>
            <p:nvPr/>
          </p:nvSpPr>
          <p:spPr>
            <a:xfrm>
              <a:off x="3780281" y="3810380"/>
              <a:ext cx="5297805" cy="2409825"/>
            </a:xfrm>
            <a:custGeom>
              <a:avLst/>
              <a:gdLst/>
              <a:ahLst/>
              <a:cxnLst/>
              <a:rect l="l" t="t" r="r" b="b"/>
              <a:pathLst>
                <a:path w="5297805" h="2409825">
                  <a:moveTo>
                    <a:pt x="4950714" y="329565"/>
                  </a:moveTo>
                  <a:lnTo>
                    <a:pt x="346709" y="329565"/>
                  </a:lnTo>
                  <a:lnTo>
                    <a:pt x="299656" y="332729"/>
                  </a:lnTo>
                  <a:lnTo>
                    <a:pt x="254529" y="341947"/>
                  </a:lnTo>
                  <a:lnTo>
                    <a:pt x="211740" y="356806"/>
                  </a:lnTo>
                  <a:lnTo>
                    <a:pt x="171703" y="376893"/>
                  </a:lnTo>
                  <a:lnTo>
                    <a:pt x="134831" y="401796"/>
                  </a:lnTo>
                  <a:lnTo>
                    <a:pt x="101536" y="431101"/>
                  </a:lnTo>
                  <a:lnTo>
                    <a:pt x="72231" y="464396"/>
                  </a:lnTo>
                  <a:lnTo>
                    <a:pt x="47328" y="501269"/>
                  </a:lnTo>
                  <a:lnTo>
                    <a:pt x="27241" y="541305"/>
                  </a:lnTo>
                  <a:lnTo>
                    <a:pt x="12382" y="584094"/>
                  </a:lnTo>
                  <a:lnTo>
                    <a:pt x="3164" y="629221"/>
                  </a:lnTo>
                  <a:lnTo>
                    <a:pt x="0" y="676275"/>
                  </a:lnTo>
                  <a:lnTo>
                    <a:pt x="0" y="2063102"/>
                  </a:lnTo>
                  <a:lnTo>
                    <a:pt x="3164" y="2110150"/>
                  </a:lnTo>
                  <a:lnTo>
                    <a:pt x="12382" y="2155275"/>
                  </a:lnTo>
                  <a:lnTo>
                    <a:pt x="27241" y="2198062"/>
                  </a:lnTo>
                  <a:lnTo>
                    <a:pt x="47328" y="2238100"/>
                  </a:lnTo>
                  <a:lnTo>
                    <a:pt x="72231" y="2274974"/>
                  </a:lnTo>
                  <a:lnTo>
                    <a:pt x="101536" y="2308272"/>
                  </a:lnTo>
                  <a:lnTo>
                    <a:pt x="134831" y="2337581"/>
                  </a:lnTo>
                  <a:lnTo>
                    <a:pt x="171704" y="2362487"/>
                  </a:lnTo>
                  <a:lnTo>
                    <a:pt x="211740" y="2382577"/>
                  </a:lnTo>
                  <a:lnTo>
                    <a:pt x="254529" y="2397439"/>
                  </a:lnTo>
                  <a:lnTo>
                    <a:pt x="299656" y="2406659"/>
                  </a:lnTo>
                  <a:lnTo>
                    <a:pt x="346709" y="2409825"/>
                  </a:lnTo>
                  <a:lnTo>
                    <a:pt x="4950714" y="2409825"/>
                  </a:lnTo>
                  <a:lnTo>
                    <a:pt x="4997767" y="2406659"/>
                  </a:lnTo>
                  <a:lnTo>
                    <a:pt x="5042894" y="2397439"/>
                  </a:lnTo>
                  <a:lnTo>
                    <a:pt x="5085683" y="2382577"/>
                  </a:lnTo>
                  <a:lnTo>
                    <a:pt x="5125720" y="2362487"/>
                  </a:lnTo>
                  <a:lnTo>
                    <a:pt x="5162592" y="2337581"/>
                  </a:lnTo>
                  <a:lnTo>
                    <a:pt x="5195887" y="2308272"/>
                  </a:lnTo>
                  <a:lnTo>
                    <a:pt x="5225192" y="2274974"/>
                  </a:lnTo>
                  <a:lnTo>
                    <a:pt x="5250095" y="2238100"/>
                  </a:lnTo>
                  <a:lnTo>
                    <a:pt x="5270182" y="2198062"/>
                  </a:lnTo>
                  <a:lnTo>
                    <a:pt x="5285041" y="2155275"/>
                  </a:lnTo>
                  <a:lnTo>
                    <a:pt x="5294259" y="2110150"/>
                  </a:lnTo>
                  <a:lnTo>
                    <a:pt x="5297423" y="2063102"/>
                  </a:lnTo>
                  <a:lnTo>
                    <a:pt x="5297423" y="676275"/>
                  </a:lnTo>
                  <a:lnTo>
                    <a:pt x="5294259" y="629221"/>
                  </a:lnTo>
                  <a:lnTo>
                    <a:pt x="5285041" y="584094"/>
                  </a:lnTo>
                  <a:lnTo>
                    <a:pt x="5270182" y="541305"/>
                  </a:lnTo>
                  <a:lnTo>
                    <a:pt x="5250095" y="501269"/>
                  </a:lnTo>
                  <a:lnTo>
                    <a:pt x="5225192" y="464396"/>
                  </a:lnTo>
                  <a:lnTo>
                    <a:pt x="5195887" y="431101"/>
                  </a:lnTo>
                  <a:lnTo>
                    <a:pt x="5162592" y="401796"/>
                  </a:lnTo>
                  <a:lnTo>
                    <a:pt x="5125719" y="376893"/>
                  </a:lnTo>
                  <a:lnTo>
                    <a:pt x="5085683" y="356806"/>
                  </a:lnTo>
                  <a:lnTo>
                    <a:pt x="5042894" y="341947"/>
                  </a:lnTo>
                  <a:lnTo>
                    <a:pt x="4997767" y="332729"/>
                  </a:lnTo>
                  <a:lnTo>
                    <a:pt x="4950714" y="329565"/>
                  </a:lnTo>
                  <a:close/>
                </a:path>
                <a:path w="5297805" h="2409825">
                  <a:moveTo>
                    <a:pt x="713866" y="0"/>
                  </a:moveTo>
                  <a:lnTo>
                    <a:pt x="882903" y="329565"/>
                  </a:lnTo>
                  <a:lnTo>
                    <a:pt x="2207259" y="329565"/>
                  </a:lnTo>
                  <a:lnTo>
                    <a:pt x="713866" y="0"/>
                  </a:lnTo>
                  <a:close/>
                </a:path>
              </a:pathLst>
            </a:custGeom>
            <a:solidFill>
              <a:srgbClr val="FFFFFF"/>
            </a:solidFill>
          </p:spPr>
          <p:txBody>
            <a:bodyPr wrap="square" lIns="0" tIns="0" rIns="0" bIns="0" rtlCol="0"/>
            <a:lstStyle/>
            <a:p>
              <a:endParaRPr/>
            </a:p>
          </p:txBody>
        </p:sp>
        <p:sp>
          <p:nvSpPr>
            <p:cNvPr id="35" name="object 35"/>
            <p:cNvSpPr/>
            <p:nvPr/>
          </p:nvSpPr>
          <p:spPr>
            <a:xfrm>
              <a:off x="3780281" y="3810380"/>
              <a:ext cx="5297805" cy="2409825"/>
            </a:xfrm>
            <a:custGeom>
              <a:avLst/>
              <a:gdLst/>
              <a:ahLst/>
              <a:cxnLst/>
              <a:rect l="l" t="t" r="r" b="b"/>
              <a:pathLst>
                <a:path w="5297805" h="2409825">
                  <a:moveTo>
                    <a:pt x="0" y="676275"/>
                  </a:moveTo>
                  <a:lnTo>
                    <a:pt x="3164" y="629221"/>
                  </a:lnTo>
                  <a:lnTo>
                    <a:pt x="12382" y="584094"/>
                  </a:lnTo>
                  <a:lnTo>
                    <a:pt x="27241" y="541305"/>
                  </a:lnTo>
                  <a:lnTo>
                    <a:pt x="47328" y="501269"/>
                  </a:lnTo>
                  <a:lnTo>
                    <a:pt x="72231" y="464396"/>
                  </a:lnTo>
                  <a:lnTo>
                    <a:pt x="101536" y="431101"/>
                  </a:lnTo>
                  <a:lnTo>
                    <a:pt x="134831" y="401796"/>
                  </a:lnTo>
                  <a:lnTo>
                    <a:pt x="171703" y="376893"/>
                  </a:lnTo>
                  <a:lnTo>
                    <a:pt x="211740" y="356806"/>
                  </a:lnTo>
                  <a:lnTo>
                    <a:pt x="254529" y="341947"/>
                  </a:lnTo>
                  <a:lnTo>
                    <a:pt x="299656" y="332729"/>
                  </a:lnTo>
                  <a:lnTo>
                    <a:pt x="346709" y="329565"/>
                  </a:lnTo>
                  <a:lnTo>
                    <a:pt x="882903" y="329565"/>
                  </a:lnTo>
                  <a:lnTo>
                    <a:pt x="713866" y="0"/>
                  </a:lnTo>
                  <a:lnTo>
                    <a:pt x="2207259" y="329565"/>
                  </a:lnTo>
                  <a:lnTo>
                    <a:pt x="4950714" y="329565"/>
                  </a:lnTo>
                  <a:lnTo>
                    <a:pt x="4997767" y="332729"/>
                  </a:lnTo>
                  <a:lnTo>
                    <a:pt x="5042894" y="341947"/>
                  </a:lnTo>
                  <a:lnTo>
                    <a:pt x="5085683" y="356806"/>
                  </a:lnTo>
                  <a:lnTo>
                    <a:pt x="5125719" y="376893"/>
                  </a:lnTo>
                  <a:lnTo>
                    <a:pt x="5162592" y="401796"/>
                  </a:lnTo>
                  <a:lnTo>
                    <a:pt x="5195887" y="431101"/>
                  </a:lnTo>
                  <a:lnTo>
                    <a:pt x="5225192" y="464396"/>
                  </a:lnTo>
                  <a:lnTo>
                    <a:pt x="5250095" y="501269"/>
                  </a:lnTo>
                  <a:lnTo>
                    <a:pt x="5270182" y="541305"/>
                  </a:lnTo>
                  <a:lnTo>
                    <a:pt x="5285041" y="584094"/>
                  </a:lnTo>
                  <a:lnTo>
                    <a:pt x="5294259" y="629221"/>
                  </a:lnTo>
                  <a:lnTo>
                    <a:pt x="5297423" y="676275"/>
                  </a:lnTo>
                  <a:lnTo>
                    <a:pt x="5297423" y="1196340"/>
                  </a:lnTo>
                  <a:lnTo>
                    <a:pt x="5297423" y="2063102"/>
                  </a:lnTo>
                  <a:lnTo>
                    <a:pt x="5294259" y="2110150"/>
                  </a:lnTo>
                  <a:lnTo>
                    <a:pt x="5285041" y="2155275"/>
                  </a:lnTo>
                  <a:lnTo>
                    <a:pt x="5270182" y="2198062"/>
                  </a:lnTo>
                  <a:lnTo>
                    <a:pt x="5250095" y="2238100"/>
                  </a:lnTo>
                  <a:lnTo>
                    <a:pt x="5225192" y="2274974"/>
                  </a:lnTo>
                  <a:lnTo>
                    <a:pt x="5195887" y="2308272"/>
                  </a:lnTo>
                  <a:lnTo>
                    <a:pt x="5162592" y="2337581"/>
                  </a:lnTo>
                  <a:lnTo>
                    <a:pt x="5125720" y="2362487"/>
                  </a:lnTo>
                  <a:lnTo>
                    <a:pt x="5085683" y="2382577"/>
                  </a:lnTo>
                  <a:lnTo>
                    <a:pt x="5042894" y="2397439"/>
                  </a:lnTo>
                  <a:lnTo>
                    <a:pt x="4997767" y="2406659"/>
                  </a:lnTo>
                  <a:lnTo>
                    <a:pt x="4950714" y="2409825"/>
                  </a:lnTo>
                  <a:lnTo>
                    <a:pt x="2207259" y="2409825"/>
                  </a:lnTo>
                  <a:lnTo>
                    <a:pt x="882903" y="2409825"/>
                  </a:lnTo>
                  <a:lnTo>
                    <a:pt x="346709" y="2409825"/>
                  </a:lnTo>
                  <a:lnTo>
                    <a:pt x="299656" y="2406659"/>
                  </a:lnTo>
                  <a:lnTo>
                    <a:pt x="254529" y="2397439"/>
                  </a:lnTo>
                  <a:lnTo>
                    <a:pt x="211740" y="2382577"/>
                  </a:lnTo>
                  <a:lnTo>
                    <a:pt x="171703" y="2362487"/>
                  </a:lnTo>
                  <a:lnTo>
                    <a:pt x="134831" y="2337581"/>
                  </a:lnTo>
                  <a:lnTo>
                    <a:pt x="101536" y="2308272"/>
                  </a:lnTo>
                  <a:lnTo>
                    <a:pt x="72231" y="2274974"/>
                  </a:lnTo>
                  <a:lnTo>
                    <a:pt x="47328" y="2238100"/>
                  </a:lnTo>
                  <a:lnTo>
                    <a:pt x="27241" y="2198062"/>
                  </a:lnTo>
                  <a:lnTo>
                    <a:pt x="12382" y="2155275"/>
                  </a:lnTo>
                  <a:lnTo>
                    <a:pt x="3164" y="2110150"/>
                  </a:lnTo>
                  <a:lnTo>
                    <a:pt x="0" y="2063102"/>
                  </a:lnTo>
                  <a:lnTo>
                    <a:pt x="0" y="1196340"/>
                  </a:lnTo>
                  <a:lnTo>
                    <a:pt x="0" y="676275"/>
                  </a:lnTo>
                  <a:close/>
                </a:path>
              </a:pathLst>
            </a:custGeom>
            <a:ln w="38100">
              <a:solidFill>
                <a:srgbClr val="0000FF"/>
              </a:solidFill>
            </a:ln>
          </p:spPr>
          <p:txBody>
            <a:bodyPr wrap="square" lIns="0" tIns="0" rIns="0" bIns="0" rtlCol="0"/>
            <a:lstStyle/>
            <a:p>
              <a:endParaRPr/>
            </a:p>
          </p:txBody>
        </p:sp>
        <p:pic>
          <p:nvPicPr>
            <p:cNvPr id="36" name="object 36"/>
            <p:cNvPicPr/>
            <p:nvPr/>
          </p:nvPicPr>
          <p:blipFill>
            <a:blip r:embed="rId6" cstate="print"/>
            <a:stretch>
              <a:fillRect/>
            </a:stretch>
          </p:blipFill>
          <p:spPr>
            <a:xfrm>
              <a:off x="6156959" y="4192523"/>
              <a:ext cx="2570988" cy="1839467"/>
            </a:xfrm>
            <a:prstGeom prst="rect">
              <a:avLst/>
            </a:prstGeom>
          </p:spPr>
        </p:pic>
      </p:grpSp>
      <p:sp>
        <p:nvSpPr>
          <p:cNvPr id="37" name="object 37"/>
          <p:cNvSpPr txBox="1"/>
          <p:nvPr/>
        </p:nvSpPr>
        <p:spPr>
          <a:xfrm>
            <a:off x="6522036" y="4180042"/>
            <a:ext cx="711200" cy="575310"/>
          </a:xfrm>
          <a:prstGeom prst="rect">
            <a:avLst/>
          </a:prstGeom>
        </p:spPr>
        <p:txBody>
          <a:bodyPr vert="horz" wrap="square" lIns="0" tIns="13335" rIns="0" bIns="0" rtlCol="0">
            <a:spAutoFit/>
          </a:bodyPr>
          <a:lstStyle/>
          <a:p>
            <a:pPr marL="12700">
              <a:lnSpc>
                <a:spcPct val="100000"/>
              </a:lnSpc>
              <a:spcBef>
                <a:spcPts val="105"/>
              </a:spcBef>
            </a:pPr>
            <a:r>
              <a:rPr sz="2850" spc="-225" dirty="0">
                <a:latin typeface="Symbol"/>
                <a:cs typeface="Symbol"/>
              </a:rPr>
              <a:t></a:t>
            </a:r>
            <a:r>
              <a:rPr sz="3600" spc="-225" dirty="0">
                <a:latin typeface="Symbol"/>
                <a:cs typeface="Symbol"/>
              </a:rPr>
              <a:t></a:t>
            </a:r>
            <a:r>
              <a:rPr sz="2700" i="1" spc="-225" dirty="0">
                <a:latin typeface="Times New Roman"/>
                <a:cs typeface="Times New Roman"/>
              </a:rPr>
              <a:t>z</a:t>
            </a:r>
            <a:r>
              <a:rPr sz="3600" spc="-225" dirty="0">
                <a:latin typeface="Symbol"/>
                <a:cs typeface="Symbol"/>
              </a:rPr>
              <a:t></a:t>
            </a:r>
            <a:endParaRPr sz="3600">
              <a:latin typeface="Symbol"/>
              <a:cs typeface="Symbol"/>
            </a:endParaRPr>
          </a:p>
        </p:txBody>
      </p:sp>
      <p:sp>
        <p:nvSpPr>
          <p:cNvPr id="38" name="object 38"/>
          <p:cNvSpPr txBox="1"/>
          <p:nvPr/>
        </p:nvSpPr>
        <p:spPr>
          <a:xfrm>
            <a:off x="8637527" y="5494304"/>
            <a:ext cx="178435" cy="494665"/>
          </a:xfrm>
          <a:prstGeom prst="rect">
            <a:avLst/>
          </a:prstGeom>
        </p:spPr>
        <p:txBody>
          <a:bodyPr vert="horz" wrap="square" lIns="0" tIns="15875" rIns="0" bIns="0" rtlCol="0">
            <a:spAutoFit/>
          </a:bodyPr>
          <a:lstStyle/>
          <a:p>
            <a:pPr marL="12700">
              <a:lnSpc>
                <a:spcPct val="100000"/>
              </a:lnSpc>
              <a:spcBef>
                <a:spcPts val="125"/>
              </a:spcBef>
            </a:pPr>
            <a:r>
              <a:rPr sz="3050" i="1" spc="15" dirty="0">
                <a:latin typeface="Times New Roman"/>
                <a:cs typeface="Times New Roman"/>
              </a:rPr>
              <a:t>z</a:t>
            </a:r>
            <a:endParaRPr sz="3050">
              <a:latin typeface="Times New Roman"/>
              <a:cs typeface="Times New Roman"/>
            </a:endParaRPr>
          </a:p>
        </p:txBody>
      </p:sp>
      <p:sp>
        <p:nvSpPr>
          <p:cNvPr id="39" name="object 39"/>
          <p:cNvSpPr txBox="1"/>
          <p:nvPr/>
        </p:nvSpPr>
        <p:spPr>
          <a:xfrm>
            <a:off x="5071279" y="5331417"/>
            <a:ext cx="982980" cy="478155"/>
          </a:xfrm>
          <a:prstGeom prst="rect">
            <a:avLst/>
          </a:prstGeom>
        </p:spPr>
        <p:txBody>
          <a:bodyPr vert="horz" wrap="square" lIns="0" tIns="15240" rIns="0" bIns="0" rtlCol="0">
            <a:spAutoFit/>
          </a:bodyPr>
          <a:lstStyle/>
          <a:p>
            <a:pPr marL="38100">
              <a:lnSpc>
                <a:spcPct val="100000"/>
              </a:lnSpc>
              <a:spcBef>
                <a:spcPts val="120"/>
              </a:spcBef>
            </a:pPr>
            <a:r>
              <a:rPr sz="2950" spc="245" dirty="0">
                <a:latin typeface="Times New Roman"/>
                <a:cs typeface="Times New Roman"/>
              </a:rPr>
              <a:t>1</a:t>
            </a:r>
            <a:r>
              <a:rPr sz="2950" spc="15" dirty="0">
                <a:latin typeface="Symbol"/>
                <a:cs typeface="Symbol"/>
              </a:rPr>
              <a:t></a:t>
            </a:r>
            <a:r>
              <a:rPr sz="2950" spc="-235" dirty="0">
                <a:latin typeface="Times New Roman"/>
                <a:cs typeface="Times New Roman"/>
              </a:rPr>
              <a:t> </a:t>
            </a:r>
            <a:r>
              <a:rPr sz="2950" i="1" spc="150" dirty="0">
                <a:latin typeface="Times New Roman"/>
                <a:cs typeface="Times New Roman"/>
              </a:rPr>
              <a:t>e</a:t>
            </a:r>
            <a:r>
              <a:rPr sz="2550" spc="30" baseline="44117" dirty="0">
                <a:latin typeface="Symbol"/>
                <a:cs typeface="Symbol"/>
              </a:rPr>
              <a:t></a:t>
            </a:r>
            <a:r>
              <a:rPr sz="2550" spc="-375" baseline="44117" dirty="0">
                <a:latin typeface="Times New Roman"/>
                <a:cs typeface="Times New Roman"/>
              </a:rPr>
              <a:t> </a:t>
            </a:r>
            <a:r>
              <a:rPr sz="2550" i="1" spc="22" baseline="44117" dirty="0">
                <a:latin typeface="Times New Roman"/>
                <a:cs typeface="Times New Roman"/>
              </a:rPr>
              <a:t>z</a:t>
            </a:r>
            <a:endParaRPr sz="2550" baseline="44117">
              <a:latin typeface="Times New Roman"/>
              <a:cs typeface="Times New Roman"/>
            </a:endParaRPr>
          </a:p>
        </p:txBody>
      </p:sp>
      <p:sp>
        <p:nvSpPr>
          <p:cNvPr id="40" name="object 40"/>
          <p:cNvSpPr txBox="1"/>
          <p:nvPr/>
        </p:nvSpPr>
        <p:spPr>
          <a:xfrm>
            <a:off x="3961730" y="4916049"/>
            <a:ext cx="2172335" cy="622935"/>
          </a:xfrm>
          <a:prstGeom prst="rect">
            <a:avLst/>
          </a:prstGeom>
        </p:spPr>
        <p:txBody>
          <a:bodyPr vert="horz" wrap="square" lIns="0" tIns="15240" rIns="0" bIns="0" rtlCol="0">
            <a:spAutoFit/>
          </a:bodyPr>
          <a:lstStyle/>
          <a:p>
            <a:pPr marL="50800">
              <a:lnSpc>
                <a:spcPct val="100000"/>
              </a:lnSpc>
              <a:spcBef>
                <a:spcPts val="120"/>
              </a:spcBef>
              <a:tabLst>
                <a:tab pos="1547495" algn="l"/>
                <a:tab pos="2120900" algn="l"/>
              </a:tabLst>
            </a:pPr>
            <a:r>
              <a:rPr sz="3100" spc="-225" dirty="0">
                <a:latin typeface="Symbol"/>
                <a:cs typeface="Symbol"/>
              </a:rPr>
              <a:t></a:t>
            </a:r>
            <a:r>
              <a:rPr sz="3900" spc="-225" dirty="0">
                <a:latin typeface="Symbol"/>
                <a:cs typeface="Symbol"/>
              </a:rPr>
              <a:t></a:t>
            </a:r>
            <a:r>
              <a:rPr sz="2950" i="1" spc="-225" dirty="0">
                <a:latin typeface="Times New Roman"/>
                <a:cs typeface="Times New Roman"/>
              </a:rPr>
              <a:t>z</a:t>
            </a:r>
            <a:r>
              <a:rPr sz="3900" spc="-225" dirty="0">
                <a:latin typeface="Symbol"/>
                <a:cs typeface="Symbol"/>
              </a:rPr>
              <a:t></a:t>
            </a:r>
            <a:r>
              <a:rPr sz="3900" spc="-530" dirty="0">
                <a:latin typeface="Times New Roman"/>
                <a:cs typeface="Times New Roman"/>
              </a:rPr>
              <a:t> </a:t>
            </a:r>
            <a:r>
              <a:rPr sz="2950" spc="15" dirty="0">
                <a:latin typeface="Symbol"/>
                <a:cs typeface="Symbol"/>
              </a:rPr>
              <a:t></a:t>
            </a:r>
            <a:r>
              <a:rPr sz="4425" u="heavy" spc="22" baseline="34839" dirty="0">
                <a:uFill>
                  <a:solidFill>
                    <a:srgbClr val="000000"/>
                  </a:solidFill>
                </a:uFill>
                <a:latin typeface="Times New Roman"/>
                <a:cs typeface="Times New Roman"/>
              </a:rPr>
              <a:t>	1	</a:t>
            </a:r>
            <a:endParaRPr sz="4425" baseline="34839">
              <a:latin typeface="Times New Roman"/>
              <a:cs typeface="Times New Roman"/>
            </a:endParaRPr>
          </a:p>
        </p:txBody>
      </p:sp>
      <p:sp>
        <p:nvSpPr>
          <p:cNvPr id="41" name="object 41"/>
          <p:cNvSpPr txBox="1"/>
          <p:nvPr/>
        </p:nvSpPr>
        <p:spPr>
          <a:xfrm>
            <a:off x="4092955" y="4271517"/>
            <a:ext cx="21602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Sigmoid</a:t>
            </a:r>
            <a:r>
              <a:rPr sz="2400" spc="-80" dirty="0">
                <a:latin typeface="Calibri"/>
                <a:cs typeface="Calibri"/>
              </a:rPr>
              <a:t> </a:t>
            </a:r>
            <a:r>
              <a:rPr sz="2400" spc="-5" dirty="0">
                <a:latin typeface="Calibri"/>
                <a:cs typeface="Calibri"/>
              </a:rPr>
              <a:t>Function</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453129"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Deep</a:t>
            </a:r>
            <a:r>
              <a:rPr spc="-60" dirty="0">
                <a:solidFill>
                  <a:srgbClr val="FF0000"/>
                </a:solidFill>
              </a:rPr>
              <a:t> </a:t>
            </a:r>
            <a:r>
              <a:rPr dirty="0">
                <a:solidFill>
                  <a:srgbClr val="FF0000"/>
                </a:solidFill>
              </a:rPr>
              <a:t>Learning!</a:t>
            </a:r>
          </a:p>
        </p:txBody>
      </p:sp>
      <p:grpSp>
        <p:nvGrpSpPr>
          <p:cNvPr id="3" name="object 3"/>
          <p:cNvGrpSpPr/>
          <p:nvPr/>
        </p:nvGrpSpPr>
        <p:grpSpPr>
          <a:xfrm>
            <a:off x="4594859" y="306324"/>
            <a:ext cx="4057015" cy="2715895"/>
            <a:chOff x="4594859" y="306324"/>
            <a:chExt cx="4057015" cy="2715895"/>
          </a:xfrm>
        </p:grpSpPr>
        <p:pic>
          <p:nvPicPr>
            <p:cNvPr id="4" name="object 4"/>
            <p:cNvPicPr/>
            <p:nvPr/>
          </p:nvPicPr>
          <p:blipFill>
            <a:blip r:embed="rId2" cstate="print"/>
            <a:stretch>
              <a:fillRect/>
            </a:stretch>
          </p:blipFill>
          <p:spPr>
            <a:xfrm>
              <a:off x="4594859" y="306324"/>
              <a:ext cx="3683508" cy="2715767"/>
            </a:xfrm>
            <a:prstGeom prst="rect">
              <a:avLst/>
            </a:prstGeom>
          </p:spPr>
        </p:pic>
        <p:pic>
          <p:nvPicPr>
            <p:cNvPr id="5" name="object 5"/>
            <p:cNvPicPr/>
            <p:nvPr/>
          </p:nvPicPr>
          <p:blipFill>
            <a:blip r:embed="rId3" cstate="print"/>
            <a:stretch>
              <a:fillRect/>
            </a:stretch>
          </p:blipFill>
          <p:spPr>
            <a:xfrm>
              <a:off x="6702551" y="487680"/>
              <a:ext cx="1949196" cy="1363980"/>
            </a:xfrm>
            <a:prstGeom prst="rect">
              <a:avLst/>
            </a:prstGeom>
          </p:spPr>
        </p:pic>
      </p:grpSp>
      <p:grpSp>
        <p:nvGrpSpPr>
          <p:cNvPr id="6" name="object 6"/>
          <p:cNvGrpSpPr/>
          <p:nvPr/>
        </p:nvGrpSpPr>
        <p:grpSpPr>
          <a:xfrm>
            <a:off x="4412741" y="3678809"/>
            <a:ext cx="1528445" cy="572135"/>
            <a:chOff x="4412741" y="3678809"/>
            <a:chExt cx="1528445" cy="572135"/>
          </a:xfrm>
        </p:grpSpPr>
        <p:sp>
          <p:nvSpPr>
            <p:cNvPr id="7" name="object 7"/>
            <p:cNvSpPr/>
            <p:nvPr/>
          </p:nvSpPr>
          <p:spPr>
            <a:xfrm>
              <a:off x="5378957" y="3925824"/>
              <a:ext cx="561975" cy="78105"/>
            </a:xfrm>
            <a:custGeom>
              <a:avLst/>
              <a:gdLst/>
              <a:ahLst/>
              <a:cxnLst/>
              <a:rect l="l" t="t" r="r" b="b"/>
              <a:pathLst>
                <a:path w="561975" h="78104">
                  <a:moveTo>
                    <a:pt x="484124" y="0"/>
                  </a:moveTo>
                  <a:lnTo>
                    <a:pt x="484124" y="77724"/>
                  </a:lnTo>
                  <a:lnTo>
                    <a:pt x="535939" y="51815"/>
                  </a:lnTo>
                  <a:lnTo>
                    <a:pt x="497077" y="51815"/>
                  </a:lnTo>
                  <a:lnTo>
                    <a:pt x="497077" y="25907"/>
                  </a:lnTo>
                  <a:lnTo>
                    <a:pt x="535939" y="25907"/>
                  </a:lnTo>
                  <a:lnTo>
                    <a:pt x="484124" y="0"/>
                  </a:lnTo>
                  <a:close/>
                </a:path>
                <a:path w="561975" h="78104">
                  <a:moveTo>
                    <a:pt x="484124" y="25907"/>
                  </a:moveTo>
                  <a:lnTo>
                    <a:pt x="0" y="25907"/>
                  </a:lnTo>
                  <a:lnTo>
                    <a:pt x="0" y="51815"/>
                  </a:lnTo>
                  <a:lnTo>
                    <a:pt x="484124" y="51815"/>
                  </a:lnTo>
                  <a:lnTo>
                    <a:pt x="484124" y="25907"/>
                  </a:lnTo>
                  <a:close/>
                </a:path>
                <a:path w="561975" h="78104">
                  <a:moveTo>
                    <a:pt x="535939" y="25907"/>
                  </a:moveTo>
                  <a:lnTo>
                    <a:pt x="497077" y="25907"/>
                  </a:lnTo>
                  <a:lnTo>
                    <a:pt x="497077" y="51815"/>
                  </a:lnTo>
                  <a:lnTo>
                    <a:pt x="535939" y="51815"/>
                  </a:lnTo>
                  <a:lnTo>
                    <a:pt x="561847" y="38862"/>
                  </a:lnTo>
                  <a:lnTo>
                    <a:pt x="535939" y="25907"/>
                  </a:lnTo>
                  <a:close/>
                </a:path>
              </a:pathLst>
            </a:custGeom>
            <a:solidFill>
              <a:srgbClr val="000000"/>
            </a:solidFill>
          </p:spPr>
          <p:txBody>
            <a:bodyPr wrap="square" lIns="0" tIns="0" rIns="0" bIns="0" rtlCol="0"/>
            <a:lstStyle/>
            <a:p>
              <a:endParaRPr/>
            </a:p>
          </p:txBody>
        </p:sp>
        <p:pic>
          <p:nvPicPr>
            <p:cNvPr id="8" name="object 8"/>
            <p:cNvPicPr/>
            <p:nvPr/>
          </p:nvPicPr>
          <p:blipFill>
            <a:blip r:embed="rId4" cstate="print"/>
            <a:stretch>
              <a:fillRect/>
            </a:stretch>
          </p:blipFill>
          <p:spPr>
            <a:xfrm>
              <a:off x="4989575" y="3681984"/>
              <a:ext cx="565403" cy="565404"/>
            </a:xfrm>
            <a:prstGeom prst="rect">
              <a:avLst/>
            </a:prstGeom>
          </p:spPr>
        </p:pic>
        <p:sp>
          <p:nvSpPr>
            <p:cNvPr id="9" name="object 9"/>
            <p:cNvSpPr/>
            <p:nvPr/>
          </p:nvSpPr>
          <p:spPr>
            <a:xfrm>
              <a:off x="4989575" y="3681984"/>
              <a:ext cx="565785" cy="565785"/>
            </a:xfrm>
            <a:custGeom>
              <a:avLst/>
              <a:gdLst/>
              <a:ahLst/>
              <a:cxnLst/>
              <a:rect l="l" t="t" r="r" b="b"/>
              <a:pathLst>
                <a:path w="565785" h="565785">
                  <a:moveTo>
                    <a:pt x="0" y="282702"/>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3" y="282702"/>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2"/>
                  </a:lnTo>
                  <a:close/>
                </a:path>
              </a:pathLst>
            </a:custGeom>
            <a:ln w="6096">
              <a:solidFill>
                <a:srgbClr val="5B9BD4"/>
              </a:solidFill>
            </a:ln>
          </p:spPr>
          <p:txBody>
            <a:bodyPr wrap="square" lIns="0" tIns="0" rIns="0" bIns="0" rtlCol="0"/>
            <a:lstStyle/>
            <a:p>
              <a:endParaRPr/>
            </a:p>
          </p:txBody>
        </p:sp>
        <p:sp>
          <p:nvSpPr>
            <p:cNvPr id="10" name="object 10"/>
            <p:cNvSpPr/>
            <p:nvPr/>
          </p:nvSpPr>
          <p:spPr>
            <a:xfrm>
              <a:off x="4412741" y="3942588"/>
              <a:ext cx="561975" cy="78105"/>
            </a:xfrm>
            <a:custGeom>
              <a:avLst/>
              <a:gdLst/>
              <a:ahLst/>
              <a:cxnLst/>
              <a:rect l="l" t="t" r="r" b="b"/>
              <a:pathLst>
                <a:path w="561975" h="78104">
                  <a:moveTo>
                    <a:pt x="484124" y="0"/>
                  </a:moveTo>
                  <a:lnTo>
                    <a:pt x="484124" y="77724"/>
                  </a:lnTo>
                  <a:lnTo>
                    <a:pt x="535939" y="51816"/>
                  </a:lnTo>
                  <a:lnTo>
                    <a:pt x="497078" y="51816"/>
                  </a:lnTo>
                  <a:lnTo>
                    <a:pt x="497078" y="25907"/>
                  </a:lnTo>
                  <a:lnTo>
                    <a:pt x="535939" y="25907"/>
                  </a:lnTo>
                  <a:lnTo>
                    <a:pt x="484124" y="0"/>
                  </a:lnTo>
                  <a:close/>
                </a:path>
                <a:path w="561975" h="78104">
                  <a:moveTo>
                    <a:pt x="484124" y="25907"/>
                  </a:moveTo>
                  <a:lnTo>
                    <a:pt x="0" y="25907"/>
                  </a:lnTo>
                  <a:lnTo>
                    <a:pt x="0" y="51816"/>
                  </a:lnTo>
                  <a:lnTo>
                    <a:pt x="484124" y="51816"/>
                  </a:lnTo>
                  <a:lnTo>
                    <a:pt x="484124" y="25907"/>
                  </a:lnTo>
                  <a:close/>
                </a:path>
                <a:path w="561975" h="78104">
                  <a:moveTo>
                    <a:pt x="535939" y="25907"/>
                  </a:moveTo>
                  <a:lnTo>
                    <a:pt x="497078" y="25907"/>
                  </a:lnTo>
                  <a:lnTo>
                    <a:pt x="497078" y="51816"/>
                  </a:lnTo>
                  <a:lnTo>
                    <a:pt x="535939" y="51816"/>
                  </a:lnTo>
                  <a:lnTo>
                    <a:pt x="561848" y="38862"/>
                  </a:lnTo>
                  <a:lnTo>
                    <a:pt x="535939" y="25907"/>
                  </a:lnTo>
                  <a:close/>
                </a:path>
              </a:pathLst>
            </a:custGeom>
            <a:solidFill>
              <a:srgbClr val="000000"/>
            </a:solidFill>
          </p:spPr>
          <p:txBody>
            <a:bodyPr wrap="square" lIns="0" tIns="0" rIns="0" bIns="0" rtlCol="0"/>
            <a:lstStyle/>
            <a:p>
              <a:endParaRPr/>
            </a:p>
          </p:txBody>
        </p:sp>
      </p:grpSp>
      <p:sp>
        <p:nvSpPr>
          <p:cNvPr id="11" name="object 11"/>
          <p:cNvSpPr txBox="1"/>
          <p:nvPr/>
        </p:nvSpPr>
        <p:spPr>
          <a:xfrm>
            <a:off x="4972668" y="3657360"/>
            <a:ext cx="572770" cy="469265"/>
          </a:xfrm>
          <a:prstGeom prst="rect">
            <a:avLst/>
          </a:prstGeom>
        </p:spPr>
        <p:txBody>
          <a:bodyPr vert="horz" wrap="square" lIns="0" tIns="13970" rIns="0" bIns="0" rtlCol="0">
            <a:spAutoFit/>
          </a:bodyPr>
          <a:lstStyle/>
          <a:p>
            <a:pPr>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12" name="object 12"/>
          <p:cNvGrpSpPr/>
          <p:nvPr/>
        </p:nvGrpSpPr>
        <p:grpSpPr>
          <a:xfrm>
            <a:off x="3515233" y="3210179"/>
            <a:ext cx="1183640" cy="1761489"/>
            <a:chOff x="3515233" y="3210179"/>
            <a:chExt cx="1183640" cy="1761489"/>
          </a:xfrm>
        </p:grpSpPr>
        <p:sp>
          <p:nvSpPr>
            <p:cNvPr id="13" name="object 13"/>
            <p:cNvSpPr/>
            <p:nvPr/>
          </p:nvSpPr>
          <p:spPr>
            <a:xfrm>
              <a:off x="3515233" y="3210179"/>
              <a:ext cx="713740" cy="701040"/>
            </a:xfrm>
            <a:custGeom>
              <a:avLst/>
              <a:gdLst/>
              <a:ahLst/>
              <a:cxnLst/>
              <a:rect l="l" t="t" r="r" b="b"/>
              <a:pathLst>
                <a:path w="713739" h="701039">
                  <a:moveTo>
                    <a:pt x="649074" y="655469"/>
                  </a:moveTo>
                  <a:lnTo>
                    <a:pt x="630936" y="673989"/>
                  </a:lnTo>
                  <a:lnTo>
                    <a:pt x="713613" y="700659"/>
                  </a:lnTo>
                  <a:lnTo>
                    <a:pt x="701137" y="664464"/>
                  </a:lnTo>
                  <a:lnTo>
                    <a:pt x="658240" y="664464"/>
                  </a:lnTo>
                  <a:lnTo>
                    <a:pt x="649074" y="655469"/>
                  </a:lnTo>
                  <a:close/>
                </a:path>
                <a:path w="713739" h="701039">
                  <a:moveTo>
                    <a:pt x="667171" y="636991"/>
                  </a:moveTo>
                  <a:lnTo>
                    <a:pt x="649074" y="655469"/>
                  </a:lnTo>
                  <a:lnTo>
                    <a:pt x="658240" y="664464"/>
                  </a:lnTo>
                  <a:lnTo>
                    <a:pt x="676401" y="646049"/>
                  </a:lnTo>
                  <a:lnTo>
                    <a:pt x="667171" y="636991"/>
                  </a:lnTo>
                  <a:close/>
                </a:path>
                <a:path w="713739" h="701039">
                  <a:moveTo>
                    <a:pt x="685291" y="618490"/>
                  </a:moveTo>
                  <a:lnTo>
                    <a:pt x="667171" y="636991"/>
                  </a:lnTo>
                  <a:lnTo>
                    <a:pt x="676401" y="646049"/>
                  </a:lnTo>
                  <a:lnTo>
                    <a:pt x="658240" y="664464"/>
                  </a:lnTo>
                  <a:lnTo>
                    <a:pt x="701137" y="664464"/>
                  </a:lnTo>
                  <a:lnTo>
                    <a:pt x="685291" y="618490"/>
                  </a:lnTo>
                  <a:close/>
                </a:path>
                <a:path w="713739" h="701039">
                  <a:moveTo>
                    <a:pt x="18033" y="0"/>
                  </a:moveTo>
                  <a:lnTo>
                    <a:pt x="0" y="18542"/>
                  </a:lnTo>
                  <a:lnTo>
                    <a:pt x="649074" y="655469"/>
                  </a:lnTo>
                  <a:lnTo>
                    <a:pt x="667171" y="636991"/>
                  </a:lnTo>
                  <a:lnTo>
                    <a:pt x="18033" y="0"/>
                  </a:lnTo>
                  <a:close/>
                </a:path>
              </a:pathLst>
            </a:custGeom>
            <a:solidFill>
              <a:srgbClr val="000000"/>
            </a:solidFill>
          </p:spPr>
          <p:txBody>
            <a:bodyPr wrap="square" lIns="0" tIns="0" rIns="0" bIns="0" rtlCol="0"/>
            <a:lstStyle/>
            <a:p>
              <a:endParaRPr/>
            </a:p>
          </p:txBody>
        </p:sp>
        <p:pic>
          <p:nvPicPr>
            <p:cNvPr id="14" name="object 14"/>
            <p:cNvPicPr/>
            <p:nvPr/>
          </p:nvPicPr>
          <p:blipFill>
            <a:blip r:embed="rId5" cstate="print"/>
            <a:stretch>
              <a:fillRect/>
            </a:stretch>
          </p:blipFill>
          <p:spPr>
            <a:xfrm>
              <a:off x="4256532" y="3755136"/>
              <a:ext cx="438912" cy="438912"/>
            </a:xfrm>
            <a:prstGeom prst="rect">
              <a:avLst/>
            </a:prstGeom>
          </p:spPr>
        </p:pic>
        <p:sp>
          <p:nvSpPr>
            <p:cNvPr id="15" name="object 15"/>
            <p:cNvSpPr/>
            <p:nvPr/>
          </p:nvSpPr>
          <p:spPr>
            <a:xfrm>
              <a:off x="3524504" y="4057650"/>
              <a:ext cx="685165" cy="914400"/>
            </a:xfrm>
            <a:custGeom>
              <a:avLst/>
              <a:gdLst/>
              <a:ahLst/>
              <a:cxnLst/>
              <a:rect l="l" t="t" r="r" b="b"/>
              <a:pathLst>
                <a:path w="685164" h="914400">
                  <a:moveTo>
                    <a:pt x="627872" y="54629"/>
                  </a:moveTo>
                  <a:lnTo>
                    <a:pt x="0" y="898525"/>
                  </a:lnTo>
                  <a:lnTo>
                    <a:pt x="20828" y="913892"/>
                  </a:lnTo>
                  <a:lnTo>
                    <a:pt x="648684" y="70143"/>
                  </a:lnTo>
                  <a:lnTo>
                    <a:pt x="627872" y="54629"/>
                  </a:lnTo>
                  <a:close/>
                </a:path>
                <a:path w="685164" h="914400">
                  <a:moveTo>
                    <a:pt x="676788" y="44195"/>
                  </a:moveTo>
                  <a:lnTo>
                    <a:pt x="635635" y="44195"/>
                  </a:lnTo>
                  <a:lnTo>
                    <a:pt x="656463" y="59689"/>
                  </a:lnTo>
                  <a:lnTo>
                    <a:pt x="648684" y="70143"/>
                  </a:lnTo>
                  <a:lnTo>
                    <a:pt x="669417" y="85598"/>
                  </a:lnTo>
                  <a:lnTo>
                    <a:pt x="676788" y="44195"/>
                  </a:lnTo>
                  <a:close/>
                </a:path>
                <a:path w="685164" h="914400">
                  <a:moveTo>
                    <a:pt x="635635" y="44195"/>
                  </a:moveTo>
                  <a:lnTo>
                    <a:pt x="627872" y="54629"/>
                  </a:lnTo>
                  <a:lnTo>
                    <a:pt x="648684" y="70143"/>
                  </a:lnTo>
                  <a:lnTo>
                    <a:pt x="656463" y="59689"/>
                  </a:lnTo>
                  <a:lnTo>
                    <a:pt x="635635" y="44195"/>
                  </a:lnTo>
                  <a:close/>
                </a:path>
                <a:path w="685164" h="914400">
                  <a:moveTo>
                    <a:pt x="684657" y="0"/>
                  </a:moveTo>
                  <a:lnTo>
                    <a:pt x="607060" y="39116"/>
                  </a:lnTo>
                  <a:lnTo>
                    <a:pt x="627872" y="54629"/>
                  </a:lnTo>
                  <a:lnTo>
                    <a:pt x="635635" y="44195"/>
                  </a:lnTo>
                  <a:lnTo>
                    <a:pt x="676788" y="44195"/>
                  </a:lnTo>
                  <a:lnTo>
                    <a:pt x="684657" y="0"/>
                  </a:lnTo>
                  <a:close/>
                </a:path>
              </a:pathLst>
            </a:custGeom>
            <a:solidFill>
              <a:srgbClr val="000000"/>
            </a:solidFill>
          </p:spPr>
          <p:txBody>
            <a:bodyPr wrap="square" lIns="0" tIns="0" rIns="0" bIns="0" rtlCol="0"/>
            <a:lstStyle/>
            <a:p>
              <a:endParaRPr/>
            </a:p>
          </p:txBody>
        </p:sp>
        <p:sp>
          <p:nvSpPr>
            <p:cNvPr id="16" name="object 16"/>
            <p:cNvSpPr/>
            <p:nvPr/>
          </p:nvSpPr>
          <p:spPr>
            <a:xfrm>
              <a:off x="4256532" y="3755136"/>
              <a:ext cx="439420" cy="439420"/>
            </a:xfrm>
            <a:custGeom>
              <a:avLst/>
              <a:gdLst/>
              <a:ahLst/>
              <a:cxnLst/>
              <a:rect l="l" t="t" r="r" b="b"/>
              <a:pathLst>
                <a:path w="439420" h="439420">
                  <a:moveTo>
                    <a:pt x="0" y="438912"/>
                  </a:moveTo>
                  <a:lnTo>
                    <a:pt x="438912" y="438912"/>
                  </a:lnTo>
                  <a:lnTo>
                    <a:pt x="438912" y="0"/>
                  </a:lnTo>
                  <a:lnTo>
                    <a:pt x="0" y="0"/>
                  </a:lnTo>
                  <a:lnTo>
                    <a:pt x="0" y="438912"/>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4358175" y="3651647"/>
            <a:ext cx="243840" cy="534670"/>
          </a:xfrm>
          <a:prstGeom prst="rect">
            <a:avLst/>
          </a:prstGeom>
        </p:spPr>
        <p:txBody>
          <a:bodyPr vert="horz" wrap="square" lIns="0" tIns="17780" rIns="0" bIns="0" rtlCol="0">
            <a:spAutoFit/>
          </a:bodyPr>
          <a:lstStyle/>
          <a:p>
            <a:pPr>
              <a:lnSpc>
                <a:spcPct val="100000"/>
              </a:lnSpc>
              <a:spcBef>
                <a:spcPts val="140"/>
              </a:spcBef>
            </a:pPr>
            <a:r>
              <a:rPr sz="3300" spc="5" dirty="0">
                <a:latin typeface="Symbol"/>
                <a:cs typeface="Symbol"/>
              </a:rPr>
              <a:t></a:t>
            </a:r>
            <a:endParaRPr sz="3300">
              <a:latin typeface="Symbol"/>
              <a:cs typeface="Symbol"/>
            </a:endParaRPr>
          </a:p>
        </p:txBody>
      </p:sp>
      <p:grpSp>
        <p:nvGrpSpPr>
          <p:cNvPr id="18" name="object 18"/>
          <p:cNvGrpSpPr/>
          <p:nvPr/>
        </p:nvGrpSpPr>
        <p:grpSpPr>
          <a:xfrm>
            <a:off x="1946910" y="2921380"/>
            <a:ext cx="2713990" cy="2198370"/>
            <a:chOff x="1946910" y="2921380"/>
            <a:chExt cx="2713990" cy="2198370"/>
          </a:xfrm>
        </p:grpSpPr>
        <p:pic>
          <p:nvPicPr>
            <p:cNvPr id="19" name="object 19"/>
            <p:cNvPicPr/>
            <p:nvPr/>
          </p:nvPicPr>
          <p:blipFill>
            <a:blip r:embed="rId6" cstate="print"/>
            <a:stretch>
              <a:fillRect/>
            </a:stretch>
          </p:blipFill>
          <p:spPr>
            <a:xfrm>
              <a:off x="4271772" y="4738116"/>
              <a:ext cx="385572" cy="377951"/>
            </a:xfrm>
            <a:prstGeom prst="rect">
              <a:avLst/>
            </a:prstGeom>
          </p:spPr>
        </p:pic>
        <p:sp>
          <p:nvSpPr>
            <p:cNvPr id="20" name="object 20"/>
            <p:cNvSpPr/>
            <p:nvPr/>
          </p:nvSpPr>
          <p:spPr>
            <a:xfrm>
              <a:off x="4271772" y="4738116"/>
              <a:ext cx="386080" cy="378460"/>
            </a:xfrm>
            <a:custGeom>
              <a:avLst/>
              <a:gdLst/>
              <a:ahLst/>
              <a:cxnLst/>
              <a:rect l="l" t="t" r="r" b="b"/>
              <a:pathLst>
                <a:path w="386079" h="378460">
                  <a:moveTo>
                    <a:pt x="0" y="377951"/>
                  </a:moveTo>
                  <a:lnTo>
                    <a:pt x="385572" y="377951"/>
                  </a:lnTo>
                  <a:lnTo>
                    <a:pt x="385572" y="0"/>
                  </a:lnTo>
                  <a:lnTo>
                    <a:pt x="0" y="0"/>
                  </a:lnTo>
                  <a:lnTo>
                    <a:pt x="0" y="377951"/>
                  </a:lnTo>
                  <a:close/>
                </a:path>
              </a:pathLst>
            </a:custGeom>
            <a:ln w="6096">
              <a:solidFill>
                <a:srgbClr val="5B9BD4"/>
              </a:solidFill>
            </a:ln>
          </p:spPr>
          <p:txBody>
            <a:bodyPr wrap="square" lIns="0" tIns="0" rIns="0" bIns="0" rtlCol="0"/>
            <a:lstStyle/>
            <a:p>
              <a:endParaRPr/>
            </a:p>
          </p:txBody>
        </p:sp>
        <p:sp>
          <p:nvSpPr>
            <p:cNvPr id="21" name="object 21"/>
            <p:cNvSpPr/>
            <p:nvPr/>
          </p:nvSpPr>
          <p:spPr>
            <a:xfrm>
              <a:off x="2913126" y="3168395"/>
              <a:ext cx="1595120" cy="1560195"/>
            </a:xfrm>
            <a:custGeom>
              <a:avLst/>
              <a:gdLst/>
              <a:ahLst/>
              <a:cxnLst/>
              <a:rect l="l" t="t" r="r" b="b"/>
              <a:pathLst>
                <a:path w="1595120" h="1560195">
                  <a:moveTo>
                    <a:pt x="561848" y="38862"/>
                  </a:moveTo>
                  <a:lnTo>
                    <a:pt x="535927" y="25908"/>
                  </a:lnTo>
                  <a:lnTo>
                    <a:pt x="484124" y="0"/>
                  </a:lnTo>
                  <a:lnTo>
                    <a:pt x="484124" y="25908"/>
                  </a:lnTo>
                  <a:lnTo>
                    <a:pt x="0" y="25908"/>
                  </a:lnTo>
                  <a:lnTo>
                    <a:pt x="0" y="51816"/>
                  </a:lnTo>
                  <a:lnTo>
                    <a:pt x="484124" y="51816"/>
                  </a:lnTo>
                  <a:lnTo>
                    <a:pt x="484124" y="77724"/>
                  </a:lnTo>
                  <a:lnTo>
                    <a:pt x="535940" y="51816"/>
                  </a:lnTo>
                  <a:lnTo>
                    <a:pt x="561848" y="38862"/>
                  </a:lnTo>
                  <a:close/>
                </a:path>
                <a:path w="1595120" h="1560195">
                  <a:moveTo>
                    <a:pt x="1322451" y="823722"/>
                  </a:moveTo>
                  <a:lnTo>
                    <a:pt x="1296530" y="810768"/>
                  </a:lnTo>
                  <a:lnTo>
                    <a:pt x="1244727" y="784860"/>
                  </a:lnTo>
                  <a:lnTo>
                    <a:pt x="1244727" y="810768"/>
                  </a:lnTo>
                  <a:lnTo>
                    <a:pt x="629412" y="810768"/>
                  </a:lnTo>
                  <a:lnTo>
                    <a:pt x="629412" y="836676"/>
                  </a:lnTo>
                  <a:lnTo>
                    <a:pt x="1244727" y="836676"/>
                  </a:lnTo>
                  <a:lnTo>
                    <a:pt x="1244727" y="862584"/>
                  </a:lnTo>
                  <a:lnTo>
                    <a:pt x="1296530" y="836676"/>
                  </a:lnTo>
                  <a:lnTo>
                    <a:pt x="1322451" y="823722"/>
                  </a:lnTo>
                  <a:close/>
                </a:path>
                <a:path w="1595120" h="1560195">
                  <a:moveTo>
                    <a:pt x="1594866" y="1120902"/>
                  </a:moveTo>
                  <a:lnTo>
                    <a:pt x="1588389" y="1107948"/>
                  </a:lnTo>
                  <a:lnTo>
                    <a:pt x="1556004" y="1043178"/>
                  </a:lnTo>
                  <a:lnTo>
                    <a:pt x="1517142" y="1120902"/>
                  </a:lnTo>
                  <a:lnTo>
                    <a:pt x="1543050" y="1120902"/>
                  </a:lnTo>
                  <a:lnTo>
                    <a:pt x="1543050" y="1560195"/>
                  </a:lnTo>
                  <a:lnTo>
                    <a:pt x="1568958" y="1560195"/>
                  </a:lnTo>
                  <a:lnTo>
                    <a:pt x="1568958" y="1120902"/>
                  </a:lnTo>
                  <a:lnTo>
                    <a:pt x="1594866" y="1120902"/>
                  </a:lnTo>
                  <a:close/>
                </a:path>
              </a:pathLst>
            </a:custGeom>
            <a:solidFill>
              <a:srgbClr val="000000"/>
            </a:solidFill>
          </p:spPr>
          <p:txBody>
            <a:bodyPr wrap="square" lIns="0" tIns="0" rIns="0" bIns="0" rtlCol="0"/>
            <a:lstStyle/>
            <a:p>
              <a:endParaRPr/>
            </a:p>
          </p:txBody>
        </p:sp>
        <p:pic>
          <p:nvPicPr>
            <p:cNvPr id="22" name="object 22"/>
            <p:cNvPicPr/>
            <p:nvPr/>
          </p:nvPicPr>
          <p:blipFill>
            <a:blip r:embed="rId7" cstate="print"/>
            <a:stretch>
              <a:fillRect/>
            </a:stretch>
          </p:blipFill>
          <p:spPr>
            <a:xfrm>
              <a:off x="2525268" y="2924555"/>
              <a:ext cx="565404" cy="565404"/>
            </a:xfrm>
            <a:prstGeom prst="rect">
              <a:avLst/>
            </a:prstGeom>
          </p:spPr>
        </p:pic>
        <p:sp>
          <p:nvSpPr>
            <p:cNvPr id="23" name="object 23"/>
            <p:cNvSpPr/>
            <p:nvPr/>
          </p:nvSpPr>
          <p:spPr>
            <a:xfrm>
              <a:off x="2525268" y="2924555"/>
              <a:ext cx="565785" cy="565785"/>
            </a:xfrm>
            <a:custGeom>
              <a:avLst/>
              <a:gdLst/>
              <a:ahLst/>
              <a:cxnLst/>
              <a:rect l="l" t="t" r="r" b="b"/>
              <a:pathLst>
                <a:path w="565785" h="565785">
                  <a:moveTo>
                    <a:pt x="0" y="282702"/>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4" y="282702"/>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2"/>
                  </a:lnTo>
                  <a:close/>
                </a:path>
              </a:pathLst>
            </a:custGeom>
            <a:ln w="6096">
              <a:solidFill>
                <a:srgbClr val="6FAC46"/>
              </a:solidFill>
            </a:ln>
          </p:spPr>
          <p:txBody>
            <a:bodyPr wrap="square" lIns="0" tIns="0" rIns="0" bIns="0" rtlCol="0"/>
            <a:lstStyle/>
            <a:p>
              <a:endParaRPr/>
            </a:p>
          </p:txBody>
        </p:sp>
        <p:sp>
          <p:nvSpPr>
            <p:cNvPr id="24" name="object 24"/>
            <p:cNvSpPr/>
            <p:nvPr/>
          </p:nvSpPr>
          <p:spPr>
            <a:xfrm>
              <a:off x="1946910" y="3185159"/>
              <a:ext cx="561975" cy="78105"/>
            </a:xfrm>
            <a:custGeom>
              <a:avLst/>
              <a:gdLst/>
              <a:ahLst/>
              <a:cxnLst/>
              <a:rect l="l" t="t" r="r" b="b"/>
              <a:pathLst>
                <a:path w="561975" h="78104">
                  <a:moveTo>
                    <a:pt x="484123" y="0"/>
                  </a:moveTo>
                  <a:lnTo>
                    <a:pt x="484123" y="77724"/>
                  </a:lnTo>
                  <a:lnTo>
                    <a:pt x="535940" y="51815"/>
                  </a:lnTo>
                  <a:lnTo>
                    <a:pt x="497077" y="51815"/>
                  </a:lnTo>
                  <a:lnTo>
                    <a:pt x="497077" y="25907"/>
                  </a:lnTo>
                  <a:lnTo>
                    <a:pt x="535939" y="25907"/>
                  </a:lnTo>
                  <a:lnTo>
                    <a:pt x="484123" y="0"/>
                  </a:lnTo>
                  <a:close/>
                </a:path>
                <a:path w="561975" h="78104">
                  <a:moveTo>
                    <a:pt x="484123" y="25907"/>
                  </a:moveTo>
                  <a:lnTo>
                    <a:pt x="0" y="25907"/>
                  </a:lnTo>
                  <a:lnTo>
                    <a:pt x="0" y="51815"/>
                  </a:lnTo>
                  <a:lnTo>
                    <a:pt x="484123" y="51815"/>
                  </a:lnTo>
                  <a:lnTo>
                    <a:pt x="484123" y="25907"/>
                  </a:lnTo>
                  <a:close/>
                </a:path>
                <a:path w="561975" h="78104">
                  <a:moveTo>
                    <a:pt x="535939" y="25907"/>
                  </a:moveTo>
                  <a:lnTo>
                    <a:pt x="497077" y="25907"/>
                  </a:lnTo>
                  <a:lnTo>
                    <a:pt x="497077" y="51815"/>
                  </a:lnTo>
                  <a:lnTo>
                    <a:pt x="535940" y="51815"/>
                  </a:lnTo>
                  <a:lnTo>
                    <a:pt x="561847" y="38862"/>
                  </a:lnTo>
                  <a:lnTo>
                    <a:pt x="535939" y="25907"/>
                  </a:lnTo>
                  <a:close/>
                </a:path>
              </a:pathLst>
            </a:custGeom>
            <a:solidFill>
              <a:srgbClr val="000000"/>
            </a:solidFill>
          </p:spPr>
          <p:txBody>
            <a:bodyPr wrap="square" lIns="0" tIns="0" rIns="0" bIns="0" rtlCol="0"/>
            <a:lstStyle/>
            <a:p>
              <a:endParaRPr/>
            </a:p>
          </p:txBody>
        </p:sp>
      </p:grpSp>
      <p:sp>
        <p:nvSpPr>
          <p:cNvPr id="25" name="object 25"/>
          <p:cNvSpPr txBox="1"/>
          <p:nvPr/>
        </p:nvSpPr>
        <p:spPr>
          <a:xfrm>
            <a:off x="2495661" y="2899932"/>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26" name="object 26"/>
          <p:cNvGrpSpPr/>
          <p:nvPr/>
        </p:nvGrpSpPr>
        <p:grpSpPr>
          <a:xfrm>
            <a:off x="1049350" y="2452751"/>
            <a:ext cx="1185545" cy="1532255"/>
            <a:chOff x="1049350" y="2452751"/>
            <a:chExt cx="1185545" cy="1532255"/>
          </a:xfrm>
        </p:grpSpPr>
        <p:sp>
          <p:nvSpPr>
            <p:cNvPr id="27" name="object 27"/>
            <p:cNvSpPr/>
            <p:nvPr/>
          </p:nvSpPr>
          <p:spPr>
            <a:xfrm>
              <a:off x="1049350" y="2452751"/>
              <a:ext cx="713740" cy="701040"/>
            </a:xfrm>
            <a:custGeom>
              <a:avLst/>
              <a:gdLst/>
              <a:ahLst/>
              <a:cxnLst/>
              <a:rect l="l" t="t" r="r" b="b"/>
              <a:pathLst>
                <a:path w="713739" h="701039">
                  <a:moveTo>
                    <a:pt x="649124" y="655469"/>
                  </a:moveTo>
                  <a:lnTo>
                    <a:pt x="630986" y="673988"/>
                  </a:lnTo>
                  <a:lnTo>
                    <a:pt x="713663" y="700659"/>
                  </a:lnTo>
                  <a:lnTo>
                    <a:pt x="701188" y="664463"/>
                  </a:lnTo>
                  <a:lnTo>
                    <a:pt x="658291" y="664463"/>
                  </a:lnTo>
                  <a:lnTo>
                    <a:pt x="649124" y="655469"/>
                  </a:lnTo>
                  <a:close/>
                </a:path>
                <a:path w="713739" h="701039">
                  <a:moveTo>
                    <a:pt x="667222" y="636991"/>
                  </a:moveTo>
                  <a:lnTo>
                    <a:pt x="649124" y="655469"/>
                  </a:lnTo>
                  <a:lnTo>
                    <a:pt x="658291" y="664463"/>
                  </a:lnTo>
                  <a:lnTo>
                    <a:pt x="676452" y="646049"/>
                  </a:lnTo>
                  <a:lnTo>
                    <a:pt x="667222" y="636991"/>
                  </a:lnTo>
                  <a:close/>
                </a:path>
                <a:path w="713739" h="701039">
                  <a:moveTo>
                    <a:pt x="685342" y="618489"/>
                  </a:moveTo>
                  <a:lnTo>
                    <a:pt x="667222" y="636991"/>
                  </a:lnTo>
                  <a:lnTo>
                    <a:pt x="676452" y="646049"/>
                  </a:lnTo>
                  <a:lnTo>
                    <a:pt x="658291" y="664463"/>
                  </a:lnTo>
                  <a:lnTo>
                    <a:pt x="701188" y="664463"/>
                  </a:lnTo>
                  <a:lnTo>
                    <a:pt x="685342" y="618489"/>
                  </a:lnTo>
                  <a:close/>
                </a:path>
                <a:path w="713739" h="701039">
                  <a:moveTo>
                    <a:pt x="18135" y="0"/>
                  </a:moveTo>
                  <a:lnTo>
                    <a:pt x="0" y="18541"/>
                  </a:lnTo>
                  <a:lnTo>
                    <a:pt x="649124" y="655469"/>
                  </a:lnTo>
                  <a:lnTo>
                    <a:pt x="667222" y="636991"/>
                  </a:lnTo>
                  <a:lnTo>
                    <a:pt x="18135" y="0"/>
                  </a:lnTo>
                  <a:close/>
                </a:path>
              </a:pathLst>
            </a:custGeom>
            <a:solidFill>
              <a:srgbClr val="000000"/>
            </a:solidFill>
          </p:spPr>
          <p:txBody>
            <a:bodyPr wrap="square" lIns="0" tIns="0" rIns="0" bIns="0" rtlCol="0"/>
            <a:lstStyle/>
            <a:p>
              <a:endParaRPr/>
            </a:p>
          </p:txBody>
        </p:sp>
        <p:pic>
          <p:nvPicPr>
            <p:cNvPr id="28" name="object 28"/>
            <p:cNvPicPr/>
            <p:nvPr/>
          </p:nvPicPr>
          <p:blipFill>
            <a:blip r:embed="rId8" cstate="print"/>
            <a:stretch>
              <a:fillRect/>
            </a:stretch>
          </p:blipFill>
          <p:spPr>
            <a:xfrm>
              <a:off x="1790700" y="2997708"/>
              <a:ext cx="440436" cy="440436"/>
            </a:xfrm>
            <a:prstGeom prst="rect">
              <a:avLst/>
            </a:prstGeom>
          </p:spPr>
        </p:pic>
        <p:sp>
          <p:nvSpPr>
            <p:cNvPr id="29" name="object 29"/>
            <p:cNvSpPr/>
            <p:nvPr/>
          </p:nvSpPr>
          <p:spPr>
            <a:xfrm>
              <a:off x="1229385" y="3300222"/>
              <a:ext cx="514350" cy="685165"/>
            </a:xfrm>
            <a:custGeom>
              <a:avLst/>
              <a:gdLst/>
              <a:ahLst/>
              <a:cxnLst/>
              <a:rect l="l" t="t" r="r" b="b"/>
              <a:pathLst>
                <a:path w="514350" h="685164">
                  <a:moveTo>
                    <a:pt x="457331" y="54569"/>
                  </a:moveTo>
                  <a:lnTo>
                    <a:pt x="0" y="669289"/>
                  </a:lnTo>
                  <a:lnTo>
                    <a:pt x="20777" y="684783"/>
                  </a:lnTo>
                  <a:lnTo>
                    <a:pt x="478143" y="70082"/>
                  </a:lnTo>
                  <a:lnTo>
                    <a:pt x="457331" y="54569"/>
                  </a:lnTo>
                  <a:close/>
                </a:path>
                <a:path w="514350" h="685164">
                  <a:moveTo>
                    <a:pt x="506328" y="44195"/>
                  </a:moveTo>
                  <a:lnTo>
                    <a:pt x="465048" y="44195"/>
                  </a:lnTo>
                  <a:lnTo>
                    <a:pt x="485876" y="59689"/>
                  </a:lnTo>
                  <a:lnTo>
                    <a:pt x="478143" y="70082"/>
                  </a:lnTo>
                  <a:lnTo>
                    <a:pt x="498957" y="85598"/>
                  </a:lnTo>
                  <a:lnTo>
                    <a:pt x="506328" y="44195"/>
                  </a:lnTo>
                  <a:close/>
                </a:path>
                <a:path w="514350" h="685164">
                  <a:moveTo>
                    <a:pt x="465048" y="44195"/>
                  </a:moveTo>
                  <a:lnTo>
                    <a:pt x="457331" y="54569"/>
                  </a:lnTo>
                  <a:lnTo>
                    <a:pt x="478143" y="70082"/>
                  </a:lnTo>
                  <a:lnTo>
                    <a:pt x="485876" y="59689"/>
                  </a:lnTo>
                  <a:lnTo>
                    <a:pt x="465048" y="44195"/>
                  </a:lnTo>
                  <a:close/>
                </a:path>
                <a:path w="514350" h="685164">
                  <a:moveTo>
                    <a:pt x="514197" y="0"/>
                  </a:moveTo>
                  <a:lnTo>
                    <a:pt x="436600" y="39115"/>
                  </a:lnTo>
                  <a:lnTo>
                    <a:pt x="457331" y="54569"/>
                  </a:lnTo>
                  <a:lnTo>
                    <a:pt x="465048" y="44195"/>
                  </a:lnTo>
                  <a:lnTo>
                    <a:pt x="506328" y="44195"/>
                  </a:lnTo>
                  <a:lnTo>
                    <a:pt x="514197" y="0"/>
                  </a:lnTo>
                  <a:close/>
                </a:path>
              </a:pathLst>
            </a:custGeom>
            <a:solidFill>
              <a:srgbClr val="000000"/>
            </a:solidFill>
          </p:spPr>
          <p:txBody>
            <a:bodyPr wrap="square" lIns="0" tIns="0" rIns="0" bIns="0" rtlCol="0"/>
            <a:lstStyle/>
            <a:p>
              <a:endParaRPr/>
            </a:p>
          </p:txBody>
        </p:sp>
        <p:sp>
          <p:nvSpPr>
            <p:cNvPr id="30" name="object 30"/>
            <p:cNvSpPr/>
            <p:nvPr/>
          </p:nvSpPr>
          <p:spPr>
            <a:xfrm>
              <a:off x="1790700" y="2997708"/>
              <a:ext cx="440690" cy="440690"/>
            </a:xfrm>
            <a:custGeom>
              <a:avLst/>
              <a:gdLst/>
              <a:ahLst/>
              <a:cxnLst/>
              <a:rect l="l" t="t" r="r" b="b"/>
              <a:pathLst>
                <a:path w="440689" h="440689">
                  <a:moveTo>
                    <a:pt x="0" y="440436"/>
                  </a:moveTo>
                  <a:lnTo>
                    <a:pt x="440436" y="440436"/>
                  </a:lnTo>
                  <a:lnTo>
                    <a:pt x="440436" y="0"/>
                  </a:lnTo>
                  <a:lnTo>
                    <a:pt x="0" y="0"/>
                  </a:lnTo>
                  <a:lnTo>
                    <a:pt x="0" y="440436"/>
                  </a:lnTo>
                  <a:close/>
                </a:path>
              </a:pathLst>
            </a:custGeom>
            <a:ln w="6096">
              <a:solidFill>
                <a:srgbClr val="A4A4A4"/>
              </a:solidFill>
            </a:ln>
          </p:spPr>
          <p:txBody>
            <a:bodyPr wrap="square" lIns="0" tIns="0" rIns="0" bIns="0" rtlCol="0"/>
            <a:lstStyle/>
            <a:p>
              <a:endParaRPr/>
            </a:p>
          </p:txBody>
        </p:sp>
      </p:grpSp>
      <p:sp>
        <p:nvSpPr>
          <p:cNvPr id="31" name="object 31"/>
          <p:cNvSpPr txBox="1"/>
          <p:nvPr/>
        </p:nvSpPr>
        <p:spPr>
          <a:xfrm>
            <a:off x="1879643" y="2896162"/>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32" name="object 32"/>
          <p:cNvGrpSpPr/>
          <p:nvPr/>
        </p:nvGrpSpPr>
        <p:grpSpPr>
          <a:xfrm>
            <a:off x="1076705" y="3195827"/>
            <a:ext cx="2418080" cy="2042795"/>
            <a:chOff x="1076705" y="3195827"/>
            <a:chExt cx="2418080" cy="2042795"/>
          </a:xfrm>
        </p:grpSpPr>
        <p:pic>
          <p:nvPicPr>
            <p:cNvPr id="33" name="object 33"/>
            <p:cNvPicPr/>
            <p:nvPr/>
          </p:nvPicPr>
          <p:blipFill>
            <a:blip r:embed="rId9" cstate="print"/>
            <a:stretch>
              <a:fillRect/>
            </a:stretch>
          </p:blipFill>
          <p:spPr>
            <a:xfrm>
              <a:off x="1807463" y="3980687"/>
              <a:ext cx="385572" cy="377951"/>
            </a:xfrm>
            <a:prstGeom prst="rect">
              <a:avLst/>
            </a:prstGeom>
          </p:spPr>
        </p:pic>
        <p:sp>
          <p:nvSpPr>
            <p:cNvPr id="34" name="object 34"/>
            <p:cNvSpPr/>
            <p:nvPr/>
          </p:nvSpPr>
          <p:spPr>
            <a:xfrm>
              <a:off x="1807463" y="3980687"/>
              <a:ext cx="386080" cy="378460"/>
            </a:xfrm>
            <a:custGeom>
              <a:avLst/>
              <a:gdLst/>
              <a:ahLst/>
              <a:cxnLst/>
              <a:rect l="l" t="t" r="r" b="b"/>
              <a:pathLst>
                <a:path w="386080" h="378460">
                  <a:moveTo>
                    <a:pt x="0" y="377951"/>
                  </a:moveTo>
                  <a:lnTo>
                    <a:pt x="385572" y="377951"/>
                  </a:lnTo>
                  <a:lnTo>
                    <a:pt x="385572" y="0"/>
                  </a:lnTo>
                  <a:lnTo>
                    <a:pt x="0" y="0"/>
                  </a:lnTo>
                  <a:lnTo>
                    <a:pt x="0" y="377951"/>
                  </a:lnTo>
                  <a:close/>
                </a:path>
              </a:pathLst>
            </a:custGeom>
            <a:ln w="6096">
              <a:solidFill>
                <a:srgbClr val="6FAC46"/>
              </a:solidFill>
            </a:ln>
          </p:spPr>
          <p:txBody>
            <a:bodyPr wrap="square" lIns="0" tIns="0" rIns="0" bIns="0" rtlCol="0"/>
            <a:lstStyle/>
            <a:p>
              <a:endParaRPr/>
            </a:p>
          </p:txBody>
        </p:sp>
        <p:sp>
          <p:nvSpPr>
            <p:cNvPr id="35" name="object 35"/>
            <p:cNvSpPr/>
            <p:nvPr/>
          </p:nvSpPr>
          <p:spPr>
            <a:xfrm>
              <a:off x="1076706" y="3195827"/>
              <a:ext cx="2418080" cy="1795780"/>
            </a:xfrm>
            <a:custGeom>
              <a:avLst/>
              <a:gdLst/>
              <a:ahLst/>
              <a:cxnLst/>
              <a:rect l="l" t="t" r="r" b="b"/>
              <a:pathLst>
                <a:path w="2418079" h="1795779">
                  <a:moveTo>
                    <a:pt x="693039" y="38862"/>
                  </a:moveTo>
                  <a:lnTo>
                    <a:pt x="667131" y="25908"/>
                  </a:lnTo>
                  <a:lnTo>
                    <a:pt x="615315" y="0"/>
                  </a:lnTo>
                  <a:lnTo>
                    <a:pt x="615315" y="25908"/>
                  </a:lnTo>
                  <a:lnTo>
                    <a:pt x="0" y="25908"/>
                  </a:lnTo>
                  <a:lnTo>
                    <a:pt x="0" y="51816"/>
                  </a:lnTo>
                  <a:lnTo>
                    <a:pt x="615315" y="51816"/>
                  </a:lnTo>
                  <a:lnTo>
                    <a:pt x="615315" y="77724"/>
                  </a:lnTo>
                  <a:lnTo>
                    <a:pt x="667118" y="51816"/>
                  </a:lnTo>
                  <a:lnTo>
                    <a:pt x="693039" y="38862"/>
                  </a:lnTo>
                  <a:close/>
                </a:path>
                <a:path w="2418079" h="1795779">
                  <a:moveTo>
                    <a:pt x="966978" y="336054"/>
                  </a:moveTo>
                  <a:lnTo>
                    <a:pt x="960488" y="323088"/>
                  </a:lnTo>
                  <a:lnTo>
                    <a:pt x="928116" y="258318"/>
                  </a:lnTo>
                  <a:lnTo>
                    <a:pt x="889254" y="336054"/>
                  </a:lnTo>
                  <a:lnTo>
                    <a:pt x="915162" y="336054"/>
                  </a:lnTo>
                  <a:lnTo>
                    <a:pt x="915162" y="775335"/>
                  </a:lnTo>
                  <a:lnTo>
                    <a:pt x="941070" y="775335"/>
                  </a:lnTo>
                  <a:lnTo>
                    <a:pt x="941070" y="336054"/>
                  </a:lnTo>
                  <a:lnTo>
                    <a:pt x="966978" y="336054"/>
                  </a:lnTo>
                  <a:close/>
                </a:path>
                <a:path w="2418079" h="1795779">
                  <a:moveTo>
                    <a:pt x="2418080" y="1756410"/>
                  </a:moveTo>
                  <a:lnTo>
                    <a:pt x="2392172" y="1743456"/>
                  </a:lnTo>
                  <a:lnTo>
                    <a:pt x="2340356" y="1717548"/>
                  </a:lnTo>
                  <a:lnTo>
                    <a:pt x="2340356" y="1743456"/>
                  </a:lnTo>
                  <a:lnTo>
                    <a:pt x="1856232" y="1743456"/>
                  </a:lnTo>
                  <a:lnTo>
                    <a:pt x="1856232" y="1769364"/>
                  </a:lnTo>
                  <a:lnTo>
                    <a:pt x="2340356" y="1769364"/>
                  </a:lnTo>
                  <a:lnTo>
                    <a:pt x="2340356" y="1795272"/>
                  </a:lnTo>
                  <a:lnTo>
                    <a:pt x="2392172" y="1769364"/>
                  </a:lnTo>
                  <a:lnTo>
                    <a:pt x="2418080" y="1756410"/>
                  </a:lnTo>
                  <a:close/>
                </a:path>
              </a:pathLst>
            </a:custGeom>
            <a:solidFill>
              <a:srgbClr val="000000"/>
            </a:solidFill>
          </p:spPr>
          <p:txBody>
            <a:bodyPr wrap="square" lIns="0" tIns="0" rIns="0" bIns="0" rtlCol="0"/>
            <a:lstStyle/>
            <a:p>
              <a:endParaRPr/>
            </a:p>
          </p:txBody>
        </p:sp>
        <p:pic>
          <p:nvPicPr>
            <p:cNvPr id="36" name="object 36"/>
            <p:cNvPicPr/>
            <p:nvPr/>
          </p:nvPicPr>
          <p:blipFill>
            <a:blip r:embed="rId10" cstate="print"/>
            <a:stretch>
              <a:fillRect/>
            </a:stretch>
          </p:blipFill>
          <p:spPr>
            <a:xfrm>
              <a:off x="2543555" y="4669536"/>
              <a:ext cx="565404" cy="565404"/>
            </a:xfrm>
            <a:prstGeom prst="rect">
              <a:avLst/>
            </a:prstGeom>
          </p:spPr>
        </p:pic>
        <p:sp>
          <p:nvSpPr>
            <p:cNvPr id="37" name="object 37"/>
            <p:cNvSpPr/>
            <p:nvPr/>
          </p:nvSpPr>
          <p:spPr>
            <a:xfrm>
              <a:off x="2543555" y="4669536"/>
              <a:ext cx="565785" cy="565785"/>
            </a:xfrm>
            <a:custGeom>
              <a:avLst/>
              <a:gdLst/>
              <a:ahLst/>
              <a:cxnLst/>
              <a:rect l="l" t="t" r="r" b="b"/>
              <a:pathLst>
                <a:path w="565785" h="565785">
                  <a:moveTo>
                    <a:pt x="0" y="282701"/>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4" y="282701"/>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1"/>
                  </a:lnTo>
                  <a:close/>
                </a:path>
              </a:pathLst>
            </a:custGeom>
            <a:ln w="6096">
              <a:solidFill>
                <a:srgbClr val="6FAC46"/>
              </a:solidFill>
            </a:ln>
          </p:spPr>
          <p:txBody>
            <a:bodyPr wrap="square" lIns="0" tIns="0" rIns="0" bIns="0" rtlCol="0"/>
            <a:lstStyle/>
            <a:p>
              <a:endParaRPr/>
            </a:p>
          </p:txBody>
        </p:sp>
        <p:sp>
          <p:nvSpPr>
            <p:cNvPr id="38" name="object 38"/>
            <p:cNvSpPr/>
            <p:nvPr/>
          </p:nvSpPr>
          <p:spPr>
            <a:xfrm>
              <a:off x="1966722" y="4930139"/>
              <a:ext cx="561975" cy="78105"/>
            </a:xfrm>
            <a:custGeom>
              <a:avLst/>
              <a:gdLst/>
              <a:ahLst/>
              <a:cxnLst/>
              <a:rect l="l" t="t" r="r" b="b"/>
              <a:pathLst>
                <a:path w="561975" h="78104">
                  <a:moveTo>
                    <a:pt x="484123" y="0"/>
                  </a:moveTo>
                  <a:lnTo>
                    <a:pt x="484123" y="77724"/>
                  </a:lnTo>
                  <a:lnTo>
                    <a:pt x="535939" y="51816"/>
                  </a:lnTo>
                  <a:lnTo>
                    <a:pt x="497077" y="51816"/>
                  </a:lnTo>
                  <a:lnTo>
                    <a:pt x="497077" y="25908"/>
                  </a:lnTo>
                  <a:lnTo>
                    <a:pt x="535940" y="25908"/>
                  </a:lnTo>
                  <a:lnTo>
                    <a:pt x="484123" y="0"/>
                  </a:lnTo>
                  <a:close/>
                </a:path>
                <a:path w="561975" h="78104">
                  <a:moveTo>
                    <a:pt x="484123" y="25908"/>
                  </a:moveTo>
                  <a:lnTo>
                    <a:pt x="0" y="25908"/>
                  </a:lnTo>
                  <a:lnTo>
                    <a:pt x="0" y="51816"/>
                  </a:lnTo>
                  <a:lnTo>
                    <a:pt x="484123" y="51816"/>
                  </a:lnTo>
                  <a:lnTo>
                    <a:pt x="484123" y="25908"/>
                  </a:lnTo>
                  <a:close/>
                </a:path>
                <a:path w="561975" h="78104">
                  <a:moveTo>
                    <a:pt x="535940" y="25908"/>
                  </a:moveTo>
                  <a:lnTo>
                    <a:pt x="497077" y="25908"/>
                  </a:lnTo>
                  <a:lnTo>
                    <a:pt x="497077" y="51816"/>
                  </a:lnTo>
                  <a:lnTo>
                    <a:pt x="535939" y="51816"/>
                  </a:lnTo>
                  <a:lnTo>
                    <a:pt x="561847" y="38862"/>
                  </a:lnTo>
                  <a:lnTo>
                    <a:pt x="535940" y="25908"/>
                  </a:lnTo>
                  <a:close/>
                </a:path>
              </a:pathLst>
            </a:custGeom>
            <a:solidFill>
              <a:srgbClr val="000000"/>
            </a:solidFill>
          </p:spPr>
          <p:txBody>
            <a:bodyPr wrap="square" lIns="0" tIns="0" rIns="0" bIns="0" rtlCol="0"/>
            <a:lstStyle/>
            <a:p>
              <a:endParaRPr/>
            </a:p>
          </p:txBody>
        </p:sp>
      </p:grpSp>
      <p:sp>
        <p:nvSpPr>
          <p:cNvPr id="39" name="object 39"/>
          <p:cNvSpPr txBox="1"/>
          <p:nvPr/>
        </p:nvSpPr>
        <p:spPr>
          <a:xfrm>
            <a:off x="2513949" y="4644912"/>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40" name="object 40"/>
          <p:cNvGrpSpPr/>
          <p:nvPr/>
        </p:nvGrpSpPr>
        <p:grpSpPr>
          <a:xfrm>
            <a:off x="1078509" y="4313554"/>
            <a:ext cx="1174115" cy="1645920"/>
            <a:chOff x="1078509" y="4313554"/>
            <a:chExt cx="1174115" cy="1645920"/>
          </a:xfrm>
        </p:grpSpPr>
        <p:sp>
          <p:nvSpPr>
            <p:cNvPr id="41" name="object 41"/>
            <p:cNvSpPr/>
            <p:nvPr/>
          </p:nvSpPr>
          <p:spPr>
            <a:xfrm>
              <a:off x="1078509" y="4313554"/>
              <a:ext cx="704215" cy="1645920"/>
            </a:xfrm>
            <a:custGeom>
              <a:avLst/>
              <a:gdLst/>
              <a:ahLst/>
              <a:cxnLst/>
              <a:rect l="l" t="t" r="r" b="b"/>
              <a:pathLst>
                <a:path w="704214" h="1645920">
                  <a:moveTo>
                    <a:pt x="684631" y="731647"/>
                  </a:moveTo>
                  <a:lnTo>
                    <a:pt x="607034" y="770763"/>
                  </a:lnTo>
                  <a:lnTo>
                    <a:pt x="627837" y="786282"/>
                  </a:lnTo>
                  <a:lnTo>
                    <a:pt x="0" y="1630121"/>
                  </a:lnTo>
                  <a:lnTo>
                    <a:pt x="20777" y="1645577"/>
                  </a:lnTo>
                  <a:lnTo>
                    <a:pt x="648652" y="801801"/>
                  </a:lnTo>
                  <a:lnTo>
                    <a:pt x="669391" y="817245"/>
                  </a:lnTo>
                  <a:lnTo>
                    <a:pt x="676757" y="775843"/>
                  </a:lnTo>
                  <a:lnTo>
                    <a:pt x="684631" y="731647"/>
                  </a:lnTo>
                  <a:close/>
                </a:path>
                <a:path w="704214" h="1645920">
                  <a:moveTo>
                    <a:pt x="703935" y="585216"/>
                  </a:moveTo>
                  <a:lnTo>
                    <a:pt x="691515" y="549021"/>
                  </a:lnTo>
                  <a:lnTo>
                    <a:pt x="675741" y="503047"/>
                  </a:lnTo>
                  <a:lnTo>
                    <a:pt x="657567" y="521512"/>
                  </a:lnTo>
                  <a:lnTo>
                    <a:pt x="126136" y="0"/>
                  </a:lnTo>
                  <a:lnTo>
                    <a:pt x="108000" y="18542"/>
                  </a:lnTo>
                  <a:lnTo>
                    <a:pt x="639432" y="539953"/>
                  </a:lnTo>
                  <a:lnTo>
                    <a:pt x="621258" y="558419"/>
                  </a:lnTo>
                  <a:lnTo>
                    <a:pt x="703935" y="585216"/>
                  </a:lnTo>
                  <a:close/>
                </a:path>
              </a:pathLst>
            </a:custGeom>
            <a:solidFill>
              <a:srgbClr val="000000"/>
            </a:solidFill>
          </p:spPr>
          <p:txBody>
            <a:bodyPr wrap="square" lIns="0" tIns="0" rIns="0" bIns="0" rtlCol="0"/>
            <a:lstStyle/>
            <a:p>
              <a:endParaRPr/>
            </a:p>
          </p:txBody>
        </p:sp>
        <p:pic>
          <p:nvPicPr>
            <p:cNvPr id="42" name="object 42"/>
            <p:cNvPicPr/>
            <p:nvPr/>
          </p:nvPicPr>
          <p:blipFill>
            <a:blip r:embed="rId11" cstate="print"/>
            <a:stretch>
              <a:fillRect/>
            </a:stretch>
          </p:blipFill>
          <p:spPr>
            <a:xfrm>
              <a:off x="1810511" y="4742687"/>
              <a:ext cx="438912" cy="440436"/>
            </a:xfrm>
            <a:prstGeom prst="rect">
              <a:avLst/>
            </a:prstGeom>
          </p:spPr>
        </p:pic>
        <p:sp>
          <p:nvSpPr>
            <p:cNvPr id="43" name="object 43"/>
            <p:cNvSpPr/>
            <p:nvPr/>
          </p:nvSpPr>
          <p:spPr>
            <a:xfrm>
              <a:off x="1810511" y="4742687"/>
              <a:ext cx="439420" cy="440690"/>
            </a:xfrm>
            <a:custGeom>
              <a:avLst/>
              <a:gdLst/>
              <a:ahLst/>
              <a:cxnLst/>
              <a:rect l="l" t="t" r="r" b="b"/>
              <a:pathLst>
                <a:path w="439419" h="440689">
                  <a:moveTo>
                    <a:pt x="0" y="440436"/>
                  </a:moveTo>
                  <a:lnTo>
                    <a:pt x="438912" y="440436"/>
                  </a:lnTo>
                  <a:lnTo>
                    <a:pt x="438912" y="0"/>
                  </a:lnTo>
                  <a:lnTo>
                    <a:pt x="0" y="0"/>
                  </a:lnTo>
                  <a:lnTo>
                    <a:pt x="0" y="440436"/>
                  </a:lnTo>
                  <a:close/>
                </a:path>
              </a:pathLst>
            </a:custGeom>
            <a:ln w="6096">
              <a:solidFill>
                <a:srgbClr val="A4A4A4"/>
              </a:solidFill>
            </a:ln>
          </p:spPr>
          <p:txBody>
            <a:bodyPr wrap="square" lIns="0" tIns="0" rIns="0" bIns="0" rtlCol="0"/>
            <a:lstStyle/>
            <a:p>
              <a:endParaRPr/>
            </a:p>
          </p:txBody>
        </p:sp>
      </p:grpSp>
      <p:sp>
        <p:nvSpPr>
          <p:cNvPr id="44" name="object 44"/>
          <p:cNvSpPr txBox="1"/>
          <p:nvPr/>
        </p:nvSpPr>
        <p:spPr>
          <a:xfrm>
            <a:off x="1898181" y="4641142"/>
            <a:ext cx="257810" cy="532765"/>
          </a:xfrm>
          <a:prstGeom prst="rect">
            <a:avLst/>
          </a:prstGeom>
        </p:spPr>
        <p:txBody>
          <a:bodyPr vert="horz" wrap="square" lIns="0" tIns="15875" rIns="0" bIns="0" rtlCol="0">
            <a:spAutoFit/>
          </a:bodyPr>
          <a:lstStyle/>
          <a:p>
            <a:pPr marL="12700">
              <a:lnSpc>
                <a:spcPct val="100000"/>
              </a:lnSpc>
              <a:spcBef>
                <a:spcPts val="125"/>
              </a:spcBef>
            </a:pPr>
            <a:r>
              <a:rPr sz="3300" spc="10" dirty="0">
                <a:latin typeface="Symbol"/>
                <a:cs typeface="Symbol"/>
              </a:rPr>
              <a:t></a:t>
            </a:r>
            <a:endParaRPr sz="3300">
              <a:latin typeface="Symbol"/>
              <a:cs typeface="Symbol"/>
            </a:endParaRPr>
          </a:p>
        </p:txBody>
      </p:sp>
      <p:grpSp>
        <p:nvGrpSpPr>
          <p:cNvPr id="45" name="object 45"/>
          <p:cNvGrpSpPr/>
          <p:nvPr/>
        </p:nvGrpSpPr>
        <p:grpSpPr>
          <a:xfrm>
            <a:off x="1096517" y="3666616"/>
            <a:ext cx="7353300" cy="2440305"/>
            <a:chOff x="1096517" y="3666616"/>
            <a:chExt cx="7353300" cy="2440305"/>
          </a:xfrm>
        </p:grpSpPr>
        <p:pic>
          <p:nvPicPr>
            <p:cNvPr id="46" name="object 46"/>
            <p:cNvPicPr/>
            <p:nvPr/>
          </p:nvPicPr>
          <p:blipFill>
            <a:blip r:embed="rId12" cstate="print"/>
            <a:stretch>
              <a:fillRect/>
            </a:stretch>
          </p:blipFill>
          <p:spPr>
            <a:xfrm>
              <a:off x="1825751" y="5725667"/>
              <a:ext cx="385572" cy="377952"/>
            </a:xfrm>
            <a:prstGeom prst="rect">
              <a:avLst/>
            </a:prstGeom>
          </p:spPr>
        </p:pic>
        <p:sp>
          <p:nvSpPr>
            <p:cNvPr id="47" name="object 47"/>
            <p:cNvSpPr/>
            <p:nvPr/>
          </p:nvSpPr>
          <p:spPr>
            <a:xfrm>
              <a:off x="1825751" y="5725667"/>
              <a:ext cx="386080" cy="378460"/>
            </a:xfrm>
            <a:custGeom>
              <a:avLst/>
              <a:gdLst/>
              <a:ahLst/>
              <a:cxnLst/>
              <a:rect l="l" t="t" r="r" b="b"/>
              <a:pathLst>
                <a:path w="386080" h="378460">
                  <a:moveTo>
                    <a:pt x="0" y="377951"/>
                  </a:moveTo>
                  <a:lnTo>
                    <a:pt x="385572" y="377951"/>
                  </a:lnTo>
                  <a:lnTo>
                    <a:pt x="385572" y="0"/>
                  </a:lnTo>
                  <a:lnTo>
                    <a:pt x="0" y="0"/>
                  </a:lnTo>
                  <a:lnTo>
                    <a:pt x="0" y="377951"/>
                  </a:lnTo>
                  <a:close/>
                </a:path>
              </a:pathLst>
            </a:custGeom>
            <a:ln w="6096">
              <a:solidFill>
                <a:srgbClr val="6FAC46"/>
              </a:solidFill>
            </a:ln>
          </p:spPr>
          <p:txBody>
            <a:bodyPr wrap="square" lIns="0" tIns="0" rIns="0" bIns="0" rtlCol="0"/>
            <a:lstStyle/>
            <a:p>
              <a:endParaRPr/>
            </a:p>
          </p:txBody>
        </p:sp>
        <p:sp>
          <p:nvSpPr>
            <p:cNvPr id="48" name="object 48"/>
            <p:cNvSpPr/>
            <p:nvPr/>
          </p:nvSpPr>
          <p:spPr>
            <a:xfrm>
              <a:off x="1096518" y="3913631"/>
              <a:ext cx="7353300" cy="1802764"/>
            </a:xfrm>
            <a:custGeom>
              <a:avLst/>
              <a:gdLst/>
              <a:ahLst/>
              <a:cxnLst/>
              <a:rect l="l" t="t" r="r" b="b"/>
              <a:pathLst>
                <a:path w="7353300" h="1802764">
                  <a:moveTo>
                    <a:pt x="693039" y="1066038"/>
                  </a:moveTo>
                  <a:lnTo>
                    <a:pt x="667131" y="1053084"/>
                  </a:lnTo>
                  <a:lnTo>
                    <a:pt x="615315" y="1027176"/>
                  </a:lnTo>
                  <a:lnTo>
                    <a:pt x="615315" y="1053084"/>
                  </a:lnTo>
                  <a:lnTo>
                    <a:pt x="0" y="1053084"/>
                  </a:lnTo>
                  <a:lnTo>
                    <a:pt x="0" y="1078992"/>
                  </a:lnTo>
                  <a:lnTo>
                    <a:pt x="615315" y="1078992"/>
                  </a:lnTo>
                  <a:lnTo>
                    <a:pt x="615315" y="1104900"/>
                  </a:lnTo>
                  <a:lnTo>
                    <a:pt x="667118" y="1078992"/>
                  </a:lnTo>
                  <a:lnTo>
                    <a:pt x="693039" y="1066038"/>
                  </a:lnTo>
                  <a:close/>
                </a:path>
                <a:path w="7353300" h="1802764">
                  <a:moveTo>
                    <a:pt x="965454" y="1363218"/>
                  </a:moveTo>
                  <a:lnTo>
                    <a:pt x="958977" y="1350264"/>
                  </a:lnTo>
                  <a:lnTo>
                    <a:pt x="926592" y="1285494"/>
                  </a:lnTo>
                  <a:lnTo>
                    <a:pt x="887730" y="1363218"/>
                  </a:lnTo>
                  <a:lnTo>
                    <a:pt x="913638" y="1363218"/>
                  </a:lnTo>
                  <a:lnTo>
                    <a:pt x="913638" y="1802549"/>
                  </a:lnTo>
                  <a:lnTo>
                    <a:pt x="939546" y="1802549"/>
                  </a:lnTo>
                  <a:lnTo>
                    <a:pt x="939546" y="1363218"/>
                  </a:lnTo>
                  <a:lnTo>
                    <a:pt x="965454" y="1363218"/>
                  </a:lnTo>
                  <a:close/>
                </a:path>
                <a:path w="7353300" h="1802764">
                  <a:moveTo>
                    <a:pt x="7352792" y="38862"/>
                  </a:moveTo>
                  <a:lnTo>
                    <a:pt x="7326884" y="25908"/>
                  </a:lnTo>
                  <a:lnTo>
                    <a:pt x="7275068" y="0"/>
                  </a:lnTo>
                  <a:lnTo>
                    <a:pt x="7275068" y="25908"/>
                  </a:lnTo>
                  <a:lnTo>
                    <a:pt x="6790944" y="25908"/>
                  </a:lnTo>
                  <a:lnTo>
                    <a:pt x="6790944" y="51816"/>
                  </a:lnTo>
                  <a:lnTo>
                    <a:pt x="7275068" y="51816"/>
                  </a:lnTo>
                  <a:lnTo>
                    <a:pt x="7275068" y="77724"/>
                  </a:lnTo>
                  <a:lnTo>
                    <a:pt x="7326884" y="51816"/>
                  </a:lnTo>
                  <a:lnTo>
                    <a:pt x="7352792" y="38862"/>
                  </a:lnTo>
                  <a:close/>
                </a:path>
              </a:pathLst>
            </a:custGeom>
            <a:solidFill>
              <a:srgbClr val="000000"/>
            </a:solidFill>
          </p:spPr>
          <p:txBody>
            <a:bodyPr wrap="square" lIns="0" tIns="0" rIns="0" bIns="0" rtlCol="0"/>
            <a:lstStyle/>
            <a:p>
              <a:endParaRPr/>
            </a:p>
          </p:txBody>
        </p:sp>
        <p:pic>
          <p:nvPicPr>
            <p:cNvPr id="49" name="object 49"/>
            <p:cNvPicPr/>
            <p:nvPr/>
          </p:nvPicPr>
          <p:blipFill>
            <a:blip r:embed="rId13" cstate="print"/>
            <a:stretch>
              <a:fillRect/>
            </a:stretch>
          </p:blipFill>
          <p:spPr>
            <a:xfrm>
              <a:off x="7498079" y="3669791"/>
              <a:ext cx="565403" cy="565403"/>
            </a:xfrm>
            <a:prstGeom prst="rect">
              <a:avLst/>
            </a:prstGeom>
          </p:spPr>
        </p:pic>
        <p:sp>
          <p:nvSpPr>
            <p:cNvPr id="50" name="object 50"/>
            <p:cNvSpPr/>
            <p:nvPr/>
          </p:nvSpPr>
          <p:spPr>
            <a:xfrm>
              <a:off x="7498079" y="3669791"/>
              <a:ext cx="565785" cy="565785"/>
            </a:xfrm>
            <a:custGeom>
              <a:avLst/>
              <a:gdLst/>
              <a:ahLst/>
              <a:cxnLst/>
              <a:rect l="l" t="t" r="r" b="b"/>
              <a:pathLst>
                <a:path w="565784" h="565785">
                  <a:moveTo>
                    <a:pt x="0" y="282701"/>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3" y="282701"/>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3"/>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1"/>
                  </a:lnTo>
                  <a:close/>
                </a:path>
              </a:pathLst>
            </a:custGeom>
            <a:ln w="6096">
              <a:solidFill>
                <a:srgbClr val="EC7C30"/>
              </a:solidFill>
            </a:ln>
          </p:spPr>
          <p:txBody>
            <a:bodyPr wrap="square" lIns="0" tIns="0" rIns="0" bIns="0" rtlCol="0"/>
            <a:lstStyle/>
            <a:p>
              <a:endParaRPr/>
            </a:p>
          </p:txBody>
        </p:sp>
        <p:sp>
          <p:nvSpPr>
            <p:cNvPr id="51" name="object 51"/>
            <p:cNvSpPr/>
            <p:nvPr/>
          </p:nvSpPr>
          <p:spPr>
            <a:xfrm>
              <a:off x="6921246" y="3930395"/>
              <a:ext cx="561975" cy="78105"/>
            </a:xfrm>
            <a:custGeom>
              <a:avLst/>
              <a:gdLst/>
              <a:ahLst/>
              <a:cxnLst/>
              <a:rect l="l" t="t" r="r" b="b"/>
              <a:pathLst>
                <a:path w="561975" h="78104">
                  <a:moveTo>
                    <a:pt x="484124" y="0"/>
                  </a:moveTo>
                  <a:lnTo>
                    <a:pt x="484124" y="77723"/>
                  </a:lnTo>
                  <a:lnTo>
                    <a:pt x="535940" y="51815"/>
                  </a:lnTo>
                  <a:lnTo>
                    <a:pt x="497077" y="51815"/>
                  </a:lnTo>
                  <a:lnTo>
                    <a:pt x="497077" y="25907"/>
                  </a:lnTo>
                  <a:lnTo>
                    <a:pt x="535940" y="25907"/>
                  </a:lnTo>
                  <a:lnTo>
                    <a:pt x="484124" y="0"/>
                  </a:lnTo>
                  <a:close/>
                </a:path>
                <a:path w="561975" h="78104">
                  <a:moveTo>
                    <a:pt x="484124" y="25907"/>
                  </a:moveTo>
                  <a:lnTo>
                    <a:pt x="0" y="25907"/>
                  </a:lnTo>
                  <a:lnTo>
                    <a:pt x="0" y="51815"/>
                  </a:lnTo>
                  <a:lnTo>
                    <a:pt x="484124" y="51815"/>
                  </a:lnTo>
                  <a:lnTo>
                    <a:pt x="484124" y="25907"/>
                  </a:lnTo>
                  <a:close/>
                </a:path>
                <a:path w="561975" h="78104">
                  <a:moveTo>
                    <a:pt x="535940" y="25907"/>
                  </a:moveTo>
                  <a:lnTo>
                    <a:pt x="497077" y="25907"/>
                  </a:lnTo>
                  <a:lnTo>
                    <a:pt x="497077" y="51815"/>
                  </a:lnTo>
                  <a:lnTo>
                    <a:pt x="535940" y="51815"/>
                  </a:lnTo>
                  <a:lnTo>
                    <a:pt x="561848" y="38861"/>
                  </a:lnTo>
                  <a:lnTo>
                    <a:pt x="535940" y="25907"/>
                  </a:lnTo>
                  <a:close/>
                </a:path>
              </a:pathLst>
            </a:custGeom>
            <a:solidFill>
              <a:srgbClr val="000000"/>
            </a:solidFill>
          </p:spPr>
          <p:txBody>
            <a:bodyPr wrap="square" lIns="0" tIns="0" rIns="0" bIns="0" rtlCol="0"/>
            <a:lstStyle/>
            <a:p>
              <a:endParaRPr/>
            </a:p>
          </p:txBody>
        </p:sp>
      </p:grpSp>
      <p:sp>
        <p:nvSpPr>
          <p:cNvPr id="52" name="object 52"/>
          <p:cNvSpPr txBox="1"/>
          <p:nvPr/>
        </p:nvSpPr>
        <p:spPr>
          <a:xfrm>
            <a:off x="7469996" y="3645168"/>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53" name="object 53"/>
          <p:cNvGrpSpPr/>
          <p:nvPr/>
        </p:nvGrpSpPr>
        <p:grpSpPr>
          <a:xfrm>
            <a:off x="6023736" y="3197986"/>
            <a:ext cx="1184910" cy="1761489"/>
            <a:chOff x="6023736" y="3197986"/>
            <a:chExt cx="1184910" cy="1761489"/>
          </a:xfrm>
        </p:grpSpPr>
        <p:sp>
          <p:nvSpPr>
            <p:cNvPr id="54" name="object 54"/>
            <p:cNvSpPr/>
            <p:nvPr/>
          </p:nvSpPr>
          <p:spPr>
            <a:xfrm>
              <a:off x="6023736" y="3197986"/>
              <a:ext cx="713740" cy="701040"/>
            </a:xfrm>
            <a:custGeom>
              <a:avLst/>
              <a:gdLst/>
              <a:ahLst/>
              <a:cxnLst/>
              <a:rect l="l" t="t" r="r" b="b"/>
              <a:pathLst>
                <a:path w="713740" h="701039">
                  <a:moveTo>
                    <a:pt x="649074" y="655469"/>
                  </a:moveTo>
                  <a:lnTo>
                    <a:pt x="630936" y="673988"/>
                  </a:lnTo>
                  <a:lnTo>
                    <a:pt x="713613" y="700658"/>
                  </a:lnTo>
                  <a:lnTo>
                    <a:pt x="701137" y="664463"/>
                  </a:lnTo>
                  <a:lnTo>
                    <a:pt x="658240" y="664463"/>
                  </a:lnTo>
                  <a:lnTo>
                    <a:pt x="649074" y="655469"/>
                  </a:lnTo>
                  <a:close/>
                </a:path>
                <a:path w="713740" h="701039">
                  <a:moveTo>
                    <a:pt x="667171" y="636991"/>
                  </a:moveTo>
                  <a:lnTo>
                    <a:pt x="649074" y="655469"/>
                  </a:lnTo>
                  <a:lnTo>
                    <a:pt x="658240" y="664463"/>
                  </a:lnTo>
                  <a:lnTo>
                    <a:pt x="676402" y="646049"/>
                  </a:lnTo>
                  <a:lnTo>
                    <a:pt x="667171" y="636991"/>
                  </a:lnTo>
                  <a:close/>
                </a:path>
                <a:path w="713740" h="701039">
                  <a:moveTo>
                    <a:pt x="685291" y="618489"/>
                  </a:moveTo>
                  <a:lnTo>
                    <a:pt x="667171" y="636991"/>
                  </a:lnTo>
                  <a:lnTo>
                    <a:pt x="676402" y="646049"/>
                  </a:lnTo>
                  <a:lnTo>
                    <a:pt x="658240" y="664463"/>
                  </a:lnTo>
                  <a:lnTo>
                    <a:pt x="701137" y="664463"/>
                  </a:lnTo>
                  <a:lnTo>
                    <a:pt x="685291" y="618489"/>
                  </a:lnTo>
                  <a:close/>
                </a:path>
                <a:path w="713740" h="701039">
                  <a:moveTo>
                    <a:pt x="18034" y="0"/>
                  </a:moveTo>
                  <a:lnTo>
                    <a:pt x="0" y="18541"/>
                  </a:lnTo>
                  <a:lnTo>
                    <a:pt x="649074" y="655469"/>
                  </a:lnTo>
                  <a:lnTo>
                    <a:pt x="667171" y="636991"/>
                  </a:lnTo>
                  <a:lnTo>
                    <a:pt x="18034" y="0"/>
                  </a:lnTo>
                  <a:close/>
                </a:path>
              </a:pathLst>
            </a:custGeom>
            <a:solidFill>
              <a:srgbClr val="000000"/>
            </a:solidFill>
          </p:spPr>
          <p:txBody>
            <a:bodyPr wrap="square" lIns="0" tIns="0" rIns="0" bIns="0" rtlCol="0"/>
            <a:lstStyle/>
            <a:p>
              <a:endParaRPr/>
            </a:p>
          </p:txBody>
        </p:sp>
        <p:pic>
          <p:nvPicPr>
            <p:cNvPr id="55" name="object 55"/>
            <p:cNvPicPr/>
            <p:nvPr/>
          </p:nvPicPr>
          <p:blipFill>
            <a:blip r:embed="rId14" cstate="print"/>
            <a:stretch>
              <a:fillRect/>
            </a:stretch>
          </p:blipFill>
          <p:spPr>
            <a:xfrm>
              <a:off x="6765035" y="3742943"/>
              <a:ext cx="440435" cy="440436"/>
            </a:xfrm>
            <a:prstGeom prst="rect">
              <a:avLst/>
            </a:prstGeom>
          </p:spPr>
        </p:pic>
        <p:sp>
          <p:nvSpPr>
            <p:cNvPr id="56" name="object 56"/>
            <p:cNvSpPr/>
            <p:nvPr/>
          </p:nvSpPr>
          <p:spPr>
            <a:xfrm>
              <a:off x="6033007" y="4045458"/>
              <a:ext cx="685165" cy="914400"/>
            </a:xfrm>
            <a:custGeom>
              <a:avLst/>
              <a:gdLst/>
              <a:ahLst/>
              <a:cxnLst/>
              <a:rect l="l" t="t" r="r" b="b"/>
              <a:pathLst>
                <a:path w="685165" h="914400">
                  <a:moveTo>
                    <a:pt x="627872" y="54629"/>
                  </a:moveTo>
                  <a:lnTo>
                    <a:pt x="0" y="898525"/>
                  </a:lnTo>
                  <a:lnTo>
                    <a:pt x="20827" y="913892"/>
                  </a:lnTo>
                  <a:lnTo>
                    <a:pt x="648684" y="70143"/>
                  </a:lnTo>
                  <a:lnTo>
                    <a:pt x="627872" y="54629"/>
                  </a:lnTo>
                  <a:close/>
                </a:path>
                <a:path w="685165" h="914400">
                  <a:moveTo>
                    <a:pt x="676788" y="44196"/>
                  </a:moveTo>
                  <a:lnTo>
                    <a:pt x="635635" y="44196"/>
                  </a:lnTo>
                  <a:lnTo>
                    <a:pt x="656463" y="59690"/>
                  </a:lnTo>
                  <a:lnTo>
                    <a:pt x="648684" y="70143"/>
                  </a:lnTo>
                  <a:lnTo>
                    <a:pt x="669416" y="85598"/>
                  </a:lnTo>
                  <a:lnTo>
                    <a:pt x="676788" y="44196"/>
                  </a:lnTo>
                  <a:close/>
                </a:path>
                <a:path w="685165" h="914400">
                  <a:moveTo>
                    <a:pt x="635635" y="44196"/>
                  </a:moveTo>
                  <a:lnTo>
                    <a:pt x="627872" y="54629"/>
                  </a:lnTo>
                  <a:lnTo>
                    <a:pt x="648684" y="70143"/>
                  </a:lnTo>
                  <a:lnTo>
                    <a:pt x="656463" y="59690"/>
                  </a:lnTo>
                  <a:lnTo>
                    <a:pt x="635635" y="44196"/>
                  </a:lnTo>
                  <a:close/>
                </a:path>
                <a:path w="685165" h="914400">
                  <a:moveTo>
                    <a:pt x="684657" y="0"/>
                  </a:moveTo>
                  <a:lnTo>
                    <a:pt x="607060" y="39116"/>
                  </a:lnTo>
                  <a:lnTo>
                    <a:pt x="627872" y="54629"/>
                  </a:lnTo>
                  <a:lnTo>
                    <a:pt x="635635" y="44196"/>
                  </a:lnTo>
                  <a:lnTo>
                    <a:pt x="676788" y="44196"/>
                  </a:lnTo>
                  <a:lnTo>
                    <a:pt x="684657" y="0"/>
                  </a:lnTo>
                  <a:close/>
                </a:path>
              </a:pathLst>
            </a:custGeom>
            <a:solidFill>
              <a:srgbClr val="000000"/>
            </a:solidFill>
          </p:spPr>
          <p:txBody>
            <a:bodyPr wrap="square" lIns="0" tIns="0" rIns="0" bIns="0" rtlCol="0"/>
            <a:lstStyle/>
            <a:p>
              <a:endParaRPr/>
            </a:p>
          </p:txBody>
        </p:sp>
        <p:sp>
          <p:nvSpPr>
            <p:cNvPr id="57" name="object 57"/>
            <p:cNvSpPr/>
            <p:nvPr/>
          </p:nvSpPr>
          <p:spPr>
            <a:xfrm>
              <a:off x="6765035" y="3742943"/>
              <a:ext cx="440690" cy="440690"/>
            </a:xfrm>
            <a:custGeom>
              <a:avLst/>
              <a:gdLst/>
              <a:ahLst/>
              <a:cxnLst/>
              <a:rect l="l" t="t" r="r" b="b"/>
              <a:pathLst>
                <a:path w="440690" h="440689">
                  <a:moveTo>
                    <a:pt x="0" y="440435"/>
                  </a:moveTo>
                  <a:lnTo>
                    <a:pt x="440435" y="440435"/>
                  </a:lnTo>
                  <a:lnTo>
                    <a:pt x="440435" y="0"/>
                  </a:lnTo>
                  <a:lnTo>
                    <a:pt x="0" y="0"/>
                  </a:lnTo>
                  <a:lnTo>
                    <a:pt x="0" y="440435"/>
                  </a:lnTo>
                  <a:close/>
                </a:path>
              </a:pathLst>
            </a:custGeom>
            <a:ln w="6096">
              <a:solidFill>
                <a:srgbClr val="A4A4A4"/>
              </a:solidFill>
            </a:ln>
          </p:spPr>
          <p:txBody>
            <a:bodyPr wrap="square" lIns="0" tIns="0" rIns="0" bIns="0" rtlCol="0"/>
            <a:lstStyle/>
            <a:p>
              <a:endParaRPr/>
            </a:p>
          </p:txBody>
        </p:sp>
      </p:grpSp>
      <p:sp>
        <p:nvSpPr>
          <p:cNvPr id="58" name="object 58"/>
          <p:cNvSpPr txBox="1"/>
          <p:nvPr/>
        </p:nvSpPr>
        <p:spPr>
          <a:xfrm>
            <a:off x="6853979" y="3641398"/>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59" name="object 59"/>
          <p:cNvGrpSpPr/>
          <p:nvPr/>
        </p:nvGrpSpPr>
        <p:grpSpPr>
          <a:xfrm>
            <a:off x="3456432" y="3156204"/>
            <a:ext cx="3714115" cy="1967864"/>
            <a:chOff x="3456432" y="3156204"/>
            <a:chExt cx="3714115" cy="1967864"/>
          </a:xfrm>
        </p:grpSpPr>
        <p:pic>
          <p:nvPicPr>
            <p:cNvPr id="60" name="object 60"/>
            <p:cNvPicPr/>
            <p:nvPr/>
          </p:nvPicPr>
          <p:blipFill>
            <a:blip r:embed="rId15" cstate="print"/>
            <a:stretch>
              <a:fillRect/>
            </a:stretch>
          </p:blipFill>
          <p:spPr>
            <a:xfrm>
              <a:off x="6780276" y="4725924"/>
              <a:ext cx="387096" cy="377951"/>
            </a:xfrm>
            <a:prstGeom prst="rect">
              <a:avLst/>
            </a:prstGeom>
          </p:spPr>
        </p:pic>
        <p:sp>
          <p:nvSpPr>
            <p:cNvPr id="61" name="object 61"/>
            <p:cNvSpPr/>
            <p:nvPr/>
          </p:nvSpPr>
          <p:spPr>
            <a:xfrm>
              <a:off x="6780276" y="4725924"/>
              <a:ext cx="387350" cy="378460"/>
            </a:xfrm>
            <a:custGeom>
              <a:avLst/>
              <a:gdLst/>
              <a:ahLst/>
              <a:cxnLst/>
              <a:rect l="l" t="t" r="r" b="b"/>
              <a:pathLst>
                <a:path w="387350" h="378460">
                  <a:moveTo>
                    <a:pt x="0" y="377951"/>
                  </a:moveTo>
                  <a:lnTo>
                    <a:pt x="387096" y="377951"/>
                  </a:lnTo>
                  <a:lnTo>
                    <a:pt x="387096" y="0"/>
                  </a:lnTo>
                  <a:lnTo>
                    <a:pt x="0" y="0"/>
                  </a:lnTo>
                  <a:lnTo>
                    <a:pt x="0" y="377951"/>
                  </a:lnTo>
                  <a:close/>
                </a:path>
              </a:pathLst>
            </a:custGeom>
            <a:ln w="6096">
              <a:solidFill>
                <a:srgbClr val="EC7C30"/>
              </a:solidFill>
            </a:ln>
          </p:spPr>
          <p:txBody>
            <a:bodyPr wrap="square" lIns="0" tIns="0" rIns="0" bIns="0" rtlCol="0"/>
            <a:lstStyle/>
            <a:p>
              <a:endParaRPr/>
            </a:p>
          </p:txBody>
        </p:sp>
        <p:sp>
          <p:nvSpPr>
            <p:cNvPr id="62" name="object 62"/>
            <p:cNvSpPr/>
            <p:nvPr/>
          </p:nvSpPr>
          <p:spPr>
            <a:xfrm>
              <a:off x="6051042" y="3941063"/>
              <a:ext cx="967105" cy="775335"/>
            </a:xfrm>
            <a:custGeom>
              <a:avLst/>
              <a:gdLst/>
              <a:ahLst/>
              <a:cxnLst/>
              <a:rect l="l" t="t" r="r" b="b"/>
              <a:pathLst>
                <a:path w="967104" h="775335">
                  <a:moveTo>
                    <a:pt x="693039" y="38862"/>
                  </a:moveTo>
                  <a:lnTo>
                    <a:pt x="667131" y="25908"/>
                  </a:lnTo>
                  <a:lnTo>
                    <a:pt x="615315" y="0"/>
                  </a:lnTo>
                  <a:lnTo>
                    <a:pt x="615315" y="25908"/>
                  </a:lnTo>
                  <a:lnTo>
                    <a:pt x="0" y="25908"/>
                  </a:lnTo>
                  <a:lnTo>
                    <a:pt x="0" y="51816"/>
                  </a:lnTo>
                  <a:lnTo>
                    <a:pt x="615315" y="51816"/>
                  </a:lnTo>
                  <a:lnTo>
                    <a:pt x="615315" y="77724"/>
                  </a:lnTo>
                  <a:lnTo>
                    <a:pt x="667131" y="51816"/>
                  </a:lnTo>
                  <a:lnTo>
                    <a:pt x="693039" y="38862"/>
                  </a:lnTo>
                  <a:close/>
                </a:path>
                <a:path w="967104" h="775335">
                  <a:moveTo>
                    <a:pt x="966978" y="336042"/>
                  </a:moveTo>
                  <a:lnTo>
                    <a:pt x="960501" y="323088"/>
                  </a:lnTo>
                  <a:lnTo>
                    <a:pt x="928116" y="258318"/>
                  </a:lnTo>
                  <a:lnTo>
                    <a:pt x="889254" y="336042"/>
                  </a:lnTo>
                  <a:lnTo>
                    <a:pt x="915162" y="336042"/>
                  </a:lnTo>
                  <a:lnTo>
                    <a:pt x="915162" y="775335"/>
                  </a:lnTo>
                  <a:lnTo>
                    <a:pt x="941070" y="775335"/>
                  </a:lnTo>
                  <a:lnTo>
                    <a:pt x="941070" y="336042"/>
                  </a:lnTo>
                  <a:lnTo>
                    <a:pt x="966978" y="336042"/>
                  </a:lnTo>
                  <a:close/>
                </a:path>
              </a:pathLst>
            </a:custGeom>
            <a:solidFill>
              <a:srgbClr val="000000"/>
            </a:solidFill>
          </p:spPr>
          <p:txBody>
            <a:bodyPr wrap="square" lIns="0" tIns="0" rIns="0" bIns="0" rtlCol="0"/>
            <a:lstStyle/>
            <a:p>
              <a:endParaRPr/>
            </a:p>
          </p:txBody>
        </p:sp>
        <p:sp>
          <p:nvSpPr>
            <p:cNvPr id="63" name="object 63"/>
            <p:cNvSpPr/>
            <p:nvPr/>
          </p:nvSpPr>
          <p:spPr>
            <a:xfrm>
              <a:off x="3475482" y="3175254"/>
              <a:ext cx="2493645" cy="1929764"/>
            </a:xfrm>
            <a:custGeom>
              <a:avLst/>
              <a:gdLst/>
              <a:ahLst/>
              <a:cxnLst/>
              <a:rect l="l" t="t" r="r" b="b"/>
              <a:pathLst>
                <a:path w="2493645" h="1929764">
                  <a:moveTo>
                    <a:pt x="0" y="1929384"/>
                  </a:moveTo>
                  <a:lnTo>
                    <a:pt x="2493264" y="1929384"/>
                  </a:lnTo>
                  <a:lnTo>
                    <a:pt x="2493264" y="0"/>
                  </a:lnTo>
                  <a:lnTo>
                    <a:pt x="0" y="0"/>
                  </a:lnTo>
                  <a:lnTo>
                    <a:pt x="0" y="1929384"/>
                  </a:lnTo>
                  <a:close/>
                </a:path>
              </a:pathLst>
            </a:custGeom>
            <a:ln w="38100">
              <a:solidFill>
                <a:srgbClr val="FF0000"/>
              </a:solidFill>
            </a:ln>
          </p:spPr>
          <p:txBody>
            <a:bodyPr wrap="square" lIns="0" tIns="0" rIns="0" bIns="0" rtlCol="0"/>
            <a:lstStyle/>
            <a:p>
              <a:endParaRPr/>
            </a:p>
          </p:txBody>
        </p:sp>
      </p:grpSp>
      <p:sp>
        <p:nvSpPr>
          <p:cNvPr id="64" name="object 64"/>
          <p:cNvSpPr txBox="1"/>
          <p:nvPr/>
        </p:nvSpPr>
        <p:spPr>
          <a:xfrm>
            <a:off x="4015232" y="5098541"/>
            <a:ext cx="2375535" cy="1096645"/>
          </a:xfrm>
          <a:prstGeom prst="rect">
            <a:avLst/>
          </a:prstGeom>
        </p:spPr>
        <p:txBody>
          <a:bodyPr vert="horz" wrap="square" lIns="0" tIns="12700" rIns="0" bIns="0" rtlCol="0">
            <a:spAutoFit/>
          </a:bodyPr>
          <a:lstStyle/>
          <a:p>
            <a:pPr marL="82550">
              <a:lnSpc>
                <a:spcPct val="100000"/>
              </a:lnSpc>
              <a:spcBef>
                <a:spcPts val="100"/>
              </a:spcBef>
            </a:pPr>
            <a:r>
              <a:rPr sz="2400" spc="-10" dirty="0">
                <a:latin typeface="Calibri"/>
                <a:cs typeface="Calibri"/>
              </a:rPr>
              <a:t>“Neuron”</a:t>
            </a:r>
            <a:endParaRPr sz="2400">
              <a:latin typeface="Calibri"/>
              <a:cs typeface="Calibri"/>
            </a:endParaRPr>
          </a:p>
          <a:p>
            <a:pPr>
              <a:lnSpc>
                <a:spcPct val="100000"/>
              </a:lnSpc>
              <a:spcBef>
                <a:spcPts val="55"/>
              </a:spcBef>
            </a:pPr>
            <a:endParaRPr sz="1750">
              <a:latin typeface="Calibri"/>
              <a:cs typeface="Calibri"/>
            </a:endParaRPr>
          </a:p>
          <a:p>
            <a:pPr marL="12700">
              <a:lnSpc>
                <a:spcPct val="100000"/>
              </a:lnSpc>
            </a:pPr>
            <a:r>
              <a:rPr sz="2800" b="1" i="1" u="heavy" spc="-10" dirty="0">
                <a:uFill>
                  <a:solidFill>
                    <a:srgbClr val="000000"/>
                  </a:solidFill>
                </a:uFill>
                <a:latin typeface="Calibri"/>
                <a:cs typeface="Calibri"/>
              </a:rPr>
              <a:t>Neural</a:t>
            </a:r>
            <a:r>
              <a:rPr sz="2800" b="1" i="1" u="heavy" spc="-45" dirty="0">
                <a:uFill>
                  <a:solidFill>
                    <a:srgbClr val="000000"/>
                  </a:solidFill>
                </a:uFill>
                <a:latin typeface="Calibri"/>
                <a:cs typeface="Calibri"/>
              </a:rPr>
              <a:t> </a:t>
            </a:r>
            <a:r>
              <a:rPr sz="2800" b="1" i="1" u="heavy" spc="-10" dirty="0">
                <a:uFill>
                  <a:solidFill>
                    <a:srgbClr val="000000"/>
                  </a:solidFill>
                </a:uFill>
                <a:latin typeface="Calibri"/>
                <a:cs typeface="Calibri"/>
              </a:rPr>
              <a:t>Network</a:t>
            </a:r>
            <a:endParaRPr sz="2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275840" cy="697230"/>
          </a:xfrm>
          <a:prstGeom prst="rect">
            <a:avLst/>
          </a:prstGeom>
        </p:spPr>
        <p:txBody>
          <a:bodyPr vert="horz" wrap="square" lIns="0" tIns="13335" rIns="0" bIns="0" rtlCol="0">
            <a:spAutoFit/>
          </a:bodyPr>
          <a:lstStyle/>
          <a:p>
            <a:pPr marL="12700">
              <a:lnSpc>
                <a:spcPct val="100000"/>
              </a:lnSpc>
              <a:spcBef>
                <a:spcPts val="105"/>
              </a:spcBef>
            </a:pPr>
            <a:r>
              <a:rPr spc="-40" dirty="0"/>
              <a:t>Reference</a:t>
            </a:r>
          </a:p>
        </p:txBody>
      </p:sp>
      <p:sp>
        <p:nvSpPr>
          <p:cNvPr id="3" name="object 3"/>
          <p:cNvSpPr txBox="1"/>
          <p:nvPr/>
        </p:nvSpPr>
        <p:spPr>
          <a:xfrm>
            <a:off x="707542" y="1793189"/>
            <a:ext cx="308546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Bishop:</a:t>
            </a:r>
            <a:r>
              <a:rPr sz="2800" spc="-10" dirty="0">
                <a:latin typeface="Calibri"/>
                <a:cs typeface="Calibri"/>
              </a:rPr>
              <a:t> Chapter</a:t>
            </a:r>
            <a:r>
              <a:rPr sz="2800" spc="-25" dirty="0">
                <a:latin typeface="Calibri"/>
                <a:cs typeface="Calibri"/>
              </a:rPr>
              <a:t> </a:t>
            </a:r>
            <a:r>
              <a:rPr sz="2800" spc="-5" dirty="0">
                <a:latin typeface="Calibri"/>
                <a:cs typeface="Calibri"/>
              </a:rPr>
              <a:t>4.3</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dirty="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dirty="0">
              <a:latin typeface="Calibri"/>
              <a:cs typeface="Calibri"/>
            </a:endParaRPr>
          </a:p>
        </p:txBody>
      </p:sp>
      <p:sp>
        <p:nvSpPr>
          <p:cNvPr id="4" name="object 4"/>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sp>
        <p:nvSpPr>
          <p:cNvPr id="5" name="object 5"/>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6" name="object 6"/>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7" name="object 7"/>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8" name="object 8"/>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9" name="object 9"/>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10" name="object 10"/>
          <p:cNvSpPr txBox="1"/>
          <p:nvPr/>
        </p:nvSpPr>
        <p:spPr>
          <a:xfrm>
            <a:off x="2462783" y="683615"/>
            <a:ext cx="2374900" cy="114518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lang="el-GR" sz="4000" dirty="0"/>
              <a:t>Σ</a:t>
            </a:r>
            <a:r>
              <a:rPr lang="en-US" dirty="0"/>
              <a:t>  </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p>
          <a:p>
            <a:pPr marR="426720" algn="ctr">
              <a:lnSpc>
                <a:spcPct val="100000"/>
              </a:lnSpc>
              <a:spcBef>
                <a:spcPts val="830"/>
              </a:spcBef>
            </a:pPr>
            <a:r>
              <a:rPr sz="1750" spc="60" dirty="0">
                <a:latin typeface="Cambria Math"/>
                <a:cs typeface="Cambria Math"/>
              </a:rPr>
              <a:t>𝑖</a:t>
            </a:r>
            <a:endParaRPr sz="1750" dirty="0">
              <a:latin typeface="Cambria Math"/>
              <a:cs typeface="Cambria Math"/>
            </a:endParaRPr>
          </a:p>
        </p:txBody>
      </p:sp>
      <p:sp>
        <p:nvSpPr>
          <p:cNvPr id="11" name="object 11"/>
          <p:cNvSpPr txBox="1"/>
          <p:nvPr/>
        </p:nvSpPr>
        <p:spPr>
          <a:xfrm>
            <a:off x="114096" y="4641926"/>
            <a:ext cx="10248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75" dirty="0">
                <a:latin typeface="Calibri"/>
                <a:cs typeface="Calibri"/>
              </a:rPr>
              <a:t> </a:t>
            </a:r>
            <a:r>
              <a:rPr sz="2800" spc="-5" dirty="0">
                <a:latin typeface="Calibri"/>
                <a:cs typeface="Calibri"/>
              </a:rPr>
              <a:t>3:</a:t>
            </a:r>
            <a:endParaRPr sz="2800">
              <a:latin typeface="Calibri"/>
              <a:cs typeface="Calibri"/>
            </a:endParaRPr>
          </a:p>
        </p:txBody>
      </p:sp>
      <p:sp>
        <p:nvSpPr>
          <p:cNvPr id="12" name="object 12"/>
          <p:cNvSpPr/>
          <p:nvPr/>
        </p:nvSpPr>
        <p:spPr>
          <a:xfrm>
            <a:off x="0" y="0"/>
            <a:ext cx="9144000" cy="6858000"/>
          </a:xfrm>
          <a:custGeom>
            <a:avLst/>
            <a:gdLst/>
            <a:ahLst/>
            <a:cxnLst/>
            <a:rect l="l" t="t" r="r" b="b"/>
            <a:pathLst>
              <a:path w="9144000" h="6858000">
                <a:moveTo>
                  <a:pt x="9143987" y="2199132"/>
                </a:moveTo>
                <a:lnTo>
                  <a:pt x="5413248" y="2199132"/>
                </a:lnTo>
                <a:lnTo>
                  <a:pt x="5413248" y="0"/>
                </a:lnTo>
                <a:lnTo>
                  <a:pt x="5375148" y="0"/>
                </a:lnTo>
                <a:lnTo>
                  <a:pt x="5375148" y="2199132"/>
                </a:lnTo>
                <a:lnTo>
                  <a:pt x="0" y="2199132"/>
                </a:lnTo>
                <a:lnTo>
                  <a:pt x="0" y="2237232"/>
                </a:lnTo>
                <a:lnTo>
                  <a:pt x="5375148" y="2237232"/>
                </a:lnTo>
                <a:lnTo>
                  <a:pt x="5375148" y="6858000"/>
                </a:lnTo>
                <a:lnTo>
                  <a:pt x="5413248" y="685800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13" name="object 13"/>
          <p:cNvSpPr txBox="1"/>
          <p:nvPr/>
        </p:nvSpPr>
        <p:spPr>
          <a:xfrm>
            <a:off x="87884" y="1713357"/>
            <a:ext cx="5010785" cy="1658620"/>
          </a:xfrm>
          <a:prstGeom prst="rect">
            <a:avLst/>
          </a:prstGeom>
        </p:spPr>
        <p:txBody>
          <a:bodyPr vert="horz" wrap="square" lIns="0" tIns="12700" rIns="0" bIns="0" rtlCol="0">
            <a:spAutoFit/>
          </a:bodyPr>
          <a:lstStyle/>
          <a:p>
            <a:pPr marL="188976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a:p>
            <a:pPr>
              <a:lnSpc>
                <a:spcPct val="100000"/>
              </a:lnSpc>
            </a:pPr>
            <a:endParaRPr sz="2400">
              <a:latin typeface="Calibri"/>
              <a:cs typeface="Calibri"/>
            </a:endParaRPr>
          </a:p>
          <a:p>
            <a:pPr>
              <a:lnSpc>
                <a:spcPct val="100000"/>
              </a:lnSpc>
              <a:spcBef>
                <a:spcPts val="25"/>
              </a:spcBef>
            </a:pPr>
            <a:endParaRPr sz="3000">
              <a:latin typeface="Calibri"/>
              <a:cs typeface="Calibri"/>
            </a:endParaRPr>
          </a:p>
          <a:p>
            <a:pPr marL="12700">
              <a:lnSpc>
                <a:spcPct val="100000"/>
              </a:lnSpc>
            </a:pPr>
            <a:r>
              <a:rPr sz="2800" spc="-15" dirty="0">
                <a:latin typeface="Calibri"/>
                <a:cs typeface="Calibri"/>
              </a:rPr>
              <a:t>Step</a:t>
            </a:r>
            <a:r>
              <a:rPr sz="2800" spc="-30" dirty="0">
                <a:latin typeface="Calibri"/>
                <a:cs typeface="Calibri"/>
              </a:rPr>
              <a:t> </a:t>
            </a:r>
            <a:r>
              <a:rPr sz="2800" spc="-5" dirty="0">
                <a:latin typeface="Calibri"/>
                <a:cs typeface="Calibri"/>
              </a:rPr>
              <a:t>2:</a:t>
            </a:r>
            <a:endParaRPr sz="2800">
              <a:latin typeface="Calibri"/>
              <a:cs typeface="Calibri"/>
            </a:endParaRPr>
          </a:p>
        </p:txBody>
      </p:sp>
      <p:sp>
        <p:nvSpPr>
          <p:cNvPr id="14" name="object 14"/>
          <p:cNvSpPr txBox="1"/>
          <p:nvPr/>
        </p:nvSpPr>
        <p:spPr>
          <a:xfrm>
            <a:off x="6740652" y="579970"/>
            <a:ext cx="2338705" cy="1553630"/>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lang="el-GR" sz="4000" dirty="0"/>
              <a:t>Σ</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p>
          <a:p>
            <a:pPr marL="507365">
              <a:lnSpc>
                <a:spcPct val="100000"/>
              </a:lnSpc>
              <a:spcBef>
                <a:spcPts val="835"/>
              </a:spcBef>
            </a:pPr>
            <a:r>
              <a:rPr sz="1750" spc="55" dirty="0">
                <a:latin typeface="Cambria Math"/>
                <a:cs typeface="Cambria Math"/>
              </a:rPr>
              <a:t>𝑖</a:t>
            </a:r>
            <a:endParaRPr sz="1750" dirty="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998334" cy="697230"/>
          </a:xfrm>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2:</a:t>
            </a:r>
            <a:r>
              <a:rPr spc="-5" dirty="0"/>
              <a:t> Goodness</a:t>
            </a:r>
            <a:r>
              <a:rPr spc="-20" dirty="0"/>
              <a:t> </a:t>
            </a:r>
            <a:r>
              <a:rPr dirty="0"/>
              <a:t>of</a:t>
            </a:r>
            <a:r>
              <a:rPr spc="-15" dirty="0"/>
              <a:t> </a:t>
            </a:r>
            <a:r>
              <a:rPr dirty="0"/>
              <a:t>a</a:t>
            </a:r>
            <a:r>
              <a:rPr spc="-5" dirty="0"/>
              <a:t> </a:t>
            </a:r>
            <a:r>
              <a:rPr dirty="0"/>
              <a:t>Function</a:t>
            </a:r>
          </a:p>
        </p:txBody>
      </p:sp>
      <p:sp>
        <p:nvSpPr>
          <p:cNvPr id="3" name="object 3"/>
          <p:cNvSpPr txBox="1"/>
          <p:nvPr/>
        </p:nvSpPr>
        <p:spPr>
          <a:xfrm>
            <a:off x="5721984" y="2180335"/>
            <a:ext cx="521334" cy="391160"/>
          </a:xfrm>
          <a:prstGeom prst="rect">
            <a:avLst/>
          </a:prstGeom>
        </p:spPr>
        <p:txBody>
          <a:bodyPr vert="horz" wrap="square" lIns="0" tIns="12700" rIns="0" bIns="0" rtlCol="0">
            <a:spAutoFit/>
          </a:bodyPr>
          <a:lstStyle/>
          <a:p>
            <a:pPr>
              <a:lnSpc>
                <a:spcPct val="100000"/>
              </a:lnSpc>
              <a:spcBef>
                <a:spcPts val="100"/>
              </a:spcBef>
            </a:pP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 name="object 4"/>
          <p:cNvSpPr txBox="1"/>
          <p:nvPr/>
        </p:nvSpPr>
        <p:spPr>
          <a:xfrm>
            <a:off x="3343021" y="1885950"/>
            <a:ext cx="2132965" cy="1000760"/>
          </a:xfrm>
          <a:prstGeom prst="rect">
            <a:avLst/>
          </a:prstGeom>
        </p:spPr>
        <p:txBody>
          <a:bodyPr vert="horz" wrap="square" lIns="0" tIns="12700" rIns="0" bIns="0" rtlCol="0">
            <a:spAutoFit/>
          </a:bodyPr>
          <a:lstStyle/>
          <a:p>
            <a:pPr marL="72390">
              <a:lnSpc>
                <a:spcPct val="100000"/>
              </a:lnSpc>
              <a:spcBef>
                <a:spcPts val="100"/>
              </a:spcBef>
              <a:tabLst>
                <a:tab pos="925194" algn="l"/>
                <a:tab pos="1762125" algn="l"/>
              </a:tabLst>
            </a:pPr>
            <a:r>
              <a:rPr sz="3600" spc="82" baseline="-20833" dirty="0">
                <a:latin typeface="Cambria Math"/>
                <a:cs typeface="Cambria Math"/>
              </a:rPr>
              <a:t>𝑥</a:t>
            </a:r>
            <a:r>
              <a:rPr sz="1750" spc="55" dirty="0">
                <a:latin typeface="Cambria Math"/>
                <a:cs typeface="Cambria Math"/>
              </a:rPr>
              <a:t>1	</a:t>
            </a:r>
            <a:r>
              <a:rPr sz="3600" spc="120" baseline="-20833" dirty="0">
                <a:latin typeface="Cambria Math"/>
                <a:cs typeface="Cambria Math"/>
              </a:rPr>
              <a:t>𝑥</a:t>
            </a:r>
            <a:r>
              <a:rPr sz="1750" spc="80" dirty="0">
                <a:latin typeface="Cambria Math"/>
                <a:cs typeface="Cambria Math"/>
              </a:rPr>
              <a:t>2	</a:t>
            </a:r>
            <a:r>
              <a:rPr sz="3600" spc="120" baseline="-20833" dirty="0">
                <a:latin typeface="Cambria Math"/>
                <a:cs typeface="Cambria Math"/>
              </a:rPr>
              <a:t>𝑥</a:t>
            </a:r>
            <a:r>
              <a:rPr sz="1750" spc="80" dirty="0">
                <a:latin typeface="Cambria Math"/>
                <a:cs typeface="Cambria Math"/>
              </a:rPr>
              <a:t>3</a:t>
            </a:r>
            <a:endParaRPr sz="1750">
              <a:latin typeface="Cambria Math"/>
              <a:cs typeface="Cambria Math"/>
            </a:endParaRPr>
          </a:p>
          <a:p>
            <a:pPr marL="38100">
              <a:lnSpc>
                <a:spcPct val="100000"/>
              </a:lnSpc>
              <a:spcBef>
                <a:spcPts val="1920"/>
              </a:spcBef>
              <a:tabLst>
                <a:tab pos="887730" algn="l"/>
                <a:tab pos="1744980" algn="l"/>
              </a:tabLst>
            </a:pPr>
            <a:r>
              <a:rPr sz="2400" spc="-80" dirty="0">
                <a:latin typeface="Cambria Math"/>
                <a:cs typeface="Cambria Math"/>
              </a:rPr>
              <a:t>𝐶</a:t>
            </a:r>
            <a:r>
              <a:rPr sz="2625" spc="-120" baseline="-15873" dirty="0">
                <a:latin typeface="Cambria Math"/>
                <a:cs typeface="Cambria Math"/>
              </a:rPr>
              <a:t>1	</a:t>
            </a:r>
            <a:r>
              <a:rPr sz="3600" spc="-120" baseline="-2314" dirty="0">
                <a:latin typeface="Cambria Math"/>
                <a:cs typeface="Cambria Math"/>
              </a:rPr>
              <a:t>𝐶</a:t>
            </a:r>
            <a:r>
              <a:rPr sz="2625" spc="-120" baseline="-19047" dirty="0">
                <a:latin typeface="Cambria Math"/>
                <a:cs typeface="Cambria Math"/>
              </a:rPr>
              <a:t>1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5" name="object 5"/>
          <p:cNvSpPr txBox="1"/>
          <p:nvPr/>
        </p:nvSpPr>
        <p:spPr>
          <a:xfrm>
            <a:off x="6668007" y="1843785"/>
            <a:ext cx="429895" cy="1043305"/>
          </a:xfrm>
          <a:prstGeom prst="rect">
            <a:avLst/>
          </a:prstGeom>
        </p:spPr>
        <p:txBody>
          <a:bodyPr vert="horz" wrap="square" lIns="0" tIns="12700" rIns="0" bIns="0" rtlCol="0">
            <a:spAutoFit/>
          </a:bodyPr>
          <a:lstStyle/>
          <a:p>
            <a:pPr marL="44450">
              <a:lnSpc>
                <a:spcPct val="100000"/>
              </a:lnSpc>
              <a:spcBef>
                <a:spcPts val="100"/>
              </a:spcBef>
            </a:pPr>
            <a:r>
              <a:rPr sz="3600" spc="120" baseline="-20833" dirty="0">
                <a:latin typeface="Cambria Math"/>
                <a:cs typeface="Cambria Math"/>
              </a:rPr>
              <a:t>𝑥</a:t>
            </a:r>
            <a:r>
              <a:rPr sz="1750" spc="80" dirty="0">
                <a:latin typeface="Cambria Math"/>
                <a:cs typeface="Cambria Math"/>
              </a:rPr>
              <a:t>𝑁</a:t>
            </a:r>
            <a:endParaRPr sz="1750">
              <a:latin typeface="Cambria Math"/>
              <a:cs typeface="Cambria Math"/>
            </a:endParaRPr>
          </a:p>
          <a:p>
            <a:pPr marL="25400">
              <a:lnSpc>
                <a:spcPct val="100000"/>
              </a:lnSpc>
              <a:spcBef>
                <a:spcPts val="2250"/>
              </a:spcBef>
            </a:pPr>
            <a:r>
              <a:rPr sz="2400" spc="-85" dirty="0">
                <a:latin typeface="Cambria Math"/>
                <a:cs typeface="Cambria Math"/>
              </a:rPr>
              <a:t>𝐶</a:t>
            </a:r>
            <a:r>
              <a:rPr sz="2625" spc="-127" baseline="-15873" dirty="0">
                <a:latin typeface="Cambria Math"/>
                <a:cs typeface="Cambria Math"/>
              </a:rPr>
              <a:t>1</a:t>
            </a:r>
            <a:endParaRPr sz="2625" baseline="-15873">
              <a:latin typeface="Cambria Math"/>
              <a:cs typeface="Cambria Math"/>
            </a:endParaRPr>
          </a:p>
        </p:txBody>
      </p:sp>
      <p:sp>
        <p:nvSpPr>
          <p:cNvPr id="6" name="object 6"/>
          <p:cNvSpPr txBox="1"/>
          <p:nvPr/>
        </p:nvSpPr>
        <p:spPr>
          <a:xfrm>
            <a:off x="1592961" y="1980692"/>
            <a:ext cx="1165225" cy="878840"/>
          </a:xfrm>
          <a:prstGeom prst="rect">
            <a:avLst/>
          </a:prstGeom>
        </p:spPr>
        <p:txBody>
          <a:bodyPr vert="horz" wrap="square" lIns="0" tIns="12065" rIns="0" bIns="0" rtlCol="0">
            <a:spAutoFit/>
          </a:bodyPr>
          <a:lstStyle/>
          <a:p>
            <a:pPr marL="247015" marR="5080" indent="-234950">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20"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7" name="object 7"/>
          <p:cNvSpPr/>
          <p:nvPr/>
        </p:nvSpPr>
        <p:spPr>
          <a:xfrm>
            <a:off x="3135629" y="1879854"/>
            <a:ext cx="4287520" cy="1176655"/>
          </a:xfrm>
          <a:custGeom>
            <a:avLst/>
            <a:gdLst/>
            <a:ahLst/>
            <a:cxnLst/>
            <a:rect l="l" t="t" r="r" b="b"/>
            <a:pathLst>
              <a:path w="4287520" h="1176655">
                <a:moveTo>
                  <a:pt x="0" y="1176527"/>
                </a:moveTo>
                <a:lnTo>
                  <a:pt x="4287012" y="1176527"/>
                </a:lnTo>
                <a:lnTo>
                  <a:pt x="4287012" y="0"/>
                </a:lnTo>
                <a:lnTo>
                  <a:pt x="0" y="0"/>
                </a:lnTo>
                <a:lnTo>
                  <a:pt x="0" y="1176527"/>
                </a:lnTo>
                <a:close/>
              </a:path>
            </a:pathLst>
          </a:custGeom>
          <a:ln w="38100">
            <a:solidFill>
              <a:srgbClr val="0000FF"/>
            </a:solidFill>
          </a:ln>
        </p:spPr>
        <p:txBody>
          <a:bodyPr wrap="square" lIns="0" tIns="0" rIns="0" bIns="0" rtlCol="0"/>
          <a:lstStyle/>
          <a:p>
            <a:endParaRPr/>
          </a:p>
        </p:txBody>
      </p:sp>
      <p:sp>
        <p:nvSpPr>
          <p:cNvPr id="8" name="object 8"/>
          <p:cNvSpPr/>
          <p:nvPr/>
        </p:nvSpPr>
        <p:spPr>
          <a:xfrm>
            <a:off x="1514221" y="4854194"/>
            <a:ext cx="716280" cy="282575"/>
          </a:xfrm>
          <a:custGeom>
            <a:avLst/>
            <a:gdLst/>
            <a:ahLst/>
            <a:cxnLst/>
            <a:rect l="l" t="t" r="r" b="b"/>
            <a:pathLst>
              <a:path w="716280" h="282575">
                <a:moveTo>
                  <a:pt x="625983" y="0"/>
                </a:moveTo>
                <a:lnTo>
                  <a:pt x="621918" y="11556"/>
                </a:lnTo>
                <a:lnTo>
                  <a:pt x="638300" y="18631"/>
                </a:lnTo>
                <a:lnTo>
                  <a:pt x="652383" y="28432"/>
                </a:lnTo>
                <a:lnTo>
                  <a:pt x="680922" y="73925"/>
                </a:lnTo>
                <a:lnTo>
                  <a:pt x="689217" y="115732"/>
                </a:lnTo>
                <a:lnTo>
                  <a:pt x="690245" y="139826"/>
                </a:lnTo>
                <a:lnTo>
                  <a:pt x="689199" y="164707"/>
                </a:lnTo>
                <a:lnTo>
                  <a:pt x="680868" y="207656"/>
                </a:lnTo>
                <a:lnTo>
                  <a:pt x="652398" y="253857"/>
                </a:lnTo>
                <a:lnTo>
                  <a:pt x="622427" y="270890"/>
                </a:lnTo>
                <a:lnTo>
                  <a:pt x="625983" y="282447"/>
                </a:lnTo>
                <a:lnTo>
                  <a:pt x="664479" y="264318"/>
                </a:lnTo>
                <a:lnTo>
                  <a:pt x="692785" y="233044"/>
                </a:lnTo>
                <a:lnTo>
                  <a:pt x="710215" y="191150"/>
                </a:lnTo>
                <a:lnTo>
                  <a:pt x="716026" y="141350"/>
                </a:lnTo>
                <a:lnTo>
                  <a:pt x="714573" y="115466"/>
                </a:lnTo>
                <a:lnTo>
                  <a:pt x="702952" y="69556"/>
                </a:lnTo>
                <a:lnTo>
                  <a:pt x="679829" y="32218"/>
                </a:lnTo>
                <a:lnTo>
                  <a:pt x="646439" y="7453"/>
                </a:lnTo>
                <a:lnTo>
                  <a:pt x="625983" y="0"/>
                </a:lnTo>
                <a:close/>
              </a:path>
              <a:path w="716280" h="282575">
                <a:moveTo>
                  <a:pt x="90042" y="0"/>
                </a:moveTo>
                <a:lnTo>
                  <a:pt x="51641" y="18192"/>
                </a:lnTo>
                <a:lnTo>
                  <a:pt x="23240" y="49529"/>
                </a:lnTo>
                <a:lnTo>
                  <a:pt x="5810" y="91535"/>
                </a:lnTo>
                <a:lnTo>
                  <a:pt x="0" y="141350"/>
                </a:lnTo>
                <a:lnTo>
                  <a:pt x="1452" y="167233"/>
                </a:lnTo>
                <a:lnTo>
                  <a:pt x="13073" y="213092"/>
                </a:lnTo>
                <a:lnTo>
                  <a:pt x="36125" y="250336"/>
                </a:lnTo>
                <a:lnTo>
                  <a:pt x="69514" y="275014"/>
                </a:lnTo>
                <a:lnTo>
                  <a:pt x="90042" y="282447"/>
                </a:lnTo>
                <a:lnTo>
                  <a:pt x="93598" y="270890"/>
                </a:lnTo>
                <a:lnTo>
                  <a:pt x="77529" y="263773"/>
                </a:lnTo>
                <a:lnTo>
                  <a:pt x="63627" y="253857"/>
                </a:lnTo>
                <a:lnTo>
                  <a:pt x="35157" y="207656"/>
                </a:lnTo>
                <a:lnTo>
                  <a:pt x="26826" y="164707"/>
                </a:lnTo>
                <a:lnTo>
                  <a:pt x="25781" y="139826"/>
                </a:lnTo>
                <a:lnTo>
                  <a:pt x="26826" y="115732"/>
                </a:lnTo>
                <a:lnTo>
                  <a:pt x="35157" y="73925"/>
                </a:lnTo>
                <a:lnTo>
                  <a:pt x="63722" y="28432"/>
                </a:lnTo>
                <a:lnTo>
                  <a:pt x="93979" y="11556"/>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3189097" y="4854194"/>
            <a:ext cx="511809" cy="282575"/>
          </a:xfrm>
          <a:custGeom>
            <a:avLst/>
            <a:gdLst/>
            <a:ahLst/>
            <a:cxnLst/>
            <a:rect l="l" t="t" r="r" b="b"/>
            <a:pathLst>
              <a:path w="511810" h="282575">
                <a:moveTo>
                  <a:pt x="421766" y="0"/>
                </a:moveTo>
                <a:lnTo>
                  <a:pt x="417702" y="11556"/>
                </a:lnTo>
                <a:lnTo>
                  <a:pt x="434084" y="18631"/>
                </a:lnTo>
                <a:lnTo>
                  <a:pt x="448167" y="28432"/>
                </a:lnTo>
                <a:lnTo>
                  <a:pt x="476706" y="73925"/>
                </a:lnTo>
                <a:lnTo>
                  <a:pt x="485001" y="115732"/>
                </a:lnTo>
                <a:lnTo>
                  <a:pt x="486028" y="139826"/>
                </a:lnTo>
                <a:lnTo>
                  <a:pt x="484983" y="164707"/>
                </a:lnTo>
                <a:lnTo>
                  <a:pt x="476652" y="207656"/>
                </a:lnTo>
                <a:lnTo>
                  <a:pt x="448183" y="253857"/>
                </a:lnTo>
                <a:lnTo>
                  <a:pt x="418211" y="270890"/>
                </a:lnTo>
                <a:lnTo>
                  <a:pt x="421766" y="282447"/>
                </a:lnTo>
                <a:lnTo>
                  <a:pt x="460263" y="264318"/>
                </a:lnTo>
                <a:lnTo>
                  <a:pt x="488568" y="233044"/>
                </a:lnTo>
                <a:lnTo>
                  <a:pt x="505999" y="191150"/>
                </a:lnTo>
                <a:lnTo>
                  <a:pt x="511810" y="141350"/>
                </a:lnTo>
                <a:lnTo>
                  <a:pt x="510357" y="115466"/>
                </a:lnTo>
                <a:lnTo>
                  <a:pt x="498736" y="69556"/>
                </a:lnTo>
                <a:lnTo>
                  <a:pt x="475613" y="32218"/>
                </a:lnTo>
                <a:lnTo>
                  <a:pt x="442223" y="7453"/>
                </a:lnTo>
                <a:lnTo>
                  <a:pt x="421766" y="0"/>
                </a:lnTo>
                <a:close/>
              </a:path>
              <a:path w="511810" h="282575">
                <a:moveTo>
                  <a:pt x="90042" y="0"/>
                </a:moveTo>
                <a:lnTo>
                  <a:pt x="51641" y="18192"/>
                </a:lnTo>
                <a:lnTo>
                  <a:pt x="23240" y="49529"/>
                </a:lnTo>
                <a:lnTo>
                  <a:pt x="5810" y="91535"/>
                </a:lnTo>
                <a:lnTo>
                  <a:pt x="0" y="141350"/>
                </a:lnTo>
                <a:lnTo>
                  <a:pt x="1452" y="167233"/>
                </a:lnTo>
                <a:lnTo>
                  <a:pt x="13073" y="213092"/>
                </a:lnTo>
                <a:lnTo>
                  <a:pt x="36125" y="250336"/>
                </a:lnTo>
                <a:lnTo>
                  <a:pt x="69514" y="275014"/>
                </a:lnTo>
                <a:lnTo>
                  <a:pt x="90042" y="282447"/>
                </a:lnTo>
                <a:lnTo>
                  <a:pt x="93599" y="270890"/>
                </a:lnTo>
                <a:lnTo>
                  <a:pt x="77529" y="263773"/>
                </a:lnTo>
                <a:lnTo>
                  <a:pt x="63626" y="253857"/>
                </a:lnTo>
                <a:lnTo>
                  <a:pt x="35157" y="207656"/>
                </a:lnTo>
                <a:lnTo>
                  <a:pt x="26826" y="164707"/>
                </a:lnTo>
                <a:lnTo>
                  <a:pt x="25780" y="139826"/>
                </a:lnTo>
                <a:lnTo>
                  <a:pt x="26826" y="115732"/>
                </a:lnTo>
                <a:lnTo>
                  <a:pt x="35157" y="73925"/>
                </a:lnTo>
                <a:lnTo>
                  <a:pt x="63722" y="28432"/>
                </a:lnTo>
                <a:lnTo>
                  <a:pt x="93979" y="11556"/>
                </a:lnTo>
                <a:lnTo>
                  <a:pt x="90042" y="0"/>
                </a:lnTo>
                <a:close/>
              </a:path>
            </a:pathLst>
          </a:custGeom>
          <a:solidFill>
            <a:srgbClr val="000000"/>
          </a:solidFill>
        </p:spPr>
        <p:txBody>
          <a:bodyPr wrap="square" lIns="0" tIns="0" rIns="0" bIns="0" rtlCol="0"/>
          <a:lstStyle/>
          <a:p>
            <a:endParaRPr/>
          </a:p>
        </p:txBody>
      </p:sp>
      <p:sp>
        <p:nvSpPr>
          <p:cNvPr id="10" name="object 10"/>
          <p:cNvSpPr/>
          <p:nvPr/>
        </p:nvSpPr>
        <p:spPr>
          <a:xfrm>
            <a:off x="4261992" y="4854194"/>
            <a:ext cx="519430" cy="282575"/>
          </a:xfrm>
          <a:custGeom>
            <a:avLst/>
            <a:gdLst/>
            <a:ahLst/>
            <a:cxnLst/>
            <a:rect l="l" t="t" r="r" b="b"/>
            <a:pathLst>
              <a:path w="519429" h="282575">
                <a:moveTo>
                  <a:pt x="429387" y="0"/>
                </a:moveTo>
                <a:lnTo>
                  <a:pt x="425323" y="11556"/>
                </a:lnTo>
                <a:lnTo>
                  <a:pt x="441704" y="18631"/>
                </a:lnTo>
                <a:lnTo>
                  <a:pt x="455787" y="28432"/>
                </a:lnTo>
                <a:lnTo>
                  <a:pt x="484326" y="73925"/>
                </a:lnTo>
                <a:lnTo>
                  <a:pt x="492621" y="115732"/>
                </a:lnTo>
                <a:lnTo>
                  <a:pt x="493649" y="139826"/>
                </a:lnTo>
                <a:lnTo>
                  <a:pt x="492603" y="164707"/>
                </a:lnTo>
                <a:lnTo>
                  <a:pt x="484272" y="207656"/>
                </a:lnTo>
                <a:lnTo>
                  <a:pt x="455802" y="253857"/>
                </a:lnTo>
                <a:lnTo>
                  <a:pt x="425831" y="270890"/>
                </a:lnTo>
                <a:lnTo>
                  <a:pt x="429387" y="282447"/>
                </a:lnTo>
                <a:lnTo>
                  <a:pt x="467883" y="264318"/>
                </a:lnTo>
                <a:lnTo>
                  <a:pt x="496189" y="233044"/>
                </a:lnTo>
                <a:lnTo>
                  <a:pt x="513619" y="191150"/>
                </a:lnTo>
                <a:lnTo>
                  <a:pt x="519430" y="141350"/>
                </a:lnTo>
                <a:lnTo>
                  <a:pt x="517977" y="115466"/>
                </a:lnTo>
                <a:lnTo>
                  <a:pt x="506356" y="69556"/>
                </a:lnTo>
                <a:lnTo>
                  <a:pt x="483233" y="32218"/>
                </a:lnTo>
                <a:lnTo>
                  <a:pt x="449843" y="7453"/>
                </a:lnTo>
                <a:lnTo>
                  <a:pt x="429387" y="0"/>
                </a:lnTo>
                <a:close/>
              </a:path>
              <a:path w="519429" h="282575">
                <a:moveTo>
                  <a:pt x="90043" y="0"/>
                </a:moveTo>
                <a:lnTo>
                  <a:pt x="51641" y="18192"/>
                </a:lnTo>
                <a:lnTo>
                  <a:pt x="23241" y="49529"/>
                </a:lnTo>
                <a:lnTo>
                  <a:pt x="5810" y="91535"/>
                </a:lnTo>
                <a:lnTo>
                  <a:pt x="0" y="141350"/>
                </a:lnTo>
                <a:lnTo>
                  <a:pt x="1452" y="167233"/>
                </a:lnTo>
                <a:lnTo>
                  <a:pt x="13073" y="213092"/>
                </a:lnTo>
                <a:lnTo>
                  <a:pt x="36125" y="250336"/>
                </a:lnTo>
                <a:lnTo>
                  <a:pt x="69514" y="275014"/>
                </a:lnTo>
                <a:lnTo>
                  <a:pt x="90043" y="282447"/>
                </a:lnTo>
                <a:lnTo>
                  <a:pt x="93599" y="270890"/>
                </a:lnTo>
                <a:lnTo>
                  <a:pt x="77529" y="263773"/>
                </a:lnTo>
                <a:lnTo>
                  <a:pt x="63627" y="253857"/>
                </a:lnTo>
                <a:lnTo>
                  <a:pt x="35157" y="207656"/>
                </a:lnTo>
                <a:lnTo>
                  <a:pt x="26826" y="164707"/>
                </a:lnTo>
                <a:lnTo>
                  <a:pt x="25781" y="139826"/>
                </a:lnTo>
                <a:lnTo>
                  <a:pt x="26826" y="115732"/>
                </a:lnTo>
                <a:lnTo>
                  <a:pt x="35157" y="73925"/>
                </a:lnTo>
                <a:lnTo>
                  <a:pt x="63738" y="28432"/>
                </a:lnTo>
                <a:lnTo>
                  <a:pt x="94107" y="11556"/>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2306066" y="4827778"/>
            <a:ext cx="2402205" cy="391160"/>
          </a:xfrm>
          <a:prstGeom prst="rect">
            <a:avLst/>
          </a:prstGeom>
        </p:spPr>
        <p:txBody>
          <a:bodyPr vert="horz" wrap="square" lIns="0" tIns="12700" rIns="0" bIns="0" rtlCol="0">
            <a:spAutoFit/>
          </a:bodyPr>
          <a:lstStyle/>
          <a:p>
            <a:pPr marL="38100">
              <a:lnSpc>
                <a:spcPct val="100000"/>
              </a:lnSpc>
              <a:spcBef>
                <a:spcPts val="100"/>
              </a:spcBef>
              <a:tabLst>
                <a:tab pos="982980" algn="l"/>
                <a:tab pos="1421765" algn="l"/>
                <a:tab pos="2056130"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2" baseline="11574" dirty="0">
                <a:latin typeface="Cambria Math"/>
                <a:cs typeface="Cambria Math"/>
              </a:rPr>
              <a:t>𝑥</a:t>
            </a:r>
            <a:r>
              <a:rPr sz="2625" spc="82"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12" name="object 12"/>
          <p:cNvSpPr/>
          <p:nvPr/>
        </p:nvSpPr>
        <p:spPr>
          <a:xfrm>
            <a:off x="4884674" y="4742941"/>
            <a:ext cx="1857375" cy="502920"/>
          </a:xfrm>
          <a:custGeom>
            <a:avLst/>
            <a:gdLst/>
            <a:ahLst/>
            <a:cxnLst/>
            <a:rect l="l" t="t" r="r" b="b"/>
            <a:pathLst>
              <a:path w="1857375" h="502920">
                <a:moveTo>
                  <a:pt x="113411" y="11938"/>
                </a:moveTo>
                <a:lnTo>
                  <a:pt x="63906" y="35852"/>
                </a:lnTo>
                <a:lnTo>
                  <a:pt x="29464" y="92837"/>
                </a:lnTo>
                <a:lnTo>
                  <a:pt x="7340" y="166217"/>
                </a:lnTo>
                <a:lnTo>
                  <a:pt x="1828" y="207251"/>
                </a:lnTo>
                <a:lnTo>
                  <a:pt x="0" y="251206"/>
                </a:lnTo>
                <a:lnTo>
                  <a:pt x="1828" y="294906"/>
                </a:lnTo>
                <a:lnTo>
                  <a:pt x="7340" y="335876"/>
                </a:lnTo>
                <a:lnTo>
                  <a:pt x="16548" y="374103"/>
                </a:lnTo>
                <a:lnTo>
                  <a:pt x="45402" y="440969"/>
                </a:lnTo>
                <a:lnTo>
                  <a:pt x="84924" y="487502"/>
                </a:lnTo>
                <a:lnTo>
                  <a:pt x="108458" y="502666"/>
                </a:lnTo>
                <a:lnTo>
                  <a:pt x="113411" y="490855"/>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054" y="46888"/>
                </a:lnTo>
                <a:lnTo>
                  <a:pt x="94665" y="27114"/>
                </a:lnTo>
                <a:lnTo>
                  <a:pt x="113411" y="11938"/>
                </a:lnTo>
                <a:close/>
              </a:path>
              <a:path w="1857375" h="502920">
                <a:moveTo>
                  <a:pt x="1281811" y="122809"/>
                </a:moveTo>
                <a:lnTo>
                  <a:pt x="1277874" y="111252"/>
                </a:lnTo>
                <a:lnTo>
                  <a:pt x="1257414" y="118706"/>
                </a:lnTo>
                <a:lnTo>
                  <a:pt x="1239469" y="129451"/>
                </a:lnTo>
                <a:lnTo>
                  <a:pt x="1211072" y="160782"/>
                </a:lnTo>
                <a:lnTo>
                  <a:pt x="1193634" y="202793"/>
                </a:lnTo>
                <a:lnTo>
                  <a:pt x="1187831" y="252603"/>
                </a:lnTo>
                <a:lnTo>
                  <a:pt x="1189278" y="278485"/>
                </a:lnTo>
                <a:lnTo>
                  <a:pt x="1200899" y="324345"/>
                </a:lnTo>
                <a:lnTo>
                  <a:pt x="1223949" y="361594"/>
                </a:lnTo>
                <a:lnTo>
                  <a:pt x="1257338" y="386270"/>
                </a:lnTo>
                <a:lnTo>
                  <a:pt x="1277874" y="393700"/>
                </a:lnTo>
                <a:lnTo>
                  <a:pt x="1281430" y="382143"/>
                </a:lnTo>
                <a:lnTo>
                  <a:pt x="1265351" y="375031"/>
                </a:lnTo>
                <a:lnTo>
                  <a:pt x="1251458" y="365112"/>
                </a:lnTo>
                <a:lnTo>
                  <a:pt x="1222984" y="318909"/>
                </a:lnTo>
                <a:lnTo>
                  <a:pt x="1214653" y="275971"/>
                </a:lnTo>
                <a:lnTo>
                  <a:pt x="1213612" y="251079"/>
                </a:lnTo>
                <a:lnTo>
                  <a:pt x="1214653" y="226987"/>
                </a:lnTo>
                <a:lnTo>
                  <a:pt x="1222984" y="185178"/>
                </a:lnTo>
                <a:lnTo>
                  <a:pt x="1251546" y="139687"/>
                </a:lnTo>
                <a:lnTo>
                  <a:pt x="1265567" y="129895"/>
                </a:lnTo>
                <a:lnTo>
                  <a:pt x="1281811" y="122809"/>
                </a:lnTo>
                <a:close/>
              </a:path>
              <a:path w="1857375" h="502920">
                <a:moveTo>
                  <a:pt x="1707248" y="252603"/>
                </a:moveTo>
                <a:lnTo>
                  <a:pt x="1701444" y="202793"/>
                </a:lnTo>
                <a:lnTo>
                  <a:pt x="1684020" y="160782"/>
                </a:lnTo>
                <a:lnTo>
                  <a:pt x="1655610" y="129451"/>
                </a:lnTo>
                <a:lnTo>
                  <a:pt x="1617218" y="111252"/>
                </a:lnTo>
                <a:lnTo>
                  <a:pt x="1613154" y="122809"/>
                </a:lnTo>
                <a:lnTo>
                  <a:pt x="1629524" y="129895"/>
                </a:lnTo>
                <a:lnTo>
                  <a:pt x="1643608" y="139687"/>
                </a:lnTo>
                <a:lnTo>
                  <a:pt x="1672145" y="185178"/>
                </a:lnTo>
                <a:lnTo>
                  <a:pt x="1680451" y="226987"/>
                </a:lnTo>
                <a:lnTo>
                  <a:pt x="1681480" y="251079"/>
                </a:lnTo>
                <a:lnTo>
                  <a:pt x="1680425" y="275971"/>
                </a:lnTo>
                <a:lnTo>
                  <a:pt x="1672094" y="318909"/>
                </a:lnTo>
                <a:lnTo>
                  <a:pt x="1643634" y="365112"/>
                </a:lnTo>
                <a:lnTo>
                  <a:pt x="1613662" y="382143"/>
                </a:lnTo>
                <a:lnTo>
                  <a:pt x="1617218" y="393700"/>
                </a:lnTo>
                <a:lnTo>
                  <a:pt x="1655711" y="375577"/>
                </a:lnTo>
                <a:lnTo>
                  <a:pt x="1684020" y="344297"/>
                </a:lnTo>
                <a:lnTo>
                  <a:pt x="1701444" y="302412"/>
                </a:lnTo>
                <a:lnTo>
                  <a:pt x="1705800" y="278485"/>
                </a:lnTo>
                <a:lnTo>
                  <a:pt x="1707248" y="252603"/>
                </a:lnTo>
                <a:close/>
              </a:path>
              <a:path w="1857375" h="502920">
                <a:moveTo>
                  <a:pt x="1857248" y="251206"/>
                </a:moveTo>
                <a:lnTo>
                  <a:pt x="1855406" y="207251"/>
                </a:lnTo>
                <a:lnTo>
                  <a:pt x="1849907" y="166217"/>
                </a:lnTo>
                <a:lnTo>
                  <a:pt x="1840738" y="128092"/>
                </a:lnTo>
                <a:lnTo>
                  <a:pt x="1811934" y="61696"/>
                </a:lnTo>
                <a:lnTo>
                  <a:pt x="1772272" y="15303"/>
                </a:lnTo>
                <a:lnTo>
                  <a:pt x="1748650" y="0"/>
                </a:lnTo>
                <a:lnTo>
                  <a:pt x="1743824" y="11938"/>
                </a:lnTo>
                <a:lnTo>
                  <a:pt x="1762594" y="27114"/>
                </a:lnTo>
                <a:lnTo>
                  <a:pt x="1779244" y="46888"/>
                </a:lnTo>
                <a:lnTo>
                  <a:pt x="1806194" y="100203"/>
                </a:lnTo>
                <a:lnTo>
                  <a:pt x="1823161" y="169265"/>
                </a:lnTo>
                <a:lnTo>
                  <a:pt x="1827390" y="208724"/>
                </a:lnTo>
                <a:lnTo>
                  <a:pt x="1828800" y="251460"/>
                </a:lnTo>
                <a:lnTo>
                  <a:pt x="1827390" y="293585"/>
                </a:lnTo>
                <a:lnTo>
                  <a:pt x="1823173" y="332701"/>
                </a:lnTo>
                <a:lnTo>
                  <a:pt x="1806321" y="401828"/>
                </a:lnTo>
                <a:lnTo>
                  <a:pt x="1779447" y="455637"/>
                </a:lnTo>
                <a:lnTo>
                  <a:pt x="1743824" y="490855"/>
                </a:lnTo>
                <a:lnTo>
                  <a:pt x="1748650" y="502666"/>
                </a:lnTo>
                <a:lnTo>
                  <a:pt x="1793379" y="466940"/>
                </a:lnTo>
                <a:lnTo>
                  <a:pt x="1827911" y="409575"/>
                </a:lnTo>
                <a:lnTo>
                  <a:pt x="1849907" y="335876"/>
                </a:lnTo>
                <a:lnTo>
                  <a:pt x="1855406" y="294906"/>
                </a:lnTo>
                <a:lnTo>
                  <a:pt x="1857248" y="251206"/>
                </a:lnTo>
                <a:close/>
              </a:path>
            </a:pathLst>
          </a:custGeom>
          <a:solidFill>
            <a:srgbClr val="000000"/>
          </a:solidFill>
        </p:spPr>
        <p:txBody>
          <a:bodyPr wrap="square" lIns="0" tIns="0" rIns="0" bIns="0" rtlCol="0"/>
          <a:lstStyle/>
          <a:p>
            <a:endParaRPr/>
          </a:p>
        </p:txBody>
      </p:sp>
      <p:sp>
        <p:nvSpPr>
          <p:cNvPr id="13" name="object 13"/>
          <p:cNvSpPr txBox="1"/>
          <p:nvPr/>
        </p:nvSpPr>
        <p:spPr>
          <a:xfrm>
            <a:off x="1280413" y="4765294"/>
            <a:ext cx="5251450" cy="391160"/>
          </a:xfrm>
          <a:prstGeom prst="rect">
            <a:avLst/>
          </a:prstGeom>
        </p:spPr>
        <p:txBody>
          <a:bodyPr vert="horz" wrap="square" lIns="0" tIns="12700" rIns="0" bIns="0" rtlCol="0">
            <a:spAutoFit/>
          </a:bodyPr>
          <a:lstStyle/>
          <a:p>
            <a:pPr marL="38100">
              <a:lnSpc>
                <a:spcPct val="100000"/>
              </a:lnSpc>
              <a:spcBef>
                <a:spcPts val="100"/>
              </a:spcBef>
              <a:tabLst>
                <a:tab pos="333375" algn="l"/>
                <a:tab pos="3728085" algn="l"/>
                <a:tab pos="4892040" algn="l"/>
              </a:tabLst>
            </a:pPr>
            <a:r>
              <a:rPr sz="2400" dirty="0">
                <a:latin typeface="Cambria Math"/>
                <a:cs typeface="Cambria Math"/>
              </a:rPr>
              <a:t>𝐿	</a:t>
            </a:r>
            <a:r>
              <a:rPr sz="2400" spc="35" dirty="0">
                <a:latin typeface="Cambria Math"/>
                <a:cs typeface="Cambria Math"/>
              </a:rPr>
              <a:t>𝑤,</a:t>
            </a:r>
            <a:r>
              <a:rPr sz="2400" spc="-145" dirty="0">
                <a:latin typeface="Cambria Math"/>
                <a:cs typeface="Cambria Math"/>
              </a:rPr>
              <a:t> </a:t>
            </a:r>
            <a:r>
              <a:rPr sz="2400" dirty="0">
                <a:latin typeface="Cambria Math"/>
                <a:cs typeface="Cambria Math"/>
              </a:rPr>
              <a:t>𝑏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a:t>
            </a:r>
            <a:endParaRPr sz="2625" baseline="28571">
              <a:latin typeface="Cambria Math"/>
              <a:cs typeface="Cambria Math"/>
            </a:endParaRPr>
          </a:p>
        </p:txBody>
      </p:sp>
      <p:sp>
        <p:nvSpPr>
          <p:cNvPr id="14" name="object 14"/>
          <p:cNvSpPr/>
          <p:nvPr/>
        </p:nvSpPr>
        <p:spPr>
          <a:xfrm>
            <a:off x="7663560" y="4854194"/>
            <a:ext cx="563880" cy="282575"/>
          </a:xfrm>
          <a:custGeom>
            <a:avLst/>
            <a:gdLst/>
            <a:ahLst/>
            <a:cxnLst/>
            <a:rect l="l" t="t" r="r" b="b"/>
            <a:pathLst>
              <a:path w="563879" h="282575">
                <a:moveTo>
                  <a:pt x="473583" y="0"/>
                </a:moveTo>
                <a:lnTo>
                  <a:pt x="469519" y="11556"/>
                </a:lnTo>
                <a:lnTo>
                  <a:pt x="485900" y="18631"/>
                </a:lnTo>
                <a:lnTo>
                  <a:pt x="499983" y="28432"/>
                </a:lnTo>
                <a:lnTo>
                  <a:pt x="528522" y="73925"/>
                </a:lnTo>
                <a:lnTo>
                  <a:pt x="536817" y="115732"/>
                </a:lnTo>
                <a:lnTo>
                  <a:pt x="537845" y="139826"/>
                </a:lnTo>
                <a:lnTo>
                  <a:pt x="536799" y="164707"/>
                </a:lnTo>
                <a:lnTo>
                  <a:pt x="528468" y="207656"/>
                </a:lnTo>
                <a:lnTo>
                  <a:pt x="499999" y="253857"/>
                </a:lnTo>
                <a:lnTo>
                  <a:pt x="470027" y="270890"/>
                </a:lnTo>
                <a:lnTo>
                  <a:pt x="473583" y="282447"/>
                </a:lnTo>
                <a:lnTo>
                  <a:pt x="512079" y="264318"/>
                </a:lnTo>
                <a:lnTo>
                  <a:pt x="540385" y="233044"/>
                </a:lnTo>
                <a:lnTo>
                  <a:pt x="557815" y="191150"/>
                </a:lnTo>
                <a:lnTo>
                  <a:pt x="563626" y="141350"/>
                </a:lnTo>
                <a:lnTo>
                  <a:pt x="562173" y="115466"/>
                </a:lnTo>
                <a:lnTo>
                  <a:pt x="550552" y="69556"/>
                </a:lnTo>
                <a:lnTo>
                  <a:pt x="527429" y="32218"/>
                </a:lnTo>
                <a:lnTo>
                  <a:pt x="494039" y="7453"/>
                </a:lnTo>
                <a:lnTo>
                  <a:pt x="473583" y="0"/>
                </a:lnTo>
                <a:close/>
              </a:path>
              <a:path w="563879" h="282575">
                <a:moveTo>
                  <a:pt x="90043" y="0"/>
                </a:moveTo>
                <a:lnTo>
                  <a:pt x="51641" y="18192"/>
                </a:lnTo>
                <a:lnTo>
                  <a:pt x="23241" y="49529"/>
                </a:lnTo>
                <a:lnTo>
                  <a:pt x="5810" y="91535"/>
                </a:lnTo>
                <a:lnTo>
                  <a:pt x="0" y="141350"/>
                </a:lnTo>
                <a:lnTo>
                  <a:pt x="1452" y="167233"/>
                </a:lnTo>
                <a:lnTo>
                  <a:pt x="13073" y="213092"/>
                </a:lnTo>
                <a:lnTo>
                  <a:pt x="36125" y="250336"/>
                </a:lnTo>
                <a:lnTo>
                  <a:pt x="69514" y="275014"/>
                </a:lnTo>
                <a:lnTo>
                  <a:pt x="90043" y="282447"/>
                </a:lnTo>
                <a:lnTo>
                  <a:pt x="93599" y="270890"/>
                </a:lnTo>
                <a:lnTo>
                  <a:pt x="77529" y="263773"/>
                </a:lnTo>
                <a:lnTo>
                  <a:pt x="63626" y="253857"/>
                </a:lnTo>
                <a:lnTo>
                  <a:pt x="35157" y="207656"/>
                </a:lnTo>
                <a:lnTo>
                  <a:pt x="26826" y="164707"/>
                </a:lnTo>
                <a:lnTo>
                  <a:pt x="25781" y="139826"/>
                </a:lnTo>
                <a:lnTo>
                  <a:pt x="26826" y="115732"/>
                </a:lnTo>
                <a:lnTo>
                  <a:pt x="35157" y="73925"/>
                </a:lnTo>
                <a:lnTo>
                  <a:pt x="63722" y="28432"/>
                </a:lnTo>
                <a:lnTo>
                  <a:pt x="93980" y="11556"/>
                </a:lnTo>
                <a:lnTo>
                  <a:pt x="90043" y="0"/>
                </a:lnTo>
                <a:close/>
              </a:path>
            </a:pathLst>
          </a:custGeom>
          <a:solidFill>
            <a:srgbClr val="000000"/>
          </a:solidFill>
        </p:spPr>
        <p:txBody>
          <a:bodyPr wrap="square" lIns="0" tIns="0" rIns="0" bIns="0" rtlCol="0"/>
          <a:lstStyle/>
          <a:p>
            <a:endParaRPr/>
          </a:p>
        </p:txBody>
      </p:sp>
      <p:sp>
        <p:nvSpPr>
          <p:cNvPr id="15" name="object 15"/>
          <p:cNvSpPr txBox="1"/>
          <p:nvPr/>
        </p:nvSpPr>
        <p:spPr>
          <a:xfrm>
            <a:off x="6781545" y="4765294"/>
            <a:ext cx="1367790" cy="391160"/>
          </a:xfrm>
          <a:prstGeom prst="rect">
            <a:avLst/>
          </a:prstGeom>
        </p:spPr>
        <p:txBody>
          <a:bodyPr vert="horz" wrap="square" lIns="0" tIns="12700" rIns="0" bIns="0" rtlCol="0">
            <a:spAutoFit/>
          </a:bodyPr>
          <a:lstStyle/>
          <a:p>
            <a:pPr marL="38100">
              <a:lnSpc>
                <a:spcPct val="100000"/>
              </a:lnSpc>
              <a:spcBef>
                <a:spcPts val="100"/>
              </a:spcBef>
              <a:tabLst>
                <a:tab pos="982344" algn="l"/>
              </a:tabLst>
            </a:pPr>
            <a:r>
              <a:rPr sz="2400" dirty="0">
                <a:latin typeface="Cambria Math"/>
                <a:cs typeface="Cambria Math"/>
              </a:rPr>
              <a:t>⋯</a:t>
            </a:r>
            <a:r>
              <a:rPr sz="2400" spc="-14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𝑁</a:t>
            </a:r>
            <a:endParaRPr sz="2625" baseline="28571">
              <a:latin typeface="Cambria Math"/>
              <a:cs typeface="Cambria Math"/>
            </a:endParaRPr>
          </a:p>
        </p:txBody>
      </p:sp>
      <p:sp>
        <p:nvSpPr>
          <p:cNvPr id="16" name="object 16"/>
          <p:cNvSpPr/>
          <p:nvPr/>
        </p:nvSpPr>
        <p:spPr>
          <a:xfrm>
            <a:off x="7524750" y="5446267"/>
            <a:ext cx="717550" cy="282575"/>
          </a:xfrm>
          <a:custGeom>
            <a:avLst/>
            <a:gdLst/>
            <a:ahLst/>
            <a:cxnLst/>
            <a:rect l="l" t="t" r="r" b="b"/>
            <a:pathLst>
              <a:path w="717550" h="282575">
                <a:moveTo>
                  <a:pt x="627506" y="0"/>
                </a:moveTo>
                <a:lnTo>
                  <a:pt x="623570" y="11556"/>
                </a:lnTo>
                <a:lnTo>
                  <a:pt x="639877" y="18631"/>
                </a:lnTo>
                <a:lnTo>
                  <a:pt x="653922" y="28432"/>
                </a:lnTo>
                <a:lnTo>
                  <a:pt x="682466" y="73925"/>
                </a:lnTo>
                <a:lnTo>
                  <a:pt x="690848" y="115732"/>
                </a:lnTo>
                <a:lnTo>
                  <a:pt x="691896" y="139826"/>
                </a:lnTo>
                <a:lnTo>
                  <a:pt x="690848" y="164710"/>
                </a:lnTo>
                <a:lnTo>
                  <a:pt x="682466" y="207633"/>
                </a:lnTo>
                <a:lnTo>
                  <a:pt x="653970" y="253872"/>
                </a:lnTo>
                <a:lnTo>
                  <a:pt x="623951" y="270916"/>
                </a:lnTo>
                <a:lnTo>
                  <a:pt x="627506" y="282371"/>
                </a:lnTo>
                <a:lnTo>
                  <a:pt x="666067" y="264307"/>
                </a:lnTo>
                <a:lnTo>
                  <a:pt x="694435" y="233032"/>
                </a:lnTo>
                <a:lnTo>
                  <a:pt x="711755" y="191152"/>
                </a:lnTo>
                <a:lnTo>
                  <a:pt x="717550" y="141223"/>
                </a:lnTo>
                <a:lnTo>
                  <a:pt x="716097" y="115359"/>
                </a:lnTo>
                <a:lnTo>
                  <a:pt x="704476" y="69536"/>
                </a:lnTo>
                <a:lnTo>
                  <a:pt x="681424" y="32164"/>
                </a:lnTo>
                <a:lnTo>
                  <a:pt x="648035" y="7435"/>
                </a:lnTo>
                <a:lnTo>
                  <a:pt x="627506" y="0"/>
                </a:lnTo>
                <a:close/>
              </a:path>
              <a:path w="717550" h="282575">
                <a:moveTo>
                  <a:pt x="90043" y="0"/>
                </a:moveTo>
                <a:lnTo>
                  <a:pt x="51657" y="18145"/>
                </a:lnTo>
                <a:lnTo>
                  <a:pt x="23368" y="49529"/>
                </a:lnTo>
                <a:lnTo>
                  <a:pt x="5826" y="91471"/>
                </a:lnTo>
                <a:lnTo>
                  <a:pt x="0" y="141223"/>
                </a:lnTo>
                <a:lnTo>
                  <a:pt x="1452" y="167197"/>
                </a:lnTo>
                <a:lnTo>
                  <a:pt x="13073" y="213095"/>
                </a:lnTo>
                <a:lnTo>
                  <a:pt x="36125" y="250323"/>
                </a:lnTo>
                <a:lnTo>
                  <a:pt x="69514" y="274989"/>
                </a:lnTo>
                <a:lnTo>
                  <a:pt x="90043" y="282371"/>
                </a:lnTo>
                <a:lnTo>
                  <a:pt x="93599" y="270916"/>
                </a:lnTo>
                <a:lnTo>
                  <a:pt x="77549" y="263788"/>
                </a:lnTo>
                <a:lnTo>
                  <a:pt x="63690" y="253872"/>
                </a:lnTo>
                <a:lnTo>
                  <a:pt x="35210" y="207633"/>
                </a:lnTo>
                <a:lnTo>
                  <a:pt x="26828" y="164710"/>
                </a:lnTo>
                <a:lnTo>
                  <a:pt x="25780" y="139826"/>
                </a:lnTo>
                <a:lnTo>
                  <a:pt x="26828" y="115732"/>
                </a:lnTo>
                <a:lnTo>
                  <a:pt x="35210" y="73925"/>
                </a:lnTo>
                <a:lnTo>
                  <a:pt x="63801" y="28432"/>
                </a:lnTo>
                <a:lnTo>
                  <a:pt x="94106" y="11556"/>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6288785" y="3361309"/>
            <a:ext cx="370205" cy="282575"/>
          </a:xfrm>
          <a:custGeom>
            <a:avLst/>
            <a:gdLst/>
            <a:ahLst/>
            <a:cxnLst/>
            <a:rect l="l" t="t" r="r" b="b"/>
            <a:pathLst>
              <a:path w="370204" h="282575">
                <a:moveTo>
                  <a:pt x="280162" y="0"/>
                </a:moveTo>
                <a:lnTo>
                  <a:pt x="276097" y="11429"/>
                </a:lnTo>
                <a:lnTo>
                  <a:pt x="292461" y="18577"/>
                </a:lnTo>
                <a:lnTo>
                  <a:pt x="306514" y="28416"/>
                </a:lnTo>
                <a:lnTo>
                  <a:pt x="335047" y="73908"/>
                </a:lnTo>
                <a:lnTo>
                  <a:pt x="343378" y="115679"/>
                </a:lnTo>
                <a:lnTo>
                  <a:pt x="344423" y="139826"/>
                </a:lnTo>
                <a:lnTo>
                  <a:pt x="343376" y="164689"/>
                </a:lnTo>
                <a:lnTo>
                  <a:pt x="334994" y="207603"/>
                </a:lnTo>
                <a:lnTo>
                  <a:pt x="306498" y="253857"/>
                </a:lnTo>
                <a:lnTo>
                  <a:pt x="276479" y="270890"/>
                </a:lnTo>
                <a:lnTo>
                  <a:pt x="280162" y="282320"/>
                </a:lnTo>
                <a:lnTo>
                  <a:pt x="318611" y="264302"/>
                </a:lnTo>
                <a:lnTo>
                  <a:pt x="346963" y="233044"/>
                </a:lnTo>
                <a:lnTo>
                  <a:pt x="364394" y="191134"/>
                </a:lnTo>
                <a:lnTo>
                  <a:pt x="370205" y="141224"/>
                </a:lnTo>
                <a:lnTo>
                  <a:pt x="368732" y="115341"/>
                </a:lnTo>
                <a:lnTo>
                  <a:pt x="357024" y="69482"/>
                </a:lnTo>
                <a:lnTo>
                  <a:pt x="333954" y="32146"/>
                </a:lnTo>
                <a:lnTo>
                  <a:pt x="300616" y="7381"/>
                </a:lnTo>
                <a:lnTo>
                  <a:pt x="280162" y="0"/>
                </a:lnTo>
                <a:close/>
              </a:path>
              <a:path w="370204"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7651242" y="3361309"/>
            <a:ext cx="766445" cy="282575"/>
          </a:xfrm>
          <a:custGeom>
            <a:avLst/>
            <a:gdLst/>
            <a:ahLst/>
            <a:cxnLst/>
            <a:rect l="l" t="t" r="r" b="b"/>
            <a:pathLst>
              <a:path w="766445" h="282575">
                <a:moveTo>
                  <a:pt x="676401" y="0"/>
                </a:moveTo>
                <a:lnTo>
                  <a:pt x="672337" y="11429"/>
                </a:lnTo>
                <a:lnTo>
                  <a:pt x="688701" y="18577"/>
                </a:lnTo>
                <a:lnTo>
                  <a:pt x="702754" y="28416"/>
                </a:lnTo>
                <a:lnTo>
                  <a:pt x="731287" y="73908"/>
                </a:lnTo>
                <a:lnTo>
                  <a:pt x="739618" y="115679"/>
                </a:lnTo>
                <a:lnTo>
                  <a:pt x="740663" y="139826"/>
                </a:lnTo>
                <a:lnTo>
                  <a:pt x="739616" y="164689"/>
                </a:lnTo>
                <a:lnTo>
                  <a:pt x="731234" y="207603"/>
                </a:lnTo>
                <a:lnTo>
                  <a:pt x="702738" y="253857"/>
                </a:lnTo>
                <a:lnTo>
                  <a:pt x="672718" y="270890"/>
                </a:lnTo>
                <a:lnTo>
                  <a:pt x="676401" y="282320"/>
                </a:lnTo>
                <a:lnTo>
                  <a:pt x="714851" y="264302"/>
                </a:lnTo>
                <a:lnTo>
                  <a:pt x="743203" y="233044"/>
                </a:lnTo>
                <a:lnTo>
                  <a:pt x="760634" y="191134"/>
                </a:lnTo>
                <a:lnTo>
                  <a:pt x="766444" y="141224"/>
                </a:lnTo>
                <a:lnTo>
                  <a:pt x="764972" y="115341"/>
                </a:lnTo>
                <a:lnTo>
                  <a:pt x="753264" y="69482"/>
                </a:lnTo>
                <a:lnTo>
                  <a:pt x="730194" y="32146"/>
                </a:lnTo>
                <a:lnTo>
                  <a:pt x="696856" y="7381"/>
                </a:lnTo>
                <a:lnTo>
                  <a:pt x="676401" y="0"/>
                </a:lnTo>
                <a:close/>
              </a:path>
              <a:path w="766445"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9" name="object 19"/>
          <p:cNvSpPr txBox="1"/>
          <p:nvPr/>
        </p:nvSpPr>
        <p:spPr>
          <a:xfrm>
            <a:off x="774700" y="3271469"/>
            <a:ext cx="7600315" cy="1354455"/>
          </a:xfrm>
          <a:prstGeom prst="rect">
            <a:avLst/>
          </a:prstGeom>
        </p:spPr>
        <p:txBody>
          <a:bodyPr vert="horz" wrap="square" lIns="0" tIns="12700" rIns="0" bIns="0" rtlCol="0">
            <a:spAutoFit/>
          </a:bodyPr>
          <a:lstStyle/>
          <a:p>
            <a:pPr marL="63500">
              <a:lnSpc>
                <a:spcPct val="100000"/>
              </a:lnSpc>
              <a:spcBef>
                <a:spcPts val="100"/>
              </a:spcBef>
              <a:tabLst>
                <a:tab pos="5614670" algn="l"/>
                <a:tab pos="5997575" algn="l"/>
                <a:tab pos="6977380" algn="l"/>
              </a:tabLst>
            </a:pPr>
            <a:r>
              <a:rPr sz="2400" dirty="0">
                <a:latin typeface="Calibri"/>
                <a:cs typeface="Calibri"/>
              </a:rPr>
              <a:t>Assume</a:t>
            </a:r>
            <a:r>
              <a:rPr sz="2400" spc="-10"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r>
              <a:rPr sz="2400" spc="-5"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generated</a:t>
            </a:r>
            <a:r>
              <a:rPr sz="2400" dirty="0">
                <a:latin typeface="Calibri"/>
                <a:cs typeface="Calibri"/>
              </a:rPr>
              <a:t> </a:t>
            </a:r>
            <a:r>
              <a:rPr sz="2400" spc="-5" dirty="0">
                <a:latin typeface="Calibri"/>
                <a:cs typeface="Calibri"/>
              </a:rPr>
              <a:t>based</a:t>
            </a:r>
            <a:r>
              <a:rPr sz="2400" dirty="0">
                <a:latin typeface="Calibri"/>
                <a:cs typeface="Calibri"/>
              </a:rPr>
              <a:t> </a:t>
            </a:r>
            <a:r>
              <a:rPr sz="2400" spc="-10" dirty="0">
                <a:latin typeface="Calibri"/>
                <a:cs typeface="Calibri"/>
              </a:rPr>
              <a:t>on</a:t>
            </a:r>
            <a:r>
              <a:rPr sz="2400" spc="5" dirty="0">
                <a:latin typeface="Calibri"/>
                <a:cs typeface="Calibri"/>
              </a:rPr>
              <a:t>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20" dirty="0">
                <a:latin typeface="Cambria Math"/>
                <a:cs typeface="Cambria Math"/>
              </a:rPr>
              <a:t> </a:t>
            </a:r>
            <a:r>
              <a:rPr sz="2400" spc="10" dirty="0">
                <a:latin typeface="Cambria Math"/>
                <a:cs typeface="Cambria Math"/>
              </a:rPr>
              <a:t>𝑃</a:t>
            </a:r>
            <a:r>
              <a:rPr sz="2625" spc="15" baseline="-15873" dirty="0">
                <a:latin typeface="Cambria Math"/>
                <a:cs typeface="Cambria Math"/>
              </a:rPr>
              <a:t>𝑤,𝑏	</a:t>
            </a:r>
            <a:r>
              <a:rPr sz="2400" spc="-15" dirty="0">
                <a:latin typeface="Cambria Math"/>
                <a:cs typeface="Cambria Math"/>
              </a:rPr>
              <a:t>𝐶</a:t>
            </a:r>
            <a:r>
              <a:rPr sz="2625" spc="-22" baseline="-15873" dirty="0">
                <a:latin typeface="Cambria Math"/>
                <a:cs typeface="Cambria Math"/>
              </a:rPr>
              <a:t>1</a:t>
            </a:r>
            <a:r>
              <a:rPr sz="2400" spc="-15" dirty="0">
                <a:latin typeface="Cambria Math"/>
                <a:cs typeface="Cambria Math"/>
              </a:rPr>
              <a:t>|𝑥</a:t>
            </a:r>
            <a:endParaRPr sz="2400">
              <a:latin typeface="Cambria Math"/>
              <a:cs typeface="Cambria Math"/>
            </a:endParaRPr>
          </a:p>
          <a:p>
            <a:pPr marL="63500" marR="290830">
              <a:lnSpc>
                <a:spcPct val="100000"/>
              </a:lnSpc>
              <a:spcBef>
                <a:spcPts val="1820"/>
              </a:spcBef>
            </a:pPr>
            <a:r>
              <a:rPr sz="2400" spc="-10" dirty="0">
                <a:latin typeface="Calibri"/>
                <a:cs typeface="Calibri"/>
              </a:rPr>
              <a:t>Given </a:t>
            </a:r>
            <a:r>
              <a:rPr sz="2400" dirty="0">
                <a:latin typeface="Calibri"/>
                <a:cs typeface="Calibri"/>
              </a:rPr>
              <a:t>a </a:t>
            </a:r>
            <a:r>
              <a:rPr sz="2400" spc="-5" dirty="0">
                <a:latin typeface="Calibri"/>
                <a:cs typeface="Calibri"/>
              </a:rPr>
              <a:t>set of </a:t>
            </a:r>
            <a:r>
              <a:rPr sz="2400" dirty="0">
                <a:latin typeface="Calibri"/>
                <a:cs typeface="Calibri"/>
              </a:rPr>
              <a:t>w and </a:t>
            </a:r>
            <a:r>
              <a:rPr sz="2400" spc="-5" dirty="0">
                <a:latin typeface="Calibri"/>
                <a:cs typeface="Calibri"/>
              </a:rPr>
              <a:t>b, </a:t>
            </a:r>
            <a:r>
              <a:rPr sz="2400" spc="-10" dirty="0">
                <a:latin typeface="Calibri"/>
                <a:cs typeface="Calibri"/>
              </a:rPr>
              <a:t>what </a:t>
            </a:r>
            <a:r>
              <a:rPr sz="2400" dirty="0">
                <a:latin typeface="Calibri"/>
                <a:cs typeface="Calibri"/>
              </a:rPr>
              <a:t>is its </a:t>
            </a:r>
            <a:r>
              <a:rPr sz="2400" spc="-10" dirty="0">
                <a:latin typeface="Calibri"/>
                <a:cs typeface="Calibri"/>
              </a:rPr>
              <a:t>probability </a:t>
            </a:r>
            <a:r>
              <a:rPr sz="2400" spc="-5" dirty="0">
                <a:latin typeface="Calibri"/>
                <a:cs typeface="Calibri"/>
              </a:rPr>
              <a:t>of </a:t>
            </a:r>
            <a:r>
              <a:rPr sz="2400" spc="-10" dirty="0">
                <a:latin typeface="Calibri"/>
                <a:cs typeface="Calibri"/>
              </a:rPr>
              <a:t>generating </a:t>
            </a:r>
            <a:r>
              <a:rPr sz="2400" spc="-530"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endParaRPr sz="2400">
              <a:latin typeface="Calibri"/>
              <a:cs typeface="Calibri"/>
            </a:endParaRPr>
          </a:p>
        </p:txBody>
      </p:sp>
      <p:sp>
        <p:nvSpPr>
          <p:cNvPr id="20" name="object 20"/>
          <p:cNvSpPr txBox="1"/>
          <p:nvPr/>
        </p:nvSpPr>
        <p:spPr>
          <a:xfrm>
            <a:off x="7183628" y="6248324"/>
            <a:ext cx="522248" cy="282129"/>
          </a:xfrm>
          <a:prstGeom prst="rect">
            <a:avLst/>
          </a:prstGeom>
        </p:spPr>
        <p:txBody>
          <a:bodyPr vert="horz" wrap="square" lIns="0" tIns="12700" rIns="0" bIns="0" rtlCol="0">
            <a:spAutoFit/>
          </a:bodyPr>
          <a:lstStyle/>
          <a:p>
            <a:pPr marL="12700">
              <a:lnSpc>
                <a:spcPct val="100000"/>
              </a:lnSpc>
              <a:spcBef>
                <a:spcPts val="100"/>
              </a:spcBef>
            </a:pPr>
            <a:r>
              <a:rPr sz="1750" spc="245"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dirty="0">
              <a:latin typeface="Cambria Math"/>
              <a:cs typeface="Cambria Math"/>
            </a:endParaRPr>
          </a:p>
        </p:txBody>
      </p:sp>
      <p:sp>
        <p:nvSpPr>
          <p:cNvPr id="21" name="object 21"/>
          <p:cNvSpPr/>
          <p:nvPr/>
        </p:nvSpPr>
        <p:spPr>
          <a:xfrm>
            <a:off x="7904733" y="6041135"/>
            <a:ext cx="716280" cy="282575"/>
          </a:xfrm>
          <a:custGeom>
            <a:avLst/>
            <a:gdLst/>
            <a:ahLst/>
            <a:cxnLst/>
            <a:rect l="l" t="t" r="r" b="b"/>
            <a:pathLst>
              <a:path w="716279" h="282575">
                <a:moveTo>
                  <a:pt x="626110" y="0"/>
                </a:moveTo>
                <a:lnTo>
                  <a:pt x="622046" y="11455"/>
                </a:lnTo>
                <a:lnTo>
                  <a:pt x="638409" y="18551"/>
                </a:lnTo>
                <a:lnTo>
                  <a:pt x="652462" y="28371"/>
                </a:lnTo>
                <a:lnTo>
                  <a:pt x="680995" y="73880"/>
                </a:lnTo>
                <a:lnTo>
                  <a:pt x="689326" y="115661"/>
                </a:lnTo>
                <a:lnTo>
                  <a:pt x="690372" y="139750"/>
                </a:lnTo>
                <a:lnTo>
                  <a:pt x="689324" y="164648"/>
                </a:lnTo>
                <a:lnTo>
                  <a:pt x="680942" y="207582"/>
                </a:lnTo>
                <a:lnTo>
                  <a:pt x="652446" y="253822"/>
                </a:lnTo>
                <a:lnTo>
                  <a:pt x="622426" y="270865"/>
                </a:lnTo>
                <a:lnTo>
                  <a:pt x="626110" y="282320"/>
                </a:lnTo>
                <a:lnTo>
                  <a:pt x="664559" y="264263"/>
                </a:lnTo>
                <a:lnTo>
                  <a:pt x="692912" y="232994"/>
                </a:lnTo>
                <a:lnTo>
                  <a:pt x="710342" y="191111"/>
                </a:lnTo>
                <a:lnTo>
                  <a:pt x="716152" y="141236"/>
                </a:lnTo>
                <a:lnTo>
                  <a:pt x="714680" y="115355"/>
                </a:lnTo>
                <a:lnTo>
                  <a:pt x="702972" y="69474"/>
                </a:lnTo>
                <a:lnTo>
                  <a:pt x="679902" y="32127"/>
                </a:lnTo>
                <a:lnTo>
                  <a:pt x="646564" y="7386"/>
                </a:lnTo>
                <a:lnTo>
                  <a:pt x="626110" y="0"/>
                </a:lnTo>
                <a:close/>
              </a:path>
              <a:path w="716279" h="282575">
                <a:moveTo>
                  <a:pt x="90043" y="0"/>
                </a:moveTo>
                <a:lnTo>
                  <a:pt x="51657" y="18095"/>
                </a:lnTo>
                <a:lnTo>
                  <a:pt x="23368" y="49479"/>
                </a:lnTo>
                <a:lnTo>
                  <a:pt x="5826" y="91433"/>
                </a:lnTo>
                <a:lnTo>
                  <a:pt x="0" y="141236"/>
                </a:lnTo>
                <a:lnTo>
                  <a:pt x="1452" y="167173"/>
                </a:lnTo>
                <a:lnTo>
                  <a:pt x="13073" y="213051"/>
                </a:lnTo>
                <a:lnTo>
                  <a:pt x="36125" y="250279"/>
                </a:lnTo>
                <a:lnTo>
                  <a:pt x="69514" y="274944"/>
                </a:lnTo>
                <a:lnTo>
                  <a:pt x="90043" y="282320"/>
                </a:lnTo>
                <a:lnTo>
                  <a:pt x="93599" y="270865"/>
                </a:lnTo>
                <a:lnTo>
                  <a:pt x="77549" y="263738"/>
                </a:lnTo>
                <a:lnTo>
                  <a:pt x="63690" y="253822"/>
                </a:lnTo>
                <a:lnTo>
                  <a:pt x="35210" y="207582"/>
                </a:lnTo>
                <a:lnTo>
                  <a:pt x="26828" y="164648"/>
                </a:lnTo>
                <a:lnTo>
                  <a:pt x="25781" y="139750"/>
                </a:lnTo>
                <a:lnTo>
                  <a:pt x="26828" y="115661"/>
                </a:lnTo>
                <a:lnTo>
                  <a:pt x="35210" y="73880"/>
                </a:lnTo>
                <a:lnTo>
                  <a:pt x="63801" y="28371"/>
                </a:lnTo>
                <a:lnTo>
                  <a:pt x="94107" y="11455"/>
                </a:lnTo>
                <a:lnTo>
                  <a:pt x="90043" y="0"/>
                </a:lnTo>
                <a:close/>
              </a:path>
            </a:pathLst>
          </a:custGeom>
          <a:solidFill>
            <a:srgbClr val="000000"/>
          </a:solidFill>
        </p:spPr>
        <p:txBody>
          <a:bodyPr wrap="square" lIns="0" tIns="0" rIns="0" bIns="0" rtlCol="0"/>
          <a:lstStyle/>
          <a:p>
            <a:endParaRPr/>
          </a:p>
        </p:txBody>
      </p:sp>
      <p:sp>
        <p:nvSpPr>
          <p:cNvPr id="22" name="object 22"/>
          <p:cNvSpPr txBox="1"/>
          <p:nvPr/>
        </p:nvSpPr>
        <p:spPr>
          <a:xfrm>
            <a:off x="810259" y="5357571"/>
            <a:ext cx="7757159" cy="986155"/>
          </a:xfrm>
          <a:prstGeom prst="rect">
            <a:avLst/>
          </a:prstGeom>
        </p:spPr>
        <p:txBody>
          <a:bodyPr vert="horz" wrap="square" lIns="0" tIns="12700" rIns="0" bIns="0" rtlCol="0">
            <a:spAutoFit/>
          </a:bodyPr>
          <a:lstStyle/>
          <a:p>
            <a:pPr marL="50800">
              <a:lnSpc>
                <a:spcPct val="100000"/>
              </a:lnSpc>
              <a:spcBef>
                <a:spcPts val="100"/>
              </a:spcBef>
              <a:tabLst>
                <a:tab pos="6815455" algn="l"/>
                <a:tab pos="7479665" algn="l"/>
              </a:tabLst>
            </a:pPr>
            <a:r>
              <a:rPr sz="2400" spc="-5" dirty="0">
                <a:latin typeface="Calibri"/>
                <a:cs typeface="Calibri"/>
              </a:rPr>
              <a:t>The </a:t>
            </a:r>
            <a:r>
              <a:rPr sz="2400" spc="-10" dirty="0">
                <a:latin typeface="Calibri"/>
                <a:cs typeface="Calibri"/>
              </a:rPr>
              <a:t>most</a:t>
            </a:r>
            <a:r>
              <a:rPr sz="2400" dirty="0">
                <a:latin typeface="Calibri"/>
                <a:cs typeface="Calibri"/>
              </a:rPr>
              <a:t> </a:t>
            </a:r>
            <a:r>
              <a:rPr sz="2400" spc="-15" dirty="0">
                <a:latin typeface="Calibri"/>
                <a:cs typeface="Calibri"/>
              </a:rPr>
              <a:t>likely</a:t>
            </a:r>
            <a:r>
              <a:rPr sz="2400" spc="10" dirty="0">
                <a:latin typeface="Calibri"/>
                <a:cs typeface="Calibri"/>
              </a:rPr>
              <a:t> </a:t>
            </a:r>
            <a:r>
              <a:rPr sz="2400" spc="-5" dirty="0">
                <a:latin typeface="Calibri"/>
                <a:cs typeface="Calibri"/>
              </a:rPr>
              <a:t>w</a:t>
            </a:r>
            <a:r>
              <a:rPr sz="2400" spc="-7" baseline="24305" dirty="0">
                <a:latin typeface="Calibri"/>
                <a:cs typeface="Calibri"/>
              </a:rPr>
              <a:t>*</a:t>
            </a:r>
            <a:r>
              <a:rPr sz="2400" spc="262" baseline="24305" dirty="0">
                <a:latin typeface="Calibri"/>
                <a:cs typeface="Calibri"/>
              </a:rPr>
              <a:t> </a:t>
            </a:r>
            <a:r>
              <a:rPr sz="2400" dirty="0">
                <a:latin typeface="Calibri"/>
                <a:cs typeface="Calibri"/>
              </a:rPr>
              <a:t>and </a:t>
            </a:r>
            <a:r>
              <a:rPr sz="2400" spc="-5" dirty="0">
                <a:latin typeface="Calibri"/>
                <a:cs typeface="Calibri"/>
              </a:rPr>
              <a:t>b</a:t>
            </a:r>
            <a:r>
              <a:rPr sz="2400" spc="-7" baseline="24305" dirty="0">
                <a:latin typeface="Calibri"/>
                <a:cs typeface="Calibri"/>
              </a:rPr>
              <a:t>*</a:t>
            </a:r>
            <a:r>
              <a:rPr sz="2400" spc="262" baseline="2430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the </a:t>
            </a:r>
            <a:r>
              <a:rPr sz="2400" spc="-5" dirty="0">
                <a:latin typeface="Calibri"/>
                <a:cs typeface="Calibri"/>
              </a:rPr>
              <a:t>one </a:t>
            </a:r>
            <a:r>
              <a:rPr sz="2400" dirty="0">
                <a:latin typeface="Calibri"/>
                <a:cs typeface="Calibri"/>
              </a:rPr>
              <a:t>with</a:t>
            </a:r>
            <a:r>
              <a:rPr sz="2400" spc="5" dirty="0">
                <a:latin typeface="Calibri"/>
                <a:cs typeface="Calibri"/>
              </a:rPr>
              <a:t> </a:t>
            </a:r>
            <a:r>
              <a:rPr sz="2400" dirty="0">
                <a:latin typeface="Calibri"/>
                <a:cs typeface="Calibri"/>
              </a:rPr>
              <a:t>the </a:t>
            </a:r>
            <a:r>
              <a:rPr sz="2400" spc="-15" dirty="0">
                <a:latin typeface="Calibri"/>
                <a:cs typeface="Calibri"/>
              </a:rPr>
              <a:t>largest</a:t>
            </a:r>
            <a:r>
              <a:rPr sz="2400" spc="155" dirty="0">
                <a:latin typeface="Calibri"/>
                <a:cs typeface="Calibri"/>
              </a:rPr>
              <a:t> </a:t>
            </a:r>
            <a:r>
              <a:rPr sz="2400" dirty="0">
                <a:latin typeface="Cambria Math"/>
                <a:cs typeface="Cambria Math"/>
              </a:rPr>
              <a:t>𝐿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dirty="0">
                <a:latin typeface="Calibri"/>
                <a:cs typeface="Calibri"/>
              </a:rPr>
              <a:t>.</a:t>
            </a:r>
          </a:p>
          <a:p>
            <a:pPr marL="4572000">
              <a:lnSpc>
                <a:spcPct val="100000"/>
              </a:lnSpc>
              <a:spcBef>
                <a:spcPts val="1805"/>
              </a:spcBef>
              <a:tabLst>
                <a:tab pos="7195184" algn="l"/>
              </a:tabLst>
            </a:pPr>
            <a:r>
              <a:rPr sz="2400" spc="160"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0" dirty="0">
                <a:latin typeface="Cambria Math"/>
                <a:cs typeface="Cambria Math"/>
              </a:rPr>
              <a:t>𝑏</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100" dirty="0">
                <a:latin typeface="Cambria Math"/>
                <a:cs typeface="Cambria Math"/>
              </a:rPr>
              <a:t> </a:t>
            </a:r>
            <a:r>
              <a:rPr sz="2400" spc="-5" dirty="0">
                <a:latin typeface="Cambria Math"/>
                <a:cs typeface="Cambria Math"/>
              </a:rPr>
              <a:t>ma</a:t>
            </a:r>
            <a:r>
              <a:rPr sz="2400" dirty="0">
                <a:latin typeface="Cambria Math"/>
                <a:cs typeface="Cambria Math"/>
              </a:rPr>
              <a:t>x</a:t>
            </a:r>
            <a:r>
              <a:rPr sz="2400" spc="-120" dirty="0">
                <a:latin typeface="Cambria Math"/>
                <a:cs typeface="Cambria Math"/>
              </a:rPr>
              <a:t> </a:t>
            </a:r>
            <a:r>
              <a:rPr sz="2400" dirty="0">
                <a:latin typeface="Cambria Math"/>
                <a:cs typeface="Cambria Math"/>
              </a:rPr>
              <a:t>𝐿	</a:t>
            </a:r>
            <a:r>
              <a:rPr sz="2400" spc="6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797" y="2329052"/>
            <a:ext cx="717550" cy="282575"/>
          </a:xfrm>
          <a:custGeom>
            <a:avLst/>
            <a:gdLst/>
            <a:ahLst/>
            <a:cxnLst/>
            <a:rect l="l" t="t" r="r" b="b"/>
            <a:pathLst>
              <a:path w="717550" h="282575">
                <a:moveTo>
                  <a:pt x="627494" y="0"/>
                </a:moveTo>
                <a:lnTo>
                  <a:pt x="623557" y="11430"/>
                </a:lnTo>
                <a:lnTo>
                  <a:pt x="639864" y="18577"/>
                </a:lnTo>
                <a:lnTo>
                  <a:pt x="653910" y="28416"/>
                </a:lnTo>
                <a:lnTo>
                  <a:pt x="682453" y="73925"/>
                </a:lnTo>
                <a:lnTo>
                  <a:pt x="690835" y="115732"/>
                </a:lnTo>
                <a:lnTo>
                  <a:pt x="691883" y="139826"/>
                </a:lnTo>
                <a:lnTo>
                  <a:pt x="690835" y="164689"/>
                </a:lnTo>
                <a:lnTo>
                  <a:pt x="682453" y="207603"/>
                </a:lnTo>
                <a:lnTo>
                  <a:pt x="653957" y="253857"/>
                </a:lnTo>
                <a:lnTo>
                  <a:pt x="623938" y="270891"/>
                </a:lnTo>
                <a:lnTo>
                  <a:pt x="627494" y="282321"/>
                </a:lnTo>
                <a:lnTo>
                  <a:pt x="666054" y="264302"/>
                </a:lnTo>
                <a:lnTo>
                  <a:pt x="694423" y="233045"/>
                </a:lnTo>
                <a:lnTo>
                  <a:pt x="711742" y="191135"/>
                </a:lnTo>
                <a:lnTo>
                  <a:pt x="717537" y="141224"/>
                </a:lnTo>
                <a:lnTo>
                  <a:pt x="716084" y="115359"/>
                </a:lnTo>
                <a:lnTo>
                  <a:pt x="704464" y="69536"/>
                </a:lnTo>
                <a:lnTo>
                  <a:pt x="681393" y="32146"/>
                </a:lnTo>
                <a:lnTo>
                  <a:pt x="647969" y="7381"/>
                </a:lnTo>
                <a:lnTo>
                  <a:pt x="627494" y="0"/>
                </a:lnTo>
                <a:close/>
              </a:path>
              <a:path w="717550" h="282575">
                <a:moveTo>
                  <a:pt x="90042" y="0"/>
                </a:moveTo>
                <a:lnTo>
                  <a:pt x="51628" y="18097"/>
                </a:lnTo>
                <a:lnTo>
                  <a:pt x="23291" y="49530"/>
                </a:lnTo>
                <a:lnTo>
                  <a:pt x="5826" y="91471"/>
                </a:lnTo>
                <a:lnTo>
                  <a:pt x="0" y="141224"/>
                </a:lnTo>
                <a:lnTo>
                  <a:pt x="1452" y="167179"/>
                </a:lnTo>
                <a:lnTo>
                  <a:pt x="13062" y="213090"/>
                </a:lnTo>
                <a:lnTo>
                  <a:pt x="36100" y="250334"/>
                </a:lnTo>
                <a:lnTo>
                  <a:pt x="69514" y="274960"/>
                </a:lnTo>
                <a:lnTo>
                  <a:pt x="90042" y="282321"/>
                </a:lnTo>
                <a:lnTo>
                  <a:pt x="93611" y="270891"/>
                </a:lnTo>
                <a:lnTo>
                  <a:pt x="77528" y="263773"/>
                </a:lnTo>
                <a:lnTo>
                  <a:pt x="63647" y="253857"/>
                </a:lnTo>
                <a:lnTo>
                  <a:pt x="35169" y="207603"/>
                </a:lnTo>
                <a:lnTo>
                  <a:pt x="26801" y="164689"/>
                </a:lnTo>
                <a:lnTo>
                  <a:pt x="25755" y="139826"/>
                </a:lnTo>
                <a:lnTo>
                  <a:pt x="26801" y="115732"/>
                </a:lnTo>
                <a:lnTo>
                  <a:pt x="35169" y="73925"/>
                </a:lnTo>
                <a:lnTo>
                  <a:pt x="63755" y="28416"/>
                </a:lnTo>
                <a:lnTo>
                  <a:pt x="94056" y="11430"/>
                </a:lnTo>
                <a:lnTo>
                  <a:pt x="90042" y="0"/>
                </a:lnTo>
                <a:close/>
              </a:path>
            </a:pathLst>
          </a:custGeom>
          <a:solidFill>
            <a:srgbClr val="000000"/>
          </a:solidFill>
        </p:spPr>
        <p:txBody>
          <a:bodyPr wrap="square" lIns="0" tIns="0" rIns="0" bIns="0" rtlCol="0"/>
          <a:lstStyle/>
          <a:p>
            <a:endParaRPr/>
          </a:p>
        </p:txBody>
      </p:sp>
      <p:sp>
        <p:nvSpPr>
          <p:cNvPr id="3" name="object 3"/>
          <p:cNvSpPr txBox="1"/>
          <p:nvPr/>
        </p:nvSpPr>
        <p:spPr>
          <a:xfrm>
            <a:off x="484123" y="2239517"/>
            <a:ext cx="833755" cy="391160"/>
          </a:xfrm>
          <a:prstGeom prst="rect">
            <a:avLst/>
          </a:prstGeom>
        </p:spPr>
        <p:txBody>
          <a:bodyPr vert="horz" wrap="square" lIns="0" tIns="12700" rIns="0" bIns="0" rtlCol="0">
            <a:spAutoFit/>
          </a:bodyPr>
          <a:lstStyle/>
          <a:p>
            <a:pPr marL="12700">
              <a:lnSpc>
                <a:spcPct val="100000"/>
              </a:lnSpc>
              <a:spcBef>
                <a:spcPts val="100"/>
              </a:spcBef>
              <a:tabLst>
                <a:tab pos="307975" algn="l"/>
              </a:tabLst>
            </a:pPr>
            <a:r>
              <a:rPr sz="2400" dirty="0">
                <a:latin typeface="Cambria Math"/>
                <a:cs typeface="Cambria Math"/>
              </a:rPr>
              <a:t>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4" name="object 4"/>
          <p:cNvSpPr/>
          <p:nvPr/>
        </p:nvSpPr>
        <p:spPr>
          <a:xfrm>
            <a:off x="2367660" y="2329052"/>
            <a:ext cx="511809" cy="282575"/>
          </a:xfrm>
          <a:custGeom>
            <a:avLst/>
            <a:gdLst/>
            <a:ahLst/>
            <a:cxnLst/>
            <a:rect l="l" t="t" r="r" b="b"/>
            <a:pathLst>
              <a:path w="511810" h="282575">
                <a:moveTo>
                  <a:pt x="421766" y="0"/>
                </a:moveTo>
                <a:lnTo>
                  <a:pt x="417830" y="11430"/>
                </a:lnTo>
                <a:lnTo>
                  <a:pt x="434137" y="18577"/>
                </a:lnTo>
                <a:lnTo>
                  <a:pt x="448182" y="28416"/>
                </a:lnTo>
                <a:lnTo>
                  <a:pt x="476726" y="73925"/>
                </a:lnTo>
                <a:lnTo>
                  <a:pt x="485108" y="115732"/>
                </a:lnTo>
                <a:lnTo>
                  <a:pt x="486156" y="139826"/>
                </a:lnTo>
                <a:lnTo>
                  <a:pt x="485108" y="164689"/>
                </a:lnTo>
                <a:lnTo>
                  <a:pt x="476726" y="207603"/>
                </a:lnTo>
                <a:lnTo>
                  <a:pt x="448230" y="253857"/>
                </a:lnTo>
                <a:lnTo>
                  <a:pt x="418211" y="270891"/>
                </a:lnTo>
                <a:lnTo>
                  <a:pt x="421766" y="282321"/>
                </a:lnTo>
                <a:lnTo>
                  <a:pt x="460327" y="264302"/>
                </a:lnTo>
                <a:lnTo>
                  <a:pt x="488695" y="233045"/>
                </a:lnTo>
                <a:lnTo>
                  <a:pt x="506015" y="191135"/>
                </a:lnTo>
                <a:lnTo>
                  <a:pt x="511809" y="141224"/>
                </a:lnTo>
                <a:lnTo>
                  <a:pt x="510357" y="115359"/>
                </a:lnTo>
                <a:lnTo>
                  <a:pt x="498736" y="69536"/>
                </a:lnTo>
                <a:lnTo>
                  <a:pt x="475666" y="32146"/>
                </a:lnTo>
                <a:lnTo>
                  <a:pt x="442241" y="7381"/>
                </a:lnTo>
                <a:lnTo>
                  <a:pt x="421766" y="0"/>
                </a:lnTo>
                <a:close/>
              </a:path>
              <a:path w="511810" h="282575">
                <a:moveTo>
                  <a:pt x="90043" y="0"/>
                </a:moveTo>
                <a:lnTo>
                  <a:pt x="51657" y="18097"/>
                </a:lnTo>
                <a:lnTo>
                  <a:pt x="23368" y="49530"/>
                </a:lnTo>
                <a:lnTo>
                  <a:pt x="5826" y="91471"/>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1" y="139826"/>
                </a:lnTo>
                <a:lnTo>
                  <a:pt x="26828" y="115732"/>
                </a:lnTo>
                <a:lnTo>
                  <a:pt x="35210" y="73925"/>
                </a:lnTo>
                <a:lnTo>
                  <a:pt x="63801" y="28416"/>
                </a:lnTo>
                <a:lnTo>
                  <a:pt x="94106" y="11430"/>
                </a:lnTo>
                <a:lnTo>
                  <a:pt x="90043" y="0"/>
                </a:lnTo>
                <a:close/>
              </a:path>
            </a:pathLst>
          </a:custGeom>
          <a:solidFill>
            <a:srgbClr val="000000"/>
          </a:solidFill>
        </p:spPr>
        <p:txBody>
          <a:bodyPr wrap="square" lIns="0" tIns="0" rIns="0" bIns="0" rtlCol="0"/>
          <a:lstStyle/>
          <a:p>
            <a:endParaRPr/>
          </a:p>
        </p:txBody>
      </p:sp>
      <p:sp>
        <p:nvSpPr>
          <p:cNvPr id="5" name="object 5"/>
          <p:cNvSpPr/>
          <p:nvPr/>
        </p:nvSpPr>
        <p:spPr>
          <a:xfrm>
            <a:off x="3440557" y="2329052"/>
            <a:ext cx="519430" cy="282575"/>
          </a:xfrm>
          <a:custGeom>
            <a:avLst/>
            <a:gdLst/>
            <a:ahLst/>
            <a:cxnLst/>
            <a:rect l="l" t="t" r="r" b="b"/>
            <a:pathLst>
              <a:path w="519429" h="282575">
                <a:moveTo>
                  <a:pt x="429387" y="0"/>
                </a:moveTo>
                <a:lnTo>
                  <a:pt x="425450" y="11430"/>
                </a:lnTo>
                <a:lnTo>
                  <a:pt x="441757" y="18577"/>
                </a:lnTo>
                <a:lnTo>
                  <a:pt x="455802" y="28416"/>
                </a:lnTo>
                <a:lnTo>
                  <a:pt x="484346" y="73925"/>
                </a:lnTo>
                <a:lnTo>
                  <a:pt x="492728" y="115732"/>
                </a:lnTo>
                <a:lnTo>
                  <a:pt x="493775" y="139826"/>
                </a:lnTo>
                <a:lnTo>
                  <a:pt x="492728" y="164689"/>
                </a:lnTo>
                <a:lnTo>
                  <a:pt x="484346" y="207603"/>
                </a:lnTo>
                <a:lnTo>
                  <a:pt x="455850" y="253857"/>
                </a:lnTo>
                <a:lnTo>
                  <a:pt x="425830" y="270891"/>
                </a:lnTo>
                <a:lnTo>
                  <a:pt x="429387" y="282321"/>
                </a:lnTo>
                <a:lnTo>
                  <a:pt x="467947" y="264302"/>
                </a:lnTo>
                <a:lnTo>
                  <a:pt x="496315" y="233045"/>
                </a:lnTo>
                <a:lnTo>
                  <a:pt x="513635" y="191135"/>
                </a:lnTo>
                <a:lnTo>
                  <a:pt x="519429" y="141224"/>
                </a:lnTo>
                <a:lnTo>
                  <a:pt x="517977" y="115359"/>
                </a:lnTo>
                <a:lnTo>
                  <a:pt x="506356" y="69536"/>
                </a:lnTo>
                <a:lnTo>
                  <a:pt x="483286" y="32146"/>
                </a:lnTo>
                <a:lnTo>
                  <a:pt x="449861" y="7381"/>
                </a:lnTo>
                <a:lnTo>
                  <a:pt x="429387" y="0"/>
                </a:lnTo>
                <a:close/>
              </a:path>
              <a:path w="519429" h="282575">
                <a:moveTo>
                  <a:pt x="90042" y="0"/>
                </a:moveTo>
                <a:lnTo>
                  <a:pt x="51657" y="18097"/>
                </a:lnTo>
                <a:lnTo>
                  <a:pt x="23367" y="49530"/>
                </a:lnTo>
                <a:lnTo>
                  <a:pt x="5826" y="91471"/>
                </a:lnTo>
                <a:lnTo>
                  <a:pt x="0" y="141224"/>
                </a:lnTo>
                <a:lnTo>
                  <a:pt x="1452" y="167179"/>
                </a:lnTo>
                <a:lnTo>
                  <a:pt x="13073" y="213090"/>
                </a:lnTo>
                <a:lnTo>
                  <a:pt x="36125" y="250334"/>
                </a:lnTo>
                <a:lnTo>
                  <a:pt x="69514" y="274960"/>
                </a:lnTo>
                <a:lnTo>
                  <a:pt x="90042" y="282321"/>
                </a:lnTo>
                <a:lnTo>
                  <a:pt x="93598" y="270891"/>
                </a:lnTo>
                <a:lnTo>
                  <a:pt x="77549" y="263773"/>
                </a:lnTo>
                <a:lnTo>
                  <a:pt x="63690" y="253857"/>
                </a:lnTo>
                <a:lnTo>
                  <a:pt x="35210" y="207603"/>
                </a:lnTo>
                <a:lnTo>
                  <a:pt x="26828" y="164689"/>
                </a:lnTo>
                <a:lnTo>
                  <a:pt x="25780" y="139826"/>
                </a:lnTo>
                <a:lnTo>
                  <a:pt x="26828" y="115732"/>
                </a:lnTo>
                <a:lnTo>
                  <a:pt x="35210" y="73925"/>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6" name="object 6"/>
          <p:cNvSpPr txBox="1"/>
          <p:nvPr/>
        </p:nvSpPr>
        <p:spPr>
          <a:xfrm>
            <a:off x="1484630" y="2302002"/>
            <a:ext cx="2401570" cy="391160"/>
          </a:xfrm>
          <a:prstGeom prst="rect">
            <a:avLst/>
          </a:prstGeom>
        </p:spPr>
        <p:txBody>
          <a:bodyPr vert="horz" wrap="square" lIns="0" tIns="12700" rIns="0" bIns="0" rtlCol="0">
            <a:spAutoFit/>
          </a:bodyPr>
          <a:lstStyle/>
          <a:p>
            <a:pPr marL="38100">
              <a:lnSpc>
                <a:spcPct val="100000"/>
              </a:lnSpc>
              <a:spcBef>
                <a:spcPts val="100"/>
              </a:spcBef>
              <a:tabLst>
                <a:tab pos="982344" algn="l"/>
                <a:tab pos="1421765" algn="l"/>
                <a:tab pos="2056130"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9" baseline="11574" dirty="0">
                <a:latin typeface="Cambria Math"/>
                <a:cs typeface="Cambria Math"/>
              </a:rPr>
              <a:t>𝑥</a:t>
            </a:r>
            <a:r>
              <a:rPr sz="2625" spc="89"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7" name="object 7"/>
          <p:cNvSpPr/>
          <p:nvPr/>
        </p:nvSpPr>
        <p:spPr>
          <a:xfrm>
            <a:off x="4063238" y="2217800"/>
            <a:ext cx="1857375" cy="502920"/>
          </a:xfrm>
          <a:custGeom>
            <a:avLst/>
            <a:gdLst/>
            <a:ahLst/>
            <a:cxnLst/>
            <a:rect l="l" t="t" r="r" b="b"/>
            <a:pathLst>
              <a:path w="1857375" h="502919">
                <a:moveTo>
                  <a:pt x="113411" y="11811"/>
                </a:moveTo>
                <a:lnTo>
                  <a:pt x="63919" y="35801"/>
                </a:lnTo>
                <a:lnTo>
                  <a:pt x="29464" y="92837"/>
                </a:lnTo>
                <a:lnTo>
                  <a:pt x="7391" y="166217"/>
                </a:lnTo>
                <a:lnTo>
                  <a:pt x="1841" y="207251"/>
                </a:lnTo>
                <a:lnTo>
                  <a:pt x="0" y="251206"/>
                </a:lnTo>
                <a:lnTo>
                  <a:pt x="1841" y="294906"/>
                </a:lnTo>
                <a:lnTo>
                  <a:pt x="7391" y="335876"/>
                </a:lnTo>
                <a:lnTo>
                  <a:pt x="16598" y="374103"/>
                </a:lnTo>
                <a:lnTo>
                  <a:pt x="45415" y="440918"/>
                </a:lnTo>
                <a:lnTo>
                  <a:pt x="84988" y="487489"/>
                </a:lnTo>
                <a:lnTo>
                  <a:pt x="108585" y="502666"/>
                </a:lnTo>
                <a:lnTo>
                  <a:pt x="113411" y="490728"/>
                </a:lnTo>
                <a:lnTo>
                  <a:pt x="94500" y="475526"/>
                </a:lnTo>
                <a:lnTo>
                  <a:pt x="77787" y="455612"/>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57375" h="502919">
                <a:moveTo>
                  <a:pt x="1281938" y="122682"/>
                </a:moveTo>
                <a:lnTo>
                  <a:pt x="1277874" y="111252"/>
                </a:lnTo>
                <a:lnTo>
                  <a:pt x="1257414" y="118643"/>
                </a:lnTo>
                <a:lnTo>
                  <a:pt x="1239481" y="129362"/>
                </a:lnTo>
                <a:lnTo>
                  <a:pt x="1211199" y="160782"/>
                </a:lnTo>
                <a:lnTo>
                  <a:pt x="1193647" y="202730"/>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57375" h="502919">
                <a:moveTo>
                  <a:pt x="1707261" y="252476"/>
                </a:moveTo>
                <a:lnTo>
                  <a:pt x="1701444" y="202730"/>
                </a:lnTo>
                <a:lnTo>
                  <a:pt x="1684020" y="160782"/>
                </a:lnTo>
                <a:lnTo>
                  <a:pt x="1655660" y="129349"/>
                </a:lnTo>
                <a:lnTo>
                  <a:pt x="1617218" y="111252"/>
                </a:lnTo>
                <a:lnTo>
                  <a:pt x="1613281" y="122682"/>
                </a:lnTo>
                <a:lnTo>
                  <a:pt x="1629587" y="129832"/>
                </a:lnTo>
                <a:lnTo>
                  <a:pt x="1643634" y="139674"/>
                </a:lnTo>
                <a:lnTo>
                  <a:pt x="1672170" y="185178"/>
                </a:lnTo>
                <a:lnTo>
                  <a:pt x="1680552" y="226987"/>
                </a:lnTo>
                <a:lnTo>
                  <a:pt x="1681607" y="251079"/>
                </a:lnTo>
                <a:lnTo>
                  <a:pt x="1680552" y="275945"/>
                </a:lnTo>
                <a:lnTo>
                  <a:pt x="1672170" y="318858"/>
                </a:lnTo>
                <a:lnTo>
                  <a:pt x="1643672" y="365112"/>
                </a:lnTo>
                <a:lnTo>
                  <a:pt x="1613662" y="382143"/>
                </a:lnTo>
                <a:lnTo>
                  <a:pt x="1617218" y="393573"/>
                </a:lnTo>
                <a:lnTo>
                  <a:pt x="1655775" y="375564"/>
                </a:lnTo>
                <a:lnTo>
                  <a:pt x="1684147" y="344297"/>
                </a:lnTo>
                <a:lnTo>
                  <a:pt x="1701457" y="302387"/>
                </a:lnTo>
                <a:lnTo>
                  <a:pt x="1705800" y="278434"/>
                </a:lnTo>
                <a:lnTo>
                  <a:pt x="1707261" y="252476"/>
                </a:lnTo>
                <a:close/>
              </a:path>
              <a:path w="1857375" h="502919">
                <a:moveTo>
                  <a:pt x="1857248" y="251206"/>
                </a:moveTo>
                <a:lnTo>
                  <a:pt x="1855406" y="207251"/>
                </a:lnTo>
                <a:lnTo>
                  <a:pt x="1849907" y="166217"/>
                </a:lnTo>
                <a:lnTo>
                  <a:pt x="1840738" y="128092"/>
                </a:lnTo>
                <a:lnTo>
                  <a:pt x="1811947" y="61671"/>
                </a:lnTo>
                <a:lnTo>
                  <a:pt x="1772323" y="15240"/>
                </a:lnTo>
                <a:lnTo>
                  <a:pt x="1748663" y="0"/>
                </a:lnTo>
                <a:lnTo>
                  <a:pt x="1743964" y="11811"/>
                </a:lnTo>
                <a:lnTo>
                  <a:pt x="1762645" y="27051"/>
                </a:lnTo>
                <a:lnTo>
                  <a:pt x="1779270" y="46863"/>
                </a:lnTo>
                <a:lnTo>
                  <a:pt x="1806194" y="100203"/>
                </a:lnTo>
                <a:lnTo>
                  <a:pt x="1823224" y="169265"/>
                </a:lnTo>
                <a:lnTo>
                  <a:pt x="1827491" y="208724"/>
                </a:lnTo>
                <a:lnTo>
                  <a:pt x="1828927" y="251460"/>
                </a:lnTo>
                <a:lnTo>
                  <a:pt x="1827491" y="293573"/>
                </a:lnTo>
                <a:lnTo>
                  <a:pt x="1823237" y="332651"/>
                </a:lnTo>
                <a:lnTo>
                  <a:pt x="1806321" y="401828"/>
                </a:lnTo>
                <a:lnTo>
                  <a:pt x="1779473" y="455612"/>
                </a:lnTo>
                <a:lnTo>
                  <a:pt x="1743964" y="490728"/>
                </a:lnTo>
                <a:lnTo>
                  <a:pt x="1748663" y="502666"/>
                </a:lnTo>
                <a:lnTo>
                  <a:pt x="1793430" y="466890"/>
                </a:lnTo>
                <a:lnTo>
                  <a:pt x="1827911" y="409575"/>
                </a:lnTo>
                <a:lnTo>
                  <a:pt x="1849907" y="335876"/>
                </a:lnTo>
                <a:lnTo>
                  <a:pt x="1855406" y="294906"/>
                </a:lnTo>
                <a:lnTo>
                  <a:pt x="1857248" y="251206"/>
                </a:lnTo>
                <a:close/>
              </a:path>
            </a:pathLst>
          </a:custGeom>
          <a:solidFill>
            <a:srgbClr val="000000"/>
          </a:solidFill>
        </p:spPr>
        <p:txBody>
          <a:bodyPr wrap="square" lIns="0" tIns="0" rIns="0" bIns="0" rtlCol="0"/>
          <a:lstStyle/>
          <a:p>
            <a:endParaRPr/>
          </a:p>
        </p:txBody>
      </p:sp>
      <p:sp>
        <p:nvSpPr>
          <p:cNvPr id="8" name="object 8"/>
          <p:cNvSpPr txBox="1"/>
          <p:nvPr/>
        </p:nvSpPr>
        <p:spPr>
          <a:xfrm>
            <a:off x="4122647" y="1275783"/>
            <a:ext cx="4204970" cy="1428596"/>
          </a:xfrm>
          <a:prstGeom prst="rect">
            <a:avLst/>
          </a:prstGeom>
        </p:spPr>
        <p:txBody>
          <a:bodyPr vert="horz" wrap="square" lIns="0" tIns="12700" rIns="0" bIns="0" rtlCol="0">
            <a:spAutoFit/>
          </a:bodyPr>
          <a:lstStyle/>
          <a:p>
            <a:pPr marL="563245" algn="ctr">
              <a:lnSpc>
                <a:spcPct val="100000"/>
              </a:lnSpc>
              <a:spcBef>
                <a:spcPts val="100"/>
              </a:spcBef>
            </a:pPr>
            <a:r>
              <a:rPr sz="2400" spc="-1019" dirty="0">
                <a:latin typeface="Cambria Math"/>
                <a:cs typeface="Cambria Math"/>
              </a:rPr>
              <a:t>𝑦</a:t>
            </a:r>
            <a:r>
              <a:rPr sz="2400" spc="-1280" dirty="0">
                <a:latin typeface="Cambria Math"/>
                <a:cs typeface="Cambria Math"/>
              </a:rPr>
              <a:t>ො</a:t>
            </a:r>
            <a:r>
              <a:rPr sz="2625" spc="547"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p>
          <a:p>
            <a:pPr marL="63500">
              <a:lnSpc>
                <a:spcPct val="100000"/>
              </a:lnSpc>
              <a:spcBef>
                <a:spcPts val="2445"/>
              </a:spcBef>
              <a:tabLst>
                <a:tab pos="1227455" algn="l"/>
                <a:tab pos="187388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	</a:t>
            </a:r>
            <a:r>
              <a:rPr sz="2400" dirty="0">
                <a:latin typeface="Cambria Math"/>
                <a:cs typeface="Cambria Math"/>
              </a:rPr>
              <a:t>⋯</a:t>
            </a:r>
          </a:p>
        </p:txBody>
      </p:sp>
      <p:sp>
        <p:nvSpPr>
          <p:cNvPr id="9" name="object 9"/>
          <p:cNvSpPr txBox="1"/>
          <p:nvPr/>
        </p:nvSpPr>
        <p:spPr>
          <a:xfrm>
            <a:off x="2412238" y="3282188"/>
            <a:ext cx="381000" cy="292735"/>
          </a:xfrm>
          <a:prstGeom prst="rect">
            <a:avLst/>
          </a:prstGeom>
        </p:spPr>
        <p:txBody>
          <a:bodyPr vert="horz" wrap="square" lIns="0" tIns="12700" rIns="0" bIns="0" rtlCol="0">
            <a:spAutoFit/>
          </a:bodyPr>
          <a:lstStyle/>
          <a:p>
            <a:pPr>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10" name="object 10"/>
          <p:cNvSpPr/>
          <p:nvPr/>
        </p:nvSpPr>
        <p:spPr>
          <a:xfrm>
            <a:off x="3121405" y="3101848"/>
            <a:ext cx="716280" cy="282575"/>
          </a:xfrm>
          <a:custGeom>
            <a:avLst/>
            <a:gdLst/>
            <a:ahLst/>
            <a:cxnLst/>
            <a:rect l="l" t="t" r="r" b="b"/>
            <a:pathLst>
              <a:path w="716279" h="282575">
                <a:moveTo>
                  <a:pt x="625982" y="0"/>
                </a:moveTo>
                <a:lnTo>
                  <a:pt x="621919" y="11429"/>
                </a:lnTo>
                <a:lnTo>
                  <a:pt x="638282" y="18504"/>
                </a:lnTo>
                <a:lnTo>
                  <a:pt x="652335" y="28305"/>
                </a:lnTo>
                <a:lnTo>
                  <a:pt x="680868" y="73852"/>
                </a:lnTo>
                <a:lnTo>
                  <a:pt x="689199" y="115623"/>
                </a:lnTo>
                <a:lnTo>
                  <a:pt x="690244" y="139700"/>
                </a:lnTo>
                <a:lnTo>
                  <a:pt x="689197" y="164633"/>
                </a:lnTo>
                <a:lnTo>
                  <a:pt x="680815" y="207547"/>
                </a:lnTo>
                <a:lnTo>
                  <a:pt x="652335" y="253793"/>
                </a:lnTo>
                <a:lnTo>
                  <a:pt x="622427" y="270890"/>
                </a:lnTo>
                <a:lnTo>
                  <a:pt x="625982" y="282321"/>
                </a:lnTo>
                <a:lnTo>
                  <a:pt x="664479" y="264239"/>
                </a:lnTo>
                <a:lnTo>
                  <a:pt x="692784" y="232917"/>
                </a:lnTo>
                <a:lnTo>
                  <a:pt x="710215" y="191071"/>
                </a:lnTo>
                <a:lnTo>
                  <a:pt x="716026" y="141224"/>
                </a:lnTo>
                <a:lnTo>
                  <a:pt x="714571" y="115339"/>
                </a:lnTo>
                <a:lnTo>
                  <a:pt x="702899" y="69429"/>
                </a:lnTo>
                <a:lnTo>
                  <a:pt x="679775" y="32093"/>
                </a:lnTo>
                <a:lnTo>
                  <a:pt x="646437" y="7379"/>
                </a:lnTo>
                <a:lnTo>
                  <a:pt x="625982" y="0"/>
                </a:lnTo>
                <a:close/>
              </a:path>
              <a:path w="716279" h="282575">
                <a:moveTo>
                  <a:pt x="90043" y="0"/>
                </a:moveTo>
                <a:lnTo>
                  <a:pt x="51546" y="18081"/>
                </a:lnTo>
                <a:lnTo>
                  <a:pt x="23241" y="49402"/>
                </a:lnTo>
                <a:lnTo>
                  <a:pt x="5810" y="91408"/>
                </a:lnTo>
                <a:lnTo>
                  <a:pt x="0" y="141224"/>
                </a:lnTo>
                <a:lnTo>
                  <a:pt x="1450" y="167159"/>
                </a:lnTo>
                <a:lnTo>
                  <a:pt x="13019" y="212982"/>
                </a:lnTo>
                <a:lnTo>
                  <a:pt x="36018" y="250227"/>
                </a:lnTo>
                <a:lnTo>
                  <a:pt x="69494" y="274941"/>
                </a:lnTo>
                <a:lnTo>
                  <a:pt x="90043" y="282321"/>
                </a:lnTo>
                <a:lnTo>
                  <a:pt x="93599" y="270890"/>
                </a:lnTo>
                <a:lnTo>
                  <a:pt x="77475" y="263717"/>
                </a:lnTo>
                <a:lnTo>
                  <a:pt x="63579" y="253793"/>
                </a:lnTo>
                <a:lnTo>
                  <a:pt x="35083" y="207547"/>
                </a:lnTo>
                <a:lnTo>
                  <a:pt x="26701" y="164633"/>
                </a:lnTo>
                <a:lnTo>
                  <a:pt x="25654" y="139700"/>
                </a:lnTo>
                <a:lnTo>
                  <a:pt x="26701" y="115623"/>
                </a:lnTo>
                <a:lnTo>
                  <a:pt x="35083" y="73852"/>
                </a:lnTo>
                <a:lnTo>
                  <a:pt x="63674" y="28305"/>
                </a:lnTo>
                <a:lnTo>
                  <a:pt x="93980" y="11429"/>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572922" y="3012440"/>
            <a:ext cx="3197225" cy="391160"/>
          </a:xfrm>
          <a:prstGeom prst="rect">
            <a:avLst/>
          </a:prstGeom>
        </p:spPr>
        <p:txBody>
          <a:bodyPr vert="horz" wrap="square" lIns="0" tIns="12700" rIns="0" bIns="0" rtlCol="0">
            <a:spAutoFit/>
          </a:bodyPr>
          <a:lstStyle/>
          <a:p>
            <a:pPr marL="25400">
              <a:lnSpc>
                <a:spcPct val="100000"/>
              </a:lnSpc>
              <a:spcBef>
                <a:spcPts val="100"/>
              </a:spcBef>
              <a:tabLst>
                <a:tab pos="2648585" algn="l"/>
              </a:tabLst>
            </a:pPr>
            <a:r>
              <a:rPr sz="2400" spc="155"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5" dirty="0">
                <a:latin typeface="Cambria Math"/>
                <a:cs typeface="Cambria Math"/>
              </a:rPr>
              <a:t>𝑏</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100" dirty="0">
                <a:latin typeface="Cambria Math"/>
                <a:cs typeface="Cambria Math"/>
              </a:rPr>
              <a:t> </a:t>
            </a:r>
            <a:r>
              <a:rPr sz="2400" spc="-5" dirty="0">
                <a:latin typeface="Cambria Math"/>
                <a:cs typeface="Cambria Math"/>
              </a:rPr>
              <a:t>ma</a:t>
            </a:r>
            <a:r>
              <a:rPr sz="2400" dirty="0">
                <a:latin typeface="Cambria Math"/>
                <a:cs typeface="Cambria Math"/>
              </a:rPr>
              <a:t>x</a:t>
            </a:r>
            <a:r>
              <a:rPr sz="2400" spc="-120" dirty="0">
                <a:latin typeface="Cambria Math"/>
                <a:cs typeface="Cambria Math"/>
              </a:rPr>
              <a:t> </a:t>
            </a:r>
            <a:r>
              <a:rPr sz="2400" dirty="0">
                <a:latin typeface="Cambria Math"/>
                <a:cs typeface="Cambria Math"/>
              </a:rPr>
              <a:t>𝐿	</a:t>
            </a:r>
            <a:r>
              <a:rPr sz="2400" spc="6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12" name="object 12"/>
          <p:cNvSpPr txBox="1"/>
          <p:nvPr/>
        </p:nvSpPr>
        <p:spPr>
          <a:xfrm>
            <a:off x="6461125" y="3277616"/>
            <a:ext cx="381000" cy="292735"/>
          </a:xfrm>
          <a:prstGeom prst="rect">
            <a:avLst/>
          </a:prstGeom>
        </p:spPr>
        <p:txBody>
          <a:bodyPr vert="horz" wrap="square" lIns="0" tIns="12700" rIns="0" bIns="0" rtlCol="0">
            <a:spAutoFit/>
          </a:bodyPr>
          <a:lstStyle/>
          <a:p>
            <a:pPr>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13" name="object 13"/>
          <p:cNvSpPr/>
          <p:nvPr/>
        </p:nvSpPr>
        <p:spPr>
          <a:xfrm>
            <a:off x="7645145" y="3100197"/>
            <a:ext cx="717550" cy="282575"/>
          </a:xfrm>
          <a:custGeom>
            <a:avLst/>
            <a:gdLst/>
            <a:ahLst/>
            <a:cxnLst/>
            <a:rect l="l" t="t" r="r" b="b"/>
            <a:pathLst>
              <a:path w="717550" h="282575">
                <a:moveTo>
                  <a:pt x="627506" y="0"/>
                </a:moveTo>
                <a:lnTo>
                  <a:pt x="623443" y="11429"/>
                </a:lnTo>
                <a:lnTo>
                  <a:pt x="639806" y="18504"/>
                </a:lnTo>
                <a:lnTo>
                  <a:pt x="653859" y="28305"/>
                </a:lnTo>
                <a:lnTo>
                  <a:pt x="682392" y="73852"/>
                </a:lnTo>
                <a:lnTo>
                  <a:pt x="690723" y="115623"/>
                </a:lnTo>
                <a:lnTo>
                  <a:pt x="691769" y="139700"/>
                </a:lnTo>
                <a:lnTo>
                  <a:pt x="690721" y="164633"/>
                </a:lnTo>
                <a:lnTo>
                  <a:pt x="682339" y="207547"/>
                </a:lnTo>
                <a:lnTo>
                  <a:pt x="653859" y="253777"/>
                </a:lnTo>
                <a:lnTo>
                  <a:pt x="623951" y="270763"/>
                </a:lnTo>
                <a:lnTo>
                  <a:pt x="627506" y="282320"/>
                </a:lnTo>
                <a:lnTo>
                  <a:pt x="666003" y="264239"/>
                </a:lnTo>
                <a:lnTo>
                  <a:pt x="694308" y="232917"/>
                </a:lnTo>
                <a:lnTo>
                  <a:pt x="711739" y="191071"/>
                </a:lnTo>
                <a:lnTo>
                  <a:pt x="717550" y="141224"/>
                </a:lnTo>
                <a:lnTo>
                  <a:pt x="716095" y="115339"/>
                </a:lnTo>
                <a:lnTo>
                  <a:pt x="704423" y="69429"/>
                </a:lnTo>
                <a:lnTo>
                  <a:pt x="681299" y="32093"/>
                </a:lnTo>
                <a:lnTo>
                  <a:pt x="647961" y="7379"/>
                </a:lnTo>
                <a:lnTo>
                  <a:pt x="627506" y="0"/>
                </a:lnTo>
                <a:close/>
              </a:path>
              <a:path w="717550" h="282575">
                <a:moveTo>
                  <a:pt x="89915" y="0"/>
                </a:moveTo>
                <a:lnTo>
                  <a:pt x="51530" y="18081"/>
                </a:lnTo>
                <a:lnTo>
                  <a:pt x="23240" y="49402"/>
                </a:lnTo>
                <a:lnTo>
                  <a:pt x="5810" y="91408"/>
                </a:lnTo>
                <a:lnTo>
                  <a:pt x="0" y="141224"/>
                </a:lnTo>
                <a:lnTo>
                  <a:pt x="1432" y="167159"/>
                </a:lnTo>
                <a:lnTo>
                  <a:pt x="12965" y="212982"/>
                </a:lnTo>
                <a:lnTo>
                  <a:pt x="36016" y="250227"/>
                </a:lnTo>
                <a:lnTo>
                  <a:pt x="69441" y="274941"/>
                </a:lnTo>
                <a:lnTo>
                  <a:pt x="89915" y="282320"/>
                </a:lnTo>
                <a:lnTo>
                  <a:pt x="93599" y="270763"/>
                </a:lnTo>
                <a:lnTo>
                  <a:pt x="77475" y="263663"/>
                </a:lnTo>
                <a:lnTo>
                  <a:pt x="63579" y="253777"/>
                </a:lnTo>
                <a:lnTo>
                  <a:pt x="35083" y="207547"/>
                </a:lnTo>
                <a:lnTo>
                  <a:pt x="26701" y="164633"/>
                </a:lnTo>
                <a:lnTo>
                  <a:pt x="25653" y="139700"/>
                </a:lnTo>
                <a:lnTo>
                  <a:pt x="26701" y="115623"/>
                </a:lnTo>
                <a:lnTo>
                  <a:pt x="35083" y="73852"/>
                </a:lnTo>
                <a:lnTo>
                  <a:pt x="63674" y="28305"/>
                </a:lnTo>
                <a:lnTo>
                  <a:pt x="93979" y="11429"/>
                </a:lnTo>
                <a:lnTo>
                  <a:pt x="89915" y="0"/>
                </a:lnTo>
                <a:close/>
              </a:path>
            </a:pathLst>
          </a:custGeom>
          <a:solidFill>
            <a:srgbClr val="000000"/>
          </a:solidFill>
        </p:spPr>
        <p:txBody>
          <a:bodyPr wrap="square" lIns="0" tIns="0" rIns="0" bIns="0" rtlCol="0"/>
          <a:lstStyle/>
          <a:p>
            <a:endParaRPr/>
          </a:p>
        </p:txBody>
      </p:sp>
      <p:sp>
        <p:nvSpPr>
          <p:cNvPr id="14" name="object 14"/>
          <p:cNvSpPr txBox="1"/>
          <p:nvPr/>
        </p:nvSpPr>
        <p:spPr>
          <a:xfrm>
            <a:off x="4643246" y="3010357"/>
            <a:ext cx="3653154" cy="391795"/>
          </a:xfrm>
          <a:prstGeom prst="rect">
            <a:avLst/>
          </a:prstGeom>
        </p:spPr>
        <p:txBody>
          <a:bodyPr vert="horz" wrap="square" lIns="0" tIns="12700" rIns="0" bIns="0" rtlCol="0">
            <a:spAutoFit/>
          </a:bodyPr>
          <a:lstStyle/>
          <a:p>
            <a:pPr marL="25400">
              <a:lnSpc>
                <a:spcPct val="100000"/>
              </a:lnSpc>
              <a:spcBef>
                <a:spcPts val="100"/>
              </a:spcBef>
              <a:tabLst>
                <a:tab pos="3102610" algn="l"/>
              </a:tabLst>
            </a:pPr>
            <a:r>
              <a:rPr sz="2400" spc="145"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85" dirty="0">
                <a:latin typeface="Cambria Math"/>
                <a:cs typeface="Cambria Math"/>
              </a:rPr>
              <a:t>𝑏</a:t>
            </a:r>
            <a:r>
              <a:rPr sz="2625" baseline="28571" dirty="0">
                <a:latin typeface="Cambria Math"/>
                <a:cs typeface="Cambria Math"/>
              </a:rPr>
              <a:t>∗ </a:t>
            </a:r>
            <a:r>
              <a:rPr sz="2625" spc="7" baseline="28571" dirty="0">
                <a:latin typeface="Cambria Math"/>
                <a:cs typeface="Cambria Math"/>
              </a:rPr>
              <a:t> </a:t>
            </a:r>
            <a:r>
              <a:rPr sz="2400" dirty="0">
                <a:latin typeface="Cambria Math"/>
                <a:cs typeface="Cambria Math"/>
              </a:rPr>
              <a:t>=</a:t>
            </a:r>
            <a:r>
              <a:rPr sz="2400" spc="120"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90" dirty="0">
                <a:latin typeface="Cambria Math"/>
                <a:cs typeface="Cambria Math"/>
              </a:rPr>
              <a:t> </a:t>
            </a:r>
            <a:r>
              <a:rPr sz="2400" spc="-5" dirty="0">
                <a:latin typeface="Cambria Math"/>
                <a:cs typeface="Cambria Math"/>
              </a:rPr>
              <a:t>mi</a:t>
            </a:r>
            <a:r>
              <a:rPr sz="2400" dirty="0">
                <a:latin typeface="Cambria Math"/>
                <a:cs typeface="Cambria Math"/>
              </a:rPr>
              <a:t>n</a:t>
            </a:r>
            <a:r>
              <a:rPr sz="2400" spc="-135" dirty="0">
                <a:latin typeface="Cambria Math"/>
                <a:cs typeface="Cambria Math"/>
              </a:rPr>
              <a:t> </a:t>
            </a:r>
            <a:r>
              <a:rPr sz="2400" spc="-10" dirty="0">
                <a:latin typeface="Cambria Math"/>
                <a:cs typeface="Cambria Math"/>
              </a:rPr>
              <a:t>−</a:t>
            </a:r>
            <a:r>
              <a:rPr sz="2400" dirty="0">
                <a:latin typeface="Cambria Math"/>
                <a:cs typeface="Cambria Math"/>
              </a:rPr>
              <a:t>𝑙𝑛𝐿	</a:t>
            </a:r>
            <a:r>
              <a:rPr sz="2400" spc="7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15" name="object 15"/>
          <p:cNvSpPr/>
          <p:nvPr/>
        </p:nvSpPr>
        <p:spPr>
          <a:xfrm>
            <a:off x="1902205" y="3942969"/>
            <a:ext cx="717550" cy="282575"/>
          </a:xfrm>
          <a:custGeom>
            <a:avLst/>
            <a:gdLst/>
            <a:ahLst/>
            <a:cxnLst/>
            <a:rect l="l" t="t" r="r" b="b"/>
            <a:pathLst>
              <a:path w="717550" h="282575">
                <a:moveTo>
                  <a:pt x="627633" y="0"/>
                </a:moveTo>
                <a:lnTo>
                  <a:pt x="623569" y="11429"/>
                </a:lnTo>
                <a:lnTo>
                  <a:pt x="639879" y="18522"/>
                </a:lnTo>
                <a:lnTo>
                  <a:pt x="653938" y="28352"/>
                </a:lnTo>
                <a:lnTo>
                  <a:pt x="682519" y="73852"/>
                </a:lnTo>
                <a:lnTo>
                  <a:pt x="690850" y="115623"/>
                </a:lnTo>
                <a:lnTo>
                  <a:pt x="691895" y="139699"/>
                </a:lnTo>
                <a:lnTo>
                  <a:pt x="690848" y="164635"/>
                </a:lnTo>
                <a:lnTo>
                  <a:pt x="682466" y="207601"/>
                </a:lnTo>
                <a:lnTo>
                  <a:pt x="653970" y="253857"/>
                </a:lnTo>
                <a:lnTo>
                  <a:pt x="623951" y="270890"/>
                </a:lnTo>
                <a:lnTo>
                  <a:pt x="627633" y="282320"/>
                </a:lnTo>
                <a:lnTo>
                  <a:pt x="666083" y="264255"/>
                </a:lnTo>
                <a:lnTo>
                  <a:pt x="694436" y="233044"/>
                </a:lnTo>
                <a:lnTo>
                  <a:pt x="711803" y="191134"/>
                </a:lnTo>
                <a:lnTo>
                  <a:pt x="717550" y="141223"/>
                </a:lnTo>
                <a:lnTo>
                  <a:pt x="716097" y="115341"/>
                </a:lnTo>
                <a:lnTo>
                  <a:pt x="704476" y="69482"/>
                </a:lnTo>
                <a:lnTo>
                  <a:pt x="681426" y="32146"/>
                </a:lnTo>
                <a:lnTo>
                  <a:pt x="648088" y="7381"/>
                </a:lnTo>
                <a:lnTo>
                  <a:pt x="627633" y="0"/>
                </a:lnTo>
                <a:close/>
              </a:path>
              <a:path w="717550" h="282575">
                <a:moveTo>
                  <a:pt x="90043" y="0"/>
                </a:moveTo>
                <a:lnTo>
                  <a:pt x="51657" y="18097"/>
                </a:lnTo>
                <a:lnTo>
                  <a:pt x="23368" y="49529"/>
                </a:lnTo>
                <a:lnTo>
                  <a:pt x="5826" y="91424"/>
                </a:lnTo>
                <a:lnTo>
                  <a:pt x="0" y="141223"/>
                </a:lnTo>
                <a:lnTo>
                  <a:pt x="1452" y="167179"/>
                </a:lnTo>
                <a:lnTo>
                  <a:pt x="13073" y="213090"/>
                </a:lnTo>
                <a:lnTo>
                  <a:pt x="36125" y="250281"/>
                </a:lnTo>
                <a:lnTo>
                  <a:pt x="69514" y="274943"/>
                </a:lnTo>
                <a:lnTo>
                  <a:pt x="90043" y="282320"/>
                </a:lnTo>
                <a:lnTo>
                  <a:pt x="93599" y="270890"/>
                </a:lnTo>
                <a:lnTo>
                  <a:pt x="77549" y="263773"/>
                </a:lnTo>
                <a:lnTo>
                  <a:pt x="63690" y="253857"/>
                </a:lnTo>
                <a:lnTo>
                  <a:pt x="35210" y="207601"/>
                </a:lnTo>
                <a:lnTo>
                  <a:pt x="26828" y="164635"/>
                </a:lnTo>
                <a:lnTo>
                  <a:pt x="25781"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16" name="object 16"/>
          <p:cNvSpPr/>
          <p:nvPr/>
        </p:nvSpPr>
        <p:spPr>
          <a:xfrm>
            <a:off x="2559050" y="4487164"/>
            <a:ext cx="513715" cy="282575"/>
          </a:xfrm>
          <a:custGeom>
            <a:avLst/>
            <a:gdLst/>
            <a:ahLst/>
            <a:cxnLst/>
            <a:rect l="l" t="t" r="r" b="b"/>
            <a:pathLst>
              <a:path w="513714" h="282575">
                <a:moveTo>
                  <a:pt x="423418" y="0"/>
                </a:moveTo>
                <a:lnTo>
                  <a:pt x="419354" y="11430"/>
                </a:lnTo>
                <a:lnTo>
                  <a:pt x="435663" y="18522"/>
                </a:lnTo>
                <a:lnTo>
                  <a:pt x="449722" y="28352"/>
                </a:lnTo>
                <a:lnTo>
                  <a:pt x="478303" y="73852"/>
                </a:lnTo>
                <a:lnTo>
                  <a:pt x="486634" y="115623"/>
                </a:lnTo>
                <a:lnTo>
                  <a:pt x="487680" y="139700"/>
                </a:lnTo>
                <a:lnTo>
                  <a:pt x="486632" y="164635"/>
                </a:lnTo>
                <a:lnTo>
                  <a:pt x="478250" y="207601"/>
                </a:lnTo>
                <a:lnTo>
                  <a:pt x="449754" y="253857"/>
                </a:lnTo>
                <a:lnTo>
                  <a:pt x="419735" y="270891"/>
                </a:lnTo>
                <a:lnTo>
                  <a:pt x="423418" y="282321"/>
                </a:lnTo>
                <a:lnTo>
                  <a:pt x="461867" y="264255"/>
                </a:lnTo>
                <a:lnTo>
                  <a:pt x="490219" y="233044"/>
                </a:lnTo>
                <a:lnTo>
                  <a:pt x="507587" y="191135"/>
                </a:lnTo>
                <a:lnTo>
                  <a:pt x="513333" y="141224"/>
                </a:lnTo>
                <a:lnTo>
                  <a:pt x="511881" y="115341"/>
                </a:lnTo>
                <a:lnTo>
                  <a:pt x="500260" y="69482"/>
                </a:lnTo>
                <a:lnTo>
                  <a:pt x="477210" y="32146"/>
                </a:lnTo>
                <a:lnTo>
                  <a:pt x="443872" y="7381"/>
                </a:lnTo>
                <a:lnTo>
                  <a:pt x="423418" y="0"/>
                </a:lnTo>
                <a:close/>
              </a:path>
              <a:path w="513714" h="282575">
                <a:moveTo>
                  <a:pt x="90043" y="0"/>
                </a:moveTo>
                <a:lnTo>
                  <a:pt x="51657" y="18097"/>
                </a:lnTo>
                <a:lnTo>
                  <a:pt x="23368" y="49530"/>
                </a:lnTo>
                <a:lnTo>
                  <a:pt x="5826" y="91424"/>
                </a:lnTo>
                <a:lnTo>
                  <a:pt x="0" y="141224"/>
                </a:lnTo>
                <a:lnTo>
                  <a:pt x="1452" y="167179"/>
                </a:lnTo>
                <a:lnTo>
                  <a:pt x="13073" y="213090"/>
                </a:lnTo>
                <a:lnTo>
                  <a:pt x="36125" y="250281"/>
                </a:lnTo>
                <a:lnTo>
                  <a:pt x="69514" y="274943"/>
                </a:lnTo>
                <a:lnTo>
                  <a:pt x="90043" y="282321"/>
                </a:lnTo>
                <a:lnTo>
                  <a:pt x="93599" y="270891"/>
                </a:lnTo>
                <a:lnTo>
                  <a:pt x="77549" y="263773"/>
                </a:lnTo>
                <a:lnTo>
                  <a:pt x="63690" y="253857"/>
                </a:lnTo>
                <a:lnTo>
                  <a:pt x="35210" y="207601"/>
                </a:lnTo>
                <a:lnTo>
                  <a:pt x="26828" y="164635"/>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2554732" y="5027676"/>
            <a:ext cx="519430" cy="282575"/>
          </a:xfrm>
          <a:custGeom>
            <a:avLst/>
            <a:gdLst/>
            <a:ahLst/>
            <a:cxnLst/>
            <a:rect l="l" t="t" r="r" b="b"/>
            <a:pathLst>
              <a:path w="519430" h="282575">
                <a:moveTo>
                  <a:pt x="429387" y="0"/>
                </a:moveTo>
                <a:lnTo>
                  <a:pt x="425450" y="11430"/>
                </a:lnTo>
                <a:lnTo>
                  <a:pt x="441757" y="18504"/>
                </a:lnTo>
                <a:lnTo>
                  <a:pt x="455802" y="28305"/>
                </a:lnTo>
                <a:lnTo>
                  <a:pt x="484346" y="73852"/>
                </a:lnTo>
                <a:lnTo>
                  <a:pt x="492728" y="115623"/>
                </a:lnTo>
                <a:lnTo>
                  <a:pt x="493775" y="139700"/>
                </a:lnTo>
                <a:lnTo>
                  <a:pt x="492728" y="164633"/>
                </a:lnTo>
                <a:lnTo>
                  <a:pt x="484346" y="207547"/>
                </a:lnTo>
                <a:lnTo>
                  <a:pt x="455850" y="253793"/>
                </a:lnTo>
                <a:lnTo>
                  <a:pt x="425831" y="270891"/>
                </a:lnTo>
                <a:lnTo>
                  <a:pt x="429387" y="282321"/>
                </a:lnTo>
                <a:lnTo>
                  <a:pt x="467947" y="264239"/>
                </a:lnTo>
                <a:lnTo>
                  <a:pt x="496316" y="232918"/>
                </a:lnTo>
                <a:lnTo>
                  <a:pt x="513683" y="191071"/>
                </a:lnTo>
                <a:lnTo>
                  <a:pt x="519430" y="141224"/>
                </a:lnTo>
                <a:lnTo>
                  <a:pt x="517977" y="115339"/>
                </a:lnTo>
                <a:lnTo>
                  <a:pt x="506356" y="69429"/>
                </a:lnTo>
                <a:lnTo>
                  <a:pt x="483304" y="32093"/>
                </a:lnTo>
                <a:lnTo>
                  <a:pt x="449915" y="7379"/>
                </a:lnTo>
                <a:lnTo>
                  <a:pt x="429387" y="0"/>
                </a:lnTo>
                <a:close/>
              </a:path>
              <a:path w="519430" h="282575">
                <a:moveTo>
                  <a:pt x="90043" y="0"/>
                </a:moveTo>
                <a:lnTo>
                  <a:pt x="51657" y="18081"/>
                </a:lnTo>
                <a:lnTo>
                  <a:pt x="23368" y="49403"/>
                </a:lnTo>
                <a:lnTo>
                  <a:pt x="5826" y="91408"/>
                </a:lnTo>
                <a:lnTo>
                  <a:pt x="0" y="141224"/>
                </a:lnTo>
                <a:lnTo>
                  <a:pt x="1452" y="167159"/>
                </a:lnTo>
                <a:lnTo>
                  <a:pt x="13073" y="212982"/>
                </a:lnTo>
                <a:lnTo>
                  <a:pt x="36125" y="250227"/>
                </a:lnTo>
                <a:lnTo>
                  <a:pt x="69514" y="274941"/>
                </a:lnTo>
                <a:lnTo>
                  <a:pt x="90043" y="282321"/>
                </a:lnTo>
                <a:lnTo>
                  <a:pt x="93599" y="270891"/>
                </a:lnTo>
                <a:lnTo>
                  <a:pt x="77549" y="263717"/>
                </a:lnTo>
                <a:lnTo>
                  <a:pt x="63690" y="253793"/>
                </a:lnTo>
                <a:lnTo>
                  <a:pt x="35210" y="207547"/>
                </a:lnTo>
                <a:lnTo>
                  <a:pt x="26828" y="164633"/>
                </a:lnTo>
                <a:lnTo>
                  <a:pt x="25781" y="139700"/>
                </a:lnTo>
                <a:lnTo>
                  <a:pt x="26828" y="115623"/>
                </a:lnTo>
                <a:lnTo>
                  <a:pt x="35210" y="73852"/>
                </a:lnTo>
                <a:lnTo>
                  <a:pt x="63801" y="28305"/>
                </a:lnTo>
                <a:lnTo>
                  <a:pt x="94106" y="11430"/>
                </a:lnTo>
                <a:lnTo>
                  <a:pt x="90043" y="0"/>
                </a:lnTo>
                <a:close/>
              </a:path>
            </a:pathLst>
          </a:custGeom>
          <a:solidFill>
            <a:srgbClr val="000000"/>
          </a:solidFill>
        </p:spPr>
        <p:txBody>
          <a:bodyPr wrap="square" lIns="0" tIns="0" rIns="0" bIns="0" rtlCol="0"/>
          <a:lstStyle/>
          <a:p>
            <a:endParaRPr/>
          </a:p>
        </p:txBody>
      </p:sp>
      <p:sp>
        <p:nvSpPr>
          <p:cNvPr id="18" name="object 18"/>
          <p:cNvSpPr txBox="1"/>
          <p:nvPr/>
        </p:nvSpPr>
        <p:spPr>
          <a:xfrm>
            <a:off x="2092198" y="6050076"/>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19" name="object 19"/>
          <p:cNvSpPr/>
          <p:nvPr/>
        </p:nvSpPr>
        <p:spPr>
          <a:xfrm>
            <a:off x="1313307" y="5487034"/>
            <a:ext cx="1857375" cy="502920"/>
          </a:xfrm>
          <a:custGeom>
            <a:avLst/>
            <a:gdLst/>
            <a:ahLst/>
            <a:cxnLst/>
            <a:rect l="l" t="t" r="r" b="b"/>
            <a:pathLst>
              <a:path w="1857375" h="502920">
                <a:moveTo>
                  <a:pt x="113411" y="11811"/>
                </a:moveTo>
                <a:lnTo>
                  <a:pt x="63919" y="35801"/>
                </a:lnTo>
                <a:lnTo>
                  <a:pt x="29464" y="92837"/>
                </a:lnTo>
                <a:lnTo>
                  <a:pt x="7391" y="166192"/>
                </a:lnTo>
                <a:lnTo>
                  <a:pt x="1841" y="207225"/>
                </a:lnTo>
                <a:lnTo>
                  <a:pt x="0" y="251155"/>
                </a:lnTo>
                <a:lnTo>
                  <a:pt x="1841" y="294881"/>
                </a:lnTo>
                <a:lnTo>
                  <a:pt x="7391" y="335851"/>
                </a:lnTo>
                <a:lnTo>
                  <a:pt x="16598" y="374065"/>
                </a:lnTo>
                <a:lnTo>
                  <a:pt x="45415" y="440905"/>
                </a:lnTo>
                <a:lnTo>
                  <a:pt x="84988" y="487489"/>
                </a:lnTo>
                <a:lnTo>
                  <a:pt x="108585" y="502678"/>
                </a:lnTo>
                <a:lnTo>
                  <a:pt x="113411" y="490778"/>
                </a:lnTo>
                <a:lnTo>
                  <a:pt x="94500" y="475513"/>
                </a:lnTo>
                <a:lnTo>
                  <a:pt x="77787" y="455587"/>
                </a:lnTo>
                <a:lnTo>
                  <a:pt x="50927" y="401777"/>
                </a:lnTo>
                <a:lnTo>
                  <a:pt x="34061" y="332651"/>
                </a:lnTo>
                <a:lnTo>
                  <a:pt x="29845" y="293560"/>
                </a:lnTo>
                <a:lnTo>
                  <a:pt x="28448" y="251460"/>
                </a:lnTo>
                <a:lnTo>
                  <a:pt x="29870" y="208686"/>
                </a:lnTo>
                <a:lnTo>
                  <a:pt x="34137" y="169227"/>
                </a:lnTo>
                <a:lnTo>
                  <a:pt x="51181" y="100203"/>
                </a:lnTo>
                <a:lnTo>
                  <a:pt x="78105" y="46875"/>
                </a:lnTo>
                <a:lnTo>
                  <a:pt x="94716" y="27051"/>
                </a:lnTo>
                <a:lnTo>
                  <a:pt x="113411" y="11811"/>
                </a:lnTo>
                <a:close/>
              </a:path>
              <a:path w="1857375" h="502920">
                <a:moveTo>
                  <a:pt x="1281938" y="122732"/>
                </a:moveTo>
                <a:lnTo>
                  <a:pt x="1277874" y="111277"/>
                </a:lnTo>
                <a:lnTo>
                  <a:pt x="1257414" y="118668"/>
                </a:lnTo>
                <a:lnTo>
                  <a:pt x="1239469" y="129374"/>
                </a:lnTo>
                <a:lnTo>
                  <a:pt x="1211072" y="160756"/>
                </a:lnTo>
                <a:lnTo>
                  <a:pt x="1193634" y="202717"/>
                </a:lnTo>
                <a:lnTo>
                  <a:pt x="1187831" y="252514"/>
                </a:lnTo>
                <a:lnTo>
                  <a:pt x="1189278" y="278460"/>
                </a:lnTo>
                <a:lnTo>
                  <a:pt x="1200899" y="324332"/>
                </a:lnTo>
                <a:lnTo>
                  <a:pt x="1223949" y="361556"/>
                </a:lnTo>
                <a:lnTo>
                  <a:pt x="1257338" y="386232"/>
                </a:lnTo>
                <a:lnTo>
                  <a:pt x="1277874" y="393598"/>
                </a:lnTo>
                <a:lnTo>
                  <a:pt x="1281430" y="382143"/>
                </a:lnTo>
                <a:lnTo>
                  <a:pt x="1265377" y="375018"/>
                </a:lnTo>
                <a:lnTo>
                  <a:pt x="1251508" y="365099"/>
                </a:lnTo>
                <a:lnTo>
                  <a:pt x="1223035" y="318871"/>
                </a:lnTo>
                <a:lnTo>
                  <a:pt x="1214653" y="275932"/>
                </a:lnTo>
                <a:lnTo>
                  <a:pt x="1213612" y="251028"/>
                </a:lnTo>
                <a:lnTo>
                  <a:pt x="1214653" y="226949"/>
                </a:lnTo>
                <a:lnTo>
                  <a:pt x="1223035" y="185153"/>
                </a:lnTo>
                <a:lnTo>
                  <a:pt x="1251623" y="139649"/>
                </a:lnTo>
                <a:lnTo>
                  <a:pt x="1265643" y="129832"/>
                </a:lnTo>
                <a:lnTo>
                  <a:pt x="1281938" y="122732"/>
                </a:lnTo>
                <a:close/>
              </a:path>
              <a:path w="1857375" h="502920">
                <a:moveTo>
                  <a:pt x="1707261" y="252514"/>
                </a:moveTo>
                <a:lnTo>
                  <a:pt x="1701444" y="202717"/>
                </a:lnTo>
                <a:lnTo>
                  <a:pt x="1684020" y="160756"/>
                </a:lnTo>
                <a:lnTo>
                  <a:pt x="1655660" y="129374"/>
                </a:lnTo>
                <a:lnTo>
                  <a:pt x="1617218" y="111277"/>
                </a:lnTo>
                <a:lnTo>
                  <a:pt x="1613281" y="122732"/>
                </a:lnTo>
                <a:lnTo>
                  <a:pt x="1629587" y="129832"/>
                </a:lnTo>
                <a:lnTo>
                  <a:pt x="1643621" y="139649"/>
                </a:lnTo>
                <a:lnTo>
                  <a:pt x="1672170" y="185153"/>
                </a:lnTo>
                <a:lnTo>
                  <a:pt x="1680552" y="226949"/>
                </a:lnTo>
                <a:lnTo>
                  <a:pt x="1681607" y="251028"/>
                </a:lnTo>
                <a:lnTo>
                  <a:pt x="1680552" y="275932"/>
                </a:lnTo>
                <a:lnTo>
                  <a:pt x="1672170" y="318871"/>
                </a:lnTo>
                <a:lnTo>
                  <a:pt x="1643672" y="365099"/>
                </a:lnTo>
                <a:lnTo>
                  <a:pt x="1613662" y="382143"/>
                </a:lnTo>
                <a:lnTo>
                  <a:pt x="1617218" y="393598"/>
                </a:lnTo>
                <a:lnTo>
                  <a:pt x="1655762" y="375539"/>
                </a:lnTo>
                <a:lnTo>
                  <a:pt x="1684020" y="344258"/>
                </a:lnTo>
                <a:lnTo>
                  <a:pt x="1701444" y="302387"/>
                </a:lnTo>
                <a:lnTo>
                  <a:pt x="1705800" y="278460"/>
                </a:lnTo>
                <a:lnTo>
                  <a:pt x="1707261" y="252514"/>
                </a:lnTo>
                <a:close/>
              </a:path>
              <a:path w="1857375" h="502920">
                <a:moveTo>
                  <a:pt x="1857248" y="251155"/>
                </a:moveTo>
                <a:lnTo>
                  <a:pt x="1855406" y="207225"/>
                </a:lnTo>
                <a:lnTo>
                  <a:pt x="1849907" y="166192"/>
                </a:lnTo>
                <a:lnTo>
                  <a:pt x="1840738" y="128054"/>
                </a:lnTo>
                <a:lnTo>
                  <a:pt x="1811947" y="61671"/>
                </a:lnTo>
                <a:lnTo>
                  <a:pt x="1772323" y="15240"/>
                </a:lnTo>
                <a:lnTo>
                  <a:pt x="1748663" y="0"/>
                </a:lnTo>
                <a:lnTo>
                  <a:pt x="1743837" y="11811"/>
                </a:lnTo>
                <a:lnTo>
                  <a:pt x="1762594" y="27051"/>
                </a:lnTo>
                <a:lnTo>
                  <a:pt x="1779244" y="46863"/>
                </a:lnTo>
                <a:lnTo>
                  <a:pt x="1806194" y="100203"/>
                </a:lnTo>
                <a:lnTo>
                  <a:pt x="1823224" y="169227"/>
                </a:lnTo>
                <a:lnTo>
                  <a:pt x="1827491" y="208686"/>
                </a:lnTo>
                <a:lnTo>
                  <a:pt x="1828927" y="251460"/>
                </a:lnTo>
                <a:lnTo>
                  <a:pt x="1827491" y="293560"/>
                </a:lnTo>
                <a:lnTo>
                  <a:pt x="1823237" y="332651"/>
                </a:lnTo>
                <a:lnTo>
                  <a:pt x="1806321" y="401777"/>
                </a:lnTo>
                <a:lnTo>
                  <a:pt x="1779460" y="455574"/>
                </a:lnTo>
                <a:lnTo>
                  <a:pt x="1743837" y="490778"/>
                </a:lnTo>
                <a:lnTo>
                  <a:pt x="1748663" y="502678"/>
                </a:lnTo>
                <a:lnTo>
                  <a:pt x="1793430" y="466890"/>
                </a:lnTo>
                <a:lnTo>
                  <a:pt x="1827911" y="409511"/>
                </a:lnTo>
                <a:lnTo>
                  <a:pt x="1849907" y="335851"/>
                </a:lnTo>
                <a:lnTo>
                  <a:pt x="1855406" y="294881"/>
                </a:lnTo>
                <a:lnTo>
                  <a:pt x="1857248" y="251155"/>
                </a:lnTo>
                <a:close/>
              </a:path>
            </a:pathLst>
          </a:custGeom>
          <a:solidFill>
            <a:srgbClr val="000000"/>
          </a:solidFill>
        </p:spPr>
        <p:txBody>
          <a:bodyPr wrap="square" lIns="0" tIns="0" rIns="0" bIns="0" rtlCol="0"/>
          <a:lstStyle/>
          <a:p>
            <a:endParaRPr/>
          </a:p>
        </p:txBody>
      </p:sp>
      <p:sp>
        <p:nvSpPr>
          <p:cNvPr id="20" name="object 20"/>
          <p:cNvSpPr txBox="1"/>
          <p:nvPr/>
        </p:nvSpPr>
        <p:spPr>
          <a:xfrm>
            <a:off x="694334" y="3675126"/>
            <a:ext cx="2305685" cy="2225675"/>
          </a:xfrm>
          <a:prstGeom prst="rect">
            <a:avLst/>
          </a:prstGeom>
        </p:spPr>
        <p:txBody>
          <a:bodyPr vert="horz" wrap="square" lIns="0" tIns="191135" rIns="0" bIns="0" rtlCol="0">
            <a:spAutoFit/>
          </a:bodyPr>
          <a:lstStyle/>
          <a:p>
            <a:pPr marL="514984">
              <a:lnSpc>
                <a:spcPct val="100000"/>
              </a:lnSpc>
              <a:spcBef>
                <a:spcPts val="1505"/>
              </a:spcBef>
              <a:tabLst>
                <a:tab pos="1307465"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R="31750" algn="r">
              <a:lnSpc>
                <a:spcPct val="100000"/>
              </a:lnSpc>
              <a:spcBef>
                <a:spcPts val="1405"/>
              </a:spcBef>
              <a:tabLst>
                <a:tab pos="144780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−𝑙𝑛𝑓</a:t>
            </a:r>
            <a:r>
              <a:rPr sz="2625" spc="-15" baseline="-15873" dirty="0">
                <a:latin typeface="Cambria Math"/>
                <a:cs typeface="Cambria Math"/>
              </a:rPr>
              <a:t>𝑤,𝑏	</a:t>
            </a:r>
            <a:r>
              <a:rPr sz="2400" spc="55" dirty="0">
                <a:latin typeface="Cambria Math"/>
                <a:cs typeface="Cambria Math"/>
              </a:rPr>
              <a:t>𝑥</a:t>
            </a:r>
            <a:r>
              <a:rPr sz="2625" spc="82" baseline="28571" dirty="0">
                <a:latin typeface="Cambria Math"/>
                <a:cs typeface="Cambria Math"/>
              </a:rPr>
              <a:t>1</a:t>
            </a:r>
            <a:endParaRPr sz="2625" baseline="28571">
              <a:latin typeface="Cambria Math"/>
              <a:cs typeface="Cambria Math"/>
            </a:endParaRPr>
          </a:p>
          <a:p>
            <a:pPr marR="30480" algn="r">
              <a:lnSpc>
                <a:spcPct val="100000"/>
              </a:lnSpc>
              <a:spcBef>
                <a:spcPts val="1380"/>
              </a:spcBef>
              <a:tabLst>
                <a:tab pos="1136650" algn="l"/>
              </a:tabLst>
            </a:pPr>
            <a:r>
              <a:rPr sz="2400" spc="-10" dirty="0">
                <a:latin typeface="Cambria Math"/>
                <a:cs typeface="Cambria Math"/>
              </a:rPr>
              <a:t>−𝑙𝑛𝑓</a:t>
            </a:r>
            <a:r>
              <a:rPr sz="2625" spc="-15"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a:p>
            <a:pPr marR="83820" algn="r">
              <a:lnSpc>
                <a:spcPct val="100000"/>
              </a:lnSpc>
              <a:spcBef>
                <a:spcPts val="1610"/>
              </a:spcBef>
              <a:tabLst>
                <a:tab pos="704215" algn="l"/>
                <a:tab pos="1868170"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3</a:t>
            </a:r>
            <a:endParaRPr sz="2625" baseline="28571">
              <a:latin typeface="Cambria Math"/>
              <a:cs typeface="Cambria Math"/>
            </a:endParaRPr>
          </a:p>
        </p:txBody>
      </p:sp>
      <p:grpSp>
        <p:nvGrpSpPr>
          <p:cNvPr id="21" name="object 21"/>
          <p:cNvGrpSpPr/>
          <p:nvPr/>
        </p:nvGrpSpPr>
        <p:grpSpPr>
          <a:xfrm>
            <a:off x="5786501" y="4401184"/>
            <a:ext cx="2986405" cy="468630"/>
            <a:chOff x="5786501" y="4401184"/>
            <a:chExt cx="2986405" cy="468630"/>
          </a:xfrm>
        </p:grpSpPr>
        <p:sp>
          <p:nvSpPr>
            <p:cNvPr id="22" name="object 22"/>
            <p:cNvSpPr/>
            <p:nvPr/>
          </p:nvSpPr>
          <p:spPr>
            <a:xfrm>
              <a:off x="7176262" y="4442078"/>
              <a:ext cx="1596390" cy="368935"/>
            </a:xfrm>
            <a:custGeom>
              <a:avLst/>
              <a:gdLst/>
              <a:ahLst/>
              <a:cxnLst/>
              <a:rect l="l" t="t" r="r" b="b"/>
              <a:pathLst>
                <a:path w="1596390" h="368935">
                  <a:moveTo>
                    <a:pt x="100457" y="12192"/>
                  </a:moveTo>
                  <a:lnTo>
                    <a:pt x="96647" y="0"/>
                  </a:lnTo>
                  <a:lnTo>
                    <a:pt x="74803" y="8534"/>
                  </a:lnTo>
                  <a:lnTo>
                    <a:pt x="55600" y="21907"/>
                  </a:lnTo>
                  <a:lnTo>
                    <a:pt x="25146" y="63246"/>
                  </a:lnTo>
                  <a:lnTo>
                    <a:pt x="6286" y="118973"/>
                  </a:lnTo>
                  <a:lnTo>
                    <a:pt x="0" y="184023"/>
                  </a:lnTo>
                  <a:lnTo>
                    <a:pt x="1562" y="217792"/>
                  </a:lnTo>
                  <a:lnTo>
                    <a:pt x="14135" y="278231"/>
                  </a:lnTo>
                  <a:lnTo>
                    <a:pt x="39039" y="328028"/>
                  </a:lnTo>
                  <a:lnTo>
                    <a:pt x="74803" y="359651"/>
                  </a:lnTo>
                  <a:lnTo>
                    <a:pt x="96647" y="368173"/>
                  </a:lnTo>
                  <a:lnTo>
                    <a:pt x="100457" y="355981"/>
                  </a:lnTo>
                  <a:lnTo>
                    <a:pt x="83540" y="347218"/>
                  </a:lnTo>
                  <a:lnTo>
                    <a:pt x="68808" y="334454"/>
                  </a:lnTo>
                  <a:lnTo>
                    <a:pt x="45847" y="296926"/>
                  </a:lnTo>
                  <a:lnTo>
                    <a:pt x="31953" y="246087"/>
                  </a:lnTo>
                  <a:lnTo>
                    <a:pt x="27305" y="184277"/>
                  </a:lnTo>
                  <a:lnTo>
                    <a:pt x="28460" y="151930"/>
                  </a:lnTo>
                  <a:lnTo>
                    <a:pt x="37744" y="95402"/>
                  </a:lnTo>
                  <a:lnTo>
                    <a:pt x="56248" y="50482"/>
                  </a:lnTo>
                  <a:lnTo>
                    <a:pt x="83540" y="20955"/>
                  </a:lnTo>
                  <a:lnTo>
                    <a:pt x="100457" y="12192"/>
                  </a:lnTo>
                  <a:close/>
                </a:path>
                <a:path w="1596390" h="368935">
                  <a:moveTo>
                    <a:pt x="938276" y="55372"/>
                  </a:moveTo>
                  <a:lnTo>
                    <a:pt x="934339" y="43942"/>
                  </a:lnTo>
                  <a:lnTo>
                    <a:pt x="913853" y="51333"/>
                  </a:lnTo>
                  <a:lnTo>
                    <a:pt x="895883" y="62026"/>
                  </a:lnTo>
                  <a:lnTo>
                    <a:pt x="867537" y="93345"/>
                  </a:lnTo>
                  <a:lnTo>
                    <a:pt x="850099" y="135356"/>
                  </a:lnTo>
                  <a:lnTo>
                    <a:pt x="844296" y="185166"/>
                  </a:lnTo>
                  <a:lnTo>
                    <a:pt x="845743" y="211112"/>
                  </a:lnTo>
                  <a:lnTo>
                    <a:pt x="857364" y="256933"/>
                  </a:lnTo>
                  <a:lnTo>
                    <a:pt x="880364" y="294170"/>
                  </a:lnTo>
                  <a:lnTo>
                    <a:pt x="913790" y="318884"/>
                  </a:lnTo>
                  <a:lnTo>
                    <a:pt x="934339" y="326263"/>
                  </a:lnTo>
                  <a:lnTo>
                    <a:pt x="937895" y="314706"/>
                  </a:lnTo>
                  <a:lnTo>
                    <a:pt x="921766" y="307606"/>
                  </a:lnTo>
                  <a:lnTo>
                    <a:pt x="907872" y="297726"/>
                  </a:lnTo>
                  <a:lnTo>
                    <a:pt x="879398" y="251498"/>
                  </a:lnTo>
                  <a:lnTo>
                    <a:pt x="871093" y="208584"/>
                  </a:lnTo>
                  <a:lnTo>
                    <a:pt x="870077" y="183642"/>
                  </a:lnTo>
                  <a:lnTo>
                    <a:pt x="871093" y="159575"/>
                  </a:lnTo>
                  <a:lnTo>
                    <a:pt x="879398" y="117805"/>
                  </a:lnTo>
                  <a:lnTo>
                    <a:pt x="908011" y="72250"/>
                  </a:lnTo>
                  <a:lnTo>
                    <a:pt x="922032" y="62458"/>
                  </a:lnTo>
                  <a:lnTo>
                    <a:pt x="938276" y="55372"/>
                  </a:lnTo>
                  <a:close/>
                </a:path>
                <a:path w="1596390" h="368935">
                  <a:moveTo>
                    <a:pt x="1357630" y="185166"/>
                  </a:moveTo>
                  <a:lnTo>
                    <a:pt x="1351813" y="135356"/>
                  </a:lnTo>
                  <a:lnTo>
                    <a:pt x="1334389" y="93345"/>
                  </a:lnTo>
                  <a:lnTo>
                    <a:pt x="1305979" y="62026"/>
                  </a:lnTo>
                  <a:lnTo>
                    <a:pt x="1267587" y="43942"/>
                  </a:lnTo>
                  <a:lnTo>
                    <a:pt x="1263523" y="55372"/>
                  </a:lnTo>
                  <a:lnTo>
                    <a:pt x="1279893" y="62458"/>
                  </a:lnTo>
                  <a:lnTo>
                    <a:pt x="1293977" y="72250"/>
                  </a:lnTo>
                  <a:lnTo>
                    <a:pt x="1322514" y="117805"/>
                  </a:lnTo>
                  <a:lnTo>
                    <a:pt x="1330820" y="159575"/>
                  </a:lnTo>
                  <a:lnTo>
                    <a:pt x="1331849" y="183642"/>
                  </a:lnTo>
                  <a:lnTo>
                    <a:pt x="1330794" y="208584"/>
                  </a:lnTo>
                  <a:lnTo>
                    <a:pt x="1322412" y="251498"/>
                  </a:lnTo>
                  <a:lnTo>
                    <a:pt x="1293977" y="297726"/>
                  </a:lnTo>
                  <a:lnTo>
                    <a:pt x="1264031" y="314706"/>
                  </a:lnTo>
                  <a:lnTo>
                    <a:pt x="1267587" y="326263"/>
                  </a:lnTo>
                  <a:lnTo>
                    <a:pt x="1306080" y="308190"/>
                  </a:lnTo>
                  <a:lnTo>
                    <a:pt x="1334389" y="276860"/>
                  </a:lnTo>
                  <a:lnTo>
                    <a:pt x="1351813" y="235013"/>
                  </a:lnTo>
                  <a:lnTo>
                    <a:pt x="1356169" y="211112"/>
                  </a:lnTo>
                  <a:lnTo>
                    <a:pt x="1357630" y="185166"/>
                  </a:lnTo>
                  <a:close/>
                </a:path>
                <a:path w="1596390" h="368935">
                  <a:moveTo>
                    <a:pt x="1494536" y="184023"/>
                  </a:moveTo>
                  <a:lnTo>
                    <a:pt x="1488249" y="118973"/>
                  </a:lnTo>
                  <a:lnTo>
                    <a:pt x="1469390" y="63246"/>
                  </a:lnTo>
                  <a:lnTo>
                    <a:pt x="1438910" y="21907"/>
                  </a:lnTo>
                  <a:lnTo>
                    <a:pt x="1397762" y="0"/>
                  </a:lnTo>
                  <a:lnTo>
                    <a:pt x="1394079" y="12192"/>
                  </a:lnTo>
                  <a:lnTo>
                    <a:pt x="1410982" y="20967"/>
                  </a:lnTo>
                  <a:lnTo>
                    <a:pt x="1425714" y="33718"/>
                  </a:lnTo>
                  <a:lnTo>
                    <a:pt x="1448689" y="71247"/>
                  </a:lnTo>
                  <a:lnTo>
                    <a:pt x="1462506" y="122288"/>
                  </a:lnTo>
                  <a:lnTo>
                    <a:pt x="1467104" y="184277"/>
                  </a:lnTo>
                  <a:lnTo>
                    <a:pt x="1465948" y="216547"/>
                  </a:lnTo>
                  <a:lnTo>
                    <a:pt x="1456753" y="272884"/>
                  </a:lnTo>
                  <a:lnTo>
                    <a:pt x="1438275" y="317703"/>
                  </a:lnTo>
                  <a:lnTo>
                    <a:pt x="1410982" y="347218"/>
                  </a:lnTo>
                  <a:lnTo>
                    <a:pt x="1394079" y="355981"/>
                  </a:lnTo>
                  <a:lnTo>
                    <a:pt x="1397762" y="368173"/>
                  </a:lnTo>
                  <a:lnTo>
                    <a:pt x="1438897" y="346265"/>
                  </a:lnTo>
                  <a:lnTo>
                    <a:pt x="1469390" y="304927"/>
                  </a:lnTo>
                  <a:lnTo>
                    <a:pt x="1488249" y="249199"/>
                  </a:lnTo>
                  <a:lnTo>
                    <a:pt x="1492961" y="217792"/>
                  </a:lnTo>
                  <a:lnTo>
                    <a:pt x="1494536" y="184023"/>
                  </a:lnTo>
                  <a:close/>
                </a:path>
                <a:path w="1596390" h="368935">
                  <a:moveTo>
                    <a:pt x="1596136" y="381"/>
                  </a:moveTo>
                  <a:lnTo>
                    <a:pt x="1528318" y="381"/>
                  </a:lnTo>
                  <a:lnTo>
                    <a:pt x="1528318" y="11811"/>
                  </a:lnTo>
                  <a:lnTo>
                    <a:pt x="1568450" y="11811"/>
                  </a:lnTo>
                  <a:lnTo>
                    <a:pt x="1568450" y="355981"/>
                  </a:lnTo>
                  <a:lnTo>
                    <a:pt x="1528318" y="355981"/>
                  </a:lnTo>
                  <a:lnTo>
                    <a:pt x="1528318" y="368681"/>
                  </a:lnTo>
                  <a:lnTo>
                    <a:pt x="1596136" y="368681"/>
                  </a:lnTo>
                  <a:lnTo>
                    <a:pt x="1596136" y="355981"/>
                  </a:lnTo>
                  <a:lnTo>
                    <a:pt x="1596136" y="11811"/>
                  </a:lnTo>
                  <a:lnTo>
                    <a:pt x="1596136" y="381"/>
                  </a:lnTo>
                  <a:close/>
                </a:path>
              </a:pathLst>
            </a:custGeom>
            <a:solidFill>
              <a:srgbClr val="000000"/>
            </a:solidFill>
          </p:spPr>
          <p:txBody>
            <a:bodyPr wrap="square" lIns="0" tIns="0" rIns="0" bIns="0" rtlCol="0"/>
            <a:lstStyle/>
            <a:p>
              <a:endParaRPr/>
            </a:p>
          </p:txBody>
        </p:sp>
        <p:pic>
          <p:nvPicPr>
            <p:cNvPr id="23" name="object 23"/>
            <p:cNvPicPr/>
            <p:nvPr/>
          </p:nvPicPr>
          <p:blipFill>
            <a:blip r:embed="rId3" cstate="print"/>
            <a:stretch>
              <a:fillRect/>
            </a:stretch>
          </p:blipFill>
          <p:spPr>
            <a:xfrm>
              <a:off x="5789676" y="4404359"/>
              <a:ext cx="1074420" cy="461771"/>
            </a:xfrm>
            <a:prstGeom prst="rect">
              <a:avLst/>
            </a:prstGeom>
          </p:spPr>
        </p:pic>
        <p:sp>
          <p:nvSpPr>
            <p:cNvPr id="24" name="object 24"/>
            <p:cNvSpPr/>
            <p:nvPr/>
          </p:nvSpPr>
          <p:spPr>
            <a:xfrm>
              <a:off x="5789676" y="4404359"/>
              <a:ext cx="1074420" cy="462280"/>
            </a:xfrm>
            <a:custGeom>
              <a:avLst/>
              <a:gdLst/>
              <a:ahLst/>
              <a:cxnLst/>
              <a:rect l="l" t="t" r="r" b="b"/>
              <a:pathLst>
                <a:path w="1074420" h="462279">
                  <a:moveTo>
                    <a:pt x="0" y="461771"/>
                  </a:moveTo>
                  <a:lnTo>
                    <a:pt x="1074420" y="461771"/>
                  </a:lnTo>
                  <a:lnTo>
                    <a:pt x="1074420" y="0"/>
                  </a:lnTo>
                  <a:lnTo>
                    <a:pt x="0" y="0"/>
                  </a:lnTo>
                  <a:lnTo>
                    <a:pt x="0" y="461771"/>
                  </a:lnTo>
                  <a:close/>
                </a:path>
              </a:pathLst>
            </a:custGeom>
            <a:ln w="6096">
              <a:solidFill>
                <a:srgbClr val="FFC000"/>
              </a:solidFill>
            </a:ln>
          </p:spPr>
          <p:txBody>
            <a:bodyPr wrap="square" lIns="0" tIns="0" rIns="0" bIns="0" rtlCol="0"/>
            <a:lstStyle/>
            <a:p>
              <a:endParaRPr/>
            </a:p>
          </p:txBody>
        </p:sp>
      </p:grpSp>
      <p:grpSp>
        <p:nvGrpSpPr>
          <p:cNvPr id="25" name="object 25"/>
          <p:cNvGrpSpPr/>
          <p:nvPr/>
        </p:nvGrpSpPr>
        <p:grpSpPr>
          <a:xfrm>
            <a:off x="3998214" y="4387596"/>
            <a:ext cx="374650" cy="467995"/>
            <a:chOff x="3998214" y="4387596"/>
            <a:chExt cx="374650" cy="467995"/>
          </a:xfrm>
        </p:grpSpPr>
        <p:sp>
          <p:nvSpPr>
            <p:cNvPr id="26" name="object 26"/>
            <p:cNvSpPr/>
            <p:nvPr/>
          </p:nvSpPr>
          <p:spPr>
            <a:xfrm>
              <a:off x="3998214" y="4442460"/>
              <a:ext cx="52705" cy="368300"/>
            </a:xfrm>
            <a:custGeom>
              <a:avLst/>
              <a:gdLst/>
              <a:ahLst/>
              <a:cxnLst/>
              <a:rect l="l" t="t" r="r" b="b"/>
              <a:pathLst>
                <a:path w="52704" h="368300">
                  <a:moveTo>
                    <a:pt x="52578" y="0"/>
                  </a:moveTo>
                  <a:lnTo>
                    <a:pt x="0" y="0"/>
                  </a:lnTo>
                  <a:lnTo>
                    <a:pt x="0" y="11430"/>
                  </a:lnTo>
                  <a:lnTo>
                    <a:pt x="0" y="355600"/>
                  </a:lnTo>
                  <a:lnTo>
                    <a:pt x="0" y="368300"/>
                  </a:lnTo>
                  <a:lnTo>
                    <a:pt x="52578" y="368300"/>
                  </a:lnTo>
                  <a:lnTo>
                    <a:pt x="52578" y="355600"/>
                  </a:lnTo>
                  <a:lnTo>
                    <a:pt x="27686" y="355600"/>
                  </a:lnTo>
                  <a:lnTo>
                    <a:pt x="27686" y="11430"/>
                  </a:lnTo>
                  <a:lnTo>
                    <a:pt x="52578" y="11430"/>
                  </a:lnTo>
                  <a:lnTo>
                    <a:pt x="52578" y="0"/>
                  </a:lnTo>
                  <a:close/>
                </a:path>
              </a:pathLst>
            </a:custGeom>
            <a:solidFill>
              <a:srgbClr val="000000"/>
            </a:solidFill>
          </p:spPr>
          <p:txBody>
            <a:bodyPr wrap="square" lIns="0" tIns="0" rIns="0" bIns="0" rtlCol="0"/>
            <a:lstStyle/>
            <a:p>
              <a:endParaRPr/>
            </a:p>
          </p:txBody>
        </p:sp>
        <p:pic>
          <p:nvPicPr>
            <p:cNvPr id="27" name="object 27"/>
            <p:cNvPicPr/>
            <p:nvPr/>
          </p:nvPicPr>
          <p:blipFill>
            <a:blip r:embed="rId4" cstate="print"/>
            <a:stretch>
              <a:fillRect/>
            </a:stretch>
          </p:blipFill>
          <p:spPr>
            <a:xfrm>
              <a:off x="4050792" y="4390644"/>
              <a:ext cx="318515" cy="461771"/>
            </a:xfrm>
            <a:prstGeom prst="rect">
              <a:avLst/>
            </a:prstGeom>
          </p:spPr>
        </p:pic>
        <p:sp>
          <p:nvSpPr>
            <p:cNvPr id="28" name="object 28"/>
            <p:cNvSpPr/>
            <p:nvPr/>
          </p:nvSpPr>
          <p:spPr>
            <a:xfrm>
              <a:off x="4050792" y="4390644"/>
              <a:ext cx="318770" cy="462280"/>
            </a:xfrm>
            <a:custGeom>
              <a:avLst/>
              <a:gdLst/>
              <a:ahLst/>
              <a:cxnLst/>
              <a:rect l="l" t="t" r="r" b="b"/>
              <a:pathLst>
                <a:path w="318770" h="462279">
                  <a:moveTo>
                    <a:pt x="0" y="461771"/>
                  </a:moveTo>
                  <a:lnTo>
                    <a:pt x="318515" y="461771"/>
                  </a:lnTo>
                  <a:lnTo>
                    <a:pt x="318515" y="0"/>
                  </a:lnTo>
                  <a:lnTo>
                    <a:pt x="0" y="0"/>
                  </a:lnTo>
                  <a:lnTo>
                    <a:pt x="0" y="461771"/>
                  </a:lnTo>
                  <a:close/>
                </a:path>
              </a:pathLst>
            </a:custGeom>
            <a:ln w="6096">
              <a:solidFill>
                <a:srgbClr val="FFC000"/>
              </a:solidFill>
            </a:ln>
          </p:spPr>
          <p:txBody>
            <a:bodyPr wrap="square" lIns="0" tIns="0" rIns="0" bIns="0" rtlCol="0"/>
            <a:lstStyle/>
            <a:p>
              <a:endParaRPr/>
            </a:p>
          </p:txBody>
        </p:sp>
      </p:grpSp>
      <p:sp>
        <p:nvSpPr>
          <p:cNvPr id="29" name="object 29"/>
          <p:cNvSpPr/>
          <p:nvPr/>
        </p:nvSpPr>
        <p:spPr>
          <a:xfrm>
            <a:off x="4867402" y="4486021"/>
            <a:ext cx="511809" cy="282575"/>
          </a:xfrm>
          <a:custGeom>
            <a:avLst/>
            <a:gdLst/>
            <a:ahLst/>
            <a:cxnLst/>
            <a:rect l="l" t="t" r="r" b="b"/>
            <a:pathLst>
              <a:path w="511810" h="282575">
                <a:moveTo>
                  <a:pt x="421767" y="0"/>
                </a:moveTo>
                <a:lnTo>
                  <a:pt x="417702" y="11429"/>
                </a:lnTo>
                <a:lnTo>
                  <a:pt x="434084" y="18504"/>
                </a:lnTo>
                <a:lnTo>
                  <a:pt x="448167" y="28305"/>
                </a:lnTo>
                <a:lnTo>
                  <a:pt x="476706" y="73852"/>
                </a:lnTo>
                <a:lnTo>
                  <a:pt x="485001" y="115623"/>
                </a:lnTo>
                <a:lnTo>
                  <a:pt x="486028" y="139699"/>
                </a:lnTo>
                <a:lnTo>
                  <a:pt x="484981" y="164633"/>
                </a:lnTo>
                <a:lnTo>
                  <a:pt x="476599" y="207547"/>
                </a:lnTo>
                <a:lnTo>
                  <a:pt x="448167" y="253777"/>
                </a:lnTo>
                <a:lnTo>
                  <a:pt x="418211" y="270763"/>
                </a:lnTo>
                <a:lnTo>
                  <a:pt x="421767" y="282320"/>
                </a:lnTo>
                <a:lnTo>
                  <a:pt x="460263" y="264239"/>
                </a:lnTo>
                <a:lnTo>
                  <a:pt x="488569" y="232917"/>
                </a:lnTo>
                <a:lnTo>
                  <a:pt x="505999" y="191071"/>
                </a:lnTo>
                <a:lnTo>
                  <a:pt x="511810" y="141223"/>
                </a:lnTo>
                <a:lnTo>
                  <a:pt x="510357" y="115339"/>
                </a:lnTo>
                <a:lnTo>
                  <a:pt x="498736" y="69429"/>
                </a:lnTo>
                <a:lnTo>
                  <a:pt x="475613" y="32093"/>
                </a:lnTo>
                <a:lnTo>
                  <a:pt x="442223" y="7379"/>
                </a:lnTo>
                <a:lnTo>
                  <a:pt x="421767" y="0"/>
                </a:lnTo>
                <a:close/>
              </a:path>
              <a:path w="511810" h="282575">
                <a:moveTo>
                  <a:pt x="90043" y="0"/>
                </a:moveTo>
                <a:lnTo>
                  <a:pt x="51593" y="18081"/>
                </a:lnTo>
                <a:lnTo>
                  <a:pt x="23240" y="49402"/>
                </a:lnTo>
                <a:lnTo>
                  <a:pt x="5810" y="91408"/>
                </a:lnTo>
                <a:lnTo>
                  <a:pt x="0" y="141223"/>
                </a:lnTo>
                <a:lnTo>
                  <a:pt x="1452" y="167159"/>
                </a:lnTo>
                <a:lnTo>
                  <a:pt x="13073" y="212982"/>
                </a:lnTo>
                <a:lnTo>
                  <a:pt x="36071" y="250227"/>
                </a:lnTo>
                <a:lnTo>
                  <a:pt x="69496" y="274941"/>
                </a:lnTo>
                <a:lnTo>
                  <a:pt x="90043" y="282320"/>
                </a:lnTo>
                <a:lnTo>
                  <a:pt x="93599" y="270763"/>
                </a:lnTo>
                <a:lnTo>
                  <a:pt x="77475" y="263663"/>
                </a:lnTo>
                <a:lnTo>
                  <a:pt x="63579" y="253777"/>
                </a:lnTo>
                <a:lnTo>
                  <a:pt x="35103" y="207547"/>
                </a:lnTo>
                <a:lnTo>
                  <a:pt x="26808" y="164633"/>
                </a:lnTo>
                <a:lnTo>
                  <a:pt x="25781" y="139699"/>
                </a:lnTo>
                <a:lnTo>
                  <a:pt x="26808" y="115623"/>
                </a:lnTo>
                <a:lnTo>
                  <a:pt x="35103" y="73852"/>
                </a:lnTo>
                <a:lnTo>
                  <a:pt x="63722" y="28305"/>
                </a:lnTo>
                <a:lnTo>
                  <a:pt x="93980" y="11429"/>
                </a:lnTo>
                <a:lnTo>
                  <a:pt x="90043" y="0"/>
                </a:lnTo>
                <a:close/>
              </a:path>
            </a:pathLst>
          </a:custGeom>
          <a:solidFill>
            <a:srgbClr val="000000"/>
          </a:solidFill>
        </p:spPr>
        <p:txBody>
          <a:bodyPr wrap="square" lIns="0" tIns="0" rIns="0" bIns="0" rtlCol="0"/>
          <a:lstStyle/>
          <a:p>
            <a:endParaRPr/>
          </a:p>
        </p:txBody>
      </p:sp>
      <p:sp>
        <p:nvSpPr>
          <p:cNvPr id="30" name="object 30"/>
          <p:cNvSpPr/>
          <p:nvPr/>
        </p:nvSpPr>
        <p:spPr>
          <a:xfrm>
            <a:off x="7190613" y="5557520"/>
            <a:ext cx="1602740" cy="368935"/>
          </a:xfrm>
          <a:custGeom>
            <a:avLst/>
            <a:gdLst/>
            <a:ahLst/>
            <a:cxnLst/>
            <a:rect l="l" t="t" r="r" b="b"/>
            <a:pathLst>
              <a:path w="1602740" h="368935">
                <a:moveTo>
                  <a:pt x="100457" y="12446"/>
                </a:moveTo>
                <a:lnTo>
                  <a:pt x="96774" y="254"/>
                </a:lnTo>
                <a:lnTo>
                  <a:pt x="74853" y="8788"/>
                </a:lnTo>
                <a:lnTo>
                  <a:pt x="55613" y="22161"/>
                </a:lnTo>
                <a:lnTo>
                  <a:pt x="25146" y="63461"/>
                </a:lnTo>
                <a:lnTo>
                  <a:pt x="6286" y="119202"/>
                </a:lnTo>
                <a:lnTo>
                  <a:pt x="0" y="184315"/>
                </a:lnTo>
                <a:lnTo>
                  <a:pt x="1562" y="218046"/>
                </a:lnTo>
                <a:lnTo>
                  <a:pt x="14135" y="278472"/>
                </a:lnTo>
                <a:lnTo>
                  <a:pt x="39052" y="328269"/>
                </a:lnTo>
                <a:lnTo>
                  <a:pt x="74866" y="359892"/>
                </a:lnTo>
                <a:lnTo>
                  <a:pt x="96774" y="368414"/>
                </a:lnTo>
                <a:lnTo>
                  <a:pt x="100457" y="356209"/>
                </a:lnTo>
                <a:lnTo>
                  <a:pt x="83540" y="347446"/>
                </a:lnTo>
                <a:lnTo>
                  <a:pt x="68834" y="334695"/>
                </a:lnTo>
                <a:lnTo>
                  <a:pt x="45974" y="297205"/>
                </a:lnTo>
                <a:lnTo>
                  <a:pt x="32029" y="246291"/>
                </a:lnTo>
                <a:lnTo>
                  <a:pt x="27432" y="184315"/>
                </a:lnTo>
                <a:lnTo>
                  <a:pt x="28575" y="152133"/>
                </a:lnTo>
                <a:lnTo>
                  <a:pt x="37820" y="95643"/>
                </a:lnTo>
                <a:lnTo>
                  <a:pt x="56299" y="50736"/>
                </a:lnTo>
                <a:lnTo>
                  <a:pt x="83540" y="21209"/>
                </a:lnTo>
                <a:lnTo>
                  <a:pt x="100457" y="12446"/>
                </a:lnTo>
                <a:close/>
              </a:path>
              <a:path w="1602740" h="368935">
                <a:moveTo>
                  <a:pt x="938403" y="55587"/>
                </a:moveTo>
                <a:lnTo>
                  <a:pt x="934339" y="44132"/>
                </a:lnTo>
                <a:lnTo>
                  <a:pt x="913879" y="51523"/>
                </a:lnTo>
                <a:lnTo>
                  <a:pt x="895946" y="62230"/>
                </a:lnTo>
                <a:lnTo>
                  <a:pt x="867664" y="93611"/>
                </a:lnTo>
                <a:lnTo>
                  <a:pt x="850112" y="135572"/>
                </a:lnTo>
                <a:lnTo>
                  <a:pt x="844296" y="185369"/>
                </a:lnTo>
                <a:lnTo>
                  <a:pt x="845743" y="211315"/>
                </a:lnTo>
                <a:lnTo>
                  <a:pt x="857364" y="257187"/>
                </a:lnTo>
                <a:lnTo>
                  <a:pt x="880414" y="294411"/>
                </a:lnTo>
                <a:lnTo>
                  <a:pt x="913803" y="319087"/>
                </a:lnTo>
                <a:lnTo>
                  <a:pt x="934339" y="326453"/>
                </a:lnTo>
                <a:lnTo>
                  <a:pt x="937895" y="314998"/>
                </a:lnTo>
                <a:lnTo>
                  <a:pt x="921842" y="307873"/>
                </a:lnTo>
                <a:lnTo>
                  <a:pt x="907986" y="297954"/>
                </a:lnTo>
                <a:lnTo>
                  <a:pt x="879500" y="251726"/>
                </a:lnTo>
                <a:lnTo>
                  <a:pt x="871118" y="208788"/>
                </a:lnTo>
                <a:lnTo>
                  <a:pt x="870077" y="183883"/>
                </a:lnTo>
                <a:lnTo>
                  <a:pt x="871118" y="159804"/>
                </a:lnTo>
                <a:lnTo>
                  <a:pt x="879500" y="118021"/>
                </a:lnTo>
                <a:lnTo>
                  <a:pt x="908088" y="72504"/>
                </a:lnTo>
                <a:lnTo>
                  <a:pt x="922108" y="62687"/>
                </a:lnTo>
                <a:lnTo>
                  <a:pt x="938403" y="55587"/>
                </a:lnTo>
                <a:close/>
              </a:path>
              <a:path w="1602740" h="368935">
                <a:moveTo>
                  <a:pt x="1363726" y="185369"/>
                </a:moveTo>
                <a:lnTo>
                  <a:pt x="1357909" y="135572"/>
                </a:lnTo>
                <a:lnTo>
                  <a:pt x="1340485" y="93611"/>
                </a:lnTo>
                <a:lnTo>
                  <a:pt x="1312176" y="62230"/>
                </a:lnTo>
                <a:lnTo>
                  <a:pt x="1273683" y="44132"/>
                </a:lnTo>
                <a:lnTo>
                  <a:pt x="1269746" y="55587"/>
                </a:lnTo>
                <a:lnTo>
                  <a:pt x="1286052" y="62687"/>
                </a:lnTo>
                <a:lnTo>
                  <a:pt x="1300099" y="72504"/>
                </a:lnTo>
                <a:lnTo>
                  <a:pt x="1328635" y="118021"/>
                </a:lnTo>
                <a:lnTo>
                  <a:pt x="1337017" y="159804"/>
                </a:lnTo>
                <a:lnTo>
                  <a:pt x="1338072" y="183883"/>
                </a:lnTo>
                <a:lnTo>
                  <a:pt x="1337017" y="208788"/>
                </a:lnTo>
                <a:lnTo>
                  <a:pt x="1328635" y="251726"/>
                </a:lnTo>
                <a:lnTo>
                  <a:pt x="1300137" y="297954"/>
                </a:lnTo>
                <a:lnTo>
                  <a:pt x="1270127" y="314998"/>
                </a:lnTo>
                <a:lnTo>
                  <a:pt x="1273683" y="326453"/>
                </a:lnTo>
                <a:lnTo>
                  <a:pt x="1312240" y="308406"/>
                </a:lnTo>
                <a:lnTo>
                  <a:pt x="1340612" y="277114"/>
                </a:lnTo>
                <a:lnTo>
                  <a:pt x="1357922" y="235242"/>
                </a:lnTo>
                <a:lnTo>
                  <a:pt x="1362265" y="211315"/>
                </a:lnTo>
                <a:lnTo>
                  <a:pt x="1363726" y="185369"/>
                </a:lnTo>
                <a:close/>
              </a:path>
              <a:path w="1602740" h="368935">
                <a:moveTo>
                  <a:pt x="1500632" y="184315"/>
                </a:moveTo>
                <a:lnTo>
                  <a:pt x="1494345" y="119202"/>
                </a:lnTo>
                <a:lnTo>
                  <a:pt x="1475486" y="63461"/>
                </a:lnTo>
                <a:lnTo>
                  <a:pt x="1445018" y="22161"/>
                </a:lnTo>
                <a:lnTo>
                  <a:pt x="1403985" y="254"/>
                </a:lnTo>
                <a:lnTo>
                  <a:pt x="1400175" y="12446"/>
                </a:lnTo>
                <a:lnTo>
                  <a:pt x="1417091" y="21209"/>
                </a:lnTo>
                <a:lnTo>
                  <a:pt x="1431861" y="33972"/>
                </a:lnTo>
                <a:lnTo>
                  <a:pt x="1454785" y="71501"/>
                </a:lnTo>
                <a:lnTo>
                  <a:pt x="1468666" y="122516"/>
                </a:lnTo>
                <a:lnTo>
                  <a:pt x="1473327" y="184467"/>
                </a:lnTo>
                <a:lnTo>
                  <a:pt x="1472158" y="216750"/>
                </a:lnTo>
                <a:lnTo>
                  <a:pt x="1462874" y="273113"/>
                </a:lnTo>
                <a:lnTo>
                  <a:pt x="1444421" y="317944"/>
                </a:lnTo>
                <a:lnTo>
                  <a:pt x="1417091" y="347446"/>
                </a:lnTo>
                <a:lnTo>
                  <a:pt x="1400175" y="356209"/>
                </a:lnTo>
                <a:lnTo>
                  <a:pt x="1403985" y="368414"/>
                </a:lnTo>
                <a:lnTo>
                  <a:pt x="1445018" y="346506"/>
                </a:lnTo>
                <a:lnTo>
                  <a:pt x="1475486" y="305168"/>
                </a:lnTo>
                <a:lnTo>
                  <a:pt x="1494345" y="249428"/>
                </a:lnTo>
                <a:lnTo>
                  <a:pt x="1499057" y="218046"/>
                </a:lnTo>
                <a:lnTo>
                  <a:pt x="1500632" y="184315"/>
                </a:lnTo>
                <a:close/>
              </a:path>
              <a:path w="1602740" h="368935">
                <a:moveTo>
                  <a:pt x="1602232" y="0"/>
                </a:moveTo>
                <a:lnTo>
                  <a:pt x="1534414" y="0"/>
                </a:lnTo>
                <a:lnTo>
                  <a:pt x="1534414" y="12700"/>
                </a:lnTo>
                <a:lnTo>
                  <a:pt x="1574546" y="12700"/>
                </a:lnTo>
                <a:lnTo>
                  <a:pt x="1574546" y="355600"/>
                </a:lnTo>
                <a:lnTo>
                  <a:pt x="1534414" y="355600"/>
                </a:lnTo>
                <a:lnTo>
                  <a:pt x="1534414" y="368300"/>
                </a:lnTo>
                <a:lnTo>
                  <a:pt x="1602232" y="368300"/>
                </a:lnTo>
                <a:lnTo>
                  <a:pt x="1602232" y="355600"/>
                </a:lnTo>
                <a:lnTo>
                  <a:pt x="1602232" y="12700"/>
                </a:lnTo>
                <a:lnTo>
                  <a:pt x="1602232" y="0"/>
                </a:lnTo>
                <a:close/>
              </a:path>
            </a:pathLst>
          </a:custGeom>
          <a:solidFill>
            <a:srgbClr val="000000"/>
          </a:solidFill>
        </p:spPr>
        <p:txBody>
          <a:bodyPr wrap="square" lIns="0" tIns="0" rIns="0" bIns="0" rtlCol="0"/>
          <a:lstStyle/>
          <a:p>
            <a:endParaRPr/>
          </a:p>
        </p:txBody>
      </p:sp>
      <p:sp>
        <p:nvSpPr>
          <p:cNvPr id="31" name="object 31"/>
          <p:cNvSpPr/>
          <p:nvPr/>
        </p:nvSpPr>
        <p:spPr>
          <a:xfrm>
            <a:off x="3992753" y="5557520"/>
            <a:ext cx="1395095" cy="368300"/>
          </a:xfrm>
          <a:custGeom>
            <a:avLst/>
            <a:gdLst/>
            <a:ahLst/>
            <a:cxnLst/>
            <a:rect l="l" t="t" r="r" b="b"/>
            <a:pathLst>
              <a:path w="1395095" h="368300">
                <a:moveTo>
                  <a:pt x="58039" y="0"/>
                </a:moveTo>
                <a:lnTo>
                  <a:pt x="0" y="0"/>
                </a:lnTo>
                <a:lnTo>
                  <a:pt x="0" y="12700"/>
                </a:lnTo>
                <a:lnTo>
                  <a:pt x="0" y="355600"/>
                </a:lnTo>
                <a:lnTo>
                  <a:pt x="0" y="368300"/>
                </a:lnTo>
                <a:lnTo>
                  <a:pt x="58039" y="368300"/>
                </a:lnTo>
                <a:lnTo>
                  <a:pt x="58039" y="355600"/>
                </a:lnTo>
                <a:lnTo>
                  <a:pt x="27686" y="355600"/>
                </a:lnTo>
                <a:lnTo>
                  <a:pt x="27686" y="12700"/>
                </a:lnTo>
                <a:lnTo>
                  <a:pt x="58039" y="12700"/>
                </a:lnTo>
                <a:lnTo>
                  <a:pt x="58039" y="0"/>
                </a:lnTo>
                <a:close/>
              </a:path>
              <a:path w="1395095" h="368300">
                <a:moveTo>
                  <a:pt x="969391" y="55587"/>
                </a:moveTo>
                <a:lnTo>
                  <a:pt x="965327" y="44132"/>
                </a:lnTo>
                <a:lnTo>
                  <a:pt x="944867" y="51523"/>
                </a:lnTo>
                <a:lnTo>
                  <a:pt x="926934" y="62230"/>
                </a:lnTo>
                <a:lnTo>
                  <a:pt x="898652" y="93611"/>
                </a:lnTo>
                <a:lnTo>
                  <a:pt x="881100" y="135572"/>
                </a:lnTo>
                <a:lnTo>
                  <a:pt x="875284" y="185369"/>
                </a:lnTo>
                <a:lnTo>
                  <a:pt x="876731" y="211315"/>
                </a:lnTo>
                <a:lnTo>
                  <a:pt x="888352" y="257187"/>
                </a:lnTo>
                <a:lnTo>
                  <a:pt x="911402" y="294411"/>
                </a:lnTo>
                <a:lnTo>
                  <a:pt x="944791" y="319087"/>
                </a:lnTo>
                <a:lnTo>
                  <a:pt x="965327" y="326453"/>
                </a:lnTo>
                <a:lnTo>
                  <a:pt x="968883" y="314998"/>
                </a:lnTo>
                <a:lnTo>
                  <a:pt x="952830" y="307873"/>
                </a:lnTo>
                <a:lnTo>
                  <a:pt x="938974" y="297954"/>
                </a:lnTo>
                <a:lnTo>
                  <a:pt x="910488" y="251726"/>
                </a:lnTo>
                <a:lnTo>
                  <a:pt x="902106" y="208788"/>
                </a:lnTo>
                <a:lnTo>
                  <a:pt x="901065" y="183883"/>
                </a:lnTo>
                <a:lnTo>
                  <a:pt x="902106" y="159804"/>
                </a:lnTo>
                <a:lnTo>
                  <a:pt x="910488" y="118021"/>
                </a:lnTo>
                <a:lnTo>
                  <a:pt x="939076" y="72504"/>
                </a:lnTo>
                <a:lnTo>
                  <a:pt x="953096" y="62687"/>
                </a:lnTo>
                <a:lnTo>
                  <a:pt x="969391" y="55587"/>
                </a:lnTo>
                <a:close/>
              </a:path>
              <a:path w="1395095" h="368300">
                <a:moveTo>
                  <a:pt x="1394714" y="185369"/>
                </a:moveTo>
                <a:lnTo>
                  <a:pt x="1388897" y="135572"/>
                </a:lnTo>
                <a:lnTo>
                  <a:pt x="1371473" y="93611"/>
                </a:lnTo>
                <a:lnTo>
                  <a:pt x="1343164" y="62230"/>
                </a:lnTo>
                <a:lnTo>
                  <a:pt x="1304671" y="44132"/>
                </a:lnTo>
                <a:lnTo>
                  <a:pt x="1300734" y="55587"/>
                </a:lnTo>
                <a:lnTo>
                  <a:pt x="1317040" y="62687"/>
                </a:lnTo>
                <a:lnTo>
                  <a:pt x="1331087" y="72504"/>
                </a:lnTo>
                <a:lnTo>
                  <a:pt x="1359623" y="118021"/>
                </a:lnTo>
                <a:lnTo>
                  <a:pt x="1368005" y="159804"/>
                </a:lnTo>
                <a:lnTo>
                  <a:pt x="1369060" y="183883"/>
                </a:lnTo>
                <a:lnTo>
                  <a:pt x="1368005" y="208788"/>
                </a:lnTo>
                <a:lnTo>
                  <a:pt x="1359623" y="251726"/>
                </a:lnTo>
                <a:lnTo>
                  <a:pt x="1331125" y="297954"/>
                </a:lnTo>
                <a:lnTo>
                  <a:pt x="1301115" y="314998"/>
                </a:lnTo>
                <a:lnTo>
                  <a:pt x="1304671" y="326453"/>
                </a:lnTo>
                <a:lnTo>
                  <a:pt x="1343228" y="308406"/>
                </a:lnTo>
                <a:lnTo>
                  <a:pt x="1371600" y="277114"/>
                </a:lnTo>
                <a:lnTo>
                  <a:pt x="1388910" y="235242"/>
                </a:lnTo>
                <a:lnTo>
                  <a:pt x="1393253" y="211315"/>
                </a:lnTo>
                <a:lnTo>
                  <a:pt x="1394714" y="185369"/>
                </a:lnTo>
                <a:close/>
              </a:path>
            </a:pathLst>
          </a:custGeom>
          <a:solidFill>
            <a:srgbClr val="000000"/>
          </a:solidFill>
        </p:spPr>
        <p:txBody>
          <a:bodyPr wrap="square" lIns="0" tIns="0" rIns="0" bIns="0" rtlCol="0"/>
          <a:lstStyle/>
          <a:p>
            <a:endParaRPr/>
          </a:p>
        </p:txBody>
      </p:sp>
      <p:sp>
        <p:nvSpPr>
          <p:cNvPr id="32" name="object 32"/>
          <p:cNvSpPr txBox="1"/>
          <p:nvPr/>
        </p:nvSpPr>
        <p:spPr>
          <a:xfrm>
            <a:off x="6849491" y="5512409"/>
            <a:ext cx="1631950" cy="391795"/>
          </a:xfrm>
          <a:prstGeom prst="rect">
            <a:avLst/>
          </a:prstGeom>
        </p:spPr>
        <p:txBody>
          <a:bodyPr vert="horz" wrap="square" lIns="0" tIns="12700" rIns="0" bIns="0" rtlCol="0">
            <a:spAutoFit/>
          </a:bodyPr>
          <a:lstStyle/>
          <a:p>
            <a:pPr marL="38100">
              <a:lnSpc>
                <a:spcPct val="100000"/>
              </a:lnSpc>
              <a:spcBef>
                <a:spcPts val="100"/>
              </a:spcBef>
              <a:tabLst>
                <a:tab pos="452755" algn="l"/>
                <a:tab pos="1285875" algn="l"/>
              </a:tabLst>
            </a:pPr>
            <a:r>
              <a:rPr sz="2400" spc="-5" dirty="0">
                <a:latin typeface="Cambria Math"/>
                <a:cs typeface="Cambria Math"/>
              </a:rPr>
              <a:t>𝑙𝑛	</a:t>
            </a:r>
            <a:r>
              <a:rPr sz="2400" dirty="0">
                <a:latin typeface="Cambria Math"/>
                <a:cs typeface="Cambria Math"/>
              </a:rPr>
              <a:t>1</a:t>
            </a:r>
            <a:r>
              <a:rPr sz="2400" spc="-15" dirty="0">
                <a:latin typeface="Cambria Math"/>
                <a:cs typeface="Cambria Math"/>
              </a:rPr>
              <a:t> </a:t>
            </a:r>
            <a:r>
              <a:rPr sz="2400" dirty="0">
                <a:latin typeface="Cambria Math"/>
                <a:cs typeface="Cambria Math"/>
              </a:rPr>
              <a:t>− 𝑓	</a:t>
            </a:r>
            <a:r>
              <a:rPr sz="2400" spc="85" dirty="0">
                <a:latin typeface="Cambria Math"/>
                <a:cs typeface="Cambria Math"/>
              </a:rPr>
              <a:t>𝑥</a:t>
            </a:r>
            <a:r>
              <a:rPr sz="2625" spc="127" baseline="28571" dirty="0">
                <a:latin typeface="Cambria Math"/>
                <a:cs typeface="Cambria Math"/>
              </a:rPr>
              <a:t>3</a:t>
            </a:r>
            <a:endParaRPr sz="2625" baseline="28571">
              <a:latin typeface="Cambria Math"/>
              <a:cs typeface="Cambria Math"/>
            </a:endParaRPr>
          </a:p>
        </p:txBody>
      </p:sp>
      <p:sp>
        <p:nvSpPr>
          <p:cNvPr id="33" name="object 33"/>
          <p:cNvSpPr/>
          <p:nvPr/>
        </p:nvSpPr>
        <p:spPr>
          <a:xfrm>
            <a:off x="457962" y="2972561"/>
            <a:ext cx="3550920" cy="626745"/>
          </a:xfrm>
          <a:custGeom>
            <a:avLst/>
            <a:gdLst/>
            <a:ahLst/>
            <a:cxnLst/>
            <a:rect l="l" t="t" r="r" b="b"/>
            <a:pathLst>
              <a:path w="3550920" h="626745">
                <a:moveTo>
                  <a:pt x="0" y="626363"/>
                </a:moveTo>
                <a:lnTo>
                  <a:pt x="3550920" y="626363"/>
                </a:lnTo>
                <a:lnTo>
                  <a:pt x="3550920" y="0"/>
                </a:lnTo>
                <a:lnTo>
                  <a:pt x="0" y="0"/>
                </a:lnTo>
                <a:lnTo>
                  <a:pt x="0" y="626363"/>
                </a:lnTo>
                <a:close/>
              </a:path>
            </a:pathLst>
          </a:custGeom>
          <a:ln w="38099">
            <a:solidFill>
              <a:srgbClr val="0000FF"/>
            </a:solidFill>
          </a:ln>
        </p:spPr>
        <p:txBody>
          <a:bodyPr wrap="square" lIns="0" tIns="0" rIns="0" bIns="0" rtlCol="0"/>
          <a:lstStyle/>
          <a:p>
            <a:endParaRPr/>
          </a:p>
        </p:txBody>
      </p:sp>
      <p:sp>
        <p:nvSpPr>
          <p:cNvPr id="34" name="object 34"/>
          <p:cNvSpPr/>
          <p:nvPr/>
        </p:nvSpPr>
        <p:spPr>
          <a:xfrm>
            <a:off x="4580382" y="2967989"/>
            <a:ext cx="3819525" cy="624840"/>
          </a:xfrm>
          <a:custGeom>
            <a:avLst/>
            <a:gdLst/>
            <a:ahLst/>
            <a:cxnLst/>
            <a:rect l="l" t="t" r="r" b="b"/>
            <a:pathLst>
              <a:path w="3819525" h="624839">
                <a:moveTo>
                  <a:pt x="0" y="624839"/>
                </a:moveTo>
                <a:lnTo>
                  <a:pt x="3819144" y="624839"/>
                </a:lnTo>
                <a:lnTo>
                  <a:pt x="3819144" y="0"/>
                </a:lnTo>
                <a:lnTo>
                  <a:pt x="0" y="0"/>
                </a:lnTo>
                <a:lnTo>
                  <a:pt x="0" y="624839"/>
                </a:lnTo>
                <a:close/>
              </a:path>
            </a:pathLst>
          </a:custGeom>
          <a:ln w="38100">
            <a:solidFill>
              <a:srgbClr val="0000FF"/>
            </a:solidFill>
          </a:ln>
        </p:spPr>
        <p:txBody>
          <a:bodyPr wrap="square" lIns="0" tIns="0" rIns="0" bIns="0" rtlCol="0"/>
          <a:lstStyle/>
          <a:p>
            <a:endParaRPr/>
          </a:p>
        </p:txBody>
      </p:sp>
      <p:sp>
        <p:nvSpPr>
          <p:cNvPr id="35" name="object 35"/>
          <p:cNvSpPr txBox="1"/>
          <p:nvPr/>
        </p:nvSpPr>
        <p:spPr>
          <a:xfrm>
            <a:off x="4221607" y="3014852"/>
            <a:ext cx="2025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Calibri"/>
                <a:cs typeface="Calibri"/>
              </a:rPr>
              <a:t>=</a:t>
            </a:r>
            <a:endParaRPr sz="2800">
              <a:latin typeface="Calibri"/>
              <a:cs typeface="Calibri"/>
            </a:endParaRPr>
          </a:p>
        </p:txBody>
      </p:sp>
      <p:sp>
        <p:nvSpPr>
          <p:cNvPr id="36" name="object 36"/>
          <p:cNvSpPr txBox="1"/>
          <p:nvPr/>
        </p:nvSpPr>
        <p:spPr>
          <a:xfrm>
            <a:off x="600151" y="263144"/>
            <a:ext cx="1297305" cy="1057275"/>
          </a:xfrm>
          <a:prstGeom prst="rect">
            <a:avLst/>
          </a:prstGeom>
        </p:spPr>
        <p:txBody>
          <a:bodyPr vert="horz" wrap="square" lIns="0" tIns="12700" rIns="0" bIns="0" rtlCol="0">
            <a:spAutoFit/>
          </a:bodyPr>
          <a:lstStyle/>
          <a:p>
            <a:pPr marL="72390">
              <a:lnSpc>
                <a:spcPct val="100000"/>
              </a:lnSpc>
              <a:spcBef>
                <a:spcPts val="100"/>
              </a:spcBef>
              <a:tabLst>
                <a:tab pos="939165" algn="l"/>
              </a:tabLst>
            </a:pPr>
            <a:r>
              <a:rPr sz="3600" spc="82" baseline="-20833" dirty="0">
                <a:latin typeface="Cambria Math"/>
                <a:cs typeface="Cambria Math"/>
              </a:rPr>
              <a:t>𝑥</a:t>
            </a:r>
            <a:r>
              <a:rPr sz="1750" spc="55" dirty="0">
                <a:latin typeface="Cambria Math"/>
                <a:cs typeface="Cambria Math"/>
              </a:rPr>
              <a:t>1	</a:t>
            </a:r>
            <a:r>
              <a:rPr sz="3600" spc="120" baseline="-20833" dirty="0">
                <a:latin typeface="Cambria Math"/>
                <a:cs typeface="Cambria Math"/>
              </a:rPr>
              <a:t>𝑥</a:t>
            </a:r>
            <a:r>
              <a:rPr sz="1750" spc="80" dirty="0">
                <a:latin typeface="Cambria Math"/>
                <a:cs typeface="Cambria Math"/>
              </a:rPr>
              <a:t>2</a:t>
            </a:r>
            <a:endParaRPr sz="1750">
              <a:latin typeface="Cambria Math"/>
              <a:cs typeface="Cambria Math"/>
            </a:endParaRPr>
          </a:p>
          <a:p>
            <a:pPr marL="38100">
              <a:lnSpc>
                <a:spcPct val="100000"/>
              </a:lnSpc>
              <a:spcBef>
                <a:spcPts val="2365"/>
              </a:spcBef>
              <a:tabLst>
                <a:tab pos="904240" algn="l"/>
              </a:tabLst>
            </a:pPr>
            <a:r>
              <a:rPr sz="2400" spc="-80" dirty="0">
                <a:latin typeface="Cambria Math"/>
                <a:cs typeface="Cambria Math"/>
              </a:rPr>
              <a:t>𝐶</a:t>
            </a:r>
            <a:r>
              <a:rPr sz="2625" spc="-120" baseline="-15873" dirty="0">
                <a:latin typeface="Cambria Math"/>
                <a:cs typeface="Cambria Math"/>
              </a:rPr>
              <a:t>1	</a:t>
            </a:r>
            <a:r>
              <a:rPr sz="2400" spc="-80" dirty="0">
                <a:latin typeface="Cambria Math"/>
                <a:cs typeface="Cambria Math"/>
              </a:rPr>
              <a:t>𝐶</a:t>
            </a:r>
            <a:r>
              <a:rPr sz="2625" spc="-120" baseline="-15873" dirty="0">
                <a:latin typeface="Cambria Math"/>
                <a:cs typeface="Cambria Math"/>
              </a:rPr>
              <a:t>1</a:t>
            </a:r>
            <a:endParaRPr sz="2625" baseline="-15873">
              <a:latin typeface="Cambria Math"/>
              <a:cs typeface="Cambria Math"/>
            </a:endParaRPr>
          </a:p>
        </p:txBody>
      </p:sp>
      <p:sp>
        <p:nvSpPr>
          <p:cNvPr id="37" name="object 37"/>
          <p:cNvSpPr txBox="1"/>
          <p:nvPr/>
        </p:nvSpPr>
        <p:spPr>
          <a:xfrm>
            <a:off x="2320035" y="582548"/>
            <a:ext cx="1083945" cy="737870"/>
          </a:xfrm>
          <a:prstGeom prst="rect">
            <a:avLst/>
          </a:prstGeom>
        </p:spPr>
        <p:txBody>
          <a:bodyPr vert="horz" wrap="square" lIns="0" tIns="12700" rIns="0" bIns="0" rtlCol="0">
            <a:spAutoFit/>
          </a:bodyPr>
          <a:lstStyle/>
          <a:p>
            <a:pPr marL="27940">
              <a:lnSpc>
                <a:spcPts val="2805"/>
              </a:lnSpc>
              <a:spcBef>
                <a:spcPts val="100"/>
              </a:spcBef>
              <a:tabLst>
                <a:tab pos="537210" algn="l"/>
              </a:tabLst>
            </a:pPr>
            <a:r>
              <a:rPr sz="3600" spc="187" baseline="38194" dirty="0">
                <a:latin typeface="Cambria Math"/>
                <a:cs typeface="Cambria Math"/>
              </a:rPr>
              <a:t>𝑥</a:t>
            </a:r>
            <a:r>
              <a:rPr sz="2625" spc="60" baseline="79365" dirty="0">
                <a:latin typeface="Cambria Math"/>
                <a:cs typeface="Cambria Math"/>
              </a:rPr>
              <a:t>3</a:t>
            </a:r>
            <a:r>
              <a:rPr sz="2625" baseline="79365"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a:p>
            <a:pPr marL="25400">
              <a:lnSpc>
                <a:spcPts val="2805"/>
              </a:lnSpc>
            </a:pP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38" name="object 38"/>
          <p:cNvSpPr/>
          <p:nvPr/>
        </p:nvSpPr>
        <p:spPr>
          <a:xfrm>
            <a:off x="393954" y="313181"/>
            <a:ext cx="3194685" cy="1178560"/>
          </a:xfrm>
          <a:custGeom>
            <a:avLst/>
            <a:gdLst/>
            <a:ahLst/>
            <a:cxnLst/>
            <a:rect l="l" t="t" r="r" b="b"/>
            <a:pathLst>
              <a:path w="3194685" h="1178560">
                <a:moveTo>
                  <a:pt x="0" y="1178052"/>
                </a:moveTo>
                <a:lnTo>
                  <a:pt x="3194304" y="1178052"/>
                </a:lnTo>
                <a:lnTo>
                  <a:pt x="3194304" y="0"/>
                </a:lnTo>
                <a:lnTo>
                  <a:pt x="0" y="0"/>
                </a:lnTo>
                <a:lnTo>
                  <a:pt x="0" y="1178052"/>
                </a:lnTo>
                <a:close/>
              </a:path>
            </a:pathLst>
          </a:custGeom>
          <a:ln w="38100">
            <a:solidFill>
              <a:srgbClr val="0000FF"/>
            </a:solidFill>
          </a:ln>
        </p:spPr>
        <p:txBody>
          <a:bodyPr wrap="square" lIns="0" tIns="0" rIns="0" bIns="0" rtlCol="0"/>
          <a:lstStyle/>
          <a:p>
            <a:endParaRPr/>
          </a:p>
        </p:txBody>
      </p:sp>
      <p:sp>
        <p:nvSpPr>
          <p:cNvPr id="39" name="object 39"/>
          <p:cNvSpPr txBox="1"/>
          <p:nvPr/>
        </p:nvSpPr>
        <p:spPr>
          <a:xfrm>
            <a:off x="8163814" y="617601"/>
            <a:ext cx="521334" cy="391160"/>
          </a:xfrm>
          <a:prstGeom prst="rect">
            <a:avLst/>
          </a:prstGeom>
        </p:spPr>
        <p:txBody>
          <a:bodyPr vert="horz" wrap="square" lIns="0" tIns="12700" rIns="0" bIns="0" rtlCol="0">
            <a:spAutoFit/>
          </a:bodyPr>
          <a:lstStyle/>
          <a:p>
            <a:pPr>
              <a:lnSpc>
                <a:spcPct val="100000"/>
              </a:lnSpc>
              <a:spcBef>
                <a:spcPts val="100"/>
              </a:spcBef>
            </a:pP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0" name="object 40"/>
          <p:cNvSpPr txBox="1"/>
          <p:nvPr/>
        </p:nvSpPr>
        <p:spPr>
          <a:xfrm>
            <a:off x="4485640" y="120903"/>
            <a:ext cx="1192021" cy="1177290"/>
          </a:xfrm>
          <a:prstGeom prst="rect">
            <a:avLst/>
          </a:prstGeom>
        </p:spPr>
        <p:txBody>
          <a:bodyPr vert="horz" wrap="square" lIns="0" tIns="222250" rIns="0" bIns="0" rtlCol="0">
            <a:spAutoFit/>
          </a:bodyPr>
          <a:lstStyle/>
          <a:p>
            <a:pPr marL="41275" algn="ctr">
              <a:lnSpc>
                <a:spcPct val="100000"/>
              </a:lnSpc>
              <a:spcBef>
                <a:spcPts val="1750"/>
              </a:spcBef>
            </a:pPr>
            <a:r>
              <a:rPr sz="3600" spc="82" baseline="-20833" dirty="0">
                <a:latin typeface="Cambria Math"/>
                <a:cs typeface="Cambria Math"/>
              </a:rPr>
              <a:t>𝑥</a:t>
            </a:r>
            <a:r>
              <a:rPr sz="1750" spc="55" dirty="0">
                <a:latin typeface="Cambria Math"/>
                <a:cs typeface="Cambria Math"/>
              </a:rPr>
              <a:t>1</a:t>
            </a:r>
            <a:endParaRPr sz="1750" dirty="0">
              <a:latin typeface="Cambria Math"/>
              <a:cs typeface="Cambria Math"/>
            </a:endParaRPr>
          </a:p>
          <a:p>
            <a:pPr marR="5080" algn="ctr">
              <a:lnSpc>
                <a:spcPct val="100000"/>
              </a:lnSpc>
              <a:spcBef>
                <a:spcPts val="1655"/>
              </a:spcBef>
            </a:pPr>
            <a:r>
              <a:rPr sz="2400" spc="-1019" dirty="0">
                <a:latin typeface="Cambria Math"/>
                <a:cs typeface="Cambria Math"/>
              </a:rPr>
              <a:t>𝑦</a:t>
            </a:r>
            <a:r>
              <a:rPr sz="2400" spc="-1325" dirty="0">
                <a:latin typeface="Cambria Math"/>
                <a:cs typeface="Cambria Math"/>
              </a:rPr>
              <a:t>ො</a:t>
            </a:r>
            <a:r>
              <a:rPr sz="2625" spc="60" baseline="28571" dirty="0">
                <a:latin typeface="Cambria Math"/>
                <a:cs typeface="Cambria Math"/>
              </a:rPr>
              <a:t>1</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1</a:t>
            </a:r>
          </a:p>
        </p:txBody>
      </p:sp>
      <p:grpSp>
        <p:nvGrpSpPr>
          <p:cNvPr id="41" name="object 41"/>
          <p:cNvGrpSpPr/>
          <p:nvPr/>
        </p:nvGrpSpPr>
        <p:grpSpPr>
          <a:xfrm>
            <a:off x="3610355" y="294131"/>
            <a:ext cx="5273040" cy="1216660"/>
            <a:chOff x="3610355" y="294131"/>
            <a:chExt cx="5273040" cy="1216660"/>
          </a:xfrm>
        </p:grpSpPr>
        <p:sp>
          <p:nvSpPr>
            <p:cNvPr id="42" name="object 42"/>
            <p:cNvSpPr/>
            <p:nvPr/>
          </p:nvSpPr>
          <p:spPr>
            <a:xfrm>
              <a:off x="4181093" y="313181"/>
              <a:ext cx="4683760" cy="1178560"/>
            </a:xfrm>
            <a:custGeom>
              <a:avLst/>
              <a:gdLst/>
              <a:ahLst/>
              <a:cxnLst/>
              <a:rect l="l" t="t" r="r" b="b"/>
              <a:pathLst>
                <a:path w="4683759" h="1178560">
                  <a:moveTo>
                    <a:pt x="0" y="1178052"/>
                  </a:moveTo>
                  <a:lnTo>
                    <a:pt x="4683252" y="1178052"/>
                  </a:lnTo>
                  <a:lnTo>
                    <a:pt x="4683252" y="0"/>
                  </a:lnTo>
                  <a:lnTo>
                    <a:pt x="0" y="0"/>
                  </a:lnTo>
                  <a:lnTo>
                    <a:pt x="0" y="1178052"/>
                  </a:lnTo>
                  <a:close/>
                </a:path>
              </a:pathLst>
            </a:custGeom>
            <a:ln w="38099">
              <a:solidFill>
                <a:srgbClr val="0000FF"/>
              </a:solidFill>
            </a:ln>
          </p:spPr>
          <p:txBody>
            <a:bodyPr wrap="square" lIns="0" tIns="0" rIns="0" bIns="0" rtlCol="0"/>
            <a:lstStyle/>
            <a:p>
              <a:endParaRPr/>
            </a:p>
          </p:txBody>
        </p:sp>
        <p:sp>
          <p:nvSpPr>
            <p:cNvPr id="43" name="object 43"/>
            <p:cNvSpPr/>
            <p:nvPr/>
          </p:nvSpPr>
          <p:spPr>
            <a:xfrm>
              <a:off x="3616451" y="544068"/>
              <a:ext cx="535305" cy="715010"/>
            </a:xfrm>
            <a:custGeom>
              <a:avLst/>
              <a:gdLst/>
              <a:ahLst/>
              <a:cxnLst/>
              <a:rect l="l" t="t" r="r" b="b"/>
              <a:pathLst>
                <a:path w="535304" h="715010">
                  <a:moveTo>
                    <a:pt x="267462" y="0"/>
                  </a:moveTo>
                  <a:lnTo>
                    <a:pt x="267462" y="178689"/>
                  </a:lnTo>
                  <a:lnTo>
                    <a:pt x="0" y="178689"/>
                  </a:lnTo>
                  <a:lnTo>
                    <a:pt x="0" y="536067"/>
                  </a:lnTo>
                  <a:lnTo>
                    <a:pt x="267462" y="536067"/>
                  </a:lnTo>
                  <a:lnTo>
                    <a:pt x="267462" y="714756"/>
                  </a:lnTo>
                  <a:lnTo>
                    <a:pt x="534924" y="357378"/>
                  </a:lnTo>
                  <a:lnTo>
                    <a:pt x="267462" y="0"/>
                  </a:lnTo>
                  <a:close/>
                </a:path>
              </a:pathLst>
            </a:custGeom>
            <a:solidFill>
              <a:srgbClr val="5B9BD4"/>
            </a:solidFill>
          </p:spPr>
          <p:txBody>
            <a:bodyPr wrap="square" lIns="0" tIns="0" rIns="0" bIns="0" rtlCol="0"/>
            <a:lstStyle/>
            <a:p>
              <a:endParaRPr/>
            </a:p>
          </p:txBody>
        </p:sp>
        <p:sp>
          <p:nvSpPr>
            <p:cNvPr id="44" name="object 44"/>
            <p:cNvSpPr/>
            <p:nvPr/>
          </p:nvSpPr>
          <p:spPr>
            <a:xfrm>
              <a:off x="3616451" y="544068"/>
              <a:ext cx="535305" cy="715010"/>
            </a:xfrm>
            <a:custGeom>
              <a:avLst/>
              <a:gdLst/>
              <a:ahLst/>
              <a:cxnLst/>
              <a:rect l="l" t="t" r="r" b="b"/>
              <a:pathLst>
                <a:path w="535304" h="715010">
                  <a:moveTo>
                    <a:pt x="0" y="178689"/>
                  </a:moveTo>
                  <a:lnTo>
                    <a:pt x="267462" y="178689"/>
                  </a:lnTo>
                  <a:lnTo>
                    <a:pt x="267462" y="0"/>
                  </a:lnTo>
                  <a:lnTo>
                    <a:pt x="534924" y="357378"/>
                  </a:lnTo>
                  <a:lnTo>
                    <a:pt x="267462" y="714756"/>
                  </a:lnTo>
                  <a:lnTo>
                    <a:pt x="267462" y="536067"/>
                  </a:lnTo>
                  <a:lnTo>
                    <a:pt x="0" y="536067"/>
                  </a:lnTo>
                  <a:lnTo>
                    <a:pt x="0" y="178689"/>
                  </a:lnTo>
                  <a:close/>
                </a:path>
              </a:pathLst>
            </a:custGeom>
            <a:ln w="12192">
              <a:solidFill>
                <a:srgbClr val="41709C"/>
              </a:solidFill>
            </a:ln>
          </p:spPr>
          <p:txBody>
            <a:bodyPr wrap="square" lIns="0" tIns="0" rIns="0" bIns="0" rtlCol="0"/>
            <a:lstStyle/>
            <a:p>
              <a:endParaRPr/>
            </a:p>
          </p:txBody>
        </p:sp>
      </p:grpSp>
      <p:sp>
        <p:nvSpPr>
          <p:cNvPr id="45" name="object 45"/>
          <p:cNvSpPr txBox="1"/>
          <p:nvPr/>
        </p:nvSpPr>
        <p:spPr>
          <a:xfrm>
            <a:off x="5706998" y="147066"/>
            <a:ext cx="1157098" cy="1156970"/>
          </a:xfrm>
          <a:prstGeom prst="rect">
            <a:avLst/>
          </a:prstGeom>
        </p:spPr>
        <p:txBody>
          <a:bodyPr vert="horz" wrap="square" lIns="0" tIns="212090" rIns="0" bIns="0" rtlCol="0">
            <a:spAutoFit/>
          </a:bodyPr>
          <a:lstStyle/>
          <a:p>
            <a:pPr marL="52069" algn="ctr">
              <a:lnSpc>
                <a:spcPct val="100000"/>
              </a:lnSpc>
              <a:spcBef>
                <a:spcPts val="1670"/>
              </a:spcBef>
            </a:pPr>
            <a:r>
              <a:rPr sz="3600" spc="120" baseline="-20833" dirty="0">
                <a:latin typeface="Cambria Math"/>
                <a:cs typeface="Cambria Math"/>
              </a:rPr>
              <a:t>𝑥</a:t>
            </a:r>
            <a:r>
              <a:rPr sz="1750" spc="80" dirty="0">
                <a:latin typeface="Cambria Math"/>
                <a:cs typeface="Cambria Math"/>
              </a:rPr>
              <a:t>2</a:t>
            </a:r>
            <a:endParaRPr sz="1750" dirty="0">
              <a:latin typeface="Cambria Math"/>
              <a:cs typeface="Cambria Math"/>
            </a:endParaRPr>
          </a:p>
          <a:p>
            <a:pPr marR="5080" algn="ctr">
              <a:lnSpc>
                <a:spcPct val="100000"/>
              </a:lnSpc>
              <a:spcBef>
                <a:spcPts val="1575"/>
              </a:spcBef>
            </a:pPr>
            <a:r>
              <a:rPr sz="2400" spc="-1019" dirty="0">
                <a:latin typeface="Cambria Math"/>
                <a:cs typeface="Cambria Math"/>
              </a:rPr>
              <a:t>𝑦</a:t>
            </a:r>
            <a:r>
              <a:rPr sz="2400" spc="-1280" dirty="0">
                <a:latin typeface="Cambria Math"/>
                <a:cs typeface="Cambria Math"/>
              </a:rPr>
              <a:t>ො</a:t>
            </a:r>
            <a:r>
              <a:rPr sz="2625" spc="60" baseline="28571" dirty="0">
                <a:latin typeface="Cambria Math"/>
                <a:cs typeface="Cambria Math"/>
              </a:rPr>
              <a:t>2</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lang="en-US" sz="2400" dirty="0">
                <a:latin typeface="Cambria Math"/>
                <a:cs typeface="Cambria Math"/>
              </a:rPr>
              <a:t>1</a:t>
            </a:r>
            <a:endParaRPr sz="2400" dirty="0">
              <a:latin typeface="Cambria Math"/>
              <a:cs typeface="Cambria Math"/>
            </a:endParaRPr>
          </a:p>
        </p:txBody>
      </p:sp>
      <p:sp>
        <p:nvSpPr>
          <p:cNvPr id="46" name="object 46"/>
          <p:cNvSpPr txBox="1"/>
          <p:nvPr/>
        </p:nvSpPr>
        <p:spPr>
          <a:xfrm>
            <a:off x="7023354" y="127888"/>
            <a:ext cx="1140460" cy="1163320"/>
          </a:xfrm>
          <a:prstGeom prst="rect">
            <a:avLst/>
          </a:prstGeom>
        </p:spPr>
        <p:txBody>
          <a:bodyPr vert="horz" wrap="square" lIns="0" tIns="215265" rIns="0" bIns="0" rtlCol="0">
            <a:spAutoFit/>
          </a:bodyPr>
          <a:lstStyle/>
          <a:p>
            <a:pPr marL="254000">
              <a:lnSpc>
                <a:spcPct val="100000"/>
              </a:lnSpc>
              <a:spcBef>
                <a:spcPts val="1695"/>
              </a:spcBef>
            </a:pPr>
            <a:r>
              <a:rPr sz="3600" spc="120" baseline="-20833" dirty="0">
                <a:latin typeface="Cambria Math"/>
                <a:cs typeface="Cambria Math"/>
              </a:rPr>
              <a:t>𝑥</a:t>
            </a:r>
            <a:r>
              <a:rPr sz="1750" spc="80" dirty="0">
                <a:latin typeface="Cambria Math"/>
                <a:cs typeface="Cambria Math"/>
              </a:rPr>
              <a:t>3</a:t>
            </a:r>
            <a:endParaRPr sz="1750" dirty="0">
              <a:latin typeface="Cambria Math"/>
              <a:cs typeface="Cambria Math"/>
            </a:endParaRPr>
          </a:p>
          <a:p>
            <a:pPr marL="25400">
              <a:lnSpc>
                <a:spcPct val="100000"/>
              </a:lnSpc>
              <a:spcBef>
                <a:spcPts val="1600"/>
              </a:spcBef>
            </a:pPr>
            <a:r>
              <a:rPr sz="2400" spc="-1019" dirty="0">
                <a:latin typeface="Cambria Math"/>
                <a:cs typeface="Cambria Math"/>
              </a:rPr>
              <a:t>𝑦</a:t>
            </a:r>
            <a:r>
              <a:rPr sz="2400" spc="-1280" dirty="0">
                <a:latin typeface="Cambria Math"/>
                <a:cs typeface="Cambria Math"/>
              </a:rPr>
              <a:t>ො</a:t>
            </a:r>
            <a:r>
              <a:rPr sz="2625" spc="67" baseline="28571" dirty="0">
                <a:latin typeface="Cambria Math"/>
                <a:cs typeface="Cambria Math"/>
              </a:rPr>
              <a:t>3</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1</a:t>
            </a:r>
          </a:p>
        </p:txBody>
      </p:sp>
      <p:sp>
        <p:nvSpPr>
          <p:cNvPr id="47" name="object 47"/>
          <p:cNvSpPr/>
          <p:nvPr/>
        </p:nvSpPr>
        <p:spPr>
          <a:xfrm>
            <a:off x="4866385" y="5030978"/>
            <a:ext cx="519430" cy="282575"/>
          </a:xfrm>
          <a:custGeom>
            <a:avLst/>
            <a:gdLst/>
            <a:ahLst/>
            <a:cxnLst/>
            <a:rect l="l" t="t" r="r" b="b"/>
            <a:pathLst>
              <a:path w="519429" h="282575">
                <a:moveTo>
                  <a:pt x="429387" y="0"/>
                </a:moveTo>
                <a:lnTo>
                  <a:pt x="425323" y="11430"/>
                </a:lnTo>
                <a:lnTo>
                  <a:pt x="441704" y="18522"/>
                </a:lnTo>
                <a:lnTo>
                  <a:pt x="455787" y="28352"/>
                </a:lnTo>
                <a:lnTo>
                  <a:pt x="484326" y="73852"/>
                </a:lnTo>
                <a:lnTo>
                  <a:pt x="492621" y="115623"/>
                </a:lnTo>
                <a:lnTo>
                  <a:pt x="493649" y="139700"/>
                </a:lnTo>
                <a:lnTo>
                  <a:pt x="492603" y="164635"/>
                </a:lnTo>
                <a:lnTo>
                  <a:pt x="484272" y="207601"/>
                </a:lnTo>
                <a:lnTo>
                  <a:pt x="455802" y="253857"/>
                </a:lnTo>
                <a:lnTo>
                  <a:pt x="425830" y="270891"/>
                </a:lnTo>
                <a:lnTo>
                  <a:pt x="429387" y="282321"/>
                </a:lnTo>
                <a:lnTo>
                  <a:pt x="467883" y="264255"/>
                </a:lnTo>
                <a:lnTo>
                  <a:pt x="496188" y="233045"/>
                </a:lnTo>
                <a:lnTo>
                  <a:pt x="513619" y="191135"/>
                </a:lnTo>
                <a:lnTo>
                  <a:pt x="519429" y="141224"/>
                </a:lnTo>
                <a:lnTo>
                  <a:pt x="517977" y="115341"/>
                </a:lnTo>
                <a:lnTo>
                  <a:pt x="506356" y="69482"/>
                </a:lnTo>
                <a:lnTo>
                  <a:pt x="483233" y="32146"/>
                </a:lnTo>
                <a:lnTo>
                  <a:pt x="449843" y="7381"/>
                </a:lnTo>
                <a:lnTo>
                  <a:pt x="429387" y="0"/>
                </a:lnTo>
                <a:close/>
              </a:path>
              <a:path w="519429" h="282575">
                <a:moveTo>
                  <a:pt x="90042" y="0"/>
                </a:moveTo>
                <a:lnTo>
                  <a:pt x="51641" y="18097"/>
                </a:lnTo>
                <a:lnTo>
                  <a:pt x="23240" y="49530"/>
                </a:lnTo>
                <a:lnTo>
                  <a:pt x="5810" y="91424"/>
                </a:lnTo>
                <a:lnTo>
                  <a:pt x="0" y="141224"/>
                </a:lnTo>
                <a:lnTo>
                  <a:pt x="1452" y="167179"/>
                </a:lnTo>
                <a:lnTo>
                  <a:pt x="13073" y="213090"/>
                </a:lnTo>
                <a:lnTo>
                  <a:pt x="36125" y="250281"/>
                </a:lnTo>
                <a:lnTo>
                  <a:pt x="69514" y="274943"/>
                </a:lnTo>
                <a:lnTo>
                  <a:pt x="90042" y="282321"/>
                </a:lnTo>
                <a:lnTo>
                  <a:pt x="93599" y="270891"/>
                </a:lnTo>
                <a:lnTo>
                  <a:pt x="77529" y="263773"/>
                </a:lnTo>
                <a:lnTo>
                  <a:pt x="63626" y="253857"/>
                </a:lnTo>
                <a:lnTo>
                  <a:pt x="35157" y="207601"/>
                </a:lnTo>
                <a:lnTo>
                  <a:pt x="26826" y="164635"/>
                </a:lnTo>
                <a:lnTo>
                  <a:pt x="25780" y="139700"/>
                </a:lnTo>
                <a:lnTo>
                  <a:pt x="26826" y="115623"/>
                </a:lnTo>
                <a:lnTo>
                  <a:pt x="35157" y="73852"/>
                </a:lnTo>
                <a:lnTo>
                  <a:pt x="63722" y="28352"/>
                </a:lnTo>
                <a:lnTo>
                  <a:pt x="93979" y="11430"/>
                </a:lnTo>
                <a:lnTo>
                  <a:pt x="90042" y="0"/>
                </a:lnTo>
                <a:close/>
              </a:path>
            </a:pathLst>
          </a:custGeom>
          <a:solidFill>
            <a:srgbClr val="000000"/>
          </a:solidFill>
        </p:spPr>
        <p:txBody>
          <a:bodyPr wrap="square" lIns="0" tIns="0" rIns="0" bIns="0" rtlCol="0"/>
          <a:lstStyle/>
          <a:p>
            <a:endParaRPr/>
          </a:p>
        </p:txBody>
      </p:sp>
      <p:grpSp>
        <p:nvGrpSpPr>
          <p:cNvPr id="48" name="object 48"/>
          <p:cNvGrpSpPr/>
          <p:nvPr/>
        </p:nvGrpSpPr>
        <p:grpSpPr>
          <a:xfrm>
            <a:off x="3991102" y="4936235"/>
            <a:ext cx="379730" cy="462280"/>
            <a:chOff x="3991102" y="4936235"/>
            <a:chExt cx="379730" cy="462280"/>
          </a:xfrm>
        </p:grpSpPr>
        <p:sp>
          <p:nvSpPr>
            <p:cNvPr id="49" name="object 49"/>
            <p:cNvSpPr/>
            <p:nvPr/>
          </p:nvSpPr>
          <p:spPr>
            <a:xfrm>
              <a:off x="3991102" y="4987289"/>
              <a:ext cx="59690" cy="368300"/>
            </a:xfrm>
            <a:custGeom>
              <a:avLst/>
              <a:gdLst/>
              <a:ahLst/>
              <a:cxnLst/>
              <a:rect l="l" t="t" r="r" b="b"/>
              <a:pathLst>
                <a:path w="59689" h="368300">
                  <a:moveTo>
                    <a:pt x="59690" y="0"/>
                  </a:moveTo>
                  <a:lnTo>
                    <a:pt x="0" y="0"/>
                  </a:lnTo>
                  <a:lnTo>
                    <a:pt x="0" y="11430"/>
                  </a:lnTo>
                  <a:lnTo>
                    <a:pt x="0" y="355600"/>
                  </a:lnTo>
                  <a:lnTo>
                    <a:pt x="0" y="368300"/>
                  </a:lnTo>
                  <a:lnTo>
                    <a:pt x="59690" y="368300"/>
                  </a:lnTo>
                  <a:lnTo>
                    <a:pt x="59690" y="355600"/>
                  </a:lnTo>
                  <a:lnTo>
                    <a:pt x="27686" y="355600"/>
                  </a:lnTo>
                  <a:lnTo>
                    <a:pt x="27686" y="11430"/>
                  </a:lnTo>
                  <a:lnTo>
                    <a:pt x="59690" y="11430"/>
                  </a:lnTo>
                  <a:lnTo>
                    <a:pt x="59690" y="0"/>
                  </a:lnTo>
                  <a:close/>
                </a:path>
              </a:pathLst>
            </a:custGeom>
            <a:solidFill>
              <a:srgbClr val="000000"/>
            </a:solidFill>
          </p:spPr>
          <p:txBody>
            <a:bodyPr wrap="square" lIns="0" tIns="0" rIns="0" bIns="0" rtlCol="0"/>
            <a:lstStyle/>
            <a:p>
              <a:endParaRPr/>
            </a:p>
          </p:txBody>
        </p:sp>
        <p:pic>
          <p:nvPicPr>
            <p:cNvPr id="50" name="object 50"/>
            <p:cNvPicPr/>
            <p:nvPr/>
          </p:nvPicPr>
          <p:blipFill>
            <a:blip r:embed="rId5" cstate="print"/>
            <a:stretch>
              <a:fillRect/>
            </a:stretch>
          </p:blipFill>
          <p:spPr>
            <a:xfrm>
              <a:off x="4050792" y="4936235"/>
              <a:ext cx="320039" cy="461772"/>
            </a:xfrm>
            <a:prstGeom prst="rect">
              <a:avLst/>
            </a:prstGeom>
          </p:spPr>
        </p:pic>
      </p:grpSp>
      <p:grpSp>
        <p:nvGrpSpPr>
          <p:cNvPr id="51" name="object 51"/>
          <p:cNvGrpSpPr/>
          <p:nvPr/>
        </p:nvGrpSpPr>
        <p:grpSpPr>
          <a:xfrm>
            <a:off x="5786501" y="4952872"/>
            <a:ext cx="3004820" cy="468630"/>
            <a:chOff x="5786501" y="4952872"/>
            <a:chExt cx="3004820" cy="468630"/>
          </a:xfrm>
        </p:grpSpPr>
        <p:sp>
          <p:nvSpPr>
            <p:cNvPr id="52" name="object 52"/>
            <p:cNvSpPr/>
            <p:nvPr/>
          </p:nvSpPr>
          <p:spPr>
            <a:xfrm>
              <a:off x="7188962" y="4987035"/>
              <a:ext cx="1602740" cy="368935"/>
            </a:xfrm>
            <a:custGeom>
              <a:avLst/>
              <a:gdLst/>
              <a:ahLst/>
              <a:cxnLst/>
              <a:rect l="l" t="t" r="r" b="b"/>
              <a:pathLst>
                <a:path w="1602740" h="368935">
                  <a:moveTo>
                    <a:pt x="100457" y="12192"/>
                  </a:moveTo>
                  <a:lnTo>
                    <a:pt x="96774" y="0"/>
                  </a:lnTo>
                  <a:lnTo>
                    <a:pt x="74866"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08" y="334479"/>
                  </a:lnTo>
                  <a:lnTo>
                    <a:pt x="45847" y="297053"/>
                  </a:lnTo>
                  <a:lnTo>
                    <a:pt x="31953" y="246100"/>
                  </a:lnTo>
                  <a:lnTo>
                    <a:pt x="27305" y="184150"/>
                  </a:lnTo>
                  <a:lnTo>
                    <a:pt x="28460" y="151942"/>
                  </a:lnTo>
                  <a:lnTo>
                    <a:pt x="37744" y="95504"/>
                  </a:lnTo>
                  <a:lnTo>
                    <a:pt x="56248" y="50596"/>
                  </a:lnTo>
                  <a:lnTo>
                    <a:pt x="83540" y="20980"/>
                  </a:lnTo>
                  <a:lnTo>
                    <a:pt x="100457" y="12192"/>
                  </a:lnTo>
                  <a:close/>
                </a:path>
                <a:path w="1602740" h="368935">
                  <a:moveTo>
                    <a:pt x="938276" y="55372"/>
                  </a:moveTo>
                  <a:lnTo>
                    <a:pt x="934339" y="43942"/>
                  </a:lnTo>
                  <a:lnTo>
                    <a:pt x="913879" y="51333"/>
                  </a:lnTo>
                  <a:lnTo>
                    <a:pt x="895934" y="62039"/>
                  </a:lnTo>
                  <a:lnTo>
                    <a:pt x="867537" y="93472"/>
                  </a:lnTo>
                  <a:lnTo>
                    <a:pt x="850099" y="135369"/>
                  </a:lnTo>
                  <a:lnTo>
                    <a:pt x="844296" y="185166"/>
                  </a:lnTo>
                  <a:lnTo>
                    <a:pt x="845743" y="211124"/>
                  </a:lnTo>
                  <a:lnTo>
                    <a:pt x="857364" y="257035"/>
                  </a:lnTo>
                  <a:lnTo>
                    <a:pt x="880414" y="294233"/>
                  </a:lnTo>
                  <a:lnTo>
                    <a:pt x="913803" y="318897"/>
                  </a:lnTo>
                  <a:lnTo>
                    <a:pt x="934339" y="326263"/>
                  </a:lnTo>
                  <a:lnTo>
                    <a:pt x="937895" y="314833"/>
                  </a:lnTo>
                  <a:lnTo>
                    <a:pt x="921816" y="307721"/>
                  </a:lnTo>
                  <a:lnTo>
                    <a:pt x="907923" y="297802"/>
                  </a:lnTo>
                  <a:lnTo>
                    <a:pt x="879449" y="251548"/>
                  </a:lnTo>
                  <a:lnTo>
                    <a:pt x="871118" y="208584"/>
                  </a:lnTo>
                  <a:lnTo>
                    <a:pt x="870077" y="183642"/>
                  </a:lnTo>
                  <a:lnTo>
                    <a:pt x="871118" y="159575"/>
                  </a:lnTo>
                  <a:lnTo>
                    <a:pt x="879449" y="117805"/>
                  </a:lnTo>
                  <a:lnTo>
                    <a:pt x="908011" y="72301"/>
                  </a:lnTo>
                  <a:lnTo>
                    <a:pt x="922032" y="62471"/>
                  </a:lnTo>
                  <a:lnTo>
                    <a:pt x="938276" y="55372"/>
                  </a:lnTo>
                  <a:close/>
                </a:path>
                <a:path w="1602740" h="368935">
                  <a:moveTo>
                    <a:pt x="1363726" y="185166"/>
                  </a:moveTo>
                  <a:lnTo>
                    <a:pt x="1357909" y="135369"/>
                  </a:lnTo>
                  <a:lnTo>
                    <a:pt x="1340485" y="93472"/>
                  </a:lnTo>
                  <a:lnTo>
                    <a:pt x="1312075" y="62039"/>
                  </a:lnTo>
                  <a:lnTo>
                    <a:pt x="1273683" y="43942"/>
                  </a:lnTo>
                  <a:lnTo>
                    <a:pt x="1269619" y="55372"/>
                  </a:lnTo>
                  <a:lnTo>
                    <a:pt x="1285989" y="62471"/>
                  </a:lnTo>
                  <a:lnTo>
                    <a:pt x="1300073" y="72301"/>
                  </a:lnTo>
                  <a:lnTo>
                    <a:pt x="1328610" y="117805"/>
                  </a:lnTo>
                  <a:lnTo>
                    <a:pt x="1336916" y="159575"/>
                  </a:lnTo>
                  <a:lnTo>
                    <a:pt x="1337945" y="183642"/>
                  </a:lnTo>
                  <a:lnTo>
                    <a:pt x="1336890" y="208584"/>
                  </a:lnTo>
                  <a:lnTo>
                    <a:pt x="1328559" y="251548"/>
                  </a:lnTo>
                  <a:lnTo>
                    <a:pt x="1300099" y="297802"/>
                  </a:lnTo>
                  <a:lnTo>
                    <a:pt x="1270127" y="314833"/>
                  </a:lnTo>
                  <a:lnTo>
                    <a:pt x="1273683" y="326263"/>
                  </a:lnTo>
                  <a:lnTo>
                    <a:pt x="1312176" y="308203"/>
                  </a:lnTo>
                  <a:lnTo>
                    <a:pt x="1340485" y="276987"/>
                  </a:lnTo>
                  <a:lnTo>
                    <a:pt x="1357909" y="235077"/>
                  </a:lnTo>
                  <a:lnTo>
                    <a:pt x="1362265" y="211124"/>
                  </a:lnTo>
                  <a:lnTo>
                    <a:pt x="1363726" y="185166"/>
                  </a:lnTo>
                  <a:close/>
                </a:path>
                <a:path w="1602740" h="368935">
                  <a:moveTo>
                    <a:pt x="1500632" y="184150"/>
                  </a:moveTo>
                  <a:lnTo>
                    <a:pt x="1494332" y="118986"/>
                  </a:lnTo>
                  <a:lnTo>
                    <a:pt x="1475486" y="63246"/>
                  </a:lnTo>
                  <a:lnTo>
                    <a:pt x="1445006" y="21907"/>
                  </a:lnTo>
                  <a:lnTo>
                    <a:pt x="1403858" y="0"/>
                  </a:lnTo>
                  <a:lnTo>
                    <a:pt x="1400175" y="12192"/>
                  </a:lnTo>
                  <a:lnTo>
                    <a:pt x="1417078" y="20980"/>
                  </a:lnTo>
                  <a:lnTo>
                    <a:pt x="1431810" y="33782"/>
                  </a:lnTo>
                  <a:lnTo>
                    <a:pt x="1454785" y="71374"/>
                  </a:lnTo>
                  <a:lnTo>
                    <a:pt x="1468666" y="122351"/>
                  </a:lnTo>
                  <a:lnTo>
                    <a:pt x="1473327" y="184277"/>
                  </a:lnTo>
                  <a:lnTo>
                    <a:pt x="1472158" y="216547"/>
                  </a:lnTo>
                  <a:lnTo>
                    <a:pt x="1462874" y="272935"/>
                  </a:lnTo>
                  <a:lnTo>
                    <a:pt x="1444371" y="317754"/>
                  </a:lnTo>
                  <a:lnTo>
                    <a:pt x="1417078" y="347230"/>
                  </a:lnTo>
                  <a:lnTo>
                    <a:pt x="1400175" y="355981"/>
                  </a:lnTo>
                  <a:lnTo>
                    <a:pt x="1403858" y="368173"/>
                  </a:lnTo>
                  <a:lnTo>
                    <a:pt x="1444993" y="346278"/>
                  </a:lnTo>
                  <a:lnTo>
                    <a:pt x="1475486" y="304927"/>
                  </a:lnTo>
                  <a:lnTo>
                    <a:pt x="1494345" y="249212"/>
                  </a:lnTo>
                  <a:lnTo>
                    <a:pt x="1499057" y="217855"/>
                  </a:lnTo>
                  <a:lnTo>
                    <a:pt x="1500632" y="184150"/>
                  </a:lnTo>
                  <a:close/>
                </a:path>
                <a:path w="1602740" h="368935">
                  <a:moveTo>
                    <a:pt x="1602232" y="254"/>
                  </a:moveTo>
                  <a:lnTo>
                    <a:pt x="1534414" y="254"/>
                  </a:lnTo>
                  <a:lnTo>
                    <a:pt x="1534414" y="11684"/>
                  </a:lnTo>
                  <a:lnTo>
                    <a:pt x="1574546" y="11684"/>
                  </a:lnTo>
                  <a:lnTo>
                    <a:pt x="1574546" y="355854"/>
                  </a:lnTo>
                  <a:lnTo>
                    <a:pt x="1534414" y="355854"/>
                  </a:lnTo>
                  <a:lnTo>
                    <a:pt x="1534414" y="368554"/>
                  </a:lnTo>
                  <a:lnTo>
                    <a:pt x="1602232" y="368554"/>
                  </a:lnTo>
                  <a:lnTo>
                    <a:pt x="1602232" y="355854"/>
                  </a:lnTo>
                  <a:lnTo>
                    <a:pt x="1602232" y="11684"/>
                  </a:lnTo>
                  <a:lnTo>
                    <a:pt x="1602232" y="254"/>
                  </a:lnTo>
                  <a:close/>
                </a:path>
              </a:pathLst>
            </a:custGeom>
            <a:solidFill>
              <a:srgbClr val="000000"/>
            </a:solidFill>
          </p:spPr>
          <p:txBody>
            <a:bodyPr wrap="square" lIns="0" tIns="0" rIns="0" bIns="0" rtlCol="0"/>
            <a:lstStyle/>
            <a:p>
              <a:endParaRPr/>
            </a:p>
          </p:txBody>
        </p:sp>
        <p:pic>
          <p:nvPicPr>
            <p:cNvPr id="53" name="object 53"/>
            <p:cNvPicPr/>
            <p:nvPr/>
          </p:nvPicPr>
          <p:blipFill>
            <a:blip r:embed="rId3" cstate="print"/>
            <a:stretch>
              <a:fillRect/>
            </a:stretch>
          </p:blipFill>
          <p:spPr>
            <a:xfrm>
              <a:off x="5789676" y="4956047"/>
              <a:ext cx="1074420" cy="461771"/>
            </a:xfrm>
            <a:prstGeom prst="rect">
              <a:avLst/>
            </a:prstGeom>
          </p:spPr>
        </p:pic>
        <p:sp>
          <p:nvSpPr>
            <p:cNvPr id="54" name="object 54"/>
            <p:cNvSpPr/>
            <p:nvPr/>
          </p:nvSpPr>
          <p:spPr>
            <a:xfrm>
              <a:off x="5789676" y="4956047"/>
              <a:ext cx="1074420" cy="462280"/>
            </a:xfrm>
            <a:custGeom>
              <a:avLst/>
              <a:gdLst/>
              <a:ahLst/>
              <a:cxnLst/>
              <a:rect l="l" t="t" r="r" b="b"/>
              <a:pathLst>
                <a:path w="1074420" h="462279">
                  <a:moveTo>
                    <a:pt x="0" y="461771"/>
                  </a:moveTo>
                  <a:lnTo>
                    <a:pt x="1074420" y="461771"/>
                  </a:lnTo>
                  <a:lnTo>
                    <a:pt x="1074420" y="0"/>
                  </a:lnTo>
                  <a:lnTo>
                    <a:pt x="0" y="0"/>
                  </a:lnTo>
                  <a:lnTo>
                    <a:pt x="0" y="461771"/>
                  </a:lnTo>
                  <a:close/>
                </a:path>
              </a:pathLst>
            </a:custGeom>
            <a:ln w="6096">
              <a:solidFill>
                <a:srgbClr val="FFC000"/>
              </a:solidFill>
            </a:ln>
          </p:spPr>
          <p:txBody>
            <a:bodyPr wrap="square" lIns="0" tIns="0" rIns="0" bIns="0" rtlCol="0"/>
            <a:lstStyle/>
            <a:p>
              <a:endParaRPr/>
            </a:p>
          </p:txBody>
        </p:sp>
      </p:grpSp>
      <p:sp>
        <p:nvSpPr>
          <p:cNvPr id="55" name="object 55"/>
          <p:cNvSpPr txBox="1"/>
          <p:nvPr/>
        </p:nvSpPr>
        <p:spPr>
          <a:xfrm>
            <a:off x="4050791" y="4936235"/>
            <a:ext cx="332740" cy="462280"/>
          </a:xfrm>
          <a:prstGeom prst="rect">
            <a:avLst/>
          </a:prstGeom>
          <a:ln w="6096">
            <a:solidFill>
              <a:srgbClr val="FFC000"/>
            </a:solidFill>
          </a:ln>
        </p:spPr>
        <p:txBody>
          <a:bodyPr vert="horz" wrap="square" lIns="0" tIns="26034" rIns="0" bIns="0" rtlCol="0">
            <a:spAutoFit/>
          </a:bodyPr>
          <a:lstStyle/>
          <a:p>
            <a:pPr marL="15240">
              <a:lnSpc>
                <a:spcPct val="100000"/>
              </a:lnSpc>
              <a:spcBef>
                <a:spcPts val="204"/>
              </a:spcBef>
            </a:pPr>
            <a:r>
              <a:rPr sz="3600" spc="-1530" baseline="1157" dirty="0">
                <a:latin typeface="Cambria Math"/>
                <a:cs typeface="Cambria Math"/>
              </a:rPr>
              <a:t>𝑦</a:t>
            </a:r>
            <a:r>
              <a:rPr sz="3600" spc="-3284" baseline="1157" dirty="0">
                <a:latin typeface="Cambria Math"/>
                <a:cs typeface="Cambria Math"/>
              </a:rPr>
              <a:t>ො</a:t>
            </a:r>
            <a:r>
              <a:rPr sz="2400" spc="-305" dirty="0">
                <a:latin typeface="Calibri"/>
                <a:cs typeface="Calibri"/>
              </a:rPr>
              <a:t>1</a:t>
            </a:r>
            <a:r>
              <a:rPr sz="2625" spc="60" baseline="30158" dirty="0">
                <a:latin typeface="Cambria Math"/>
                <a:cs typeface="Cambria Math"/>
              </a:rPr>
              <a:t>2</a:t>
            </a:r>
            <a:endParaRPr sz="2625" baseline="30158">
              <a:latin typeface="Cambria Math"/>
              <a:cs typeface="Cambria Math"/>
            </a:endParaRPr>
          </a:p>
        </p:txBody>
      </p:sp>
      <p:sp>
        <p:nvSpPr>
          <p:cNvPr id="56" name="object 56"/>
          <p:cNvSpPr txBox="1"/>
          <p:nvPr/>
        </p:nvSpPr>
        <p:spPr>
          <a:xfrm>
            <a:off x="3686936" y="4234434"/>
            <a:ext cx="4818380" cy="1099185"/>
          </a:xfrm>
          <a:prstGeom prst="rect">
            <a:avLst/>
          </a:prstGeom>
        </p:spPr>
        <p:txBody>
          <a:bodyPr vert="horz" wrap="square" lIns="0" tIns="183515" rIns="0" bIns="0" rtlCol="0">
            <a:spAutoFit/>
          </a:bodyPr>
          <a:lstStyle/>
          <a:p>
            <a:pPr marR="74295" algn="r">
              <a:lnSpc>
                <a:spcPct val="100000"/>
              </a:lnSpc>
              <a:spcBef>
                <a:spcPts val="1445"/>
              </a:spcBef>
              <a:tabLst>
                <a:tab pos="1229995" algn="l"/>
                <a:tab pos="1737360" algn="l"/>
                <a:tab pos="2158365" algn="l"/>
                <a:tab pos="3134995" algn="l"/>
                <a:tab pos="3549650" algn="l"/>
                <a:tab pos="4383405" algn="l"/>
              </a:tabLst>
            </a:pPr>
            <a:r>
              <a:rPr sz="3600" baseline="1157" dirty="0">
                <a:latin typeface="Cambria Math"/>
                <a:cs typeface="Cambria Math"/>
              </a:rPr>
              <a:t>−</a:t>
            </a:r>
            <a:r>
              <a:rPr sz="3600" spc="480" baseline="1157" dirty="0">
                <a:latin typeface="Cambria Math"/>
                <a:cs typeface="Cambria Math"/>
              </a:rPr>
              <a:t> </a:t>
            </a:r>
            <a:r>
              <a:rPr sz="3600" spc="-735" baseline="1157" dirty="0">
                <a:latin typeface="Cambria Math"/>
                <a:cs typeface="Cambria Math"/>
              </a:rPr>
              <a:t>𝑦ො</a:t>
            </a:r>
            <a:r>
              <a:rPr sz="2400" spc="-490" dirty="0">
                <a:latin typeface="Calibri"/>
                <a:cs typeface="Calibri"/>
              </a:rPr>
              <a:t>1</a:t>
            </a:r>
            <a:r>
              <a:rPr sz="2625" spc="-735" baseline="30158" dirty="0">
                <a:latin typeface="Cambria Math"/>
                <a:cs typeface="Cambria Math"/>
              </a:rPr>
              <a:t>1</a:t>
            </a:r>
            <a:r>
              <a:rPr sz="3600" spc="-735" baseline="1157" dirty="0">
                <a:latin typeface="Cambria Math"/>
                <a:cs typeface="Cambria Math"/>
              </a:rPr>
              <a:t>𝑙𝑛𝑓	</a:t>
            </a:r>
            <a:r>
              <a:rPr sz="3600" spc="82" baseline="1157" dirty="0">
                <a:latin typeface="Cambria Math"/>
                <a:cs typeface="Cambria Math"/>
              </a:rPr>
              <a:t>𝑥</a:t>
            </a:r>
            <a:r>
              <a:rPr sz="2625" spc="82" baseline="30158" dirty="0">
                <a:latin typeface="Cambria Math"/>
                <a:cs typeface="Cambria Math"/>
              </a:rPr>
              <a:t>1	</a:t>
            </a:r>
            <a:r>
              <a:rPr sz="3600" baseline="1157" dirty="0">
                <a:latin typeface="Cambria Math"/>
                <a:cs typeface="Cambria Math"/>
              </a:rPr>
              <a:t>+	1 </a:t>
            </a:r>
            <a:r>
              <a:rPr sz="3600" spc="-900" baseline="1157" dirty="0">
                <a:latin typeface="Cambria Math"/>
                <a:cs typeface="Cambria Math"/>
              </a:rPr>
              <a:t>−</a:t>
            </a:r>
            <a:r>
              <a:rPr sz="3600" spc="-900" baseline="-2314" dirty="0">
                <a:latin typeface="Calibri"/>
                <a:cs typeface="Calibri"/>
              </a:rPr>
              <a:t>0</a:t>
            </a:r>
            <a:r>
              <a:rPr sz="3600" spc="-900" baseline="1157" dirty="0">
                <a:latin typeface="Cambria Math"/>
                <a:cs typeface="Cambria Math"/>
              </a:rPr>
              <a:t>𝑦ො</a:t>
            </a:r>
            <a:r>
              <a:rPr sz="2625" spc="-900" baseline="30158" dirty="0">
                <a:latin typeface="Cambria Math"/>
                <a:cs typeface="Cambria Math"/>
              </a:rPr>
              <a:t>1	</a:t>
            </a:r>
            <a:r>
              <a:rPr sz="3600" spc="-7" baseline="1157" dirty="0">
                <a:latin typeface="Cambria Math"/>
                <a:cs typeface="Cambria Math"/>
              </a:rPr>
              <a:t>𝑙𝑛	</a:t>
            </a:r>
            <a:r>
              <a:rPr sz="3600" baseline="1157" dirty="0">
                <a:latin typeface="Cambria Math"/>
                <a:cs typeface="Cambria Math"/>
              </a:rPr>
              <a:t>1</a:t>
            </a:r>
            <a:r>
              <a:rPr sz="3600" spc="-15" baseline="1157" dirty="0">
                <a:latin typeface="Cambria Math"/>
                <a:cs typeface="Cambria Math"/>
              </a:rPr>
              <a:t> </a:t>
            </a:r>
            <a:r>
              <a:rPr sz="3600" baseline="1157" dirty="0">
                <a:latin typeface="Cambria Math"/>
                <a:cs typeface="Cambria Math"/>
              </a:rPr>
              <a:t>−</a:t>
            </a:r>
            <a:r>
              <a:rPr sz="3600" spc="7" baseline="1157" dirty="0">
                <a:latin typeface="Cambria Math"/>
                <a:cs typeface="Cambria Math"/>
              </a:rPr>
              <a:t> </a:t>
            </a:r>
            <a:r>
              <a:rPr sz="3600" baseline="1157" dirty="0">
                <a:latin typeface="Cambria Math"/>
                <a:cs typeface="Cambria Math"/>
              </a:rPr>
              <a:t>𝑓	</a:t>
            </a:r>
            <a:r>
              <a:rPr sz="3600" spc="82" baseline="1157" dirty="0">
                <a:latin typeface="Cambria Math"/>
                <a:cs typeface="Cambria Math"/>
              </a:rPr>
              <a:t>𝑥</a:t>
            </a:r>
            <a:r>
              <a:rPr sz="2625" spc="82" baseline="30158" dirty="0">
                <a:latin typeface="Cambria Math"/>
                <a:cs typeface="Cambria Math"/>
              </a:rPr>
              <a:t>1</a:t>
            </a:r>
            <a:endParaRPr sz="2625" baseline="30158">
              <a:latin typeface="Cambria Math"/>
              <a:cs typeface="Cambria Math"/>
            </a:endParaRPr>
          </a:p>
          <a:p>
            <a:pPr marR="55880" algn="r">
              <a:lnSpc>
                <a:spcPct val="100000"/>
              </a:lnSpc>
              <a:spcBef>
                <a:spcPts val="1345"/>
              </a:spcBef>
              <a:tabLst>
                <a:tab pos="420370" algn="l"/>
                <a:tab pos="1403350" algn="l"/>
                <a:tab pos="1818005" algn="l"/>
                <a:tab pos="2651760" algn="l"/>
              </a:tabLst>
            </a:pPr>
            <a:r>
              <a:rPr sz="2400" dirty="0">
                <a:latin typeface="Cambria Math"/>
                <a:cs typeface="Cambria Math"/>
              </a:rPr>
              <a:t>+	1 </a:t>
            </a:r>
            <a:r>
              <a:rPr sz="2400" spc="-459" dirty="0">
                <a:latin typeface="Cambria Math"/>
                <a:cs typeface="Cambria Math"/>
              </a:rPr>
              <a:t>−</a:t>
            </a:r>
            <a:r>
              <a:rPr sz="3600" spc="-690" baseline="-5787" dirty="0">
                <a:latin typeface="Calibri"/>
                <a:cs typeface="Calibri"/>
              </a:rPr>
              <a:t>0</a:t>
            </a:r>
            <a:r>
              <a:rPr sz="3600" spc="-465" baseline="-5787" dirty="0">
                <a:latin typeface="Calibri"/>
                <a:cs typeface="Calibri"/>
              </a:rPr>
              <a:t> </a:t>
            </a:r>
            <a:r>
              <a:rPr sz="2400" spc="-755" dirty="0">
                <a:latin typeface="Cambria Math"/>
                <a:cs typeface="Cambria Math"/>
              </a:rPr>
              <a:t>𝑦ො</a:t>
            </a:r>
            <a:r>
              <a:rPr sz="2625" spc="-1132" baseline="28571" dirty="0">
                <a:latin typeface="Cambria Math"/>
                <a:cs typeface="Cambria Math"/>
              </a:rPr>
              <a:t>2	</a:t>
            </a:r>
            <a:r>
              <a:rPr sz="2400" spc="-5" dirty="0">
                <a:latin typeface="Cambria Math"/>
                <a:cs typeface="Cambria Math"/>
              </a:rPr>
              <a:t>𝑙𝑛	</a:t>
            </a:r>
            <a:r>
              <a:rPr sz="2400" dirty="0">
                <a:latin typeface="Cambria Math"/>
                <a:cs typeface="Cambria Math"/>
              </a:rPr>
              <a:t>1</a:t>
            </a:r>
            <a:r>
              <a:rPr sz="2400" spc="-10"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𝑓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p:txBody>
      </p:sp>
      <p:grpSp>
        <p:nvGrpSpPr>
          <p:cNvPr id="57" name="object 57"/>
          <p:cNvGrpSpPr/>
          <p:nvPr/>
        </p:nvGrpSpPr>
        <p:grpSpPr>
          <a:xfrm>
            <a:off x="3209544" y="4520184"/>
            <a:ext cx="447040" cy="219710"/>
            <a:chOff x="3209544" y="4520184"/>
            <a:chExt cx="447040" cy="219710"/>
          </a:xfrm>
        </p:grpSpPr>
        <p:sp>
          <p:nvSpPr>
            <p:cNvPr id="58" name="object 58"/>
            <p:cNvSpPr/>
            <p:nvPr/>
          </p:nvSpPr>
          <p:spPr>
            <a:xfrm>
              <a:off x="3215640" y="4526280"/>
              <a:ext cx="434340" cy="207645"/>
            </a:xfrm>
            <a:custGeom>
              <a:avLst/>
              <a:gdLst/>
              <a:ahLst/>
              <a:cxnLst/>
              <a:rect l="l" t="t" r="r" b="b"/>
              <a:pathLst>
                <a:path w="434339" h="207645">
                  <a:moveTo>
                    <a:pt x="330708" y="0"/>
                  </a:moveTo>
                  <a:lnTo>
                    <a:pt x="330708" y="51816"/>
                  </a:lnTo>
                  <a:lnTo>
                    <a:pt x="0" y="51816"/>
                  </a:lnTo>
                  <a:lnTo>
                    <a:pt x="0" y="155448"/>
                  </a:lnTo>
                  <a:lnTo>
                    <a:pt x="330708" y="155448"/>
                  </a:lnTo>
                  <a:lnTo>
                    <a:pt x="330708" y="207264"/>
                  </a:lnTo>
                  <a:lnTo>
                    <a:pt x="434339" y="103632"/>
                  </a:lnTo>
                  <a:lnTo>
                    <a:pt x="330708" y="0"/>
                  </a:lnTo>
                  <a:close/>
                </a:path>
              </a:pathLst>
            </a:custGeom>
            <a:solidFill>
              <a:srgbClr val="000000"/>
            </a:solidFill>
          </p:spPr>
          <p:txBody>
            <a:bodyPr wrap="square" lIns="0" tIns="0" rIns="0" bIns="0" rtlCol="0"/>
            <a:lstStyle/>
            <a:p>
              <a:endParaRPr/>
            </a:p>
          </p:txBody>
        </p:sp>
        <p:sp>
          <p:nvSpPr>
            <p:cNvPr id="59" name="object 59"/>
            <p:cNvSpPr/>
            <p:nvPr/>
          </p:nvSpPr>
          <p:spPr>
            <a:xfrm>
              <a:off x="3215640" y="4526280"/>
              <a:ext cx="434340" cy="207645"/>
            </a:xfrm>
            <a:custGeom>
              <a:avLst/>
              <a:gdLst/>
              <a:ahLst/>
              <a:cxnLst/>
              <a:rect l="l" t="t" r="r" b="b"/>
              <a:pathLst>
                <a:path w="434339" h="207645">
                  <a:moveTo>
                    <a:pt x="0" y="51816"/>
                  </a:moveTo>
                  <a:lnTo>
                    <a:pt x="330708" y="51816"/>
                  </a:lnTo>
                  <a:lnTo>
                    <a:pt x="330708" y="0"/>
                  </a:lnTo>
                  <a:lnTo>
                    <a:pt x="434339" y="103632"/>
                  </a:lnTo>
                  <a:lnTo>
                    <a:pt x="330708" y="207264"/>
                  </a:lnTo>
                  <a:lnTo>
                    <a:pt x="330708" y="155448"/>
                  </a:lnTo>
                  <a:lnTo>
                    <a:pt x="0" y="155448"/>
                  </a:lnTo>
                  <a:lnTo>
                    <a:pt x="0" y="51816"/>
                  </a:lnTo>
                  <a:close/>
                </a:path>
              </a:pathLst>
            </a:custGeom>
            <a:ln w="12192">
              <a:solidFill>
                <a:srgbClr val="000000"/>
              </a:solidFill>
            </a:ln>
          </p:spPr>
          <p:txBody>
            <a:bodyPr wrap="square" lIns="0" tIns="0" rIns="0" bIns="0" rtlCol="0"/>
            <a:lstStyle/>
            <a:p>
              <a:endParaRPr/>
            </a:p>
          </p:txBody>
        </p:sp>
      </p:grpSp>
      <p:grpSp>
        <p:nvGrpSpPr>
          <p:cNvPr id="60" name="object 60"/>
          <p:cNvGrpSpPr/>
          <p:nvPr/>
        </p:nvGrpSpPr>
        <p:grpSpPr>
          <a:xfrm>
            <a:off x="3208020" y="5079491"/>
            <a:ext cx="447040" cy="219710"/>
            <a:chOff x="3208020" y="5079491"/>
            <a:chExt cx="447040" cy="219710"/>
          </a:xfrm>
        </p:grpSpPr>
        <p:sp>
          <p:nvSpPr>
            <p:cNvPr id="61" name="object 61"/>
            <p:cNvSpPr/>
            <p:nvPr/>
          </p:nvSpPr>
          <p:spPr>
            <a:xfrm>
              <a:off x="3214116" y="5085587"/>
              <a:ext cx="434340" cy="207645"/>
            </a:xfrm>
            <a:custGeom>
              <a:avLst/>
              <a:gdLst/>
              <a:ahLst/>
              <a:cxnLst/>
              <a:rect l="l" t="t" r="r" b="b"/>
              <a:pathLst>
                <a:path w="434339" h="207645">
                  <a:moveTo>
                    <a:pt x="330707" y="0"/>
                  </a:moveTo>
                  <a:lnTo>
                    <a:pt x="330707" y="51816"/>
                  </a:lnTo>
                  <a:lnTo>
                    <a:pt x="0" y="51816"/>
                  </a:lnTo>
                  <a:lnTo>
                    <a:pt x="0" y="155448"/>
                  </a:lnTo>
                  <a:lnTo>
                    <a:pt x="330707" y="155448"/>
                  </a:lnTo>
                  <a:lnTo>
                    <a:pt x="330707" y="207264"/>
                  </a:lnTo>
                  <a:lnTo>
                    <a:pt x="434339" y="103631"/>
                  </a:lnTo>
                  <a:lnTo>
                    <a:pt x="330707" y="0"/>
                  </a:lnTo>
                  <a:close/>
                </a:path>
              </a:pathLst>
            </a:custGeom>
            <a:solidFill>
              <a:srgbClr val="000000"/>
            </a:solidFill>
          </p:spPr>
          <p:txBody>
            <a:bodyPr wrap="square" lIns="0" tIns="0" rIns="0" bIns="0" rtlCol="0"/>
            <a:lstStyle/>
            <a:p>
              <a:endParaRPr/>
            </a:p>
          </p:txBody>
        </p:sp>
        <p:sp>
          <p:nvSpPr>
            <p:cNvPr id="62" name="object 62"/>
            <p:cNvSpPr/>
            <p:nvPr/>
          </p:nvSpPr>
          <p:spPr>
            <a:xfrm>
              <a:off x="3214116" y="5085587"/>
              <a:ext cx="434340" cy="207645"/>
            </a:xfrm>
            <a:custGeom>
              <a:avLst/>
              <a:gdLst/>
              <a:ahLst/>
              <a:cxnLst/>
              <a:rect l="l" t="t" r="r" b="b"/>
              <a:pathLst>
                <a:path w="434339" h="207645">
                  <a:moveTo>
                    <a:pt x="0" y="51816"/>
                  </a:moveTo>
                  <a:lnTo>
                    <a:pt x="330707" y="51816"/>
                  </a:lnTo>
                  <a:lnTo>
                    <a:pt x="330707" y="0"/>
                  </a:lnTo>
                  <a:lnTo>
                    <a:pt x="434339" y="103631"/>
                  </a:lnTo>
                  <a:lnTo>
                    <a:pt x="330707" y="207264"/>
                  </a:lnTo>
                  <a:lnTo>
                    <a:pt x="330707" y="155448"/>
                  </a:lnTo>
                  <a:lnTo>
                    <a:pt x="0" y="155448"/>
                  </a:lnTo>
                  <a:lnTo>
                    <a:pt x="0" y="51816"/>
                  </a:lnTo>
                  <a:close/>
                </a:path>
              </a:pathLst>
            </a:custGeom>
            <a:ln w="12192">
              <a:solidFill>
                <a:srgbClr val="000000"/>
              </a:solidFill>
            </a:ln>
          </p:spPr>
          <p:txBody>
            <a:bodyPr wrap="square" lIns="0" tIns="0" rIns="0" bIns="0" rtlCol="0"/>
            <a:lstStyle/>
            <a:p>
              <a:endParaRPr/>
            </a:p>
          </p:txBody>
        </p:sp>
      </p:grpSp>
      <p:grpSp>
        <p:nvGrpSpPr>
          <p:cNvPr id="63" name="object 63"/>
          <p:cNvGrpSpPr/>
          <p:nvPr/>
        </p:nvGrpSpPr>
        <p:grpSpPr>
          <a:xfrm>
            <a:off x="3200400" y="5638800"/>
            <a:ext cx="448309" cy="220979"/>
            <a:chOff x="3200400" y="5638800"/>
            <a:chExt cx="448309" cy="220979"/>
          </a:xfrm>
        </p:grpSpPr>
        <p:sp>
          <p:nvSpPr>
            <p:cNvPr id="64" name="object 64"/>
            <p:cNvSpPr/>
            <p:nvPr/>
          </p:nvSpPr>
          <p:spPr>
            <a:xfrm>
              <a:off x="3206495" y="5644895"/>
              <a:ext cx="436245" cy="208915"/>
            </a:xfrm>
            <a:custGeom>
              <a:avLst/>
              <a:gdLst/>
              <a:ahLst/>
              <a:cxnLst/>
              <a:rect l="l" t="t" r="r" b="b"/>
              <a:pathLst>
                <a:path w="436245" h="208914">
                  <a:moveTo>
                    <a:pt x="331469" y="0"/>
                  </a:moveTo>
                  <a:lnTo>
                    <a:pt x="331469" y="52196"/>
                  </a:lnTo>
                  <a:lnTo>
                    <a:pt x="0" y="52196"/>
                  </a:lnTo>
                  <a:lnTo>
                    <a:pt x="0" y="156590"/>
                  </a:lnTo>
                  <a:lnTo>
                    <a:pt x="331469" y="156590"/>
                  </a:lnTo>
                  <a:lnTo>
                    <a:pt x="331469" y="208787"/>
                  </a:lnTo>
                  <a:lnTo>
                    <a:pt x="435864" y="104393"/>
                  </a:lnTo>
                  <a:lnTo>
                    <a:pt x="331469" y="0"/>
                  </a:lnTo>
                  <a:close/>
                </a:path>
              </a:pathLst>
            </a:custGeom>
            <a:solidFill>
              <a:srgbClr val="000000"/>
            </a:solidFill>
          </p:spPr>
          <p:txBody>
            <a:bodyPr wrap="square" lIns="0" tIns="0" rIns="0" bIns="0" rtlCol="0"/>
            <a:lstStyle/>
            <a:p>
              <a:endParaRPr/>
            </a:p>
          </p:txBody>
        </p:sp>
        <p:sp>
          <p:nvSpPr>
            <p:cNvPr id="65" name="object 65"/>
            <p:cNvSpPr/>
            <p:nvPr/>
          </p:nvSpPr>
          <p:spPr>
            <a:xfrm>
              <a:off x="3206495" y="5644895"/>
              <a:ext cx="436245" cy="208915"/>
            </a:xfrm>
            <a:custGeom>
              <a:avLst/>
              <a:gdLst/>
              <a:ahLst/>
              <a:cxnLst/>
              <a:rect l="l" t="t" r="r" b="b"/>
              <a:pathLst>
                <a:path w="436245" h="208914">
                  <a:moveTo>
                    <a:pt x="0" y="52196"/>
                  </a:moveTo>
                  <a:lnTo>
                    <a:pt x="331469" y="52196"/>
                  </a:lnTo>
                  <a:lnTo>
                    <a:pt x="331469" y="0"/>
                  </a:lnTo>
                  <a:lnTo>
                    <a:pt x="435864" y="104393"/>
                  </a:lnTo>
                  <a:lnTo>
                    <a:pt x="331469" y="208787"/>
                  </a:lnTo>
                  <a:lnTo>
                    <a:pt x="331469" y="156590"/>
                  </a:lnTo>
                  <a:lnTo>
                    <a:pt x="0" y="156590"/>
                  </a:lnTo>
                  <a:lnTo>
                    <a:pt x="0" y="52196"/>
                  </a:lnTo>
                  <a:close/>
                </a:path>
              </a:pathLst>
            </a:custGeom>
            <a:ln w="12191">
              <a:solidFill>
                <a:srgbClr val="000000"/>
              </a:solidFill>
            </a:ln>
          </p:spPr>
          <p:txBody>
            <a:bodyPr wrap="square" lIns="0" tIns="0" rIns="0" bIns="0" rtlCol="0"/>
            <a:lstStyle/>
            <a:p>
              <a:endParaRPr/>
            </a:p>
          </p:txBody>
        </p:sp>
      </p:grpSp>
      <p:pic>
        <p:nvPicPr>
          <p:cNvPr id="66" name="object 66"/>
          <p:cNvPicPr/>
          <p:nvPr/>
        </p:nvPicPr>
        <p:blipFill>
          <a:blip r:embed="rId6" cstate="print"/>
          <a:stretch>
            <a:fillRect/>
          </a:stretch>
        </p:blipFill>
        <p:spPr>
          <a:xfrm>
            <a:off x="5789676" y="5518403"/>
            <a:ext cx="1074420" cy="461772"/>
          </a:xfrm>
          <a:prstGeom prst="rect">
            <a:avLst/>
          </a:prstGeom>
        </p:spPr>
      </p:pic>
      <p:sp>
        <p:nvSpPr>
          <p:cNvPr id="67" name="object 67"/>
          <p:cNvSpPr txBox="1"/>
          <p:nvPr/>
        </p:nvSpPr>
        <p:spPr>
          <a:xfrm>
            <a:off x="5789676" y="5518403"/>
            <a:ext cx="1074420" cy="462280"/>
          </a:xfrm>
          <a:prstGeom prst="rect">
            <a:avLst/>
          </a:prstGeom>
          <a:ln w="6096">
            <a:solidFill>
              <a:srgbClr val="EC7C30"/>
            </a:solidFill>
          </a:ln>
        </p:spPr>
        <p:txBody>
          <a:bodyPr vert="horz" wrap="square" lIns="0" tIns="6985" rIns="0" bIns="0" rtlCol="0">
            <a:spAutoFit/>
          </a:bodyPr>
          <a:lstStyle/>
          <a:p>
            <a:pPr marL="114935">
              <a:lnSpc>
                <a:spcPct val="100000"/>
              </a:lnSpc>
              <a:spcBef>
                <a:spcPts val="55"/>
              </a:spcBef>
            </a:pPr>
            <a:r>
              <a:rPr sz="2400" dirty="0">
                <a:latin typeface="Cambria Math"/>
                <a:cs typeface="Cambria Math"/>
              </a:rPr>
              <a:t>1 </a:t>
            </a:r>
            <a:r>
              <a:rPr sz="2400" spc="-940" dirty="0">
                <a:latin typeface="Cambria Math"/>
                <a:cs typeface="Cambria Math"/>
              </a:rPr>
              <a:t>−</a:t>
            </a:r>
            <a:r>
              <a:rPr sz="3600" baseline="-3472" dirty="0">
                <a:latin typeface="Calibri"/>
                <a:cs typeface="Calibri"/>
              </a:rPr>
              <a:t>1</a:t>
            </a:r>
            <a:r>
              <a:rPr sz="3600" spc="-457" baseline="-3472" dirty="0">
                <a:latin typeface="Calibri"/>
                <a:cs typeface="Calibri"/>
              </a:rPr>
              <a:t> </a:t>
            </a:r>
            <a:r>
              <a:rPr sz="2400" spc="-1025" dirty="0">
                <a:latin typeface="Cambria Math"/>
                <a:cs typeface="Cambria Math"/>
              </a:rPr>
              <a:t>𝑦</a:t>
            </a:r>
            <a:r>
              <a:rPr sz="2400" spc="-1280" dirty="0">
                <a:latin typeface="Cambria Math"/>
                <a:cs typeface="Cambria Math"/>
              </a:rPr>
              <a:t>ො</a:t>
            </a:r>
            <a:r>
              <a:rPr sz="2625" spc="60" baseline="28571" dirty="0">
                <a:latin typeface="Cambria Math"/>
                <a:cs typeface="Cambria Math"/>
              </a:rPr>
              <a:t>3</a:t>
            </a:r>
            <a:endParaRPr sz="2625" baseline="28571">
              <a:latin typeface="Cambria Math"/>
              <a:cs typeface="Cambria Math"/>
            </a:endParaRPr>
          </a:p>
        </p:txBody>
      </p:sp>
      <p:grpSp>
        <p:nvGrpSpPr>
          <p:cNvPr id="68" name="object 68"/>
          <p:cNvGrpSpPr/>
          <p:nvPr/>
        </p:nvGrpSpPr>
        <p:grpSpPr>
          <a:xfrm>
            <a:off x="4047616" y="5515228"/>
            <a:ext cx="329565" cy="468630"/>
            <a:chOff x="4047616" y="5515228"/>
            <a:chExt cx="329565" cy="468630"/>
          </a:xfrm>
        </p:grpSpPr>
        <p:pic>
          <p:nvPicPr>
            <p:cNvPr id="69" name="object 69"/>
            <p:cNvPicPr/>
            <p:nvPr/>
          </p:nvPicPr>
          <p:blipFill>
            <a:blip r:embed="rId7" cstate="print"/>
            <a:stretch>
              <a:fillRect/>
            </a:stretch>
          </p:blipFill>
          <p:spPr>
            <a:xfrm>
              <a:off x="4050791" y="5518403"/>
              <a:ext cx="323088" cy="461772"/>
            </a:xfrm>
            <a:prstGeom prst="rect">
              <a:avLst/>
            </a:prstGeom>
          </p:spPr>
        </p:pic>
        <p:sp>
          <p:nvSpPr>
            <p:cNvPr id="70" name="object 70"/>
            <p:cNvSpPr/>
            <p:nvPr/>
          </p:nvSpPr>
          <p:spPr>
            <a:xfrm>
              <a:off x="4050791" y="5518403"/>
              <a:ext cx="323215" cy="462280"/>
            </a:xfrm>
            <a:custGeom>
              <a:avLst/>
              <a:gdLst/>
              <a:ahLst/>
              <a:cxnLst/>
              <a:rect l="l" t="t" r="r" b="b"/>
              <a:pathLst>
                <a:path w="323214" h="462279">
                  <a:moveTo>
                    <a:pt x="0" y="461772"/>
                  </a:moveTo>
                  <a:lnTo>
                    <a:pt x="323088" y="461772"/>
                  </a:lnTo>
                  <a:lnTo>
                    <a:pt x="323088" y="0"/>
                  </a:lnTo>
                  <a:lnTo>
                    <a:pt x="0" y="0"/>
                  </a:lnTo>
                  <a:lnTo>
                    <a:pt x="0" y="461772"/>
                  </a:lnTo>
                  <a:close/>
                </a:path>
              </a:pathLst>
            </a:custGeom>
            <a:ln w="6096">
              <a:solidFill>
                <a:srgbClr val="EC7C30"/>
              </a:solidFill>
            </a:ln>
          </p:spPr>
          <p:txBody>
            <a:bodyPr wrap="square" lIns="0" tIns="0" rIns="0" bIns="0" rtlCol="0"/>
            <a:lstStyle/>
            <a:p>
              <a:endParaRPr/>
            </a:p>
          </p:txBody>
        </p:sp>
      </p:grpSp>
      <p:sp>
        <p:nvSpPr>
          <p:cNvPr id="71" name="object 71"/>
          <p:cNvSpPr txBox="1"/>
          <p:nvPr/>
        </p:nvSpPr>
        <p:spPr>
          <a:xfrm>
            <a:off x="3679952" y="4737710"/>
            <a:ext cx="2082800" cy="1166495"/>
          </a:xfrm>
          <a:prstGeom prst="rect">
            <a:avLst/>
          </a:prstGeom>
        </p:spPr>
        <p:txBody>
          <a:bodyPr vert="horz" wrap="square" lIns="0" tIns="217170" rIns="0" bIns="0" rtlCol="0">
            <a:spAutoFit/>
          </a:bodyPr>
          <a:lstStyle/>
          <a:p>
            <a:pPr marL="50800">
              <a:lnSpc>
                <a:spcPct val="100000"/>
              </a:lnSpc>
              <a:spcBef>
                <a:spcPts val="1710"/>
              </a:spcBef>
              <a:tabLst>
                <a:tab pos="711835" algn="l"/>
                <a:tab pos="1286510" algn="l"/>
              </a:tabLst>
            </a:pPr>
            <a:r>
              <a:rPr sz="2400" dirty="0">
                <a:latin typeface="Cambria Math"/>
                <a:cs typeface="Cambria Math"/>
              </a:rPr>
              <a:t>−	𝑙𝑛𝑓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a:p>
            <a:pPr marL="52069">
              <a:lnSpc>
                <a:spcPct val="100000"/>
              </a:lnSpc>
              <a:spcBef>
                <a:spcPts val="1610"/>
              </a:spcBef>
              <a:tabLst>
                <a:tab pos="1288415" algn="l"/>
                <a:tab pos="1803400" algn="l"/>
              </a:tabLst>
            </a:pPr>
            <a:r>
              <a:rPr sz="2400" dirty="0">
                <a:latin typeface="Cambria Math"/>
                <a:cs typeface="Cambria Math"/>
              </a:rPr>
              <a:t>−</a:t>
            </a:r>
            <a:r>
              <a:rPr sz="2400" spc="325" dirty="0">
                <a:latin typeface="Cambria Math"/>
                <a:cs typeface="Cambria Math"/>
              </a:rPr>
              <a:t> </a:t>
            </a:r>
            <a:r>
              <a:rPr sz="2400" spc="-484" dirty="0">
                <a:latin typeface="Cambria Math"/>
                <a:cs typeface="Cambria Math"/>
              </a:rPr>
              <a:t>𝑦ො</a:t>
            </a:r>
            <a:r>
              <a:rPr sz="3600" spc="-727" baseline="-3472" dirty="0">
                <a:latin typeface="Calibri"/>
                <a:cs typeface="Calibri"/>
              </a:rPr>
              <a:t>0</a:t>
            </a:r>
            <a:r>
              <a:rPr sz="2625" spc="-727" baseline="28571" dirty="0">
                <a:latin typeface="Cambria Math"/>
                <a:cs typeface="Cambria Math"/>
              </a:rPr>
              <a:t>3</a:t>
            </a:r>
            <a:r>
              <a:rPr sz="2400" spc="-484" dirty="0">
                <a:latin typeface="Cambria Math"/>
                <a:cs typeface="Cambria Math"/>
              </a:rPr>
              <a:t>𝑙𝑛𝑓	</a:t>
            </a:r>
            <a:r>
              <a:rPr sz="2400" spc="85" dirty="0">
                <a:latin typeface="Cambria Math"/>
                <a:cs typeface="Cambria Math"/>
              </a:rPr>
              <a:t>𝑥</a:t>
            </a:r>
            <a:r>
              <a:rPr sz="2625" spc="127" baseline="28571" dirty="0">
                <a:latin typeface="Cambria Math"/>
                <a:cs typeface="Cambria Math"/>
              </a:rPr>
              <a:t>3	</a:t>
            </a:r>
            <a:r>
              <a:rPr sz="2400" dirty="0">
                <a:latin typeface="Cambria Math"/>
                <a:cs typeface="Cambria Math"/>
              </a:rPr>
              <a:t>+</a:t>
            </a:r>
            <a:endParaRPr sz="2400">
              <a:latin typeface="Cambria Math"/>
              <a:cs typeface="Cambria Math"/>
            </a:endParaRPr>
          </a:p>
        </p:txBody>
      </p:sp>
      <p:sp>
        <p:nvSpPr>
          <p:cNvPr id="72" name="object 72"/>
          <p:cNvSpPr/>
          <p:nvPr/>
        </p:nvSpPr>
        <p:spPr>
          <a:xfrm>
            <a:off x="5495544" y="4636008"/>
            <a:ext cx="3274060" cy="0"/>
          </a:xfrm>
          <a:custGeom>
            <a:avLst/>
            <a:gdLst/>
            <a:ahLst/>
            <a:cxnLst/>
            <a:rect l="l" t="t" r="r" b="b"/>
            <a:pathLst>
              <a:path w="3274059">
                <a:moveTo>
                  <a:pt x="0" y="0"/>
                </a:moveTo>
                <a:lnTo>
                  <a:pt x="3273932" y="0"/>
                </a:lnTo>
              </a:path>
            </a:pathLst>
          </a:custGeom>
          <a:ln w="76200">
            <a:solidFill>
              <a:srgbClr val="FF0000"/>
            </a:solidFill>
          </a:ln>
        </p:spPr>
        <p:txBody>
          <a:bodyPr wrap="square" lIns="0" tIns="0" rIns="0" bIns="0" rtlCol="0"/>
          <a:lstStyle/>
          <a:p>
            <a:endParaRPr/>
          </a:p>
        </p:txBody>
      </p:sp>
      <p:sp>
        <p:nvSpPr>
          <p:cNvPr id="73" name="object 73"/>
          <p:cNvSpPr/>
          <p:nvPr/>
        </p:nvSpPr>
        <p:spPr>
          <a:xfrm>
            <a:off x="5509259" y="5187696"/>
            <a:ext cx="3274060" cy="0"/>
          </a:xfrm>
          <a:custGeom>
            <a:avLst/>
            <a:gdLst/>
            <a:ahLst/>
            <a:cxnLst/>
            <a:rect l="l" t="t" r="r" b="b"/>
            <a:pathLst>
              <a:path w="3274059">
                <a:moveTo>
                  <a:pt x="0" y="0"/>
                </a:moveTo>
                <a:lnTo>
                  <a:pt x="3273933" y="0"/>
                </a:lnTo>
              </a:path>
            </a:pathLst>
          </a:custGeom>
          <a:ln w="76200">
            <a:solidFill>
              <a:srgbClr val="FF0000"/>
            </a:solidFill>
          </a:ln>
        </p:spPr>
        <p:txBody>
          <a:bodyPr wrap="square" lIns="0" tIns="0" rIns="0" bIns="0" rtlCol="0"/>
          <a:lstStyle/>
          <a:p>
            <a:endParaRPr/>
          </a:p>
        </p:txBody>
      </p:sp>
      <p:sp>
        <p:nvSpPr>
          <p:cNvPr id="74" name="object 74"/>
          <p:cNvSpPr/>
          <p:nvPr/>
        </p:nvSpPr>
        <p:spPr>
          <a:xfrm>
            <a:off x="3994403" y="5750052"/>
            <a:ext cx="1770380" cy="0"/>
          </a:xfrm>
          <a:custGeom>
            <a:avLst/>
            <a:gdLst/>
            <a:ahLst/>
            <a:cxnLst/>
            <a:rect l="l" t="t" r="r" b="b"/>
            <a:pathLst>
              <a:path w="1770379">
                <a:moveTo>
                  <a:pt x="0" y="0"/>
                </a:moveTo>
                <a:lnTo>
                  <a:pt x="1770253" y="0"/>
                </a:lnTo>
              </a:path>
            </a:pathLst>
          </a:custGeom>
          <a:ln w="76200">
            <a:solidFill>
              <a:srgbClr val="FF0000"/>
            </a:solidFill>
          </a:ln>
        </p:spPr>
        <p:txBody>
          <a:bodyPr wrap="square" lIns="0" tIns="0" rIns="0" bIns="0" rtlCol="0"/>
          <a:lstStyle/>
          <a:p>
            <a:endParaRPr/>
          </a:p>
        </p:txBody>
      </p:sp>
      <p:pic>
        <p:nvPicPr>
          <p:cNvPr id="78" name="Picture 77">
            <a:extLst>
              <a:ext uri="{FF2B5EF4-FFF2-40B4-BE49-F238E27FC236}">
                <a16:creationId xmlns:a16="http://schemas.microsoft.com/office/drawing/2014/main" id="{BCCF0A8B-DED3-E346-BAEB-9058BDE68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3" y="120903"/>
            <a:ext cx="8983009" cy="66247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565647" y="4514088"/>
            <a:ext cx="3015996" cy="1357884"/>
          </a:xfrm>
          <a:prstGeom prst="rect">
            <a:avLst/>
          </a:prstGeom>
        </p:spPr>
      </p:pic>
      <p:grpSp>
        <p:nvGrpSpPr>
          <p:cNvPr id="3" name="object 3"/>
          <p:cNvGrpSpPr/>
          <p:nvPr/>
        </p:nvGrpSpPr>
        <p:grpSpPr>
          <a:xfrm>
            <a:off x="989075" y="4550664"/>
            <a:ext cx="2703830" cy="1356360"/>
            <a:chOff x="989075" y="4550664"/>
            <a:chExt cx="2703830" cy="1356360"/>
          </a:xfrm>
        </p:grpSpPr>
        <p:pic>
          <p:nvPicPr>
            <p:cNvPr id="4" name="object 4"/>
            <p:cNvPicPr/>
            <p:nvPr/>
          </p:nvPicPr>
          <p:blipFill>
            <a:blip r:embed="rId4" cstate="print"/>
            <a:stretch>
              <a:fillRect/>
            </a:stretch>
          </p:blipFill>
          <p:spPr>
            <a:xfrm>
              <a:off x="989075" y="4550664"/>
              <a:ext cx="2703576" cy="1356360"/>
            </a:xfrm>
            <a:prstGeom prst="rect">
              <a:avLst/>
            </a:prstGeom>
          </p:spPr>
        </p:pic>
        <p:sp>
          <p:nvSpPr>
            <p:cNvPr id="5" name="object 5"/>
            <p:cNvSpPr/>
            <p:nvPr/>
          </p:nvSpPr>
          <p:spPr>
            <a:xfrm>
              <a:off x="1364361" y="5077713"/>
              <a:ext cx="943610" cy="737235"/>
            </a:xfrm>
            <a:custGeom>
              <a:avLst/>
              <a:gdLst/>
              <a:ahLst/>
              <a:cxnLst/>
              <a:rect l="l" t="t" r="r" b="b"/>
              <a:pathLst>
                <a:path w="943610" h="737235">
                  <a:moveTo>
                    <a:pt x="94107" y="465709"/>
                  </a:moveTo>
                  <a:lnTo>
                    <a:pt x="90043" y="454279"/>
                  </a:lnTo>
                  <a:lnTo>
                    <a:pt x="69583" y="461670"/>
                  </a:lnTo>
                  <a:lnTo>
                    <a:pt x="51638" y="472376"/>
                  </a:lnTo>
                  <a:lnTo>
                    <a:pt x="23241" y="503809"/>
                  </a:lnTo>
                  <a:lnTo>
                    <a:pt x="5803" y="545757"/>
                  </a:lnTo>
                  <a:lnTo>
                    <a:pt x="0" y="595541"/>
                  </a:lnTo>
                  <a:lnTo>
                    <a:pt x="1447" y="621487"/>
                  </a:lnTo>
                  <a:lnTo>
                    <a:pt x="13068" y="667372"/>
                  </a:lnTo>
                  <a:lnTo>
                    <a:pt x="36118" y="704596"/>
                  </a:lnTo>
                  <a:lnTo>
                    <a:pt x="69507" y="729259"/>
                  </a:lnTo>
                  <a:lnTo>
                    <a:pt x="90043" y="736638"/>
                  </a:lnTo>
                  <a:lnTo>
                    <a:pt x="93599" y="725170"/>
                  </a:lnTo>
                  <a:lnTo>
                    <a:pt x="77546" y="718058"/>
                  </a:lnTo>
                  <a:lnTo>
                    <a:pt x="63690" y="708139"/>
                  </a:lnTo>
                  <a:lnTo>
                    <a:pt x="35204" y="661898"/>
                  </a:lnTo>
                  <a:lnTo>
                    <a:pt x="26822" y="618959"/>
                  </a:lnTo>
                  <a:lnTo>
                    <a:pt x="25781" y="594055"/>
                  </a:lnTo>
                  <a:lnTo>
                    <a:pt x="26822" y="569976"/>
                  </a:lnTo>
                  <a:lnTo>
                    <a:pt x="35204" y="528193"/>
                  </a:lnTo>
                  <a:lnTo>
                    <a:pt x="63792" y="482688"/>
                  </a:lnTo>
                  <a:lnTo>
                    <a:pt x="77812" y="472859"/>
                  </a:lnTo>
                  <a:lnTo>
                    <a:pt x="94107" y="465709"/>
                  </a:lnTo>
                  <a:close/>
                </a:path>
                <a:path w="943610" h="737235">
                  <a:moveTo>
                    <a:pt x="101600" y="11430"/>
                  </a:moveTo>
                  <a:lnTo>
                    <a:pt x="97536" y="0"/>
                  </a:lnTo>
                  <a:lnTo>
                    <a:pt x="77076" y="7391"/>
                  </a:lnTo>
                  <a:lnTo>
                    <a:pt x="59143" y="18097"/>
                  </a:lnTo>
                  <a:lnTo>
                    <a:pt x="30861" y="49530"/>
                  </a:lnTo>
                  <a:lnTo>
                    <a:pt x="13423" y="91427"/>
                  </a:lnTo>
                  <a:lnTo>
                    <a:pt x="7620" y="141224"/>
                  </a:lnTo>
                  <a:lnTo>
                    <a:pt x="9042" y="167182"/>
                  </a:lnTo>
                  <a:lnTo>
                    <a:pt x="20574" y="213093"/>
                  </a:lnTo>
                  <a:lnTo>
                    <a:pt x="43624" y="250342"/>
                  </a:lnTo>
                  <a:lnTo>
                    <a:pt x="77050" y="274967"/>
                  </a:lnTo>
                  <a:lnTo>
                    <a:pt x="97536" y="282321"/>
                  </a:lnTo>
                  <a:lnTo>
                    <a:pt x="101219" y="270891"/>
                  </a:lnTo>
                  <a:lnTo>
                    <a:pt x="85090" y="263779"/>
                  </a:lnTo>
                  <a:lnTo>
                    <a:pt x="71196" y="253860"/>
                  </a:lnTo>
                  <a:lnTo>
                    <a:pt x="42697" y="207606"/>
                  </a:lnTo>
                  <a:lnTo>
                    <a:pt x="34315" y="164693"/>
                  </a:lnTo>
                  <a:lnTo>
                    <a:pt x="33274" y="139839"/>
                  </a:lnTo>
                  <a:lnTo>
                    <a:pt x="34315" y="115735"/>
                  </a:lnTo>
                  <a:lnTo>
                    <a:pt x="42697" y="73926"/>
                  </a:lnTo>
                  <a:lnTo>
                    <a:pt x="71285" y="28422"/>
                  </a:lnTo>
                  <a:lnTo>
                    <a:pt x="85305" y="18580"/>
                  </a:lnTo>
                  <a:lnTo>
                    <a:pt x="101600" y="11430"/>
                  </a:lnTo>
                  <a:close/>
                </a:path>
                <a:path w="943610" h="737235">
                  <a:moveTo>
                    <a:pt x="937006" y="595541"/>
                  </a:moveTo>
                  <a:lnTo>
                    <a:pt x="931189" y="545757"/>
                  </a:lnTo>
                  <a:lnTo>
                    <a:pt x="913765" y="503809"/>
                  </a:lnTo>
                  <a:lnTo>
                    <a:pt x="885405" y="472376"/>
                  </a:lnTo>
                  <a:lnTo>
                    <a:pt x="846963" y="454279"/>
                  </a:lnTo>
                  <a:lnTo>
                    <a:pt x="843026" y="465709"/>
                  </a:lnTo>
                  <a:lnTo>
                    <a:pt x="859332" y="472859"/>
                  </a:lnTo>
                  <a:lnTo>
                    <a:pt x="873379" y="482688"/>
                  </a:lnTo>
                  <a:lnTo>
                    <a:pt x="901915" y="528193"/>
                  </a:lnTo>
                  <a:lnTo>
                    <a:pt x="910297" y="569976"/>
                  </a:lnTo>
                  <a:lnTo>
                    <a:pt x="911352" y="594055"/>
                  </a:lnTo>
                  <a:lnTo>
                    <a:pt x="910297" y="618959"/>
                  </a:lnTo>
                  <a:lnTo>
                    <a:pt x="901915" y="661898"/>
                  </a:lnTo>
                  <a:lnTo>
                    <a:pt x="873417" y="708139"/>
                  </a:lnTo>
                  <a:lnTo>
                    <a:pt x="843407" y="725170"/>
                  </a:lnTo>
                  <a:lnTo>
                    <a:pt x="846963" y="736638"/>
                  </a:lnTo>
                  <a:lnTo>
                    <a:pt x="885507" y="718578"/>
                  </a:lnTo>
                  <a:lnTo>
                    <a:pt x="913765" y="687298"/>
                  </a:lnTo>
                  <a:lnTo>
                    <a:pt x="931189" y="645426"/>
                  </a:lnTo>
                  <a:lnTo>
                    <a:pt x="935545" y="621487"/>
                  </a:lnTo>
                  <a:lnTo>
                    <a:pt x="937006" y="595541"/>
                  </a:lnTo>
                  <a:close/>
                </a:path>
                <a:path w="943610" h="737235">
                  <a:moveTo>
                    <a:pt x="943102" y="141224"/>
                  </a:moveTo>
                  <a:lnTo>
                    <a:pt x="937272" y="91427"/>
                  </a:lnTo>
                  <a:lnTo>
                    <a:pt x="919734" y="49530"/>
                  </a:lnTo>
                  <a:lnTo>
                    <a:pt x="891438" y="18097"/>
                  </a:lnTo>
                  <a:lnTo>
                    <a:pt x="853059" y="0"/>
                  </a:lnTo>
                  <a:lnTo>
                    <a:pt x="848995" y="11430"/>
                  </a:lnTo>
                  <a:lnTo>
                    <a:pt x="865352" y="18580"/>
                  </a:lnTo>
                  <a:lnTo>
                    <a:pt x="879411" y="28422"/>
                  </a:lnTo>
                  <a:lnTo>
                    <a:pt x="907935" y="73926"/>
                  </a:lnTo>
                  <a:lnTo>
                    <a:pt x="916266" y="115735"/>
                  </a:lnTo>
                  <a:lnTo>
                    <a:pt x="917321" y="139839"/>
                  </a:lnTo>
                  <a:lnTo>
                    <a:pt x="916266" y="164693"/>
                  </a:lnTo>
                  <a:lnTo>
                    <a:pt x="907884" y="207606"/>
                  </a:lnTo>
                  <a:lnTo>
                    <a:pt x="879411" y="253860"/>
                  </a:lnTo>
                  <a:lnTo>
                    <a:pt x="849503" y="270891"/>
                  </a:lnTo>
                  <a:lnTo>
                    <a:pt x="853059" y="282321"/>
                  </a:lnTo>
                  <a:lnTo>
                    <a:pt x="891552" y="264312"/>
                  </a:lnTo>
                  <a:lnTo>
                    <a:pt x="919861" y="233045"/>
                  </a:lnTo>
                  <a:lnTo>
                    <a:pt x="937285" y="191135"/>
                  </a:lnTo>
                  <a:lnTo>
                    <a:pt x="941641" y="167182"/>
                  </a:lnTo>
                  <a:lnTo>
                    <a:pt x="943102" y="141224"/>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xfrm>
            <a:off x="707542" y="609676"/>
            <a:ext cx="6998334" cy="697230"/>
          </a:xfrm>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2:</a:t>
            </a:r>
            <a:r>
              <a:rPr spc="-5" dirty="0"/>
              <a:t> Goodness</a:t>
            </a:r>
            <a:r>
              <a:rPr spc="-20" dirty="0"/>
              <a:t> </a:t>
            </a:r>
            <a:r>
              <a:rPr dirty="0"/>
              <a:t>of</a:t>
            </a:r>
            <a:r>
              <a:rPr spc="-15" dirty="0"/>
              <a:t> </a:t>
            </a:r>
            <a:r>
              <a:rPr dirty="0"/>
              <a:t>a</a:t>
            </a:r>
            <a:r>
              <a:rPr spc="-5" dirty="0"/>
              <a:t> </a:t>
            </a:r>
            <a:r>
              <a:rPr dirty="0"/>
              <a:t>Function</a:t>
            </a:r>
          </a:p>
        </p:txBody>
      </p:sp>
      <p:sp>
        <p:nvSpPr>
          <p:cNvPr id="7" name="object 7"/>
          <p:cNvSpPr/>
          <p:nvPr/>
        </p:nvSpPr>
        <p:spPr>
          <a:xfrm>
            <a:off x="1299591" y="1765300"/>
            <a:ext cx="716280" cy="282575"/>
          </a:xfrm>
          <a:custGeom>
            <a:avLst/>
            <a:gdLst/>
            <a:ahLst/>
            <a:cxnLst/>
            <a:rect l="l" t="t" r="r" b="b"/>
            <a:pathLst>
              <a:path w="716280" h="282575">
                <a:moveTo>
                  <a:pt x="625983" y="0"/>
                </a:moveTo>
                <a:lnTo>
                  <a:pt x="621919" y="11429"/>
                </a:lnTo>
                <a:lnTo>
                  <a:pt x="638282" y="18522"/>
                </a:lnTo>
                <a:lnTo>
                  <a:pt x="652335" y="28352"/>
                </a:lnTo>
                <a:lnTo>
                  <a:pt x="680868" y="73852"/>
                </a:lnTo>
                <a:lnTo>
                  <a:pt x="689199" y="115623"/>
                </a:lnTo>
                <a:lnTo>
                  <a:pt x="690245" y="139700"/>
                </a:lnTo>
                <a:lnTo>
                  <a:pt x="689197" y="164633"/>
                </a:lnTo>
                <a:lnTo>
                  <a:pt x="680815" y="207547"/>
                </a:lnTo>
                <a:lnTo>
                  <a:pt x="652335" y="253841"/>
                </a:lnTo>
                <a:lnTo>
                  <a:pt x="622427" y="270890"/>
                </a:lnTo>
                <a:lnTo>
                  <a:pt x="625983" y="282321"/>
                </a:lnTo>
                <a:lnTo>
                  <a:pt x="664479" y="264239"/>
                </a:lnTo>
                <a:lnTo>
                  <a:pt x="692785" y="232917"/>
                </a:lnTo>
                <a:lnTo>
                  <a:pt x="710215" y="191119"/>
                </a:lnTo>
                <a:lnTo>
                  <a:pt x="716026" y="141224"/>
                </a:lnTo>
                <a:lnTo>
                  <a:pt x="714571" y="115341"/>
                </a:lnTo>
                <a:lnTo>
                  <a:pt x="702899" y="69482"/>
                </a:lnTo>
                <a:lnTo>
                  <a:pt x="679775" y="32146"/>
                </a:lnTo>
                <a:lnTo>
                  <a:pt x="646437" y="7381"/>
                </a:lnTo>
                <a:lnTo>
                  <a:pt x="625983" y="0"/>
                </a:lnTo>
                <a:close/>
              </a:path>
              <a:path w="716280" h="282575">
                <a:moveTo>
                  <a:pt x="90043" y="0"/>
                </a:moveTo>
                <a:lnTo>
                  <a:pt x="51546" y="18097"/>
                </a:lnTo>
                <a:lnTo>
                  <a:pt x="23240"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8" name="object 8"/>
          <p:cNvSpPr/>
          <p:nvPr/>
        </p:nvSpPr>
        <p:spPr>
          <a:xfrm>
            <a:off x="2974467" y="1765300"/>
            <a:ext cx="511809" cy="282575"/>
          </a:xfrm>
          <a:custGeom>
            <a:avLst/>
            <a:gdLst/>
            <a:ahLst/>
            <a:cxnLst/>
            <a:rect l="l" t="t" r="r" b="b"/>
            <a:pathLst>
              <a:path w="511810" h="282575">
                <a:moveTo>
                  <a:pt x="421767" y="0"/>
                </a:moveTo>
                <a:lnTo>
                  <a:pt x="417703" y="11429"/>
                </a:lnTo>
                <a:lnTo>
                  <a:pt x="434066" y="18522"/>
                </a:lnTo>
                <a:lnTo>
                  <a:pt x="448119" y="28352"/>
                </a:lnTo>
                <a:lnTo>
                  <a:pt x="476652" y="73852"/>
                </a:lnTo>
                <a:lnTo>
                  <a:pt x="484983" y="115623"/>
                </a:lnTo>
                <a:lnTo>
                  <a:pt x="486029" y="139700"/>
                </a:lnTo>
                <a:lnTo>
                  <a:pt x="484981" y="164633"/>
                </a:lnTo>
                <a:lnTo>
                  <a:pt x="476599" y="207547"/>
                </a:lnTo>
                <a:lnTo>
                  <a:pt x="448119" y="253841"/>
                </a:lnTo>
                <a:lnTo>
                  <a:pt x="418210" y="270890"/>
                </a:lnTo>
                <a:lnTo>
                  <a:pt x="421767" y="282321"/>
                </a:lnTo>
                <a:lnTo>
                  <a:pt x="460263" y="264239"/>
                </a:lnTo>
                <a:lnTo>
                  <a:pt x="488569" y="232917"/>
                </a:lnTo>
                <a:lnTo>
                  <a:pt x="505999" y="191119"/>
                </a:lnTo>
                <a:lnTo>
                  <a:pt x="511809" y="141224"/>
                </a:lnTo>
                <a:lnTo>
                  <a:pt x="510355" y="115341"/>
                </a:lnTo>
                <a:lnTo>
                  <a:pt x="498683" y="69482"/>
                </a:lnTo>
                <a:lnTo>
                  <a:pt x="475559" y="32146"/>
                </a:lnTo>
                <a:lnTo>
                  <a:pt x="442221" y="7381"/>
                </a:lnTo>
                <a:lnTo>
                  <a:pt x="421767" y="0"/>
                </a:lnTo>
                <a:close/>
              </a:path>
              <a:path w="511810" h="282575">
                <a:moveTo>
                  <a:pt x="90043" y="0"/>
                </a:moveTo>
                <a:lnTo>
                  <a:pt x="51546" y="18097"/>
                </a:lnTo>
                <a:lnTo>
                  <a:pt x="23240"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9" name="object 9"/>
          <p:cNvSpPr/>
          <p:nvPr/>
        </p:nvSpPr>
        <p:spPr>
          <a:xfrm>
            <a:off x="4047363" y="1765300"/>
            <a:ext cx="519430" cy="282575"/>
          </a:xfrm>
          <a:custGeom>
            <a:avLst/>
            <a:gdLst/>
            <a:ahLst/>
            <a:cxnLst/>
            <a:rect l="l" t="t" r="r" b="b"/>
            <a:pathLst>
              <a:path w="519429" h="282575">
                <a:moveTo>
                  <a:pt x="429387" y="0"/>
                </a:moveTo>
                <a:lnTo>
                  <a:pt x="425323" y="11429"/>
                </a:lnTo>
                <a:lnTo>
                  <a:pt x="441686" y="18522"/>
                </a:lnTo>
                <a:lnTo>
                  <a:pt x="455739" y="28352"/>
                </a:lnTo>
                <a:lnTo>
                  <a:pt x="484272" y="73852"/>
                </a:lnTo>
                <a:lnTo>
                  <a:pt x="492603" y="115623"/>
                </a:lnTo>
                <a:lnTo>
                  <a:pt x="493649" y="139700"/>
                </a:lnTo>
                <a:lnTo>
                  <a:pt x="492601" y="164633"/>
                </a:lnTo>
                <a:lnTo>
                  <a:pt x="484219" y="207547"/>
                </a:lnTo>
                <a:lnTo>
                  <a:pt x="455739" y="253841"/>
                </a:lnTo>
                <a:lnTo>
                  <a:pt x="425831" y="270890"/>
                </a:lnTo>
                <a:lnTo>
                  <a:pt x="429387" y="282321"/>
                </a:lnTo>
                <a:lnTo>
                  <a:pt x="467883" y="264239"/>
                </a:lnTo>
                <a:lnTo>
                  <a:pt x="496188" y="232917"/>
                </a:lnTo>
                <a:lnTo>
                  <a:pt x="513619" y="191119"/>
                </a:lnTo>
                <a:lnTo>
                  <a:pt x="519429" y="141224"/>
                </a:lnTo>
                <a:lnTo>
                  <a:pt x="517975" y="115341"/>
                </a:lnTo>
                <a:lnTo>
                  <a:pt x="506303" y="69482"/>
                </a:lnTo>
                <a:lnTo>
                  <a:pt x="483179" y="32146"/>
                </a:lnTo>
                <a:lnTo>
                  <a:pt x="449841" y="7381"/>
                </a:lnTo>
                <a:lnTo>
                  <a:pt x="429387" y="0"/>
                </a:lnTo>
                <a:close/>
              </a:path>
              <a:path w="519429" h="282575">
                <a:moveTo>
                  <a:pt x="90042" y="0"/>
                </a:moveTo>
                <a:lnTo>
                  <a:pt x="51546" y="18097"/>
                </a:lnTo>
                <a:lnTo>
                  <a:pt x="23240" y="49529"/>
                </a:lnTo>
                <a:lnTo>
                  <a:pt x="5810" y="91424"/>
                </a:lnTo>
                <a:lnTo>
                  <a:pt x="0" y="141224"/>
                </a:lnTo>
                <a:lnTo>
                  <a:pt x="1450" y="167177"/>
                </a:lnTo>
                <a:lnTo>
                  <a:pt x="13019" y="213036"/>
                </a:lnTo>
                <a:lnTo>
                  <a:pt x="36018" y="250227"/>
                </a:lnTo>
                <a:lnTo>
                  <a:pt x="69494" y="274941"/>
                </a:lnTo>
                <a:lnTo>
                  <a:pt x="90042"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90042" y="0"/>
                </a:lnTo>
                <a:close/>
              </a:path>
            </a:pathLst>
          </a:custGeom>
          <a:solidFill>
            <a:srgbClr val="000000"/>
          </a:solidFill>
        </p:spPr>
        <p:txBody>
          <a:bodyPr wrap="square" lIns="0" tIns="0" rIns="0" bIns="0" rtlCol="0"/>
          <a:lstStyle/>
          <a:p>
            <a:endParaRPr/>
          </a:p>
        </p:txBody>
      </p:sp>
      <p:sp>
        <p:nvSpPr>
          <p:cNvPr id="10" name="object 10"/>
          <p:cNvSpPr txBox="1"/>
          <p:nvPr/>
        </p:nvSpPr>
        <p:spPr>
          <a:xfrm>
            <a:off x="2091563" y="1738121"/>
            <a:ext cx="2401570" cy="391160"/>
          </a:xfrm>
          <a:prstGeom prst="rect">
            <a:avLst/>
          </a:prstGeom>
        </p:spPr>
        <p:txBody>
          <a:bodyPr vert="horz" wrap="square" lIns="0" tIns="12700" rIns="0" bIns="0" rtlCol="0">
            <a:spAutoFit/>
          </a:bodyPr>
          <a:lstStyle/>
          <a:p>
            <a:pPr marL="38100">
              <a:lnSpc>
                <a:spcPct val="100000"/>
              </a:lnSpc>
              <a:spcBef>
                <a:spcPts val="100"/>
              </a:spcBef>
              <a:tabLst>
                <a:tab pos="982344" algn="l"/>
                <a:tab pos="1421765" algn="l"/>
                <a:tab pos="2055495"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9" baseline="11574" dirty="0">
                <a:latin typeface="Cambria Math"/>
                <a:cs typeface="Cambria Math"/>
              </a:rPr>
              <a:t>𝑥</a:t>
            </a:r>
            <a:r>
              <a:rPr sz="2625" spc="89"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11" name="object 11"/>
          <p:cNvSpPr/>
          <p:nvPr/>
        </p:nvSpPr>
        <p:spPr>
          <a:xfrm>
            <a:off x="4670044" y="1653920"/>
            <a:ext cx="1857375" cy="502920"/>
          </a:xfrm>
          <a:custGeom>
            <a:avLst/>
            <a:gdLst/>
            <a:ahLst/>
            <a:cxnLst/>
            <a:rect l="l" t="t" r="r" b="b"/>
            <a:pathLst>
              <a:path w="1857375" h="502919">
                <a:moveTo>
                  <a:pt x="113411" y="11938"/>
                </a:moveTo>
                <a:lnTo>
                  <a:pt x="63842" y="35915"/>
                </a:lnTo>
                <a:lnTo>
                  <a:pt x="29337" y="92964"/>
                </a:lnTo>
                <a:lnTo>
                  <a:pt x="7327" y="166281"/>
                </a:lnTo>
                <a:lnTo>
                  <a:pt x="1828" y="207302"/>
                </a:lnTo>
                <a:lnTo>
                  <a:pt x="0" y="251206"/>
                </a:lnTo>
                <a:lnTo>
                  <a:pt x="1828" y="294957"/>
                </a:lnTo>
                <a:lnTo>
                  <a:pt x="7327" y="335915"/>
                </a:lnTo>
                <a:lnTo>
                  <a:pt x="16497" y="374116"/>
                </a:lnTo>
                <a:lnTo>
                  <a:pt x="45339" y="440982"/>
                </a:lnTo>
                <a:lnTo>
                  <a:pt x="84874" y="487603"/>
                </a:lnTo>
                <a:lnTo>
                  <a:pt x="108458" y="502793"/>
                </a:lnTo>
                <a:lnTo>
                  <a:pt x="113411" y="490855"/>
                </a:lnTo>
                <a:lnTo>
                  <a:pt x="94500" y="475589"/>
                </a:lnTo>
                <a:lnTo>
                  <a:pt x="77787" y="455676"/>
                </a:lnTo>
                <a:lnTo>
                  <a:pt x="50927" y="401828"/>
                </a:lnTo>
                <a:lnTo>
                  <a:pt x="34061" y="332765"/>
                </a:lnTo>
                <a:lnTo>
                  <a:pt x="29845" y="293700"/>
                </a:lnTo>
                <a:lnTo>
                  <a:pt x="28448" y="251587"/>
                </a:lnTo>
                <a:lnTo>
                  <a:pt x="29845" y="208775"/>
                </a:lnTo>
                <a:lnTo>
                  <a:pt x="34074" y="169291"/>
                </a:lnTo>
                <a:lnTo>
                  <a:pt x="51054" y="100330"/>
                </a:lnTo>
                <a:lnTo>
                  <a:pt x="78041" y="46990"/>
                </a:lnTo>
                <a:lnTo>
                  <a:pt x="94665" y="27178"/>
                </a:lnTo>
                <a:lnTo>
                  <a:pt x="113411" y="11938"/>
                </a:lnTo>
                <a:close/>
              </a:path>
              <a:path w="1857375" h="502919">
                <a:moveTo>
                  <a:pt x="1281811" y="122809"/>
                </a:moveTo>
                <a:lnTo>
                  <a:pt x="1277874" y="111379"/>
                </a:lnTo>
                <a:lnTo>
                  <a:pt x="1257338" y="118770"/>
                </a:lnTo>
                <a:lnTo>
                  <a:pt x="1239367" y="129476"/>
                </a:lnTo>
                <a:lnTo>
                  <a:pt x="1211072" y="160909"/>
                </a:lnTo>
                <a:lnTo>
                  <a:pt x="1193634" y="202806"/>
                </a:lnTo>
                <a:lnTo>
                  <a:pt x="1187831" y="252603"/>
                </a:lnTo>
                <a:lnTo>
                  <a:pt x="1189278" y="278561"/>
                </a:lnTo>
                <a:lnTo>
                  <a:pt x="1200848" y="324421"/>
                </a:lnTo>
                <a:lnTo>
                  <a:pt x="1223848" y="361607"/>
                </a:lnTo>
                <a:lnTo>
                  <a:pt x="1257325" y="386321"/>
                </a:lnTo>
                <a:lnTo>
                  <a:pt x="1277874" y="393700"/>
                </a:lnTo>
                <a:lnTo>
                  <a:pt x="1281430" y="382270"/>
                </a:lnTo>
                <a:lnTo>
                  <a:pt x="1265301" y="375158"/>
                </a:lnTo>
                <a:lnTo>
                  <a:pt x="1251407" y="365226"/>
                </a:lnTo>
                <a:lnTo>
                  <a:pt x="1222908" y="318935"/>
                </a:lnTo>
                <a:lnTo>
                  <a:pt x="1214526" y="276021"/>
                </a:lnTo>
                <a:lnTo>
                  <a:pt x="1213485" y="251079"/>
                </a:lnTo>
                <a:lnTo>
                  <a:pt x="1214526" y="227012"/>
                </a:lnTo>
                <a:lnTo>
                  <a:pt x="1222908" y="185242"/>
                </a:lnTo>
                <a:lnTo>
                  <a:pt x="1251496" y="139738"/>
                </a:lnTo>
                <a:lnTo>
                  <a:pt x="1265516" y="129908"/>
                </a:lnTo>
                <a:lnTo>
                  <a:pt x="1281811" y="122809"/>
                </a:lnTo>
                <a:close/>
              </a:path>
              <a:path w="1857375" h="502919">
                <a:moveTo>
                  <a:pt x="1707261" y="252603"/>
                </a:moveTo>
                <a:lnTo>
                  <a:pt x="1701431" y="202806"/>
                </a:lnTo>
                <a:lnTo>
                  <a:pt x="1683893" y="160909"/>
                </a:lnTo>
                <a:lnTo>
                  <a:pt x="1655597" y="129476"/>
                </a:lnTo>
                <a:lnTo>
                  <a:pt x="1617218" y="111379"/>
                </a:lnTo>
                <a:lnTo>
                  <a:pt x="1613154" y="122809"/>
                </a:lnTo>
                <a:lnTo>
                  <a:pt x="1629511" y="129908"/>
                </a:lnTo>
                <a:lnTo>
                  <a:pt x="1643570" y="139738"/>
                </a:lnTo>
                <a:lnTo>
                  <a:pt x="1672094" y="185242"/>
                </a:lnTo>
                <a:lnTo>
                  <a:pt x="1680425" y="227012"/>
                </a:lnTo>
                <a:lnTo>
                  <a:pt x="1681480" y="251079"/>
                </a:lnTo>
                <a:lnTo>
                  <a:pt x="1680425" y="276021"/>
                </a:lnTo>
                <a:lnTo>
                  <a:pt x="1672043" y="318935"/>
                </a:lnTo>
                <a:lnTo>
                  <a:pt x="1643570" y="365226"/>
                </a:lnTo>
                <a:lnTo>
                  <a:pt x="1613662" y="382270"/>
                </a:lnTo>
                <a:lnTo>
                  <a:pt x="1617218" y="393700"/>
                </a:lnTo>
                <a:lnTo>
                  <a:pt x="1655711" y="375627"/>
                </a:lnTo>
                <a:lnTo>
                  <a:pt x="1684020" y="344297"/>
                </a:lnTo>
                <a:lnTo>
                  <a:pt x="1701444" y="302501"/>
                </a:lnTo>
                <a:lnTo>
                  <a:pt x="1705800" y="278561"/>
                </a:lnTo>
                <a:lnTo>
                  <a:pt x="1707261" y="252603"/>
                </a:lnTo>
                <a:close/>
              </a:path>
              <a:path w="1857375" h="502919">
                <a:moveTo>
                  <a:pt x="1857248" y="251206"/>
                </a:moveTo>
                <a:lnTo>
                  <a:pt x="1855406" y="207302"/>
                </a:lnTo>
                <a:lnTo>
                  <a:pt x="1849907" y="166281"/>
                </a:lnTo>
                <a:lnTo>
                  <a:pt x="1840738" y="128155"/>
                </a:lnTo>
                <a:lnTo>
                  <a:pt x="1811883" y="61798"/>
                </a:lnTo>
                <a:lnTo>
                  <a:pt x="1772259" y="15316"/>
                </a:lnTo>
                <a:lnTo>
                  <a:pt x="1748663" y="0"/>
                </a:lnTo>
                <a:lnTo>
                  <a:pt x="1743837" y="11938"/>
                </a:lnTo>
                <a:lnTo>
                  <a:pt x="1762569" y="27178"/>
                </a:lnTo>
                <a:lnTo>
                  <a:pt x="1779181" y="46990"/>
                </a:lnTo>
                <a:lnTo>
                  <a:pt x="1806067" y="100330"/>
                </a:lnTo>
                <a:lnTo>
                  <a:pt x="1823148" y="169291"/>
                </a:lnTo>
                <a:lnTo>
                  <a:pt x="1827390" y="208775"/>
                </a:lnTo>
                <a:lnTo>
                  <a:pt x="1828800" y="251587"/>
                </a:lnTo>
                <a:lnTo>
                  <a:pt x="1827390" y="293700"/>
                </a:lnTo>
                <a:lnTo>
                  <a:pt x="1823173" y="332765"/>
                </a:lnTo>
                <a:lnTo>
                  <a:pt x="1806321" y="401828"/>
                </a:lnTo>
                <a:lnTo>
                  <a:pt x="1779358" y="455676"/>
                </a:lnTo>
                <a:lnTo>
                  <a:pt x="1743837" y="490855"/>
                </a:lnTo>
                <a:lnTo>
                  <a:pt x="1748663" y="502793"/>
                </a:lnTo>
                <a:lnTo>
                  <a:pt x="1793328" y="467004"/>
                </a:lnTo>
                <a:lnTo>
                  <a:pt x="1827911" y="409575"/>
                </a:lnTo>
                <a:lnTo>
                  <a:pt x="1849907" y="335915"/>
                </a:lnTo>
                <a:lnTo>
                  <a:pt x="1855406" y="294957"/>
                </a:lnTo>
                <a:lnTo>
                  <a:pt x="1857248" y="251206"/>
                </a:lnTo>
                <a:close/>
              </a:path>
            </a:pathLst>
          </a:custGeom>
          <a:solidFill>
            <a:srgbClr val="000000"/>
          </a:solidFill>
        </p:spPr>
        <p:txBody>
          <a:bodyPr wrap="square" lIns="0" tIns="0" rIns="0" bIns="0" rtlCol="0"/>
          <a:lstStyle/>
          <a:p>
            <a:endParaRPr/>
          </a:p>
        </p:txBody>
      </p:sp>
      <p:sp>
        <p:nvSpPr>
          <p:cNvPr id="12" name="object 12"/>
          <p:cNvSpPr txBox="1"/>
          <p:nvPr/>
        </p:nvSpPr>
        <p:spPr>
          <a:xfrm>
            <a:off x="1065580" y="1675638"/>
            <a:ext cx="5251450" cy="391160"/>
          </a:xfrm>
          <a:prstGeom prst="rect">
            <a:avLst/>
          </a:prstGeom>
        </p:spPr>
        <p:txBody>
          <a:bodyPr vert="horz" wrap="square" lIns="0" tIns="12700" rIns="0" bIns="0" rtlCol="0">
            <a:spAutoFit/>
          </a:bodyPr>
          <a:lstStyle/>
          <a:p>
            <a:pPr marL="38100">
              <a:lnSpc>
                <a:spcPct val="100000"/>
              </a:lnSpc>
              <a:spcBef>
                <a:spcPts val="100"/>
              </a:spcBef>
              <a:tabLst>
                <a:tab pos="334010" algn="l"/>
                <a:tab pos="3728085" algn="l"/>
                <a:tab pos="4892675" algn="l"/>
              </a:tabLst>
            </a:pPr>
            <a:r>
              <a:rPr sz="2400" dirty="0">
                <a:latin typeface="Cambria Math"/>
                <a:cs typeface="Cambria Math"/>
              </a:rPr>
              <a:t>𝐿	</a:t>
            </a:r>
            <a:r>
              <a:rPr sz="2400" spc="35" dirty="0">
                <a:latin typeface="Cambria Math"/>
                <a:cs typeface="Cambria Math"/>
              </a:rPr>
              <a:t>𝑤,</a:t>
            </a:r>
            <a:r>
              <a:rPr sz="2400" spc="-145" dirty="0">
                <a:latin typeface="Cambria Math"/>
                <a:cs typeface="Cambria Math"/>
              </a:rPr>
              <a:t> </a:t>
            </a:r>
            <a:r>
              <a:rPr sz="2400" dirty="0">
                <a:latin typeface="Cambria Math"/>
                <a:cs typeface="Cambria Math"/>
              </a:rPr>
              <a:t>𝑏	1</a:t>
            </a:r>
            <a:r>
              <a:rPr sz="2400" spc="5"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a:t>
            </a:r>
            <a:endParaRPr sz="2625" baseline="28571">
              <a:latin typeface="Cambria Math"/>
              <a:cs typeface="Cambria Math"/>
            </a:endParaRPr>
          </a:p>
        </p:txBody>
      </p:sp>
      <p:sp>
        <p:nvSpPr>
          <p:cNvPr id="13" name="object 13"/>
          <p:cNvSpPr/>
          <p:nvPr/>
        </p:nvSpPr>
        <p:spPr>
          <a:xfrm>
            <a:off x="7448931" y="1765300"/>
            <a:ext cx="563880" cy="282575"/>
          </a:xfrm>
          <a:custGeom>
            <a:avLst/>
            <a:gdLst/>
            <a:ahLst/>
            <a:cxnLst/>
            <a:rect l="l" t="t" r="r" b="b"/>
            <a:pathLst>
              <a:path w="563879" h="282575">
                <a:moveTo>
                  <a:pt x="473583" y="0"/>
                </a:moveTo>
                <a:lnTo>
                  <a:pt x="469519" y="11429"/>
                </a:lnTo>
                <a:lnTo>
                  <a:pt x="485882" y="18522"/>
                </a:lnTo>
                <a:lnTo>
                  <a:pt x="499935" y="28352"/>
                </a:lnTo>
                <a:lnTo>
                  <a:pt x="528468" y="73852"/>
                </a:lnTo>
                <a:lnTo>
                  <a:pt x="536799" y="115623"/>
                </a:lnTo>
                <a:lnTo>
                  <a:pt x="537845" y="139700"/>
                </a:lnTo>
                <a:lnTo>
                  <a:pt x="536797" y="164633"/>
                </a:lnTo>
                <a:lnTo>
                  <a:pt x="528415" y="207547"/>
                </a:lnTo>
                <a:lnTo>
                  <a:pt x="499935" y="253841"/>
                </a:lnTo>
                <a:lnTo>
                  <a:pt x="470026" y="270890"/>
                </a:lnTo>
                <a:lnTo>
                  <a:pt x="473583" y="282321"/>
                </a:lnTo>
                <a:lnTo>
                  <a:pt x="512079" y="264239"/>
                </a:lnTo>
                <a:lnTo>
                  <a:pt x="540385" y="232917"/>
                </a:lnTo>
                <a:lnTo>
                  <a:pt x="557815" y="191119"/>
                </a:lnTo>
                <a:lnTo>
                  <a:pt x="563626" y="141224"/>
                </a:lnTo>
                <a:lnTo>
                  <a:pt x="562171" y="115341"/>
                </a:lnTo>
                <a:lnTo>
                  <a:pt x="550499" y="69482"/>
                </a:lnTo>
                <a:lnTo>
                  <a:pt x="527375" y="32146"/>
                </a:lnTo>
                <a:lnTo>
                  <a:pt x="494037" y="7381"/>
                </a:lnTo>
                <a:lnTo>
                  <a:pt x="473583" y="0"/>
                </a:lnTo>
                <a:close/>
              </a:path>
              <a:path w="563879" h="282575">
                <a:moveTo>
                  <a:pt x="90043" y="0"/>
                </a:moveTo>
                <a:lnTo>
                  <a:pt x="51546" y="18097"/>
                </a:lnTo>
                <a:lnTo>
                  <a:pt x="23241"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90043" y="0"/>
                </a:lnTo>
                <a:close/>
              </a:path>
            </a:pathLst>
          </a:custGeom>
          <a:solidFill>
            <a:srgbClr val="000000"/>
          </a:solidFill>
        </p:spPr>
        <p:txBody>
          <a:bodyPr wrap="square" lIns="0" tIns="0" rIns="0" bIns="0" rtlCol="0"/>
          <a:lstStyle/>
          <a:p>
            <a:endParaRPr/>
          </a:p>
        </p:txBody>
      </p:sp>
      <p:sp>
        <p:nvSpPr>
          <p:cNvPr id="14" name="object 14"/>
          <p:cNvSpPr txBox="1"/>
          <p:nvPr/>
        </p:nvSpPr>
        <p:spPr>
          <a:xfrm>
            <a:off x="6566661" y="1675638"/>
            <a:ext cx="1368425" cy="391160"/>
          </a:xfrm>
          <a:prstGeom prst="rect">
            <a:avLst/>
          </a:prstGeom>
        </p:spPr>
        <p:txBody>
          <a:bodyPr vert="horz" wrap="square" lIns="0" tIns="12700" rIns="0" bIns="0" rtlCol="0">
            <a:spAutoFit/>
          </a:bodyPr>
          <a:lstStyle/>
          <a:p>
            <a:pPr marL="38100">
              <a:lnSpc>
                <a:spcPct val="100000"/>
              </a:lnSpc>
              <a:spcBef>
                <a:spcPts val="100"/>
              </a:spcBef>
              <a:tabLst>
                <a:tab pos="982980" algn="l"/>
              </a:tabLst>
            </a:pPr>
            <a:r>
              <a:rPr sz="2400" dirty="0">
                <a:latin typeface="Cambria Math"/>
                <a:cs typeface="Cambria Math"/>
              </a:rPr>
              <a:t>⋯</a:t>
            </a:r>
            <a:r>
              <a:rPr sz="2400" spc="-13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𝑁</a:t>
            </a:r>
            <a:endParaRPr sz="2625" baseline="28571">
              <a:latin typeface="Cambria Math"/>
              <a:cs typeface="Cambria Math"/>
            </a:endParaRPr>
          </a:p>
        </p:txBody>
      </p:sp>
      <p:sp>
        <p:nvSpPr>
          <p:cNvPr id="15" name="object 15"/>
          <p:cNvSpPr/>
          <p:nvPr/>
        </p:nvSpPr>
        <p:spPr>
          <a:xfrm>
            <a:off x="1357502" y="2433447"/>
            <a:ext cx="718185" cy="282575"/>
          </a:xfrm>
          <a:custGeom>
            <a:avLst/>
            <a:gdLst/>
            <a:ahLst/>
            <a:cxnLst/>
            <a:rect l="l" t="t" r="r" b="b"/>
            <a:pathLst>
              <a:path w="718185" h="282575">
                <a:moveTo>
                  <a:pt x="627634" y="0"/>
                </a:moveTo>
                <a:lnTo>
                  <a:pt x="623570" y="11429"/>
                </a:lnTo>
                <a:lnTo>
                  <a:pt x="639933" y="18504"/>
                </a:lnTo>
                <a:lnTo>
                  <a:pt x="653986" y="28305"/>
                </a:lnTo>
                <a:lnTo>
                  <a:pt x="682519" y="73852"/>
                </a:lnTo>
                <a:lnTo>
                  <a:pt x="690850" y="115623"/>
                </a:lnTo>
                <a:lnTo>
                  <a:pt x="691896" y="139700"/>
                </a:lnTo>
                <a:lnTo>
                  <a:pt x="690848" y="164580"/>
                </a:lnTo>
                <a:lnTo>
                  <a:pt x="682466" y="207529"/>
                </a:lnTo>
                <a:lnTo>
                  <a:pt x="653970" y="253777"/>
                </a:lnTo>
                <a:lnTo>
                  <a:pt x="623951" y="270763"/>
                </a:lnTo>
                <a:lnTo>
                  <a:pt x="627634" y="282320"/>
                </a:lnTo>
                <a:lnTo>
                  <a:pt x="666130" y="264239"/>
                </a:lnTo>
                <a:lnTo>
                  <a:pt x="694435" y="232917"/>
                </a:lnTo>
                <a:lnTo>
                  <a:pt x="711866" y="191071"/>
                </a:lnTo>
                <a:lnTo>
                  <a:pt x="717677" y="141224"/>
                </a:lnTo>
                <a:lnTo>
                  <a:pt x="716204" y="115339"/>
                </a:lnTo>
                <a:lnTo>
                  <a:pt x="704496" y="69429"/>
                </a:lnTo>
                <a:lnTo>
                  <a:pt x="681426" y="32093"/>
                </a:lnTo>
                <a:lnTo>
                  <a:pt x="648088" y="7379"/>
                </a:lnTo>
                <a:lnTo>
                  <a:pt x="627634" y="0"/>
                </a:lnTo>
                <a:close/>
              </a:path>
              <a:path w="718185" h="282575">
                <a:moveTo>
                  <a:pt x="90043" y="0"/>
                </a:moveTo>
                <a:lnTo>
                  <a:pt x="51657" y="18081"/>
                </a:lnTo>
                <a:lnTo>
                  <a:pt x="23368" y="49402"/>
                </a:lnTo>
                <a:lnTo>
                  <a:pt x="5826" y="91408"/>
                </a:lnTo>
                <a:lnTo>
                  <a:pt x="0" y="141224"/>
                </a:lnTo>
                <a:lnTo>
                  <a:pt x="1452" y="167159"/>
                </a:lnTo>
                <a:lnTo>
                  <a:pt x="13073" y="212982"/>
                </a:lnTo>
                <a:lnTo>
                  <a:pt x="36125" y="250227"/>
                </a:lnTo>
                <a:lnTo>
                  <a:pt x="69514" y="274941"/>
                </a:lnTo>
                <a:lnTo>
                  <a:pt x="90043" y="282320"/>
                </a:lnTo>
                <a:lnTo>
                  <a:pt x="93599" y="270763"/>
                </a:lnTo>
                <a:lnTo>
                  <a:pt x="77549" y="263663"/>
                </a:lnTo>
                <a:lnTo>
                  <a:pt x="63690" y="253777"/>
                </a:lnTo>
                <a:lnTo>
                  <a:pt x="35210" y="207529"/>
                </a:lnTo>
                <a:lnTo>
                  <a:pt x="26828" y="164580"/>
                </a:lnTo>
                <a:lnTo>
                  <a:pt x="25781" y="139700"/>
                </a:lnTo>
                <a:lnTo>
                  <a:pt x="26828" y="115623"/>
                </a:lnTo>
                <a:lnTo>
                  <a:pt x="35210" y="73852"/>
                </a:lnTo>
                <a:lnTo>
                  <a:pt x="63801" y="28305"/>
                </a:lnTo>
                <a:lnTo>
                  <a:pt x="94106" y="11429"/>
                </a:lnTo>
                <a:lnTo>
                  <a:pt x="90043" y="0"/>
                </a:lnTo>
                <a:close/>
              </a:path>
            </a:pathLst>
          </a:custGeom>
          <a:solidFill>
            <a:srgbClr val="000000"/>
          </a:solidFill>
        </p:spPr>
        <p:txBody>
          <a:bodyPr wrap="square" lIns="0" tIns="0" rIns="0" bIns="0" rtlCol="0"/>
          <a:lstStyle/>
          <a:p>
            <a:endParaRPr/>
          </a:p>
        </p:txBody>
      </p:sp>
      <p:sp>
        <p:nvSpPr>
          <p:cNvPr id="16" name="object 16"/>
          <p:cNvSpPr/>
          <p:nvPr/>
        </p:nvSpPr>
        <p:spPr>
          <a:xfrm>
            <a:off x="3309746" y="2433447"/>
            <a:ext cx="512445" cy="282575"/>
          </a:xfrm>
          <a:custGeom>
            <a:avLst/>
            <a:gdLst/>
            <a:ahLst/>
            <a:cxnLst/>
            <a:rect l="l" t="t" r="r" b="b"/>
            <a:pathLst>
              <a:path w="512445" h="282575">
                <a:moveTo>
                  <a:pt x="421893" y="0"/>
                </a:moveTo>
                <a:lnTo>
                  <a:pt x="417829" y="11429"/>
                </a:lnTo>
                <a:lnTo>
                  <a:pt x="434193" y="18504"/>
                </a:lnTo>
                <a:lnTo>
                  <a:pt x="448246" y="28305"/>
                </a:lnTo>
                <a:lnTo>
                  <a:pt x="476779" y="73852"/>
                </a:lnTo>
                <a:lnTo>
                  <a:pt x="485110" y="115623"/>
                </a:lnTo>
                <a:lnTo>
                  <a:pt x="486155" y="139700"/>
                </a:lnTo>
                <a:lnTo>
                  <a:pt x="485108" y="164580"/>
                </a:lnTo>
                <a:lnTo>
                  <a:pt x="476726" y="207529"/>
                </a:lnTo>
                <a:lnTo>
                  <a:pt x="448230" y="253777"/>
                </a:lnTo>
                <a:lnTo>
                  <a:pt x="418211" y="270763"/>
                </a:lnTo>
                <a:lnTo>
                  <a:pt x="421893" y="282320"/>
                </a:lnTo>
                <a:lnTo>
                  <a:pt x="460390" y="264239"/>
                </a:lnTo>
                <a:lnTo>
                  <a:pt x="488695" y="232917"/>
                </a:lnTo>
                <a:lnTo>
                  <a:pt x="506126" y="191071"/>
                </a:lnTo>
                <a:lnTo>
                  <a:pt x="511937" y="141224"/>
                </a:lnTo>
                <a:lnTo>
                  <a:pt x="510464" y="115339"/>
                </a:lnTo>
                <a:lnTo>
                  <a:pt x="498756" y="69429"/>
                </a:lnTo>
                <a:lnTo>
                  <a:pt x="475686" y="32093"/>
                </a:lnTo>
                <a:lnTo>
                  <a:pt x="442348" y="7379"/>
                </a:lnTo>
                <a:lnTo>
                  <a:pt x="421893" y="0"/>
                </a:lnTo>
                <a:close/>
              </a:path>
              <a:path w="512445" h="282575">
                <a:moveTo>
                  <a:pt x="90042" y="0"/>
                </a:moveTo>
                <a:lnTo>
                  <a:pt x="51657" y="18081"/>
                </a:lnTo>
                <a:lnTo>
                  <a:pt x="23367" y="49402"/>
                </a:lnTo>
                <a:lnTo>
                  <a:pt x="5826" y="91408"/>
                </a:lnTo>
                <a:lnTo>
                  <a:pt x="0" y="141224"/>
                </a:lnTo>
                <a:lnTo>
                  <a:pt x="1452" y="167159"/>
                </a:lnTo>
                <a:lnTo>
                  <a:pt x="13073" y="212982"/>
                </a:lnTo>
                <a:lnTo>
                  <a:pt x="36125" y="250227"/>
                </a:lnTo>
                <a:lnTo>
                  <a:pt x="69514" y="274941"/>
                </a:lnTo>
                <a:lnTo>
                  <a:pt x="90042" y="282320"/>
                </a:lnTo>
                <a:lnTo>
                  <a:pt x="93599" y="270763"/>
                </a:lnTo>
                <a:lnTo>
                  <a:pt x="77549" y="263663"/>
                </a:lnTo>
                <a:lnTo>
                  <a:pt x="63690" y="253777"/>
                </a:lnTo>
                <a:lnTo>
                  <a:pt x="35210" y="207529"/>
                </a:lnTo>
                <a:lnTo>
                  <a:pt x="26828" y="164580"/>
                </a:lnTo>
                <a:lnTo>
                  <a:pt x="25780" y="139700"/>
                </a:lnTo>
                <a:lnTo>
                  <a:pt x="26828" y="115623"/>
                </a:lnTo>
                <a:lnTo>
                  <a:pt x="35210" y="73852"/>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17" name="object 17"/>
          <p:cNvSpPr/>
          <p:nvPr/>
        </p:nvSpPr>
        <p:spPr>
          <a:xfrm>
            <a:off x="5021198" y="2433447"/>
            <a:ext cx="520065" cy="282575"/>
          </a:xfrm>
          <a:custGeom>
            <a:avLst/>
            <a:gdLst/>
            <a:ahLst/>
            <a:cxnLst/>
            <a:rect l="l" t="t" r="r" b="b"/>
            <a:pathLst>
              <a:path w="520064" h="282575">
                <a:moveTo>
                  <a:pt x="429513" y="0"/>
                </a:moveTo>
                <a:lnTo>
                  <a:pt x="425450" y="11429"/>
                </a:lnTo>
                <a:lnTo>
                  <a:pt x="441813" y="18504"/>
                </a:lnTo>
                <a:lnTo>
                  <a:pt x="455866" y="28305"/>
                </a:lnTo>
                <a:lnTo>
                  <a:pt x="484399" y="73852"/>
                </a:lnTo>
                <a:lnTo>
                  <a:pt x="492730" y="115623"/>
                </a:lnTo>
                <a:lnTo>
                  <a:pt x="493775" y="139700"/>
                </a:lnTo>
                <a:lnTo>
                  <a:pt x="492728" y="164580"/>
                </a:lnTo>
                <a:lnTo>
                  <a:pt x="484346" y="207529"/>
                </a:lnTo>
                <a:lnTo>
                  <a:pt x="455850" y="253777"/>
                </a:lnTo>
                <a:lnTo>
                  <a:pt x="425830" y="270763"/>
                </a:lnTo>
                <a:lnTo>
                  <a:pt x="429513" y="282320"/>
                </a:lnTo>
                <a:lnTo>
                  <a:pt x="468010" y="264239"/>
                </a:lnTo>
                <a:lnTo>
                  <a:pt x="496315" y="232917"/>
                </a:lnTo>
                <a:lnTo>
                  <a:pt x="513746" y="191071"/>
                </a:lnTo>
                <a:lnTo>
                  <a:pt x="519556" y="141224"/>
                </a:lnTo>
                <a:lnTo>
                  <a:pt x="518084" y="115339"/>
                </a:lnTo>
                <a:lnTo>
                  <a:pt x="506376" y="69429"/>
                </a:lnTo>
                <a:lnTo>
                  <a:pt x="483306" y="32093"/>
                </a:lnTo>
                <a:lnTo>
                  <a:pt x="449968" y="7379"/>
                </a:lnTo>
                <a:lnTo>
                  <a:pt x="429513" y="0"/>
                </a:lnTo>
                <a:close/>
              </a:path>
              <a:path w="520064" h="282575">
                <a:moveTo>
                  <a:pt x="90042" y="0"/>
                </a:moveTo>
                <a:lnTo>
                  <a:pt x="51657" y="18081"/>
                </a:lnTo>
                <a:lnTo>
                  <a:pt x="23367" y="49402"/>
                </a:lnTo>
                <a:lnTo>
                  <a:pt x="5826" y="91408"/>
                </a:lnTo>
                <a:lnTo>
                  <a:pt x="0" y="141224"/>
                </a:lnTo>
                <a:lnTo>
                  <a:pt x="1452" y="167159"/>
                </a:lnTo>
                <a:lnTo>
                  <a:pt x="13073" y="212982"/>
                </a:lnTo>
                <a:lnTo>
                  <a:pt x="36125" y="250227"/>
                </a:lnTo>
                <a:lnTo>
                  <a:pt x="69514" y="274941"/>
                </a:lnTo>
                <a:lnTo>
                  <a:pt x="90042" y="282320"/>
                </a:lnTo>
                <a:lnTo>
                  <a:pt x="93599" y="270763"/>
                </a:lnTo>
                <a:lnTo>
                  <a:pt x="77549" y="263663"/>
                </a:lnTo>
                <a:lnTo>
                  <a:pt x="63690" y="253777"/>
                </a:lnTo>
                <a:lnTo>
                  <a:pt x="35210" y="207529"/>
                </a:lnTo>
                <a:lnTo>
                  <a:pt x="26828" y="164580"/>
                </a:lnTo>
                <a:lnTo>
                  <a:pt x="25780" y="139700"/>
                </a:lnTo>
                <a:lnTo>
                  <a:pt x="26828" y="115623"/>
                </a:lnTo>
                <a:lnTo>
                  <a:pt x="35210" y="73852"/>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6284087" y="2322067"/>
            <a:ext cx="1857375" cy="502920"/>
          </a:xfrm>
          <a:custGeom>
            <a:avLst/>
            <a:gdLst/>
            <a:ahLst/>
            <a:cxnLst/>
            <a:rect l="l" t="t" r="r" b="b"/>
            <a:pathLst>
              <a:path w="1857375" h="502919">
                <a:moveTo>
                  <a:pt x="113411" y="11938"/>
                </a:moveTo>
                <a:lnTo>
                  <a:pt x="63792" y="35902"/>
                </a:lnTo>
                <a:lnTo>
                  <a:pt x="29337" y="92837"/>
                </a:lnTo>
                <a:lnTo>
                  <a:pt x="7327" y="166268"/>
                </a:lnTo>
                <a:lnTo>
                  <a:pt x="1828" y="207302"/>
                </a:lnTo>
                <a:lnTo>
                  <a:pt x="0" y="251206"/>
                </a:lnTo>
                <a:lnTo>
                  <a:pt x="1828" y="294957"/>
                </a:lnTo>
                <a:lnTo>
                  <a:pt x="7327" y="335915"/>
                </a:lnTo>
                <a:lnTo>
                  <a:pt x="16497" y="374116"/>
                </a:lnTo>
                <a:lnTo>
                  <a:pt x="45288" y="440969"/>
                </a:lnTo>
                <a:lnTo>
                  <a:pt x="84861" y="487553"/>
                </a:lnTo>
                <a:lnTo>
                  <a:pt x="108458" y="502793"/>
                </a:lnTo>
                <a:lnTo>
                  <a:pt x="113411" y="490855"/>
                </a:lnTo>
                <a:lnTo>
                  <a:pt x="94424" y="475576"/>
                </a:lnTo>
                <a:lnTo>
                  <a:pt x="77673" y="455637"/>
                </a:lnTo>
                <a:lnTo>
                  <a:pt x="50800" y="401828"/>
                </a:lnTo>
                <a:lnTo>
                  <a:pt x="33997" y="332701"/>
                </a:lnTo>
                <a:lnTo>
                  <a:pt x="29832" y="293585"/>
                </a:lnTo>
                <a:lnTo>
                  <a:pt x="28448" y="251460"/>
                </a:lnTo>
                <a:lnTo>
                  <a:pt x="29845" y="208724"/>
                </a:lnTo>
                <a:lnTo>
                  <a:pt x="34074" y="169265"/>
                </a:lnTo>
                <a:lnTo>
                  <a:pt x="51054" y="100203"/>
                </a:lnTo>
                <a:lnTo>
                  <a:pt x="77990" y="46977"/>
                </a:lnTo>
                <a:lnTo>
                  <a:pt x="94640" y="27178"/>
                </a:lnTo>
                <a:lnTo>
                  <a:pt x="113411" y="11938"/>
                </a:lnTo>
                <a:close/>
              </a:path>
              <a:path w="1857375" h="502919">
                <a:moveTo>
                  <a:pt x="1281811" y="122809"/>
                </a:moveTo>
                <a:lnTo>
                  <a:pt x="1277747" y="111379"/>
                </a:lnTo>
                <a:lnTo>
                  <a:pt x="1257287" y="118770"/>
                </a:lnTo>
                <a:lnTo>
                  <a:pt x="1239354" y="129463"/>
                </a:lnTo>
                <a:lnTo>
                  <a:pt x="1211072" y="160782"/>
                </a:lnTo>
                <a:lnTo>
                  <a:pt x="1193520" y="202793"/>
                </a:lnTo>
                <a:lnTo>
                  <a:pt x="1187704" y="252603"/>
                </a:lnTo>
                <a:lnTo>
                  <a:pt x="1189151" y="278549"/>
                </a:lnTo>
                <a:lnTo>
                  <a:pt x="1200772" y="324370"/>
                </a:lnTo>
                <a:lnTo>
                  <a:pt x="1223822" y="361607"/>
                </a:lnTo>
                <a:lnTo>
                  <a:pt x="1257211" y="386321"/>
                </a:lnTo>
                <a:lnTo>
                  <a:pt x="1277747" y="393700"/>
                </a:lnTo>
                <a:lnTo>
                  <a:pt x="1281303" y="382143"/>
                </a:lnTo>
                <a:lnTo>
                  <a:pt x="1265250" y="375043"/>
                </a:lnTo>
                <a:lnTo>
                  <a:pt x="1251394" y="365163"/>
                </a:lnTo>
                <a:lnTo>
                  <a:pt x="1222908" y="318909"/>
                </a:lnTo>
                <a:lnTo>
                  <a:pt x="1214526" y="275971"/>
                </a:lnTo>
                <a:lnTo>
                  <a:pt x="1213485" y="251079"/>
                </a:lnTo>
                <a:lnTo>
                  <a:pt x="1214526" y="227012"/>
                </a:lnTo>
                <a:lnTo>
                  <a:pt x="1222908" y="185242"/>
                </a:lnTo>
                <a:lnTo>
                  <a:pt x="1251496" y="139687"/>
                </a:lnTo>
                <a:lnTo>
                  <a:pt x="1265516" y="129895"/>
                </a:lnTo>
                <a:lnTo>
                  <a:pt x="1281811" y="122809"/>
                </a:lnTo>
                <a:close/>
              </a:path>
              <a:path w="1857375" h="502919">
                <a:moveTo>
                  <a:pt x="1707261" y="252603"/>
                </a:moveTo>
                <a:lnTo>
                  <a:pt x="1701380" y="202793"/>
                </a:lnTo>
                <a:lnTo>
                  <a:pt x="1683893" y="160782"/>
                </a:lnTo>
                <a:lnTo>
                  <a:pt x="1655597" y="129463"/>
                </a:lnTo>
                <a:lnTo>
                  <a:pt x="1617218" y="111379"/>
                </a:lnTo>
                <a:lnTo>
                  <a:pt x="1613154" y="122809"/>
                </a:lnTo>
                <a:lnTo>
                  <a:pt x="1629511" y="129895"/>
                </a:lnTo>
                <a:lnTo>
                  <a:pt x="1643557" y="139687"/>
                </a:lnTo>
                <a:lnTo>
                  <a:pt x="1672094" y="185242"/>
                </a:lnTo>
                <a:lnTo>
                  <a:pt x="1680425" y="227012"/>
                </a:lnTo>
                <a:lnTo>
                  <a:pt x="1681480" y="251079"/>
                </a:lnTo>
                <a:lnTo>
                  <a:pt x="1680425" y="275971"/>
                </a:lnTo>
                <a:lnTo>
                  <a:pt x="1672043" y="318909"/>
                </a:lnTo>
                <a:lnTo>
                  <a:pt x="1643545" y="365163"/>
                </a:lnTo>
                <a:lnTo>
                  <a:pt x="1613535" y="382143"/>
                </a:lnTo>
                <a:lnTo>
                  <a:pt x="1617218" y="393700"/>
                </a:lnTo>
                <a:lnTo>
                  <a:pt x="1655711" y="375627"/>
                </a:lnTo>
                <a:lnTo>
                  <a:pt x="1684020" y="344297"/>
                </a:lnTo>
                <a:lnTo>
                  <a:pt x="1701444" y="302463"/>
                </a:lnTo>
                <a:lnTo>
                  <a:pt x="1705800" y="278549"/>
                </a:lnTo>
                <a:lnTo>
                  <a:pt x="1707261" y="252603"/>
                </a:lnTo>
                <a:close/>
              </a:path>
              <a:path w="1857375" h="502919">
                <a:moveTo>
                  <a:pt x="1857248" y="251206"/>
                </a:moveTo>
                <a:lnTo>
                  <a:pt x="1855406" y="207302"/>
                </a:lnTo>
                <a:lnTo>
                  <a:pt x="1849894" y="166268"/>
                </a:lnTo>
                <a:lnTo>
                  <a:pt x="1840687" y="128104"/>
                </a:lnTo>
                <a:lnTo>
                  <a:pt x="1811820" y="61747"/>
                </a:lnTo>
                <a:lnTo>
                  <a:pt x="1772196" y="15316"/>
                </a:lnTo>
                <a:lnTo>
                  <a:pt x="1748536" y="0"/>
                </a:lnTo>
                <a:lnTo>
                  <a:pt x="1743837" y="11938"/>
                </a:lnTo>
                <a:lnTo>
                  <a:pt x="1762569" y="27178"/>
                </a:lnTo>
                <a:lnTo>
                  <a:pt x="1779181" y="46977"/>
                </a:lnTo>
                <a:lnTo>
                  <a:pt x="1806067" y="100203"/>
                </a:lnTo>
                <a:lnTo>
                  <a:pt x="1823097" y="169265"/>
                </a:lnTo>
                <a:lnTo>
                  <a:pt x="1827364" y="208724"/>
                </a:lnTo>
                <a:lnTo>
                  <a:pt x="1828800" y="251460"/>
                </a:lnTo>
                <a:lnTo>
                  <a:pt x="1827390" y="293585"/>
                </a:lnTo>
                <a:lnTo>
                  <a:pt x="1823161" y="332701"/>
                </a:lnTo>
                <a:lnTo>
                  <a:pt x="1806194" y="401828"/>
                </a:lnTo>
                <a:lnTo>
                  <a:pt x="1779346" y="455637"/>
                </a:lnTo>
                <a:lnTo>
                  <a:pt x="1743837" y="490855"/>
                </a:lnTo>
                <a:lnTo>
                  <a:pt x="1748536" y="502793"/>
                </a:lnTo>
                <a:lnTo>
                  <a:pt x="1793303" y="466953"/>
                </a:lnTo>
                <a:lnTo>
                  <a:pt x="1827784" y="409575"/>
                </a:lnTo>
                <a:lnTo>
                  <a:pt x="1849894" y="335915"/>
                </a:lnTo>
                <a:lnTo>
                  <a:pt x="1855406" y="294957"/>
                </a:lnTo>
                <a:lnTo>
                  <a:pt x="1857248" y="251206"/>
                </a:lnTo>
                <a:close/>
              </a:path>
            </a:pathLst>
          </a:custGeom>
          <a:solidFill>
            <a:srgbClr val="000000"/>
          </a:solidFill>
        </p:spPr>
        <p:txBody>
          <a:bodyPr wrap="square" lIns="0" tIns="0" rIns="0" bIns="0" rtlCol="0"/>
          <a:lstStyle/>
          <a:p>
            <a:endParaRPr/>
          </a:p>
        </p:txBody>
      </p:sp>
      <p:sp>
        <p:nvSpPr>
          <p:cNvPr id="19" name="object 19"/>
          <p:cNvSpPr txBox="1"/>
          <p:nvPr/>
        </p:nvSpPr>
        <p:spPr>
          <a:xfrm>
            <a:off x="1709166" y="4002404"/>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0" name="object 20"/>
          <p:cNvSpPr/>
          <p:nvPr/>
        </p:nvSpPr>
        <p:spPr>
          <a:xfrm>
            <a:off x="2360422" y="3509390"/>
            <a:ext cx="5624830" cy="502920"/>
          </a:xfrm>
          <a:custGeom>
            <a:avLst/>
            <a:gdLst/>
            <a:ahLst/>
            <a:cxnLst/>
            <a:rect l="l" t="t" r="r" b="b"/>
            <a:pathLst>
              <a:path w="5624830" h="502920">
                <a:moveTo>
                  <a:pt x="70866" y="889"/>
                </a:moveTo>
                <a:lnTo>
                  <a:pt x="0" y="889"/>
                </a:lnTo>
                <a:lnTo>
                  <a:pt x="0" y="14859"/>
                </a:lnTo>
                <a:lnTo>
                  <a:pt x="0" y="488569"/>
                </a:lnTo>
                <a:lnTo>
                  <a:pt x="0" y="501269"/>
                </a:lnTo>
                <a:lnTo>
                  <a:pt x="70866" y="501269"/>
                </a:lnTo>
                <a:lnTo>
                  <a:pt x="70866" y="488569"/>
                </a:lnTo>
                <a:lnTo>
                  <a:pt x="27559" y="488569"/>
                </a:lnTo>
                <a:lnTo>
                  <a:pt x="27559" y="14859"/>
                </a:lnTo>
                <a:lnTo>
                  <a:pt x="70866" y="14859"/>
                </a:lnTo>
                <a:lnTo>
                  <a:pt x="70866" y="889"/>
                </a:lnTo>
                <a:close/>
              </a:path>
              <a:path w="5624830" h="502920">
                <a:moveTo>
                  <a:pt x="3757295" y="11938"/>
                </a:moveTo>
                <a:lnTo>
                  <a:pt x="3707803" y="35915"/>
                </a:lnTo>
                <a:lnTo>
                  <a:pt x="3673348" y="92964"/>
                </a:lnTo>
                <a:lnTo>
                  <a:pt x="3651275" y="166293"/>
                </a:lnTo>
                <a:lnTo>
                  <a:pt x="3645725" y="207365"/>
                </a:lnTo>
                <a:lnTo>
                  <a:pt x="3643884" y="251333"/>
                </a:lnTo>
                <a:lnTo>
                  <a:pt x="3645725" y="295033"/>
                </a:lnTo>
                <a:lnTo>
                  <a:pt x="3651275" y="335978"/>
                </a:lnTo>
                <a:lnTo>
                  <a:pt x="3660483" y="374180"/>
                </a:lnTo>
                <a:lnTo>
                  <a:pt x="3689299" y="440982"/>
                </a:lnTo>
                <a:lnTo>
                  <a:pt x="3728872" y="487603"/>
                </a:lnTo>
                <a:lnTo>
                  <a:pt x="3752469" y="502793"/>
                </a:lnTo>
                <a:lnTo>
                  <a:pt x="3757295" y="490855"/>
                </a:lnTo>
                <a:lnTo>
                  <a:pt x="3738384" y="475589"/>
                </a:lnTo>
                <a:lnTo>
                  <a:pt x="3721671" y="455676"/>
                </a:lnTo>
                <a:lnTo>
                  <a:pt x="3694811" y="401828"/>
                </a:lnTo>
                <a:lnTo>
                  <a:pt x="3677945" y="332765"/>
                </a:lnTo>
                <a:lnTo>
                  <a:pt x="3673729" y="293700"/>
                </a:lnTo>
                <a:lnTo>
                  <a:pt x="3672332" y="251587"/>
                </a:lnTo>
                <a:lnTo>
                  <a:pt x="3673754" y="208775"/>
                </a:lnTo>
                <a:lnTo>
                  <a:pt x="3678021" y="169291"/>
                </a:lnTo>
                <a:lnTo>
                  <a:pt x="3695065" y="100330"/>
                </a:lnTo>
                <a:lnTo>
                  <a:pt x="3721989" y="46990"/>
                </a:lnTo>
                <a:lnTo>
                  <a:pt x="3738600" y="27178"/>
                </a:lnTo>
                <a:lnTo>
                  <a:pt x="3757295" y="11938"/>
                </a:lnTo>
                <a:close/>
              </a:path>
              <a:path w="5624830" h="502920">
                <a:moveTo>
                  <a:pt x="4925822" y="122809"/>
                </a:moveTo>
                <a:lnTo>
                  <a:pt x="4921758" y="111379"/>
                </a:lnTo>
                <a:lnTo>
                  <a:pt x="4901298" y="118770"/>
                </a:lnTo>
                <a:lnTo>
                  <a:pt x="4883353" y="129476"/>
                </a:lnTo>
                <a:lnTo>
                  <a:pt x="4854956" y="160909"/>
                </a:lnTo>
                <a:lnTo>
                  <a:pt x="4837519" y="202806"/>
                </a:lnTo>
                <a:lnTo>
                  <a:pt x="4831715" y="252603"/>
                </a:lnTo>
                <a:lnTo>
                  <a:pt x="4833163" y="278561"/>
                </a:lnTo>
                <a:lnTo>
                  <a:pt x="4844783" y="324472"/>
                </a:lnTo>
                <a:lnTo>
                  <a:pt x="4867834" y="361670"/>
                </a:lnTo>
                <a:lnTo>
                  <a:pt x="4901222" y="386334"/>
                </a:lnTo>
                <a:lnTo>
                  <a:pt x="4921758" y="393700"/>
                </a:lnTo>
                <a:lnTo>
                  <a:pt x="4925314" y="382270"/>
                </a:lnTo>
                <a:lnTo>
                  <a:pt x="4909261" y="375158"/>
                </a:lnTo>
                <a:lnTo>
                  <a:pt x="4895405" y="365239"/>
                </a:lnTo>
                <a:lnTo>
                  <a:pt x="4866919" y="318985"/>
                </a:lnTo>
                <a:lnTo>
                  <a:pt x="4858537" y="276021"/>
                </a:lnTo>
                <a:lnTo>
                  <a:pt x="4857496" y="251079"/>
                </a:lnTo>
                <a:lnTo>
                  <a:pt x="4858537" y="227012"/>
                </a:lnTo>
                <a:lnTo>
                  <a:pt x="4866919" y="185242"/>
                </a:lnTo>
                <a:lnTo>
                  <a:pt x="4895507" y="139738"/>
                </a:lnTo>
                <a:lnTo>
                  <a:pt x="4909528" y="129908"/>
                </a:lnTo>
                <a:lnTo>
                  <a:pt x="4925822" y="122809"/>
                </a:lnTo>
                <a:close/>
              </a:path>
              <a:path w="5624830" h="502920">
                <a:moveTo>
                  <a:pt x="5370957" y="252603"/>
                </a:moveTo>
                <a:lnTo>
                  <a:pt x="5365140" y="202806"/>
                </a:lnTo>
                <a:lnTo>
                  <a:pt x="5347716" y="160909"/>
                </a:lnTo>
                <a:lnTo>
                  <a:pt x="5319357" y="129476"/>
                </a:lnTo>
                <a:lnTo>
                  <a:pt x="5280914" y="111379"/>
                </a:lnTo>
                <a:lnTo>
                  <a:pt x="5276977" y="122809"/>
                </a:lnTo>
                <a:lnTo>
                  <a:pt x="5293284" y="129908"/>
                </a:lnTo>
                <a:lnTo>
                  <a:pt x="5307330" y="139738"/>
                </a:lnTo>
                <a:lnTo>
                  <a:pt x="5335867" y="185242"/>
                </a:lnTo>
                <a:lnTo>
                  <a:pt x="5344249" y="227012"/>
                </a:lnTo>
                <a:lnTo>
                  <a:pt x="5345303" y="251079"/>
                </a:lnTo>
                <a:lnTo>
                  <a:pt x="5344249" y="276021"/>
                </a:lnTo>
                <a:lnTo>
                  <a:pt x="5335867" y="318985"/>
                </a:lnTo>
                <a:lnTo>
                  <a:pt x="5307368" y="365239"/>
                </a:lnTo>
                <a:lnTo>
                  <a:pt x="5277358" y="382270"/>
                </a:lnTo>
                <a:lnTo>
                  <a:pt x="5280914" y="393700"/>
                </a:lnTo>
                <a:lnTo>
                  <a:pt x="5319458" y="375640"/>
                </a:lnTo>
                <a:lnTo>
                  <a:pt x="5347716" y="344424"/>
                </a:lnTo>
                <a:lnTo>
                  <a:pt x="5365140" y="302514"/>
                </a:lnTo>
                <a:lnTo>
                  <a:pt x="5369496" y="278561"/>
                </a:lnTo>
                <a:lnTo>
                  <a:pt x="5370957" y="252603"/>
                </a:lnTo>
                <a:close/>
              </a:path>
              <a:path w="5624830" h="502920">
                <a:moveTo>
                  <a:pt x="5520944" y="251333"/>
                </a:moveTo>
                <a:lnTo>
                  <a:pt x="5519102" y="207365"/>
                </a:lnTo>
                <a:lnTo>
                  <a:pt x="5513603" y="166293"/>
                </a:lnTo>
                <a:lnTo>
                  <a:pt x="5504434" y="128168"/>
                </a:lnTo>
                <a:lnTo>
                  <a:pt x="5475643" y="61798"/>
                </a:lnTo>
                <a:lnTo>
                  <a:pt x="5436019" y="15316"/>
                </a:lnTo>
                <a:lnTo>
                  <a:pt x="5412359" y="0"/>
                </a:lnTo>
                <a:lnTo>
                  <a:pt x="5407533" y="11938"/>
                </a:lnTo>
                <a:lnTo>
                  <a:pt x="5426291" y="27190"/>
                </a:lnTo>
                <a:lnTo>
                  <a:pt x="5442940" y="47002"/>
                </a:lnTo>
                <a:lnTo>
                  <a:pt x="5469890" y="100330"/>
                </a:lnTo>
                <a:lnTo>
                  <a:pt x="5486920" y="169291"/>
                </a:lnTo>
                <a:lnTo>
                  <a:pt x="5491188" y="208775"/>
                </a:lnTo>
                <a:lnTo>
                  <a:pt x="5492623" y="251587"/>
                </a:lnTo>
                <a:lnTo>
                  <a:pt x="5491188" y="293700"/>
                </a:lnTo>
                <a:lnTo>
                  <a:pt x="5486933" y="332765"/>
                </a:lnTo>
                <a:lnTo>
                  <a:pt x="5470017" y="401828"/>
                </a:lnTo>
                <a:lnTo>
                  <a:pt x="5443144" y="455676"/>
                </a:lnTo>
                <a:lnTo>
                  <a:pt x="5407533" y="490855"/>
                </a:lnTo>
                <a:lnTo>
                  <a:pt x="5412359" y="502793"/>
                </a:lnTo>
                <a:lnTo>
                  <a:pt x="5457126" y="467004"/>
                </a:lnTo>
                <a:lnTo>
                  <a:pt x="5491607" y="409575"/>
                </a:lnTo>
                <a:lnTo>
                  <a:pt x="5513603" y="335978"/>
                </a:lnTo>
                <a:lnTo>
                  <a:pt x="5519102" y="295033"/>
                </a:lnTo>
                <a:lnTo>
                  <a:pt x="5520944" y="251333"/>
                </a:lnTo>
                <a:close/>
              </a:path>
              <a:path w="5624830" h="502920">
                <a:moveTo>
                  <a:pt x="5624703" y="889"/>
                </a:moveTo>
                <a:lnTo>
                  <a:pt x="5553837" y="889"/>
                </a:lnTo>
                <a:lnTo>
                  <a:pt x="5553837" y="14859"/>
                </a:lnTo>
                <a:lnTo>
                  <a:pt x="5597144" y="14859"/>
                </a:lnTo>
                <a:lnTo>
                  <a:pt x="5597144" y="488569"/>
                </a:lnTo>
                <a:lnTo>
                  <a:pt x="5553837" y="488569"/>
                </a:lnTo>
                <a:lnTo>
                  <a:pt x="5553837" y="501269"/>
                </a:lnTo>
                <a:lnTo>
                  <a:pt x="5624703" y="501269"/>
                </a:lnTo>
                <a:lnTo>
                  <a:pt x="5624703" y="488569"/>
                </a:lnTo>
                <a:lnTo>
                  <a:pt x="5624703" y="14859"/>
                </a:lnTo>
                <a:lnTo>
                  <a:pt x="5624703" y="889"/>
                </a:lnTo>
                <a:close/>
              </a:path>
            </a:pathLst>
          </a:custGeom>
          <a:solidFill>
            <a:srgbClr val="000000"/>
          </a:solidFill>
        </p:spPr>
        <p:txBody>
          <a:bodyPr wrap="square" lIns="0" tIns="0" rIns="0" bIns="0" rtlCol="0"/>
          <a:lstStyle/>
          <a:p>
            <a:endParaRPr/>
          </a:p>
        </p:txBody>
      </p:sp>
      <p:sp>
        <p:nvSpPr>
          <p:cNvPr id="21" name="object 21"/>
          <p:cNvSpPr/>
          <p:nvPr/>
        </p:nvSpPr>
        <p:spPr>
          <a:xfrm>
            <a:off x="3593972" y="3620770"/>
            <a:ext cx="537845" cy="282575"/>
          </a:xfrm>
          <a:custGeom>
            <a:avLst/>
            <a:gdLst/>
            <a:ahLst/>
            <a:cxnLst/>
            <a:rect l="l" t="t" r="r" b="b"/>
            <a:pathLst>
              <a:path w="537845" h="282575">
                <a:moveTo>
                  <a:pt x="447675" y="0"/>
                </a:moveTo>
                <a:lnTo>
                  <a:pt x="443738" y="11429"/>
                </a:lnTo>
                <a:lnTo>
                  <a:pt x="460045" y="18522"/>
                </a:lnTo>
                <a:lnTo>
                  <a:pt x="474090" y="28352"/>
                </a:lnTo>
                <a:lnTo>
                  <a:pt x="502634" y="73852"/>
                </a:lnTo>
                <a:lnTo>
                  <a:pt x="511016" y="115623"/>
                </a:lnTo>
                <a:lnTo>
                  <a:pt x="512063" y="139699"/>
                </a:lnTo>
                <a:lnTo>
                  <a:pt x="511016" y="164635"/>
                </a:lnTo>
                <a:lnTo>
                  <a:pt x="502634" y="207601"/>
                </a:lnTo>
                <a:lnTo>
                  <a:pt x="474138" y="253857"/>
                </a:lnTo>
                <a:lnTo>
                  <a:pt x="444118" y="270890"/>
                </a:lnTo>
                <a:lnTo>
                  <a:pt x="447675" y="282320"/>
                </a:lnTo>
                <a:lnTo>
                  <a:pt x="486219" y="264255"/>
                </a:lnTo>
                <a:lnTo>
                  <a:pt x="514476" y="233044"/>
                </a:lnTo>
                <a:lnTo>
                  <a:pt x="531907" y="191134"/>
                </a:lnTo>
                <a:lnTo>
                  <a:pt x="537717" y="141223"/>
                </a:lnTo>
                <a:lnTo>
                  <a:pt x="536265" y="115341"/>
                </a:lnTo>
                <a:lnTo>
                  <a:pt x="524644" y="69482"/>
                </a:lnTo>
                <a:lnTo>
                  <a:pt x="501574" y="32146"/>
                </a:lnTo>
                <a:lnTo>
                  <a:pt x="468149" y="7381"/>
                </a:lnTo>
                <a:lnTo>
                  <a:pt x="447675" y="0"/>
                </a:lnTo>
                <a:close/>
              </a:path>
              <a:path w="537845" h="282575">
                <a:moveTo>
                  <a:pt x="90042" y="0"/>
                </a:moveTo>
                <a:lnTo>
                  <a:pt x="51641" y="18097"/>
                </a:lnTo>
                <a:lnTo>
                  <a:pt x="23240" y="49529"/>
                </a:lnTo>
                <a:lnTo>
                  <a:pt x="5810"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2" name="object 22"/>
          <p:cNvSpPr/>
          <p:nvPr/>
        </p:nvSpPr>
        <p:spPr>
          <a:xfrm>
            <a:off x="4547996" y="3620770"/>
            <a:ext cx="1075690" cy="282575"/>
          </a:xfrm>
          <a:custGeom>
            <a:avLst/>
            <a:gdLst/>
            <a:ahLst/>
            <a:cxnLst/>
            <a:rect l="l" t="t" r="r" b="b"/>
            <a:pathLst>
              <a:path w="1075689" h="282575">
                <a:moveTo>
                  <a:pt x="985647" y="0"/>
                </a:moveTo>
                <a:lnTo>
                  <a:pt x="981710" y="11429"/>
                </a:lnTo>
                <a:lnTo>
                  <a:pt x="998017" y="18522"/>
                </a:lnTo>
                <a:lnTo>
                  <a:pt x="1012063" y="28352"/>
                </a:lnTo>
                <a:lnTo>
                  <a:pt x="1040606" y="73852"/>
                </a:lnTo>
                <a:lnTo>
                  <a:pt x="1048988" y="115623"/>
                </a:lnTo>
                <a:lnTo>
                  <a:pt x="1050036" y="139699"/>
                </a:lnTo>
                <a:lnTo>
                  <a:pt x="1048988" y="164635"/>
                </a:lnTo>
                <a:lnTo>
                  <a:pt x="1040606" y="207601"/>
                </a:lnTo>
                <a:lnTo>
                  <a:pt x="1012110" y="253857"/>
                </a:lnTo>
                <a:lnTo>
                  <a:pt x="982090" y="270890"/>
                </a:lnTo>
                <a:lnTo>
                  <a:pt x="985647" y="282320"/>
                </a:lnTo>
                <a:lnTo>
                  <a:pt x="1024191" y="264255"/>
                </a:lnTo>
                <a:lnTo>
                  <a:pt x="1052449" y="233044"/>
                </a:lnTo>
                <a:lnTo>
                  <a:pt x="1069879" y="191134"/>
                </a:lnTo>
                <a:lnTo>
                  <a:pt x="1075689" y="141223"/>
                </a:lnTo>
                <a:lnTo>
                  <a:pt x="1074237" y="115341"/>
                </a:lnTo>
                <a:lnTo>
                  <a:pt x="1062616" y="69482"/>
                </a:lnTo>
                <a:lnTo>
                  <a:pt x="1039546" y="32146"/>
                </a:lnTo>
                <a:lnTo>
                  <a:pt x="1006121" y="7381"/>
                </a:lnTo>
                <a:lnTo>
                  <a:pt x="985647" y="0"/>
                </a:lnTo>
                <a:close/>
              </a:path>
              <a:path w="1075689" h="282575">
                <a:moveTo>
                  <a:pt x="90042" y="0"/>
                </a:moveTo>
                <a:lnTo>
                  <a:pt x="51641" y="18097"/>
                </a:lnTo>
                <a:lnTo>
                  <a:pt x="23240" y="49529"/>
                </a:lnTo>
                <a:lnTo>
                  <a:pt x="5810"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3" name="object 23"/>
          <p:cNvSpPr txBox="1"/>
          <p:nvPr/>
        </p:nvSpPr>
        <p:spPr>
          <a:xfrm>
            <a:off x="563168" y="2343353"/>
            <a:ext cx="7955915" cy="1579880"/>
          </a:xfrm>
          <a:prstGeom prst="rect">
            <a:avLst/>
          </a:prstGeom>
        </p:spPr>
        <p:txBody>
          <a:bodyPr vert="horz" wrap="square" lIns="0" tIns="12700" rIns="0" bIns="0" rtlCol="0">
            <a:spAutoFit/>
          </a:bodyPr>
          <a:lstStyle/>
          <a:p>
            <a:pPr marL="101600">
              <a:lnSpc>
                <a:spcPct val="100000"/>
              </a:lnSpc>
              <a:spcBef>
                <a:spcPts val="100"/>
              </a:spcBef>
              <a:tabLst>
                <a:tab pos="894080" algn="l"/>
                <a:tab pos="1624330" algn="l"/>
                <a:tab pos="2846705" algn="l"/>
                <a:tab pos="3354070" algn="l"/>
                <a:tab pos="4558665" algn="l"/>
                <a:tab pos="5073650" algn="l"/>
                <a:tab pos="5845175" algn="l"/>
                <a:tab pos="7009130" algn="l"/>
                <a:tab pos="7655559" algn="l"/>
              </a:tabLst>
            </a:pPr>
            <a:r>
              <a:rPr sz="2400" dirty="0">
                <a:latin typeface="Cambria Math"/>
                <a:cs typeface="Cambria Math"/>
              </a:rPr>
              <a:t>−𝑙𝑛𝐿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spc="145" dirty="0">
                <a:latin typeface="Cambria Math"/>
                <a:cs typeface="Cambria Math"/>
              </a:rPr>
              <a:t> </a:t>
            </a:r>
            <a:r>
              <a:rPr sz="2400" spc="-10" dirty="0">
                <a:latin typeface="Cambria Math"/>
                <a:cs typeface="Cambria Math"/>
              </a:rPr>
              <a:t>𝑙𝑛𝑓</a:t>
            </a:r>
            <a:r>
              <a:rPr sz="2625" spc="-15" baseline="-15873" dirty="0">
                <a:latin typeface="Cambria Math"/>
                <a:cs typeface="Cambria Math"/>
              </a:rPr>
              <a:t>𝑤,𝑏	</a:t>
            </a:r>
            <a:r>
              <a:rPr sz="2400" spc="60" dirty="0">
                <a:latin typeface="Cambria Math"/>
                <a:cs typeface="Cambria Math"/>
              </a:rPr>
              <a:t>𝑥</a:t>
            </a:r>
            <a:r>
              <a:rPr sz="2625" spc="89" baseline="28571" dirty="0">
                <a:latin typeface="Cambria Math"/>
                <a:cs typeface="Cambria Math"/>
              </a:rPr>
              <a:t>1	</a:t>
            </a:r>
            <a:r>
              <a:rPr sz="2400" dirty="0">
                <a:latin typeface="Cambria Math"/>
                <a:cs typeface="Cambria Math"/>
              </a:rPr>
              <a:t>+</a:t>
            </a:r>
            <a:r>
              <a:rPr sz="2400" spc="-10" dirty="0">
                <a:latin typeface="Cambria Math"/>
                <a:cs typeface="Cambria Math"/>
              </a:rPr>
              <a:t> </a:t>
            </a:r>
            <a:r>
              <a:rPr sz="2400" spc="-5" dirty="0">
                <a:latin typeface="Cambria Math"/>
                <a:cs typeface="Cambria Math"/>
              </a:rPr>
              <a:t>𝑙𝑛𝑓</a:t>
            </a:r>
            <a:r>
              <a:rPr sz="2625" spc="-7"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2	</a:t>
            </a:r>
            <a:r>
              <a:rPr sz="2400" dirty="0">
                <a:latin typeface="Cambria Math"/>
                <a:cs typeface="Cambria Math"/>
              </a:rPr>
              <a:t>+</a:t>
            </a:r>
            <a:r>
              <a:rPr sz="2400" spc="-10" dirty="0">
                <a:latin typeface="Cambria Math"/>
                <a:cs typeface="Cambria Math"/>
              </a:rPr>
              <a:t> </a:t>
            </a:r>
            <a:r>
              <a:rPr sz="2400" spc="-5" dirty="0">
                <a:latin typeface="Cambria Math"/>
                <a:cs typeface="Cambria Math"/>
              </a:rPr>
              <a:t>𝑙𝑛	</a:t>
            </a:r>
            <a:r>
              <a:rPr sz="2400" dirty="0">
                <a:latin typeface="Cambria Math"/>
                <a:cs typeface="Cambria Math"/>
              </a:rPr>
              <a:t>1</a:t>
            </a:r>
            <a:r>
              <a:rPr sz="2400" spc="5"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3	</a:t>
            </a:r>
            <a:r>
              <a:rPr sz="2400" dirty="0">
                <a:latin typeface="Cambria Math"/>
                <a:cs typeface="Cambria Math"/>
              </a:rPr>
              <a:t>⋯</a:t>
            </a:r>
            <a:endParaRPr sz="2400">
              <a:latin typeface="Cambria Math"/>
              <a:cs typeface="Cambria Math"/>
            </a:endParaRPr>
          </a:p>
          <a:p>
            <a:pPr marR="76835" algn="ctr">
              <a:lnSpc>
                <a:spcPct val="100000"/>
              </a:lnSpc>
              <a:spcBef>
                <a:spcPts val="192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t>
            </a:r>
            <a:r>
              <a:rPr sz="2400" spc="5" dirty="0">
                <a:latin typeface="Calibri"/>
                <a:cs typeface="Calibri"/>
              </a:rPr>
              <a:t>a</a:t>
            </a:r>
            <a:r>
              <a:rPr sz="2400" spc="-5" dirty="0">
                <a:latin typeface="Calibri"/>
                <a:cs typeface="Calibri"/>
              </a:rPr>
              <a:t>s</a:t>
            </a:r>
            <a:r>
              <a:rPr sz="2400" dirty="0">
                <a:latin typeface="Calibri"/>
                <a:cs typeface="Calibri"/>
              </a:rPr>
              <a:t>s</a:t>
            </a:r>
            <a:r>
              <a:rPr sz="2400" spc="-20" dirty="0">
                <a:latin typeface="Calibri"/>
                <a:cs typeface="Calibri"/>
              </a:rPr>
              <a:t> </a:t>
            </a:r>
            <a:r>
              <a:rPr sz="2400" dirty="0">
                <a:latin typeface="Calibri"/>
                <a:cs typeface="Calibri"/>
              </a:rPr>
              <a:t>1,</a:t>
            </a:r>
            <a:r>
              <a:rPr sz="2400" spc="-10"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a:p>
            <a:pPr marL="718185">
              <a:lnSpc>
                <a:spcPct val="100000"/>
              </a:lnSpc>
              <a:spcBef>
                <a:spcPts val="1670"/>
              </a:spcBef>
              <a:tabLst>
                <a:tab pos="1875155" algn="l"/>
                <a:tab pos="3130550" algn="l"/>
                <a:tab pos="3664585" algn="l"/>
                <a:tab pos="4084954" algn="l"/>
                <a:tab pos="5088255" algn="l"/>
                <a:tab pos="5565140" algn="l"/>
                <a:tab pos="6729730"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	1 −</a:t>
            </a:r>
            <a:r>
              <a:rPr sz="2400" spc="1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24" name="object 24"/>
          <p:cNvSpPr/>
          <p:nvPr/>
        </p:nvSpPr>
        <p:spPr>
          <a:xfrm>
            <a:off x="2125979" y="4023359"/>
            <a:ext cx="5755640" cy="0"/>
          </a:xfrm>
          <a:custGeom>
            <a:avLst/>
            <a:gdLst/>
            <a:ahLst/>
            <a:cxnLst/>
            <a:rect l="l" t="t" r="r" b="b"/>
            <a:pathLst>
              <a:path w="5755640">
                <a:moveTo>
                  <a:pt x="0" y="0"/>
                </a:moveTo>
                <a:lnTo>
                  <a:pt x="5755513" y="0"/>
                </a:lnTo>
              </a:path>
            </a:pathLst>
          </a:custGeom>
          <a:ln w="76200">
            <a:solidFill>
              <a:srgbClr val="0000FF"/>
            </a:solidFill>
          </a:ln>
        </p:spPr>
        <p:txBody>
          <a:bodyPr wrap="square" lIns="0" tIns="0" rIns="0" bIns="0" rtlCol="0"/>
          <a:lstStyle/>
          <a:p>
            <a:endParaRPr/>
          </a:p>
        </p:txBody>
      </p:sp>
      <p:sp>
        <p:nvSpPr>
          <p:cNvPr id="25" name="object 25"/>
          <p:cNvSpPr txBox="1"/>
          <p:nvPr/>
        </p:nvSpPr>
        <p:spPr>
          <a:xfrm>
            <a:off x="2116963" y="4000245"/>
            <a:ext cx="612013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00FF"/>
                </a:solidFill>
                <a:latin typeface="Calibri"/>
                <a:cs typeface="Calibri"/>
              </a:rPr>
              <a:t>Cross</a:t>
            </a:r>
            <a:r>
              <a:rPr sz="2400" spc="-25" dirty="0">
                <a:solidFill>
                  <a:srgbClr val="0000FF"/>
                </a:solidFill>
                <a:latin typeface="Calibri"/>
                <a:cs typeface="Calibri"/>
              </a:rPr>
              <a:t> </a:t>
            </a:r>
            <a:r>
              <a:rPr sz="2400" spc="-15" dirty="0">
                <a:solidFill>
                  <a:srgbClr val="0000FF"/>
                </a:solidFill>
                <a:latin typeface="Calibri"/>
                <a:cs typeface="Calibri"/>
              </a:rPr>
              <a:t>entropy</a:t>
            </a:r>
            <a:r>
              <a:rPr sz="2400" spc="-5" dirty="0">
                <a:solidFill>
                  <a:srgbClr val="0000FF"/>
                </a:solidFill>
                <a:latin typeface="Calibri"/>
                <a:cs typeface="Calibri"/>
              </a:rPr>
              <a:t> </a:t>
            </a:r>
            <a:r>
              <a:rPr sz="2400" spc="-10" dirty="0">
                <a:solidFill>
                  <a:srgbClr val="0000FF"/>
                </a:solidFill>
                <a:latin typeface="Calibri"/>
                <a:cs typeface="Calibri"/>
              </a:rPr>
              <a:t>between</a:t>
            </a:r>
            <a:r>
              <a:rPr sz="2400" spc="-25" dirty="0">
                <a:solidFill>
                  <a:srgbClr val="0000FF"/>
                </a:solidFill>
                <a:latin typeface="Calibri"/>
                <a:cs typeface="Calibri"/>
              </a:rPr>
              <a:t> </a:t>
            </a:r>
            <a:r>
              <a:rPr sz="2400" spc="-10" dirty="0">
                <a:solidFill>
                  <a:srgbClr val="0000FF"/>
                </a:solidFill>
                <a:latin typeface="Calibri"/>
                <a:cs typeface="Calibri"/>
              </a:rPr>
              <a:t>two </a:t>
            </a:r>
            <a:r>
              <a:rPr sz="2400" dirty="0">
                <a:solidFill>
                  <a:srgbClr val="0000FF"/>
                </a:solidFill>
                <a:latin typeface="Calibri"/>
                <a:cs typeface="Calibri"/>
              </a:rPr>
              <a:t>Bernoulli</a:t>
            </a:r>
            <a:r>
              <a:rPr sz="2400" spc="-25" dirty="0">
                <a:solidFill>
                  <a:srgbClr val="0000FF"/>
                </a:solidFill>
                <a:latin typeface="Calibri"/>
                <a:cs typeface="Calibri"/>
              </a:rPr>
              <a:t> </a:t>
            </a:r>
            <a:r>
              <a:rPr sz="2400" spc="-5" dirty="0">
                <a:solidFill>
                  <a:srgbClr val="0000FF"/>
                </a:solidFill>
                <a:latin typeface="Calibri"/>
                <a:cs typeface="Calibri"/>
              </a:rPr>
              <a:t>distribution</a:t>
            </a:r>
            <a:endParaRPr sz="2400">
              <a:latin typeface="Calibri"/>
              <a:cs typeface="Calibri"/>
            </a:endParaRPr>
          </a:p>
        </p:txBody>
      </p:sp>
      <p:sp>
        <p:nvSpPr>
          <p:cNvPr id="26" name="object 26"/>
          <p:cNvSpPr txBox="1"/>
          <p:nvPr/>
        </p:nvSpPr>
        <p:spPr>
          <a:xfrm>
            <a:off x="989075" y="4550664"/>
            <a:ext cx="2703830" cy="1356360"/>
          </a:xfrm>
          <a:prstGeom prst="rect">
            <a:avLst/>
          </a:prstGeom>
          <a:ln w="6096">
            <a:solidFill>
              <a:srgbClr val="5B9BD4"/>
            </a:solidFill>
          </a:ln>
        </p:spPr>
        <p:txBody>
          <a:bodyPr vert="horz" wrap="square" lIns="0" tIns="0" rIns="0" bIns="0" rtlCol="0">
            <a:spAutoFit/>
          </a:bodyPr>
          <a:lstStyle/>
          <a:p>
            <a:pPr marL="146050">
              <a:lnSpc>
                <a:spcPts val="2580"/>
              </a:lnSpc>
            </a:pPr>
            <a:r>
              <a:rPr sz="2400" spc="-5" dirty="0">
                <a:latin typeface="Calibri"/>
                <a:cs typeface="Calibri"/>
              </a:rPr>
              <a:t>Distribution</a:t>
            </a:r>
            <a:r>
              <a:rPr sz="2400" spc="-55" dirty="0">
                <a:latin typeface="Calibri"/>
                <a:cs typeface="Calibri"/>
              </a:rPr>
              <a:t> </a:t>
            </a:r>
            <a:r>
              <a:rPr sz="2400" spc="-5" dirty="0">
                <a:latin typeface="Calibri"/>
                <a:cs typeface="Calibri"/>
              </a:rPr>
              <a:t>p:</a:t>
            </a:r>
            <a:endParaRPr sz="2400">
              <a:latin typeface="Calibri"/>
              <a:cs typeface="Calibri"/>
            </a:endParaRPr>
          </a:p>
          <a:p>
            <a:pPr marL="186690">
              <a:lnSpc>
                <a:spcPct val="100000"/>
              </a:lnSpc>
              <a:spcBef>
                <a:spcPts val="969"/>
              </a:spcBef>
              <a:tabLst>
                <a:tab pos="1429385" algn="l"/>
              </a:tabLst>
            </a:pPr>
            <a:r>
              <a:rPr sz="2400" dirty="0">
                <a:latin typeface="Cambria Math"/>
                <a:cs typeface="Cambria Math"/>
              </a:rPr>
              <a:t>p</a:t>
            </a:r>
            <a:r>
              <a:rPr sz="2400" spc="459"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1	=</a:t>
            </a:r>
            <a:r>
              <a:rPr sz="2400" spc="9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a:p>
            <a:pPr marL="179070">
              <a:lnSpc>
                <a:spcPct val="100000"/>
              </a:lnSpc>
              <a:spcBef>
                <a:spcPts val="700"/>
              </a:spcBef>
              <a:tabLst>
                <a:tab pos="1423035" algn="l"/>
              </a:tabLst>
            </a:pPr>
            <a:r>
              <a:rPr sz="2400" dirty="0">
                <a:latin typeface="Cambria Math"/>
                <a:cs typeface="Cambria Math"/>
              </a:rPr>
              <a:t>p</a:t>
            </a:r>
            <a:r>
              <a:rPr sz="2400" spc="459"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0	=</a:t>
            </a:r>
            <a:r>
              <a:rPr sz="2400" spc="105" dirty="0">
                <a:latin typeface="Cambria Math"/>
                <a:cs typeface="Cambria Math"/>
              </a:rPr>
              <a:t> </a:t>
            </a:r>
            <a:r>
              <a:rPr sz="2400" dirty="0">
                <a:latin typeface="Cambria Math"/>
                <a:cs typeface="Cambria Math"/>
              </a:rPr>
              <a:t>1</a:t>
            </a:r>
            <a:r>
              <a:rPr sz="2400" spc="-20"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27" name="object 27"/>
          <p:cNvSpPr/>
          <p:nvPr/>
        </p:nvSpPr>
        <p:spPr>
          <a:xfrm>
            <a:off x="5871717" y="5019928"/>
            <a:ext cx="935990" cy="282575"/>
          </a:xfrm>
          <a:custGeom>
            <a:avLst/>
            <a:gdLst/>
            <a:ahLst/>
            <a:cxnLst/>
            <a:rect l="l" t="t" r="r" b="b"/>
            <a:pathLst>
              <a:path w="935990" h="282575">
                <a:moveTo>
                  <a:pt x="845565" y="0"/>
                </a:moveTo>
                <a:lnTo>
                  <a:pt x="841502" y="11557"/>
                </a:lnTo>
                <a:lnTo>
                  <a:pt x="857865" y="18631"/>
                </a:lnTo>
                <a:lnTo>
                  <a:pt x="871918" y="28432"/>
                </a:lnTo>
                <a:lnTo>
                  <a:pt x="900451" y="73925"/>
                </a:lnTo>
                <a:lnTo>
                  <a:pt x="908782" y="115732"/>
                </a:lnTo>
                <a:lnTo>
                  <a:pt x="909828" y="139827"/>
                </a:lnTo>
                <a:lnTo>
                  <a:pt x="908780" y="164707"/>
                </a:lnTo>
                <a:lnTo>
                  <a:pt x="900398" y="207656"/>
                </a:lnTo>
                <a:lnTo>
                  <a:pt x="871918" y="253857"/>
                </a:lnTo>
                <a:lnTo>
                  <a:pt x="842010" y="270891"/>
                </a:lnTo>
                <a:lnTo>
                  <a:pt x="845565" y="282321"/>
                </a:lnTo>
                <a:lnTo>
                  <a:pt x="884062" y="264302"/>
                </a:lnTo>
                <a:lnTo>
                  <a:pt x="912367" y="233045"/>
                </a:lnTo>
                <a:lnTo>
                  <a:pt x="929798" y="191135"/>
                </a:lnTo>
                <a:lnTo>
                  <a:pt x="935609" y="141224"/>
                </a:lnTo>
                <a:lnTo>
                  <a:pt x="934154" y="115359"/>
                </a:lnTo>
                <a:lnTo>
                  <a:pt x="922482" y="69536"/>
                </a:lnTo>
                <a:lnTo>
                  <a:pt x="899358" y="32164"/>
                </a:lnTo>
                <a:lnTo>
                  <a:pt x="866020" y="7435"/>
                </a:lnTo>
                <a:lnTo>
                  <a:pt x="845565" y="0"/>
                </a:lnTo>
                <a:close/>
              </a:path>
              <a:path w="935990" h="282575">
                <a:moveTo>
                  <a:pt x="90043" y="0"/>
                </a:moveTo>
                <a:lnTo>
                  <a:pt x="51657" y="18145"/>
                </a:lnTo>
                <a:lnTo>
                  <a:pt x="23368" y="49530"/>
                </a:lnTo>
                <a:lnTo>
                  <a:pt x="5873" y="91471"/>
                </a:lnTo>
                <a:lnTo>
                  <a:pt x="0" y="141224"/>
                </a:lnTo>
                <a:lnTo>
                  <a:pt x="1452" y="167179"/>
                </a:lnTo>
                <a:lnTo>
                  <a:pt x="13073" y="213090"/>
                </a:lnTo>
                <a:lnTo>
                  <a:pt x="36143" y="250334"/>
                </a:lnTo>
                <a:lnTo>
                  <a:pt x="69568" y="274960"/>
                </a:lnTo>
                <a:lnTo>
                  <a:pt x="90043" y="282321"/>
                </a:lnTo>
                <a:lnTo>
                  <a:pt x="93726" y="270891"/>
                </a:lnTo>
                <a:lnTo>
                  <a:pt x="77602" y="263773"/>
                </a:lnTo>
                <a:lnTo>
                  <a:pt x="63706" y="253857"/>
                </a:lnTo>
                <a:lnTo>
                  <a:pt x="35210" y="207656"/>
                </a:lnTo>
                <a:lnTo>
                  <a:pt x="26828" y="164707"/>
                </a:lnTo>
                <a:lnTo>
                  <a:pt x="25781" y="139827"/>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sp>
        <p:nvSpPr>
          <p:cNvPr id="28" name="object 28"/>
          <p:cNvSpPr/>
          <p:nvPr/>
        </p:nvSpPr>
        <p:spPr>
          <a:xfrm>
            <a:off x="7433818" y="5019928"/>
            <a:ext cx="539750" cy="282575"/>
          </a:xfrm>
          <a:custGeom>
            <a:avLst/>
            <a:gdLst/>
            <a:ahLst/>
            <a:cxnLst/>
            <a:rect l="l" t="t" r="r" b="b"/>
            <a:pathLst>
              <a:path w="539750" h="282575">
                <a:moveTo>
                  <a:pt x="449325" y="0"/>
                </a:moveTo>
                <a:lnTo>
                  <a:pt x="445261" y="11557"/>
                </a:lnTo>
                <a:lnTo>
                  <a:pt x="461625" y="18631"/>
                </a:lnTo>
                <a:lnTo>
                  <a:pt x="475678" y="28432"/>
                </a:lnTo>
                <a:lnTo>
                  <a:pt x="504211" y="73925"/>
                </a:lnTo>
                <a:lnTo>
                  <a:pt x="512542" y="115732"/>
                </a:lnTo>
                <a:lnTo>
                  <a:pt x="513587" y="139827"/>
                </a:lnTo>
                <a:lnTo>
                  <a:pt x="512540" y="164707"/>
                </a:lnTo>
                <a:lnTo>
                  <a:pt x="504158" y="207656"/>
                </a:lnTo>
                <a:lnTo>
                  <a:pt x="475678" y="253857"/>
                </a:lnTo>
                <a:lnTo>
                  <a:pt x="445770" y="270891"/>
                </a:lnTo>
                <a:lnTo>
                  <a:pt x="449325" y="282321"/>
                </a:lnTo>
                <a:lnTo>
                  <a:pt x="487822" y="264302"/>
                </a:lnTo>
                <a:lnTo>
                  <a:pt x="516127" y="233045"/>
                </a:lnTo>
                <a:lnTo>
                  <a:pt x="533558" y="191135"/>
                </a:lnTo>
                <a:lnTo>
                  <a:pt x="539368" y="141224"/>
                </a:lnTo>
                <a:lnTo>
                  <a:pt x="537914" y="115359"/>
                </a:lnTo>
                <a:lnTo>
                  <a:pt x="526242" y="69536"/>
                </a:lnTo>
                <a:lnTo>
                  <a:pt x="503118" y="32164"/>
                </a:lnTo>
                <a:lnTo>
                  <a:pt x="469780" y="7435"/>
                </a:lnTo>
                <a:lnTo>
                  <a:pt x="449325" y="0"/>
                </a:lnTo>
                <a:close/>
              </a:path>
              <a:path w="539750" h="282575">
                <a:moveTo>
                  <a:pt x="90042" y="0"/>
                </a:moveTo>
                <a:lnTo>
                  <a:pt x="51657" y="18145"/>
                </a:lnTo>
                <a:lnTo>
                  <a:pt x="23367" y="49530"/>
                </a:lnTo>
                <a:lnTo>
                  <a:pt x="5873" y="91471"/>
                </a:lnTo>
                <a:lnTo>
                  <a:pt x="0" y="141224"/>
                </a:lnTo>
                <a:lnTo>
                  <a:pt x="1452" y="167179"/>
                </a:lnTo>
                <a:lnTo>
                  <a:pt x="13073" y="213090"/>
                </a:lnTo>
                <a:lnTo>
                  <a:pt x="36143" y="250334"/>
                </a:lnTo>
                <a:lnTo>
                  <a:pt x="69568" y="274960"/>
                </a:lnTo>
                <a:lnTo>
                  <a:pt x="90042" y="282321"/>
                </a:lnTo>
                <a:lnTo>
                  <a:pt x="93725" y="270891"/>
                </a:lnTo>
                <a:lnTo>
                  <a:pt x="77602" y="263773"/>
                </a:lnTo>
                <a:lnTo>
                  <a:pt x="63706" y="253857"/>
                </a:lnTo>
                <a:lnTo>
                  <a:pt x="35210" y="207656"/>
                </a:lnTo>
                <a:lnTo>
                  <a:pt x="26828" y="164707"/>
                </a:lnTo>
                <a:lnTo>
                  <a:pt x="25780" y="139827"/>
                </a:lnTo>
                <a:lnTo>
                  <a:pt x="26828" y="115732"/>
                </a:lnTo>
                <a:lnTo>
                  <a:pt x="35210" y="73925"/>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29" name="object 29"/>
          <p:cNvSpPr/>
          <p:nvPr/>
        </p:nvSpPr>
        <p:spPr>
          <a:xfrm>
            <a:off x="5874765" y="5531992"/>
            <a:ext cx="935990" cy="282575"/>
          </a:xfrm>
          <a:custGeom>
            <a:avLst/>
            <a:gdLst/>
            <a:ahLst/>
            <a:cxnLst/>
            <a:rect l="l" t="t" r="r" b="b"/>
            <a:pathLst>
              <a:path w="935990" h="282575">
                <a:moveTo>
                  <a:pt x="845565" y="0"/>
                </a:moveTo>
                <a:lnTo>
                  <a:pt x="841502" y="11429"/>
                </a:lnTo>
                <a:lnTo>
                  <a:pt x="857865" y="18576"/>
                </a:lnTo>
                <a:lnTo>
                  <a:pt x="871918" y="28409"/>
                </a:lnTo>
                <a:lnTo>
                  <a:pt x="900451" y="73907"/>
                </a:lnTo>
                <a:lnTo>
                  <a:pt x="908782" y="115692"/>
                </a:lnTo>
                <a:lnTo>
                  <a:pt x="909828" y="139776"/>
                </a:lnTo>
                <a:lnTo>
                  <a:pt x="908780" y="164679"/>
                </a:lnTo>
                <a:lnTo>
                  <a:pt x="900398" y="207615"/>
                </a:lnTo>
                <a:lnTo>
                  <a:pt x="871918" y="253853"/>
                </a:lnTo>
                <a:lnTo>
                  <a:pt x="842010" y="270890"/>
                </a:lnTo>
                <a:lnTo>
                  <a:pt x="845565" y="282359"/>
                </a:lnTo>
                <a:lnTo>
                  <a:pt x="884062" y="264290"/>
                </a:lnTo>
                <a:lnTo>
                  <a:pt x="912367" y="233019"/>
                </a:lnTo>
                <a:lnTo>
                  <a:pt x="929798" y="191141"/>
                </a:lnTo>
                <a:lnTo>
                  <a:pt x="935609" y="141262"/>
                </a:lnTo>
                <a:lnTo>
                  <a:pt x="934154" y="115382"/>
                </a:lnTo>
                <a:lnTo>
                  <a:pt x="922482" y="69515"/>
                </a:lnTo>
                <a:lnTo>
                  <a:pt x="899358" y="32146"/>
                </a:lnTo>
                <a:lnTo>
                  <a:pt x="866020" y="7381"/>
                </a:lnTo>
                <a:lnTo>
                  <a:pt x="845565" y="0"/>
                </a:lnTo>
                <a:close/>
              </a:path>
              <a:path w="935990" h="282575">
                <a:moveTo>
                  <a:pt x="90043" y="0"/>
                </a:moveTo>
                <a:lnTo>
                  <a:pt x="51657" y="18097"/>
                </a:lnTo>
                <a:lnTo>
                  <a:pt x="23368" y="49529"/>
                </a:lnTo>
                <a:lnTo>
                  <a:pt x="5873" y="91466"/>
                </a:lnTo>
                <a:lnTo>
                  <a:pt x="0" y="141262"/>
                </a:lnTo>
                <a:lnTo>
                  <a:pt x="1452" y="167200"/>
                </a:lnTo>
                <a:lnTo>
                  <a:pt x="13073" y="213081"/>
                </a:lnTo>
                <a:lnTo>
                  <a:pt x="36143" y="250305"/>
                </a:lnTo>
                <a:lnTo>
                  <a:pt x="69568" y="274974"/>
                </a:lnTo>
                <a:lnTo>
                  <a:pt x="90043" y="282359"/>
                </a:lnTo>
                <a:lnTo>
                  <a:pt x="93725" y="270890"/>
                </a:lnTo>
                <a:lnTo>
                  <a:pt x="77602" y="263769"/>
                </a:lnTo>
                <a:lnTo>
                  <a:pt x="63706" y="253853"/>
                </a:lnTo>
                <a:lnTo>
                  <a:pt x="35210" y="207615"/>
                </a:lnTo>
                <a:lnTo>
                  <a:pt x="26828" y="164679"/>
                </a:lnTo>
                <a:lnTo>
                  <a:pt x="25781" y="139776"/>
                </a:lnTo>
                <a:lnTo>
                  <a:pt x="26828" y="115692"/>
                </a:lnTo>
                <a:lnTo>
                  <a:pt x="35210" y="73907"/>
                </a:lnTo>
                <a:lnTo>
                  <a:pt x="63801" y="28409"/>
                </a:lnTo>
                <a:lnTo>
                  <a:pt x="94107" y="11429"/>
                </a:lnTo>
                <a:lnTo>
                  <a:pt x="90043" y="0"/>
                </a:lnTo>
                <a:close/>
              </a:path>
            </a:pathLst>
          </a:custGeom>
          <a:solidFill>
            <a:srgbClr val="000000"/>
          </a:solidFill>
        </p:spPr>
        <p:txBody>
          <a:bodyPr wrap="square" lIns="0" tIns="0" rIns="0" bIns="0" rtlCol="0"/>
          <a:lstStyle/>
          <a:p>
            <a:endParaRPr/>
          </a:p>
        </p:txBody>
      </p:sp>
      <p:sp>
        <p:nvSpPr>
          <p:cNvPr id="30" name="object 30"/>
          <p:cNvSpPr/>
          <p:nvPr/>
        </p:nvSpPr>
        <p:spPr>
          <a:xfrm>
            <a:off x="7967218" y="5531992"/>
            <a:ext cx="539750" cy="282575"/>
          </a:xfrm>
          <a:custGeom>
            <a:avLst/>
            <a:gdLst/>
            <a:ahLst/>
            <a:cxnLst/>
            <a:rect l="l" t="t" r="r" b="b"/>
            <a:pathLst>
              <a:path w="539750" h="282575">
                <a:moveTo>
                  <a:pt x="449325" y="0"/>
                </a:moveTo>
                <a:lnTo>
                  <a:pt x="445261" y="11429"/>
                </a:lnTo>
                <a:lnTo>
                  <a:pt x="461625" y="18576"/>
                </a:lnTo>
                <a:lnTo>
                  <a:pt x="475678" y="28409"/>
                </a:lnTo>
                <a:lnTo>
                  <a:pt x="504211" y="73907"/>
                </a:lnTo>
                <a:lnTo>
                  <a:pt x="512542" y="115692"/>
                </a:lnTo>
                <a:lnTo>
                  <a:pt x="513587" y="139776"/>
                </a:lnTo>
                <a:lnTo>
                  <a:pt x="512540" y="164679"/>
                </a:lnTo>
                <a:lnTo>
                  <a:pt x="504158" y="207615"/>
                </a:lnTo>
                <a:lnTo>
                  <a:pt x="475678" y="253853"/>
                </a:lnTo>
                <a:lnTo>
                  <a:pt x="445770" y="270890"/>
                </a:lnTo>
                <a:lnTo>
                  <a:pt x="449325" y="282359"/>
                </a:lnTo>
                <a:lnTo>
                  <a:pt x="487822" y="264290"/>
                </a:lnTo>
                <a:lnTo>
                  <a:pt x="516127" y="233019"/>
                </a:lnTo>
                <a:lnTo>
                  <a:pt x="533558" y="191141"/>
                </a:lnTo>
                <a:lnTo>
                  <a:pt x="539368" y="141262"/>
                </a:lnTo>
                <a:lnTo>
                  <a:pt x="537914" y="115382"/>
                </a:lnTo>
                <a:lnTo>
                  <a:pt x="526242" y="69515"/>
                </a:lnTo>
                <a:lnTo>
                  <a:pt x="503118" y="32146"/>
                </a:lnTo>
                <a:lnTo>
                  <a:pt x="469780" y="7381"/>
                </a:lnTo>
                <a:lnTo>
                  <a:pt x="449325" y="0"/>
                </a:lnTo>
                <a:close/>
              </a:path>
              <a:path w="539750" h="282575">
                <a:moveTo>
                  <a:pt x="90042" y="0"/>
                </a:moveTo>
                <a:lnTo>
                  <a:pt x="51657" y="18097"/>
                </a:lnTo>
                <a:lnTo>
                  <a:pt x="23367" y="49529"/>
                </a:lnTo>
                <a:lnTo>
                  <a:pt x="5873" y="91466"/>
                </a:lnTo>
                <a:lnTo>
                  <a:pt x="0" y="141262"/>
                </a:lnTo>
                <a:lnTo>
                  <a:pt x="1452" y="167200"/>
                </a:lnTo>
                <a:lnTo>
                  <a:pt x="13073" y="213081"/>
                </a:lnTo>
                <a:lnTo>
                  <a:pt x="36143" y="250305"/>
                </a:lnTo>
                <a:lnTo>
                  <a:pt x="69568" y="274974"/>
                </a:lnTo>
                <a:lnTo>
                  <a:pt x="90042" y="282359"/>
                </a:lnTo>
                <a:lnTo>
                  <a:pt x="93725" y="270890"/>
                </a:lnTo>
                <a:lnTo>
                  <a:pt x="77602" y="263769"/>
                </a:lnTo>
                <a:lnTo>
                  <a:pt x="63706" y="253853"/>
                </a:lnTo>
                <a:lnTo>
                  <a:pt x="35210" y="207615"/>
                </a:lnTo>
                <a:lnTo>
                  <a:pt x="26828" y="164679"/>
                </a:lnTo>
                <a:lnTo>
                  <a:pt x="25780" y="139776"/>
                </a:lnTo>
                <a:lnTo>
                  <a:pt x="26828" y="115692"/>
                </a:lnTo>
                <a:lnTo>
                  <a:pt x="35210" y="73907"/>
                </a:lnTo>
                <a:lnTo>
                  <a:pt x="63801" y="28409"/>
                </a:lnTo>
                <a:lnTo>
                  <a:pt x="94106" y="11429"/>
                </a:lnTo>
                <a:lnTo>
                  <a:pt x="90042" y="0"/>
                </a:lnTo>
                <a:close/>
              </a:path>
            </a:pathLst>
          </a:custGeom>
          <a:solidFill>
            <a:srgbClr val="000000"/>
          </a:solidFill>
        </p:spPr>
        <p:txBody>
          <a:bodyPr wrap="square" lIns="0" tIns="0" rIns="0" bIns="0" rtlCol="0"/>
          <a:lstStyle/>
          <a:p>
            <a:endParaRPr/>
          </a:p>
        </p:txBody>
      </p:sp>
      <p:sp>
        <p:nvSpPr>
          <p:cNvPr id="31" name="object 31"/>
          <p:cNvSpPr txBox="1"/>
          <p:nvPr/>
        </p:nvSpPr>
        <p:spPr>
          <a:xfrm>
            <a:off x="5565647" y="4514088"/>
            <a:ext cx="3016250" cy="1358265"/>
          </a:xfrm>
          <a:prstGeom prst="rect">
            <a:avLst/>
          </a:prstGeom>
          <a:ln w="6096">
            <a:solidFill>
              <a:srgbClr val="5B9BD4"/>
            </a:solidFill>
          </a:ln>
        </p:spPr>
        <p:txBody>
          <a:bodyPr vert="horz" wrap="square" lIns="0" tIns="18415" rIns="0" bIns="0" rtlCol="0">
            <a:spAutoFit/>
          </a:bodyPr>
          <a:lstStyle/>
          <a:p>
            <a:pPr marL="76200">
              <a:lnSpc>
                <a:spcPct val="100000"/>
              </a:lnSpc>
              <a:spcBef>
                <a:spcPts val="145"/>
              </a:spcBef>
            </a:pPr>
            <a:r>
              <a:rPr sz="2400" spc="-5" dirty="0">
                <a:latin typeface="Calibri"/>
                <a:cs typeface="Calibri"/>
              </a:rPr>
              <a:t>Distribution</a:t>
            </a:r>
            <a:r>
              <a:rPr sz="2400" spc="-55" dirty="0">
                <a:latin typeface="Calibri"/>
                <a:cs typeface="Calibri"/>
              </a:rPr>
              <a:t> </a:t>
            </a:r>
            <a:r>
              <a:rPr sz="2400" spc="-5" dirty="0">
                <a:latin typeface="Calibri"/>
                <a:cs typeface="Calibri"/>
              </a:rPr>
              <a:t>q:</a:t>
            </a:r>
            <a:endParaRPr sz="2400">
              <a:latin typeface="Calibri"/>
              <a:cs typeface="Calibri"/>
            </a:endParaRPr>
          </a:p>
          <a:p>
            <a:pPr marL="114300">
              <a:lnSpc>
                <a:spcPct val="100000"/>
              </a:lnSpc>
              <a:spcBef>
                <a:spcPts val="355"/>
              </a:spcBef>
              <a:tabLst>
                <a:tab pos="1353185" algn="l"/>
                <a:tab pos="1969135" algn="l"/>
              </a:tabLst>
            </a:pPr>
            <a:r>
              <a:rPr sz="2400" dirty="0">
                <a:latin typeface="Cambria Math"/>
                <a:cs typeface="Cambria Math"/>
              </a:rPr>
              <a:t>q</a:t>
            </a:r>
            <a:r>
              <a:rPr sz="2400" spc="455"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1	=</a:t>
            </a:r>
            <a:r>
              <a:rPr sz="2400" spc="140" dirty="0">
                <a:latin typeface="Cambria Math"/>
                <a:cs typeface="Cambria Math"/>
              </a:rPr>
              <a:t> </a:t>
            </a: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115570">
              <a:lnSpc>
                <a:spcPct val="100000"/>
              </a:lnSpc>
              <a:spcBef>
                <a:spcPts val="1155"/>
              </a:spcBef>
              <a:tabLst>
                <a:tab pos="409575" algn="l"/>
                <a:tab pos="1355725" algn="l"/>
                <a:tab pos="2502535" algn="l"/>
              </a:tabLst>
            </a:pPr>
            <a:r>
              <a:rPr sz="2400" dirty="0">
                <a:latin typeface="Cambria Math"/>
                <a:cs typeface="Cambria Math"/>
              </a:rPr>
              <a:t>q	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0	=</a:t>
            </a:r>
            <a:r>
              <a:rPr sz="2400" spc="140" dirty="0">
                <a:latin typeface="Cambria Math"/>
                <a:cs typeface="Cambria Math"/>
              </a:rPr>
              <a:t> </a:t>
            </a:r>
            <a:r>
              <a:rPr sz="2400" dirty="0">
                <a:latin typeface="Cambria Math"/>
                <a:cs typeface="Cambria Math"/>
              </a:rPr>
              <a:t>1</a:t>
            </a:r>
            <a:r>
              <a:rPr sz="2400" spc="-10"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32" name="object 32"/>
          <p:cNvSpPr/>
          <p:nvPr/>
        </p:nvSpPr>
        <p:spPr>
          <a:xfrm>
            <a:off x="3061461" y="6140868"/>
            <a:ext cx="659765" cy="282575"/>
          </a:xfrm>
          <a:custGeom>
            <a:avLst/>
            <a:gdLst/>
            <a:ahLst/>
            <a:cxnLst/>
            <a:rect l="l" t="t" r="r" b="b"/>
            <a:pathLst>
              <a:path w="659764" h="282575">
                <a:moveTo>
                  <a:pt x="569595" y="0"/>
                </a:moveTo>
                <a:lnTo>
                  <a:pt x="565530" y="11455"/>
                </a:lnTo>
                <a:lnTo>
                  <a:pt x="581894" y="18551"/>
                </a:lnTo>
                <a:lnTo>
                  <a:pt x="595947" y="28371"/>
                </a:lnTo>
                <a:lnTo>
                  <a:pt x="624480" y="73880"/>
                </a:lnTo>
                <a:lnTo>
                  <a:pt x="632811" y="115661"/>
                </a:lnTo>
                <a:lnTo>
                  <a:pt x="633857" y="139750"/>
                </a:lnTo>
                <a:lnTo>
                  <a:pt x="632809" y="164649"/>
                </a:lnTo>
                <a:lnTo>
                  <a:pt x="624427" y="207587"/>
                </a:lnTo>
                <a:lnTo>
                  <a:pt x="595947" y="253823"/>
                </a:lnTo>
                <a:lnTo>
                  <a:pt x="566038" y="270865"/>
                </a:lnTo>
                <a:lnTo>
                  <a:pt x="569595" y="282320"/>
                </a:lnTo>
                <a:lnTo>
                  <a:pt x="608091" y="264263"/>
                </a:lnTo>
                <a:lnTo>
                  <a:pt x="636397" y="232994"/>
                </a:lnTo>
                <a:lnTo>
                  <a:pt x="653827" y="191111"/>
                </a:lnTo>
                <a:lnTo>
                  <a:pt x="659638" y="141236"/>
                </a:lnTo>
                <a:lnTo>
                  <a:pt x="658183" y="115357"/>
                </a:lnTo>
                <a:lnTo>
                  <a:pt x="646511" y="69479"/>
                </a:lnTo>
                <a:lnTo>
                  <a:pt x="623387" y="32127"/>
                </a:lnTo>
                <a:lnTo>
                  <a:pt x="590049" y="7386"/>
                </a:lnTo>
                <a:lnTo>
                  <a:pt x="569595" y="0"/>
                </a:lnTo>
                <a:close/>
              </a:path>
              <a:path w="659764" h="282575">
                <a:moveTo>
                  <a:pt x="90043" y="0"/>
                </a:moveTo>
                <a:lnTo>
                  <a:pt x="51546" y="18095"/>
                </a:lnTo>
                <a:lnTo>
                  <a:pt x="23240" y="49479"/>
                </a:lnTo>
                <a:lnTo>
                  <a:pt x="5810" y="91438"/>
                </a:lnTo>
                <a:lnTo>
                  <a:pt x="0" y="141236"/>
                </a:lnTo>
                <a:lnTo>
                  <a:pt x="1432" y="167173"/>
                </a:lnTo>
                <a:lnTo>
                  <a:pt x="12965" y="213051"/>
                </a:lnTo>
                <a:lnTo>
                  <a:pt x="36018" y="250279"/>
                </a:lnTo>
                <a:lnTo>
                  <a:pt x="69494" y="274944"/>
                </a:lnTo>
                <a:lnTo>
                  <a:pt x="90043" y="282320"/>
                </a:lnTo>
                <a:lnTo>
                  <a:pt x="93599" y="270865"/>
                </a:lnTo>
                <a:lnTo>
                  <a:pt x="77475" y="263738"/>
                </a:lnTo>
                <a:lnTo>
                  <a:pt x="63579" y="253823"/>
                </a:lnTo>
                <a:lnTo>
                  <a:pt x="35083" y="207587"/>
                </a:lnTo>
                <a:lnTo>
                  <a:pt x="26701" y="164649"/>
                </a:lnTo>
                <a:lnTo>
                  <a:pt x="25654" y="139750"/>
                </a:lnTo>
                <a:lnTo>
                  <a:pt x="26701" y="115661"/>
                </a:lnTo>
                <a:lnTo>
                  <a:pt x="35083" y="73880"/>
                </a:lnTo>
                <a:lnTo>
                  <a:pt x="63674" y="28371"/>
                </a:lnTo>
                <a:lnTo>
                  <a:pt x="93980" y="11455"/>
                </a:lnTo>
                <a:lnTo>
                  <a:pt x="90043" y="0"/>
                </a:lnTo>
                <a:close/>
              </a:path>
            </a:pathLst>
          </a:custGeom>
          <a:solidFill>
            <a:srgbClr val="000000"/>
          </a:solidFill>
        </p:spPr>
        <p:txBody>
          <a:bodyPr wrap="square" lIns="0" tIns="0" rIns="0" bIns="0" rtlCol="0"/>
          <a:lstStyle/>
          <a:p>
            <a:endParaRPr/>
          </a:p>
        </p:txBody>
      </p:sp>
      <p:sp>
        <p:nvSpPr>
          <p:cNvPr id="33" name="object 33"/>
          <p:cNvSpPr txBox="1"/>
          <p:nvPr/>
        </p:nvSpPr>
        <p:spPr>
          <a:xfrm>
            <a:off x="2792348" y="6052210"/>
            <a:ext cx="833119" cy="391160"/>
          </a:xfrm>
          <a:prstGeom prst="rect">
            <a:avLst/>
          </a:prstGeom>
        </p:spPr>
        <p:txBody>
          <a:bodyPr vert="horz" wrap="square" lIns="0" tIns="12700" rIns="0" bIns="0" rtlCol="0">
            <a:spAutoFit/>
          </a:bodyPr>
          <a:lstStyle/>
          <a:p>
            <a:pPr marL="12700">
              <a:lnSpc>
                <a:spcPct val="100000"/>
              </a:lnSpc>
              <a:spcBef>
                <a:spcPts val="100"/>
              </a:spcBef>
              <a:tabLst>
                <a:tab pos="368935" algn="l"/>
              </a:tabLst>
            </a:pPr>
            <a:r>
              <a:rPr sz="2400" dirty="0">
                <a:latin typeface="Cambria Math"/>
                <a:cs typeface="Cambria Math"/>
              </a:rPr>
              <a:t>𝐻	</a:t>
            </a:r>
            <a:r>
              <a:rPr sz="2400" spc="25" dirty="0">
                <a:latin typeface="Cambria Math"/>
                <a:cs typeface="Cambria Math"/>
              </a:rPr>
              <a:t>𝑝</a:t>
            </a:r>
            <a:r>
              <a:rPr sz="2400" dirty="0">
                <a:latin typeface="Cambria Math"/>
                <a:cs typeface="Cambria Math"/>
              </a:rPr>
              <a:t>,</a:t>
            </a:r>
            <a:r>
              <a:rPr sz="2400" spc="-135" dirty="0">
                <a:latin typeface="Cambria Math"/>
                <a:cs typeface="Cambria Math"/>
              </a:rPr>
              <a:t> </a:t>
            </a:r>
            <a:r>
              <a:rPr sz="2400" dirty="0">
                <a:latin typeface="Cambria Math"/>
                <a:cs typeface="Cambria Math"/>
              </a:rPr>
              <a:t>𝑞</a:t>
            </a:r>
            <a:endParaRPr sz="2400">
              <a:latin typeface="Cambria Math"/>
              <a:cs typeface="Cambria Math"/>
            </a:endParaRPr>
          </a:p>
        </p:txBody>
      </p:sp>
      <p:sp>
        <p:nvSpPr>
          <p:cNvPr id="34" name="object 34"/>
          <p:cNvSpPr/>
          <p:nvPr/>
        </p:nvSpPr>
        <p:spPr>
          <a:xfrm>
            <a:off x="5076190" y="6140868"/>
            <a:ext cx="370205" cy="282575"/>
          </a:xfrm>
          <a:custGeom>
            <a:avLst/>
            <a:gdLst/>
            <a:ahLst/>
            <a:cxnLst/>
            <a:rect l="l" t="t" r="r" b="b"/>
            <a:pathLst>
              <a:path w="370204" h="282575">
                <a:moveTo>
                  <a:pt x="280035" y="0"/>
                </a:moveTo>
                <a:lnTo>
                  <a:pt x="275971" y="11455"/>
                </a:lnTo>
                <a:lnTo>
                  <a:pt x="292334" y="18551"/>
                </a:lnTo>
                <a:lnTo>
                  <a:pt x="306387" y="28371"/>
                </a:lnTo>
                <a:lnTo>
                  <a:pt x="334920" y="73880"/>
                </a:lnTo>
                <a:lnTo>
                  <a:pt x="343251" y="115661"/>
                </a:lnTo>
                <a:lnTo>
                  <a:pt x="344297" y="139750"/>
                </a:lnTo>
                <a:lnTo>
                  <a:pt x="343249" y="164649"/>
                </a:lnTo>
                <a:lnTo>
                  <a:pt x="334867" y="207587"/>
                </a:lnTo>
                <a:lnTo>
                  <a:pt x="306387" y="253823"/>
                </a:lnTo>
                <a:lnTo>
                  <a:pt x="276479" y="270865"/>
                </a:lnTo>
                <a:lnTo>
                  <a:pt x="280035" y="282320"/>
                </a:lnTo>
                <a:lnTo>
                  <a:pt x="318531" y="264263"/>
                </a:lnTo>
                <a:lnTo>
                  <a:pt x="346837" y="232994"/>
                </a:lnTo>
                <a:lnTo>
                  <a:pt x="364267" y="191111"/>
                </a:lnTo>
                <a:lnTo>
                  <a:pt x="370077" y="141236"/>
                </a:lnTo>
                <a:lnTo>
                  <a:pt x="368623" y="115357"/>
                </a:lnTo>
                <a:lnTo>
                  <a:pt x="356951" y="69479"/>
                </a:lnTo>
                <a:lnTo>
                  <a:pt x="333827" y="32127"/>
                </a:lnTo>
                <a:lnTo>
                  <a:pt x="300489" y="7386"/>
                </a:lnTo>
                <a:lnTo>
                  <a:pt x="280035" y="0"/>
                </a:lnTo>
                <a:close/>
              </a:path>
              <a:path w="370204" h="282575">
                <a:moveTo>
                  <a:pt x="90043" y="0"/>
                </a:moveTo>
                <a:lnTo>
                  <a:pt x="51546" y="18095"/>
                </a:lnTo>
                <a:lnTo>
                  <a:pt x="23240" y="49479"/>
                </a:lnTo>
                <a:lnTo>
                  <a:pt x="5810" y="91438"/>
                </a:lnTo>
                <a:lnTo>
                  <a:pt x="0" y="141236"/>
                </a:lnTo>
                <a:lnTo>
                  <a:pt x="1432" y="167173"/>
                </a:lnTo>
                <a:lnTo>
                  <a:pt x="12965" y="213051"/>
                </a:lnTo>
                <a:lnTo>
                  <a:pt x="36018" y="250279"/>
                </a:lnTo>
                <a:lnTo>
                  <a:pt x="69494" y="274944"/>
                </a:lnTo>
                <a:lnTo>
                  <a:pt x="90043" y="282320"/>
                </a:lnTo>
                <a:lnTo>
                  <a:pt x="93599" y="270865"/>
                </a:lnTo>
                <a:lnTo>
                  <a:pt x="77475" y="263738"/>
                </a:lnTo>
                <a:lnTo>
                  <a:pt x="63579" y="253823"/>
                </a:lnTo>
                <a:lnTo>
                  <a:pt x="35083" y="207587"/>
                </a:lnTo>
                <a:lnTo>
                  <a:pt x="26701" y="164649"/>
                </a:lnTo>
                <a:lnTo>
                  <a:pt x="25654" y="139750"/>
                </a:lnTo>
                <a:lnTo>
                  <a:pt x="26701" y="115661"/>
                </a:lnTo>
                <a:lnTo>
                  <a:pt x="35083" y="73880"/>
                </a:lnTo>
                <a:lnTo>
                  <a:pt x="63674" y="28371"/>
                </a:lnTo>
                <a:lnTo>
                  <a:pt x="93980" y="11455"/>
                </a:lnTo>
                <a:lnTo>
                  <a:pt x="90043" y="0"/>
                </a:lnTo>
                <a:close/>
              </a:path>
            </a:pathLst>
          </a:custGeom>
          <a:solidFill>
            <a:srgbClr val="000000"/>
          </a:solidFill>
        </p:spPr>
        <p:txBody>
          <a:bodyPr wrap="square" lIns="0" tIns="0" rIns="0" bIns="0" rtlCol="0"/>
          <a:lstStyle/>
          <a:p>
            <a:endParaRPr/>
          </a:p>
        </p:txBody>
      </p:sp>
      <p:sp>
        <p:nvSpPr>
          <p:cNvPr id="35" name="object 35"/>
          <p:cNvSpPr/>
          <p:nvPr/>
        </p:nvSpPr>
        <p:spPr>
          <a:xfrm>
            <a:off x="5777230" y="6096952"/>
            <a:ext cx="817880" cy="368300"/>
          </a:xfrm>
          <a:custGeom>
            <a:avLst/>
            <a:gdLst/>
            <a:ahLst/>
            <a:cxnLst/>
            <a:rect l="l" t="t" r="r" b="b"/>
            <a:pathLst>
              <a:path w="817879" h="368300">
                <a:moveTo>
                  <a:pt x="100457" y="12204"/>
                </a:moveTo>
                <a:lnTo>
                  <a:pt x="96647" y="0"/>
                </a:lnTo>
                <a:lnTo>
                  <a:pt x="74752" y="8534"/>
                </a:lnTo>
                <a:lnTo>
                  <a:pt x="55562" y="21920"/>
                </a:lnTo>
                <a:lnTo>
                  <a:pt x="25146" y="63246"/>
                </a:lnTo>
                <a:lnTo>
                  <a:pt x="6286" y="118986"/>
                </a:lnTo>
                <a:lnTo>
                  <a:pt x="0" y="184099"/>
                </a:lnTo>
                <a:lnTo>
                  <a:pt x="1562" y="217830"/>
                </a:lnTo>
                <a:lnTo>
                  <a:pt x="14135" y="278257"/>
                </a:lnTo>
                <a:lnTo>
                  <a:pt x="39027" y="328053"/>
                </a:lnTo>
                <a:lnTo>
                  <a:pt x="74752" y="359676"/>
                </a:lnTo>
                <a:lnTo>
                  <a:pt x="96647" y="368198"/>
                </a:lnTo>
                <a:lnTo>
                  <a:pt x="100457" y="355993"/>
                </a:lnTo>
                <a:lnTo>
                  <a:pt x="83464" y="347230"/>
                </a:lnTo>
                <a:lnTo>
                  <a:pt x="68719" y="334479"/>
                </a:lnTo>
                <a:lnTo>
                  <a:pt x="45847" y="296989"/>
                </a:lnTo>
                <a:lnTo>
                  <a:pt x="31953" y="246075"/>
                </a:lnTo>
                <a:lnTo>
                  <a:pt x="27305" y="184099"/>
                </a:lnTo>
                <a:lnTo>
                  <a:pt x="28460" y="151917"/>
                </a:lnTo>
                <a:lnTo>
                  <a:pt x="37744" y="95427"/>
                </a:lnTo>
                <a:lnTo>
                  <a:pt x="56172" y="50520"/>
                </a:lnTo>
                <a:lnTo>
                  <a:pt x="83464" y="20980"/>
                </a:lnTo>
                <a:lnTo>
                  <a:pt x="100457" y="12204"/>
                </a:lnTo>
                <a:close/>
              </a:path>
              <a:path w="817879" h="368300">
                <a:moveTo>
                  <a:pt x="403352" y="55372"/>
                </a:moveTo>
                <a:lnTo>
                  <a:pt x="399415" y="43916"/>
                </a:lnTo>
                <a:lnTo>
                  <a:pt x="378879" y="51308"/>
                </a:lnTo>
                <a:lnTo>
                  <a:pt x="360908" y="62014"/>
                </a:lnTo>
                <a:lnTo>
                  <a:pt x="332613" y="93395"/>
                </a:lnTo>
                <a:lnTo>
                  <a:pt x="315175" y="135356"/>
                </a:lnTo>
                <a:lnTo>
                  <a:pt x="309372" y="185153"/>
                </a:lnTo>
                <a:lnTo>
                  <a:pt x="310794" y="211099"/>
                </a:lnTo>
                <a:lnTo>
                  <a:pt x="322326" y="256971"/>
                </a:lnTo>
                <a:lnTo>
                  <a:pt x="345389" y="294208"/>
                </a:lnTo>
                <a:lnTo>
                  <a:pt x="378866" y="318871"/>
                </a:lnTo>
                <a:lnTo>
                  <a:pt x="399415" y="326237"/>
                </a:lnTo>
                <a:lnTo>
                  <a:pt x="402971" y="314782"/>
                </a:lnTo>
                <a:lnTo>
                  <a:pt x="386842" y="307657"/>
                </a:lnTo>
                <a:lnTo>
                  <a:pt x="372948" y="297751"/>
                </a:lnTo>
                <a:lnTo>
                  <a:pt x="344449" y="251510"/>
                </a:lnTo>
                <a:lnTo>
                  <a:pt x="336067" y="208572"/>
                </a:lnTo>
                <a:lnTo>
                  <a:pt x="335026" y="183667"/>
                </a:lnTo>
                <a:lnTo>
                  <a:pt x="336067" y="159588"/>
                </a:lnTo>
                <a:lnTo>
                  <a:pt x="344449" y="117805"/>
                </a:lnTo>
                <a:lnTo>
                  <a:pt x="373037" y="72288"/>
                </a:lnTo>
                <a:lnTo>
                  <a:pt x="387057" y="62471"/>
                </a:lnTo>
                <a:lnTo>
                  <a:pt x="403352" y="55372"/>
                </a:lnTo>
                <a:close/>
              </a:path>
              <a:path w="817879" h="368300">
                <a:moveTo>
                  <a:pt x="679450" y="185153"/>
                </a:moveTo>
                <a:lnTo>
                  <a:pt x="673620" y="135356"/>
                </a:lnTo>
                <a:lnTo>
                  <a:pt x="656082" y="93395"/>
                </a:lnTo>
                <a:lnTo>
                  <a:pt x="627786" y="62014"/>
                </a:lnTo>
                <a:lnTo>
                  <a:pt x="589407" y="43916"/>
                </a:lnTo>
                <a:lnTo>
                  <a:pt x="585343" y="55372"/>
                </a:lnTo>
                <a:lnTo>
                  <a:pt x="601700" y="62471"/>
                </a:lnTo>
                <a:lnTo>
                  <a:pt x="615759" y="72288"/>
                </a:lnTo>
                <a:lnTo>
                  <a:pt x="644283" y="117805"/>
                </a:lnTo>
                <a:lnTo>
                  <a:pt x="652614" y="159588"/>
                </a:lnTo>
                <a:lnTo>
                  <a:pt x="653669" y="183667"/>
                </a:lnTo>
                <a:lnTo>
                  <a:pt x="652614" y="208572"/>
                </a:lnTo>
                <a:lnTo>
                  <a:pt x="644232" y="251510"/>
                </a:lnTo>
                <a:lnTo>
                  <a:pt x="615759" y="297751"/>
                </a:lnTo>
                <a:lnTo>
                  <a:pt x="585851" y="314782"/>
                </a:lnTo>
                <a:lnTo>
                  <a:pt x="589407" y="326237"/>
                </a:lnTo>
                <a:lnTo>
                  <a:pt x="627900" y="308190"/>
                </a:lnTo>
                <a:lnTo>
                  <a:pt x="656209" y="276910"/>
                </a:lnTo>
                <a:lnTo>
                  <a:pt x="673633" y="235038"/>
                </a:lnTo>
                <a:lnTo>
                  <a:pt x="677989" y="211099"/>
                </a:lnTo>
                <a:lnTo>
                  <a:pt x="679450" y="185153"/>
                </a:lnTo>
                <a:close/>
              </a:path>
              <a:path w="817879" h="368300">
                <a:moveTo>
                  <a:pt x="817867" y="184099"/>
                </a:moveTo>
                <a:lnTo>
                  <a:pt x="811580" y="118986"/>
                </a:lnTo>
                <a:lnTo>
                  <a:pt x="792734" y="63246"/>
                </a:lnTo>
                <a:lnTo>
                  <a:pt x="762241" y="21920"/>
                </a:lnTo>
                <a:lnTo>
                  <a:pt x="721106" y="0"/>
                </a:lnTo>
                <a:lnTo>
                  <a:pt x="717423" y="12204"/>
                </a:lnTo>
                <a:lnTo>
                  <a:pt x="734326" y="20980"/>
                </a:lnTo>
                <a:lnTo>
                  <a:pt x="749046" y="33756"/>
                </a:lnTo>
                <a:lnTo>
                  <a:pt x="771893" y="71285"/>
                </a:lnTo>
                <a:lnTo>
                  <a:pt x="785837" y="122301"/>
                </a:lnTo>
                <a:lnTo>
                  <a:pt x="790448" y="184251"/>
                </a:lnTo>
                <a:lnTo>
                  <a:pt x="789292" y="216522"/>
                </a:lnTo>
                <a:lnTo>
                  <a:pt x="780046" y="272897"/>
                </a:lnTo>
                <a:lnTo>
                  <a:pt x="761568" y="317728"/>
                </a:lnTo>
                <a:lnTo>
                  <a:pt x="734326" y="347230"/>
                </a:lnTo>
                <a:lnTo>
                  <a:pt x="717423" y="355993"/>
                </a:lnTo>
                <a:lnTo>
                  <a:pt x="721106" y="368198"/>
                </a:lnTo>
                <a:lnTo>
                  <a:pt x="762241" y="346290"/>
                </a:lnTo>
                <a:lnTo>
                  <a:pt x="792734" y="304952"/>
                </a:lnTo>
                <a:lnTo>
                  <a:pt x="811580" y="249212"/>
                </a:lnTo>
                <a:lnTo>
                  <a:pt x="816305" y="217830"/>
                </a:lnTo>
                <a:lnTo>
                  <a:pt x="817867" y="184099"/>
                </a:lnTo>
                <a:close/>
              </a:path>
            </a:pathLst>
          </a:custGeom>
          <a:solidFill>
            <a:srgbClr val="000000"/>
          </a:solidFill>
        </p:spPr>
        <p:txBody>
          <a:bodyPr wrap="square" lIns="0" tIns="0" rIns="0" bIns="0" rtlCol="0"/>
          <a:lstStyle/>
          <a:p>
            <a:endParaRPr/>
          </a:p>
        </p:txBody>
      </p:sp>
      <p:sp>
        <p:nvSpPr>
          <p:cNvPr id="36" name="object 36"/>
          <p:cNvSpPr txBox="1"/>
          <p:nvPr/>
        </p:nvSpPr>
        <p:spPr>
          <a:xfrm>
            <a:off x="3819525" y="5908161"/>
            <a:ext cx="2543175" cy="907415"/>
          </a:xfrm>
          <a:prstGeom prst="rect">
            <a:avLst/>
          </a:prstGeom>
        </p:spPr>
        <p:txBody>
          <a:bodyPr vert="horz" wrap="square" lIns="0" tIns="156845" rIns="0" bIns="0" rtlCol="0">
            <a:spAutoFit/>
          </a:bodyPr>
          <a:lstStyle/>
          <a:p>
            <a:pPr marL="12700">
              <a:lnSpc>
                <a:spcPct val="100000"/>
              </a:lnSpc>
              <a:spcBef>
                <a:spcPts val="1235"/>
              </a:spcBef>
              <a:tabLst>
                <a:tab pos="1356995" algn="l"/>
                <a:tab pos="1655445" algn="l"/>
                <a:tab pos="2068830" algn="l"/>
                <a:tab pos="236728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𝑝	𝑥	</a:t>
            </a:r>
            <a:r>
              <a:rPr sz="2400" spc="-5" dirty="0">
                <a:latin typeface="Cambria Math"/>
                <a:cs typeface="Cambria Math"/>
              </a:rPr>
              <a:t>𝑙</a:t>
            </a:r>
            <a:r>
              <a:rPr sz="2400" dirty="0">
                <a:latin typeface="Cambria Math"/>
                <a:cs typeface="Cambria Math"/>
              </a:rPr>
              <a:t>𝑛	𝑞	𝑥</a:t>
            </a:r>
            <a:endParaRPr sz="2400">
              <a:latin typeface="Cambria Math"/>
              <a:cs typeface="Cambria Math"/>
            </a:endParaRPr>
          </a:p>
          <a:p>
            <a:pPr marL="735330">
              <a:lnSpc>
                <a:spcPct val="100000"/>
              </a:lnSpc>
              <a:spcBef>
                <a:spcPts val="830"/>
              </a:spcBef>
            </a:pPr>
            <a:r>
              <a:rPr sz="1750" spc="100" dirty="0">
                <a:latin typeface="Cambria Math"/>
                <a:cs typeface="Cambria Math"/>
              </a:rPr>
              <a:t>𝑥</a:t>
            </a:r>
            <a:endParaRPr sz="1750">
              <a:latin typeface="Cambria Math"/>
              <a:cs typeface="Cambria Math"/>
            </a:endParaRPr>
          </a:p>
        </p:txBody>
      </p:sp>
      <p:grpSp>
        <p:nvGrpSpPr>
          <p:cNvPr id="37" name="object 37"/>
          <p:cNvGrpSpPr/>
          <p:nvPr/>
        </p:nvGrpSpPr>
        <p:grpSpPr>
          <a:xfrm>
            <a:off x="3686555" y="4783835"/>
            <a:ext cx="1818639" cy="419100"/>
            <a:chOff x="3686555" y="4783835"/>
            <a:chExt cx="1818639" cy="419100"/>
          </a:xfrm>
        </p:grpSpPr>
        <p:sp>
          <p:nvSpPr>
            <p:cNvPr id="38" name="object 38"/>
            <p:cNvSpPr/>
            <p:nvPr/>
          </p:nvSpPr>
          <p:spPr>
            <a:xfrm>
              <a:off x="3692651" y="4789931"/>
              <a:ext cx="1805939" cy="407034"/>
            </a:xfrm>
            <a:custGeom>
              <a:avLst/>
              <a:gdLst/>
              <a:ahLst/>
              <a:cxnLst/>
              <a:rect l="l" t="t" r="r" b="b"/>
              <a:pathLst>
                <a:path w="1805939" h="407035">
                  <a:moveTo>
                    <a:pt x="1602486" y="0"/>
                  </a:moveTo>
                  <a:lnTo>
                    <a:pt x="1602486" y="101727"/>
                  </a:lnTo>
                  <a:lnTo>
                    <a:pt x="203453" y="101727"/>
                  </a:lnTo>
                  <a:lnTo>
                    <a:pt x="203453" y="0"/>
                  </a:lnTo>
                  <a:lnTo>
                    <a:pt x="0" y="203454"/>
                  </a:lnTo>
                  <a:lnTo>
                    <a:pt x="203453" y="406908"/>
                  </a:lnTo>
                  <a:lnTo>
                    <a:pt x="203453" y="305181"/>
                  </a:lnTo>
                  <a:lnTo>
                    <a:pt x="1602486" y="305181"/>
                  </a:lnTo>
                  <a:lnTo>
                    <a:pt x="1602486" y="406908"/>
                  </a:lnTo>
                  <a:lnTo>
                    <a:pt x="1805939" y="203454"/>
                  </a:lnTo>
                  <a:lnTo>
                    <a:pt x="1602486" y="0"/>
                  </a:lnTo>
                  <a:close/>
                </a:path>
              </a:pathLst>
            </a:custGeom>
            <a:solidFill>
              <a:srgbClr val="4471C4"/>
            </a:solidFill>
          </p:spPr>
          <p:txBody>
            <a:bodyPr wrap="square" lIns="0" tIns="0" rIns="0" bIns="0" rtlCol="0"/>
            <a:lstStyle/>
            <a:p>
              <a:endParaRPr/>
            </a:p>
          </p:txBody>
        </p:sp>
        <p:sp>
          <p:nvSpPr>
            <p:cNvPr id="39" name="object 39"/>
            <p:cNvSpPr/>
            <p:nvPr/>
          </p:nvSpPr>
          <p:spPr>
            <a:xfrm>
              <a:off x="3692651" y="4789931"/>
              <a:ext cx="1805939" cy="407034"/>
            </a:xfrm>
            <a:custGeom>
              <a:avLst/>
              <a:gdLst/>
              <a:ahLst/>
              <a:cxnLst/>
              <a:rect l="l" t="t" r="r" b="b"/>
              <a:pathLst>
                <a:path w="1805939" h="407035">
                  <a:moveTo>
                    <a:pt x="0" y="203454"/>
                  </a:moveTo>
                  <a:lnTo>
                    <a:pt x="203453" y="0"/>
                  </a:lnTo>
                  <a:lnTo>
                    <a:pt x="203453" y="101727"/>
                  </a:lnTo>
                  <a:lnTo>
                    <a:pt x="1602486" y="101727"/>
                  </a:lnTo>
                  <a:lnTo>
                    <a:pt x="1602486" y="0"/>
                  </a:lnTo>
                  <a:lnTo>
                    <a:pt x="1805939" y="203454"/>
                  </a:lnTo>
                  <a:lnTo>
                    <a:pt x="1602486" y="406908"/>
                  </a:lnTo>
                  <a:lnTo>
                    <a:pt x="1602486" y="305181"/>
                  </a:lnTo>
                  <a:lnTo>
                    <a:pt x="203453" y="305181"/>
                  </a:lnTo>
                  <a:lnTo>
                    <a:pt x="203453" y="406908"/>
                  </a:lnTo>
                  <a:lnTo>
                    <a:pt x="0" y="203454"/>
                  </a:lnTo>
                  <a:close/>
                </a:path>
              </a:pathLst>
            </a:custGeom>
            <a:ln w="12191">
              <a:solidFill>
                <a:srgbClr val="2E528F"/>
              </a:solidFill>
            </a:ln>
          </p:spPr>
          <p:txBody>
            <a:bodyPr wrap="square" lIns="0" tIns="0" rIns="0" bIns="0" rtlCol="0"/>
            <a:lstStyle/>
            <a:p>
              <a:endParaRPr/>
            </a:p>
          </p:txBody>
        </p:sp>
      </p:grpSp>
      <p:sp>
        <p:nvSpPr>
          <p:cNvPr id="40" name="object 40"/>
          <p:cNvSpPr txBox="1"/>
          <p:nvPr/>
        </p:nvSpPr>
        <p:spPr>
          <a:xfrm>
            <a:off x="4100829" y="5033009"/>
            <a:ext cx="996315"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spc="-10" dirty="0">
                <a:solidFill>
                  <a:srgbClr val="0000FF"/>
                </a:solidFill>
                <a:latin typeface="Calibri"/>
                <a:cs typeface="Calibri"/>
              </a:rPr>
              <a:t>cross </a:t>
            </a:r>
            <a:r>
              <a:rPr sz="2400" spc="-5" dirty="0">
                <a:solidFill>
                  <a:srgbClr val="0000FF"/>
                </a:solidFill>
                <a:latin typeface="Calibri"/>
                <a:cs typeface="Calibri"/>
              </a:rPr>
              <a:t> </a:t>
            </a:r>
            <a:r>
              <a:rPr sz="2400" dirty="0">
                <a:solidFill>
                  <a:srgbClr val="0000FF"/>
                </a:solidFill>
                <a:latin typeface="Calibri"/>
                <a:cs typeface="Calibri"/>
              </a:rPr>
              <a:t>e</a:t>
            </a:r>
            <a:r>
              <a:rPr sz="2400" spc="-25" dirty="0">
                <a:solidFill>
                  <a:srgbClr val="0000FF"/>
                </a:solidFill>
                <a:latin typeface="Calibri"/>
                <a:cs typeface="Calibri"/>
              </a:rPr>
              <a:t>n</a:t>
            </a:r>
            <a:r>
              <a:rPr sz="2400" dirty="0">
                <a:solidFill>
                  <a:srgbClr val="0000FF"/>
                </a:solidFill>
                <a:latin typeface="Calibri"/>
                <a:cs typeface="Calibri"/>
              </a:rPr>
              <a:t>t</a:t>
            </a:r>
            <a:r>
              <a:rPr sz="2400" spc="-40" dirty="0">
                <a:solidFill>
                  <a:srgbClr val="0000FF"/>
                </a:solidFill>
                <a:latin typeface="Calibri"/>
                <a:cs typeface="Calibri"/>
              </a:rPr>
              <a:t>r</a:t>
            </a:r>
            <a:r>
              <a:rPr sz="2400" spc="-5" dirty="0">
                <a:solidFill>
                  <a:srgbClr val="0000FF"/>
                </a:solidFill>
                <a:latin typeface="Calibri"/>
                <a:cs typeface="Calibri"/>
              </a:rPr>
              <a:t>o</a:t>
            </a:r>
            <a:r>
              <a:rPr sz="2400" spc="-20" dirty="0">
                <a:solidFill>
                  <a:srgbClr val="0000FF"/>
                </a:solidFill>
                <a:latin typeface="Calibri"/>
                <a:cs typeface="Calibri"/>
              </a:rPr>
              <a:t>p</a:t>
            </a:r>
            <a:r>
              <a:rPr sz="2400" dirty="0">
                <a:solidFill>
                  <a:srgbClr val="0000FF"/>
                </a:solidFill>
                <a:latin typeface="Calibri"/>
                <a:cs typeface="Calibri"/>
              </a:rPr>
              <a:t>y</a:t>
            </a:r>
            <a:endParaRPr sz="2400">
              <a:latin typeface="Calibri"/>
              <a:cs typeface="Calibri"/>
            </a:endParaRPr>
          </a:p>
        </p:txBody>
      </p:sp>
      <p:pic>
        <p:nvPicPr>
          <p:cNvPr id="42" name="Picture 41">
            <a:extLst>
              <a:ext uri="{FF2B5EF4-FFF2-40B4-BE49-F238E27FC236}">
                <a16:creationId xmlns:a16="http://schemas.microsoft.com/office/drawing/2014/main" id="{8ED53CA4-A374-A243-98D5-786FDA7A2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5168"/>
            <a:ext cx="8726870" cy="63112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dirty="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dirty="0">
              <a:latin typeface="Calibri"/>
              <a:cs typeface="Calibri"/>
            </a:endParaRPr>
          </a:p>
        </p:txBody>
      </p:sp>
      <p:sp>
        <p:nvSpPr>
          <p:cNvPr id="4" name="object 4"/>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5" name="object 5"/>
          <p:cNvSpPr txBox="1"/>
          <p:nvPr/>
        </p:nvSpPr>
        <p:spPr>
          <a:xfrm>
            <a:off x="87884" y="2920111"/>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2:</a:t>
            </a:r>
            <a:endParaRPr sz="2800">
              <a:latin typeface="Calibri"/>
              <a:cs typeface="Calibri"/>
            </a:endParaRPr>
          </a:p>
        </p:txBody>
      </p:sp>
      <p:grpSp>
        <p:nvGrpSpPr>
          <p:cNvPr id="6" name="object 6"/>
          <p:cNvGrpSpPr/>
          <p:nvPr/>
        </p:nvGrpSpPr>
        <p:grpSpPr>
          <a:xfrm>
            <a:off x="0" y="0"/>
            <a:ext cx="9144000" cy="4528820"/>
            <a:chOff x="0" y="0"/>
            <a:chExt cx="9144000" cy="4528820"/>
          </a:xfrm>
        </p:grpSpPr>
        <p:sp>
          <p:nvSpPr>
            <p:cNvPr id="7" name="object 7"/>
            <p:cNvSpPr/>
            <p:nvPr/>
          </p:nvSpPr>
          <p:spPr>
            <a:xfrm>
              <a:off x="0" y="0"/>
              <a:ext cx="9144000" cy="4528820"/>
            </a:xfrm>
            <a:custGeom>
              <a:avLst/>
              <a:gdLst/>
              <a:ahLst/>
              <a:cxnLst/>
              <a:rect l="l" t="t" r="r" b="b"/>
              <a:pathLst>
                <a:path w="9144000" h="4528820">
                  <a:moveTo>
                    <a:pt x="9143987" y="2199132"/>
                  </a:moveTo>
                  <a:lnTo>
                    <a:pt x="5413248" y="2199132"/>
                  </a:lnTo>
                  <a:lnTo>
                    <a:pt x="5413248" y="0"/>
                  </a:lnTo>
                  <a:lnTo>
                    <a:pt x="5375148" y="0"/>
                  </a:lnTo>
                  <a:lnTo>
                    <a:pt x="5375148" y="2199132"/>
                  </a:lnTo>
                  <a:lnTo>
                    <a:pt x="0" y="2199132"/>
                  </a:lnTo>
                  <a:lnTo>
                    <a:pt x="0" y="2237232"/>
                  </a:lnTo>
                  <a:lnTo>
                    <a:pt x="5375148" y="2237232"/>
                  </a:lnTo>
                  <a:lnTo>
                    <a:pt x="5375148" y="4528820"/>
                  </a:lnTo>
                  <a:lnTo>
                    <a:pt x="5413248" y="452882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8" name="object 8"/>
            <p:cNvSpPr/>
            <p:nvPr/>
          </p:nvSpPr>
          <p:spPr>
            <a:xfrm>
              <a:off x="1765046" y="3717163"/>
              <a:ext cx="2904490" cy="282575"/>
            </a:xfrm>
            <a:custGeom>
              <a:avLst/>
              <a:gdLst/>
              <a:ahLst/>
              <a:cxnLst/>
              <a:rect l="l" t="t" r="r" b="b"/>
              <a:pathLst>
                <a:path w="2904490" h="282575">
                  <a:moveTo>
                    <a:pt x="93980" y="11557"/>
                  </a:moveTo>
                  <a:lnTo>
                    <a:pt x="90043" y="0"/>
                  </a:lnTo>
                  <a:lnTo>
                    <a:pt x="69557" y="7391"/>
                  </a:lnTo>
                  <a:lnTo>
                    <a:pt x="51587" y="18097"/>
                  </a:lnTo>
                  <a:lnTo>
                    <a:pt x="23241" y="49530"/>
                  </a:lnTo>
                  <a:lnTo>
                    <a:pt x="5803" y="91478"/>
                  </a:lnTo>
                  <a:lnTo>
                    <a:pt x="0" y="141224"/>
                  </a:lnTo>
                  <a:lnTo>
                    <a:pt x="1447" y="167182"/>
                  </a:lnTo>
                  <a:lnTo>
                    <a:pt x="13017" y="213093"/>
                  </a:lnTo>
                  <a:lnTo>
                    <a:pt x="36017" y="250342"/>
                  </a:lnTo>
                  <a:lnTo>
                    <a:pt x="69494" y="274967"/>
                  </a:lnTo>
                  <a:lnTo>
                    <a:pt x="90043" y="282321"/>
                  </a:lnTo>
                  <a:lnTo>
                    <a:pt x="93599" y="270891"/>
                  </a:lnTo>
                  <a:lnTo>
                    <a:pt x="77470" y="263779"/>
                  </a:lnTo>
                  <a:lnTo>
                    <a:pt x="63576" y="253860"/>
                  </a:lnTo>
                  <a:lnTo>
                    <a:pt x="35077" y="207657"/>
                  </a:lnTo>
                  <a:lnTo>
                    <a:pt x="26695" y="164719"/>
                  </a:lnTo>
                  <a:lnTo>
                    <a:pt x="25654" y="139827"/>
                  </a:lnTo>
                  <a:lnTo>
                    <a:pt x="26695" y="115735"/>
                  </a:lnTo>
                  <a:lnTo>
                    <a:pt x="35077" y="73926"/>
                  </a:lnTo>
                  <a:lnTo>
                    <a:pt x="63665" y="28435"/>
                  </a:lnTo>
                  <a:lnTo>
                    <a:pt x="77685" y="18643"/>
                  </a:lnTo>
                  <a:lnTo>
                    <a:pt x="93980" y="11557"/>
                  </a:lnTo>
                  <a:close/>
                </a:path>
                <a:path w="2904490" h="282575">
                  <a:moveTo>
                    <a:pt x="376174" y="141224"/>
                  </a:moveTo>
                  <a:lnTo>
                    <a:pt x="370344" y="91478"/>
                  </a:lnTo>
                  <a:lnTo>
                    <a:pt x="352806" y="49530"/>
                  </a:lnTo>
                  <a:lnTo>
                    <a:pt x="324510" y="18097"/>
                  </a:lnTo>
                  <a:lnTo>
                    <a:pt x="286131" y="0"/>
                  </a:lnTo>
                  <a:lnTo>
                    <a:pt x="282067" y="11557"/>
                  </a:lnTo>
                  <a:lnTo>
                    <a:pt x="298424" y="18643"/>
                  </a:lnTo>
                  <a:lnTo>
                    <a:pt x="312483" y="28435"/>
                  </a:lnTo>
                  <a:lnTo>
                    <a:pt x="341007" y="73926"/>
                  </a:lnTo>
                  <a:lnTo>
                    <a:pt x="349338" y="115735"/>
                  </a:lnTo>
                  <a:lnTo>
                    <a:pt x="350393" y="139827"/>
                  </a:lnTo>
                  <a:lnTo>
                    <a:pt x="349338" y="164719"/>
                  </a:lnTo>
                  <a:lnTo>
                    <a:pt x="340956" y="207657"/>
                  </a:lnTo>
                  <a:lnTo>
                    <a:pt x="312483" y="253860"/>
                  </a:lnTo>
                  <a:lnTo>
                    <a:pt x="282575" y="270891"/>
                  </a:lnTo>
                  <a:lnTo>
                    <a:pt x="286131" y="282321"/>
                  </a:lnTo>
                  <a:lnTo>
                    <a:pt x="324624" y="264312"/>
                  </a:lnTo>
                  <a:lnTo>
                    <a:pt x="352933" y="233045"/>
                  </a:lnTo>
                  <a:lnTo>
                    <a:pt x="370357" y="191135"/>
                  </a:lnTo>
                  <a:lnTo>
                    <a:pt x="374713" y="167182"/>
                  </a:lnTo>
                  <a:lnTo>
                    <a:pt x="376174" y="141224"/>
                  </a:lnTo>
                  <a:close/>
                </a:path>
                <a:path w="2904490" h="282575">
                  <a:moveTo>
                    <a:pt x="1570736" y="11557"/>
                  </a:moveTo>
                  <a:lnTo>
                    <a:pt x="1566799" y="0"/>
                  </a:lnTo>
                  <a:lnTo>
                    <a:pt x="1546313" y="7391"/>
                  </a:lnTo>
                  <a:lnTo>
                    <a:pt x="1528343" y="18097"/>
                  </a:lnTo>
                  <a:lnTo>
                    <a:pt x="1499984" y="49530"/>
                  </a:lnTo>
                  <a:lnTo>
                    <a:pt x="1482559" y="91478"/>
                  </a:lnTo>
                  <a:lnTo>
                    <a:pt x="1476756" y="141224"/>
                  </a:lnTo>
                  <a:lnTo>
                    <a:pt x="1478203" y="167182"/>
                  </a:lnTo>
                  <a:lnTo>
                    <a:pt x="1489773" y="213093"/>
                  </a:lnTo>
                  <a:lnTo>
                    <a:pt x="1512773" y="250342"/>
                  </a:lnTo>
                  <a:lnTo>
                    <a:pt x="1546250" y="274967"/>
                  </a:lnTo>
                  <a:lnTo>
                    <a:pt x="1566799" y="282321"/>
                  </a:lnTo>
                  <a:lnTo>
                    <a:pt x="1570355" y="270891"/>
                  </a:lnTo>
                  <a:lnTo>
                    <a:pt x="1554226" y="263779"/>
                  </a:lnTo>
                  <a:lnTo>
                    <a:pt x="1540332" y="253860"/>
                  </a:lnTo>
                  <a:lnTo>
                    <a:pt x="1511833" y="207657"/>
                  </a:lnTo>
                  <a:lnTo>
                    <a:pt x="1503451" y="164719"/>
                  </a:lnTo>
                  <a:lnTo>
                    <a:pt x="1502397" y="139827"/>
                  </a:lnTo>
                  <a:lnTo>
                    <a:pt x="1503451" y="115735"/>
                  </a:lnTo>
                  <a:lnTo>
                    <a:pt x="1511833" y="73926"/>
                  </a:lnTo>
                  <a:lnTo>
                    <a:pt x="1540421" y="28435"/>
                  </a:lnTo>
                  <a:lnTo>
                    <a:pt x="1554441" y="18643"/>
                  </a:lnTo>
                  <a:lnTo>
                    <a:pt x="1570736" y="11557"/>
                  </a:lnTo>
                  <a:close/>
                </a:path>
                <a:path w="2904490" h="282575">
                  <a:moveTo>
                    <a:pt x="1875536" y="11557"/>
                  </a:moveTo>
                  <a:lnTo>
                    <a:pt x="1871599" y="0"/>
                  </a:lnTo>
                  <a:lnTo>
                    <a:pt x="1851113" y="7391"/>
                  </a:lnTo>
                  <a:lnTo>
                    <a:pt x="1833143" y="18097"/>
                  </a:lnTo>
                  <a:lnTo>
                    <a:pt x="1804797" y="49530"/>
                  </a:lnTo>
                  <a:lnTo>
                    <a:pt x="1787359" y="91478"/>
                  </a:lnTo>
                  <a:lnTo>
                    <a:pt x="1781556" y="141224"/>
                  </a:lnTo>
                  <a:lnTo>
                    <a:pt x="1783003" y="167182"/>
                  </a:lnTo>
                  <a:lnTo>
                    <a:pt x="1794573" y="213093"/>
                  </a:lnTo>
                  <a:lnTo>
                    <a:pt x="1817573" y="250342"/>
                  </a:lnTo>
                  <a:lnTo>
                    <a:pt x="1851050" y="274967"/>
                  </a:lnTo>
                  <a:lnTo>
                    <a:pt x="1871599" y="282321"/>
                  </a:lnTo>
                  <a:lnTo>
                    <a:pt x="1875155" y="270891"/>
                  </a:lnTo>
                  <a:lnTo>
                    <a:pt x="1859026" y="263779"/>
                  </a:lnTo>
                  <a:lnTo>
                    <a:pt x="1845132" y="253860"/>
                  </a:lnTo>
                  <a:lnTo>
                    <a:pt x="1816633" y="207657"/>
                  </a:lnTo>
                  <a:lnTo>
                    <a:pt x="1808251" y="164719"/>
                  </a:lnTo>
                  <a:lnTo>
                    <a:pt x="1807210" y="139827"/>
                  </a:lnTo>
                  <a:lnTo>
                    <a:pt x="1808251" y="115735"/>
                  </a:lnTo>
                  <a:lnTo>
                    <a:pt x="1816633" y="73926"/>
                  </a:lnTo>
                  <a:lnTo>
                    <a:pt x="1845221" y="28435"/>
                  </a:lnTo>
                  <a:lnTo>
                    <a:pt x="1859241" y="18643"/>
                  </a:lnTo>
                  <a:lnTo>
                    <a:pt x="1875536" y="11557"/>
                  </a:lnTo>
                  <a:close/>
                </a:path>
                <a:path w="2904490" h="282575">
                  <a:moveTo>
                    <a:pt x="2319274" y="141224"/>
                  </a:moveTo>
                  <a:lnTo>
                    <a:pt x="2313444" y="91478"/>
                  </a:lnTo>
                  <a:lnTo>
                    <a:pt x="2295906" y="49530"/>
                  </a:lnTo>
                  <a:lnTo>
                    <a:pt x="2267610" y="18097"/>
                  </a:lnTo>
                  <a:lnTo>
                    <a:pt x="2229231" y="0"/>
                  </a:lnTo>
                  <a:lnTo>
                    <a:pt x="2225167" y="11557"/>
                  </a:lnTo>
                  <a:lnTo>
                    <a:pt x="2241524" y="18643"/>
                  </a:lnTo>
                  <a:lnTo>
                    <a:pt x="2255583" y="28435"/>
                  </a:lnTo>
                  <a:lnTo>
                    <a:pt x="2284107" y="73926"/>
                  </a:lnTo>
                  <a:lnTo>
                    <a:pt x="2292439" y="115735"/>
                  </a:lnTo>
                  <a:lnTo>
                    <a:pt x="2293493" y="139827"/>
                  </a:lnTo>
                  <a:lnTo>
                    <a:pt x="2292439" y="164719"/>
                  </a:lnTo>
                  <a:lnTo>
                    <a:pt x="2284057" y="207657"/>
                  </a:lnTo>
                  <a:lnTo>
                    <a:pt x="2255583" y="253860"/>
                  </a:lnTo>
                  <a:lnTo>
                    <a:pt x="2225675" y="270891"/>
                  </a:lnTo>
                  <a:lnTo>
                    <a:pt x="2229231" y="282321"/>
                  </a:lnTo>
                  <a:lnTo>
                    <a:pt x="2267724" y="264312"/>
                  </a:lnTo>
                  <a:lnTo>
                    <a:pt x="2296033" y="233045"/>
                  </a:lnTo>
                  <a:lnTo>
                    <a:pt x="2313457" y="191135"/>
                  </a:lnTo>
                  <a:lnTo>
                    <a:pt x="2317813" y="167182"/>
                  </a:lnTo>
                  <a:lnTo>
                    <a:pt x="2319274" y="141224"/>
                  </a:lnTo>
                  <a:close/>
                </a:path>
                <a:path w="2904490" h="282575">
                  <a:moveTo>
                    <a:pt x="2904490" y="141224"/>
                  </a:moveTo>
                  <a:lnTo>
                    <a:pt x="2898660" y="91478"/>
                  </a:lnTo>
                  <a:lnTo>
                    <a:pt x="2881122" y="49530"/>
                  </a:lnTo>
                  <a:lnTo>
                    <a:pt x="2852826" y="18097"/>
                  </a:lnTo>
                  <a:lnTo>
                    <a:pt x="2814447" y="0"/>
                  </a:lnTo>
                  <a:lnTo>
                    <a:pt x="2810383" y="11557"/>
                  </a:lnTo>
                  <a:lnTo>
                    <a:pt x="2826740" y="18643"/>
                  </a:lnTo>
                  <a:lnTo>
                    <a:pt x="2840799" y="28435"/>
                  </a:lnTo>
                  <a:lnTo>
                    <a:pt x="2869323" y="73926"/>
                  </a:lnTo>
                  <a:lnTo>
                    <a:pt x="2877655" y="115735"/>
                  </a:lnTo>
                  <a:lnTo>
                    <a:pt x="2878709" y="139827"/>
                  </a:lnTo>
                  <a:lnTo>
                    <a:pt x="2877655" y="164719"/>
                  </a:lnTo>
                  <a:lnTo>
                    <a:pt x="2869273" y="207657"/>
                  </a:lnTo>
                  <a:lnTo>
                    <a:pt x="2840799" y="253860"/>
                  </a:lnTo>
                  <a:lnTo>
                    <a:pt x="2810891" y="270891"/>
                  </a:lnTo>
                  <a:lnTo>
                    <a:pt x="2814447" y="282321"/>
                  </a:lnTo>
                  <a:lnTo>
                    <a:pt x="2852940" y="264312"/>
                  </a:lnTo>
                  <a:lnTo>
                    <a:pt x="2881249" y="233045"/>
                  </a:lnTo>
                  <a:lnTo>
                    <a:pt x="2898673" y="191135"/>
                  </a:lnTo>
                  <a:lnTo>
                    <a:pt x="2903029" y="167182"/>
                  </a:lnTo>
                  <a:lnTo>
                    <a:pt x="2904490" y="141224"/>
                  </a:lnTo>
                  <a:close/>
                </a:path>
              </a:pathLst>
            </a:custGeom>
            <a:solidFill>
              <a:srgbClr val="000000"/>
            </a:solidFill>
          </p:spPr>
          <p:txBody>
            <a:bodyPr wrap="square" lIns="0" tIns="0" rIns="0" bIns="0" rtlCol="0"/>
            <a:lstStyle/>
            <a:p>
              <a:endParaRPr/>
            </a:p>
          </p:txBody>
        </p:sp>
      </p:grpSp>
      <p:sp>
        <p:nvSpPr>
          <p:cNvPr id="9" name="object 9"/>
          <p:cNvSpPr txBox="1"/>
          <p:nvPr/>
        </p:nvSpPr>
        <p:spPr>
          <a:xfrm>
            <a:off x="1965198" y="1713357"/>
            <a:ext cx="31330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p:txBody>
      </p:sp>
      <p:sp>
        <p:nvSpPr>
          <p:cNvPr id="10" name="object 10"/>
          <p:cNvSpPr txBox="1"/>
          <p:nvPr/>
        </p:nvSpPr>
        <p:spPr>
          <a:xfrm>
            <a:off x="1532889" y="3483119"/>
            <a:ext cx="3058795" cy="908685"/>
          </a:xfrm>
          <a:prstGeom prst="rect">
            <a:avLst/>
          </a:prstGeom>
        </p:spPr>
        <p:txBody>
          <a:bodyPr vert="horz" wrap="square" lIns="0" tIns="157480" rIns="0" bIns="0" rtlCol="0">
            <a:spAutoFit/>
          </a:bodyPr>
          <a:lstStyle/>
          <a:p>
            <a:pPr marL="38100">
              <a:lnSpc>
                <a:spcPct val="100000"/>
              </a:lnSpc>
              <a:spcBef>
                <a:spcPts val="1240"/>
              </a:spcBef>
              <a:tabLst>
                <a:tab pos="332105" algn="l"/>
                <a:tab pos="720725" algn="l"/>
                <a:tab pos="1809114" algn="l"/>
                <a:tab pos="2113915" algn="l"/>
                <a:tab pos="2578735" algn="l"/>
              </a:tabLst>
            </a:pPr>
            <a:r>
              <a:rPr sz="2400" dirty="0">
                <a:latin typeface="Cambria Math"/>
                <a:cs typeface="Cambria Math"/>
              </a:rPr>
              <a:t>𝐿	𝑓	=</a:t>
            </a:r>
            <a:r>
              <a:rPr sz="2400" spc="12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𝐶	𝑓	</a:t>
            </a:r>
            <a:r>
              <a:rPr sz="2400" spc="125" dirty="0">
                <a:latin typeface="Cambria Math"/>
                <a:cs typeface="Cambria Math"/>
              </a:rPr>
              <a:t>𝑥</a:t>
            </a:r>
            <a:r>
              <a:rPr sz="2625" spc="345" baseline="28571" dirty="0">
                <a:latin typeface="Cambria Math"/>
                <a:cs typeface="Cambria Math"/>
              </a:rPr>
              <a:t>𝑛</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R="58674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11" name="object 11"/>
          <p:cNvSpPr txBox="1"/>
          <p:nvPr/>
        </p:nvSpPr>
        <p:spPr>
          <a:xfrm>
            <a:off x="1386077" y="2890266"/>
            <a:ext cx="3735704" cy="558165"/>
          </a:xfrm>
          <a:prstGeom prst="rect">
            <a:avLst/>
          </a:prstGeom>
          <a:ln w="38100">
            <a:solidFill>
              <a:srgbClr val="FF0000"/>
            </a:solidFill>
          </a:ln>
        </p:spPr>
        <p:txBody>
          <a:bodyPr vert="horz" wrap="square" lIns="0" tIns="82550" rIns="0" bIns="0" rtlCol="0">
            <a:spAutoFit/>
          </a:bodyPr>
          <a:lstStyle/>
          <a:p>
            <a:pPr marL="93980">
              <a:lnSpc>
                <a:spcPct val="100000"/>
              </a:lnSpc>
              <a:spcBef>
                <a:spcPts val="650"/>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12" name="object 12"/>
          <p:cNvSpPr/>
          <p:nvPr/>
        </p:nvSpPr>
        <p:spPr>
          <a:xfrm>
            <a:off x="3232785" y="2497073"/>
            <a:ext cx="996950" cy="282575"/>
          </a:xfrm>
          <a:custGeom>
            <a:avLst/>
            <a:gdLst/>
            <a:ahLst/>
            <a:cxnLst/>
            <a:rect l="l" t="t" r="r" b="b"/>
            <a:pathLst>
              <a:path w="996950" h="282575">
                <a:moveTo>
                  <a:pt x="906526" y="0"/>
                </a:moveTo>
                <a:lnTo>
                  <a:pt x="902462" y="11429"/>
                </a:lnTo>
                <a:lnTo>
                  <a:pt x="918825" y="18577"/>
                </a:lnTo>
                <a:lnTo>
                  <a:pt x="932878" y="28416"/>
                </a:lnTo>
                <a:lnTo>
                  <a:pt x="961411" y="73908"/>
                </a:lnTo>
                <a:lnTo>
                  <a:pt x="969742" y="115679"/>
                </a:lnTo>
                <a:lnTo>
                  <a:pt x="970788" y="139826"/>
                </a:lnTo>
                <a:lnTo>
                  <a:pt x="969740" y="164689"/>
                </a:lnTo>
                <a:lnTo>
                  <a:pt x="961358" y="207603"/>
                </a:lnTo>
                <a:lnTo>
                  <a:pt x="932862" y="253857"/>
                </a:lnTo>
                <a:lnTo>
                  <a:pt x="902842" y="270890"/>
                </a:lnTo>
                <a:lnTo>
                  <a:pt x="906526" y="282321"/>
                </a:lnTo>
                <a:lnTo>
                  <a:pt x="944975" y="264302"/>
                </a:lnTo>
                <a:lnTo>
                  <a:pt x="973327" y="233045"/>
                </a:lnTo>
                <a:lnTo>
                  <a:pt x="990758" y="191135"/>
                </a:lnTo>
                <a:lnTo>
                  <a:pt x="996568" y="141224"/>
                </a:lnTo>
                <a:lnTo>
                  <a:pt x="995096" y="115341"/>
                </a:lnTo>
                <a:lnTo>
                  <a:pt x="983388" y="69482"/>
                </a:lnTo>
                <a:lnTo>
                  <a:pt x="960318" y="32146"/>
                </a:lnTo>
                <a:lnTo>
                  <a:pt x="926980" y="7381"/>
                </a:lnTo>
                <a:lnTo>
                  <a:pt x="906526" y="0"/>
                </a:lnTo>
                <a:close/>
              </a:path>
              <a:path w="996950"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1423161" y="2407107"/>
            <a:ext cx="2729865" cy="391795"/>
          </a:xfrm>
          <a:prstGeom prst="rect">
            <a:avLst/>
          </a:prstGeom>
        </p:spPr>
        <p:txBody>
          <a:bodyPr vert="horz" wrap="square" lIns="0" tIns="12700" rIns="0" bIns="0" rtlCol="0">
            <a:spAutoFit/>
          </a:bodyPr>
          <a:lstStyle/>
          <a:p>
            <a:pPr marL="38100">
              <a:lnSpc>
                <a:spcPct val="100000"/>
              </a:lnSpc>
              <a:spcBef>
                <a:spcPts val="100"/>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10" dirty="0">
                <a:latin typeface="Calibri"/>
                <a:cs typeface="Calibri"/>
              </a:rPr>
              <a:t> </a:t>
            </a:r>
            <a:r>
              <a:rPr sz="2400" spc="-5" dirty="0">
                <a:latin typeface="Calibri"/>
                <a:cs typeface="Calibri"/>
              </a:rPr>
              <a:t>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7"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p:txBody>
      </p:sp>
      <p:sp>
        <p:nvSpPr>
          <p:cNvPr id="14" name="object 14"/>
          <p:cNvSpPr/>
          <p:nvPr/>
        </p:nvSpPr>
        <p:spPr>
          <a:xfrm>
            <a:off x="5709285" y="3735704"/>
            <a:ext cx="967105" cy="282575"/>
          </a:xfrm>
          <a:custGeom>
            <a:avLst/>
            <a:gdLst/>
            <a:ahLst/>
            <a:cxnLst/>
            <a:rect l="l" t="t" r="r" b="b"/>
            <a:pathLst>
              <a:path w="967104"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77" y="253784"/>
                </a:lnTo>
                <a:lnTo>
                  <a:pt x="35204" y="207530"/>
                </a:lnTo>
                <a:lnTo>
                  <a:pt x="26822" y="164592"/>
                </a:lnTo>
                <a:lnTo>
                  <a:pt x="25781" y="139700"/>
                </a:lnTo>
                <a:lnTo>
                  <a:pt x="26822" y="115633"/>
                </a:lnTo>
                <a:lnTo>
                  <a:pt x="35204" y="73863"/>
                </a:lnTo>
                <a:lnTo>
                  <a:pt x="63792" y="28308"/>
                </a:lnTo>
                <a:lnTo>
                  <a:pt x="77812" y="18516"/>
                </a:lnTo>
                <a:lnTo>
                  <a:pt x="94107" y="11430"/>
                </a:lnTo>
                <a:close/>
              </a:path>
              <a:path w="967104" h="282575">
                <a:moveTo>
                  <a:pt x="376174" y="141224"/>
                </a:moveTo>
                <a:lnTo>
                  <a:pt x="370357" y="91414"/>
                </a:lnTo>
                <a:lnTo>
                  <a:pt x="352933" y="49403"/>
                </a:lnTo>
                <a:lnTo>
                  <a:pt x="324573" y="18084"/>
                </a:lnTo>
                <a:lnTo>
                  <a:pt x="286131" y="0"/>
                </a:lnTo>
                <a:lnTo>
                  <a:pt x="282194" y="11430"/>
                </a:lnTo>
                <a:lnTo>
                  <a:pt x="298500" y="18516"/>
                </a:lnTo>
                <a:lnTo>
                  <a:pt x="312547" y="28308"/>
                </a:lnTo>
                <a:lnTo>
                  <a:pt x="341083" y="73863"/>
                </a:lnTo>
                <a:lnTo>
                  <a:pt x="349465" y="115633"/>
                </a:lnTo>
                <a:lnTo>
                  <a:pt x="350520" y="139700"/>
                </a:lnTo>
                <a:lnTo>
                  <a:pt x="349465" y="164592"/>
                </a:lnTo>
                <a:lnTo>
                  <a:pt x="341083" y="207530"/>
                </a:lnTo>
                <a:lnTo>
                  <a:pt x="312585" y="253784"/>
                </a:lnTo>
                <a:lnTo>
                  <a:pt x="282575" y="270764"/>
                </a:lnTo>
                <a:lnTo>
                  <a:pt x="286131" y="282321"/>
                </a:lnTo>
                <a:lnTo>
                  <a:pt x="324675" y="264248"/>
                </a:lnTo>
                <a:lnTo>
                  <a:pt x="352933" y="232918"/>
                </a:lnTo>
                <a:lnTo>
                  <a:pt x="370357" y="191071"/>
                </a:lnTo>
                <a:lnTo>
                  <a:pt x="374713" y="167170"/>
                </a:lnTo>
                <a:lnTo>
                  <a:pt x="376174" y="141224"/>
                </a:lnTo>
                <a:close/>
              </a:path>
              <a:path w="967104" h="282575">
                <a:moveTo>
                  <a:pt x="966851" y="131191"/>
                </a:moveTo>
                <a:lnTo>
                  <a:pt x="799211" y="131191"/>
                </a:lnTo>
                <a:lnTo>
                  <a:pt x="799211" y="151003"/>
                </a:lnTo>
                <a:lnTo>
                  <a:pt x="966851" y="151003"/>
                </a:lnTo>
                <a:lnTo>
                  <a:pt x="966851" y="131191"/>
                </a:lnTo>
                <a:close/>
              </a:path>
            </a:pathLst>
          </a:custGeom>
          <a:solidFill>
            <a:srgbClr val="000000"/>
          </a:solidFill>
        </p:spPr>
        <p:txBody>
          <a:bodyPr wrap="square" lIns="0" tIns="0" rIns="0" bIns="0" rtlCol="0"/>
          <a:lstStyle/>
          <a:p>
            <a:endParaRPr/>
          </a:p>
        </p:txBody>
      </p:sp>
      <p:sp>
        <p:nvSpPr>
          <p:cNvPr id="15" name="object 15"/>
          <p:cNvSpPr txBox="1"/>
          <p:nvPr/>
        </p:nvSpPr>
        <p:spPr>
          <a:xfrm>
            <a:off x="6496939" y="385064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6" name="object 16"/>
          <p:cNvSpPr txBox="1"/>
          <p:nvPr/>
        </p:nvSpPr>
        <p:spPr>
          <a:xfrm>
            <a:off x="6844410" y="411734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7" name="object 17"/>
          <p:cNvSpPr/>
          <p:nvPr/>
        </p:nvSpPr>
        <p:spPr>
          <a:xfrm>
            <a:off x="7158609" y="3735704"/>
            <a:ext cx="1677670" cy="282575"/>
          </a:xfrm>
          <a:custGeom>
            <a:avLst/>
            <a:gdLst/>
            <a:ahLst/>
            <a:cxnLst/>
            <a:rect l="l" t="t" r="r" b="b"/>
            <a:pathLst>
              <a:path w="1677670"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90" y="253784"/>
                </a:lnTo>
                <a:lnTo>
                  <a:pt x="35204" y="207530"/>
                </a:lnTo>
                <a:lnTo>
                  <a:pt x="26822" y="164592"/>
                </a:lnTo>
                <a:lnTo>
                  <a:pt x="25781" y="139700"/>
                </a:lnTo>
                <a:lnTo>
                  <a:pt x="26822" y="115633"/>
                </a:lnTo>
                <a:lnTo>
                  <a:pt x="35204" y="73863"/>
                </a:lnTo>
                <a:lnTo>
                  <a:pt x="63792" y="28308"/>
                </a:lnTo>
                <a:lnTo>
                  <a:pt x="77812" y="18516"/>
                </a:lnTo>
                <a:lnTo>
                  <a:pt x="94107" y="11430"/>
                </a:lnTo>
                <a:close/>
              </a:path>
              <a:path w="1677670" h="282575">
                <a:moveTo>
                  <a:pt x="398907" y="11430"/>
                </a:moveTo>
                <a:lnTo>
                  <a:pt x="394843" y="0"/>
                </a:lnTo>
                <a:lnTo>
                  <a:pt x="374383" y="7391"/>
                </a:lnTo>
                <a:lnTo>
                  <a:pt x="356438" y="18084"/>
                </a:lnTo>
                <a:lnTo>
                  <a:pt x="328041" y="49403"/>
                </a:lnTo>
                <a:lnTo>
                  <a:pt x="310603" y="91414"/>
                </a:lnTo>
                <a:lnTo>
                  <a:pt x="304800" y="141224"/>
                </a:lnTo>
                <a:lnTo>
                  <a:pt x="306247" y="167170"/>
                </a:lnTo>
                <a:lnTo>
                  <a:pt x="317868" y="212991"/>
                </a:lnTo>
                <a:lnTo>
                  <a:pt x="340918" y="250228"/>
                </a:lnTo>
                <a:lnTo>
                  <a:pt x="374307" y="274942"/>
                </a:lnTo>
                <a:lnTo>
                  <a:pt x="394843" y="282321"/>
                </a:lnTo>
                <a:lnTo>
                  <a:pt x="398399" y="270764"/>
                </a:lnTo>
                <a:lnTo>
                  <a:pt x="382346" y="263664"/>
                </a:lnTo>
                <a:lnTo>
                  <a:pt x="368490" y="253784"/>
                </a:lnTo>
                <a:lnTo>
                  <a:pt x="340004" y="207530"/>
                </a:lnTo>
                <a:lnTo>
                  <a:pt x="331622" y="164592"/>
                </a:lnTo>
                <a:lnTo>
                  <a:pt x="330581" y="139700"/>
                </a:lnTo>
                <a:lnTo>
                  <a:pt x="331622" y="115633"/>
                </a:lnTo>
                <a:lnTo>
                  <a:pt x="340004" y="73863"/>
                </a:lnTo>
                <a:lnTo>
                  <a:pt x="368592" y="28308"/>
                </a:lnTo>
                <a:lnTo>
                  <a:pt x="382612" y="18516"/>
                </a:lnTo>
                <a:lnTo>
                  <a:pt x="398907" y="11430"/>
                </a:lnTo>
                <a:close/>
              </a:path>
              <a:path w="1677670" h="282575">
                <a:moveTo>
                  <a:pt x="842518" y="141224"/>
                </a:moveTo>
                <a:lnTo>
                  <a:pt x="836701" y="91414"/>
                </a:lnTo>
                <a:lnTo>
                  <a:pt x="819277" y="49403"/>
                </a:lnTo>
                <a:lnTo>
                  <a:pt x="790917" y="18084"/>
                </a:lnTo>
                <a:lnTo>
                  <a:pt x="752475" y="0"/>
                </a:lnTo>
                <a:lnTo>
                  <a:pt x="748538" y="11430"/>
                </a:lnTo>
                <a:lnTo>
                  <a:pt x="764844" y="18516"/>
                </a:lnTo>
                <a:lnTo>
                  <a:pt x="778891" y="28308"/>
                </a:lnTo>
                <a:lnTo>
                  <a:pt x="807427" y="73863"/>
                </a:lnTo>
                <a:lnTo>
                  <a:pt x="815809" y="115633"/>
                </a:lnTo>
                <a:lnTo>
                  <a:pt x="816864" y="139700"/>
                </a:lnTo>
                <a:lnTo>
                  <a:pt x="815809" y="164592"/>
                </a:lnTo>
                <a:lnTo>
                  <a:pt x="807427" y="207530"/>
                </a:lnTo>
                <a:lnTo>
                  <a:pt x="778929" y="253784"/>
                </a:lnTo>
                <a:lnTo>
                  <a:pt x="748919" y="270764"/>
                </a:lnTo>
                <a:lnTo>
                  <a:pt x="752475" y="282321"/>
                </a:lnTo>
                <a:lnTo>
                  <a:pt x="791019" y="264248"/>
                </a:lnTo>
                <a:lnTo>
                  <a:pt x="819277" y="232918"/>
                </a:lnTo>
                <a:lnTo>
                  <a:pt x="836701" y="191071"/>
                </a:lnTo>
                <a:lnTo>
                  <a:pt x="841057" y="167170"/>
                </a:lnTo>
                <a:lnTo>
                  <a:pt x="842518" y="141224"/>
                </a:lnTo>
                <a:close/>
              </a:path>
              <a:path w="1677670" h="282575">
                <a:moveTo>
                  <a:pt x="1677670" y="141224"/>
                </a:moveTo>
                <a:lnTo>
                  <a:pt x="1671853" y="91414"/>
                </a:lnTo>
                <a:lnTo>
                  <a:pt x="1654429" y="49403"/>
                </a:lnTo>
                <a:lnTo>
                  <a:pt x="1626069" y="18084"/>
                </a:lnTo>
                <a:lnTo>
                  <a:pt x="1587627" y="0"/>
                </a:lnTo>
                <a:lnTo>
                  <a:pt x="1583690" y="11430"/>
                </a:lnTo>
                <a:lnTo>
                  <a:pt x="1599996" y="18516"/>
                </a:lnTo>
                <a:lnTo>
                  <a:pt x="1614043" y="28308"/>
                </a:lnTo>
                <a:lnTo>
                  <a:pt x="1642579" y="73863"/>
                </a:lnTo>
                <a:lnTo>
                  <a:pt x="1650961" y="115633"/>
                </a:lnTo>
                <a:lnTo>
                  <a:pt x="1652016" y="139700"/>
                </a:lnTo>
                <a:lnTo>
                  <a:pt x="1650961" y="164592"/>
                </a:lnTo>
                <a:lnTo>
                  <a:pt x="1642579" y="207530"/>
                </a:lnTo>
                <a:lnTo>
                  <a:pt x="1614081" y="253784"/>
                </a:lnTo>
                <a:lnTo>
                  <a:pt x="1584071" y="270764"/>
                </a:lnTo>
                <a:lnTo>
                  <a:pt x="1587627" y="282321"/>
                </a:lnTo>
                <a:lnTo>
                  <a:pt x="1626171" y="264248"/>
                </a:lnTo>
                <a:lnTo>
                  <a:pt x="1654429" y="232918"/>
                </a:lnTo>
                <a:lnTo>
                  <a:pt x="1671853" y="191071"/>
                </a:lnTo>
                <a:lnTo>
                  <a:pt x="1676209" y="167170"/>
                </a:lnTo>
                <a:lnTo>
                  <a:pt x="1677670" y="141224"/>
                </a:lnTo>
                <a:close/>
              </a:path>
            </a:pathLst>
          </a:custGeom>
          <a:solidFill>
            <a:srgbClr val="000000"/>
          </a:solidFill>
        </p:spPr>
        <p:txBody>
          <a:bodyPr wrap="square" lIns="0" tIns="0" rIns="0" bIns="0" rtlCol="0"/>
          <a:lstStyle/>
          <a:p>
            <a:endParaRPr/>
          </a:p>
        </p:txBody>
      </p:sp>
      <p:sp>
        <p:nvSpPr>
          <p:cNvPr id="18" name="object 18"/>
          <p:cNvSpPr txBox="1"/>
          <p:nvPr/>
        </p:nvSpPr>
        <p:spPr>
          <a:xfrm>
            <a:off x="5465190" y="3646423"/>
            <a:ext cx="3578860" cy="391160"/>
          </a:xfrm>
          <a:prstGeom prst="rect">
            <a:avLst/>
          </a:prstGeom>
        </p:spPr>
        <p:txBody>
          <a:bodyPr vert="horz" wrap="square" lIns="0" tIns="12700" rIns="0" bIns="0" rtlCol="0">
            <a:spAutoFit/>
          </a:bodyPr>
          <a:lstStyle/>
          <a:p>
            <a:pPr marL="50800">
              <a:lnSpc>
                <a:spcPct val="100000"/>
              </a:lnSpc>
              <a:spcBef>
                <a:spcPts val="100"/>
              </a:spcBef>
              <a:tabLst>
                <a:tab pos="344805" algn="l"/>
                <a:tab pos="733425" algn="l"/>
                <a:tab pos="2098675" algn="l"/>
                <a:tab pos="2632075" algn="l"/>
                <a:tab pos="3399154" algn="l"/>
              </a:tabLst>
            </a:pPr>
            <a:r>
              <a:rPr sz="2400" dirty="0">
                <a:latin typeface="Cambria Math"/>
                <a:cs typeface="Cambria Math"/>
              </a:rPr>
              <a:t>𝐿	𝑓	=</a:t>
            </a:r>
            <a:r>
              <a:rPr sz="2400" spc="125" dirty="0">
                <a:latin typeface="Cambria Math"/>
                <a:cs typeface="Cambria Math"/>
              </a:rPr>
              <a:t> </a:t>
            </a:r>
            <a:r>
              <a:rPr sz="3600" baseline="41666" dirty="0">
                <a:latin typeface="Cambria Math"/>
                <a:cs typeface="Cambria Math"/>
              </a:rPr>
              <a:t>1</a:t>
            </a:r>
            <a:r>
              <a:rPr sz="3600" spc="-195" baseline="41666" dirty="0">
                <a:latin typeface="Cambria Math"/>
                <a:cs typeface="Cambria Math"/>
              </a:rPr>
              <a:t> </a:t>
            </a:r>
            <a:r>
              <a:rPr sz="2400" spc="780" dirty="0">
                <a:latin typeface="Cambria Math"/>
                <a:cs typeface="Cambria Math"/>
              </a:rPr>
              <a:t>෍</a:t>
            </a:r>
            <a:r>
              <a:rPr sz="2400" spc="459"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625" spc="60" baseline="28571" dirty="0">
                <a:latin typeface="Cambria Math"/>
                <a:cs typeface="Cambria Math"/>
              </a:rPr>
              <a:t>2</a:t>
            </a:r>
            <a:endParaRPr sz="2625" baseline="28571">
              <a:latin typeface="Cambria Math"/>
              <a:cs typeface="Cambria Math"/>
            </a:endParaRPr>
          </a:p>
        </p:txBody>
      </p:sp>
      <p:sp>
        <p:nvSpPr>
          <p:cNvPr id="19" name="object 19"/>
          <p:cNvSpPr/>
          <p:nvPr/>
        </p:nvSpPr>
        <p:spPr>
          <a:xfrm>
            <a:off x="7367523" y="2515870"/>
            <a:ext cx="996950" cy="282575"/>
          </a:xfrm>
          <a:custGeom>
            <a:avLst/>
            <a:gdLst/>
            <a:ahLst/>
            <a:cxnLst/>
            <a:rect l="l" t="t" r="r" b="b"/>
            <a:pathLst>
              <a:path w="996950" h="282575">
                <a:moveTo>
                  <a:pt x="906399" y="0"/>
                </a:moveTo>
                <a:lnTo>
                  <a:pt x="902461" y="11429"/>
                </a:lnTo>
                <a:lnTo>
                  <a:pt x="918769" y="18522"/>
                </a:lnTo>
                <a:lnTo>
                  <a:pt x="932814" y="28352"/>
                </a:lnTo>
                <a:lnTo>
                  <a:pt x="961358" y="73852"/>
                </a:lnTo>
                <a:lnTo>
                  <a:pt x="969740" y="115623"/>
                </a:lnTo>
                <a:lnTo>
                  <a:pt x="970787" y="139700"/>
                </a:lnTo>
                <a:lnTo>
                  <a:pt x="969740" y="164633"/>
                </a:lnTo>
                <a:lnTo>
                  <a:pt x="961358" y="207547"/>
                </a:lnTo>
                <a:lnTo>
                  <a:pt x="932862" y="253841"/>
                </a:lnTo>
                <a:lnTo>
                  <a:pt x="902843" y="270890"/>
                </a:lnTo>
                <a:lnTo>
                  <a:pt x="906399" y="282320"/>
                </a:lnTo>
                <a:lnTo>
                  <a:pt x="944959" y="264239"/>
                </a:lnTo>
                <a:lnTo>
                  <a:pt x="973327" y="232917"/>
                </a:lnTo>
                <a:lnTo>
                  <a:pt x="990647" y="191119"/>
                </a:lnTo>
                <a:lnTo>
                  <a:pt x="996442" y="141224"/>
                </a:lnTo>
                <a:lnTo>
                  <a:pt x="994989" y="115341"/>
                </a:lnTo>
                <a:lnTo>
                  <a:pt x="983368" y="69482"/>
                </a:lnTo>
                <a:lnTo>
                  <a:pt x="960316" y="32146"/>
                </a:lnTo>
                <a:lnTo>
                  <a:pt x="926927" y="7381"/>
                </a:lnTo>
                <a:lnTo>
                  <a:pt x="906399" y="0"/>
                </a:lnTo>
                <a:close/>
              </a:path>
              <a:path w="996950" h="282575">
                <a:moveTo>
                  <a:pt x="90043" y="0"/>
                </a:moveTo>
                <a:lnTo>
                  <a:pt x="51657" y="18097"/>
                </a:lnTo>
                <a:lnTo>
                  <a:pt x="23368" y="49529"/>
                </a:lnTo>
                <a:lnTo>
                  <a:pt x="5826" y="91424"/>
                </a:lnTo>
                <a:lnTo>
                  <a:pt x="0" y="141224"/>
                </a:lnTo>
                <a:lnTo>
                  <a:pt x="1452" y="167177"/>
                </a:lnTo>
                <a:lnTo>
                  <a:pt x="13073" y="213036"/>
                </a:lnTo>
                <a:lnTo>
                  <a:pt x="36125" y="250227"/>
                </a:lnTo>
                <a:lnTo>
                  <a:pt x="69514" y="274941"/>
                </a:lnTo>
                <a:lnTo>
                  <a:pt x="90043" y="282320"/>
                </a:lnTo>
                <a:lnTo>
                  <a:pt x="93599" y="270890"/>
                </a:lnTo>
                <a:lnTo>
                  <a:pt x="77549" y="263771"/>
                </a:lnTo>
                <a:lnTo>
                  <a:pt x="63690" y="253841"/>
                </a:lnTo>
                <a:lnTo>
                  <a:pt x="35210" y="207547"/>
                </a:lnTo>
                <a:lnTo>
                  <a:pt x="26828" y="164633"/>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5558663" y="2255392"/>
            <a:ext cx="2729865" cy="1099185"/>
          </a:xfrm>
          <a:prstGeom prst="rect">
            <a:avLst/>
          </a:prstGeom>
        </p:spPr>
        <p:txBody>
          <a:bodyPr vert="horz" wrap="square" lIns="0" tIns="183515" rIns="0" bIns="0" rtlCol="0">
            <a:spAutoFit/>
          </a:bodyPr>
          <a:lstStyle/>
          <a:p>
            <a:pPr marL="38100">
              <a:lnSpc>
                <a:spcPct val="100000"/>
              </a:lnSpc>
              <a:spcBef>
                <a:spcPts val="1445"/>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5" dirty="0">
                <a:latin typeface="Calibri"/>
                <a:cs typeface="Calibri"/>
              </a:rPr>
              <a:t> 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0"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L="60960">
              <a:lnSpc>
                <a:spcPct val="100000"/>
              </a:lnSpc>
              <a:spcBef>
                <a:spcPts val="134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a</a:t>
            </a:r>
            <a:r>
              <a:rPr sz="2400" spc="-5" dirty="0">
                <a:solidFill>
                  <a:srgbClr val="006FC0"/>
                </a:solidFill>
                <a:latin typeface="Calibri"/>
                <a:cs typeface="Calibri"/>
              </a:rPr>
              <a:t> </a:t>
            </a:r>
            <a:r>
              <a:rPr sz="2400" spc="-35" dirty="0">
                <a:solidFill>
                  <a:srgbClr val="006FC0"/>
                </a:solidFill>
                <a:latin typeface="Calibri"/>
                <a:cs typeface="Calibri"/>
              </a:rPr>
              <a:t>r</a:t>
            </a:r>
            <a:r>
              <a:rPr sz="2400" dirty="0">
                <a:solidFill>
                  <a:srgbClr val="006FC0"/>
                </a:solidFill>
                <a:latin typeface="Calibri"/>
                <a:cs typeface="Calibri"/>
              </a:rPr>
              <a:t>e</a:t>
            </a:r>
            <a:r>
              <a:rPr sz="2400" spc="5" dirty="0">
                <a:solidFill>
                  <a:srgbClr val="006FC0"/>
                </a:solidFill>
                <a:latin typeface="Calibri"/>
                <a:cs typeface="Calibri"/>
              </a:rPr>
              <a:t>a</a:t>
            </a:r>
            <a:r>
              <a:rPr sz="2400" dirty="0">
                <a:solidFill>
                  <a:srgbClr val="006FC0"/>
                </a:solidFill>
                <a:latin typeface="Calibri"/>
                <a:cs typeface="Calibri"/>
              </a:rPr>
              <a:t>l</a:t>
            </a:r>
            <a:r>
              <a:rPr sz="2400" spc="-15" dirty="0">
                <a:solidFill>
                  <a:srgbClr val="006FC0"/>
                </a:solidFill>
                <a:latin typeface="Calibri"/>
                <a:cs typeface="Calibri"/>
              </a:rPr>
              <a:t> </a:t>
            </a:r>
            <a:r>
              <a:rPr sz="2400" spc="-5" dirty="0">
                <a:solidFill>
                  <a:srgbClr val="006FC0"/>
                </a:solidFill>
                <a:latin typeface="Calibri"/>
                <a:cs typeface="Calibri"/>
              </a:rPr>
              <a:t>numb</a:t>
            </a:r>
            <a:r>
              <a:rPr sz="2400" dirty="0">
                <a:solidFill>
                  <a:srgbClr val="006FC0"/>
                </a:solidFill>
                <a:latin typeface="Calibri"/>
                <a:cs typeface="Calibri"/>
              </a:rPr>
              <a:t>er</a:t>
            </a:r>
            <a:endParaRPr sz="2400">
              <a:latin typeface="Calibri"/>
              <a:cs typeface="Calibri"/>
            </a:endParaRPr>
          </a:p>
        </p:txBody>
      </p:sp>
      <p:sp>
        <p:nvSpPr>
          <p:cNvPr id="21" name="object 21"/>
          <p:cNvSpPr/>
          <p:nvPr/>
        </p:nvSpPr>
        <p:spPr>
          <a:xfrm>
            <a:off x="1427988" y="5339460"/>
            <a:ext cx="1428115" cy="282575"/>
          </a:xfrm>
          <a:custGeom>
            <a:avLst/>
            <a:gdLst/>
            <a:ahLst/>
            <a:cxnLst/>
            <a:rect l="l" t="t" r="r" b="b"/>
            <a:pathLst>
              <a:path w="1428114" h="282575">
                <a:moveTo>
                  <a:pt x="93980" y="11430"/>
                </a:moveTo>
                <a:lnTo>
                  <a:pt x="90043" y="0"/>
                </a:lnTo>
                <a:lnTo>
                  <a:pt x="69557" y="7391"/>
                </a:lnTo>
                <a:lnTo>
                  <a:pt x="51587" y="18084"/>
                </a:lnTo>
                <a:lnTo>
                  <a:pt x="23241" y="49403"/>
                </a:lnTo>
                <a:lnTo>
                  <a:pt x="5803" y="91414"/>
                </a:lnTo>
                <a:lnTo>
                  <a:pt x="0" y="141224"/>
                </a:lnTo>
                <a:lnTo>
                  <a:pt x="1447" y="167182"/>
                </a:lnTo>
                <a:lnTo>
                  <a:pt x="13068" y="213042"/>
                </a:lnTo>
                <a:lnTo>
                  <a:pt x="36068" y="250240"/>
                </a:lnTo>
                <a:lnTo>
                  <a:pt x="69494" y="274929"/>
                </a:lnTo>
                <a:lnTo>
                  <a:pt x="90043" y="282295"/>
                </a:lnTo>
                <a:lnTo>
                  <a:pt x="93599" y="270840"/>
                </a:lnTo>
                <a:lnTo>
                  <a:pt x="77470" y="263728"/>
                </a:lnTo>
                <a:lnTo>
                  <a:pt x="63576" y="253809"/>
                </a:lnTo>
                <a:lnTo>
                  <a:pt x="35077" y="207556"/>
                </a:lnTo>
                <a:lnTo>
                  <a:pt x="26695" y="164642"/>
                </a:lnTo>
                <a:lnTo>
                  <a:pt x="25654" y="139700"/>
                </a:lnTo>
                <a:lnTo>
                  <a:pt x="26695" y="115633"/>
                </a:lnTo>
                <a:lnTo>
                  <a:pt x="35077" y="73863"/>
                </a:lnTo>
                <a:lnTo>
                  <a:pt x="63715" y="28359"/>
                </a:lnTo>
                <a:lnTo>
                  <a:pt x="77736" y="18529"/>
                </a:lnTo>
                <a:lnTo>
                  <a:pt x="93980" y="11430"/>
                </a:lnTo>
                <a:close/>
              </a:path>
              <a:path w="1428114" h="282575">
                <a:moveTo>
                  <a:pt x="398780" y="11430"/>
                </a:moveTo>
                <a:lnTo>
                  <a:pt x="394843" y="0"/>
                </a:lnTo>
                <a:lnTo>
                  <a:pt x="374357" y="7391"/>
                </a:lnTo>
                <a:lnTo>
                  <a:pt x="356387" y="18084"/>
                </a:lnTo>
                <a:lnTo>
                  <a:pt x="328041" y="49403"/>
                </a:lnTo>
                <a:lnTo>
                  <a:pt x="310603" y="91414"/>
                </a:lnTo>
                <a:lnTo>
                  <a:pt x="304800" y="141224"/>
                </a:lnTo>
                <a:lnTo>
                  <a:pt x="306247" y="167182"/>
                </a:lnTo>
                <a:lnTo>
                  <a:pt x="317868" y="213042"/>
                </a:lnTo>
                <a:lnTo>
                  <a:pt x="340868" y="250240"/>
                </a:lnTo>
                <a:lnTo>
                  <a:pt x="374294" y="274929"/>
                </a:lnTo>
                <a:lnTo>
                  <a:pt x="394843" y="282295"/>
                </a:lnTo>
                <a:lnTo>
                  <a:pt x="398399" y="270840"/>
                </a:lnTo>
                <a:lnTo>
                  <a:pt x="382270" y="263728"/>
                </a:lnTo>
                <a:lnTo>
                  <a:pt x="368376" y="253809"/>
                </a:lnTo>
                <a:lnTo>
                  <a:pt x="339877" y="207556"/>
                </a:lnTo>
                <a:lnTo>
                  <a:pt x="331495" y="164642"/>
                </a:lnTo>
                <a:lnTo>
                  <a:pt x="330454" y="139700"/>
                </a:lnTo>
                <a:lnTo>
                  <a:pt x="331495" y="115633"/>
                </a:lnTo>
                <a:lnTo>
                  <a:pt x="339877" y="73863"/>
                </a:lnTo>
                <a:lnTo>
                  <a:pt x="368515" y="28359"/>
                </a:lnTo>
                <a:lnTo>
                  <a:pt x="382536" y="18529"/>
                </a:lnTo>
                <a:lnTo>
                  <a:pt x="398780" y="11430"/>
                </a:lnTo>
                <a:close/>
              </a:path>
              <a:path w="1428114" h="282575">
                <a:moveTo>
                  <a:pt x="842518" y="141224"/>
                </a:moveTo>
                <a:lnTo>
                  <a:pt x="836701" y="91414"/>
                </a:lnTo>
                <a:lnTo>
                  <a:pt x="819277" y="49403"/>
                </a:lnTo>
                <a:lnTo>
                  <a:pt x="790867" y="18084"/>
                </a:lnTo>
                <a:lnTo>
                  <a:pt x="752475" y="0"/>
                </a:lnTo>
                <a:lnTo>
                  <a:pt x="748411" y="11430"/>
                </a:lnTo>
                <a:lnTo>
                  <a:pt x="764768" y="18529"/>
                </a:lnTo>
                <a:lnTo>
                  <a:pt x="778827" y="28359"/>
                </a:lnTo>
                <a:lnTo>
                  <a:pt x="807351" y="73863"/>
                </a:lnTo>
                <a:lnTo>
                  <a:pt x="815682" y="115633"/>
                </a:lnTo>
                <a:lnTo>
                  <a:pt x="816737" y="139700"/>
                </a:lnTo>
                <a:lnTo>
                  <a:pt x="815682" y="164642"/>
                </a:lnTo>
                <a:lnTo>
                  <a:pt x="807300" y="207556"/>
                </a:lnTo>
                <a:lnTo>
                  <a:pt x="778827" y="253809"/>
                </a:lnTo>
                <a:lnTo>
                  <a:pt x="748919" y="270840"/>
                </a:lnTo>
                <a:lnTo>
                  <a:pt x="752475" y="282295"/>
                </a:lnTo>
                <a:lnTo>
                  <a:pt x="790968" y="264236"/>
                </a:lnTo>
                <a:lnTo>
                  <a:pt x="819277" y="232918"/>
                </a:lnTo>
                <a:lnTo>
                  <a:pt x="836701" y="191122"/>
                </a:lnTo>
                <a:lnTo>
                  <a:pt x="841057" y="167182"/>
                </a:lnTo>
                <a:lnTo>
                  <a:pt x="842518" y="141224"/>
                </a:lnTo>
                <a:close/>
              </a:path>
              <a:path w="1428114" h="282575">
                <a:moveTo>
                  <a:pt x="1427734" y="141224"/>
                </a:moveTo>
                <a:lnTo>
                  <a:pt x="1421917" y="91414"/>
                </a:lnTo>
                <a:lnTo>
                  <a:pt x="1404493" y="49403"/>
                </a:lnTo>
                <a:lnTo>
                  <a:pt x="1376083" y="18084"/>
                </a:lnTo>
                <a:lnTo>
                  <a:pt x="1337691" y="0"/>
                </a:lnTo>
                <a:lnTo>
                  <a:pt x="1333627" y="11430"/>
                </a:lnTo>
                <a:lnTo>
                  <a:pt x="1349984" y="18529"/>
                </a:lnTo>
                <a:lnTo>
                  <a:pt x="1364030" y="28359"/>
                </a:lnTo>
                <a:lnTo>
                  <a:pt x="1392567" y="73863"/>
                </a:lnTo>
                <a:lnTo>
                  <a:pt x="1400898" y="115633"/>
                </a:lnTo>
                <a:lnTo>
                  <a:pt x="1401953" y="139700"/>
                </a:lnTo>
                <a:lnTo>
                  <a:pt x="1400898" y="164642"/>
                </a:lnTo>
                <a:lnTo>
                  <a:pt x="1392516" y="207556"/>
                </a:lnTo>
                <a:lnTo>
                  <a:pt x="1364043" y="253809"/>
                </a:lnTo>
                <a:lnTo>
                  <a:pt x="1334135" y="270840"/>
                </a:lnTo>
                <a:lnTo>
                  <a:pt x="1337691" y="282295"/>
                </a:lnTo>
                <a:lnTo>
                  <a:pt x="1376184" y="264236"/>
                </a:lnTo>
                <a:lnTo>
                  <a:pt x="1404493" y="232918"/>
                </a:lnTo>
                <a:lnTo>
                  <a:pt x="1421917" y="191122"/>
                </a:lnTo>
                <a:lnTo>
                  <a:pt x="1426273" y="167182"/>
                </a:lnTo>
                <a:lnTo>
                  <a:pt x="1427734" y="141224"/>
                </a:lnTo>
                <a:close/>
              </a:path>
            </a:pathLst>
          </a:custGeom>
          <a:solidFill>
            <a:srgbClr val="000000"/>
          </a:solidFill>
        </p:spPr>
        <p:txBody>
          <a:bodyPr wrap="square" lIns="0" tIns="0" rIns="0" bIns="0" rtlCol="0"/>
          <a:lstStyle/>
          <a:p>
            <a:endParaRPr/>
          </a:p>
        </p:txBody>
      </p:sp>
      <p:sp>
        <p:nvSpPr>
          <p:cNvPr id="22" name="object 22"/>
          <p:cNvSpPr/>
          <p:nvPr/>
        </p:nvSpPr>
        <p:spPr>
          <a:xfrm>
            <a:off x="6797040" y="5295519"/>
            <a:ext cx="1622425" cy="368935"/>
          </a:xfrm>
          <a:custGeom>
            <a:avLst/>
            <a:gdLst/>
            <a:ahLst/>
            <a:cxnLst/>
            <a:rect l="l" t="t" r="r" b="b"/>
            <a:pathLst>
              <a:path w="1622425" h="368935">
                <a:moveTo>
                  <a:pt x="100457" y="12192"/>
                </a:moveTo>
                <a:lnTo>
                  <a:pt x="96647" y="0"/>
                </a:lnTo>
                <a:lnTo>
                  <a:pt x="74803" y="8534"/>
                </a:lnTo>
                <a:lnTo>
                  <a:pt x="55600" y="21907"/>
                </a:lnTo>
                <a:lnTo>
                  <a:pt x="25146" y="63246"/>
                </a:lnTo>
                <a:lnTo>
                  <a:pt x="6286" y="118986"/>
                </a:lnTo>
                <a:lnTo>
                  <a:pt x="0" y="184277"/>
                </a:lnTo>
                <a:lnTo>
                  <a:pt x="1562" y="217855"/>
                </a:lnTo>
                <a:lnTo>
                  <a:pt x="14135" y="278244"/>
                </a:lnTo>
                <a:lnTo>
                  <a:pt x="39039" y="328041"/>
                </a:lnTo>
                <a:lnTo>
                  <a:pt x="74803" y="359676"/>
                </a:lnTo>
                <a:lnTo>
                  <a:pt x="96647" y="368198"/>
                </a:lnTo>
                <a:lnTo>
                  <a:pt x="100457" y="355993"/>
                </a:lnTo>
                <a:lnTo>
                  <a:pt x="83540" y="347230"/>
                </a:lnTo>
                <a:lnTo>
                  <a:pt x="68808" y="334479"/>
                </a:lnTo>
                <a:lnTo>
                  <a:pt x="45847" y="296976"/>
                </a:lnTo>
                <a:lnTo>
                  <a:pt x="31953" y="246087"/>
                </a:lnTo>
                <a:lnTo>
                  <a:pt x="27305" y="184150"/>
                </a:lnTo>
                <a:lnTo>
                  <a:pt x="28460" y="151930"/>
                </a:lnTo>
                <a:lnTo>
                  <a:pt x="37744" y="95402"/>
                </a:lnTo>
                <a:lnTo>
                  <a:pt x="56248" y="50482"/>
                </a:lnTo>
                <a:lnTo>
                  <a:pt x="83540" y="20955"/>
                </a:lnTo>
                <a:lnTo>
                  <a:pt x="100457" y="12192"/>
                </a:lnTo>
                <a:close/>
              </a:path>
              <a:path w="1622425" h="368935">
                <a:moveTo>
                  <a:pt x="938276" y="55372"/>
                </a:moveTo>
                <a:lnTo>
                  <a:pt x="934339" y="43942"/>
                </a:lnTo>
                <a:lnTo>
                  <a:pt x="913853" y="51333"/>
                </a:lnTo>
                <a:lnTo>
                  <a:pt x="895883" y="62026"/>
                </a:lnTo>
                <a:lnTo>
                  <a:pt x="867537" y="93345"/>
                </a:lnTo>
                <a:lnTo>
                  <a:pt x="850099" y="135356"/>
                </a:lnTo>
                <a:lnTo>
                  <a:pt x="844296" y="185166"/>
                </a:lnTo>
                <a:lnTo>
                  <a:pt x="845743" y="211124"/>
                </a:lnTo>
                <a:lnTo>
                  <a:pt x="857364" y="256984"/>
                </a:lnTo>
                <a:lnTo>
                  <a:pt x="880364" y="294182"/>
                </a:lnTo>
                <a:lnTo>
                  <a:pt x="913790" y="318871"/>
                </a:lnTo>
                <a:lnTo>
                  <a:pt x="934339" y="326237"/>
                </a:lnTo>
                <a:lnTo>
                  <a:pt x="937895" y="314782"/>
                </a:lnTo>
                <a:lnTo>
                  <a:pt x="921766" y="307670"/>
                </a:lnTo>
                <a:lnTo>
                  <a:pt x="907872" y="297751"/>
                </a:lnTo>
                <a:lnTo>
                  <a:pt x="879373" y="251498"/>
                </a:lnTo>
                <a:lnTo>
                  <a:pt x="870991" y="208584"/>
                </a:lnTo>
                <a:lnTo>
                  <a:pt x="869950" y="183642"/>
                </a:lnTo>
                <a:lnTo>
                  <a:pt x="870991" y="159575"/>
                </a:lnTo>
                <a:lnTo>
                  <a:pt x="879373" y="117805"/>
                </a:lnTo>
                <a:lnTo>
                  <a:pt x="908011" y="72301"/>
                </a:lnTo>
                <a:lnTo>
                  <a:pt x="922032" y="62471"/>
                </a:lnTo>
                <a:lnTo>
                  <a:pt x="938276" y="55372"/>
                </a:lnTo>
                <a:close/>
              </a:path>
              <a:path w="1622425" h="368935">
                <a:moveTo>
                  <a:pt x="1383538" y="185166"/>
                </a:moveTo>
                <a:lnTo>
                  <a:pt x="1377721" y="135356"/>
                </a:lnTo>
                <a:lnTo>
                  <a:pt x="1360297" y="93345"/>
                </a:lnTo>
                <a:lnTo>
                  <a:pt x="1331887" y="62026"/>
                </a:lnTo>
                <a:lnTo>
                  <a:pt x="1293495" y="43942"/>
                </a:lnTo>
                <a:lnTo>
                  <a:pt x="1289431" y="55372"/>
                </a:lnTo>
                <a:lnTo>
                  <a:pt x="1305788" y="62471"/>
                </a:lnTo>
                <a:lnTo>
                  <a:pt x="1319847" y="72301"/>
                </a:lnTo>
                <a:lnTo>
                  <a:pt x="1348371" y="117805"/>
                </a:lnTo>
                <a:lnTo>
                  <a:pt x="1356702" y="159575"/>
                </a:lnTo>
                <a:lnTo>
                  <a:pt x="1357757" y="183642"/>
                </a:lnTo>
                <a:lnTo>
                  <a:pt x="1356702" y="208584"/>
                </a:lnTo>
                <a:lnTo>
                  <a:pt x="1348320" y="251498"/>
                </a:lnTo>
                <a:lnTo>
                  <a:pt x="1319847" y="297751"/>
                </a:lnTo>
                <a:lnTo>
                  <a:pt x="1289939" y="314782"/>
                </a:lnTo>
                <a:lnTo>
                  <a:pt x="1293495" y="326237"/>
                </a:lnTo>
                <a:lnTo>
                  <a:pt x="1331988" y="308178"/>
                </a:lnTo>
                <a:lnTo>
                  <a:pt x="1360297" y="276860"/>
                </a:lnTo>
                <a:lnTo>
                  <a:pt x="1377721" y="235064"/>
                </a:lnTo>
                <a:lnTo>
                  <a:pt x="1382077" y="211124"/>
                </a:lnTo>
                <a:lnTo>
                  <a:pt x="1383538" y="185166"/>
                </a:lnTo>
                <a:close/>
              </a:path>
              <a:path w="1622425" h="368935">
                <a:moveTo>
                  <a:pt x="1520444" y="184150"/>
                </a:moveTo>
                <a:lnTo>
                  <a:pt x="1514157" y="118986"/>
                </a:lnTo>
                <a:lnTo>
                  <a:pt x="1495298" y="63246"/>
                </a:lnTo>
                <a:lnTo>
                  <a:pt x="1464818" y="21907"/>
                </a:lnTo>
                <a:lnTo>
                  <a:pt x="1423670" y="0"/>
                </a:lnTo>
                <a:lnTo>
                  <a:pt x="1419987" y="12192"/>
                </a:lnTo>
                <a:lnTo>
                  <a:pt x="1436890" y="20955"/>
                </a:lnTo>
                <a:lnTo>
                  <a:pt x="1451610" y="33718"/>
                </a:lnTo>
                <a:lnTo>
                  <a:pt x="1474470" y="71247"/>
                </a:lnTo>
                <a:lnTo>
                  <a:pt x="1488401" y="122288"/>
                </a:lnTo>
                <a:lnTo>
                  <a:pt x="1493012" y="184277"/>
                </a:lnTo>
                <a:lnTo>
                  <a:pt x="1491856" y="216547"/>
                </a:lnTo>
                <a:lnTo>
                  <a:pt x="1482610" y="272910"/>
                </a:lnTo>
                <a:lnTo>
                  <a:pt x="1464132" y="317728"/>
                </a:lnTo>
                <a:lnTo>
                  <a:pt x="1436890" y="347230"/>
                </a:lnTo>
                <a:lnTo>
                  <a:pt x="1419987" y="355993"/>
                </a:lnTo>
                <a:lnTo>
                  <a:pt x="1423670" y="368198"/>
                </a:lnTo>
                <a:lnTo>
                  <a:pt x="1464818" y="346290"/>
                </a:lnTo>
                <a:lnTo>
                  <a:pt x="1495298" y="304939"/>
                </a:lnTo>
                <a:lnTo>
                  <a:pt x="1514157" y="249212"/>
                </a:lnTo>
                <a:lnTo>
                  <a:pt x="1518869" y="217855"/>
                </a:lnTo>
                <a:lnTo>
                  <a:pt x="1520444" y="184150"/>
                </a:lnTo>
                <a:close/>
              </a:path>
              <a:path w="1622425" h="368935">
                <a:moveTo>
                  <a:pt x="1622044" y="381"/>
                </a:moveTo>
                <a:lnTo>
                  <a:pt x="1554226" y="381"/>
                </a:lnTo>
                <a:lnTo>
                  <a:pt x="1554226" y="11811"/>
                </a:lnTo>
                <a:lnTo>
                  <a:pt x="1594358" y="11811"/>
                </a:lnTo>
                <a:lnTo>
                  <a:pt x="1594358" y="355981"/>
                </a:lnTo>
                <a:lnTo>
                  <a:pt x="1554226" y="355981"/>
                </a:lnTo>
                <a:lnTo>
                  <a:pt x="1554226" y="368681"/>
                </a:lnTo>
                <a:lnTo>
                  <a:pt x="1622044" y="368681"/>
                </a:lnTo>
                <a:lnTo>
                  <a:pt x="1622044" y="355981"/>
                </a:lnTo>
                <a:lnTo>
                  <a:pt x="1622044" y="11811"/>
                </a:lnTo>
                <a:lnTo>
                  <a:pt x="1622044" y="381"/>
                </a:lnTo>
                <a:close/>
              </a:path>
            </a:pathLst>
          </a:custGeom>
          <a:solidFill>
            <a:srgbClr val="000000"/>
          </a:solidFill>
        </p:spPr>
        <p:txBody>
          <a:bodyPr wrap="square" lIns="0" tIns="0" rIns="0" bIns="0" rtlCol="0"/>
          <a:lstStyle/>
          <a:p>
            <a:endParaRPr/>
          </a:p>
        </p:txBody>
      </p:sp>
      <p:sp>
        <p:nvSpPr>
          <p:cNvPr id="23" name="object 23"/>
          <p:cNvSpPr/>
          <p:nvPr/>
        </p:nvSpPr>
        <p:spPr>
          <a:xfrm>
            <a:off x="3539744" y="5295900"/>
            <a:ext cx="67945" cy="368300"/>
          </a:xfrm>
          <a:custGeom>
            <a:avLst/>
            <a:gdLst/>
            <a:ahLst/>
            <a:cxnLst/>
            <a:rect l="l" t="t" r="r" b="b"/>
            <a:pathLst>
              <a:path w="67945" h="368300">
                <a:moveTo>
                  <a:pt x="67818" y="0"/>
                </a:moveTo>
                <a:lnTo>
                  <a:pt x="0" y="0"/>
                </a:lnTo>
                <a:lnTo>
                  <a:pt x="0" y="11430"/>
                </a:lnTo>
                <a:lnTo>
                  <a:pt x="0" y="355600"/>
                </a:lnTo>
                <a:lnTo>
                  <a:pt x="0" y="368300"/>
                </a:lnTo>
                <a:lnTo>
                  <a:pt x="67818" y="368300"/>
                </a:lnTo>
                <a:lnTo>
                  <a:pt x="67818" y="355600"/>
                </a:lnTo>
                <a:lnTo>
                  <a:pt x="27686" y="355600"/>
                </a:lnTo>
                <a:lnTo>
                  <a:pt x="27686" y="11430"/>
                </a:lnTo>
                <a:lnTo>
                  <a:pt x="67818" y="11430"/>
                </a:lnTo>
                <a:lnTo>
                  <a:pt x="67818" y="0"/>
                </a:lnTo>
                <a:close/>
              </a:path>
            </a:pathLst>
          </a:custGeom>
          <a:solidFill>
            <a:srgbClr val="000000"/>
          </a:solidFill>
        </p:spPr>
        <p:txBody>
          <a:bodyPr wrap="square" lIns="0" tIns="0" rIns="0" bIns="0" rtlCol="0"/>
          <a:lstStyle/>
          <a:p>
            <a:endParaRPr/>
          </a:p>
        </p:txBody>
      </p:sp>
      <p:sp>
        <p:nvSpPr>
          <p:cNvPr id="24" name="object 24"/>
          <p:cNvSpPr/>
          <p:nvPr/>
        </p:nvSpPr>
        <p:spPr>
          <a:xfrm>
            <a:off x="4436364" y="5339460"/>
            <a:ext cx="537845" cy="282575"/>
          </a:xfrm>
          <a:custGeom>
            <a:avLst/>
            <a:gdLst/>
            <a:ahLst/>
            <a:cxnLst/>
            <a:rect l="l" t="t" r="r" b="b"/>
            <a:pathLst>
              <a:path w="537845" h="282575">
                <a:moveTo>
                  <a:pt x="447675" y="0"/>
                </a:moveTo>
                <a:lnTo>
                  <a:pt x="443611" y="11429"/>
                </a:lnTo>
                <a:lnTo>
                  <a:pt x="459974" y="18522"/>
                </a:lnTo>
                <a:lnTo>
                  <a:pt x="474027" y="28352"/>
                </a:lnTo>
                <a:lnTo>
                  <a:pt x="502560" y="73852"/>
                </a:lnTo>
                <a:lnTo>
                  <a:pt x="510891" y="115623"/>
                </a:lnTo>
                <a:lnTo>
                  <a:pt x="511937" y="139700"/>
                </a:lnTo>
                <a:lnTo>
                  <a:pt x="510889" y="164633"/>
                </a:lnTo>
                <a:lnTo>
                  <a:pt x="502507" y="207547"/>
                </a:lnTo>
                <a:lnTo>
                  <a:pt x="474027" y="253806"/>
                </a:lnTo>
                <a:lnTo>
                  <a:pt x="444119" y="270840"/>
                </a:lnTo>
                <a:lnTo>
                  <a:pt x="447675" y="282295"/>
                </a:lnTo>
                <a:lnTo>
                  <a:pt x="486171" y="264231"/>
                </a:lnTo>
                <a:lnTo>
                  <a:pt x="514476" y="232917"/>
                </a:lnTo>
                <a:lnTo>
                  <a:pt x="531907" y="191119"/>
                </a:lnTo>
                <a:lnTo>
                  <a:pt x="537718" y="141223"/>
                </a:lnTo>
                <a:lnTo>
                  <a:pt x="536265" y="115339"/>
                </a:lnTo>
                <a:lnTo>
                  <a:pt x="524644" y="69429"/>
                </a:lnTo>
                <a:lnTo>
                  <a:pt x="501521" y="32093"/>
                </a:lnTo>
                <a:lnTo>
                  <a:pt x="468131" y="7379"/>
                </a:lnTo>
                <a:lnTo>
                  <a:pt x="447675" y="0"/>
                </a:lnTo>
                <a:close/>
              </a:path>
              <a:path w="537845" h="282575">
                <a:moveTo>
                  <a:pt x="90043" y="0"/>
                </a:moveTo>
                <a:lnTo>
                  <a:pt x="51593" y="18081"/>
                </a:lnTo>
                <a:lnTo>
                  <a:pt x="23240" y="49402"/>
                </a:lnTo>
                <a:lnTo>
                  <a:pt x="5810" y="91408"/>
                </a:lnTo>
                <a:lnTo>
                  <a:pt x="0" y="141223"/>
                </a:lnTo>
                <a:lnTo>
                  <a:pt x="1452" y="167177"/>
                </a:lnTo>
                <a:lnTo>
                  <a:pt x="13073" y="213036"/>
                </a:lnTo>
                <a:lnTo>
                  <a:pt x="36071" y="250232"/>
                </a:lnTo>
                <a:lnTo>
                  <a:pt x="69496" y="274917"/>
                </a:lnTo>
                <a:lnTo>
                  <a:pt x="90043" y="282295"/>
                </a:lnTo>
                <a:lnTo>
                  <a:pt x="93599" y="270840"/>
                </a:lnTo>
                <a:lnTo>
                  <a:pt x="77475" y="263717"/>
                </a:lnTo>
                <a:lnTo>
                  <a:pt x="63579" y="253806"/>
                </a:lnTo>
                <a:lnTo>
                  <a:pt x="35083" y="207547"/>
                </a:lnTo>
                <a:lnTo>
                  <a:pt x="26701" y="164633"/>
                </a:lnTo>
                <a:lnTo>
                  <a:pt x="25653" y="139700"/>
                </a:lnTo>
                <a:lnTo>
                  <a:pt x="26701" y="115623"/>
                </a:lnTo>
                <a:lnTo>
                  <a:pt x="35083" y="73852"/>
                </a:lnTo>
                <a:lnTo>
                  <a:pt x="63722" y="28352"/>
                </a:lnTo>
                <a:lnTo>
                  <a:pt x="93980" y="11429"/>
                </a:lnTo>
                <a:lnTo>
                  <a:pt x="90043" y="0"/>
                </a:lnTo>
                <a:close/>
              </a:path>
            </a:pathLst>
          </a:custGeom>
          <a:solidFill>
            <a:srgbClr val="000000"/>
          </a:solidFill>
        </p:spPr>
        <p:txBody>
          <a:bodyPr wrap="square" lIns="0" tIns="0" rIns="0" bIns="0" rtlCol="0"/>
          <a:lstStyle/>
          <a:p>
            <a:endParaRPr/>
          </a:p>
        </p:txBody>
      </p:sp>
      <p:sp>
        <p:nvSpPr>
          <p:cNvPr id="25" name="object 25"/>
          <p:cNvSpPr/>
          <p:nvPr/>
        </p:nvSpPr>
        <p:spPr>
          <a:xfrm>
            <a:off x="5390388" y="5339460"/>
            <a:ext cx="1075690" cy="282575"/>
          </a:xfrm>
          <a:custGeom>
            <a:avLst/>
            <a:gdLst/>
            <a:ahLst/>
            <a:cxnLst/>
            <a:rect l="l" t="t" r="r" b="b"/>
            <a:pathLst>
              <a:path w="1075689" h="282575">
                <a:moveTo>
                  <a:pt x="985647" y="0"/>
                </a:moveTo>
                <a:lnTo>
                  <a:pt x="981583" y="11429"/>
                </a:lnTo>
                <a:lnTo>
                  <a:pt x="997946" y="18522"/>
                </a:lnTo>
                <a:lnTo>
                  <a:pt x="1011999" y="28352"/>
                </a:lnTo>
                <a:lnTo>
                  <a:pt x="1040532" y="73852"/>
                </a:lnTo>
                <a:lnTo>
                  <a:pt x="1048863" y="115623"/>
                </a:lnTo>
                <a:lnTo>
                  <a:pt x="1049909" y="139700"/>
                </a:lnTo>
                <a:lnTo>
                  <a:pt x="1048861" y="164633"/>
                </a:lnTo>
                <a:lnTo>
                  <a:pt x="1040479" y="207547"/>
                </a:lnTo>
                <a:lnTo>
                  <a:pt x="1011999" y="253806"/>
                </a:lnTo>
                <a:lnTo>
                  <a:pt x="982090" y="270840"/>
                </a:lnTo>
                <a:lnTo>
                  <a:pt x="985647" y="282295"/>
                </a:lnTo>
                <a:lnTo>
                  <a:pt x="1024143" y="264231"/>
                </a:lnTo>
                <a:lnTo>
                  <a:pt x="1052449" y="232917"/>
                </a:lnTo>
                <a:lnTo>
                  <a:pt x="1069879" y="191119"/>
                </a:lnTo>
                <a:lnTo>
                  <a:pt x="1075689" y="141223"/>
                </a:lnTo>
                <a:lnTo>
                  <a:pt x="1074237" y="115339"/>
                </a:lnTo>
                <a:lnTo>
                  <a:pt x="1062616" y="69429"/>
                </a:lnTo>
                <a:lnTo>
                  <a:pt x="1039493" y="32093"/>
                </a:lnTo>
                <a:lnTo>
                  <a:pt x="1006103" y="7379"/>
                </a:lnTo>
                <a:lnTo>
                  <a:pt x="985647" y="0"/>
                </a:lnTo>
                <a:close/>
              </a:path>
              <a:path w="1075689" h="282575">
                <a:moveTo>
                  <a:pt x="90042" y="0"/>
                </a:moveTo>
                <a:lnTo>
                  <a:pt x="51593" y="18081"/>
                </a:lnTo>
                <a:lnTo>
                  <a:pt x="23240" y="49402"/>
                </a:lnTo>
                <a:lnTo>
                  <a:pt x="5810" y="91408"/>
                </a:lnTo>
                <a:lnTo>
                  <a:pt x="0" y="141223"/>
                </a:lnTo>
                <a:lnTo>
                  <a:pt x="1452" y="167177"/>
                </a:lnTo>
                <a:lnTo>
                  <a:pt x="13073" y="213036"/>
                </a:lnTo>
                <a:lnTo>
                  <a:pt x="36071" y="250232"/>
                </a:lnTo>
                <a:lnTo>
                  <a:pt x="69496" y="274917"/>
                </a:lnTo>
                <a:lnTo>
                  <a:pt x="90042" y="282295"/>
                </a:lnTo>
                <a:lnTo>
                  <a:pt x="93599" y="270840"/>
                </a:lnTo>
                <a:lnTo>
                  <a:pt x="77475" y="263717"/>
                </a:lnTo>
                <a:lnTo>
                  <a:pt x="63579" y="253806"/>
                </a:lnTo>
                <a:lnTo>
                  <a:pt x="35083" y="207547"/>
                </a:lnTo>
                <a:lnTo>
                  <a:pt x="26701" y="164633"/>
                </a:lnTo>
                <a:lnTo>
                  <a:pt x="25653" y="139700"/>
                </a:lnTo>
                <a:lnTo>
                  <a:pt x="26701" y="115623"/>
                </a:lnTo>
                <a:lnTo>
                  <a:pt x="35083"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26" name="object 26"/>
          <p:cNvSpPr txBox="1"/>
          <p:nvPr/>
        </p:nvSpPr>
        <p:spPr>
          <a:xfrm>
            <a:off x="746455" y="4664836"/>
            <a:ext cx="7597140" cy="1865630"/>
          </a:xfrm>
          <a:prstGeom prst="rect">
            <a:avLst/>
          </a:prstGeom>
        </p:spPr>
        <p:txBody>
          <a:bodyPr vert="horz" wrap="square" lIns="0" tIns="122555" rIns="0" bIns="0" rtlCol="0">
            <a:spAutoFit/>
          </a:bodyPr>
          <a:lstStyle/>
          <a:p>
            <a:pPr marL="76200">
              <a:lnSpc>
                <a:spcPct val="100000"/>
              </a:lnSpc>
              <a:spcBef>
                <a:spcPts val="965"/>
              </a:spcBef>
            </a:pPr>
            <a:r>
              <a:rPr sz="2400" spc="-10" dirty="0">
                <a:latin typeface="Calibri"/>
                <a:cs typeface="Calibri"/>
              </a:rPr>
              <a:t>Cross</a:t>
            </a:r>
            <a:r>
              <a:rPr sz="2400" spc="-60" dirty="0">
                <a:latin typeface="Calibri"/>
                <a:cs typeface="Calibri"/>
              </a:rPr>
              <a:t> </a:t>
            </a:r>
            <a:r>
              <a:rPr sz="2400" spc="-10" dirty="0">
                <a:latin typeface="Calibri"/>
                <a:cs typeface="Calibri"/>
              </a:rPr>
              <a:t>entropy:</a:t>
            </a:r>
            <a:endParaRPr sz="2400">
              <a:latin typeface="Calibri"/>
              <a:cs typeface="Calibri"/>
            </a:endParaRPr>
          </a:p>
          <a:p>
            <a:pPr marL="459740">
              <a:lnSpc>
                <a:spcPct val="100000"/>
              </a:lnSpc>
              <a:spcBef>
                <a:spcPts val="865"/>
              </a:spcBef>
              <a:tabLst>
                <a:tab pos="781050" algn="l"/>
                <a:tab pos="1085850" algn="l"/>
                <a:tab pos="1550670" algn="l"/>
                <a:tab pos="2221865" algn="l"/>
                <a:tab pos="3790315" algn="l"/>
                <a:tab pos="4323715" algn="l"/>
                <a:tab pos="4744085" algn="l"/>
                <a:tab pos="5747385" algn="l"/>
                <a:tab pos="6161405" algn="l"/>
                <a:tab pos="6995159" algn="l"/>
              </a:tabLst>
            </a:pPr>
            <a:r>
              <a:rPr sz="2400" dirty="0">
                <a:latin typeface="Cambria Math"/>
                <a:cs typeface="Cambria Math"/>
              </a:rPr>
              <a:t>𝐶	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13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dirty="0">
                <a:latin typeface="Cambria Math"/>
                <a:cs typeface="Cambria Math"/>
              </a:rPr>
              <a:t>=</a:t>
            </a:r>
            <a:r>
              <a:rPr sz="2400" spc="125" dirty="0">
                <a:latin typeface="Cambria Math"/>
                <a:cs typeface="Cambria Math"/>
              </a:rPr>
              <a:t> </a:t>
            </a:r>
            <a:r>
              <a:rPr sz="2400" dirty="0">
                <a:latin typeface="Cambria Math"/>
                <a:cs typeface="Cambria Math"/>
              </a:rPr>
              <a:t>−</a:t>
            </a:r>
            <a:r>
              <a:rPr sz="2400" spc="325" dirty="0">
                <a:latin typeface="Cambria Math"/>
                <a:cs typeface="Cambria Math"/>
              </a:rPr>
              <a:t> </a:t>
            </a:r>
            <a:r>
              <a:rPr sz="2400" spc="-340" dirty="0">
                <a:latin typeface="Cambria Math"/>
                <a:cs typeface="Cambria Math"/>
              </a:rPr>
              <a:t>𝑦ො</a:t>
            </a:r>
            <a:r>
              <a:rPr sz="2625" spc="-509" baseline="28571" dirty="0">
                <a:latin typeface="Cambria Math"/>
                <a:cs typeface="Cambria Math"/>
              </a:rPr>
              <a:t>𝑛</a:t>
            </a:r>
            <a:r>
              <a:rPr sz="2400" spc="-340" dirty="0">
                <a:latin typeface="Cambria Math"/>
                <a:cs typeface="Cambria Math"/>
              </a:rPr>
              <a:t>𝑙𝑛𝑓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	1 −</a:t>
            </a:r>
            <a:r>
              <a:rPr sz="2400" spc="5" dirty="0">
                <a:latin typeface="Cambria Math"/>
                <a:cs typeface="Cambria Math"/>
              </a:rPr>
              <a:t> </a:t>
            </a:r>
            <a:r>
              <a:rPr sz="2400" spc="-720" dirty="0">
                <a:latin typeface="Cambria Math"/>
                <a:cs typeface="Cambria Math"/>
              </a:rPr>
              <a:t>𝑦ො</a:t>
            </a:r>
            <a:r>
              <a:rPr sz="2625" spc="-1080"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480695">
              <a:lnSpc>
                <a:spcPct val="100000"/>
              </a:lnSpc>
              <a:spcBef>
                <a:spcPts val="1235"/>
              </a:spcBef>
            </a:pPr>
            <a:r>
              <a:rPr sz="2400" spc="-5" dirty="0">
                <a:latin typeface="Calibri"/>
                <a:cs typeface="Calibri"/>
              </a:rPr>
              <a:t>Question:</a:t>
            </a:r>
            <a:r>
              <a:rPr sz="2400" spc="-35" dirty="0">
                <a:latin typeface="Calibri"/>
                <a:cs typeface="Calibri"/>
              </a:rPr>
              <a:t> </a:t>
            </a:r>
            <a:r>
              <a:rPr sz="2400" spc="-20" dirty="0">
                <a:latin typeface="Calibri"/>
                <a:cs typeface="Calibri"/>
              </a:rPr>
              <a:t>Why</a:t>
            </a:r>
            <a:r>
              <a:rPr sz="2400" spc="-5" dirty="0">
                <a:latin typeface="Calibri"/>
                <a:cs typeface="Calibri"/>
              </a:rPr>
              <a:t> don’t </a:t>
            </a:r>
            <a:r>
              <a:rPr sz="2400" spc="-15" dirty="0">
                <a:latin typeface="Calibri"/>
                <a:cs typeface="Calibri"/>
              </a:rPr>
              <a:t>we</a:t>
            </a:r>
            <a:r>
              <a:rPr sz="2400" spc="-5" dirty="0">
                <a:latin typeface="Calibri"/>
                <a:cs typeface="Calibri"/>
              </a:rPr>
              <a:t> simply</a:t>
            </a:r>
            <a:r>
              <a:rPr sz="2400" spc="-15" dirty="0">
                <a:latin typeface="Calibri"/>
                <a:cs typeface="Calibri"/>
              </a:rPr>
              <a:t> </a:t>
            </a:r>
            <a:r>
              <a:rPr sz="2400" spc="-5" dirty="0">
                <a:latin typeface="Calibri"/>
                <a:cs typeface="Calibri"/>
              </a:rPr>
              <a:t>use </a:t>
            </a:r>
            <a:r>
              <a:rPr sz="2400" spc="-10" dirty="0">
                <a:latin typeface="Calibri"/>
                <a:cs typeface="Calibri"/>
              </a:rPr>
              <a:t>square</a:t>
            </a:r>
            <a:r>
              <a:rPr sz="2400" spc="-5" dirty="0">
                <a:latin typeface="Calibri"/>
                <a:cs typeface="Calibri"/>
              </a:rPr>
              <a:t> </a:t>
            </a:r>
            <a:r>
              <a:rPr sz="2400" spc="-10" dirty="0">
                <a:latin typeface="Calibri"/>
                <a:cs typeface="Calibri"/>
              </a:rPr>
              <a:t>error</a:t>
            </a:r>
            <a:r>
              <a:rPr sz="2400" spc="-5" dirty="0">
                <a:latin typeface="Calibri"/>
                <a:cs typeface="Calibri"/>
              </a:rPr>
              <a:t> </a:t>
            </a:r>
            <a:r>
              <a:rPr sz="2400" dirty="0">
                <a:latin typeface="Calibri"/>
                <a:cs typeface="Calibri"/>
              </a:rPr>
              <a:t>as</a:t>
            </a:r>
            <a:r>
              <a:rPr sz="2400" spc="-25" dirty="0">
                <a:latin typeface="Calibri"/>
                <a:cs typeface="Calibri"/>
              </a:rPr>
              <a:t> </a:t>
            </a:r>
            <a:r>
              <a:rPr sz="2400" dirty="0">
                <a:latin typeface="Calibri"/>
                <a:cs typeface="Calibri"/>
              </a:rPr>
              <a:t>linear</a:t>
            </a:r>
            <a:endParaRPr sz="2400">
              <a:latin typeface="Calibri"/>
              <a:cs typeface="Calibri"/>
            </a:endParaRPr>
          </a:p>
          <a:p>
            <a:pPr marL="480695">
              <a:lnSpc>
                <a:spcPct val="100000"/>
              </a:lnSpc>
            </a:pPr>
            <a:r>
              <a:rPr sz="2400" spc="-10" dirty="0">
                <a:latin typeface="Calibri"/>
                <a:cs typeface="Calibri"/>
              </a:rPr>
              <a:t>regression?</a:t>
            </a:r>
            <a:endParaRPr sz="2400">
              <a:latin typeface="Calibri"/>
              <a:cs typeface="Calibri"/>
            </a:endParaRPr>
          </a:p>
        </p:txBody>
      </p:sp>
      <p:grpSp>
        <p:nvGrpSpPr>
          <p:cNvPr id="27" name="object 27"/>
          <p:cNvGrpSpPr/>
          <p:nvPr/>
        </p:nvGrpSpPr>
        <p:grpSpPr>
          <a:xfrm>
            <a:off x="0" y="1002664"/>
            <a:ext cx="9144000" cy="3545204"/>
            <a:chOff x="0" y="1002664"/>
            <a:chExt cx="9144000" cy="3545204"/>
          </a:xfrm>
        </p:grpSpPr>
        <p:sp>
          <p:nvSpPr>
            <p:cNvPr id="28" name="object 28"/>
            <p:cNvSpPr/>
            <p:nvPr/>
          </p:nvSpPr>
          <p:spPr>
            <a:xfrm>
              <a:off x="0" y="4509516"/>
              <a:ext cx="9144000" cy="38100"/>
            </a:xfrm>
            <a:custGeom>
              <a:avLst/>
              <a:gdLst/>
              <a:ahLst/>
              <a:cxnLst/>
              <a:rect l="l" t="t" r="r" b="b"/>
              <a:pathLst>
                <a:path w="9144000" h="38100">
                  <a:moveTo>
                    <a:pt x="0" y="0"/>
                  </a:moveTo>
                  <a:lnTo>
                    <a:pt x="0" y="38099"/>
                  </a:lnTo>
                  <a:lnTo>
                    <a:pt x="9143999" y="38099"/>
                  </a:lnTo>
                  <a:lnTo>
                    <a:pt x="9143999" y="0"/>
                  </a:lnTo>
                  <a:lnTo>
                    <a:pt x="0" y="0"/>
                  </a:lnTo>
                  <a:close/>
                </a:path>
              </a:pathLst>
            </a:custGeom>
            <a:solidFill>
              <a:srgbClr val="0000FF"/>
            </a:solidFill>
          </p:spPr>
          <p:txBody>
            <a:bodyPr wrap="square" lIns="0" tIns="0" rIns="0" bIns="0" rtlCol="0"/>
            <a:lstStyle/>
            <a:p>
              <a:endParaRPr/>
            </a:p>
          </p:txBody>
        </p:sp>
        <p:sp>
          <p:nvSpPr>
            <p:cNvPr id="29" name="object 29"/>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grpSp>
      <p:sp>
        <p:nvSpPr>
          <p:cNvPr id="30" name="object 30"/>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31" name="object 31"/>
          <p:cNvSpPr txBox="1"/>
          <p:nvPr/>
        </p:nvSpPr>
        <p:spPr>
          <a:xfrm>
            <a:off x="6740652" y="768050"/>
            <a:ext cx="2338705" cy="1317625"/>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507365">
              <a:lnSpc>
                <a:spcPct val="100000"/>
              </a:lnSpc>
              <a:spcBef>
                <a:spcPts val="835"/>
              </a:spcBef>
            </a:pPr>
            <a:r>
              <a:rPr sz="1750" spc="55" dirty="0">
                <a:latin typeface="Cambria Math"/>
                <a:cs typeface="Cambria Math"/>
              </a:rPr>
              <a:t>𝑖</a:t>
            </a:r>
            <a:endParaRPr sz="175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a:latin typeface="Calibri"/>
              <a:cs typeface="Calibri"/>
            </a:endParaRPr>
          </a:p>
        </p:txBody>
      </p:sp>
      <p:sp>
        <p:nvSpPr>
          <p:cNvPr id="32" name="object 32"/>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33" name="object 33"/>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34" name="object 34"/>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35" name="object 35"/>
          <p:cNvSpPr txBox="1"/>
          <p:nvPr/>
        </p:nvSpPr>
        <p:spPr>
          <a:xfrm>
            <a:off x="2462783" y="826590"/>
            <a:ext cx="2374900" cy="90741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sz="2400" spc="780" dirty="0">
                <a:latin typeface="Cambria Math"/>
                <a:cs typeface="Cambria Math"/>
              </a:rPr>
              <a:t>෍</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R="426720" algn="ctr">
              <a:lnSpc>
                <a:spcPct val="100000"/>
              </a:lnSpc>
              <a:spcBef>
                <a:spcPts val="830"/>
              </a:spcBef>
            </a:pPr>
            <a:r>
              <a:rPr sz="1750" spc="60" dirty="0">
                <a:latin typeface="Cambria Math"/>
                <a:cs typeface="Cambria Math"/>
              </a:rPr>
              <a:t>𝑖</a:t>
            </a:r>
            <a:endParaRPr sz="1750">
              <a:latin typeface="Cambria Math"/>
              <a:cs typeface="Cambria Math"/>
            </a:endParaRPr>
          </a:p>
        </p:txBody>
      </p:sp>
      <p:pic>
        <p:nvPicPr>
          <p:cNvPr id="37" name="Picture 36">
            <a:extLst>
              <a:ext uri="{FF2B5EF4-FFF2-40B4-BE49-F238E27FC236}">
                <a16:creationId xmlns:a16="http://schemas.microsoft.com/office/drawing/2014/main" id="{B7FC4A49-31CD-984D-80AD-450C52F0E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64"/>
            <a:ext cx="9144000" cy="67892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grpSp>
        <p:nvGrpSpPr>
          <p:cNvPr id="9" name="object 9"/>
          <p:cNvGrpSpPr/>
          <p:nvPr/>
        </p:nvGrpSpPr>
        <p:grpSpPr>
          <a:xfrm>
            <a:off x="6354317" y="1894585"/>
            <a:ext cx="2359025" cy="502920"/>
            <a:chOff x="6354317" y="1894585"/>
            <a:chExt cx="2359025" cy="502920"/>
          </a:xfrm>
        </p:grpSpPr>
        <p:sp>
          <p:nvSpPr>
            <p:cNvPr id="10" name="object 10"/>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1" name="object 11"/>
            <p:cNvSpPr/>
            <p:nvPr/>
          </p:nvSpPr>
          <p:spPr>
            <a:xfrm>
              <a:off x="6354317" y="2356865"/>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grpSp>
      <p:sp>
        <p:nvSpPr>
          <p:cNvPr id="12" name="object 12"/>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3" name="object 13"/>
          <p:cNvGrpSpPr/>
          <p:nvPr/>
        </p:nvGrpSpPr>
        <p:grpSpPr>
          <a:xfrm>
            <a:off x="3183127" y="1354582"/>
            <a:ext cx="1875789" cy="1017269"/>
            <a:chOff x="3183127" y="1354582"/>
            <a:chExt cx="1875789" cy="1017269"/>
          </a:xfrm>
        </p:grpSpPr>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sp>
          <p:nvSpPr>
            <p:cNvPr id="15" name="object 15"/>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grpSp>
      <p:sp>
        <p:nvSpPr>
          <p:cNvPr id="16" name="object 16"/>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7" name="object 17"/>
          <p:cNvSpPr txBox="1"/>
          <p:nvPr/>
        </p:nvSpPr>
        <p:spPr>
          <a:xfrm>
            <a:off x="4917694" y="1450455"/>
            <a:ext cx="3464560" cy="126619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 pos="1461135" algn="l"/>
                <a:tab pos="1938655" algn="l"/>
                <a:tab pos="3103245" algn="l"/>
              </a:tabLst>
            </a:pPr>
            <a:r>
              <a:rPr sz="2400" dirty="0">
                <a:latin typeface="Cambria Math"/>
                <a:cs typeface="Cambria Math"/>
              </a:rPr>
              <a:t>+	1 −</a:t>
            </a:r>
            <a:r>
              <a:rPr sz="2400" spc="1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2371725">
              <a:lnSpc>
                <a:spcPct val="100000"/>
              </a:lnSpc>
              <a:spcBef>
                <a:spcPts val="340"/>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8" name="object 18"/>
          <p:cNvSpPr/>
          <p:nvPr/>
        </p:nvSpPr>
        <p:spPr>
          <a:xfrm>
            <a:off x="2057400" y="5817450"/>
            <a:ext cx="370205" cy="282575"/>
          </a:xfrm>
          <a:custGeom>
            <a:avLst/>
            <a:gdLst/>
            <a:ahLst/>
            <a:cxnLst/>
            <a:rect l="l" t="t" r="r" b="b"/>
            <a:pathLst>
              <a:path w="370205" h="282575">
                <a:moveTo>
                  <a:pt x="280035" y="0"/>
                </a:moveTo>
                <a:lnTo>
                  <a:pt x="275970" y="11468"/>
                </a:lnTo>
                <a:lnTo>
                  <a:pt x="292352" y="18556"/>
                </a:lnTo>
                <a:lnTo>
                  <a:pt x="306435" y="28373"/>
                </a:lnTo>
                <a:lnTo>
                  <a:pt x="334974" y="73881"/>
                </a:lnTo>
                <a:lnTo>
                  <a:pt x="343269" y="115667"/>
                </a:lnTo>
                <a:lnTo>
                  <a:pt x="344297" y="139750"/>
                </a:lnTo>
                <a:lnTo>
                  <a:pt x="343249" y="164654"/>
                </a:lnTo>
                <a:lnTo>
                  <a:pt x="334867" y="207589"/>
                </a:lnTo>
                <a:lnTo>
                  <a:pt x="306435" y="253828"/>
                </a:lnTo>
                <a:lnTo>
                  <a:pt x="276479" y="270865"/>
                </a:lnTo>
                <a:lnTo>
                  <a:pt x="280035" y="282333"/>
                </a:lnTo>
                <a:lnTo>
                  <a:pt x="318531" y="264264"/>
                </a:lnTo>
                <a:lnTo>
                  <a:pt x="346837" y="232994"/>
                </a:lnTo>
                <a:lnTo>
                  <a:pt x="364267" y="191115"/>
                </a:lnTo>
                <a:lnTo>
                  <a:pt x="370077" y="141236"/>
                </a:lnTo>
                <a:lnTo>
                  <a:pt x="368625" y="115357"/>
                </a:lnTo>
                <a:lnTo>
                  <a:pt x="357004" y="69484"/>
                </a:lnTo>
                <a:lnTo>
                  <a:pt x="333881" y="32139"/>
                </a:lnTo>
                <a:lnTo>
                  <a:pt x="300491" y="7393"/>
                </a:lnTo>
                <a:lnTo>
                  <a:pt x="280035" y="0"/>
                </a:lnTo>
                <a:close/>
              </a:path>
              <a:path w="370205" h="282575">
                <a:moveTo>
                  <a:pt x="90043" y="0"/>
                </a:moveTo>
                <a:lnTo>
                  <a:pt x="51593" y="18107"/>
                </a:lnTo>
                <a:lnTo>
                  <a:pt x="23241" y="49491"/>
                </a:lnTo>
                <a:lnTo>
                  <a:pt x="5810" y="91439"/>
                </a:lnTo>
                <a:lnTo>
                  <a:pt x="0" y="141236"/>
                </a:lnTo>
                <a:lnTo>
                  <a:pt x="1452" y="167175"/>
                </a:lnTo>
                <a:lnTo>
                  <a:pt x="13073" y="213056"/>
                </a:lnTo>
                <a:lnTo>
                  <a:pt x="36071" y="250279"/>
                </a:lnTo>
                <a:lnTo>
                  <a:pt x="69496" y="274949"/>
                </a:lnTo>
                <a:lnTo>
                  <a:pt x="90043" y="282333"/>
                </a:lnTo>
                <a:lnTo>
                  <a:pt x="93599" y="270865"/>
                </a:lnTo>
                <a:lnTo>
                  <a:pt x="77475" y="263743"/>
                </a:lnTo>
                <a:lnTo>
                  <a:pt x="63579" y="253828"/>
                </a:lnTo>
                <a:lnTo>
                  <a:pt x="35103" y="207589"/>
                </a:lnTo>
                <a:lnTo>
                  <a:pt x="26808" y="164654"/>
                </a:lnTo>
                <a:lnTo>
                  <a:pt x="25781" y="139750"/>
                </a:lnTo>
                <a:lnTo>
                  <a:pt x="26808" y="115667"/>
                </a:lnTo>
                <a:lnTo>
                  <a:pt x="35103" y="73881"/>
                </a:lnTo>
                <a:lnTo>
                  <a:pt x="63722" y="28373"/>
                </a:lnTo>
                <a:lnTo>
                  <a:pt x="93980" y="11468"/>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485264" y="5791301"/>
            <a:ext cx="872490" cy="391160"/>
          </a:xfrm>
          <a:prstGeom prst="rect">
            <a:avLst/>
          </a:prstGeom>
        </p:spPr>
        <p:txBody>
          <a:bodyPr vert="horz" wrap="square" lIns="0" tIns="12700" rIns="0" bIns="0" rtlCol="0">
            <a:spAutoFit/>
          </a:bodyPr>
          <a:lstStyle/>
          <a:p>
            <a:pPr marL="38100">
              <a:lnSpc>
                <a:spcPct val="100000"/>
              </a:lnSpc>
              <a:spcBef>
                <a:spcPts val="100"/>
              </a:spcBef>
              <a:tabLst>
                <a:tab pos="67183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0" name="object 20"/>
          <p:cNvSpPr/>
          <p:nvPr/>
        </p:nvSpPr>
        <p:spPr>
          <a:xfrm>
            <a:off x="3055747" y="5831789"/>
            <a:ext cx="351790" cy="282575"/>
          </a:xfrm>
          <a:custGeom>
            <a:avLst/>
            <a:gdLst/>
            <a:ahLst/>
            <a:cxnLst/>
            <a:rect l="l" t="t" r="r" b="b"/>
            <a:pathLst>
              <a:path w="351789" h="282575">
                <a:moveTo>
                  <a:pt x="261747" y="0"/>
                </a:moveTo>
                <a:lnTo>
                  <a:pt x="257682" y="11455"/>
                </a:lnTo>
                <a:lnTo>
                  <a:pt x="274046" y="18549"/>
                </a:lnTo>
                <a:lnTo>
                  <a:pt x="288099" y="28367"/>
                </a:lnTo>
                <a:lnTo>
                  <a:pt x="316632" y="73880"/>
                </a:lnTo>
                <a:lnTo>
                  <a:pt x="324963" y="115661"/>
                </a:lnTo>
                <a:lnTo>
                  <a:pt x="326008" y="139750"/>
                </a:lnTo>
                <a:lnTo>
                  <a:pt x="324961" y="164648"/>
                </a:lnTo>
                <a:lnTo>
                  <a:pt x="316579" y="207582"/>
                </a:lnTo>
                <a:lnTo>
                  <a:pt x="288099" y="253822"/>
                </a:lnTo>
                <a:lnTo>
                  <a:pt x="258190" y="270865"/>
                </a:lnTo>
                <a:lnTo>
                  <a:pt x="261747" y="282320"/>
                </a:lnTo>
                <a:lnTo>
                  <a:pt x="300243" y="264261"/>
                </a:lnTo>
                <a:lnTo>
                  <a:pt x="328549" y="232981"/>
                </a:lnTo>
                <a:lnTo>
                  <a:pt x="345979" y="191109"/>
                </a:lnTo>
                <a:lnTo>
                  <a:pt x="351789" y="141236"/>
                </a:lnTo>
                <a:lnTo>
                  <a:pt x="350335" y="115355"/>
                </a:lnTo>
                <a:lnTo>
                  <a:pt x="338663" y="69474"/>
                </a:lnTo>
                <a:lnTo>
                  <a:pt x="315539" y="32127"/>
                </a:lnTo>
                <a:lnTo>
                  <a:pt x="282201" y="7386"/>
                </a:lnTo>
                <a:lnTo>
                  <a:pt x="261747" y="0"/>
                </a:lnTo>
                <a:close/>
              </a:path>
              <a:path w="351789" h="282575">
                <a:moveTo>
                  <a:pt x="90042" y="0"/>
                </a:moveTo>
                <a:lnTo>
                  <a:pt x="51546" y="18095"/>
                </a:lnTo>
                <a:lnTo>
                  <a:pt x="23240" y="49479"/>
                </a:lnTo>
                <a:lnTo>
                  <a:pt x="5810" y="91433"/>
                </a:lnTo>
                <a:lnTo>
                  <a:pt x="0" y="141236"/>
                </a:lnTo>
                <a:lnTo>
                  <a:pt x="1450" y="167173"/>
                </a:lnTo>
                <a:lnTo>
                  <a:pt x="13019" y="213045"/>
                </a:lnTo>
                <a:lnTo>
                  <a:pt x="36018" y="250274"/>
                </a:lnTo>
                <a:lnTo>
                  <a:pt x="69494" y="274943"/>
                </a:lnTo>
                <a:lnTo>
                  <a:pt x="90042" y="282320"/>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21" name="object 21"/>
          <p:cNvSpPr txBox="1"/>
          <p:nvPr/>
        </p:nvSpPr>
        <p:spPr>
          <a:xfrm>
            <a:off x="2519933" y="5743143"/>
            <a:ext cx="796290" cy="391160"/>
          </a:xfrm>
          <a:prstGeom prst="rect">
            <a:avLst/>
          </a:prstGeom>
        </p:spPr>
        <p:txBody>
          <a:bodyPr vert="horz" wrap="square" lIns="0" tIns="12700" rIns="0" bIns="0" rtlCol="0">
            <a:spAutoFit/>
          </a:bodyPr>
          <a:lstStyle/>
          <a:p>
            <a:pPr marL="12700">
              <a:lnSpc>
                <a:spcPct val="100000"/>
              </a:lnSpc>
              <a:spcBef>
                <a:spcPts val="100"/>
              </a:spcBef>
              <a:tabLst>
                <a:tab pos="63563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22" name="object 22"/>
          <p:cNvSpPr/>
          <p:nvPr/>
        </p:nvSpPr>
        <p:spPr>
          <a:xfrm>
            <a:off x="3224022" y="6306604"/>
            <a:ext cx="579120" cy="282575"/>
          </a:xfrm>
          <a:custGeom>
            <a:avLst/>
            <a:gdLst/>
            <a:ahLst/>
            <a:cxnLst/>
            <a:rect l="l" t="t" r="r" b="b"/>
            <a:pathLst>
              <a:path w="579120" h="282575">
                <a:moveTo>
                  <a:pt x="488950" y="0"/>
                </a:moveTo>
                <a:lnTo>
                  <a:pt x="484886" y="11455"/>
                </a:lnTo>
                <a:lnTo>
                  <a:pt x="501249" y="18551"/>
                </a:lnTo>
                <a:lnTo>
                  <a:pt x="515302" y="28371"/>
                </a:lnTo>
                <a:lnTo>
                  <a:pt x="543835" y="73880"/>
                </a:lnTo>
                <a:lnTo>
                  <a:pt x="552166" y="115661"/>
                </a:lnTo>
                <a:lnTo>
                  <a:pt x="553212" y="139750"/>
                </a:lnTo>
                <a:lnTo>
                  <a:pt x="552164" y="164649"/>
                </a:lnTo>
                <a:lnTo>
                  <a:pt x="543782" y="207587"/>
                </a:lnTo>
                <a:lnTo>
                  <a:pt x="515302" y="253828"/>
                </a:lnTo>
                <a:lnTo>
                  <a:pt x="485393" y="270865"/>
                </a:lnTo>
                <a:lnTo>
                  <a:pt x="488950" y="282321"/>
                </a:lnTo>
                <a:lnTo>
                  <a:pt x="527446" y="264263"/>
                </a:lnTo>
                <a:lnTo>
                  <a:pt x="555751" y="232994"/>
                </a:lnTo>
                <a:lnTo>
                  <a:pt x="573182" y="191111"/>
                </a:lnTo>
                <a:lnTo>
                  <a:pt x="578992" y="141236"/>
                </a:lnTo>
                <a:lnTo>
                  <a:pt x="577538" y="115357"/>
                </a:lnTo>
                <a:lnTo>
                  <a:pt x="565866" y="69479"/>
                </a:lnTo>
                <a:lnTo>
                  <a:pt x="542742" y="32129"/>
                </a:lnTo>
                <a:lnTo>
                  <a:pt x="509404" y="7391"/>
                </a:lnTo>
                <a:lnTo>
                  <a:pt x="488950" y="0"/>
                </a:lnTo>
                <a:close/>
              </a:path>
              <a:path w="579120" h="282575">
                <a:moveTo>
                  <a:pt x="90042" y="0"/>
                </a:moveTo>
                <a:lnTo>
                  <a:pt x="51657" y="18100"/>
                </a:lnTo>
                <a:lnTo>
                  <a:pt x="23367" y="49479"/>
                </a:lnTo>
                <a:lnTo>
                  <a:pt x="5873" y="91438"/>
                </a:lnTo>
                <a:lnTo>
                  <a:pt x="0" y="141236"/>
                </a:lnTo>
                <a:lnTo>
                  <a:pt x="1452" y="167173"/>
                </a:lnTo>
                <a:lnTo>
                  <a:pt x="13073" y="213051"/>
                </a:lnTo>
                <a:lnTo>
                  <a:pt x="36143" y="250279"/>
                </a:lnTo>
                <a:lnTo>
                  <a:pt x="69568" y="274944"/>
                </a:lnTo>
                <a:lnTo>
                  <a:pt x="90042" y="282321"/>
                </a:lnTo>
                <a:lnTo>
                  <a:pt x="93725" y="270865"/>
                </a:lnTo>
                <a:lnTo>
                  <a:pt x="77602" y="263743"/>
                </a:lnTo>
                <a:lnTo>
                  <a:pt x="63706" y="253828"/>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23" name="object 23"/>
          <p:cNvSpPr txBox="1"/>
          <p:nvPr/>
        </p:nvSpPr>
        <p:spPr>
          <a:xfrm>
            <a:off x="1519174" y="6218021"/>
            <a:ext cx="2192655" cy="3911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1</a:t>
            </a:r>
            <a:r>
              <a:rPr sz="3600" spc="-142" baseline="2314" dirty="0">
                <a:latin typeface="Cambria Math"/>
                <a:cs typeface="Cambria Math"/>
              </a:rPr>
              <a:t>Τ</a:t>
            </a: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24" name="object 24"/>
          <p:cNvSpPr txBox="1"/>
          <p:nvPr/>
        </p:nvSpPr>
        <p:spPr>
          <a:xfrm>
            <a:off x="6698742" y="6424371"/>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25" name="object 25"/>
          <p:cNvSpPr txBox="1"/>
          <p:nvPr/>
        </p:nvSpPr>
        <p:spPr>
          <a:xfrm>
            <a:off x="7209281" y="6098235"/>
            <a:ext cx="361315" cy="292735"/>
          </a:xfrm>
          <a:prstGeom prst="rect">
            <a:avLst/>
          </a:prstGeom>
        </p:spPr>
        <p:txBody>
          <a:bodyPr vert="horz" wrap="square" lIns="0" tIns="12700" rIns="0" bIns="0" rtlCol="0">
            <a:spAutoFit/>
          </a:bodyPr>
          <a:lstStyle/>
          <a:p>
            <a:pPr marL="12700">
              <a:lnSpc>
                <a:spcPct val="100000"/>
              </a:lnSpc>
              <a:spcBef>
                <a:spcPts val="100"/>
              </a:spcBef>
              <a:tabLst>
                <a:tab pos="269875" algn="l"/>
              </a:tabLst>
            </a:pPr>
            <a:r>
              <a:rPr sz="1750" spc="185" dirty="0">
                <a:latin typeface="Cambria Math"/>
                <a:cs typeface="Cambria Math"/>
              </a:rPr>
              <a:t>𝑖	𝑖</a:t>
            </a:r>
            <a:endParaRPr sz="1750">
              <a:latin typeface="Cambria Math"/>
              <a:cs typeface="Cambria Math"/>
            </a:endParaRPr>
          </a:p>
        </p:txBody>
      </p:sp>
      <p:sp>
        <p:nvSpPr>
          <p:cNvPr id="26" name="object 26"/>
          <p:cNvSpPr txBox="1"/>
          <p:nvPr/>
        </p:nvSpPr>
        <p:spPr>
          <a:xfrm>
            <a:off x="4433442" y="5953455"/>
            <a:ext cx="3683635" cy="391160"/>
          </a:xfrm>
          <a:prstGeom prst="rect">
            <a:avLst/>
          </a:prstGeom>
        </p:spPr>
        <p:txBody>
          <a:bodyPr vert="horz" wrap="square" lIns="0" tIns="12700" rIns="0" bIns="0" rtlCol="0">
            <a:spAutoFit/>
          </a:bodyPr>
          <a:lstStyle/>
          <a:p>
            <a:pPr marL="12700">
              <a:lnSpc>
                <a:spcPct val="100000"/>
              </a:lnSpc>
              <a:spcBef>
                <a:spcPts val="100"/>
              </a:spcBef>
              <a:tabLst>
                <a:tab pos="3211830" algn="l"/>
              </a:tabLst>
            </a:pPr>
            <a:r>
              <a:rPr sz="2400" dirty="0">
                <a:latin typeface="Cambria Math"/>
                <a:cs typeface="Cambria Math"/>
              </a:rPr>
              <a:t>𝑧</a:t>
            </a:r>
            <a:r>
              <a:rPr sz="2400" spc="170"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70"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r>
              <a:rPr sz="2400" spc="190" dirty="0">
                <a:latin typeface="Cambria Math"/>
                <a:cs typeface="Cambria Math"/>
              </a:rPr>
              <a:t> </a:t>
            </a: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175" dirty="0">
                <a:latin typeface="Cambria Math"/>
                <a:cs typeface="Cambria Math"/>
              </a:rPr>
              <a:t> </a:t>
            </a:r>
            <a:r>
              <a:rPr sz="2400" dirty="0">
                <a:latin typeface="Cambria Math"/>
                <a:cs typeface="Cambria Math"/>
              </a:rPr>
              <a:t>𝑥	+</a:t>
            </a:r>
            <a:r>
              <a:rPr sz="2400" spc="-9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27" name="object 27"/>
          <p:cNvSpPr/>
          <p:nvPr/>
        </p:nvSpPr>
        <p:spPr>
          <a:xfrm>
            <a:off x="0" y="5620511"/>
            <a:ext cx="9144000" cy="38100"/>
          </a:xfrm>
          <a:custGeom>
            <a:avLst/>
            <a:gdLst/>
            <a:ahLst/>
            <a:cxnLst/>
            <a:rect l="l" t="t" r="r" b="b"/>
            <a:pathLst>
              <a:path w="9144000" h="38100">
                <a:moveTo>
                  <a:pt x="0" y="0"/>
                </a:moveTo>
                <a:lnTo>
                  <a:pt x="0" y="38100"/>
                </a:lnTo>
                <a:lnTo>
                  <a:pt x="9143999" y="38100"/>
                </a:lnTo>
                <a:lnTo>
                  <a:pt x="9143999" y="0"/>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570382" y="3431921"/>
            <a:ext cx="1377950" cy="20320"/>
          </a:xfrm>
          <a:custGeom>
            <a:avLst/>
            <a:gdLst/>
            <a:ahLst/>
            <a:cxnLst/>
            <a:rect l="l" t="t" r="r" b="b"/>
            <a:pathLst>
              <a:path w="1377950" h="20320">
                <a:moveTo>
                  <a:pt x="1377670" y="0"/>
                </a:moveTo>
                <a:lnTo>
                  <a:pt x="0" y="0"/>
                </a:lnTo>
                <a:lnTo>
                  <a:pt x="0" y="19812"/>
                </a:lnTo>
                <a:lnTo>
                  <a:pt x="1377670" y="19812"/>
                </a:lnTo>
                <a:lnTo>
                  <a:pt x="1377670" y="0"/>
                </a:lnTo>
                <a:close/>
              </a:path>
            </a:pathLst>
          </a:custGeom>
          <a:solidFill>
            <a:srgbClr val="000000"/>
          </a:solidFill>
        </p:spPr>
        <p:txBody>
          <a:bodyPr wrap="square" lIns="0" tIns="0" rIns="0" bIns="0" rtlCol="0"/>
          <a:lstStyle/>
          <a:p>
            <a:endParaRPr/>
          </a:p>
        </p:txBody>
      </p:sp>
      <p:sp>
        <p:nvSpPr>
          <p:cNvPr id="29" name="object 29"/>
          <p:cNvSpPr/>
          <p:nvPr/>
        </p:nvSpPr>
        <p:spPr>
          <a:xfrm>
            <a:off x="1551177" y="3070605"/>
            <a:ext cx="370205" cy="282575"/>
          </a:xfrm>
          <a:custGeom>
            <a:avLst/>
            <a:gdLst/>
            <a:ahLst/>
            <a:cxnLst/>
            <a:rect l="l" t="t" r="r" b="b"/>
            <a:pathLst>
              <a:path w="370205" h="282575">
                <a:moveTo>
                  <a:pt x="280034" y="0"/>
                </a:moveTo>
                <a:lnTo>
                  <a:pt x="276097" y="11430"/>
                </a:lnTo>
                <a:lnTo>
                  <a:pt x="292405" y="18522"/>
                </a:lnTo>
                <a:lnTo>
                  <a:pt x="306450" y="28352"/>
                </a:lnTo>
                <a:lnTo>
                  <a:pt x="334994" y="73852"/>
                </a:lnTo>
                <a:lnTo>
                  <a:pt x="343376" y="115623"/>
                </a:lnTo>
                <a:lnTo>
                  <a:pt x="344423" y="139700"/>
                </a:lnTo>
                <a:lnTo>
                  <a:pt x="343376" y="164633"/>
                </a:lnTo>
                <a:lnTo>
                  <a:pt x="334994" y="207547"/>
                </a:lnTo>
                <a:lnTo>
                  <a:pt x="306498" y="253841"/>
                </a:lnTo>
                <a:lnTo>
                  <a:pt x="276478" y="270891"/>
                </a:lnTo>
                <a:lnTo>
                  <a:pt x="280034" y="282321"/>
                </a:lnTo>
                <a:lnTo>
                  <a:pt x="318595" y="264239"/>
                </a:lnTo>
                <a:lnTo>
                  <a:pt x="346964" y="232918"/>
                </a:lnTo>
                <a:lnTo>
                  <a:pt x="364283" y="191119"/>
                </a:lnTo>
                <a:lnTo>
                  <a:pt x="370078" y="141224"/>
                </a:lnTo>
                <a:lnTo>
                  <a:pt x="368625" y="115341"/>
                </a:lnTo>
                <a:lnTo>
                  <a:pt x="357004" y="69482"/>
                </a:lnTo>
                <a:lnTo>
                  <a:pt x="333952" y="32146"/>
                </a:lnTo>
                <a:lnTo>
                  <a:pt x="300563" y="7381"/>
                </a:lnTo>
                <a:lnTo>
                  <a:pt x="280034" y="0"/>
                </a:lnTo>
                <a:close/>
              </a:path>
              <a:path w="370205" h="282575">
                <a:moveTo>
                  <a:pt x="90042" y="0"/>
                </a:moveTo>
                <a:lnTo>
                  <a:pt x="51657" y="18097"/>
                </a:lnTo>
                <a:lnTo>
                  <a:pt x="23368" y="49530"/>
                </a:lnTo>
                <a:lnTo>
                  <a:pt x="5826" y="91424"/>
                </a:lnTo>
                <a:lnTo>
                  <a:pt x="0" y="141224"/>
                </a:lnTo>
                <a:lnTo>
                  <a:pt x="1452" y="167177"/>
                </a:lnTo>
                <a:lnTo>
                  <a:pt x="13073" y="213036"/>
                </a:lnTo>
                <a:lnTo>
                  <a:pt x="36125" y="250227"/>
                </a:lnTo>
                <a:lnTo>
                  <a:pt x="69514" y="274941"/>
                </a:lnTo>
                <a:lnTo>
                  <a:pt x="90042" y="282321"/>
                </a:lnTo>
                <a:lnTo>
                  <a:pt x="93598"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2" y="0"/>
                </a:lnTo>
                <a:close/>
              </a:path>
            </a:pathLst>
          </a:custGeom>
          <a:solidFill>
            <a:srgbClr val="000000"/>
          </a:solidFill>
        </p:spPr>
        <p:txBody>
          <a:bodyPr wrap="square" lIns="0" tIns="0" rIns="0" bIns="0" rtlCol="0"/>
          <a:lstStyle/>
          <a:p>
            <a:endParaRPr/>
          </a:p>
        </p:txBody>
      </p:sp>
      <p:sp>
        <p:nvSpPr>
          <p:cNvPr id="30" name="object 30"/>
          <p:cNvSpPr txBox="1"/>
          <p:nvPr/>
        </p:nvSpPr>
        <p:spPr>
          <a:xfrm>
            <a:off x="532485" y="2980766"/>
            <a:ext cx="1319530" cy="391795"/>
          </a:xfrm>
          <a:prstGeom prst="rect">
            <a:avLst/>
          </a:prstGeom>
        </p:spPr>
        <p:txBody>
          <a:bodyPr vert="horz" wrap="square" lIns="0" tIns="12700" rIns="0" bIns="0" rtlCol="0">
            <a:spAutoFit/>
          </a:bodyPr>
          <a:lstStyle/>
          <a:p>
            <a:pPr marL="38100">
              <a:lnSpc>
                <a:spcPct val="100000"/>
              </a:lnSpc>
              <a:spcBef>
                <a:spcPts val="100"/>
              </a:spcBef>
              <a:tabLst>
                <a:tab pos="1118235" algn="l"/>
              </a:tabLst>
            </a:pPr>
            <a:r>
              <a:rPr sz="2400" spc="-5" dirty="0">
                <a:latin typeface="Cambria Math"/>
                <a:cs typeface="Cambria Math"/>
              </a:rPr>
              <a:t>𝜕𝑙𝑛𝑓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1" name="object 31"/>
          <p:cNvSpPr txBox="1"/>
          <p:nvPr/>
        </p:nvSpPr>
        <p:spPr>
          <a:xfrm>
            <a:off x="975969" y="3415665"/>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2" name="object 32"/>
          <p:cNvSpPr/>
          <p:nvPr/>
        </p:nvSpPr>
        <p:spPr>
          <a:xfrm>
            <a:off x="2344292" y="3431921"/>
            <a:ext cx="1377950" cy="20320"/>
          </a:xfrm>
          <a:custGeom>
            <a:avLst/>
            <a:gdLst/>
            <a:ahLst/>
            <a:cxnLst/>
            <a:rect l="l" t="t" r="r" b="b"/>
            <a:pathLst>
              <a:path w="1377950" h="20320">
                <a:moveTo>
                  <a:pt x="1377695" y="0"/>
                </a:moveTo>
                <a:lnTo>
                  <a:pt x="0" y="0"/>
                </a:lnTo>
                <a:lnTo>
                  <a:pt x="0" y="19812"/>
                </a:lnTo>
                <a:lnTo>
                  <a:pt x="1377695" y="19812"/>
                </a:lnTo>
                <a:lnTo>
                  <a:pt x="1377695" y="0"/>
                </a:lnTo>
                <a:close/>
              </a:path>
            </a:pathLst>
          </a:custGeom>
          <a:solidFill>
            <a:srgbClr val="000000"/>
          </a:solidFill>
        </p:spPr>
        <p:txBody>
          <a:bodyPr wrap="square" lIns="0" tIns="0" rIns="0" bIns="0" rtlCol="0"/>
          <a:lstStyle/>
          <a:p>
            <a:endParaRPr/>
          </a:p>
        </p:txBody>
      </p:sp>
      <p:sp>
        <p:nvSpPr>
          <p:cNvPr id="33" name="object 33"/>
          <p:cNvSpPr/>
          <p:nvPr/>
        </p:nvSpPr>
        <p:spPr>
          <a:xfrm>
            <a:off x="3325114" y="3070605"/>
            <a:ext cx="370205" cy="282575"/>
          </a:xfrm>
          <a:custGeom>
            <a:avLst/>
            <a:gdLst/>
            <a:ahLst/>
            <a:cxnLst/>
            <a:rect l="l" t="t" r="r" b="b"/>
            <a:pathLst>
              <a:path w="370204" h="282575">
                <a:moveTo>
                  <a:pt x="280035" y="0"/>
                </a:moveTo>
                <a:lnTo>
                  <a:pt x="276098" y="11430"/>
                </a:lnTo>
                <a:lnTo>
                  <a:pt x="292405" y="18522"/>
                </a:lnTo>
                <a:lnTo>
                  <a:pt x="306450" y="28352"/>
                </a:lnTo>
                <a:lnTo>
                  <a:pt x="334994" y="73852"/>
                </a:lnTo>
                <a:lnTo>
                  <a:pt x="343376" y="115623"/>
                </a:lnTo>
                <a:lnTo>
                  <a:pt x="344424" y="139700"/>
                </a:lnTo>
                <a:lnTo>
                  <a:pt x="343376" y="164633"/>
                </a:lnTo>
                <a:lnTo>
                  <a:pt x="334994" y="207547"/>
                </a:lnTo>
                <a:lnTo>
                  <a:pt x="306498" y="253841"/>
                </a:lnTo>
                <a:lnTo>
                  <a:pt x="276478" y="270891"/>
                </a:lnTo>
                <a:lnTo>
                  <a:pt x="280035" y="282321"/>
                </a:lnTo>
                <a:lnTo>
                  <a:pt x="318595" y="264239"/>
                </a:lnTo>
                <a:lnTo>
                  <a:pt x="346963" y="232918"/>
                </a:lnTo>
                <a:lnTo>
                  <a:pt x="364283" y="191119"/>
                </a:lnTo>
                <a:lnTo>
                  <a:pt x="370077" y="141224"/>
                </a:lnTo>
                <a:lnTo>
                  <a:pt x="368625" y="115341"/>
                </a:lnTo>
                <a:lnTo>
                  <a:pt x="357004" y="69482"/>
                </a:lnTo>
                <a:lnTo>
                  <a:pt x="333952" y="32146"/>
                </a:lnTo>
                <a:lnTo>
                  <a:pt x="300563" y="7381"/>
                </a:lnTo>
                <a:lnTo>
                  <a:pt x="280035" y="0"/>
                </a:lnTo>
                <a:close/>
              </a:path>
              <a:path w="370204"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34" name="object 34"/>
          <p:cNvSpPr txBox="1"/>
          <p:nvPr/>
        </p:nvSpPr>
        <p:spPr>
          <a:xfrm>
            <a:off x="1995804" y="2980766"/>
            <a:ext cx="1630045" cy="391795"/>
          </a:xfrm>
          <a:prstGeom prst="rect">
            <a:avLst/>
          </a:prstGeom>
        </p:spPr>
        <p:txBody>
          <a:bodyPr vert="horz" wrap="square" lIns="0" tIns="12700" rIns="0" bIns="0" rtlCol="0">
            <a:spAutoFit/>
          </a:bodyPr>
          <a:lstStyle/>
          <a:p>
            <a:pPr marL="38100">
              <a:lnSpc>
                <a:spcPct val="100000"/>
              </a:lnSpc>
              <a:spcBef>
                <a:spcPts val="100"/>
              </a:spcBef>
              <a:tabLst>
                <a:tab pos="1429385" algn="l"/>
              </a:tabLst>
            </a:pPr>
            <a:r>
              <a:rPr sz="3600" baseline="-41666" dirty="0">
                <a:latin typeface="Cambria Math"/>
                <a:cs typeface="Cambria Math"/>
              </a:rPr>
              <a:t>=</a:t>
            </a:r>
            <a:r>
              <a:rPr sz="3600" spc="187" baseline="-41666" dirty="0">
                <a:latin typeface="Cambria Math"/>
                <a:cs typeface="Cambria Math"/>
              </a:rPr>
              <a:t> </a:t>
            </a:r>
            <a:r>
              <a:rPr sz="2400" spc="-5" dirty="0">
                <a:latin typeface="Cambria Math"/>
                <a:cs typeface="Cambria Math"/>
              </a:rPr>
              <a:t>𝜕𝑙𝑛𝑓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5" name="object 35"/>
          <p:cNvSpPr txBox="1"/>
          <p:nvPr/>
        </p:nvSpPr>
        <p:spPr>
          <a:xfrm>
            <a:off x="2859404" y="3415665"/>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6" name="object 36"/>
          <p:cNvSpPr/>
          <p:nvPr/>
        </p:nvSpPr>
        <p:spPr>
          <a:xfrm>
            <a:off x="3772280" y="3431921"/>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37" name="object 37"/>
          <p:cNvSpPr txBox="1"/>
          <p:nvPr/>
        </p:nvSpPr>
        <p:spPr>
          <a:xfrm>
            <a:off x="3844290" y="2980766"/>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8" name="object 38"/>
          <p:cNvSpPr txBox="1"/>
          <p:nvPr/>
        </p:nvSpPr>
        <p:spPr>
          <a:xfrm>
            <a:off x="3734689" y="3415665"/>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9" name="object 39"/>
          <p:cNvSpPr/>
          <p:nvPr/>
        </p:nvSpPr>
        <p:spPr>
          <a:xfrm>
            <a:off x="4806822" y="3425063"/>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40" name="object 40"/>
          <p:cNvSpPr txBox="1"/>
          <p:nvPr/>
        </p:nvSpPr>
        <p:spPr>
          <a:xfrm>
            <a:off x="4853304" y="2974340"/>
            <a:ext cx="1042035" cy="382156"/>
          </a:xfrm>
          <a:prstGeom prst="rect">
            <a:avLst/>
          </a:prstGeom>
        </p:spPr>
        <p:txBody>
          <a:bodyPr vert="horz" wrap="square" lIns="0" tIns="12700" rIns="0" bIns="0" rtlCol="0">
            <a:spAutoFit/>
          </a:bodyPr>
          <a:lstStyle/>
          <a:p>
            <a:pPr marL="38100">
              <a:lnSpc>
                <a:spcPct val="100000"/>
              </a:lnSpc>
              <a:spcBef>
                <a:spcPts val="100"/>
              </a:spcBef>
              <a:tabLst>
                <a:tab pos="528320" algn="l"/>
              </a:tabLst>
            </a:pPr>
            <a:r>
              <a:rPr sz="2400" spc="-5" dirty="0">
                <a:latin typeface="Cambria Math"/>
                <a:cs typeface="Cambria Math"/>
              </a:rPr>
              <a:t>𝜕𝑧	</a:t>
            </a:r>
            <a:r>
              <a:rPr sz="3600" baseline="-41666" dirty="0">
                <a:latin typeface="Cambria Math"/>
                <a:cs typeface="Cambria Math"/>
              </a:rPr>
              <a:t>=</a:t>
            </a:r>
            <a:r>
              <a:rPr sz="3600" spc="97" baseline="-41666" dirty="0">
                <a:latin typeface="Cambria Math"/>
                <a:cs typeface="Cambria Math"/>
              </a:rPr>
              <a:t> </a:t>
            </a:r>
            <a:r>
              <a:rPr sz="3600" baseline="-41666" dirty="0">
                <a:latin typeface="Cambria Math"/>
                <a:cs typeface="Cambria Math"/>
              </a:rPr>
              <a:t>𝑥</a:t>
            </a:r>
          </a:p>
        </p:txBody>
      </p:sp>
      <p:sp>
        <p:nvSpPr>
          <p:cNvPr id="41" name="object 41"/>
          <p:cNvSpPr txBox="1"/>
          <p:nvPr/>
        </p:nvSpPr>
        <p:spPr>
          <a:xfrm>
            <a:off x="4769484" y="3408679"/>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dirty="0">
              <a:latin typeface="Cambria Math"/>
              <a:cs typeface="Cambria Math"/>
            </a:endParaRPr>
          </a:p>
        </p:txBody>
      </p:sp>
      <p:sp>
        <p:nvSpPr>
          <p:cNvPr id="42" name="object 42"/>
          <p:cNvSpPr txBox="1"/>
          <p:nvPr/>
        </p:nvSpPr>
        <p:spPr>
          <a:xfrm>
            <a:off x="5840729" y="3349244"/>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3" name="object 43"/>
          <p:cNvSpPr/>
          <p:nvPr/>
        </p:nvSpPr>
        <p:spPr>
          <a:xfrm>
            <a:off x="460006" y="4714875"/>
            <a:ext cx="1031875" cy="20320"/>
          </a:xfrm>
          <a:custGeom>
            <a:avLst/>
            <a:gdLst/>
            <a:ahLst/>
            <a:cxnLst/>
            <a:rect l="l" t="t" r="r" b="b"/>
            <a:pathLst>
              <a:path w="1031875" h="20320">
                <a:moveTo>
                  <a:pt x="1031735" y="0"/>
                </a:moveTo>
                <a:lnTo>
                  <a:pt x="0" y="0"/>
                </a:lnTo>
                <a:lnTo>
                  <a:pt x="0" y="19812"/>
                </a:lnTo>
                <a:lnTo>
                  <a:pt x="1031735" y="19812"/>
                </a:lnTo>
                <a:lnTo>
                  <a:pt x="1031735" y="0"/>
                </a:lnTo>
                <a:close/>
              </a:path>
            </a:pathLst>
          </a:custGeom>
          <a:solidFill>
            <a:srgbClr val="000000"/>
          </a:solidFill>
        </p:spPr>
        <p:txBody>
          <a:bodyPr wrap="square" lIns="0" tIns="0" rIns="0" bIns="0" rtlCol="0"/>
          <a:lstStyle/>
          <a:p>
            <a:endParaRPr/>
          </a:p>
        </p:txBody>
      </p:sp>
      <p:sp>
        <p:nvSpPr>
          <p:cNvPr id="44" name="object 44"/>
          <p:cNvSpPr/>
          <p:nvPr/>
        </p:nvSpPr>
        <p:spPr>
          <a:xfrm>
            <a:off x="1113155" y="4353559"/>
            <a:ext cx="351790" cy="282575"/>
          </a:xfrm>
          <a:custGeom>
            <a:avLst/>
            <a:gdLst/>
            <a:ahLst/>
            <a:cxnLst/>
            <a:rect l="l" t="t" r="r" b="b"/>
            <a:pathLst>
              <a:path w="351790" h="282575">
                <a:moveTo>
                  <a:pt x="261747" y="0"/>
                </a:moveTo>
                <a:lnTo>
                  <a:pt x="257809" y="11429"/>
                </a:lnTo>
                <a:lnTo>
                  <a:pt x="274117" y="18522"/>
                </a:lnTo>
                <a:lnTo>
                  <a:pt x="288163" y="28352"/>
                </a:lnTo>
                <a:lnTo>
                  <a:pt x="316706" y="73852"/>
                </a:lnTo>
                <a:lnTo>
                  <a:pt x="325088" y="115623"/>
                </a:lnTo>
                <a:lnTo>
                  <a:pt x="326135" y="139700"/>
                </a:lnTo>
                <a:lnTo>
                  <a:pt x="325088" y="164633"/>
                </a:lnTo>
                <a:lnTo>
                  <a:pt x="316706" y="207547"/>
                </a:lnTo>
                <a:lnTo>
                  <a:pt x="288210" y="253793"/>
                </a:lnTo>
                <a:lnTo>
                  <a:pt x="258190" y="270890"/>
                </a:lnTo>
                <a:lnTo>
                  <a:pt x="261747" y="282320"/>
                </a:lnTo>
                <a:lnTo>
                  <a:pt x="300291" y="264239"/>
                </a:lnTo>
                <a:lnTo>
                  <a:pt x="328548" y="232917"/>
                </a:lnTo>
                <a:lnTo>
                  <a:pt x="345979" y="191119"/>
                </a:lnTo>
                <a:lnTo>
                  <a:pt x="351789" y="141223"/>
                </a:lnTo>
                <a:lnTo>
                  <a:pt x="350337" y="115339"/>
                </a:lnTo>
                <a:lnTo>
                  <a:pt x="338716" y="69429"/>
                </a:lnTo>
                <a:lnTo>
                  <a:pt x="315646" y="32093"/>
                </a:lnTo>
                <a:lnTo>
                  <a:pt x="282221" y="7379"/>
                </a:lnTo>
                <a:lnTo>
                  <a:pt x="261747" y="0"/>
                </a:lnTo>
                <a:close/>
              </a:path>
              <a:path w="351790" h="282575">
                <a:moveTo>
                  <a:pt x="90042" y="0"/>
                </a:moveTo>
                <a:lnTo>
                  <a:pt x="51628" y="18081"/>
                </a:lnTo>
                <a:lnTo>
                  <a:pt x="23291" y="49402"/>
                </a:lnTo>
                <a:lnTo>
                  <a:pt x="5826" y="91408"/>
                </a:lnTo>
                <a:lnTo>
                  <a:pt x="0" y="141223"/>
                </a:lnTo>
                <a:lnTo>
                  <a:pt x="1452" y="167177"/>
                </a:lnTo>
                <a:lnTo>
                  <a:pt x="13062" y="213036"/>
                </a:lnTo>
                <a:lnTo>
                  <a:pt x="36100" y="250227"/>
                </a:lnTo>
                <a:lnTo>
                  <a:pt x="69514" y="274941"/>
                </a:lnTo>
                <a:lnTo>
                  <a:pt x="90042" y="282320"/>
                </a:lnTo>
                <a:lnTo>
                  <a:pt x="93611" y="270890"/>
                </a:lnTo>
                <a:lnTo>
                  <a:pt x="77528" y="263717"/>
                </a:lnTo>
                <a:lnTo>
                  <a:pt x="63647" y="253793"/>
                </a:lnTo>
                <a:lnTo>
                  <a:pt x="35169" y="207547"/>
                </a:lnTo>
                <a:lnTo>
                  <a:pt x="26801" y="164633"/>
                </a:lnTo>
                <a:lnTo>
                  <a:pt x="25755" y="139700"/>
                </a:lnTo>
                <a:lnTo>
                  <a:pt x="26801" y="115623"/>
                </a:lnTo>
                <a:lnTo>
                  <a:pt x="35169" y="73852"/>
                </a:lnTo>
                <a:lnTo>
                  <a:pt x="63757" y="28352"/>
                </a:lnTo>
                <a:lnTo>
                  <a:pt x="94068" y="11429"/>
                </a:lnTo>
                <a:lnTo>
                  <a:pt x="90042" y="0"/>
                </a:lnTo>
                <a:close/>
              </a:path>
            </a:pathLst>
          </a:custGeom>
          <a:solidFill>
            <a:srgbClr val="000000"/>
          </a:solidFill>
        </p:spPr>
        <p:txBody>
          <a:bodyPr wrap="square" lIns="0" tIns="0" rIns="0" bIns="0" rtlCol="0"/>
          <a:lstStyle/>
          <a:p>
            <a:endParaRPr/>
          </a:p>
        </p:txBody>
      </p:sp>
      <p:sp>
        <p:nvSpPr>
          <p:cNvPr id="45" name="object 45"/>
          <p:cNvSpPr txBox="1"/>
          <p:nvPr/>
        </p:nvSpPr>
        <p:spPr>
          <a:xfrm>
            <a:off x="447243" y="4264532"/>
            <a:ext cx="926465" cy="391160"/>
          </a:xfrm>
          <a:prstGeom prst="rect">
            <a:avLst/>
          </a:prstGeom>
        </p:spPr>
        <p:txBody>
          <a:bodyPr vert="horz" wrap="square" lIns="0" tIns="12700" rIns="0" bIns="0" rtlCol="0">
            <a:spAutoFit/>
          </a:bodyPr>
          <a:lstStyle/>
          <a:p>
            <a:pPr marL="12700">
              <a:lnSpc>
                <a:spcPct val="100000"/>
              </a:lnSpc>
              <a:spcBef>
                <a:spcPts val="100"/>
              </a:spcBef>
              <a:tabLst>
                <a:tab pos="765175" algn="l"/>
              </a:tabLst>
            </a:pPr>
            <a:r>
              <a:rPr sz="2400" spc="-5" dirty="0">
                <a:latin typeface="Cambria Math"/>
                <a:cs typeface="Cambria Math"/>
              </a:rPr>
              <a:t>𝜕𝑙</a:t>
            </a:r>
            <a:r>
              <a:rPr sz="2400" dirty="0">
                <a:latin typeface="Cambria Math"/>
                <a:cs typeface="Cambria Math"/>
              </a:rPr>
              <a:t>𝑛𝜎	𝑧</a:t>
            </a:r>
            <a:endParaRPr sz="2400">
              <a:latin typeface="Cambria Math"/>
              <a:cs typeface="Cambria Math"/>
            </a:endParaRPr>
          </a:p>
        </p:txBody>
      </p:sp>
      <p:sp>
        <p:nvSpPr>
          <p:cNvPr id="46" name="object 46"/>
          <p:cNvSpPr txBox="1"/>
          <p:nvPr/>
        </p:nvSpPr>
        <p:spPr>
          <a:xfrm>
            <a:off x="801116" y="4698872"/>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7" name="object 47"/>
          <p:cNvSpPr txBox="1"/>
          <p:nvPr/>
        </p:nvSpPr>
        <p:spPr>
          <a:xfrm>
            <a:off x="1596389" y="4497451"/>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48" name="object 48"/>
          <p:cNvSpPr/>
          <p:nvPr/>
        </p:nvSpPr>
        <p:spPr>
          <a:xfrm>
            <a:off x="1919732" y="4717669"/>
            <a:ext cx="591820" cy="20320"/>
          </a:xfrm>
          <a:custGeom>
            <a:avLst/>
            <a:gdLst/>
            <a:ahLst/>
            <a:cxnLst/>
            <a:rect l="l" t="t" r="r" b="b"/>
            <a:pathLst>
              <a:path w="591819" h="20320">
                <a:moveTo>
                  <a:pt x="591312" y="0"/>
                </a:moveTo>
                <a:lnTo>
                  <a:pt x="0" y="0"/>
                </a:lnTo>
                <a:lnTo>
                  <a:pt x="0" y="19811"/>
                </a:lnTo>
                <a:lnTo>
                  <a:pt x="591312" y="19811"/>
                </a:lnTo>
                <a:lnTo>
                  <a:pt x="591312" y="0"/>
                </a:lnTo>
                <a:close/>
              </a:path>
            </a:pathLst>
          </a:custGeom>
          <a:solidFill>
            <a:srgbClr val="000000"/>
          </a:solidFill>
        </p:spPr>
        <p:txBody>
          <a:bodyPr wrap="square" lIns="0" tIns="0" rIns="0" bIns="0" rtlCol="0"/>
          <a:lstStyle/>
          <a:p>
            <a:endParaRPr/>
          </a:p>
        </p:txBody>
      </p:sp>
      <p:sp>
        <p:nvSpPr>
          <p:cNvPr id="49" name="object 49"/>
          <p:cNvSpPr/>
          <p:nvPr/>
        </p:nvSpPr>
        <p:spPr>
          <a:xfrm>
            <a:off x="2132457" y="4790694"/>
            <a:ext cx="351790" cy="282575"/>
          </a:xfrm>
          <a:custGeom>
            <a:avLst/>
            <a:gdLst/>
            <a:ahLst/>
            <a:cxnLst/>
            <a:rect l="l" t="t" r="r" b="b"/>
            <a:pathLst>
              <a:path w="351789" h="282575">
                <a:moveTo>
                  <a:pt x="261747" y="0"/>
                </a:moveTo>
                <a:lnTo>
                  <a:pt x="257810" y="11429"/>
                </a:lnTo>
                <a:lnTo>
                  <a:pt x="274117" y="18522"/>
                </a:lnTo>
                <a:lnTo>
                  <a:pt x="288163" y="28352"/>
                </a:lnTo>
                <a:lnTo>
                  <a:pt x="316706" y="73852"/>
                </a:lnTo>
                <a:lnTo>
                  <a:pt x="325088" y="115623"/>
                </a:lnTo>
                <a:lnTo>
                  <a:pt x="326136" y="139699"/>
                </a:lnTo>
                <a:lnTo>
                  <a:pt x="325088" y="164633"/>
                </a:lnTo>
                <a:lnTo>
                  <a:pt x="316706" y="207547"/>
                </a:lnTo>
                <a:lnTo>
                  <a:pt x="288210" y="253793"/>
                </a:lnTo>
                <a:lnTo>
                  <a:pt x="258191" y="270890"/>
                </a:lnTo>
                <a:lnTo>
                  <a:pt x="261747" y="282320"/>
                </a:lnTo>
                <a:lnTo>
                  <a:pt x="300307" y="264239"/>
                </a:lnTo>
                <a:lnTo>
                  <a:pt x="328675" y="232917"/>
                </a:lnTo>
                <a:lnTo>
                  <a:pt x="345995" y="191119"/>
                </a:lnTo>
                <a:lnTo>
                  <a:pt x="351790" y="141223"/>
                </a:lnTo>
                <a:lnTo>
                  <a:pt x="350337" y="115339"/>
                </a:lnTo>
                <a:lnTo>
                  <a:pt x="338716" y="69429"/>
                </a:lnTo>
                <a:lnTo>
                  <a:pt x="315664" y="32093"/>
                </a:lnTo>
                <a:lnTo>
                  <a:pt x="282275" y="7379"/>
                </a:lnTo>
                <a:lnTo>
                  <a:pt x="261747" y="0"/>
                </a:lnTo>
                <a:close/>
              </a:path>
              <a:path w="351789" h="282575">
                <a:moveTo>
                  <a:pt x="90043" y="0"/>
                </a:moveTo>
                <a:lnTo>
                  <a:pt x="51657" y="18081"/>
                </a:lnTo>
                <a:lnTo>
                  <a:pt x="23368" y="49402"/>
                </a:lnTo>
                <a:lnTo>
                  <a:pt x="5826" y="91408"/>
                </a:lnTo>
                <a:lnTo>
                  <a:pt x="0" y="141223"/>
                </a:lnTo>
                <a:lnTo>
                  <a:pt x="1452" y="167177"/>
                </a:lnTo>
                <a:lnTo>
                  <a:pt x="13073" y="213036"/>
                </a:lnTo>
                <a:lnTo>
                  <a:pt x="36125" y="250227"/>
                </a:lnTo>
                <a:lnTo>
                  <a:pt x="69514" y="274941"/>
                </a:lnTo>
                <a:lnTo>
                  <a:pt x="90043" y="282320"/>
                </a:lnTo>
                <a:lnTo>
                  <a:pt x="93599" y="270890"/>
                </a:lnTo>
                <a:lnTo>
                  <a:pt x="77549" y="263717"/>
                </a:lnTo>
                <a:lnTo>
                  <a:pt x="63690" y="253793"/>
                </a:lnTo>
                <a:lnTo>
                  <a:pt x="35210" y="207547"/>
                </a:lnTo>
                <a:lnTo>
                  <a:pt x="26828" y="164633"/>
                </a:lnTo>
                <a:lnTo>
                  <a:pt x="25781"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50" name="object 50"/>
          <p:cNvSpPr txBox="1"/>
          <p:nvPr/>
        </p:nvSpPr>
        <p:spPr>
          <a:xfrm>
            <a:off x="1907539" y="4701667"/>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p>
        </p:txBody>
      </p:sp>
      <p:sp>
        <p:nvSpPr>
          <p:cNvPr id="51" name="object 51"/>
          <p:cNvSpPr/>
          <p:nvPr/>
        </p:nvSpPr>
        <p:spPr>
          <a:xfrm>
            <a:off x="2561335" y="4717669"/>
            <a:ext cx="760730" cy="20320"/>
          </a:xfrm>
          <a:custGeom>
            <a:avLst/>
            <a:gdLst/>
            <a:ahLst/>
            <a:cxnLst/>
            <a:rect l="l" t="t" r="r" b="b"/>
            <a:pathLst>
              <a:path w="760729" h="20320">
                <a:moveTo>
                  <a:pt x="760476" y="0"/>
                </a:moveTo>
                <a:lnTo>
                  <a:pt x="0" y="0"/>
                </a:lnTo>
                <a:lnTo>
                  <a:pt x="0" y="19811"/>
                </a:lnTo>
                <a:lnTo>
                  <a:pt x="760476" y="19811"/>
                </a:lnTo>
                <a:lnTo>
                  <a:pt x="760476" y="0"/>
                </a:lnTo>
                <a:close/>
              </a:path>
            </a:pathLst>
          </a:custGeom>
          <a:solidFill>
            <a:srgbClr val="000000"/>
          </a:solidFill>
        </p:spPr>
        <p:txBody>
          <a:bodyPr wrap="square" lIns="0" tIns="0" rIns="0" bIns="0" rtlCol="0"/>
          <a:lstStyle/>
          <a:p>
            <a:endParaRPr/>
          </a:p>
        </p:txBody>
      </p:sp>
      <p:sp>
        <p:nvSpPr>
          <p:cNvPr id="52" name="object 52"/>
          <p:cNvSpPr/>
          <p:nvPr/>
        </p:nvSpPr>
        <p:spPr>
          <a:xfrm>
            <a:off x="2943225" y="4356353"/>
            <a:ext cx="351790" cy="282575"/>
          </a:xfrm>
          <a:custGeom>
            <a:avLst/>
            <a:gdLst/>
            <a:ahLst/>
            <a:cxnLst/>
            <a:rect l="l" t="t" r="r" b="b"/>
            <a:pathLst>
              <a:path w="351789" h="282575">
                <a:moveTo>
                  <a:pt x="261747" y="0"/>
                </a:moveTo>
                <a:lnTo>
                  <a:pt x="257810" y="11430"/>
                </a:lnTo>
                <a:lnTo>
                  <a:pt x="274117" y="18522"/>
                </a:lnTo>
                <a:lnTo>
                  <a:pt x="288163" y="28352"/>
                </a:lnTo>
                <a:lnTo>
                  <a:pt x="316706" y="73852"/>
                </a:lnTo>
                <a:lnTo>
                  <a:pt x="325088" y="115623"/>
                </a:lnTo>
                <a:lnTo>
                  <a:pt x="326136" y="139700"/>
                </a:lnTo>
                <a:lnTo>
                  <a:pt x="325088" y="164633"/>
                </a:lnTo>
                <a:lnTo>
                  <a:pt x="316706" y="207547"/>
                </a:lnTo>
                <a:lnTo>
                  <a:pt x="288210" y="253793"/>
                </a:lnTo>
                <a:lnTo>
                  <a:pt x="258191" y="270891"/>
                </a:lnTo>
                <a:lnTo>
                  <a:pt x="261747" y="282321"/>
                </a:lnTo>
                <a:lnTo>
                  <a:pt x="300307" y="264239"/>
                </a:lnTo>
                <a:lnTo>
                  <a:pt x="328675" y="232918"/>
                </a:lnTo>
                <a:lnTo>
                  <a:pt x="345995" y="191071"/>
                </a:lnTo>
                <a:lnTo>
                  <a:pt x="351789" y="141224"/>
                </a:lnTo>
                <a:lnTo>
                  <a:pt x="350337" y="115339"/>
                </a:lnTo>
                <a:lnTo>
                  <a:pt x="338716" y="69429"/>
                </a:lnTo>
                <a:lnTo>
                  <a:pt x="315664" y="32093"/>
                </a:lnTo>
                <a:lnTo>
                  <a:pt x="282275" y="7379"/>
                </a:lnTo>
                <a:lnTo>
                  <a:pt x="261747" y="0"/>
                </a:lnTo>
                <a:close/>
              </a:path>
              <a:path w="351789" h="282575">
                <a:moveTo>
                  <a:pt x="90043" y="0"/>
                </a:moveTo>
                <a:lnTo>
                  <a:pt x="51657" y="18081"/>
                </a:lnTo>
                <a:lnTo>
                  <a:pt x="23368" y="49403"/>
                </a:lnTo>
                <a:lnTo>
                  <a:pt x="5826" y="91408"/>
                </a:lnTo>
                <a:lnTo>
                  <a:pt x="0" y="141224"/>
                </a:lnTo>
                <a:lnTo>
                  <a:pt x="1452" y="167159"/>
                </a:lnTo>
                <a:lnTo>
                  <a:pt x="13073" y="212982"/>
                </a:lnTo>
                <a:lnTo>
                  <a:pt x="36125" y="250227"/>
                </a:lnTo>
                <a:lnTo>
                  <a:pt x="69514" y="274941"/>
                </a:lnTo>
                <a:lnTo>
                  <a:pt x="90043" y="282321"/>
                </a:lnTo>
                <a:lnTo>
                  <a:pt x="93599" y="270891"/>
                </a:lnTo>
                <a:lnTo>
                  <a:pt x="77549" y="263717"/>
                </a:lnTo>
                <a:lnTo>
                  <a:pt x="63690"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53" name="object 53"/>
          <p:cNvSpPr txBox="1"/>
          <p:nvPr/>
        </p:nvSpPr>
        <p:spPr>
          <a:xfrm>
            <a:off x="2119376" y="4267327"/>
            <a:ext cx="1084580" cy="391160"/>
          </a:xfrm>
          <a:prstGeom prst="rect">
            <a:avLst/>
          </a:prstGeom>
        </p:spPr>
        <p:txBody>
          <a:bodyPr vert="horz" wrap="square" lIns="0" tIns="12700" rIns="0" bIns="0" rtlCol="0">
            <a:spAutoFit/>
          </a:bodyPr>
          <a:lstStyle/>
          <a:p>
            <a:pPr marL="12700">
              <a:lnSpc>
                <a:spcPct val="100000"/>
              </a:lnSpc>
              <a:spcBef>
                <a:spcPts val="100"/>
              </a:spcBef>
              <a:tabLst>
                <a:tab pos="441959" algn="l"/>
                <a:tab pos="923925" algn="l"/>
              </a:tabLst>
            </a:pPr>
            <a:r>
              <a:rPr sz="2400" dirty="0">
                <a:latin typeface="Cambria Math"/>
                <a:cs typeface="Cambria Math"/>
              </a:rPr>
              <a:t>1	</a:t>
            </a: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54" name="object 54"/>
          <p:cNvSpPr txBox="1"/>
          <p:nvPr/>
        </p:nvSpPr>
        <p:spPr>
          <a:xfrm>
            <a:off x="2767076" y="4701667"/>
            <a:ext cx="34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55" name="object 55"/>
          <p:cNvSpPr txBox="1"/>
          <p:nvPr/>
        </p:nvSpPr>
        <p:spPr>
          <a:xfrm>
            <a:off x="3409950" y="4506848"/>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56" name="object 56"/>
          <p:cNvSpPr/>
          <p:nvPr/>
        </p:nvSpPr>
        <p:spPr>
          <a:xfrm>
            <a:off x="3732784" y="4727194"/>
            <a:ext cx="591820" cy="355600"/>
          </a:xfrm>
          <a:custGeom>
            <a:avLst/>
            <a:gdLst/>
            <a:ahLst/>
            <a:cxnLst/>
            <a:rect l="l" t="t" r="r" b="b"/>
            <a:pathLst>
              <a:path w="591820" h="355600">
                <a:moveTo>
                  <a:pt x="306705" y="84455"/>
                </a:moveTo>
                <a:lnTo>
                  <a:pt x="302768" y="73025"/>
                </a:lnTo>
                <a:lnTo>
                  <a:pt x="282282" y="80416"/>
                </a:lnTo>
                <a:lnTo>
                  <a:pt x="264312" y="91109"/>
                </a:lnTo>
                <a:lnTo>
                  <a:pt x="235966" y="122428"/>
                </a:lnTo>
                <a:lnTo>
                  <a:pt x="218528" y="164439"/>
                </a:lnTo>
                <a:lnTo>
                  <a:pt x="212725" y="214249"/>
                </a:lnTo>
                <a:lnTo>
                  <a:pt x="214172" y="240195"/>
                </a:lnTo>
                <a:lnTo>
                  <a:pt x="225793" y="286016"/>
                </a:lnTo>
                <a:lnTo>
                  <a:pt x="248793" y="323253"/>
                </a:lnTo>
                <a:lnTo>
                  <a:pt x="282219" y="347967"/>
                </a:lnTo>
                <a:lnTo>
                  <a:pt x="302768" y="355346"/>
                </a:lnTo>
                <a:lnTo>
                  <a:pt x="306324" y="343916"/>
                </a:lnTo>
                <a:lnTo>
                  <a:pt x="290195" y="336753"/>
                </a:lnTo>
                <a:lnTo>
                  <a:pt x="276301" y="326821"/>
                </a:lnTo>
                <a:lnTo>
                  <a:pt x="247802" y="280581"/>
                </a:lnTo>
                <a:lnTo>
                  <a:pt x="239420" y="237667"/>
                </a:lnTo>
                <a:lnTo>
                  <a:pt x="238379" y="212725"/>
                </a:lnTo>
                <a:lnTo>
                  <a:pt x="239420" y="188658"/>
                </a:lnTo>
                <a:lnTo>
                  <a:pt x="247802" y="146888"/>
                </a:lnTo>
                <a:lnTo>
                  <a:pt x="276440" y="101333"/>
                </a:lnTo>
                <a:lnTo>
                  <a:pt x="290461" y="91541"/>
                </a:lnTo>
                <a:lnTo>
                  <a:pt x="306705" y="84455"/>
                </a:lnTo>
                <a:close/>
              </a:path>
              <a:path w="591820" h="355600">
                <a:moveTo>
                  <a:pt x="564515" y="214249"/>
                </a:moveTo>
                <a:lnTo>
                  <a:pt x="558698" y="164439"/>
                </a:lnTo>
                <a:lnTo>
                  <a:pt x="541274" y="122428"/>
                </a:lnTo>
                <a:lnTo>
                  <a:pt x="512864" y="91109"/>
                </a:lnTo>
                <a:lnTo>
                  <a:pt x="474472" y="73025"/>
                </a:lnTo>
                <a:lnTo>
                  <a:pt x="470408" y="84455"/>
                </a:lnTo>
                <a:lnTo>
                  <a:pt x="486765" y="91541"/>
                </a:lnTo>
                <a:lnTo>
                  <a:pt x="500824" y="101333"/>
                </a:lnTo>
                <a:lnTo>
                  <a:pt x="529348" y="146888"/>
                </a:lnTo>
                <a:lnTo>
                  <a:pt x="537679" y="188658"/>
                </a:lnTo>
                <a:lnTo>
                  <a:pt x="538734" y="212725"/>
                </a:lnTo>
                <a:lnTo>
                  <a:pt x="537679" y="237667"/>
                </a:lnTo>
                <a:lnTo>
                  <a:pt x="529297" y="280581"/>
                </a:lnTo>
                <a:lnTo>
                  <a:pt x="500824" y="326821"/>
                </a:lnTo>
                <a:lnTo>
                  <a:pt x="470916" y="343916"/>
                </a:lnTo>
                <a:lnTo>
                  <a:pt x="474472" y="355346"/>
                </a:lnTo>
                <a:lnTo>
                  <a:pt x="512965" y="337273"/>
                </a:lnTo>
                <a:lnTo>
                  <a:pt x="541274" y="305943"/>
                </a:lnTo>
                <a:lnTo>
                  <a:pt x="558698" y="264096"/>
                </a:lnTo>
                <a:lnTo>
                  <a:pt x="563054" y="240195"/>
                </a:lnTo>
                <a:lnTo>
                  <a:pt x="564515" y="214249"/>
                </a:lnTo>
                <a:close/>
              </a:path>
              <a:path w="591820" h="355600">
                <a:moveTo>
                  <a:pt x="591312" y="0"/>
                </a:moveTo>
                <a:lnTo>
                  <a:pt x="0" y="0"/>
                </a:lnTo>
                <a:lnTo>
                  <a:pt x="0" y="19812"/>
                </a:lnTo>
                <a:lnTo>
                  <a:pt x="591312" y="19812"/>
                </a:lnTo>
                <a:lnTo>
                  <a:pt x="591312" y="0"/>
                </a:lnTo>
                <a:close/>
              </a:path>
            </a:pathLst>
          </a:custGeom>
          <a:solidFill>
            <a:srgbClr val="000000"/>
          </a:solidFill>
        </p:spPr>
        <p:txBody>
          <a:bodyPr wrap="square" lIns="0" tIns="0" rIns="0" bIns="0" rtlCol="0"/>
          <a:lstStyle/>
          <a:p>
            <a:endParaRPr/>
          </a:p>
        </p:txBody>
      </p:sp>
      <p:sp>
        <p:nvSpPr>
          <p:cNvPr id="57" name="object 57"/>
          <p:cNvSpPr txBox="1"/>
          <p:nvPr/>
        </p:nvSpPr>
        <p:spPr>
          <a:xfrm>
            <a:off x="3932682" y="427672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8" name="object 58"/>
          <p:cNvSpPr txBox="1"/>
          <p:nvPr/>
        </p:nvSpPr>
        <p:spPr>
          <a:xfrm>
            <a:off x="3720846" y="4711065"/>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59" name="object 59"/>
          <p:cNvSpPr/>
          <p:nvPr/>
        </p:nvSpPr>
        <p:spPr>
          <a:xfrm>
            <a:off x="4587113" y="4596003"/>
            <a:ext cx="351790" cy="282575"/>
          </a:xfrm>
          <a:custGeom>
            <a:avLst/>
            <a:gdLst/>
            <a:ahLst/>
            <a:cxnLst/>
            <a:rect l="l" t="t" r="r" b="b"/>
            <a:pathLst>
              <a:path w="351789" h="282575">
                <a:moveTo>
                  <a:pt x="261747" y="0"/>
                </a:moveTo>
                <a:lnTo>
                  <a:pt x="257683" y="11430"/>
                </a:lnTo>
                <a:lnTo>
                  <a:pt x="274046" y="18504"/>
                </a:lnTo>
                <a:lnTo>
                  <a:pt x="288099" y="28305"/>
                </a:lnTo>
                <a:lnTo>
                  <a:pt x="316632" y="73852"/>
                </a:lnTo>
                <a:lnTo>
                  <a:pt x="324963" y="115623"/>
                </a:lnTo>
                <a:lnTo>
                  <a:pt x="326009" y="139700"/>
                </a:lnTo>
                <a:lnTo>
                  <a:pt x="324961" y="164633"/>
                </a:lnTo>
                <a:lnTo>
                  <a:pt x="316579" y="207547"/>
                </a:lnTo>
                <a:lnTo>
                  <a:pt x="288099" y="253793"/>
                </a:lnTo>
                <a:lnTo>
                  <a:pt x="258190" y="270891"/>
                </a:lnTo>
                <a:lnTo>
                  <a:pt x="261747" y="282321"/>
                </a:lnTo>
                <a:lnTo>
                  <a:pt x="300243" y="264239"/>
                </a:lnTo>
                <a:lnTo>
                  <a:pt x="328549" y="232918"/>
                </a:lnTo>
                <a:lnTo>
                  <a:pt x="345979" y="191071"/>
                </a:lnTo>
                <a:lnTo>
                  <a:pt x="351789" y="141224"/>
                </a:lnTo>
                <a:lnTo>
                  <a:pt x="350337" y="115339"/>
                </a:lnTo>
                <a:lnTo>
                  <a:pt x="338716" y="69429"/>
                </a:lnTo>
                <a:lnTo>
                  <a:pt x="315593" y="32093"/>
                </a:lnTo>
                <a:lnTo>
                  <a:pt x="282203" y="7379"/>
                </a:lnTo>
                <a:lnTo>
                  <a:pt x="261747" y="0"/>
                </a:lnTo>
                <a:close/>
              </a:path>
              <a:path w="351789" h="282575">
                <a:moveTo>
                  <a:pt x="90042" y="0"/>
                </a:moveTo>
                <a:lnTo>
                  <a:pt x="51593" y="18081"/>
                </a:lnTo>
                <a:lnTo>
                  <a:pt x="23240" y="49403"/>
                </a:lnTo>
                <a:lnTo>
                  <a:pt x="5810" y="91408"/>
                </a:lnTo>
                <a:lnTo>
                  <a:pt x="0" y="141224"/>
                </a:lnTo>
                <a:lnTo>
                  <a:pt x="1452" y="167159"/>
                </a:lnTo>
                <a:lnTo>
                  <a:pt x="13073" y="212982"/>
                </a:lnTo>
                <a:lnTo>
                  <a:pt x="36071" y="250227"/>
                </a:lnTo>
                <a:lnTo>
                  <a:pt x="69496" y="274941"/>
                </a:lnTo>
                <a:lnTo>
                  <a:pt x="90042" y="282321"/>
                </a:lnTo>
                <a:lnTo>
                  <a:pt x="93599" y="270891"/>
                </a:lnTo>
                <a:lnTo>
                  <a:pt x="77475" y="263717"/>
                </a:lnTo>
                <a:lnTo>
                  <a:pt x="63579" y="253793"/>
                </a:lnTo>
                <a:lnTo>
                  <a:pt x="35083" y="207547"/>
                </a:lnTo>
                <a:lnTo>
                  <a:pt x="26701" y="164633"/>
                </a:lnTo>
                <a:lnTo>
                  <a:pt x="25653" y="139700"/>
                </a:lnTo>
                <a:lnTo>
                  <a:pt x="26701" y="115623"/>
                </a:lnTo>
                <a:lnTo>
                  <a:pt x="35083" y="73852"/>
                </a:lnTo>
                <a:lnTo>
                  <a:pt x="63722" y="28305"/>
                </a:lnTo>
                <a:lnTo>
                  <a:pt x="93979" y="11430"/>
                </a:lnTo>
                <a:lnTo>
                  <a:pt x="90042" y="0"/>
                </a:lnTo>
                <a:close/>
              </a:path>
            </a:pathLst>
          </a:custGeom>
          <a:solidFill>
            <a:srgbClr val="000000"/>
          </a:solidFill>
        </p:spPr>
        <p:txBody>
          <a:bodyPr wrap="square" lIns="0" tIns="0" rIns="0" bIns="0" rtlCol="0"/>
          <a:lstStyle/>
          <a:p>
            <a:endParaRPr/>
          </a:p>
        </p:txBody>
      </p:sp>
      <p:sp>
        <p:nvSpPr>
          <p:cNvPr id="60" name="object 60"/>
          <p:cNvSpPr txBox="1"/>
          <p:nvPr/>
        </p:nvSpPr>
        <p:spPr>
          <a:xfrm>
            <a:off x="4362450" y="4506848"/>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61" name="object 61"/>
          <p:cNvSpPr/>
          <p:nvPr/>
        </p:nvSpPr>
        <p:spPr>
          <a:xfrm>
            <a:off x="4992497" y="4552060"/>
            <a:ext cx="1342390" cy="368300"/>
          </a:xfrm>
          <a:custGeom>
            <a:avLst/>
            <a:gdLst/>
            <a:ahLst/>
            <a:cxnLst/>
            <a:rect l="l" t="t" r="r" b="b"/>
            <a:pathLst>
              <a:path w="1342389" h="368300">
                <a:moveTo>
                  <a:pt x="100457" y="12192"/>
                </a:moveTo>
                <a:lnTo>
                  <a:pt x="96647" y="0"/>
                </a:lnTo>
                <a:lnTo>
                  <a:pt x="74803" y="8534"/>
                </a:lnTo>
                <a:lnTo>
                  <a:pt x="55600" y="21907"/>
                </a:lnTo>
                <a:lnTo>
                  <a:pt x="25146" y="63246"/>
                </a:lnTo>
                <a:lnTo>
                  <a:pt x="6273" y="118986"/>
                </a:lnTo>
                <a:lnTo>
                  <a:pt x="0" y="184277"/>
                </a:lnTo>
                <a:lnTo>
                  <a:pt x="1562" y="217855"/>
                </a:lnTo>
                <a:lnTo>
                  <a:pt x="14135" y="278244"/>
                </a:lnTo>
                <a:lnTo>
                  <a:pt x="39039" y="328028"/>
                </a:lnTo>
                <a:lnTo>
                  <a:pt x="74803" y="359651"/>
                </a:lnTo>
                <a:lnTo>
                  <a:pt x="96647" y="368173"/>
                </a:lnTo>
                <a:lnTo>
                  <a:pt x="100457" y="355981"/>
                </a:lnTo>
                <a:lnTo>
                  <a:pt x="83540" y="347218"/>
                </a:lnTo>
                <a:lnTo>
                  <a:pt x="68808" y="334454"/>
                </a:lnTo>
                <a:lnTo>
                  <a:pt x="45847" y="296926"/>
                </a:lnTo>
                <a:lnTo>
                  <a:pt x="31953" y="246087"/>
                </a:lnTo>
                <a:lnTo>
                  <a:pt x="27305" y="184150"/>
                </a:lnTo>
                <a:lnTo>
                  <a:pt x="28460" y="151930"/>
                </a:lnTo>
                <a:lnTo>
                  <a:pt x="37744" y="95402"/>
                </a:lnTo>
                <a:lnTo>
                  <a:pt x="56248" y="50482"/>
                </a:lnTo>
                <a:lnTo>
                  <a:pt x="83540" y="20955"/>
                </a:lnTo>
                <a:lnTo>
                  <a:pt x="100457" y="12192"/>
                </a:lnTo>
                <a:close/>
              </a:path>
              <a:path w="1342389" h="368300">
                <a:moveTo>
                  <a:pt x="947420" y="55372"/>
                </a:moveTo>
                <a:lnTo>
                  <a:pt x="943483" y="43942"/>
                </a:lnTo>
                <a:lnTo>
                  <a:pt x="922997" y="51333"/>
                </a:lnTo>
                <a:lnTo>
                  <a:pt x="905027" y="62026"/>
                </a:lnTo>
                <a:lnTo>
                  <a:pt x="876681" y="93345"/>
                </a:lnTo>
                <a:lnTo>
                  <a:pt x="859243" y="135356"/>
                </a:lnTo>
                <a:lnTo>
                  <a:pt x="853440" y="185166"/>
                </a:lnTo>
                <a:lnTo>
                  <a:pt x="854887" y="211112"/>
                </a:lnTo>
                <a:lnTo>
                  <a:pt x="866508" y="256933"/>
                </a:lnTo>
                <a:lnTo>
                  <a:pt x="889508" y="294170"/>
                </a:lnTo>
                <a:lnTo>
                  <a:pt x="922934" y="318884"/>
                </a:lnTo>
                <a:lnTo>
                  <a:pt x="943483" y="326263"/>
                </a:lnTo>
                <a:lnTo>
                  <a:pt x="947039" y="314833"/>
                </a:lnTo>
                <a:lnTo>
                  <a:pt x="930910" y="307670"/>
                </a:lnTo>
                <a:lnTo>
                  <a:pt x="917016" y="297738"/>
                </a:lnTo>
                <a:lnTo>
                  <a:pt x="888517" y="251498"/>
                </a:lnTo>
                <a:lnTo>
                  <a:pt x="880135" y="208584"/>
                </a:lnTo>
                <a:lnTo>
                  <a:pt x="879094" y="183642"/>
                </a:lnTo>
                <a:lnTo>
                  <a:pt x="880135" y="159575"/>
                </a:lnTo>
                <a:lnTo>
                  <a:pt x="888517" y="117805"/>
                </a:lnTo>
                <a:lnTo>
                  <a:pt x="917155" y="72250"/>
                </a:lnTo>
                <a:lnTo>
                  <a:pt x="931176" y="62458"/>
                </a:lnTo>
                <a:lnTo>
                  <a:pt x="947420" y="55372"/>
                </a:lnTo>
                <a:close/>
              </a:path>
              <a:path w="1342389" h="368300">
                <a:moveTo>
                  <a:pt x="1205230" y="185166"/>
                </a:moveTo>
                <a:lnTo>
                  <a:pt x="1199413" y="135356"/>
                </a:lnTo>
                <a:lnTo>
                  <a:pt x="1181989" y="93345"/>
                </a:lnTo>
                <a:lnTo>
                  <a:pt x="1153579" y="62026"/>
                </a:lnTo>
                <a:lnTo>
                  <a:pt x="1115187" y="43942"/>
                </a:lnTo>
                <a:lnTo>
                  <a:pt x="1111123" y="55372"/>
                </a:lnTo>
                <a:lnTo>
                  <a:pt x="1127480" y="62458"/>
                </a:lnTo>
                <a:lnTo>
                  <a:pt x="1141539" y="72250"/>
                </a:lnTo>
                <a:lnTo>
                  <a:pt x="1170063" y="117805"/>
                </a:lnTo>
                <a:lnTo>
                  <a:pt x="1178394" y="159575"/>
                </a:lnTo>
                <a:lnTo>
                  <a:pt x="1179449" y="183642"/>
                </a:lnTo>
                <a:lnTo>
                  <a:pt x="1178394" y="208584"/>
                </a:lnTo>
                <a:lnTo>
                  <a:pt x="1170012" y="251498"/>
                </a:lnTo>
                <a:lnTo>
                  <a:pt x="1141539" y="297738"/>
                </a:lnTo>
                <a:lnTo>
                  <a:pt x="1111631" y="314833"/>
                </a:lnTo>
                <a:lnTo>
                  <a:pt x="1115187" y="326263"/>
                </a:lnTo>
                <a:lnTo>
                  <a:pt x="1153680" y="308190"/>
                </a:lnTo>
                <a:lnTo>
                  <a:pt x="1181989" y="276860"/>
                </a:lnTo>
                <a:lnTo>
                  <a:pt x="1199413" y="235013"/>
                </a:lnTo>
                <a:lnTo>
                  <a:pt x="1203769" y="211112"/>
                </a:lnTo>
                <a:lnTo>
                  <a:pt x="1205230" y="185166"/>
                </a:lnTo>
                <a:close/>
              </a:path>
              <a:path w="1342389" h="368300">
                <a:moveTo>
                  <a:pt x="1342136" y="184150"/>
                </a:moveTo>
                <a:lnTo>
                  <a:pt x="1335849" y="118986"/>
                </a:lnTo>
                <a:lnTo>
                  <a:pt x="1316990" y="63246"/>
                </a:lnTo>
                <a:lnTo>
                  <a:pt x="1286510" y="21907"/>
                </a:lnTo>
                <a:lnTo>
                  <a:pt x="1245362" y="0"/>
                </a:lnTo>
                <a:lnTo>
                  <a:pt x="1241679" y="12192"/>
                </a:lnTo>
                <a:lnTo>
                  <a:pt x="1258582" y="20955"/>
                </a:lnTo>
                <a:lnTo>
                  <a:pt x="1273302" y="33718"/>
                </a:lnTo>
                <a:lnTo>
                  <a:pt x="1296162" y="71247"/>
                </a:lnTo>
                <a:lnTo>
                  <a:pt x="1310093" y="122288"/>
                </a:lnTo>
                <a:lnTo>
                  <a:pt x="1314704" y="184277"/>
                </a:lnTo>
                <a:lnTo>
                  <a:pt x="1313548" y="216547"/>
                </a:lnTo>
                <a:lnTo>
                  <a:pt x="1304302" y="272884"/>
                </a:lnTo>
                <a:lnTo>
                  <a:pt x="1285824" y="317703"/>
                </a:lnTo>
                <a:lnTo>
                  <a:pt x="1258582" y="347218"/>
                </a:lnTo>
                <a:lnTo>
                  <a:pt x="1241679" y="355981"/>
                </a:lnTo>
                <a:lnTo>
                  <a:pt x="1245362" y="368173"/>
                </a:lnTo>
                <a:lnTo>
                  <a:pt x="1286510" y="346265"/>
                </a:lnTo>
                <a:lnTo>
                  <a:pt x="1316990" y="304927"/>
                </a:lnTo>
                <a:lnTo>
                  <a:pt x="1335836" y="249212"/>
                </a:lnTo>
                <a:lnTo>
                  <a:pt x="1340561" y="217855"/>
                </a:lnTo>
                <a:lnTo>
                  <a:pt x="1342136" y="184150"/>
                </a:lnTo>
                <a:close/>
              </a:path>
            </a:pathLst>
          </a:custGeom>
          <a:solidFill>
            <a:srgbClr val="000000"/>
          </a:solidFill>
        </p:spPr>
        <p:txBody>
          <a:bodyPr wrap="square" lIns="0" tIns="0" rIns="0" bIns="0" rtlCol="0"/>
          <a:lstStyle/>
          <a:p>
            <a:endParaRPr/>
          </a:p>
        </p:txBody>
      </p:sp>
      <p:sp>
        <p:nvSpPr>
          <p:cNvPr id="62" name="object 62"/>
          <p:cNvSpPr txBox="1"/>
          <p:nvPr/>
        </p:nvSpPr>
        <p:spPr>
          <a:xfrm>
            <a:off x="5090921" y="4506848"/>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63" name="object 63"/>
          <p:cNvSpPr/>
          <p:nvPr/>
        </p:nvSpPr>
        <p:spPr>
          <a:xfrm>
            <a:off x="3771138" y="4639817"/>
            <a:ext cx="1155065" cy="482600"/>
          </a:xfrm>
          <a:custGeom>
            <a:avLst/>
            <a:gdLst/>
            <a:ahLst/>
            <a:cxnLst/>
            <a:rect l="l" t="t" r="r" b="b"/>
            <a:pathLst>
              <a:path w="1155064" h="482600">
                <a:moveTo>
                  <a:pt x="0" y="187451"/>
                </a:moveTo>
                <a:lnTo>
                  <a:pt x="552703" y="482599"/>
                </a:lnTo>
              </a:path>
              <a:path w="1155064" h="482600">
                <a:moveTo>
                  <a:pt x="551688" y="0"/>
                </a:moveTo>
                <a:lnTo>
                  <a:pt x="1154557" y="231266"/>
                </a:lnTo>
              </a:path>
            </a:pathLst>
          </a:custGeom>
          <a:ln w="28956">
            <a:solidFill>
              <a:srgbClr val="FF0000"/>
            </a:solidFill>
          </a:ln>
        </p:spPr>
        <p:txBody>
          <a:bodyPr wrap="square" lIns="0" tIns="0" rIns="0" bIns="0" rtlCol="0"/>
          <a:lstStyle/>
          <a:p>
            <a:endParaRPr/>
          </a:p>
        </p:txBody>
      </p:sp>
      <p:sp>
        <p:nvSpPr>
          <p:cNvPr id="64" name="object 64"/>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65" name="object 65"/>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66" name="object 66"/>
          <p:cNvSpPr/>
          <p:nvPr/>
        </p:nvSpPr>
        <p:spPr>
          <a:xfrm>
            <a:off x="1395222" y="3598036"/>
            <a:ext cx="1109980" cy="710565"/>
          </a:xfrm>
          <a:custGeom>
            <a:avLst/>
            <a:gdLst/>
            <a:ahLst/>
            <a:cxnLst/>
            <a:rect l="l" t="t" r="r" b="b"/>
            <a:pathLst>
              <a:path w="1109980" h="710564">
                <a:moveTo>
                  <a:pt x="66166" y="600710"/>
                </a:moveTo>
                <a:lnTo>
                  <a:pt x="0" y="710057"/>
                </a:lnTo>
                <a:lnTo>
                  <a:pt x="127127" y="697357"/>
                </a:lnTo>
                <a:lnTo>
                  <a:pt x="113268" y="675386"/>
                </a:lnTo>
                <a:lnTo>
                  <a:pt x="90678" y="675386"/>
                </a:lnTo>
                <a:lnTo>
                  <a:pt x="70358" y="643127"/>
                </a:lnTo>
                <a:lnTo>
                  <a:pt x="86497" y="632942"/>
                </a:lnTo>
                <a:lnTo>
                  <a:pt x="66166" y="600710"/>
                </a:lnTo>
                <a:close/>
              </a:path>
              <a:path w="1109980" h="710564">
                <a:moveTo>
                  <a:pt x="86497" y="632942"/>
                </a:moveTo>
                <a:lnTo>
                  <a:pt x="70358" y="643127"/>
                </a:lnTo>
                <a:lnTo>
                  <a:pt x="90678" y="675386"/>
                </a:lnTo>
                <a:lnTo>
                  <a:pt x="106836" y="665188"/>
                </a:lnTo>
                <a:lnTo>
                  <a:pt x="86497" y="632942"/>
                </a:lnTo>
                <a:close/>
              </a:path>
              <a:path w="1109980" h="710564">
                <a:moveTo>
                  <a:pt x="106836" y="665188"/>
                </a:moveTo>
                <a:lnTo>
                  <a:pt x="90678" y="675386"/>
                </a:lnTo>
                <a:lnTo>
                  <a:pt x="113268" y="675386"/>
                </a:lnTo>
                <a:lnTo>
                  <a:pt x="106836" y="665188"/>
                </a:lnTo>
                <a:close/>
              </a:path>
              <a:path w="1109980" h="710564">
                <a:moveTo>
                  <a:pt x="1089405" y="0"/>
                </a:moveTo>
                <a:lnTo>
                  <a:pt x="86497" y="632942"/>
                </a:lnTo>
                <a:lnTo>
                  <a:pt x="106836" y="665188"/>
                </a:lnTo>
                <a:lnTo>
                  <a:pt x="1109726" y="32257"/>
                </a:lnTo>
                <a:lnTo>
                  <a:pt x="1089405" y="0"/>
                </a:lnTo>
                <a:close/>
              </a:path>
            </a:pathLst>
          </a:custGeom>
          <a:solidFill>
            <a:srgbClr val="0000FF"/>
          </a:solidFill>
        </p:spPr>
        <p:txBody>
          <a:bodyPr wrap="square" lIns="0" tIns="0" rIns="0" bIns="0" rtlCol="0"/>
          <a:lstStyle/>
          <a:p>
            <a:endParaRPr/>
          </a:p>
        </p:txBody>
      </p:sp>
      <p:grpSp>
        <p:nvGrpSpPr>
          <p:cNvPr id="67" name="object 67"/>
          <p:cNvGrpSpPr/>
          <p:nvPr/>
        </p:nvGrpSpPr>
        <p:grpSpPr>
          <a:xfrm>
            <a:off x="6389504" y="2963506"/>
            <a:ext cx="2489200" cy="1981200"/>
            <a:chOff x="6389504" y="2963506"/>
            <a:chExt cx="2489200" cy="1981200"/>
          </a:xfrm>
        </p:grpSpPr>
        <p:pic>
          <p:nvPicPr>
            <p:cNvPr id="68" name="object 68"/>
            <p:cNvPicPr/>
            <p:nvPr/>
          </p:nvPicPr>
          <p:blipFill>
            <a:blip r:embed="rId3" cstate="print"/>
            <a:stretch>
              <a:fillRect/>
            </a:stretch>
          </p:blipFill>
          <p:spPr>
            <a:xfrm>
              <a:off x="6389504" y="2963506"/>
              <a:ext cx="2489011" cy="1980658"/>
            </a:xfrm>
            <a:prstGeom prst="rect">
              <a:avLst/>
            </a:prstGeom>
          </p:spPr>
        </p:pic>
        <p:sp>
          <p:nvSpPr>
            <p:cNvPr id="69" name="object 69"/>
            <p:cNvSpPr/>
            <p:nvPr/>
          </p:nvSpPr>
          <p:spPr>
            <a:xfrm>
              <a:off x="7415021" y="3304031"/>
              <a:ext cx="351790" cy="282575"/>
            </a:xfrm>
            <a:custGeom>
              <a:avLst/>
              <a:gdLst/>
              <a:ahLst/>
              <a:cxnLst/>
              <a:rect l="l" t="t" r="r" b="b"/>
              <a:pathLst>
                <a:path w="351790" h="282575">
                  <a:moveTo>
                    <a:pt x="261747" y="0"/>
                  </a:moveTo>
                  <a:lnTo>
                    <a:pt x="257682" y="11429"/>
                  </a:lnTo>
                  <a:lnTo>
                    <a:pt x="274046" y="18504"/>
                  </a:lnTo>
                  <a:lnTo>
                    <a:pt x="288099" y="28305"/>
                  </a:lnTo>
                  <a:lnTo>
                    <a:pt x="316632" y="73852"/>
                  </a:lnTo>
                  <a:lnTo>
                    <a:pt x="324963" y="115623"/>
                  </a:lnTo>
                  <a:lnTo>
                    <a:pt x="326008" y="139700"/>
                  </a:lnTo>
                  <a:lnTo>
                    <a:pt x="324961" y="164580"/>
                  </a:lnTo>
                  <a:lnTo>
                    <a:pt x="316579" y="207529"/>
                  </a:lnTo>
                  <a:lnTo>
                    <a:pt x="288099" y="253777"/>
                  </a:lnTo>
                  <a:lnTo>
                    <a:pt x="258191" y="270763"/>
                  </a:lnTo>
                  <a:lnTo>
                    <a:pt x="261747" y="282320"/>
                  </a:lnTo>
                  <a:lnTo>
                    <a:pt x="300243" y="264239"/>
                  </a:lnTo>
                  <a:lnTo>
                    <a:pt x="328549" y="232917"/>
                  </a:lnTo>
                  <a:lnTo>
                    <a:pt x="345979" y="191071"/>
                  </a:lnTo>
                  <a:lnTo>
                    <a:pt x="351789" y="141223"/>
                  </a:lnTo>
                  <a:lnTo>
                    <a:pt x="350337" y="115339"/>
                  </a:lnTo>
                  <a:lnTo>
                    <a:pt x="338716" y="69429"/>
                  </a:lnTo>
                  <a:lnTo>
                    <a:pt x="315593" y="32093"/>
                  </a:lnTo>
                  <a:lnTo>
                    <a:pt x="282203" y="7379"/>
                  </a:lnTo>
                  <a:lnTo>
                    <a:pt x="261747" y="0"/>
                  </a:lnTo>
                  <a:close/>
                </a:path>
                <a:path w="351790" h="282575">
                  <a:moveTo>
                    <a:pt x="90043" y="0"/>
                  </a:moveTo>
                  <a:lnTo>
                    <a:pt x="51593" y="18081"/>
                  </a:lnTo>
                  <a:lnTo>
                    <a:pt x="23241" y="49402"/>
                  </a:lnTo>
                  <a:lnTo>
                    <a:pt x="5810" y="91408"/>
                  </a:lnTo>
                  <a:lnTo>
                    <a:pt x="0" y="141223"/>
                  </a:lnTo>
                  <a:lnTo>
                    <a:pt x="1452" y="167159"/>
                  </a:lnTo>
                  <a:lnTo>
                    <a:pt x="13073" y="212982"/>
                  </a:lnTo>
                  <a:lnTo>
                    <a:pt x="36071" y="250227"/>
                  </a:lnTo>
                  <a:lnTo>
                    <a:pt x="69496" y="274941"/>
                  </a:lnTo>
                  <a:lnTo>
                    <a:pt x="90043" y="282320"/>
                  </a:lnTo>
                  <a:lnTo>
                    <a:pt x="93599" y="270763"/>
                  </a:lnTo>
                  <a:lnTo>
                    <a:pt x="77475" y="263663"/>
                  </a:lnTo>
                  <a:lnTo>
                    <a:pt x="63579" y="253777"/>
                  </a:lnTo>
                  <a:lnTo>
                    <a:pt x="35083" y="207529"/>
                  </a:lnTo>
                  <a:lnTo>
                    <a:pt x="26701" y="164580"/>
                  </a:lnTo>
                  <a:lnTo>
                    <a:pt x="25653" y="139700"/>
                  </a:lnTo>
                  <a:lnTo>
                    <a:pt x="26701" y="115623"/>
                  </a:lnTo>
                  <a:lnTo>
                    <a:pt x="35083" y="73852"/>
                  </a:lnTo>
                  <a:lnTo>
                    <a:pt x="63722" y="28305"/>
                  </a:lnTo>
                  <a:lnTo>
                    <a:pt x="93979" y="11429"/>
                  </a:lnTo>
                  <a:lnTo>
                    <a:pt x="90043" y="0"/>
                  </a:lnTo>
                  <a:close/>
                </a:path>
              </a:pathLst>
            </a:custGeom>
            <a:solidFill>
              <a:srgbClr val="000000"/>
            </a:solidFill>
          </p:spPr>
          <p:txBody>
            <a:bodyPr wrap="square" lIns="0" tIns="0" rIns="0" bIns="0" rtlCol="0"/>
            <a:lstStyle/>
            <a:p>
              <a:endParaRPr/>
            </a:p>
          </p:txBody>
        </p:sp>
      </p:grpSp>
      <p:sp>
        <p:nvSpPr>
          <p:cNvPr id="70" name="object 70"/>
          <p:cNvSpPr txBox="1"/>
          <p:nvPr/>
        </p:nvSpPr>
        <p:spPr>
          <a:xfrm>
            <a:off x="7192518" y="3214496"/>
            <a:ext cx="483870" cy="391160"/>
          </a:xfrm>
          <a:prstGeom prst="rect">
            <a:avLst/>
          </a:prstGeom>
        </p:spPr>
        <p:txBody>
          <a:bodyPr vert="horz" wrap="square" lIns="0" tIns="12700" rIns="0" bIns="0" rtlCol="0">
            <a:spAutoFit/>
          </a:bodyPr>
          <a:lstStyle/>
          <a:p>
            <a:pPr marL="12700">
              <a:lnSpc>
                <a:spcPct val="100000"/>
              </a:lnSpc>
              <a:spcBef>
                <a:spcPts val="100"/>
              </a:spcBef>
              <a:tabLst>
                <a:tab pos="323215" algn="l"/>
              </a:tabLst>
            </a:pPr>
            <a:r>
              <a:rPr sz="2400" dirty="0">
                <a:latin typeface="Cambria Math"/>
                <a:cs typeface="Cambria Math"/>
              </a:rPr>
              <a:t>𝜎	𝑧</a:t>
            </a:r>
            <a:endParaRPr sz="2400">
              <a:latin typeface="Cambria Math"/>
              <a:cs typeface="Cambria Math"/>
            </a:endParaRPr>
          </a:p>
        </p:txBody>
      </p:sp>
      <p:sp>
        <p:nvSpPr>
          <p:cNvPr id="71" name="object 71"/>
          <p:cNvSpPr/>
          <p:nvPr/>
        </p:nvSpPr>
        <p:spPr>
          <a:xfrm>
            <a:off x="7977632" y="3948557"/>
            <a:ext cx="760730" cy="381635"/>
          </a:xfrm>
          <a:custGeom>
            <a:avLst/>
            <a:gdLst/>
            <a:ahLst/>
            <a:cxnLst/>
            <a:rect l="l" t="t" r="r" b="b"/>
            <a:pathLst>
              <a:path w="760729" h="381635">
                <a:moveTo>
                  <a:pt x="475996" y="11430"/>
                </a:moveTo>
                <a:lnTo>
                  <a:pt x="471932" y="0"/>
                </a:lnTo>
                <a:lnTo>
                  <a:pt x="451472" y="7391"/>
                </a:lnTo>
                <a:lnTo>
                  <a:pt x="433527" y="18097"/>
                </a:lnTo>
                <a:lnTo>
                  <a:pt x="405130" y="49530"/>
                </a:lnTo>
                <a:lnTo>
                  <a:pt x="387692" y="91427"/>
                </a:lnTo>
                <a:lnTo>
                  <a:pt x="381889" y="141224"/>
                </a:lnTo>
                <a:lnTo>
                  <a:pt x="383336" y="167182"/>
                </a:lnTo>
                <a:lnTo>
                  <a:pt x="394957" y="213093"/>
                </a:lnTo>
                <a:lnTo>
                  <a:pt x="418007" y="250291"/>
                </a:lnTo>
                <a:lnTo>
                  <a:pt x="451396" y="274955"/>
                </a:lnTo>
                <a:lnTo>
                  <a:pt x="471932" y="282321"/>
                </a:lnTo>
                <a:lnTo>
                  <a:pt x="475488" y="270891"/>
                </a:lnTo>
                <a:lnTo>
                  <a:pt x="459435" y="263779"/>
                </a:lnTo>
                <a:lnTo>
                  <a:pt x="445579" y="253860"/>
                </a:lnTo>
                <a:lnTo>
                  <a:pt x="417093" y="207606"/>
                </a:lnTo>
                <a:lnTo>
                  <a:pt x="408711" y="164642"/>
                </a:lnTo>
                <a:lnTo>
                  <a:pt x="407670" y="139700"/>
                </a:lnTo>
                <a:lnTo>
                  <a:pt x="408711" y="115633"/>
                </a:lnTo>
                <a:lnTo>
                  <a:pt x="417093" y="73863"/>
                </a:lnTo>
                <a:lnTo>
                  <a:pt x="445681" y="28359"/>
                </a:lnTo>
                <a:lnTo>
                  <a:pt x="459701" y="18529"/>
                </a:lnTo>
                <a:lnTo>
                  <a:pt x="475996" y="11430"/>
                </a:lnTo>
                <a:close/>
              </a:path>
              <a:path w="760729" h="381635">
                <a:moveTo>
                  <a:pt x="733679" y="141224"/>
                </a:moveTo>
                <a:lnTo>
                  <a:pt x="727862" y="91427"/>
                </a:lnTo>
                <a:lnTo>
                  <a:pt x="710438" y="49530"/>
                </a:lnTo>
                <a:lnTo>
                  <a:pt x="682078" y="18097"/>
                </a:lnTo>
                <a:lnTo>
                  <a:pt x="643636" y="0"/>
                </a:lnTo>
                <a:lnTo>
                  <a:pt x="639699" y="11430"/>
                </a:lnTo>
                <a:lnTo>
                  <a:pt x="656005" y="18529"/>
                </a:lnTo>
                <a:lnTo>
                  <a:pt x="670052" y="28359"/>
                </a:lnTo>
                <a:lnTo>
                  <a:pt x="698588" y="73863"/>
                </a:lnTo>
                <a:lnTo>
                  <a:pt x="706970" y="115633"/>
                </a:lnTo>
                <a:lnTo>
                  <a:pt x="708025" y="139700"/>
                </a:lnTo>
                <a:lnTo>
                  <a:pt x="706970" y="164642"/>
                </a:lnTo>
                <a:lnTo>
                  <a:pt x="698588" y="207606"/>
                </a:lnTo>
                <a:lnTo>
                  <a:pt x="670090" y="253860"/>
                </a:lnTo>
                <a:lnTo>
                  <a:pt x="640080" y="270891"/>
                </a:lnTo>
                <a:lnTo>
                  <a:pt x="643636" y="282321"/>
                </a:lnTo>
                <a:lnTo>
                  <a:pt x="682180" y="264261"/>
                </a:lnTo>
                <a:lnTo>
                  <a:pt x="710438" y="233045"/>
                </a:lnTo>
                <a:lnTo>
                  <a:pt x="727862" y="191135"/>
                </a:lnTo>
                <a:lnTo>
                  <a:pt x="732218" y="167182"/>
                </a:lnTo>
                <a:lnTo>
                  <a:pt x="733679" y="141224"/>
                </a:lnTo>
                <a:close/>
              </a:path>
              <a:path w="760729" h="381635">
                <a:moveTo>
                  <a:pt x="760476" y="361315"/>
                </a:moveTo>
                <a:lnTo>
                  <a:pt x="0" y="361315"/>
                </a:lnTo>
                <a:lnTo>
                  <a:pt x="0" y="381127"/>
                </a:lnTo>
                <a:lnTo>
                  <a:pt x="760476" y="381127"/>
                </a:lnTo>
                <a:lnTo>
                  <a:pt x="760476" y="361315"/>
                </a:lnTo>
                <a:close/>
              </a:path>
            </a:pathLst>
          </a:custGeom>
          <a:solidFill>
            <a:srgbClr val="000000"/>
          </a:solidFill>
        </p:spPr>
        <p:txBody>
          <a:bodyPr wrap="square" lIns="0" tIns="0" rIns="0" bIns="0" rtlCol="0"/>
          <a:lstStyle/>
          <a:p>
            <a:endParaRPr/>
          </a:p>
        </p:txBody>
      </p:sp>
      <p:sp>
        <p:nvSpPr>
          <p:cNvPr id="72" name="object 72"/>
          <p:cNvSpPr txBox="1"/>
          <p:nvPr/>
        </p:nvSpPr>
        <p:spPr>
          <a:xfrm>
            <a:off x="7966329" y="3859529"/>
            <a:ext cx="654685" cy="391160"/>
          </a:xfrm>
          <a:prstGeom prst="rect">
            <a:avLst/>
          </a:prstGeom>
        </p:spPr>
        <p:txBody>
          <a:bodyPr vert="horz" wrap="square" lIns="0" tIns="12700" rIns="0" bIns="0" rtlCol="0">
            <a:spAutoFit/>
          </a:bodyPr>
          <a:lstStyle/>
          <a:p>
            <a:pPr marL="12700">
              <a:lnSpc>
                <a:spcPct val="100000"/>
              </a:lnSpc>
              <a:spcBef>
                <a:spcPts val="100"/>
              </a:spcBef>
              <a:tabLst>
                <a:tab pos="494030" algn="l"/>
              </a:tabLst>
            </a:pP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73" name="object 73"/>
          <p:cNvSpPr txBox="1"/>
          <p:nvPr/>
        </p:nvSpPr>
        <p:spPr>
          <a:xfrm>
            <a:off x="8184260" y="4293870"/>
            <a:ext cx="34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pic>
        <p:nvPicPr>
          <p:cNvPr id="75" name="Picture 74">
            <a:extLst>
              <a:ext uri="{FF2B5EF4-FFF2-40B4-BE49-F238E27FC236}">
                <a16:creationId xmlns:a16="http://schemas.microsoft.com/office/drawing/2014/main" id="{F8C8A25B-C4FF-3E4E-846E-EF99198A7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35"/>
            <a:ext cx="9144000" cy="684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7895</TotalTime>
  <Words>4449</Words>
  <Application>Microsoft Macintosh PowerPoint</Application>
  <PresentationFormat>On-screen Show (4:3)</PresentationFormat>
  <Paragraphs>871</Paragraphs>
  <Slides>31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MT</vt:lpstr>
      <vt:lpstr>Calibri</vt:lpstr>
      <vt:lpstr>Calibri Light</vt:lpstr>
      <vt:lpstr>Cambria Math</vt:lpstr>
      <vt:lpstr>Symbol</vt:lpstr>
      <vt:lpstr>Times New Roman</vt:lpstr>
      <vt:lpstr>Wingdings</vt:lpstr>
      <vt:lpstr>Office Theme</vt:lpstr>
      <vt:lpstr>Logistic Regression</vt:lpstr>
      <vt:lpstr>Step 1: Function Set</vt:lpstr>
      <vt:lpstr>Step 1: Function Set</vt:lpstr>
      <vt:lpstr>Logistic Regression</vt:lpstr>
      <vt:lpstr>Step 2: Goodness of a Function</vt:lpstr>
      <vt:lpstr>PowerPoint Presentation</vt:lpstr>
      <vt:lpstr>Step 2: Goodness of a Function</vt:lpstr>
      <vt:lpstr>Logistic Regression</vt:lpstr>
      <vt:lpstr>Step 3: Find the best function</vt:lpstr>
      <vt:lpstr>Step 3: Find the best function</vt:lpstr>
      <vt:lpstr>Step 3: Find the best function</vt:lpstr>
      <vt:lpstr>Logistic Regression</vt:lpstr>
      <vt:lpstr>Logistic Regression + Square Error</vt:lpstr>
      <vt:lpstr>Logistic Regression + Square Error</vt:lpstr>
      <vt:lpstr>Cross Entropy v.s. Square Error</vt:lpstr>
      <vt:lpstr>Discriminative v.s. Generative</vt:lpstr>
      <vt:lpstr>Generative v.s. Discriminative</vt:lpstr>
      <vt:lpstr>Generative v.s. Discriminative</vt:lpstr>
      <vt:lpstr>Generative v.s. Discriminative</vt:lpstr>
      <vt:lpstr>Training  Data</vt:lpstr>
      <vt:lpstr>Generative v.s. Discriminative</vt:lpstr>
      <vt:lpstr>PowerPoint Presentation</vt:lpstr>
      <vt:lpstr>Multi-class Classification</vt:lpstr>
      <vt:lpstr>Limitation of Logistic Regression</vt:lpstr>
      <vt:lpstr>Limitation of Logistic Regression</vt:lpstr>
      <vt:lpstr>Limitation of Logistic Regression</vt:lpstr>
      <vt:lpstr>Limitation of Logistic Regression</vt:lpstr>
      <vt:lpstr>PowerPoint Presentation</vt:lpstr>
      <vt:lpstr>PowerPoint Presentation</vt:lpstr>
      <vt:lpstr>Deep Learning!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Hung-yi Lee</dc:creator>
  <cp:lastModifiedBy>Microsoft Office User</cp:lastModifiedBy>
  <cp:revision>8</cp:revision>
  <dcterms:created xsi:type="dcterms:W3CDTF">2021-09-13T04:01:20Z</dcterms:created>
  <dcterms:modified xsi:type="dcterms:W3CDTF">2021-09-18T15:43:15Z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2016-11-23T00:00:00Z</vt:filetime>
  </property>
  <property fmtid="{D5CDD505-2E9C-101B-9397-08002B2CF9AE}" pid="3" name="Creator">
    <vt:lpwstr>Microsoft® PowerPoint® 2016</vt:lpwstr>
  </property>
  <property fmtid="{D5CDD505-2E9C-101B-9397-08002B2CF9AE}" pid="4" name="LastSaved">
    <vt:filetime>2021-09-13T00:00:00Z</vt:filetime>
  </property>
</Properties>
</file>