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9144000" cy="6858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0"/>
    <p:restoredTop sz="84507"/>
  </p:normalViewPr>
  <p:slideViewPr>
    <p:cSldViewPr>
      <p:cViewPr varScale="1">
        <p:scale>
          <a:sx n="112" d="100"/>
          <a:sy n="112" d="100"/>
        </p:scale>
        <p:origin x="192" y="4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6A9D964-6F0B-E440-A9CD-504F2D7FB753}" type="datetimeFigureOut">
              <a:rPr lang="en-TW" smtClean="0"/>
              <a:t>2021/8/23</a:t>
            </a:fld>
            <a:endParaRPr lang="en-TW"/>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5D17F91-82DF-3F49-B1C4-304F2D04CC7C}" type="slidenum">
              <a:rPr lang="en-TW" smtClean="0"/>
              <a:t>‹#›</a:t>
            </a:fld>
            <a:endParaRPr lang="en-TW"/>
          </a:p>
        </p:txBody>
      </p:sp>
    </p:spTree>
    <p:extLst>
      <p:ext uri="{BB962C8B-B14F-4D97-AF65-F5344CB8AC3E}">
        <p14:creationId xmlns:p14="http://schemas.microsoft.com/office/powerpoint/2010/main" val="4014045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迴歸系統顧名思義就是要預測一個連續性的數值。例如每日股票收盤價的預測、無人車的方向盤控制角度或者是使用找購買商品的可能性。</a:t>
            </a:r>
          </a:p>
        </p:txBody>
      </p:sp>
      <p:sp>
        <p:nvSpPr>
          <p:cNvPr id="4" name="Slide Number Placeholder 3"/>
          <p:cNvSpPr>
            <a:spLocks noGrp="1"/>
          </p:cNvSpPr>
          <p:nvPr>
            <p:ph type="sldNum" sz="quarter" idx="5"/>
          </p:nvPr>
        </p:nvSpPr>
        <p:spPr/>
        <p:txBody>
          <a:bodyPr/>
          <a:lstStyle/>
          <a:p>
            <a:fld id="{55D17F91-82DF-3F49-B1C4-304F2D04CC7C}" type="slidenum">
              <a:rPr lang="en-TW" smtClean="0"/>
              <a:t>2</a:t>
            </a:fld>
            <a:endParaRPr lang="en-TW"/>
          </a:p>
        </p:txBody>
      </p:sp>
    </p:spTree>
    <p:extLst>
      <p:ext uri="{BB962C8B-B14F-4D97-AF65-F5344CB8AC3E}">
        <p14:creationId xmlns:p14="http://schemas.microsoft.com/office/powerpoint/2010/main" val="2654697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上面兩個參數的迭代過程，可以透過下圖直觀地表達：縱軸為參數</a:t>
            </a:r>
            <a:r>
              <a:rPr lang="en-US" dirty="0"/>
              <a:t>w</a:t>
            </a:r>
            <a:r>
              <a:rPr lang="zh-TW" altLang="en-US" dirty="0"/>
              <a:t>的取值，橫軸為參數</a:t>
            </a:r>
            <a:r>
              <a:rPr lang="en-US" dirty="0"/>
              <a:t>b</a:t>
            </a:r>
            <a:r>
              <a:rPr lang="zh-TW" altLang="en-US" dirty="0"/>
              <a:t>取值，則圖中每一個點分別代表不同的</a:t>
            </a:r>
            <a:r>
              <a:rPr lang="en-US" altLang="zh-TW" dirty="0"/>
              <a:t>( </a:t>
            </a:r>
            <a:r>
              <a:rPr lang="en-US" dirty="0"/>
              <a:t>w , b )。</a:t>
            </a:r>
            <a:r>
              <a:rPr lang="zh-TW" altLang="en-US" sz="1200" b="0" i="0" kern="1200" dirty="0">
                <a:solidFill>
                  <a:schemeClr val="tx1"/>
                </a:solidFill>
                <a:effectLst/>
                <a:latin typeface="+mn-lt"/>
                <a:ea typeface="+mn-ea"/>
                <a:cs typeface="+mn-cs"/>
              </a:rPr>
              <a:t>圖中不同的顏色區域分別對應著損失函數的大小。越往中間（紫色部分），損失函數的值越小。其梯度的方向其實就等於等高線的髮 線方向。</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14</a:t>
            </a:fld>
            <a:endParaRPr lang="en-TW"/>
          </a:p>
        </p:txBody>
      </p:sp>
    </p:spTree>
    <p:extLst>
      <p:ext uri="{BB962C8B-B14F-4D97-AF65-F5344CB8AC3E}">
        <p14:creationId xmlns:p14="http://schemas.microsoft.com/office/powerpoint/2010/main" val="126890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同樣地，可以推廣到用梯度下降法求解多個參數的情形。假設</a:t>
            </a:r>
            <a:r>
              <a:rPr lang="el-GR" sz="1200" b="0" i="0" kern="1200" dirty="0">
                <a:solidFill>
                  <a:schemeClr val="tx1"/>
                </a:solidFill>
                <a:effectLst/>
                <a:latin typeface="+mn-lt"/>
                <a:ea typeface="+mn-ea"/>
                <a:cs typeface="+mn-cs"/>
              </a:rPr>
              <a:t>θ </a:t>
            </a:r>
            <a:r>
              <a:rPr lang="zh-TW" altLang="en-US" sz="1200" b="0" i="0" kern="1200" dirty="0">
                <a:solidFill>
                  <a:schemeClr val="tx1"/>
                </a:solidFill>
                <a:effectLst/>
                <a:latin typeface="+mn-lt"/>
                <a:ea typeface="+mn-ea"/>
                <a:cs typeface="+mn-cs"/>
              </a:rPr>
              <a:t>表示一個參數的集合，運用梯度下降法求解時，我們希望參數的每一次更新，都能使損失函數再降低一點：</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15</a:t>
            </a:fld>
            <a:endParaRPr lang="en-TW"/>
          </a:p>
        </p:txBody>
      </p:sp>
    </p:spTree>
    <p:extLst>
      <p:ext uri="{BB962C8B-B14F-4D97-AF65-F5344CB8AC3E}">
        <p14:creationId xmlns:p14="http://schemas.microsoft.com/office/powerpoint/2010/main" val="17987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但正如前面所說，梯度下降法也有缺陷。在非線性模型中，選取不同的初始參數，最後可能抵達不同的局部最小值。而在線性回歸模型中，由於損失函數是一個凸函數，類似於碗的形狀，不存在多個最小值，因此從任何一個初始位置出發，最後都會回到唯一的最低點，所以能夠克服上述缺陷。</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16</a:t>
            </a:fld>
            <a:endParaRPr lang="en-TW"/>
          </a:p>
        </p:txBody>
      </p:sp>
    </p:spTree>
    <p:extLst>
      <p:ext uri="{BB962C8B-B14F-4D97-AF65-F5344CB8AC3E}">
        <p14:creationId xmlns:p14="http://schemas.microsoft.com/office/powerpoint/2010/main" val="948344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為了考察這個函數的泛化性能，還需要計算測試集上的平均誤差</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21</a:t>
            </a:fld>
            <a:endParaRPr lang="en-TW"/>
          </a:p>
        </p:txBody>
      </p:sp>
    </p:spTree>
    <p:extLst>
      <p:ext uri="{BB962C8B-B14F-4D97-AF65-F5344CB8AC3E}">
        <p14:creationId xmlns:p14="http://schemas.microsoft.com/office/powerpoint/2010/main" val="51538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22</a:t>
            </a:fld>
            <a:endParaRPr lang="en-TW"/>
          </a:p>
        </p:txBody>
      </p:sp>
    </p:spTree>
    <p:extLst>
      <p:ext uri="{BB962C8B-B14F-4D97-AF65-F5344CB8AC3E}">
        <p14:creationId xmlns:p14="http://schemas.microsoft.com/office/powerpoint/2010/main" val="2957603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從模型一到模型五，隨著模型結構越來越複雜，基於訓練集所求出來的平均誤差是逐漸降低的，而基於測試集的平均誤差則是先減小後增大，從第四個模型開始出現過擬合問題。一個複雜模型在訓練集上得到了比較好的性能，而在測試集上性能表現十分不理想，這就是過度擬合。</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26</a:t>
            </a:fld>
            <a:endParaRPr lang="en-TW"/>
          </a:p>
        </p:txBody>
      </p:sp>
    </p:spTree>
    <p:extLst>
      <p:ext uri="{BB962C8B-B14F-4D97-AF65-F5344CB8AC3E}">
        <p14:creationId xmlns:p14="http://schemas.microsoft.com/office/powerpoint/2010/main" val="1689479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pc="-20" dirty="0"/>
              <a:t>Regularization </a:t>
            </a:r>
            <a:r>
              <a:rPr lang="en-US" spc="-20" dirty="0" err="1"/>
              <a:t>要做的事情是重新定義了</a:t>
            </a:r>
            <a:r>
              <a:rPr lang="zh-TW" altLang="en-US" spc="-20" dirty="0"/>
              <a:t> </a:t>
            </a:r>
            <a:r>
              <a:rPr lang="en-US" altLang="zh-TW" spc="-20" dirty="0"/>
              <a:t>loss function</a:t>
            </a:r>
            <a:r>
              <a:rPr lang="zh-TW" altLang="en-US" spc="-20" dirty="0"/>
              <a:t>。原來的 </a:t>
            </a:r>
            <a:r>
              <a:rPr lang="en-US" altLang="zh-TW" spc="-20" dirty="0"/>
              <a:t>loss function</a:t>
            </a:r>
            <a:r>
              <a:rPr lang="zh-TW" altLang="en-US" spc="-20" dirty="0"/>
              <a:t> 只考慮了預測結果減掉正確答案的平方。那 </a:t>
            </a:r>
            <a:r>
              <a:rPr lang="en-US" spc="-20" dirty="0"/>
              <a:t>Regularization</a:t>
            </a:r>
            <a:r>
              <a:rPr lang="zh-TW" altLang="en-US" spc="-20" dirty="0"/>
              <a:t> 它就是為 </a:t>
            </a:r>
            <a:r>
              <a:rPr lang="en-US" altLang="zh-TW" spc="-20" dirty="0"/>
              <a:t>loss function </a:t>
            </a:r>
            <a:r>
              <a:rPr lang="zh-TW" altLang="en-US" spc="-20" dirty="0"/>
              <a:t>加上一項額外的限制式，是由 </a:t>
            </a:r>
            <a:r>
              <a:rPr lang="el-GR" altLang="zh-TW" spc="-20" dirty="0"/>
              <a:t>λ </a:t>
            </a:r>
            <a:r>
              <a:rPr lang="zh-TW" altLang="en-US" spc="-20" dirty="0"/>
              <a:t>和所有權重參數 </a:t>
            </a:r>
            <a:r>
              <a:rPr lang="en-US" altLang="zh-TW" spc="-20" dirty="0"/>
              <a:t>w </a:t>
            </a:r>
            <a:r>
              <a:rPr lang="zh-TW" altLang="en-US" spc="-20" dirty="0"/>
              <a:t>的平方和所構成的。其中 </a:t>
            </a:r>
            <a:r>
              <a:rPr lang="el-GR" altLang="zh-TW" spc="-20" dirty="0"/>
              <a:t>λ </a:t>
            </a:r>
            <a:r>
              <a:rPr lang="zh-TW" altLang="en-US" spc="-20" dirty="0"/>
              <a:t> 是一個常數，由我們自己手動設定的超參數。</a:t>
            </a:r>
            <a:r>
              <a:rPr lang="zh-TW" altLang="en-US" sz="1200" b="0" i="0" kern="1200" dirty="0">
                <a:solidFill>
                  <a:schemeClr val="tx1"/>
                </a:solidFill>
                <a:effectLst/>
                <a:latin typeface="+mn-lt"/>
                <a:ea typeface="+mn-ea"/>
                <a:cs typeface="+mn-cs"/>
              </a:rPr>
              <a:t>它不僅要求原有的損失函數 </a:t>
            </a:r>
            <a:r>
              <a:rPr lang="en-US" sz="1200" b="0" i="0" kern="1200" dirty="0">
                <a:solidFill>
                  <a:schemeClr val="tx1"/>
                </a:solidFill>
                <a:effectLst/>
                <a:latin typeface="+mn-lt"/>
                <a:ea typeface="+mn-ea"/>
                <a:cs typeface="+mn-cs"/>
              </a:rPr>
              <a:t>L</a:t>
            </a:r>
            <a:r>
              <a:rPr lang="zh-TW" altLang="en-US" sz="1200" b="0" i="0" kern="1200" dirty="0">
                <a:solidFill>
                  <a:schemeClr val="tx1"/>
                </a:solidFill>
                <a:effectLst/>
                <a:latin typeface="+mn-lt"/>
                <a:ea typeface="+mn-ea"/>
                <a:cs typeface="+mn-cs"/>
              </a:rPr>
              <a:t> 最小化，還要求正則項也最小化。使原來的損失函數 </a:t>
            </a:r>
            <a:r>
              <a:rPr lang="en-US" sz="1200" b="0" i="0" kern="1200" dirty="0">
                <a:solidFill>
                  <a:schemeClr val="tx1"/>
                </a:solidFill>
                <a:effectLst/>
                <a:latin typeface="+mn-lt"/>
                <a:ea typeface="+mn-ea"/>
                <a:cs typeface="+mn-cs"/>
              </a:rPr>
              <a:t>L</a:t>
            </a:r>
            <a:r>
              <a:rPr lang="zh-TW" altLang="en-US" sz="1200" b="0" i="0" kern="1200" dirty="0">
                <a:solidFill>
                  <a:schemeClr val="tx1"/>
                </a:solidFill>
                <a:effectLst/>
                <a:latin typeface="+mn-lt"/>
                <a:ea typeface="+mn-ea"/>
                <a:cs typeface="+mn-cs"/>
              </a:rPr>
              <a:t> 最小化容易理解。但最小化正則項對於模型選擇有什麼幫助呢？或者說，加入正則項的意義是什麼？我們加上 </a:t>
            </a:r>
            <a:r>
              <a:rPr lang="en-US" spc="-20" dirty="0"/>
              <a:t>Regularization</a:t>
            </a:r>
            <a:r>
              <a:rPr lang="zh-TW" altLang="en-US" spc="-20" dirty="0"/>
              <a:t> 的時候就是預期我們找到的那一組的參數要越小越好。因為</a:t>
            </a:r>
            <a:r>
              <a:rPr lang="zh-TW" altLang="en-US" sz="1200" b="0" i="0" kern="1200" dirty="0">
                <a:solidFill>
                  <a:schemeClr val="tx1"/>
                </a:solidFill>
                <a:effectLst/>
                <a:latin typeface="+mn-lt"/>
                <a:ea typeface="+mn-ea"/>
                <a:cs typeface="+mn-cs"/>
              </a:rPr>
              <a:t>參數很小接近零意味著模型裡的函數是比較平滑的。所謂的平滑的意思是，當今天的輸入有變化的時候，輸出對輸入的變化是比較不敏感的。如果今天有一個比較平滑的</a:t>
            </a:r>
            <a:r>
              <a:rPr lang="en-US" altLang="zh-TW" sz="1200" b="0" i="0" kern="1200" dirty="0">
                <a:solidFill>
                  <a:schemeClr val="tx1"/>
                </a:solidFill>
                <a:effectLst/>
                <a:latin typeface="+mn-lt"/>
                <a:ea typeface="+mn-ea"/>
                <a:cs typeface="+mn-cs"/>
              </a:rPr>
              <a:t> function</a:t>
            </a:r>
            <a:r>
              <a:rPr lang="zh-TW" altLang="en-US" sz="1200" b="0" i="0" kern="1200" dirty="0">
                <a:solidFill>
                  <a:schemeClr val="tx1"/>
                </a:solidFill>
                <a:effectLst/>
                <a:latin typeface="+mn-lt"/>
                <a:ea typeface="+mn-ea"/>
                <a:cs typeface="+mn-cs"/>
              </a:rPr>
              <a:t>，那平滑的 </a:t>
            </a:r>
            <a:r>
              <a:rPr lang="en-US" altLang="zh-TW" sz="1200" b="0" i="0" kern="1200" dirty="0">
                <a:solidFill>
                  <a:schemeClr val="tx1"/>
                </a:solidFill>
                <a:effectLst/>
                <a:latin typeface="+mn-lt"/>
                <a:ea typeface="+mn-ea"/>
                <a:cs typeface="+mn-cs"/>
              </a:rPr>
              <a:t> function </a:t>
            </a:r>
            <a:r>
              <a:rPr lang="zh-TW" altLang="en-US" sz="1200" b="0" i="0" kern="1200" dirty="0">
                <a:solidFill>
                  <a:schemeClr val="tx1"/>
                </a:solidFill>
                <a:effectLst/>
                <a:latin typeface="+mn-lt"/>
                <a:ea typeface="+mn-ea"/>
                <a:cs typeface="+mn-cs"/>
              </a:rPr>
              <a:t>對輸入是比較不敏感的。所以當輸入被一些雜訊所干擾的話，相對的它會受到比較少的影響而得到較好的結果。</a:t>
            </a:r>
            <a:endParaRPr lang="zh-TW" altLang="en-US" spc="-20" dirty="0"/>
          </a:p>
        </p:txBody>
      </p:sp>
      <p:sp>
        <p:nvSpPr>
          <p:cNvPr id="4" name="Slide Number Placeholder 3"/>
          <p:cNvSpPr>
            <a:spLocks noGrp="1"/>
          </p:cNvSpPr>
          <p:nvPr>
            <p:ph type="sldNum" sz="quarter" idx="5"/>
          </p:nvPr>
        </p:nvSpPr>
        <p:spPr/>
        <p:txBody>
          <a:bodyPr/>
          <a:lstStyle/>
          <a:p>
            <a:fld id="{55D17F91-82DF-3F49-B1C4-304F2D04CC7C}" type="slidenum">
              <a:rPr lang="en-TW" smtClean="0"/>
              <a:t>35</a:t>
            </a:fld>
            <a:endParaRPr lang="en-TW"/>
          </a:p>
        </p:txBody>
      </p:sp>
    </p:spTree>
    <p:extLst>
      <p:ext uri="{BB962C8B-B14F-4D97-AF65-F5344CB8AC3E}">
        <p14:creationId xmlns:p14="http://schemas.microsoft.com/office/powerpoint/2010/main" val="2341384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sz="1200" spc="-5" dirty="0">
                <a:latin typeface="Cambria Math"/>
                <a:cs typeface="Cambria Math"/>
              </a:rPr>
              <a:t>𝜆</a:t>
            </a:r>
            <a:r>
              <a:rPr lang="zh-TW" altLang="en-US" sz="1200" spc="-5" dirty="0">
                <a:latin typeface="Cambria Math"/>
                <a:cs typeface="Cambria Math"/>
              </a:rPr>
              <a:t> 值越大代表考慮平滑的 </a:t>
            </a:r>
            <a:r>
              <a:rPr lang="en-US" spc="-20" dirty="0"/>
              <a:t>Regularization</a:t>
            </a:r>
            <a:r>
              <a:rPr lang="zh-TW" altLang="en-US" spc="-20" dirty="0"/>
              <a:t> 那一項圖的影想力越大。因此隨著 </a:t>
            </a:r>
            <a:r>
              <a:rPr lang="en-TW" sz="1200" spc="-5" dirty="0">
                <a:latin typeface="Cambria Math"/>
                <a:cs typeface="Cambria Math"/>
              </a:rPr>
              <a:t>𝜆</a:t>
            </a:r>
            <a:r>
              <a:rPr lang="zh-TW" altLang="en-US" sz="1200" spc="-5" dirty="0">
                <a:latin typeface="Cambria Math"/>
                <a:cs typeface="Cambria Math"/>
              </a:rPr>
              <a:t> 越大，我們找到的</a:t>
            </a:r>
            <a:r>
              <a:rPr lang="en-US" altLang="zh-TW" sz="1200" spc="-5" dirty="0">
                <a:latin typeface="Cambria Math"/>
                <a:cs typeface="Cambria Math"/>
              </a:rPr>
              <a:t> function</a:t>
            </a:r>
            <a:r>
              <a:rPr lang="zh-TW" altLang="en-US" sz="1200" spc="-5" dirty="0">
                <a:latin typeface="Cambria Math"/>
                <a:cs typeface="Cambria Math"/>
              </a:rPr>
              <a:t> 就越平滑。</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36</a:t>
            </a:fld>
            <a:endParaRPr lang="en-TW"/>
          </a:p>
        </p:txBody>
      </p:sp>
    </p:spTree>
    <p:extLst>
      <p:ext uri="{BB962C8B-B14F-4D97-AF65-F5344CB8AC3E}">
        <p14:creationId xmlns:p14="http://schemas.microsoft.com/office/powerpoint/2010/main" val="412850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迴歸問題就是要找一個 function，</a:t>
            </a:r>
          </a:p>
        </p:txBody>
      </p:sp>
      <p:sp>
        <p:nvSpPr>
          <p:cNvPr id="4" name="Slide Number Placeholder 3"/>
          <p:cNvSpPr>
            <a:spLocks noGrp="1"/>
          </p:cNvSpPr>
          <p:nvPr>
            <p:ph type="sldNum" sz="quarter" idx="5"/>
          </p:nvPr>
        </p:nvSpPr>
        <p:spPr/>
        <p:txBody>
          <a:bodyPr/>
          <a:lstStyle/>
          <a:p>
            <a:fld id="{55D17F91-82DF-3F49-B1C4-304F2D04CC7C}" type="slidenum">
              <a:rPr lang="en-TW" smtClean="0"/>
              <a:t>3</a:t>
            </a:fld>
            <a:endParaRPr lang="en-TW"/>
          </a:p>
        </p:txBody>
      </p:sp>
    </p:spTree>
    <p:extLst>
      <p:ext uri="{BB962C8B-B14F-4D97-AF65-F5344CB8AC3E}">
        <p14:creationId xmlns:p14="http://schemas.microsoft.com/office/powerpoint/2010/main" val="13383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有了訓練資料後我們就可以定義一個</a:t>
            </a:r>
            <a:r>
              <a:rPr lang="zh-TW" altLang="en-US" dirty="0"/>
              <a:t> </a:t>
            </a:r>
            <a:r>
              <a:rPr lang="en-US" altLang="zh-TW" dirty="0"/>
              <a:t>function</a:t>
            </a:r>
            <a:r>
              <a:rPr lang="zh-TW" altLang="en-US" dirty="0"/>
              <a:t> 的好壞。這另一個</a:t>
            </a:r>
            <a:r>
              <a:rPr lang="en-US" altLang="zh-TW" dirty="0"/>
              <a:t> function</a:t>
            </a:r>
            <a:r>
              <a:rPr lang="zh-TW" altLang="en-US" dirty="0"/>
              <a:t> 我們稱 </a:t>
            </a:r>
            <a:r>
              <a:rPr lang="en-US" altLang="zh-TW" dirty="0"/>
              <a:t>loss function</a:t>
            </a:r>
            <a:r>
              <a:rPr lang="zh-TW" altLang="en-US" dirty="0"/>
              <a:t>。他是被用來評估我們定義的 </a:t>
            </a:r>
            <a:r>
              <a:rPr lang="en-US" altLang="zh-TW" dirty="0"/>
              <a:t>function</a:t>
            </a:r>
            <a:r>
              <a:rPr lang="zh-TW" altLang="en-US" dirty="0"/>
              <a:t> </a:t>
            </a:r>
            <a:r>
              <a:rPr lang="en-US" altLang="zh-TW" dirty="0"/>
              <a:t>set</a:t>
            </a:r>
            <a:r>
              <a:rPr lang="zh-TW" altLang="en-US" dirty="0"/>
              <a:t> 好壞，也就是衡量一組參數的好壞。那該如何定義 </a:t>
            </a:r>
            <a:r>
              <a:rPr lang="en-US" altLang="zh-TW" dirty="0"/>
              <a:t>loss function</a:t>
            </a:r>
            <a:r>
              <a:rPr lang="zh-TW" altLang="en-US" dirty="0"/>
              <a:t> 呢？其實這個</a:t>
            </a:r>
            <a:r>
              <a:rPr lang="en-US" altLang="zh-TW" dirty="0"/>
              <a:t> loss function</a:t>
            </a:r>
            <a:r>
              <a:rPr lang="zh-TW" altLang="en-US" dirty="0"/>
              <a:t> 可以隨意自己定義一個合理的 </a:t>
            </a:r>
            <a:r>
              <a:rPr lang="en-US" altLang="zh-TW" dirty="0"/>
              <a:t>function</a:t>
            </a:r>
            <a:r>
              <a:rPr lang="zh-TW" altLang="en-US" dirty="0"/>
              <a:t>。我們把真實的</a:t>
            </a:r>
            <a:r>
              <a:rPr lang="en-US" altLang="zh-TW" dirty="0"/>
              <a:t>y^</a:t>
            </a:r>
            <a:r>
              <a:rPr lang="zh-TW" altLang="en-US" dirty="0"/>
              <a:t>減去模型預測出來的</a:t>
            </a:r>
            <a:r>
              <a:rPr lang="en-US" altLang="zh-TW" dirty="0"/>
              <a:t>y</a:t>
            </a:r>
            <a:r>
              <a:rPr lang="zh-TW" altLang="en-US" dirty="0"/>
              <a:t>之後再取平方，這就是一個最簡單估測的誤差。有幾筆訓練資料就將每一筆的誤差計算出來後相加，我們目標是要最小化我們的誤差。</a:t>
            </a:r>
            <a:endParaRPr lang="en-US" altLang="zh-TW" dirty="0"/>
          </a:p>
        </p:txBody>
      </p:sp>
      <p:sp>
        <p:nvSpPr>
          <p:cNvPr id="4" name="Slide Number Placeholder 3"/>
          <p:cNvSpPr>
            <a:spLocks noGrp="1"/>
          </p:cNvSpPr>
          <p:nvPr>
            <p:ph type="sldNum" sz="quarter" idx="5"/>
          </p:nvPr>
        </p:nvSpPr>
        <p:spPr/>
        <p:txBody>
          <a:bodyPr/>
          <a:lstStyle/>
          <a:p>
            <a:fld id="{55D17F91-82DF-3F49-B1C4-304F2D04CC7C}" type="slidenum">
              <a:rPr lang="en-TW" smtClean="0"/>
              <a:t>7</a:t>
            </a:fld>
            <a:endParaRPr lang="en-TW"/>
          </a:p>
        </p:txBody>
      </p:sp>
    </p:spTree>
    <p:extLst>
      <p:ext uri="{BB962C8B-B14F-4D97-AF65-F5344CB8AC3E}">
        <p14:creationId xmlns:p14="http://schemas.microsoft.com/office/powerpoint/2010/main" val="1841191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這個圖上的每一個地方都代表是一個</a:t>
            </a:r>
            <a:r>
              <a:rPr lang="zh-TW" altLang="en-US" dirty="0"/>
              <a:t> </a:t>
            </a:r>
            <a:r>
              <a:rPr lang="en-US" altLang="zh-TW" dirty="0"/>
              <a:t>function</a:t>
            </a:r>
            <a:r>
              <a:rPr lang="zh-TW" altLang="en-US" dirty="0"/>
              <a:t>，顏色代表了根據我們定義的 </a:t>
            </a:r>
            <a:r>
              <a:rPr lang="en-US" altLang="zh-TW" dirty="0"/>
              <a:t>loss function</a:t>
            </a:r>
            <a:r>
              <a:rPr lang="zh-TW" altLang="en-US" dirty="0"/>
              <a:t> 它有多糟。其顏色越偏紅色代表數值越大，最好的</a:t>
            </a:r>
            <a:r>
              <a:rPr lang="en-US" altLang="zh-TW" dirty="0"/>
              <a:t> function</a:t>
            </a:r>
            <a:r>
              <a:rPr lang="zh-TW" altLang="en-US" dirty="0"/>
              <a:t> 落在藍色的地方。</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8</a:t>
            </a:fld>
            <a:endParaRPr lang="en-TW"/>
          </a:p>
        </p:txBody>
      </p:sp>
    </p:spTree>
    <p:extLst>
      <p:ext uri="{BB962C8B-B14F-4D97-AF65-F5344CB8AC3E}">
        <p14:creationId xmlns:p14="http://schemas.microsoft.com/office/powerpoint/2010/main" val="1638399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我們已經定義好了 loss function 可以衡量一個模型裡面</a:t>
            </a:r>
            <a:r>
              <a:rPr lang="zh-TW" altLang="en-US" dirty="0"/>
              <a:t> </a:t>
            </a:r>
            <a:r>
              <a:rPr lang="en-US" altLang="zh-TW" dirty="0"/>
              <a:t>function </a:t>
            </a:r>
            <a:r>
              <a:rPr lang="zh-TW" altLang="en-US" dirty="0"/>
              <a:t>的好壞。接下來我們要做的事情是，從這個</a:t>
            </a:r>
            <a:r>
              <a:rPr lang="en-US" altLang="zh-TW" dirty="0"/>
              <a:t> function</a:t>
            </a:r>
            <a:r>
              <a:rPr lang="zh-TW" altLang="en-US" dirty="0"/>
              <a:t> </a:t>
            </a:r>
            <a:r>
              <a:rPr lang="en-US" altLang="zh-TW" dirty="0"/>
              <a:t>set</a:t>
            </a:r>
            <a:r>
              <a:rPr lang="zh-TW" altLang="en-US" dirty="0"/>
              <a:t> 裡面挑選一個最佳的 </a:t>
            </a:r>
            <a:r>
              <a:rPr lang="en-US" altLang="zh-TW" dirty="0"/>
              <a:t>function</a:t>
            </a:r>
            <a:r>
              <a:rPr lang="zh-TW" altLang="en-US" dirty="0"/>
              <a:t>。我們要做的事情是窮舉所有的</a:t>
            </a:r>
            <a:r>
              <a:rPr lang="en-US" altLang="zh-TW" dirty="0"/>
              <a:t> w</a:t>
            </a:r>
            <a:r>
              <a:rPr lang="zh-TW" altLang="en-US" dirty="0"/>
              <a:t> 和</a:t>
            </a:r>
            <a:r>
              <a:rPr lang="en-US" altLang="zh-TW" dirty="0"/>
              <a:t> b</a:t>
            </a:r>
            <a:r>
              <a:rPr lang="zh-TW" altLang="en-US" dirty="0"/>
              <a:t> ，看哪一組參數帶入</a:t>
            </a:r>
            <a:r>
              <a:rPr lang="en-US" altLang="zh-TW" dirty="0"/>
              <a:t> L(w, b)  </a:t>
            </a:r>
            <a:r>
              <a:rPr lang="zh-TW" altLang="en-US" dirty="0"/>
              <a:t>可以讓</a:t>
            </a:r>
            <a:r>
              <a:rPr lang="en-US" altLang="zh-TW" dirty="0"/>
              <a:t> loss </a:t>
            </a:r>
            <a:r>
              <a:rPr lang="zh-TW" altLang="en-US" dirty="0"/>
              <a:t>值最小。</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9</a:t>
            </a:fld>
            <a:endParaRPr lang="en-TW"/>
          </a:p>
        </p:txBody>
      </p:sp>
    </p:spTree>
    <p:extLst>
      <p:ext uri="{BB962C8B-B14F-4D97-AF65-F5344CB8AC3E}">
        <p14:creationId xmlns:p14="http://schemas.microsoft.com/office/powerpoint/2010/main" val="11797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我們可以透過 </a:t>
            </a:r>
            <a:r>
              <a:rPr lang="en-US" spc="-20" dirty="0"/>
              <a:t>Gradient</a:t>
            </a:r>
            <a:r>
              <a:rPr lang="en-US" spc="-10" dirty="0"/>
              <a:t> Descent </a:t>
            </a:r>
            <a:r>
              <a:rPr lang="en-US" spc="-10" dirty="0" err="1"/>
              <a:t>來找出一組最好的參數。它</a:t>
            </a:r>
            <a:r>
              <a:rPr lang="zh-TW" altLang="en-US" spc="-10" dirty="0"/>
              <a:t>厲害的地方是，只要</a:t>
            </a:r>
            <a:r>
              <a:rPr lang="en-US" altLang="zh-TW" spc="-10" dirty="0"/>
              <a:t> loss function</a:t>
            </a:r>
            <a:r>
              <a:rPr lang="zh-TW" altLang="en-US" spc="-10" dirty="0"/>
              <a:t> 是可以微分的，</a:t>
            </a:r>
            <a:r>
              <a:rPr lang="en-US" spc="-20" dirty="0"/>
              <a:t>Gradient</a:t>
            </a:r>
            <a:r>
              <a:rPr lang="en-US" spc="-10" dirty="0"/>
              <a:t> Descent</a:t>
            </a:r>
            <a:r>
              <a:rPr lang="zh-TW" altLang="en-US" spc="-10" dirty="0"/>
              <a:t> 都可以呢來處裡這個</a:t>
            </a:r>
            <a:r>
              <a:rPr lang="en-US" altLang="zh-TW" spc="-10" dirty="0"/>
              <a:t> function</a:t>
            </a:r>
            <a:r>
              <a:rPr lang="zh-TW" altLang="en-US" spc="-10" dirty="0"/>
              <a:t> 找出比較好的一組參數。這裡我們來前一下 </a:t>
            </a:r>
            <a:r>
              <a:rPr lang="en-US" spc="-20" dirty="0"/>
              <a:t>Gradient</a:t>
            </a:r>
            <a:r>
              <a:rPr lang="en-US" spc="-10" dirty="0"/>
              <a:t> Descent</a:t>
            </a:r>
            <a:r>
              <a:rPr lang="zh-TW" altLang="en-US" spc="-10" dirty="0"/>
              <a:t> 是如何做的。我們先假設一個簡單的任務，這個任務我們定義</a:t>
            </a:r>
            <a:r>
              <a:rPr lang="en-US" altLang="zh-TW" spc="-10" dirty="0"/>
              <a:t> loss function L(w) </a:t>
            </a:r>
            <a:r>
              <a:rPr lang="zh-TW" altLang="en-US" spc="-10" dirty="0"/>
              <a:t>僅有一個參數 </a:t>
            </a:r>
            <a:r>
              <a:rPr lang="en-US" altLang="zh-TW" spc="-10" dirty="0"/>
              <a:t>w</a:t>
            </a:r>
            <a:r>
              <a:rPr lang="zh-TW" altLang="en-US" spc="-10" dirty="0"/>
              <a:t>。那我們現在要解的問提是，找一個 </a:t>
            </a:r>
            <a:r>
              <a:rPr lang="en-US" altLang="zh-TW" spc="-10" dirty="0"/>
              <a:t>w </a:t>
            </a:r>
            <a:r>
              <a:rPr lang="zh-TW" altLang="en-US" spc="-10" dirty="0"/>
              <a:t>讓</a:t>
            </a:r>
            <a:r>
              <a:rPr lang="en-US" altLang="zh-TW" spc="-10" dirty="0"/>
              <a:t> L(w) </a:t>
            </a:r>
            <a:r>
              <a:rPr lang="zh-TW" altLang="en-US" spc="-10" dirty="0"/>
              <a:t>最小。這件事情該怎麼做呢？其中暴力的方法就是窮舉所有</a:t>
            </a:r>
            <a:r>
              <a:rPr lang="en-US" altLang="zh-TW" spc="-10" dirty="0"/>
              <a:t> w</a:t>
            </a:r>
            <a:r>
              <a:rPr lang="zh-TW" altLang="en-US" spc="-10" dirty="0"/>
              <a:t> 可能的數值，從負無限大到無限大每一個值都帶入到</a:t>
            </a:r>
            <a:r>
              <a:rPr lang="en-US" altLang="zh-TW" spc="-10" dirty="0"/>
              <a:t> loss function</a:t>
            </a:r>
            <a:r>
              <a:rPr lang="zh-TW" altLang="en-US" spc="-10" dirty="0"/>
              <a:t> 裡面。試一下這個</a:t>
            </a:r>
            <a:r>
              <a:rPr lang="en-US" altLang="zh-TW" spc="-10" dirty="0"/>
              <a:t> loss function</a:t>
            </a:r>
            <a:r>
              <a:rPr lang="zh-TW" altLang="en-US" spc="-10" dirty="0"/>
              <a:t> 輸出的值，我們就會知道呢一個</a:t>
            </a:r>
            <a:r>
              <a:rPr lang="en-US" altLang="zh-TW" spc="-10" dirty="0"/>
              <a:t> w </a:t>
            </a:r>
            <a:r>
              <a:rPr lang="zh-TW" altLang="en-US" spc="-10" dirty="0"/>
              <a:t>可以讓 </a:t>
            </a:r>
            <a:r>
              <a:rPr lang="en-US" altLang="zh-TW" spc="-10" dirty="0"/>
              <a:t>loss </a:t>
            </a:r>
            <a:r>
              <a:rPr lang="zh-TW" altLang="en-US" spc="-10" dirty="0"/>
              <a:t>最小。是這樣做是非常沒有效率的，那該如何做比較好呢？這就是我們要提的 </a:t>
            </a:r>
            <a:r>
              <a:rPr lang="en-US" spc="-20" dirty="0"/>
              <a:t>Gradient</a:t>
            </a:r>
            <a:r>
              <a:rPr lang="en-US" spc="-10" dirty="0"/>
              <a:t> </a:t>
            </a:r>
            <a:r>
              <a:rPr lang="en-US" spc="-10" dirty="0" err="1"/>
              <a:t>Descent。的做法是首先隨機選取初始的點</a:t>
            </a:r>
            <a:r>
              <a:rPr lang="en-US" spc="-10" dirty="0"/>
              <a:t> w0，接下來在這個初始的 w0</a:t>
            </a:r>
            <a:r>
              <a:rPr lang="zh-TW" altLang="en-US" spc="-10" dirty="0"/>
              <a:t> 位置計算參數 </a:t>
            </a:r>
            <a:r>
              <a:rPr lang="en-US" altLang="zh-TW" spc="-10" dirty="0"/>
              <a:t>w </a:t>
            </a:r>
            <a:r>
              <a:rPr lang="zh-TW" altLang="en-US" spc="-10" dirty="0"/>
              <a:t>對</a:t>
            </a:r>
            <a:r>
              <a:rPr lang="en-US" altLang="zh-TW" spc="-10" dirty="0"/>
              <a:t> L(loss function)</a:t>
            </a:r>
            <a:r>
              <a:rPr lang="zh-TW" altLang="en-US" spc="-10" dirty="0"/>
              <a:t> 的微分。簡單來說就是找一個</a:t>
            </a:r>
            <a:r>
              <a:rPr lang="en-US" altLang="zh-TW" spc="-10" dirty="0"/>
              <a:t> w0 </a:t>
            </a:r>
            <a:r>
              <a:rPr lang="zh-TW" altLang="en-US" spc="-10" dirty="0"/>
              <a:t>的切線斜率，如果切線斜率是負的話顯然該點的左側</a:t>
            </a:r>
            <a:r>
              <a:rPr lang="en-US" altLang="zh-TW" spc="-10" dirty="0"/>
              <a:t> loss </a:t>
            </a:r>
            <a:r>
              <a:rPr lang="zh-TW" altLang="en-US" spc="-10" dirty="0"/>
              <a:t>是比較高的，右邊</a:t>
            </a:r>
            <a:r>
              <a:rPr lang="en-US" altLang="zh-TW" spc="-10" dirty="0"/>
              <a:t> loss </a:t>
            </a:r>
            <a:r>
              <a:rPr lang="zh-TW" altLang="en-US" spc="-10" dirty="0"/>
              <a:t>是比較低的。那我們要找一個</a:t>
            </a:r>
            <a:r>
              <a:rPr lang="en-US" altLang="zh-TW" spc="-10" dirty="0"/>
              <a:t> loss </a:t>
            </a:r>
            <a:r>
              <a:rPr lang="zh-TW" altLang="en-US" spc="-10" dirty="0"/>
              <a:t>較低的 </a:t>
            </a:r>
            <a:r>
              <a:rPr lang="en-US" altLang="zh-TW" spc="-10" dirty="0"/>
              <a:t>function</a:t>
            </a:r>
            <a:r>
              <a:rPr lang="zh-TW" altLang="en-US" spc="-10" dirty="0"/>
              <a:t>，所以我們應該增加</a:t>
            </a:r>
            <a:r>
              <a:rPr lang="en-US" altLang="zh-TW" spc="-10" dirty="0"/>
              <a:t> w0 </a:t>
            </a:r>
            <a:r>
              <a:rPr lang="zh-TW" altLang="en-US" spc="-10" dirty="0"/>
              <a:t>值。反之如果今天算出來的斜率是正的，代表跟這條虛線反向也就是右邊高左邊低，那我們顯然應該要減少</a:t>
            </a:r>
            <a:r>
              <a:rPr lang="en-US" altLang="zh-TW" spc="-10" dirty="0"/>
              <a:t> w0 </a:t>
            </a:r>
            <a:r>
              <a:rPr lang="zh-TW" altLang="en-US" spc="-10" dirty="0"/>
              <a:t>的值把參數往左邊移動。</a:t>
            </a:r>
            <a:endParaRPr lang="en-US" altLang="zh-TW" spc="-10" dirty="0"/>
          </a:p>
          <a:p>
            <a:endParaRPr lang="en-US" spc="-10" dirty="0"/>
          </a:p>
        </p:txBody>
      </p:sp>
      <p:sp>
        <p:nvSpPr>
          <p:cNvPr id="4" name="Slide Number Placeholder 3"/>
          <p:cNvSpPr>
            <a:spLocks noGrp="1"/>
          </p:cNvSpPr>
          <p:nvPr>
            <p:ph type="sldNum" sz="quarter" idx="5"/>
          </p:nvPr>
        </p:nvSpPr>
        <p:spPr/>
        <p:txBody>
          <a:bodyPr/>
          <a:lstStyle/>
          <a:p>
            <a:fld id="{55D17F91-82DF-3F49-B1C4-304F2D04CC7C}" type="slidenum">
              <a:rPr lang="en-TW" smtClean="0"/>
              <a:t>10</a:t>
            </a:fld>
            <a:endParaRPr lang="en-TW"/>
          </a:p>
        </p:txBody>
      </p:sp>
    </p:spTree>
    <p:extLst>
      <p:ext uri="{BB962C8B-B14F-4D97-AF65-F5344CB8AC3E}">
        <p14:creationId xmlns:p14="http://schemas.microsoft.com/office/powerpoint/2010/main" val="188817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pc="-10" dirty="0"/>
              <a:t>那如果我們往右邊踏一步應該要踏多少呢？踏多少取決於兩件事情，第一件是現在的微分值有多大，如果微分值越大代表現在在一個非常陡峭的地方，那它的移動距離就越大。第二件事情是一個常數項 </a:t>
            </a:r>
            <a:r>
              <a:rPr lang="en-TW" sz="1200" spc="-5" dirty="0">
                <a:solidFill>
                  <a:srgbClr val="FF0000"/>
                </a:solidFill>
                <a:latin typeface="Cambria Math"/>
                <a:cs typeface="Cambria Math"/>
              </a:rPr>
              <a:t>𝜂</a:t>
            </a:r>
            <a:r>
              <a:rPr lang="zh-TW" altLang="en-US" sz="1200" spc="-5" dirty="0">
                <a:solidFill>
                  <a:srgbClr val="FF0000"/>
                </a:solidFill>
                <a:latin typeface="Cambria Math"/>
                <a:cs typeface="Cambria Math"/>
              </a:rPr>
              <a:t> 稱為學習速率，它決定了我們對</a:t>
            </a:r>
            <a:r>
              <a:rPr lang="en-US" altLang="zh-TW" sz="1200" spc="-5" dirty="0">
                <a:solidFill>
                  <a:srgbClr val="FF0000"/>
                </a:solidFill>
                <a:latin typeface="Cambria Math"/>
                <a:cs typeface="Cambria Math"/>
              </a:rPr>
              <a:t> w0 </a:t>
            </a:r>
            <a:r>
              <a:rPr lang="zh-TW" altLang="en-US" sz="1200" spc="-5" dirty="0">
                <a:solidFill>
                  <a:srgbClr val="FF0000"/>
                </a:solidFill>
                <a:latin typeface="Cambria Math"/>
                <a:cs typeface="Cambria Math"/>
              </a:rPr>
              <a:t>更新的幅度。如果學習速率設的比較大，參數更新的幅度就會比較大，反之參數更新幅度就比較小。簡而言之學習速率若設定大一點的話，相對的學習速度就比較快，但也不是越快越好如果設定太大可能會得到區域最佳解而不是全域的解。所以我們將原來的參數 </a:t>
            </a:r>
            <a:r>
              <a:rPr lang="en-US" altLang="zh-TW" sz="1200" spc="-5" dirty="0">
                <a:solidFill>
                  <a:srgbClr val="FF0000"/>
                </a:solidFill>
                <a:latin typeface="Cambria Math"/>
                <a:cs typeface="Cambria Math"/>
              </a:rPr>
              <a:t>w0 </a:t>
            </a:r>
            <a:r>
              <a:rPr lang="zh-TW" altLang="en-US" sz="1200" spc="-5" dirty="0">
                <a:solidFill>
                  <a:srgbClr val="FF0000"/>
                </a:solidFill>
                <a:latin typeface="Cambria Math"/>
                <a:cs typeface="Cambria Math"/>
              </a:rPr>
              <a:t>剪掉 </a:t>
            </a:r>
            <a:r>
              <a:rPr lang="en-TW" sz="1200" spc="-5" dirty="0">
                <a:solidFill>
                  <a:srgbClr val="FF0000"/>
                </a:solidFill>
                <a:latin typeface="Cambria Math"/>
                <a:cs typeface="Cambria Math"/>
              </a:rPr>
              <a:t>𝜂</a:t>
            </a:r>
            <a:r>
              <a:rPr lang="zh-TW" altLang="en-US" sz="1200" spc="-5" dirty="0">
                <a:solidFill>
                  <a:srgbClr val="FF0000"/>
                </a:solidFill>
                <a:latin typeface="Cambria Math"/>
                <a:cs typeface="Cambria Math"/>
              </a:rPr>
              <a:t>  乘上 </a:t>
            </a:r>
            <a:r>
              <a:rPr lang="en-US" altLang="zh-TW" sz="1200" spc="-5" dirty="0">
                <a:solidFill>
                  <a:srgbClr val="FF0000"/>
                </a:solidFill>
                <a:latin typeface="Cambria Math"/>
                <a:cs typeface="Cambria Math"/>
              </a:rPr>
              <a:t>dL/</a:t>
            </a:r>
            <a:r>
              <a:rPr lang="en-US" altLang="zh-TW" sz="1200" spc="-5" dirty="0" err="1">
                <a:solidFill>
                  <a:srgbClr val="FF0000"/>
                </a:solidFill>
                <a:latin typeface="Cambria Math"/>
                <a:cs typeface="Cambria Math"/>
              </a:rPr>
              <a:t>dw</a:t>
            </a:r>
            <a:r>
              <a:rPr lang="zh-TW" altLang="en-US" sz="1200" spc="-5" dirty="0">
                <a:solidFill>
                  <a:srgbClr val="FF0000"/>
                </a:solidFill>
                <a:latin typeface="Cambria Math"/>
                <a:cs typeface="Cambria Math"/>
              </a:rPr>
              <a:t> ，這邊有一項減的原因是因為算出來微分的值與</a:t>
            </a:r>
            <a:r>
              <a:rPr lang="en-US" altLang="zh-TW" sz="1200" spc="-5" dirty="0">
                <a:solidFill>
                  <a:srgbClr val="FF0000"/>
                </a:solidFill>
                <a:latin typeface="Cambria Math"/>
                <a:cs typeface="Cambria Math"/>
              </a:rPr>
              <a:t> loss </a:t>
            </a:r>
            <a:r>
              <a:rPr lang="zh-TW" altLang="en-US" sz="1200" spc="-5" dirty="0">
                <a:solidFill>
                  <a:srgbClr val="FF0000"/>
                </a:solidFill>
                <a:latin typeface="Cambria Math"/>
                <a:cs typeface="Cambria Math"/>
              </a:rPr>
              <a:t>增加和減少是相反的所以要加上負號。簡單來就就是往切線斜率的反方向來更新我們的參數。</a:t>
            </a:r>
            <a:endParaRPr lang="en-US" spc="-10" dirty="0"/>
          </a:p>
        </p:txBody>
      </p:sp>
      <p:sp>
        <p:nvSpPr>
          <p:cNvPr id="4" name="Slide Number Placeholder 3"/>
          <p:cNvSpPr>
            <a:spLocks noGrp="1"/>
          </p:cNvSpPr>
          <p:nvPr>
            <p:ph type="sldNum" sz="quarter" idx="5"/>
          </p:nvPr>
        </p:nvSpPr>
        <p:spPr/>
        <p:txBody>
          <a:bodyPr/>
          <a:lstStyle/>
          <a:p>
            <a:fld id="{55D17F91-82DF-3F49-B1C4-304F2D04CC7C}" type="slidenum">
              <a:rPr lang="en-TW" smtClean="0"/>
              <a:t>11</a:t>
            </a:fld>
            <a:endParaRPr lang="en-TW"/>
          </a:p>
        </p:txBody>
      </p:sp>
    </p:spTree>
    <p:extLst>
      <p:ext uri="{BB962C8B-B14F-4D97-AF65-F5344CB8AC3E}">
        <p14:creationId xmlns:p14="http://schemas.microsoft.com/office/powerpoint/2010/main" val="2754664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我們把</a:t>
            </a:r>
            <a:r>
              <a:rPr lang="zh-TW" altLang="en-US" dirty="0"/>
              <a:t> </a:t>
            </a:r>
            <a:r>
              <a:rPr lang="en-US" altLang="zh-TW" dirty="0"/>
              <a:t>w0</a:t>
            </a:r>
            <a:r>
              <a:rPr lang="zh-TW" altLang="en-US" dirty="0"/>
              <a:t> 更新之後得到 </a:t>
            </a:r>
            <a:r>
              <a:rPr lang="en-US" altLang="zh-TW" dirty="0"/>
              <a:t>w1</a:t>
            </a:r>
            <a:r>
              <a:rPr lang="zh-TW" altLang="en-US" dirty="0"/>
              <a:t>，接下來重複剛剛的步驟。重新計算在 </a:t>
            </a:r>
            <a:r>
              <a:rPr lang="en-US" altLang="zh-TW" dirty="0"/>
              <a:t>w1</a:t>
            </a:r>
            <a:r>
              <a:rPr lang="zh-TW" altLang="en-US" dirty="0"/>
              <a:t> 的地方所算出來的微分值並更新。這些步驟反覆不斷地執行下去，經過非常多次的迭代後進行很多次的參數更新，最終到了</a:t>
            </a:r>
            <a:r>
              <a:rPr lang="en-US" altLang="zh-TW" dirty="0"/>
              <a:t> local minimum</a:t>
            </a:r>
            <a:r>
              <a:rPr lang="zh-TW" altLang="en-US" dirty="0"/>
              <a:t> 的地方。所謂 </a:t>
            </a:r>
            <a:r>
              <a:rPr lang="en-US" altLang="zh-TW" dirty="0"/>
              <a:t> local minimum</a:t>
            </a:r>
            <a:r>
              <a:rPr lang="zh-TW" altLang="en-US" dirty="0"/>
              <a:t> 的地方就是微分等於</a:t>
            </a:r>
            <a:r>
              <a:rPr lang="en-US" altLang="zh-TW" dirty="0"/>
              <a:t> 0</a:t>
            </a:r>
            <a:r>
              <a:rPr lang="zh-TW" altLang="en-US" dirty="0"/>
              <a:t>，因此參數就無法繼續更新了。那你可能會發現其實還有更好的地方使得</a:t>
            </a:r>
            <a:r>
              <a:rPr lang="en-US" altLang="zh-TW" dirty="0"/>
              <a:t> loss </a:t>
            </a:r>
            <a:r>
              <a:rPr lang="zh-TW" altLang="en-US" dirty="0"/>
              <a:t>可以更低，至於線性迴歸沒有這個問題因為它是沒有 </a:t>
            </a:r>
            <a:r>
              <a:rPr lang="en-US" altLang="zh-TW" dirty="0"/>
              <a:t>local minimum</a:t>
            </a:r>
            <a:r>
              <a:rPr lang="zh-TW" altLang="en-US" dirty="0"/>
              <a:t> 的。</a:t>
            </a:r>
            <a:endParaRPr lang="en-US" altLang="zh-TW" dirty="0"/>
          </a:p>
        </p:txBody>
      </p:sp>
      <p:sp>
        <p:nvSpPr>
          <p:cNvPr id="4" name="Slide Number Placeholder 3"/>
          <p:cNvSpPr>
            <a:spLocks noGrp="1"/>
          </p:cNvSpPr>
          <p:nvPr>
            <p:ph type="sldNum" sz="quarter" idx="5"/>
          </p:nvPr>
        </p:nvSpPr>
        <p:spPr/>
        <p:txBody>
          <a:bodyPr/>
          <a:lstStyle/>
          <a:p>
            <a:fld id="{55D17F91-82DF-3F49-B1C4-304F2D04CC7C}" type="slidenum">
              <a:rPr lang="en-TW" smtClean="0"/>
              <a:t>12</a:t>
            </a:fld>
            <a:endParaRPr lang="en-TW"/>
          </a:p>
        </p:txBody>
      </p:sp>
    </p:spTree>
    <p:extLst>
      <p:ext uri="{BB962C8B-B14F-4D97-AF65-F5344CB8AC3E}">
        <p14:creationId xmlns:p14="http://schemas.microsoft.com/office/powerpoint/2010/main" val="4260502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我們剛剛是討論只有一個參數的情形，那如果有兩個參數以上其實方法也是一樣的。我們先隨機初始</a:t>
            </a:r>
            <a:r>
              <a:rPr lang="zh-TW" altLang="en-US" dirty="0"/>
              <a:t> </a:t>
            </a:r>
            <a:r>
              <a:rPr lang="en-US" altLang="zh-TW" dirty="0"/>
              <a:t>w0 </a:t>
            </a:r>
            <a:r>
              <a:rPr lang="zh-TW" altLang="en-US" dirty="0"/>
              <a:t>跟</a:t>
            </a:r>
            <a:r>
              <a:rPr lang="en-US" altLang="zh-TW" dirty="0"/>
              <a:t> b0</a:t>
            </a:r>
            <a:r>
              <a:rPr lang="zh-TW" altLang="en-US" dirty="0"/>
              <a:t>，接下來計算在</a:t>
            </a:r>
            <a:r>
              <a:rPr lang="en-US" altLang="zh-TW" dirty="0"/>
              <a:t> w=w0 </a:t>
            </a:r>
            <a:r>
              <a:rPr lang="zh-TW" altLang="en-US" dirty="0"/>
              <a:t>和</a:t>
            </a:r>
            <a:r>
              <a:rPr lang="en-US" altLang="zh-TW" dirty="0"/>
              <a:t> b=b0</a:t>
            </a:r>
            <a:r>
              <a:rPr lang="zh-TW" altLang="en-US" dirty="0"/>
              <a:t> 的時候 </a:t>
            </a:r>
            <a:r>
              <a:rPr lang="en-US" altLang="zh-TW" dirty="0"/>
              <a:t>w</a:t>
            </a:r>
            <a:r>
              <a:rPr lang="zh-TW" altLang="en-US" dirty="0"/>
              <a:t> 對 </a:t>
            </a:r>
            <a:r>
              <a:rPr lang="en-US" altLang="zh-TW" dirty="0"/>
              <a:t>loss </a:t>
            </a:r>
            <a:r>
              <a:rPr lang="zh-TW" altLang="en-US" dirty="0"/>
              <a:t>偏微分，以及在</a:t>
            </a:r>
            <a:r>
              <a:rPr lang="en-US" altLang="zh-TW" dirty="0"/>
              <a:t> w=w0 </a:t>
            </a:r>
            <a:r>
              <a:rPr lang="zh-TW" altLang="en-US" dirty="0"/>
              <a:t>和</a:t>
            </a:r>
            <a:r>
              <a:rPr lang="en-US" altLang="zh-TW" dirty="0"/>
              <a:t> b=b0</a:t>
            </a:r>
            <a:r>
              <a:rPr lang="zh-TW" altLang="en-US" dirty="0"/>
              <a:t> 的時候 </a:t>
            </a:r>
            <a:r>
              <a:rPr lang="en-US" altLang="zh-TW" dirty="0"/>
              <a:t>b</a:t>
            </a:r>
            <a:r>
              <a:rPr lang="zh-TW" altLang="en-US" dirty="0"/>
              <a:t> 對 </a:t>
            </a:r>
            <a:r>
              <a:rPr lang="en-US" altLang="zh-TW" dirty="0"/>
              <a:t>loss </a:t>
            </a:r>
            <a:r>
              <a:rPr lang="zh-TW" altLang="en-US" dirty="0"/>
              <a:t>偏微分。接下來計算出來這兩個偏微分後，就分別去更新</a:t>
            </a:r>
            <a:r>
              <a:rPr lang="en-US" altLang="zh-TW" dirty="0"/>
              <a:t> w0 </a:t>
            </a:r>
            <a:r>
              <a:rPr lang="zh-TW" altLang="en-US" dirty="0"/>
              <a:t>和 </a:t>
            </a:r>
            <a:r>
              <a:rPr lang="en-US" altLang="zh-TW" dirty="0"/>
              <a:t>b0 </a:t>
            </a:r>
            <a:r>
              <a:rPr lang="zh-TW" altLang="en-US" dirty="0"/>
              <a:t>這兩個參數。這個步驟就反覆地持續下去，一直更新參數最後就可以找到一個 </a:t>
            </a:r>
            <a:r>
              <a:rPr lang="en-US" altLang="zh-TW" dirty="0"/>
              <a:t>loss </a:t>
            </a:r>
            <a:r>
              <a:rPr lang="zh-TW" altLang="en-US" dirty="0"/>
              <a:t>相對比較小的</a:t>
            </a:r>
            <a:r>
              <a:rPr lang="en-US" altLang="zh-TW" dirty="0"/>
              <a:t> w </a:t>
            </a:r>
            <a:r>
              <a:rPr lang="zh-TW" altLang="en-US" dirty="0"/>
              <a:t>和 </a:t>
            </a:r>
            <a:r>
              <a:rPr lang="en-US" altLang="zh-TW" dirty="0"/>
              <a:t>b </a:t>
            </a:r>
            <a:r>
              <a:rPr lang="zh-TW" altLang="en-US" dirty="0"/>
              <a:t>值。所謂的</a:t>
            </a:r>
            <a:r>
              <a:rPr lang="en-US" altLang="zh-TW" dirty="0"/>
              <a:t> </a:t>
            </a:r>
            <a:r>
              <a:rPr lang="en-US" sz="1200" b="0" spc="-20" dirty="0">
                <a:latin typeface="Calibri Light"/>
                <a:cs typeface="Calibri Light"/>
              </a:rPr>
              <a:t>Gradient</a:t>
            </a:r>
            <a:r>
              <a:rPr lang="en-US" sz="1200" b="0" spc="-10" dirty="0">
                <a:latin typeface="Calibri Light"/>
                <a:cs typeface="Calibri Light"/>
              </a:rPr>
              <a:t> Descent </a:t>
            </a:r>
            <a:r>
              <a:rPr lang="en-US" sz="1200" b="0" spc="-10" dirty="0" err="1">
                <a:latin typeface="Calibri Light"/>
                <a:cs typeface="Calibri Light"/>
              </a:rPr>
              <a:t>中的</a:t>
            </a:r>
            <a:r>
              <a:rPr lang="zh-TW" altLang="en-US" sz="1200" b="0" spc="-10" dirty="0">
                <a:latin typeface="Calibri Light"/>
                <a:cs typeface="Calibri Light"/>
              </a:rPr>
              <a:t> </a:t>
            </a:r>
            <a:r>
              <a:rPr lang="en-US" sz="1200" b="0" spc="-20" dirty="0">
                <a:latin typeface="Calibri Light"/>
                <a:cs typeface="Calibri Light"/>
              </a:rPr>
              <a:t>Gradient</a:t>
            </a:r>
            <a:r>
              <a:rPr lang="zh-TW" altLang="en-US" sz="1200" b="0" spc="-20" dirty="0">
                <a:latin typeface="Calibri Light"/>
                <a:cs typeface="Calibri Light"/>
              </a:rPr>
              <a:t> 是</a:t>
            </a:r>
            <a:r>
              <a:rPr lang="en-TW" sz="1200" b="0" i="0" kern="1200" dirty="0">
                <a:solidFill>
                  <a:schemeClr val="tx1"/>
                </a:solidFill>
                <a:effectLst/>
                <a:latin typeface="+mn-lt"/>
                <a:ea typeface="+mn-ea"/>
                <a:cs typeface="+mn-cs"/>
              </a:rPr>
              <a:t>∇</a:t>
            </a:r>
            <a:r>
              <a:rPr lang="en-US" altLang="zh-TW" sz="1200" b="0" spc="-20" dirty="0">
                <a:latin typeface="Calibri Light"/>
                <a:cs typeface="Calibri Light"/>
              </a:rPr>
              <a:t> L</a:t>
            </a:r>
            <a:r>
              <a:rPr lang="zh-TW" altLang="en-US" sz="1200" b="0" spc="-20" dirty="0">
                <a:latin typeface="Calibri Light"/>
                <a:cs typeface="Calibri Light"/>
              </a:rPr>
              <a:t>，是</a:t>
            </a:r>
            <a:r>
              <a:rPr lang="zh-TW" altLang="en-US" sz="1200" b="0" i="0" kern="1200" dirty="0">
                <a:solidFill>
                  <a:schemeClr val="tx1"/>
                </a:solidFill>
                <a:effectLst/>
                <a:latin typeface="+mn-lt"/>
                <a:ea typeface="+mn-ea"/>
                <a:cs typeface="+mn-cs"/>
              </a:rPr>
              <a:t>對各個參數求偏微分後，所組成的向量</a:t>
            </a:r>
            <a:r>
              <a:rPr lang="zh-TW" altLang="en-US" sz="1200" b="0" spc="-20" dirty="0">
                <a:latin typeface="Calibri Light"/>
                <a:cs typeface="Calibri Light"/>
              </a:rPr>
              <a:t>。</a:t>
            </a:r>
            <a:endParaRPr lang="en-TW" dirty="0"/>
          </a:p>
        </p:txBody>
      </p:sp>
      <p:sp>
        <p:nvSpPr>
          <p:cNvPr id="4" name="Slide Number Placeholder 3"/>
          <p:cNvSpPr>
            <a:spLocks noGrp="1"/>
          </p:cNvSpPr>
          <p:nvPr>
            <p:ph type="sldNum" sz="quarter" idx="5"/>
          </p:nvPr>
        </p:nvSpPr>
        <p:spPr/>
        <p:txBody>
          <a:bodyPr/>
          <a:lstStyle/>
          <a:p>
            <a:fld id="{55D17F91-82DF-3F49-B1C4-304F2D04CC7C}" type="slidenum">
              <a:rPr lang="en-TW" smtClean="0"/>
              <a:t>13</a:t>
            </a:fld>
            <a:endParaRPr lang="en-TW"/>
          </a:p>
        </p:txBody>
      </p:sp>
    </p:spTree>
    <p:extLst>
      <p:ext uri="{BB962C8B-B14F-4D97-AF65-F5344CB8AC3E}">
        <p14:creationId xmlns:p14="http://schemas.microsoft.com/office/powerpoint/2010/main" val="2392090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850914" y="234695"/>
            <a:ext cx="4162002" cy="2773679"/>
          </a:xfrm>
          <a:prstGeom prst="rect">
            <a:avLst/>
          </a:prstGeom>
        </p:spPr>
      </p:pic>
      <p:pic>
        <p:nvPicPr>
          <p:cNvPr id="17" name="bg object 17"/>
          <p:cNvPicPr/>
          <p:nvPr/>
        </p:nvPicPr>
        <p:blipFill>
          <a:blip r:embed="rId3" cstate="print"/>
          <a:stretch>
            <a:fillRect/>
          </a:stretch>
        </p:blipFill>
        <p:spPr>
          <a:xfrm>
            <a:off x="4907960" y="3499654"/>
            <a:ext cx="4105678" cy="2737526"/>
          </a:xfrm>
          <a:prstGeom prst="rect">
            <a:avLst/>
          </a:prstGeom>
        </p:spPr>
      </p:pic>
      <p:sp>
        <p:nvSpPr>
          <p:cNvPr id="18" name="bg object 18"/>
          <p:cNvSpPr/>
          <p:nvPr/>
        </p:nvSpPr>
        <p:spPr>
          <a:xfrm>
            <a:off x="4564379" y="3425952"/>
            <a:ext cx="462280" cy="2466340"/>
          </a:xfrm>
          <a:custGeom>
            <a:avLst/>
            <a:gdLst/>
            <a:ahLst/>
            <a:cxnLst/>
            <a:rect l="l" t="t" r="r" b="b"/>
            <a:pathLst>
              <a:path w="462279" h="2466340">
                <a:moveTo>
                  <a:pt x="461772" y="0"/>
                </a:moveTo>
                <a:lnTo>
                  <a:pt x="0" y="0"/>
                </a:lnTo>
                <a:lnTo>
                  <a:pt x="0" y="2465832"/>
                </a:lnTo>
                <a:lnTo>
                  <a:pt x="461772" y="2465832"/>
                </a:lnTo>
                <a:lnTo>
                  <a:pt x="461772"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1006246" y="1412874"/>
            <a:ext cx="7131507" cy="8788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7542" y="609676"/>
            <a:ext cx="5602605" cy="69723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3482340" y="3299363"/>
            <a:ext cx="3693795" cy="1407795"/>
          </a:xfrm>
          <a:prstGeom prst="rect">
            <a:avLst/>
          </a:prstGeom>
        </p:spPr>
        <p:txBody>
          <a:bodyPr wrap="square" lIns="0" tIns="0" rIns="0" bIns="0">
            <a:spAutoFit/>
          </a:bodyPr>
          <a:lstStyle>
            <a:lvl1pPr>
              <a:defRPr sz="2050" b="0" i="0">
                <a:solidFill>
                  <a:schemeClr val="tx1"/>
                </a:solidFill>
                <a:latin typeface="Cambria Math"/>
                <a:cs typeface="Cambria Math"/>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hyperlink" Target="http://chico386.pixnet.net/al" TargetMode="External"/><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3.png"/><Relationship Id="rId7"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chico386.pixnet.net/al" TargetMode="External"/><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8.png"/></Relationships>
</file>

<file path=ppt/slides/_rels/slide1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3.png"/><Relationship Id="rId7"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5.png"/><Relationship Id="rId9" Type="http://schemas.openxmlformats.org/officeDocument/2006/relationships/image" Target="../media/image63.png"/></Relationships>
</file>

<file path=ppt/slides/_rels/slide1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67.jp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78.jp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notesSlide" Target="../notesSlides/notesSlide12.xml"/><Relationship Id="rId16" Type="http://schemas.openxmlformats.org/officeDocument/2006/relationships/image" Target="../media/image91.png"/><Relationship Id="rId20"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png"/><Relationship Id="rId10" Type="http://schemas.openxmlformats.org/officeDocument/2006/relationships/image" Target="../media/image85.png"/><Relationship Id="rId19" Type="http://schemas.openxmlformats.org/officeDocument/2006/relationships/image" Target="../media/image94.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s>
</file>

<file path=ppt/slides/_rels/slide1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2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2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20.png"/><Relationship Id="rId5" Type="http://schemas.openxmlformats.org/officeDocument/2006/relationships/image" Target="../media/image114.png"/><Relationship Id="rId10" Type="http://schemas.openxmlformats.org/officeDocument/2006/relationships/image" Target="../media/image119.png"/><Relationship Id="rId4" Type="http://schemas.openxmlformats.org/officeDocument/2006/relationships/image" Target="../media/image113.png"/><Relationship Id="rId9" Type="http://schemas.openxmlformats.org/officeDocument/2006/relationships/image" Target="../media/image118.png"/></Relationships>
</file>

<file path=ppt/slides/_rels/slide2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3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3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16.jpg"/><Relationship Id="rId7" Type="http://schemas.openxmlformats.org/officeDocument/2006/relationships/image" Target="../media/image7.png"/><Relationship Id="rId12" Type="http://schemas.openxmlformats.org/officeDocument/2006/relationships/image" Target="../media/image21.png"/><Relationship Id="rId2" Type="http://schemas.openxmlformats.org/officeDocument/2006/relationships/image" Target="../media/image15.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0.png"/><Relationship Id="rId5" Type="http://schemas.openxmlformats.org/officeDocument/2006/relationships/image" Target="../media/image18.jpg"/><Relationship Id="rId1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hyperlink" Target="http://www.openintro.org/stat/data/?data=pokemon" TargetMode="Externa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42.png"/><Relationship Id="rId5" Type="http://schemas.openxmlformats.org/officeDocument/2006/relationships/image" Target="../media/image9.png"/><Relationship Id="rId10" Type="http://schemas.openxmlformats.org/officeDocument/2006/relationships/image" Target="../media/image41.png"/><Relationship Id="rId4" Type="http://schemas.openxmlformats.org/officeDocument/2006/relationships/image" Target="../media/image8.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8554" y="2488768"/>
            <a:ext cx="3323590" cy="940435"/>
          </a:xfrm>
          <a:prstGeom prst="rect">
            <a:avLst/>
          </a:prstGeom>
        </p:spPr>
        <p:txBody>
          <a:bodyPr vert="horz" wrap="square" lIns="0" tIns="12700" rIns="0" bIns="0" rtlCol="0">
            <a:spAutoFit/>
          </a:bodyPr>
          <a:lstStyle/>
          <a:p>
            <a:pPr marL="12700">
              <a:lnSpc>
                <a:spcPct val="100000"/>
              </a:lnSpc>
              <a:spcBef>
                <a:spcPts val="100"/>
              </a:spcBef>
            </a:pPr>
            <a:r>
              <a:rPr sz="6000" spc="-30" dirty="0"/>
              <a:t>Regression</a:t>
            </a:r>
            <a:endParaRPr sz="6000"/>
          </a:p>
        </p:txBody>
      </p:sp>
      <p:sp>
        <p:nvSpPr>
          <p:cNvPr id="3" name="object 3"/>
          <p:cNvSpPr txBox="1"/>
          <p:nvPr/>
        </p:nvSpPr>
        <p:spPr>
          <a:xfrm>
            <a:off x="3224022" y="3469318"/>
            <a:ext cx="2694940" cy="1494790"/>
          </a:xfrm>
          <a:prstGeom prst="rect">
            <a:avLst/>
          </a:prstGeom>
        </p:spPr>
        <p:txBody>
          <a:bodyPr vert="horz" wrap="square" lIns="0" tIns="76200" rIns="0" bIns="0" rtlCol="0">
            <a:spAutoFit/>
          </a:bodyPr>
          <a:lstStyle/>
          <a:p>
            <a:pPr algn="ctr">
              <a:lnSpc>
                <a:spcPct val="100000"/>
              </a:lnSpc>
              <a:spcBef>
                <a:spcPts val="600"/>
              </a:spcBef>
            </a:pPr>
            <a:r>
              <a:rPr sz="4400" dirty="0">
                <a:latin typeface="Calibri"/>
                <a:cs typeface="Calibri"/>
              </a:rPr>
              <a:t>Hung-yi</a:t>
            </a:r>
            <a:r>
              <a:rPr sz="4400" spc="-90" dirty="0">
                <a:latin typeface="Calibri"/>
                <a:cs typeface="Calibri"/>
              </a:rPr>
              <a:t> </a:t>
            </a:r>
            <a:r>
              <a:rPr sz="4400" spc="-5" dirty="0">
                <a:latin typeface="Calibri"/>
                <a:cs typeface="Calibri"/>
              </a:rPr>
              <a:t>Lee</a:t>
            </a:r>
            <a:endParaRPr sz="4400">
              <a:latin typeface="Calibri"/>
              <a:cs typeface="Calibri"/>
            </a:endParaRPr>
          </a:p>
          <a:p>
            <a:pPr marL="1905" algn="ctr">
              <a:lnSpc>
                <a:spcPct val="100000"/>
              </a:lnSpc>
              <a:spcBef>
                <a:spcPts val="505"/>
              </a:spcBef>
            </a:pPr>
            <a:r>
              <a:rPr sz="4400" dirty="0">
                <a:latin typeface="PMingLiU"/>
                <a:cs typeface="PMingLiU"/>
              </a:rPr>
              <a:t>李宏毅</a:t>
            </a:r>
            <a:endParaRPr sz="4400">
              <a:latin typeface="PMingLiU"/>
              <a:cs typeface="PMingLi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sp>
        <p:nvSpPr>
          <p:cNvPr id="3" name="object 3"/>
          <p:cNvSpPr txBox="1"/>
          <p:nvPr/>
        </p:nvSpPr>
        <p:spPr>
          <a:xfrm>
            <a:off x="707542" y="1805685"/>
            <a:ext cx="6591300" cy="39116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5" dirty="0">
                <a:latin typeface="Calibri"/>
                <a:cs typeface="Calibri"/>
              </a:rPr>
              <a:t>Consider</a:t>
            </a:r>
            <a:r>
              <a:rPr sz="2400" spc="-25" dirty="0">
                <a:latin typeface="Calibri"/>
                <a:cs typeface="Calibri"/>
              </a:rPr>
              <a:t> </a:t>
            </a:r>
            <a:r>
              <a:rPr sz="2400" spc="-5" dirty="0">
                <a:latin typeface="Calibri"/>
                <a:cs typeface="Calibri"/>
              </a:rPr>
              <a:t>loss</a:t>
            </a:r>
            <a:r>
              <a:rPr sz="2400" spc="-10" dirty="0">
                <a:latin typeface="Calibri"/>
                <a:cs typeface="Calibri"/>
              </a:rPr>
              <a:t> </a:t>
            </a:r>
            <a:r>
              <a:rPr sz="2400" spc="-5" dirty="0">
                <a:latin typeface="Calibri"/>
                <a:cs typeface="Calibri"/>
              </a:rPr>
              <a:t>function </a:t>
            </a:r>
            <a:r>
              <a:rPr sz="2400" spc="-5" dirty="0">
                <a:latin typeface="Cambria Math"/>
                <a:cs typeface="Cambria Math"/>
              </a:rPr>
              <a:t>𝐿(𝑤)</a:t>
            </a:r>
            <a:r>
              <a:rPr sz="2400" spc="10" dirty="0">
                <a:latin typeface="Cambria Math"/>
                <a:cs typeface="Cambria Math"/>
              </a:rPr>
              <a:t> </a:t>
            </a:r>
            <a:r>
              <a:rPr sz="2400" dirty="0">
                <a:latin typeface="Calibri"/>
                <a:cs typeface="Calibri"/>
              </a:rPr>
              <a:t>with</a:t>
            </a:r>
            <a:r>
              <a:rPr sz="2400" spc="-25" dirty="0">
                <a:latin typeface="Calibri"/>
                <a:cs typeface="Calibri"/>
              </a:rPr>
              <a:t> </a:t>
            </a:r>
            <a:r>
              <a:rPr sz="2400" spc="-5" dirty="0">
                <a:latin typeface="Calibri"/>
                <a:cs typeface="Calibri"/>
              </a:rPr>
              <a:t>one</a:t>
            </a:r>
            <a:r>
              <a:rPr sz="2400" dirty="0">
                <a:latin typeface="Calibri"/>
                <a:cs typeface="Calibri"/>
              </a:rPr>
              <a:t> </a:t>
            </a:r>
            <a:r>
              <a:rPr sz="2400" spc="-10" dirty="0">
                <a:latin typeface="Calibri"/>
                <a:cs typeface="Calibri"/>
              </a:rPr>
              <a:t>parameter</a:t>
            </a:r>
            <a:r>
              <a:rPr sz="2400" spc="-45" dirty="0">
                <a:latin typeface="Calibri"/>
                <a:cs typeface="Calibri"/>
              </a:rPr>
              <a:t> </a:t>
            </a:r>
            <a:r>
              <a:rPr sz="2400" dirty="0">
                <a:latin typeface="Calibri"/>
                <a:cs typeface="Calibri"/>
              </a:rPr>
              <a:t>w:</a:t>
            </a:r>
            <a:endParaRPr sz="2400">
              <a:latin typeface="Calibri"/>
              <a:cs typeface="Calibri"/>
            </a:endParaRPr>
          </a:p>
        </p:txBody>
      </p:sp>
      <p:sp>
        <p:nvSpPr>
          <p:cNvPr id="4" name="object 4"/>
          <p:cNvSpPr/>
          <p:nvPr/>
        </p:nvSpPr>
        <p:spPr>
          <a:xfrm>
            <a:off x="600519" y="3520566"/>
            <a:ext cx="434340" cy="282575"/>
          </a:xfrm>
          <a:custGeom>
            <a:avLst/>
            <a:gdLst/>
            <a:ahLst/>
            <a:cxnLst/>
            <a:rect l="l" t="t" r="r" b="b"/>
            <a:pathLst>
              <a:path w="434340" h="282575">
                <a:moveTo>
                  <a:pt x="344068" y="0"/>
                </a:moveTo>
                <a:lnTo>
                  <a:pt x="340055" y="11557"/>
                </a:lnTo>
                <a:lnTo>
                  <a:pt x="356392" y="18631"/>
                </a:lnTo>
                <a:lnTo>
                  <a:pt x="370446" y="28432"/>
                </a:lnTo>
                <a:lnTo>
                  <a:pt x="398984" y="73925"/>
                </a:lnTo>
                <a:lnTo>
                  <a:pt x="407314" y="115732"/>
                </a:lnTo>
                <a:lnTo>
                  <a:pt x="408355" y="139827"/>
                </a:lnTo>
                <a:lnTo>
                  <a:pt x="407310" y="164707"/>
                </a:lnTo>
                <a:lnTo>
                  <a:pt x="398942" y="207656"/>
                </a:lnTo>
                <a:lnTo>
                  <a:pt x="370463" y="253857"/>
                </a:lnTo>
                <a:lnTo>
                  <a:pt x="340499" y="270891"/>
                </a:lnTo>
                <a:lnTo>
                  <a:pt x="344068" y="282321"/>
                </a:lnTo>
                <a:lnTo>
                  <a:pt x="382577" y="264302"/>
                </a:lnTo>
                <a:lnTo>
                  <a:pt x="410895" y="233045"/>
                </a:lnTo>
                <a:lnTo>
                  <a:pt x="428304" y="191135"/>
                </a:lnTo>
                <a:lnTo>
                  <a:pt x="434111" y="141224"/>
                </a:lnTo>
                <a:lnTo>
                  <a:pt x="432654" y="115359"/>
                </a:lnTo>
                <a:lnTo>
                  <a:pt x="421006" y="69536"/>
                </a:lnTo>
                <a:lnTo>
                  <a:pt x="397910" y="32146"/>
                </a:lnTo>
                <a:lnTo>
                  <a:pt x="364535" y="7381"/>
                </a:lnTo>
                <a:lnTo>
                  <a:pt x="344068" y="0"/>
                </a:lnTo>
                <a:close/>
              </a:path>
              <a:path w="434340" h="282575">
                <a:moveTo>
                  <a:pt x="90030" y="0"/>
                </a:moveTo>
                <a:lnTo>
                  <a:pt x="51617" y="18097"/>
                </a:lnTo>
                <a:lnTo>
                  <a:pt x="23291" y="49530"/>
                </a:lnTo>
                <a:lnTo>
                  <a:pt x="5821" y="91471"/>
                </a:lnTo>
                <a:lnTo>
                  <a:pt x="0" y="141224"/>
                </a:lnTo>
                <a:lnTo>
                  <a:pt x="1450" y="167179"/>
                </a:lnTo>
                <a:lnTo>
                  <a:pt x="13056" y="213090"/>
                </a:lnTo>
                <a:lnTo>
                  <a:pt x="36093" y="250334"/>
                </a:lnTo>
                <a:lnTo>
                  <a:pt x="69501" y="274960"/>
                </a:lnTo>
                <a:lnTo>
                  <a:pt x="90030" y="282321"/>
                </a:lnTo>
                <a:lnTo>
                  <a:pt x="93611" y="270891"/>
                </a:lnTo>
                <a:lnTo>
                  <a:pt x="77521" y="263773"/>
                </a:lnTo>
                <a:lnTo>
                  <a:pt x="63636" y="253857"/>
                </a:lnTo>
                <a:lnTo>
                  <a:pt x="35156" y="207656"/>
                </a:lnTo>
                <a:lnTo>
                  <a:pt x="26788" y="164707"/>
                </a:lnTo>
                <a:lnTo>
                  <a:pt x="25742" y="139827"/>
                </a:lnTo>
                <a:lnTo>
                  <a:pt x="26788" y="115732"/>
                </a:lnTo>
                <a:lnTo>
                  <a:pt x="35156" y="73925"/>
                </a:lnTo>
                <a:lnTo>
                  <a:pt x="63749" y="28432"/>
                </a:lnTo>
                <a:lnTo>
                  <a:pt x="94056" y="11557"/>
                </a:lnTo>
                <a:lnTo>
                  <a:pt x="90030" y="0"/>
                </a:lnTo>
                <a:close/>
              </a:path>
            </a:pathLst>
          </a:custGeom>
          <a:solidFill>
            <a:srgbClr val="000000"/>
          </a:solidFill>
        </p:spPr>
        <p:txBody>
          <a:bodyPr wrap="square" lIns="0" tIns="0" rIns="0" bIns="0" rtlCol="0"/>
          <a:lstStyle/>
          <a:p>
            <a:endParaRPr/>
          </a:p>
        </p:txBody>
      </p:sp>
      <p:sp>
        <p:nvSpPr>
          <p:cNvPr id="5" name="object 5"/>
          <p:cNvSpPr txBox="1"/>
          <p:nvPr/>
        </p:nvSpPr>
        <p:spPr>
          <a:xfrm>
            <a:off x="393598" y="3064002"/>
            <a:ext cx="615950" cy="758825"/>
          </a:xfrm>
          <a:prstGeom prst="rect">
            <a:avLst/>
          </a:prstGeom>
        </p:spPr>
        <p:txBody>
          <a:bodyPr vert="horz" wrap="square" lIns="0" tIns="12700" rIns="0" bIns="0" rtlCol="0">
            <a:spAutoFit/>
          </a:bodyPr>
          <a:lstStyle/>
          <a:p>
            <a:pPr marL="76200">
              <a:lnSpc>
                <a:spcPct val="100000"/>
              </a:lnSpc>
              <a:spcBef>
                <a:spcPts val="100"/>
              </a:spcBef>
            </a:pPr>
            <a:r>
              <a:rPr sz="2400" spc="-5" dirty="0">
                <a:latin typeface="Calibri"/>
                <a:cs typeface="Calibri"/>
              </a:rPr>
              <a:t>Lo</a:t>
            </a:r>
            <a:r>
              <a:rPr sz="2400" spc="-10" dirty="0">
                <a:latin typeface="Calibri"/>
                <a:cs typeface="Calibri"/>
              </a:rPr>
              <a:t>s</a:t>
            </a:r>
            <a:r>
              <a:rPr sz="2400" dirty="0">
                <a:latin typeface="Calibri"/>
                <a:cs typeface="Calibri"/>
              </a:rPr>
              <a:t>s</a:t>
            </a:r>
            <a:endParaRPr sz="2400">
              <a:latin typeface="Calibri"/>
              <a:cs typeface="Calibri"/>
            </a:endParaRPr>
          </a:p>
          <a:p>
            <a:pPr marL="12700">
              <a:lnSpc>
                <a:spcPct val="100000"/>
              </a:lnSpc>
              <a:spcBef>
                <a:spcPts val="10"/>
              </a:spcBef>
              <a:tabLst>
                <a:tab pos="306705" algn="l"/>
              </a:tabLst>
            </a:pPr>
            <a:r>
              <a:rPr sz="2400" dirty="0">
                <a:latin typeface="Cambria Math"/>
                <a:cs typeface="Cambria Math"/>
              </a:rPr>
              <a:t>𝐿	𝑤</a:t>
            </a:r>
            <a:endParaRPr sz="2400">
              <a:latin typeface="Cambria Math"/>
              <a:cs typeface="Cambria Math"/>
            </a:endParaRPr>
          </a:p>
        </p:txBody>
      </p:sp>
      <p:sp>
        <p:nvSpPr>
          <p:cNvPr id="6" name="object 6"/>
          <p:cNvSpPr/>
          <p:nvPr/>
        </p:nvSpPr>
        <p:spPr>
          <a:xfrm>
            <a:off x="528066" y="5942076"/>
            <a:ext cx="8281670" cy="114300"/>
          </a:xfrm>
          <a:custGeom>
            <a:avLst/>
            <a:gdLst/>
            <a:ahLst/>
            <a:cxnLst/>
            <a:rect l="l" t="t" r="r" b="b"/>
            <a:pathLst>
              <a:path w="8281670" h="114300">
                <a:moveTo>
                  <a:pt x="8166861" y="0"/>
                </a:moveTo>
                <a:lnTo>
                  <a:pt x="8166861" y="114300"/>
                </a:lnTo>
                <a:lnTo>
                  <a:pt x="8243061" y="76200"/>
                </a:lnTo>
                <a:lnTo>
                  <a:pt x="8185911" y="76200"/>
                </a:lnTo>
                <a:lnTo>
                  <a:pt x="8185911" y="38100"/>
                </a:lnTo>
                <a:lnTo>
                  <a:pt x="8243061" y="38100"/>
                </a:lnTo>
                <a:lnTo>
                  <a:pt x="8166861" y="0"/>
                </a:lnTo>
                <a:close/>
              </a:path>
              <a:path w="8281670" h="114300">
                <a:moveTo>
                  <a:pt x="8166861" y="38100"/>
                </a:moveTo>
                <a:lnTo>
                  <a:pt x="0" y="38100"/>
                </a:lnTo>
                <a:lnTo>
                  <a:pt x="0" y="76200"/>
                </a:lnTo>
                <a:lnTo>
                  <a:pt x="8166861" y="76200"/>
                </a:lnTo>
                <a:lnTo>
                  <a:pt x="8166861" y="38100"/>
                </a:lnTo>
                <a:close/>
              </a:path>
              <a:path w="8281670" h="114300">
                <a:moveTo>
                  <a:pt x="8243061" y="38100"/>
                </a:moveTo>
                <a:lnTo>
                  <a:pt x="8185911" y="38100"/>
                </a:lnTo>
                <a:lnTo>
                  <a:pt x="8185911" y="76200"/>
                </a:lnTo>
                <a:lnTo>
                  <a:pt x="8243061" y="76200"/>
                </a:lnTo>
                <a:lnTo>
                  <a:pt x="8281161" y="57150"/>
                </a:lnTo>
                <a:lnTo>
                  <a:pt x="8243061" y="38100"/>
                </a:lnTo>
                <a:close/>
              </a:path>
            </a:pathLst>
          </a:custGeom>
          <a:solidFill>
            <a:srgbClr val="000000"/>
          </a:solidFill>
        </p:spPr>
        <p:txBody>
          <a:bodyPr wrap="square" lIns="0" tIns="0" rIns="0" bIns="0" rtlCol="0"/>
          <a:lstStyle/>
          <a:p>
            <a:endParaRPr/>
          </a:p>
        </p:txBody>
      </p:sp>
      <p:sp>
        <p:nvSpPr>
          <p:cNvPr id="7" name="object 7"/>
          <p:cNvSpPr txBox="1"/>
          <p:nvPr/>
        </p:nvSpPr>
        <p:spPr>
          <a:xfrm>
            <a:off x="8332173" y="5910622"/>
            <a:ext cx="243840" cy="417195"/>
          </a:xfrm>
          <a:prstGeom prst="rect">
            <a:avLst/>
          </a:prstGeom>
        </p:spPr>
        <p:txBody>
          <a:bodyPr vert="horz" wrap="square" lIns="0" tIns="14604" rIns="0" bIns="0" rtlCol="0">
            <a:spAutoFit/>
          </a:bodyPr>
          <a:lstStyle/>
          <a:p>
            <a:pPr marL="12700">
              <a:lnSpc>
                <a:spcPct val="100000"/>
              </a:lnSpc>
              <a:spcBef>
                <a:spcPts val="114"/>
              </a:spcBef>
            </a:pPr>
            <a:r>
              <a:rPr sz="2550" i="1" spc="15" dirty="0">
                <a:latin typeface="Times New Roman"/>
                <a:cs typeface="Times New Roman"/>
              </a:rPr>
              <a:t>w</a:t>
            </a:r>
            <a:endParaRPr sz="2550">
              <a:latin typeface="Times New Roman"/>
              <a:cs typeface="Times New Roman"/>
            </a:endParaRPr>
          </a:p>
        </p:txBody>
      </p:sp>
      <p:grpSp>
        <p:nvGrpSpPr>
          <p:cNvPr id="8" name="object 8"/>
          <p:cNvGrpSpPr/>
          <p:nvPr/>
        </p:nvGrpSpPr>
        <p:grpSpPr>
          <a:xfrm>
            <a:off x="963104" y="2324036"/>
            <a:ext cx="8213090" cy="4276725"/>
            <a:chOff x="963104" y="2324036"/>
            <a:chExt cx="8213090" cy="4276725"/>
          </a:xfrm>
        </p:grpSpPr>
        <p:sp>
          <p:nvSpPr>
            <p:cNvPr id="9" name="object 9"/>
            <p:cNvSpPr/>
            <p:nvPr/>
          </p:nvSpPr>
          <p:spPr>
            <a:xfrm>
              <a:off x="1252727" y="2446019"/>
              <a:ext cx="173990" cy="3877310"/>
            </a:xfrm>
            <a:custGeom>
              <a:avLst/>
              <a:gdLst/>
              <a:ahLst/>
              <a:cxnLst/>
              <a:rect l="l" t="t" r="r" b="b"/>
              <a:pathLst>
                <a:path w="173990" h="3877310">
                  <a:moveTo>
                    <a:pt x="115824" y="144779"/>
                  </a:moveTo>
                  <a:lnTo>
                    <a:pt x="57912" y="144779"/>
                  </a:lnTo>
                  <a:lnTo>
                    <a:pt x="57912" y="3877170"/>
                  </a:lnTo>
                  <a:lnTo>
                    <a:pt x="115824" y="3877170"/>
                  </a:lnTo>
                  <a:lnTo>
                    <a:pt x="115824" y="144779"/>
                  </a:lnTo>
                  <a:close/>
                </a:path>
                <a:path w="173990" h="3877310">
                  <a:moveTo>
                    <a:pt x="86868" y="0"/>
                  </a:moveTo>
                  <a:lnTo>
                    <a:pt x="0" y="173735"/>
                  </a:lnTo>
                  <a:lnTo>
                    <a:pt x="57912" y="173735"/>
                  </a:lnTo>
                  <a:lnTo>
                    <a:pt x="57912" y="144779"/>
                  </a:lnTo>
                  <a:lnTo>
                    <a:pt x="159258" y="144779"/>
                  </a:lnTo>
                  <a:lnTo>
                    <a:pt x="86868" y="0"/>
                  </a:lnTo>
                  <a:close/>
                </a:path>
                <a:path w="173990" h="3877310">
                  <a:moveTo>
                    <a:pt x="159258" y="144779"/>
                  </a:moveTo>
                  <a:lnTo>
                    <a:pt x="115824" y="144779"/>
                  </a:lnTo>
                  <a:lnTo>
                    <a:pt x="115824" y="173735"/>
                  </a:lnTo>
                  <a:lnTo>
                    <a:pt x="173735" y="173735"/>
                  </a:lnTo>
                  <a:lnTo>
                    <a:pt x="159258" y="144779"/>
                  </a:lnTo>
                  <a:close/>
                </a:path>
              </a:pathLst>
            </a:custGeom>
            <a:solidFill>
              <a:srgbClr val="000000"/>
            </a:solidFill>
          </p:spPr>
          <p:txBody>
            <a:bodyPr wrap="square" lIns="0" tIns="0" rIns="0" bIns="0" rtlCol="0"/>
            <a:lstStyle/>
            <a:p>
              <a:endParaRPr/>
            </a:p>
          </p:txBody>
        </p:sp>
        <p:sp>
          <p:nvSpPr>
            <p:cNvPr id="10" name="object 10"/>
            <p:cNvSpPr/>
            <p:nvPr/>
          </p:nvSpPr>
          <p:spPr>
            <a:xfrm>
              <a:off x="995171" y="2356103"/>
              <a:ext cx="6681470" cy="4209415"/>
            </a:xfrm>
            <a:custGeom>
              <a:avLst/>
              <a:gdLst/>
              <a:ahLst/>
              <a:cxnLst/>
              <a:rect l="l" t="t" r="r" b="b"/>
              <a:pathLst>
                <a:path w="6681470" h="4209415">
                  <a:moveTo>
                    <a:pt x="0" y="0"/>
                  </a:moveTo>
                  <a:lnTo>
                    <a:pt x="11304" y="55642"/>
                  </a:lnTo>
                  <a:lnTo>
                    <a:pt x="23084" y="110995"/>
                  </a:lnTo>
                  <a:lnTo>
                    <a:pt x="35337" y="166048"/>
                  </a:lnTo>
                  <a:lnTo>
                    <a:pt x="48062" y="220789"/>
                  </a:lnTo>
                  <a:lnTo>
                    <a:pt x="61255" y="275206"/>
                  </a:lnTo>
                  <a:lnTo>
                    <a:pt x="74914" y="329288"/>
                  </a:lnTo>
                  <a:lnTo>
                    <a:pt x="89037" y="383022"/>
                  </a:lnTo>
                  <a:lnTo>
                    <a:pt x="103621" y="436397"/>
                  </a:lnTo>
                  <a:lnTo>
                    <a:pt x="118664" y="489402"/>
                  </a:lnTo>
                  <a:lnTo>
                    <a:pt x="134163" y="542025"/>
                  </a:lnTo>
                  <a:lnTo>
                    <a:pt x="150117" y="594253"/>
                  </a:lnTo>
                  <a:lnTo>
                    <a:pt x="166521" y="646076"/>
                  </a:lnTo>
                  <a:lnTo>
                    <a:pt x="183375" y="697482"/>
                  </a:lnTo>
                  <a:lnTo>
                    <a:pt x="200676" y="748459"/>
                  </a:lnTo>
                  <a:lnTo>
                    <a:pt x="218421" y="798995"/>
                  </a:lnTo>
                  <a:lnTo>
                    <a:pt x="236608" y="849079"/>
                  </a:lnTo>
                  <a:lnTo>
                    <a:pt x="255234" y="898699"/>
                  </a:lnTo>
                  <a:lnTo>
                    <a:pt x="274297" y="947843"/>
                  </a:lnTo>
                  <a:lnTo>
                    <a:pt x="293794" y="996499"/>
                  </a:lnTo>
                  <a:lnTo>
                    <a:pt x="313724" y="1044657"/>
                  </a:lnTo>
                  <a:lnTo>
                    <a:pt x="334083" y="1092304"/>
                  </a:lnTo>
                  <a:lnTo>
                    <a:pt x="354870" y="1139429"/>
                  </a:lnTo>
                  <a:lnTo>
                    <a:pt x="376081" y="1186019"/>
                  </a:lnTo>
                  <a:lnTo>
                    <a:pt x="397715" y="1232064"/>
                  </a:lnTo>
                  <a:lnTo>
                    <a:pt x="419768" y="1277552"/>
                  </a:lnTo>
                  <a:lnTo>
                    <a:pt x="442239" y="1322470"/>
                  </a:lnTo>
                  <a:lnTo>
                    <a:pt x="465125" y="1366807"/>
                  </a:lnTo>
                  <a:lnTo>
                    <a:pt x="488424" y="1410552"/>
                  </a:lnTo>
                  <a:lnTo>
                    <a:pt x="512133" y="1453693"/>
                  </a:lnTo>
                  <a:lnTo>
                    <a:pt x="536250" y="1496218"/>
                  </a:lnTo>
                  <a:lnTo>
                    <a:pt x="560772" y="1538116"/>
                  </a:lnTo>
                  <a:lnTo>
                    <a:pt x="585697" y="1579375"/>
                  </a:lnTo>
                  <a:lnTo>
                    <a:pt x="611022" y="1619982"/>
                  </a:lnTo>
                  <a:lnTo>
                    <a:pt x="636746" y="1659927"/>
                  </a:lnTo>
                  <a:lnTo>
                    <a:pt x="662865" y="1699198"/>
                  </a:lnTo>
                  <a:lnTo>
                    <a:pt x="689377" y="1737783"/>
                  </a:lnTo>
                  <a:lnTo>
                    <a:pt x="716280" y="1775670"/>
                  </a:lnTo>
                  <a:lnTo>
                    <a:pt x="743571" y="1812848"/>
                  </a:lnTo>
                  <a:lnTo>
                    <a:pt x="771248" y="1849306"/>
                  </a:lnTo>
                  <a:lnTo>
                    <a:pt x="799308" y="1885030"/>
                  </a:lnTo>
                  <a:lnTo>
                    <a:pt x="827750" y="1920011"/>
                  </a:lnTo>
                  <a:lnTo>
                    <a:pt x="856570" y="1954235"/>
                  </a:lnTo>
                  <a:lnTo>
                    <a:pt x="885766" y="1987692"/>
                  </a:lnTo>
                  <a:lnTo>
                    <a:pt x="915336" y="2020369"/>
                  </a:lnTo>
                  <a:lnTo>
                    <a:pt x="945277" y="2052256"/>
                  </a:lnTo>
                  <a:lnTo>
                    <a:pt x="975588" y="2083339"/>
                  </a:lnTo>
                  <a:lnTo>
                    <a:pt x="1006264" y="2113609"/>
                  </a:lnTo>
                  <a:lnTo>
                    <a:pt x="1037305" y="2143052"/>
                  </a:lnTo>
                  <a:lnTo>
                    <a:pt x="1068707" y="2171658"/>
                  </a:lnTo>
                  <a:lnTo>
                    <a:pt x="1100468" y="2199414"/>
                  </a:lnTo>
                  <a:lnTo>
                    <a:pt x="1132586" y="2226310"/>
                  </a:lnTo>
                  <a:lnTo>
                    <a:pt x="1168975" y="2255042"/>
                  </a:lnTo>
                  <a:lnTo>
                    <a:pt x="1206504" y="2282598"/>
                  </a:lnTo>
                  <a:lnTo>
                    <a:pt x="1245125" y="2309002"/>
                  </a:lnTo>
                  <a:lnTo>
                    <a:pt x="1284793" y="2334278"/>
                  </a:lnTo>
                  <a:lnTo>
                    <a:pt x="1325462" y="2358451"/>
                  </a:lnTo>
                  <a:lnTo>
                    <a:pt x="1367088" y="2381544"/>
                  </a:lnTo>
                  <a:lnTo>
                    <a:pt x="1409625" y="2403583"/>
                  </a:lnTo>
                  <a:lnTo>
                    <a:pt x="1453027" y="2424590"/>
                  </a:lnTo>
                  <a:lnTo>
                    <a:pt x="1497248" y="2444592"/>
                  </a:lnTo>
                  <a:lnTo>
                    <a:pt x="1542244" y="2463611"/>
                  </a:lnTo>
                  <a:lnTo>
                    <a:pt x="1587968" y="2481672"/>
                  </a:lnTo>
                  <a:lnTo>
                    <a:pt x="1634376" y="2498799"/>
                  </a:lnTo>
                  <a:lnTo>
                    <a:pt x="1681421" y="2515017"/>
                  </a:lnTo>
                  <a:lnTo>
                    <a:pt x="1729059" y="2530350"/>
                  </a:lnTo>
                  <a:lnTo>
                    <a:pt x="1777243" y="2544822"/>
                  </a:lnTo>
                  <a:lnTo>
                    <a:pt x="1825929" y="2558457"/>
                  </a:lnTo>
                  <a:lnTo>
                    <a:pt x="1875070" y="2571280"/>
                  </a:lnTo>
                  <a:lnTo>
                    <a:pt x="1924621" y="2583315"/>
                  </a:lnTo>
                  <a:lnTo>
                    <a:pt x="1974537" y="2594587"/>
                  </a:lnTo>
                  <a:lnTo>
                    <a:pt x="2024772" y="2605118"/>
                  </a:lnTo>
                  <a:lnTo>
                    <a:pt x="2075281" y="2614935"/>
                  </a:lnTo>
                  <a:lnTo>
                    <a:pt x="2126018" y="2624060"/>
                  </a:lnTo>
                  <a:lnTo>
                    <a:pt x="2176938" y="2632519"/>
                  </a:lnTo>
                  <a:lnTo>
                    <a:pt x="2227995" y="2640335"/>
                  </a:lnTo>
                  <a:lnTo>
                    <a:pt x="2279144" y="2647534"/>
                  </a:lnTo>
                  <a:lnTo>
                    <a:pt x="2330339" y="2654138"/>
                  </a:lnTo>
                  <a:lnTo>
                    <a:pt x="2381535" y="2660172"/>
                  </a:lnTo>
                  <a:lnTo>
                    <a:pt x="2432685" y="2665662"/>
                  </a:lnTo>
                  <a:lnTo>
                    <a:pt x="2483746" y="2670630"/>
                  </a:lnTo>
                  <a:lnTo>
                    <a:pt x="2534671" y="2675101"/>
                  </a:lnTo>
                  <a:lnTo>
                    <a:pt x="2585414" y="2679100"/>
                  </a:lnTo>
                  <a:lnTo>
                    <a:pt x="2635931" y="2682650"/>
                  </a:lnTo>
                  <a:lnTo>
                    <a:pt x="2686175" y="2685777"/>
                  </a:lnTo>
                  <a:lnTo>
                    <a:pt x="2736102" y="2688504"/>
                  </a:lnTo>
                  <a:lnTo>
                    <a:pt x="2785665" y="2690855"/>
                  </a:lnTo>
                  <a:lnTo>
                    <a:pt x="2834820" y="2692855"/>
                  </a:lnTo>
                  <a:lnTo>
                    <a:pt x="2883520" y="2694528"/>
                  </a:lnTo>
                  <a:lnTo>
                    <a:pt x="2931720" y="2695898"/>
                  </a:lnTo>
                  <a:lnTo>
                    <a:pt x="2979376" y="2696990"/>
                  </a:lnTo>
                  <a:lnTo>
                    <a:pt x="3026440" y="2697828"/>
                  </a:lnTo>
                  <a:lnTo>
                    <a:pt x="3072868" y="2698436"/>
                  </a:lnTo>
                  <a:lnTo>
                    <a:pt x="3118614" y="2698838"/>
                  </a:lnTo>
                  <a:lnTo>
                    <a:pt x="3163633" y="2699059"/>
                  </a:lnTo>
                  <a:lnTo>
                    <a:pt x="3207879" y="2699123"/>
                  </a:lnTo>
                  <a:lnTo>
                    <a:pt x="3251307" y="2699054"/>
                  </a:lnTo>
                  <a:lnTo>
                    <a:pt x="3293872" y="2698877"/>
                  </a:lnTo>
                  <a:lnTo>
                    <a:pt x="3342309" y="2700105"/>
                  </a:lnTo>
                  <a:lnTo>
                    <a:pt x="3390715" y="2704222"/>
                  </a:lnTo>
                  <a:lnTo>
                    <a:pt x="3439063" y="2711078"/>
                  </a:lnTo>
                  <a:lnTo>
                    <a:pt x="3487324" y="2720522"/>
                  </a:lnTo>
                  <a:lnTo>
                    <a:pt x="3535473" y="2732403"/>
                  </a:lnTo>
                  <a:lnTo>
                    <a:pt x="3583482" y="2746570"/>
                  </a:lnTo>
                  <a:lnTo>
                    <a:pt x="3631324" y="2762872"/>
                  </a:lnTo>
                  <a:lnTo>
                    <a:pt x="3678971" y="2781159"/>
                  </a:lnTo>
                  <a:lnTo>
                    <a:pt x="3726397" y="2801280"/>
                  </a:lnTo>
                  <a:lnTo>
                    <a:pt x="3773574" y="2823083"/>
                  </a:lnTo>
                  <a:lnTo>
                    <a:pt x="3820476" y="2846420"/>
                  </a:lnTo>
                  <a:lnTo>
                    <a:pt x="3867075" y="2871137"/>
                  </a:lnTo>
                  <a:lnTo>
                    <a:pt x="3913343" y="2897085"/>
                  </a:lnTo>
                  <a:lnTo>
                    <a:pt x="3959255" y="2924113"/>
                  </a:lnTo>
                  <a:lnTo>
                    <a:pt x="4004782" y="2952070"/>
                  </a:lnTo>
                  <a:lnTo>
                    <a:pt x="4049897" y="2980806"/>
                  </a:lnTo>
                  <a:lnTo>
                    <a:pt x="4094574" y="3010169"/>
                  </a:lnTo>
                  <a:lnTo>
                    <a:pt x="4138786" y="3040009"/>
                  </a:lnTo>
                  <a:lnTo>
                    <a:pt x="4182504" y="3070175"/>
                  </a:lnTo>
                  <a:lnTo>
                    <a:pt x="4225702" y="3100516"/>
                  </a:lnTo>
                  <a:lnTo>
                    <a:pt x="4268353" y="3130881"/>
                  </a:lnTo>
                  <a:lnTo>
                    <a:pt x="4310430" y="3161120"/>
                  </a:lnTo>
                  <a:lnTo>
                    <a:pt x="4351905" y="3191082"/>
                  </a:lnTo>
                  <a:lnTo>
                    <a:pt x="4392752" y="3220616"/>
                  </a:lnTo>
                  <a:lnTo>
                    <a:pt x="4432942" y="3249571"/>
                  </a:lnTo>
                  <a:lnTo>
                    <a:pt x="4472450" y="3277797"/>
                  </a:lnTo>
                  <a:lnTo>
                    <a:pt x="4511248" y="3305142"/>
                  </a:lnTo>
                  <a:lnTo>
                    <a:pt x="4549308" y="3331456"/>
                  </a:lnTo>
                  <a:lnTo>
                    <a:pt x="4586605" y="3356589"/>
                  </a:lnTo>
                  <a:lnTo>
                    <a:pt x="4623109" y="3380388"/>
                  </a:lnTo>
                  <a:lnTo>
                    <a:pt x="4658795" y="3402705"/>
                  </a:lnTo>
                  <a:lnTo>
                    <a:pt x="4693635" y="3423387"/>
                  </a:lnTo>
                  <a:lnTo>
                    <a:pt x="4727602" y="3442284"/>
                  </a:lnTo>
                  <a:lnTo>
                    <a:pt x="4792809" y="3474120"/>
                  </a:lnTo>
                  <a:lnTo>
                    <a:pt x="4854198" y="3497007"/>
                  </a:lnTo>
                  <a:lnTo>
                    <a:pt x="4911552" y="3509738"/>
                  </a:lnTo>
                  <a:lnTo>
                    <a:pt x="4938649" y="3511918"/>
                  </a:lnTo>
                  <a:lnTo>
                    <a:pt x="4982820" y="3509893"/>
                  </a:lnTo>
                  <a:lnTo>
                    <a:pt x="5023134" y="3501676"/>
                  </a:lnTo>
                  <a:lnTo>
                    <a:pt x="5059838" y="3487750"/>
                  </a:lnTo>
                  <a:lnTo>
                    <a:pt x="5093181" y="3468600"/>
                  </a:lnTo>
                  <a:lnTo>
                    <a:pt x="5123411" y="3444710"/>
                  </a:lnTo>
                  <a:lnTo>
                    <a:pt x="5150777" y="3416562"/>
                  </a:lnTo>
                  <a:lnTo>
                    <a:pt x="5175527" y="3384642"/>
                  </a:lnTo>
                  <a:lnTo>
                    <a:pt x="5197910" y="3349433"/>
                  </a:lnTo>
                  <a:lnTo>
                    <a:pt x="5218174" y="3311419"/>
                  </a:lnTo>
                  <a:lnTo>
                    <a:pt x="5236568" y="3271083"/>
                  </a:lnTo>
                  <a:lnTo>
                    <a:pt x="5253341" y="3228910"/>
                  </a:lnTo>
                  <a:lnTo>
                    <a:pt x="5268740" y="3185384"/>
                  </a:lnTo>
                  <a:lnTo>
                    <a:pt x="5283015" y="3140988"/>
                  </a:lnTo>
                  <a:lnTo>
                    <a:pt x="5296414" y="3096206"/>
                  </a:lnTo>
                  <a:lnTo>
                    <a:pt x="5309185" y="3051522"/>
                  </a:lnTo>
                  <a:lnTo>
                    <a:pt x="5321577" y="3007420"/>
                  </a:lnTo>
                  <a:lnTo>
                    <a:pt x="5333838" y="2964384"/>
                  </a:lnTo>
                  <a:lnTo>
                    <a:pt x="5346218" y="2922897"/>
                  </a:lnTo>
                  <a:lnTo>
                    <a:pt x="5358964" y="2883444"/>
                  </a:lnTo>
                  <a:lnTo>
                    <a:pt x="5372324" y="2846509"/>
                  </a:lnTo>
                  <a:lnTo>
                    <a:pt x="5401885" y="2782126"/>
                  </a:lnTo>
                  <a:lnTo>
                    <a:pt x="5440947" y="2720822"/>
                  </a:lnTo>
                  <a:lnTo>
                    <a:pt x="5461045" y="2682881"/>
                  </a:lnTo>
                  <a:lnTo>
                    <a:pt x="5479246" y="2642783"/>
                  </a:lnTo>
                  <a:lnTo>
                    <a:pt x="5495920" y="2601486"/>
                  </a:lnTo>
                  <a:lnTo>
                    <a:pt x="5511436" y="2559950"/>
                  </a:lnTo>
                  <a:lnTo>
                    <a:pt x="5526164" y="2519135"/>
                  </a:lnTo>
                  <a:lnTo>
                    <a:pt x="5540475" y="2479998"/>
                  </a:lnTo>
                  <a:lnTo>
                    <a:pt x="5554736" y="2443500"/>
                  </a:lnTo>
                  <a:lnTo>
                    <a:pt x="5584593" y="2382258"/>
                  </a:lnTo>
                  <a:lnTo>
                    <a:pt x="5618694" y="2343082"/>
                  </a:lnTo>
                  <a:lnTo>
                    <a:pt x="5659996" y="2333647"/>
                  </a:lnTo>
                  <a:lnTo>
                    <a:pt x="5684273" y="2342480"/>
                  </a:lnTo>
                  <a:lnTo>
                    <a:pt x="5741924" y="2392045"/>
                  </a:lnTo>
                  <a:lnTo>
                    <a:pt x="5775589" y="2435851"/>
                  </a:lnTo>
                  <a:lnTo>
                    <a:pt x="5813579" y="2495285"/>
                  </a:lnTo>
                  <a:lnTo>
                    <a:pt x="5834010" y="2530266"/>
                  </a:lnTo>
                  <a:lnTo>
                    <a:pt x="5855301" y="2568440"/>
                  </a:lnTo>
                  <a:lnTo>
                    <a:pt x="5877377" y="2609567"/>
                  </a:lnTo>
                  <a:lnTo>
                    <a:pt x="5900164" y="2653409"/>
                  </a:lnTo>
                  <a:lnTo>
                    <a:pt x="5923590" y="2699728"/>
                  </a:lnTo>
                  <a:lnTo>
                    <a:pt x="5947579" y="2748286"/>
                  </a:lnTo>
                  <a:lnTo>
                    <a:pt x="5972059" y="2798844"/>
                  </a:lnTo>
                  <a:lnTo>
                    <a:pt x="5996954" y="2851165"/>
                  </a:lnTo>
                  <a:lnTo>
                    <a:pt x="6022192" y="2905009"/>
                  </a:lnTo>
                  <a:lnTo>
                    <a:pt x="6047699" y="2960138"/>
                  </a:lnTo>
                  <a:lnTo>
                    <a:pt x="6073400" y="3016314"/>
                  </a:lnTo>
                  <a:lnTo>
                    <a:pt x="6099222" y="3073299"/>
                  </a:lnTo>
                  <a:lnTo>
                    <a:pt x="6125091" y="3130854"/>
                  </a:lnTo>
                  <a:lnTo>
                    <a:pt x="6150934" y="3188741"/>
                  </a:lnTo>
                  <a:lnTo>
                    <a:pt x="6176675" y="3246722"/>
                  </a:lnTo>
                  <a:lnTo>
                    <a:pt x="6202243" y="3304558"/>
                  </a:lnTo>
                  <a:lnTo>
                    <a:pt x="6227561" y="3362011"/>
                  </a:lnTo>
                  <a:lnTo>
                    <a:pt x="6252558" y="3418843"/>
                  </a:lnTo>
                  <a:lnTo>
                    <a:pt x="6277158" y="3474815"/>
                  </a:lnTo>
                  <a:lnTo>
                    <a:pt x="6301289" y="3529689"/>
                  </a:lnTo>
                  <a:lnTo>
                    <a:pt x="6324876" y="3583227"/>
                  </a:lnTo>
                  <a:lnTo>
                    <a:pt x="6347845" y="3635190"/>
                  </a:lnTo>
                  <a:lnTo>
                    <a:pt x="6370123" y="3685340"/>
                  </a:lnTo>
                  <a:lnTo>
                    <a:pt x="6391635" y="3733439"/>
                  </a:lnTo>
                  <a:lnTo>
                    <a:pt x="6412309" y="3779249"/>
                  </a:lnTo>
                  <a:lnTo>
                    <a:pt x="6432069" y="3822530"/>
                  </a:lnTo>
                  <a:lnTo>
                    <a:pt x="6450842" y="3863045"/>
                  </a:lnTo>
                  <a:lnTo>
                    <a:pt x="6468555" y="3900556"/>
                  </a:lnTo>
                  <a:lnTo>
                    <a:pt x="6500504" y="3965610"/>
                  </a:lnTo>
                  <a:lnTo>
                    <a:pt x="6561347" y="4077530"/>
                  </a:lnTo>
                  <a:lnTo>
                    <a:pt x="6598135" y="4138644"/>
                  </a:lnTo>
                  <a:lnTo>
                    <a:pt x="6626201" y="4178984"/>
                  </a:lnTo>
                  <a:lnTo>
                    <a:pt x="6661152" y="4209216"/>
                  </a:lnTo>
                  <a:lnTo>
                    <a:pt x="6670529" y="4205043"/>
                  </a:lnTo>
                  <a:lnTo>
                    <a:pt x="6676168" y="4191968"/>
                  </a:lnTo>
                  <a:lnTo>
                    <a:pt x="6679315" y="4172958"/>
                  </a:lnTo>
                  <a:lnTo>
                    <a:pt x="6681216" y="4150982"/>
                  </a:lnTo>
                </a:path>
              </a:pathLst>
            </a:custGeom>
            <a:ln w="64008">
              <a:solidFill>
                <a:srgbClr val="7E5F00"/>
              </a:solidFill>
            </a:ln>
          </p:spPr>
          <p:txBody>
            <a:bodyPr wrap="square" lIns="0" tIns="0" rIns="0" bIns="0" rtlCol="0"/>
            <a:lstStyle/>
            <a:p>
              <a:endParaRPr/>
            </a:p>
          </p:txBody>
        </p:sp>
        <p:sp>
          <p:nvSpPr>
            <p:cNvPr id="11" name="object 11"/>
            <p:cNvSpPr/>
            <p:nvPr/>
          </p:nvSpPr>
          <p:spPr>
            <a:xfrm>
              <a:off x="7661148" y="4693550"/>
              <a:ext cx="1483360" cy="1875155"/>
            </a:xfrm>
            <a:custGeom>
              <a:avLst/>
              <a:gdLst/>
              <a:ahLst/>
              <a:cxnLst/>
              <a:rect l="l" t="t" r="r" b="b"/>
              <a:pathLst>
                <a:path w="1483359" h="1875154">
                  <a:moveTo>
                    <a:pt x="1482852" y="1014506"/>
                  </a:moveTo>
                  <a:lnTo>
                    <a:pt x="1463041" y="977358"/>
                  </a:lnTo>
                  <a:lnTo>
                    <a:pt x="1444647" y="937039"/>
                  </a:lnTo>
                  <a:lnTo>
                    <a:pt x="1427874" y="894883"/>
                  </a:lnTo>
                  <a:lnTo>
                    <a:pt x="1412475" y="851374"/>
                  </a:lnTo>
                  <a:lnTo>
                    <a:pt x="1398200" y="806994"/>
                  </a:lnTo>
                  <a:lnTo>
                    <a:pt x="1384801" y="762229"/>
                  </a:lnTo>
                  <a:lnTo>
                    <a:pt x="1372030" y="717560"/>
                  </a:lnTo>
                  <a:lnTo>
                    <a:pt x="1359638" y="673473"/>
                  </a:lnTo>
                  <a:lnTo>
                    <a:pt x="1347377" y="630451"/>
                  </a:lnTo>
                  <a:lnTo>
                    <a:pt x="1334997" y="588976"/>
                  </a:lnTo>
                  <a:lnTo>
                    <a:pt x="1322251" y="549534"/>
                  </a:lnTo>
                  <a:lnTo>
                    <a:pt x="1308891" y="512607"/>
                  </a:lnTo>
                  <a:lnTo>
                    <a:pt x="1279330" y="448234"/>
                  </a:lnTo>
                  <a:lnTo>
                    <a:pt x="1240268" y="386954"/>
                  </a:lnTo>
                  <a:lnTo>
                    <a:pt x="1220170" y="349036"/>
                  </a:lnTo>
                  <a:lnTo>
                    <a:pt x="1201969" y="308959"/>
                  </a:lnTo>
                  <a:lnTo>
                    <a:pt x="1185295" y="267684"/>
                  </a:lnTo>
                  <a:lnTo>
                    <a:pt x="1169779" y="226169"/>
                  </a:lnTo>
                  <a:lnTo>
                    <a:pt x="1155051" y="185373"/>
                  </a:lnTo>
                  <a:lnTo>
                    <a:pt x="1140740" y="146256"/>
                  </a:lnTo>
                  <a:lnTo>
                    <a:pt x="1126479" y="109776"/>
                  </a:lnTo>
                  <a:lnTo>
                    <a:pt x="1096622" y="48566"/>
                  </a:lnTo>
                  <a:lnTo>
                    <a:pt x="1062521" y="9416"/>
                  </a:lnTo>
                  <a:lnTo>
                    <a:pt x="1021219" y="0"/>
                  </a:lnTo>
                  <a:lnTo>
                    <a:pt x="996942" y="8839"/>
                  </a:lnTo>
                  <a:lnTo>
                    <a:pt x="939292" y="58408"/>
                  </a:lnTo>
                  <a:lnTo>
                    <a:pt x="905626" y="102170"/>
                  </a:lnTo>
                  <a:lnTo>
                    <a:pt x="867636" y="161559"/>
                  </a:lnTo>
                  <a:lnTo>
                    <a:pt x="847205" y="196518"/>
                  </a:lnTo>
                  <a:lnTo>
                    <a:pt x="825914" y="234669"/>
                  </a:lnTo>
                  <a:lnTo>
                    <a:pt x="803838" y="275773"/>
                  </a:lnTo>
                  <a:lnTo>
                    <a:pt x="781051" y="319592"/>
                  </a:lnTo>
                  <a:lnTo>
                    <a:pt x="757625" y="365888"/>
                  </a:lnTo>
                  <a:lnTo>
                    <a:pt x="733636" y="414423"/>
                  </a:lnTo>
                  <a:lnTo>
                    <a:pt x="709156" y="464958"/>
                  </a:lnTo>
                  <a:lnTo>
                    <a:pt x="684261" y="517256"/>
                  </a:lnTo>
                  <a:lnTo>
                    <a:pt x="659023" y="571077"/>
                  </a:lnTo>
                  <a:lnTo>
                    <a:pt x="633516" y="626183"/>
                  </a:lnTo>
                  <a:lnTo>
                    <a:pt x="607815" y="682337"/>
                  </a:lnTo>
                  <a:lnTo>
                    <a:pt x="581993" y="739300"/>
                  </a:lnTo>
                  <a:lnTo>
                    <a:pt x="556124" y="796833"/>
                  </a:lnTo>
                  <a:lnTo>
                    <a:pt x="530281" y="854699"/>
                  </a:lnTo>
                  <a:lnTo>
                    <a:pt x="504540" y="912658"/>
                  </a:lnTo>
                  <a:lnTo>
                    <a:pt x="478972" y="970474"/>
                  </a:lnTo>
                  <a:lnTo>
                    <a:pt x="453654" y="1027906"/>
                  </a:lnTo>
                  <a:lnTo>
                    <a:pt x="428657" y="1084718"/>
                  </a:lnTo>
                  <a:lnTo>
                    <a:pt x="404057" y="1140671"/>
                  </a:lnTo>
                  <a:lnTo>
                    <a:pt x="379926" y="1195527"/>
                  </a:lnTo>
                  <a:lnTo>
                    <a:pt x="356339" y="1249046"/>
                  </a:lnTo>
                  <a:lnTo>
                    <a:pt x="333370" y="1300992"/>
                  </a:lnTo>
                  <a:lnTo>
                    <a:pt x="311092" y="1351125"/>
                  </a:lnTo>
                  <a:lnTo>
                    <a:pt x="289580" y="1399208"/>
                  </a:lnTo>
                  <a:lnTo>
                    <a:pt x="268906" y="1445002"/>
                  </a:lnTo>
                  <a:lnTo>
                    <a:pt x="249146" y="1488269"/>
                  </a:lnTo>
                  <a:lnTo>
                    <a:pt x="230373" y="1528770"/>
                  </a:lnTo>
                  <a:lnTo>
                    <a:pt x="212660" y="1566267"/>
                  </a:lnTo>
                  <a:lnTo>
                    <a:pt x="180711" y="1631298"/>
                  </a:lnTo>
                  <a:lnTo>
                    <a:pt x="119868" y="1743179"/>
                  </a:lnTo>
                  <a:lnTo>
                    <a:pt x="83080" y="1804271"/>
                  </a:lnTo>
                  <a:lnTo>
                    <a:pt x="55014" y="1844598"/>
                  </a:lnTo>
                  <a:lnTo>
                    <a:pt x="20063" y="1874818"/>
                  </a:lnTo>
                  <a:lnTo>
                    <a:pt x="10686" y="1870646"/>
                  </a:lnTo>
                  <a:lnTo>
                    <a:pt x="5047" y="1857574"/>
                  </a:lnTo>
                  <a:lnTo>
                    <a:pt x="1900" y="1838568"/>
                  </a:lnTo>
                  <a:lnTo>
                    <a:pt x="0" y="1816596"/>
                  </a:lnTo>
                </a:path>
              </a:pathLst>
            </a:custGeom>
            <a:ln w="64008">
              <a:solidFill>
                <a:srgbClr val="7E5F00"/>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1894331" y="5839967"/>
              <a:ext cx="192024" cy="192023"/>
            </a:xfrm>
            <a:prstGeom prst="rect">
              <a:avLst/>
            </a:prstGeom>
          </p:spPr>
        </p:pic>
        <p:sp>
          <p:nvSpPr>
            <p:cNvPr id="13" name="object 13"/>
            <p:cNvSpPr/>
            <p:nvPr/>
          </p:nvSpPr>
          <p:spPr>
            <a:xfrm>
              <a:off x="1972055" y="4454651"/>
              <a:ext cx="0" cy="1471930"/>
            </a:xfrm>
            <a:custGeom>
              <a:avLst/>
              <a:gdLst/>
              <a:ahLst/>
              <a:cxnLst/>
              <a:rect l="l" t="t" r="r" b="b"/>
              <a:pathLst>
                <a:path h="1471929">
                  <a:moveTo>
                    <a:pt x="0" y="0"/>
                  </a:moveTo>
                  <a:lnTo>
                    <a:pt x="0" y="1471879"/>
                  </a:lnTo>
                </a:path>
              </a:pathLst>
            </a:custGeom>
            <a:ln w="57912">
              <a:solidFill>
                <a:srgbClr val="767070"/>
              </a:solidFill>
              <a:prstDash val="dash"/>
            </a:ln>
          </p:spPr>
          <p:txBody>
            <a:bodyPr wrap="square" lIns="0" tIns="0" rIns="0" bIns="0" rtlCol="0"/>
            <a:lstStyle/>
            <a:p>
              <a:endParaRPr/>
            </a:p>
          </p:txBody>
        </p:sp>
        <p:sp>
          <p:nvSpPr>
            <p:cNvPr id="14" name="object 14"/>
            <p:cNvSpPr/>
            <p:nvPr/>
          </p:nvSpPr>
          <p:spPr>
            <a:xfrm>
              <a:off x="3840606" y="3121913"/>
              <a:ext cx="330835" cy="20320"/>
            </a:xfrm>
            <a:custGeom>
              <a:avLst/>
              <a:gdLst/>
              <a:ahLst/>
              <a:cxnLst/>
              <a:rect l="l" t="t" r="r" b="b"/>
              <a:pathLst>
                <a:path w="330835" h="20319">
                  <a:moveTo>
                    <a:pt x="330708" y="0"/>
                  </a:moveTo>
                  <a:lnTo>
                    <a:pt x="0" y="0"/>
                  </a:lnTo>
                  <a:lnTo>
                    <a:pt x="0" y="19812"/>
                  </a:lnTo>
                  <a:lnTo>
                    <a:pt x="330708" y="19812"/>
                  </a:lnTo>
                  <a:lnTo>
                    <a:pt x="330708" y="0"/>
                  </a:lnTo>
                  <a:close/>
                </a:path>
              </a:pathLst>
            </a:custGeom>
            <a:solidFill>
              <a:srgbClr val="000000"/>
            </a:solidFill>
          </p:spPr>
          <p:txBody>
            <a:bodyPr wrap="square" lIns="0" tIns="0" rIns="0" bIns="0" rtlCol="0"/>
            <a:lstStyle/>
            <a:p>
              <a:endParaRPr/>
            </a:p>
          </p:txBody>
        </p:sp>
      </p:grpSp>
      <p:sp>
        <p:nvSpPr>
          <p:cNvPr id="15" name="object 15"/>
          <p:cNvSpPr txBox="1"/>
          <p:nvPr/>
        </p:nvSpPr>
        <p:spPr>
          <a:xfrm>
            <a:off x="7850885" y="1641093"/>
            <a:ext cx="207645" cy="292735"/>
          </a:xfrm>
          <a:prstGeom prst="rect">
            <a:avLst/>
          </a:prstGeom>
        </p:spPr>
        <p:txBody>
          <a:bodyPr vert="horz" wrap="square" lIns="0" tIns="12700" rIns="0" bIns="0" rtlCol="0">
            <a:spAutoFit/>
          </a:bodyPr>
          <a:lstStyle/>
          <a:p>
            <a:pPr marL="12700">
              <a:lnSpc>
                <a:spcPct val="100000"/>
              </a:lnSpc>
              <a:spcBef>
                <a:spcPts val="100"/>
              </a:spcBef>
            </a:pPr>
            <a:r>
              <a:rPr sz="1750" spc="190" dirty="0">
                <a:latin typeface="Cambria Math"/>
                <a:cs typeface="Cambria Math"/>
              </a:rPr>
              <a:t>𝑤</a:t>
            </a:r>
            <a:endParaRPr sz="1750">
              <a:latin typeface="Cambria Math"/>
              <a:cs typeface="Cambria Math"/>
            </a:endParaRPr>
          </a:p>
        </p:txBody>
      </p:sp>
      <p:sp>
        <p:nvSpPr>
          <p:cNvPr id="16" name="object 16"/>
          <p:cNvSpPr/>
          <p:nvPr/>
        </p:nvSpPr>
        <p:spPr>
          <a:xfrm>
            <a:off x="8457438" y="1464183"/>
            <a:ext cx="434340" cy="282575"/>
          </a:xfrm>
          <a:custGeom>
            <a:avLst/>
            <a:gdLst/>
            <a:ahLst/>
            <a:cxnLst/>
            <a:rect l="l" t="t" r="r" b="b"/>
            <a:pathLst>
              <a:path w="434340" h="282575">
                <a:moveTo>
                  <a:pt x="344169" y="0"/>
                </a:moveTo>
                <a:lnTo>
                  <a:pt x="340105" y="11429"/>
                </a:lnTo>
                <a:lnTo>
                  <a:pt x="356469" y="18504"/>
                </a:lnTo>
                <a:lnTo>
                  <a:pt x="370522" y="28305"/>
                </a:lnTo>
                <a:lnTo>
                  <a:pt x="399055" y="73798"/>
                </a:lnTo>
                <a:lnTo>
                  <a:pt x="407386" y="115605"/>
                </a:lnTo>
                <a:lnTo>
                  <a:pt x="408431" y="139700"/>
                </a:lnTo>
                <a:lnTo>
                  <a:pt x="407384" y="164580"/>
                </a:lnTo>
                <a:lnTo>
                  <a:pt x="399002" y="207529"/>
                </a:lnTo>
                <a:lnTo>
                  <a:pt x="370522" y="253730"/>
                </a:lnTo>
                <a:lnTo>
                  <a:pt x="340613" y="270763"/>
                </a:lnTo>
                <a:lnTo>
                  <a:pt x="344169" y="282320"/>
                </a:lnTo>
                <a:lnTo>
                  <a:pt x="382666" y="264191"/>
                </a:lnTo>
                <a:lnTo>
                  <a:pt x="410971" y="232917"/>
                </a:lnTo>
                <a:lnTo>
                  <a:pt x="428402" y="191023"/>
                </a:lnTo>
                <a:lnTo>
                  <a:pt x="434212" y="141224"/>
                </a:lnTo>
                <a:lnTo>
                  <a:pt x="432740" y="115339"/>
                </a:lnTo>
                <a:lnTo>
                  <a:pt x="421032" y="69429"/>
                </a:lnTo>
                <a:lnTo>
                  <a:pt x="397962" y="32093"/>
                </a:lnTo>
                <a:lnTo>
                  <a:pt x="364624" y="7379"/>
                </a:lnTo>
                <a:lnTo>
                  <a:pt x="344169" y="0"/>
                </a:lnTo>
                <a:close/>
              </a:path>
              <a:path w="434340" h="282575">
                <a:moveTo>
                  <a:pt x="90042" y="0"/>
                </a:moveTo>
                <a:lnTo>
                  <a:pt x="51657" y="18081"/>
                </a:lnTo>
                <a:lnTo>
                  <a:pt x="23367" y="49402"/>
                </a:lnTo>
                <a:lnTo>
                  <a:pt x="5873" y="91408"/>
                </a:lnTo>
                <a:lnTo>
                  <a:pt x="0" y="141224"/>
                </a:lnTo>
                <a:lnTo>
                  <a:pt x="1452" y="167106"/>
                </a:lnTo>
                <a:lnTo>
                  <a:pt x="13073" y="212965"/>
                </a:lnTo>
                <a:lnTo>
                  <a:pt x="36125" y="250209"/>
                </a:lnTo>
                <a:lnTo>
                  <a:pt x="69514" y="274887"/>
                </a:lnTo>
                <a:lnTo>
                  <a:pt x="90042" y="282320"/>
                </a:lnTo>
                <a:lnTo>
                  <a:pt x="93725" y="270763"/>
                </a:lnTo>
                <a:lnTo>
                  <a:pt x="77602" y="263646"/>
                </a:lnTo>
                <a:lnTo>
                  <a:pt x="63706" y="253730"/>
                </a:lnTo>
                <a:lnTo>
                  <a:pt x="35210" y="207529"/>
                </a:lnTo>
                <a:lnTo>
                  <a:pt x="26828" y="164580"/>
                </a:lnTo>
                <a:lnTo>
                  <a:pt x="25780" y="139700"/>
                </a:lnTo>
                <a:lnTo>
                  <a:pt x="26828" y="115605"/>
                </a:lnTo>
                <a:lnTo>
                  <a:pt x="35210" y="73798"/>
                </a:lnTo>
                <a:lnTo>
                  <a:pt x="63801" y="28305"/>
                </a:lnTo>
                <a:lnTo>
                  <a:pt x="94106" y="11429"/>
                </a:lnTo>
                <a:lnTo>
                  <a:pt x="90042" y="0"/>
                </a:lnTo>
                <a:close/>
              </a:path>
            </a:pathLst>
          </a:custGeom>
          <a:solidFill>
            <a:srgbClr val="000000"/>
          </a:solidFill>
        </p:spPr>
        <p:txBody>
          <a:bodyPr wrap="square" lIns="0" tIns="0" rIns="0" bIns="0" rtlCol="0"/>
          <a:lstStyle/>
          <a:p>
            <a:endParaRPr/>
          </a:p>
        </p:txBody>
      </p:sp>
      <p:sp>
        <p:nvSpPr>
          <p:cNvPr id="17" name="object 17"/>
          <p:cNvSpPr txBox="1"/>
          <p:nvPr/>
        </p:nvSpPr>
        <p:spPr>
          <a:xfrm>
            <a:off x="6349872" y="1373835"/>
            <a:ext cx="2472690" cy="391795"/>
          </a:xfrm>
          <a:prstGeom prst="rect">
            <a:avLst/>
          </a:prstGeom>
        </p:spPr>
        <p:txBody>
          <a:bodyPr vert="horz" wrap="square" lIns="0" tIns="12700" rIns="0" bIns="0" rtlCol="0">
            <a:spAutoFit/>
          </a:bodyPr>
          <a:lstStyle/>
          <a:p>
            <a:pPr marL="38100">
              <a:lnSpc>
                <a:spcPct val="100000"/>
              </a:lnSpc>
              <a:spcBef>
                <a:spcPts val="100"/>
              </a:spcBef>
              <a:tabLst>
                <a:tab pos="2208530" algn="l"/>
              </a:tabLst>
            </a:pPr>
            <a:r>
              <a:rPr sz="2400" spc="70" dirty="0">
                <a:latin typeface="Cambria Math"/>
                <a:cs typeface="Cambria Math"/>
              </a:rPr>
              <a:t>𝑤</a:t>
            </a:r>
            <a:r>
              <a:rPr sz="2625" spc="104" baseline="28571" dirty="0">
                <a:latin typeface="Cambria Math"/>
                <a:cs typeface="Cambria Math"/>
              </a:rPr>
              <a:t>∗</a:t>
            </a:r>
            <a:r>
              <a:rPr sz="2625" spc="585" baseline="28571" dirty="0">
                <a:latin typeface="Cambria Math"/>
                <a:cs typeface="Cambria Math"/>
              </a:rPr>
              <a:t> </a:t>
            </a:r>
            <a:r>
              <a:rPr sz="2400" dirty="0">
                <a:latin typeface="Cambria Math"/>
                <a:cs typeface="Cambria Math"/>
              </a:rPr>
              <a:t>=</a:t>
            </a:r>
            <a:r>
              <a:rPr sz="2400" spc="130" dirty="0">
                <a:latin typeface="Cambria Math"/>
                <a:cs typeface="Cambria Math"/>
              </a:rPr>
              <a:t> </a:t>
            </a:r>
            <a:r>
              <a:rPr sz="2400" spc="-5" dirty="0">
                <a:latin typeface="Cambria Math"/>
                <a:cs typeface="Cambria Math"/>
              </a:rPr>
              <a:t>𝑎𝑟𝑔</a:t>
            </a:r>
            <a:r>
              <a:rPr sz="2400" spc="-90" dirty="0">
                <a:latin typeface="Cambria Math"/>
                <a:cs typeface="Cambria Math"/>
              </a:rPr>
              <a:t> </a:t>
            </a:r>
            <a:r>
              <a:rPr sz="2400" spc="-5" dirty="0">
                <a:latin typeface="Cambria Math"/>
                <a:cs typeface="Cambria Math"/>
              </a:rPr>
              <a:t>min</a:t>
            </a:r>
            <a:r>
              <a:rPr sz="2400" spc="-130" dirty="0">
                <a:latin typeface="Cambria Math"/>
                <a:cs typeface="Cambria Math"/>
              </a:rPr>
              <a:t> </a:t>
            </a:r>
            <a:r>
              <a:rPr sz="2400" dirty="0">
                <a:latin typeface="Cambria Math"/>
                <a:cs typeface="Cambria Math"/>
              </a:rPr>
              <a:t>𝐿	𝑤</a:t>
            </a:r>
            <a:endParaRPr sz="2400">
              <a:latin typeface="Cambria Math"/>
              <a:cs typeface="Cambria Math"/>
            </a:endParaRPr>
          </a:p>
        </p:txBody>
      </p:sp>
      <p:sp>
        <p:nvSpPr>
          <p:cNvPr id="18" name="object 18"/>
          <p:cNvSpPr txBox="1"/>
          <p:nvPr/>
        </p:nvSpPr>
        <p:spPr>
          <a:xfrm>
            <a:off x="3857371" y="2805175"/>
            <a:ext cx="409829" cy="289823"/>
          </a:xfrm>
          <a:prstGeom prst="rect">
            <a:avLst/>
          </a:prstGeom>
        </p:spPr>
        <p:txBody>
          <a:bodyPr vert="horz" wrap="square" lIns="0" tIns="12700" rIns="0" bIns="0" rtlCol="0">
            <a:spAutoFit/>
          </a:bodyPr>
          <a:lstStyle/>
          <a:p>
            <a:pPr marL="12700">
              <a:lnSpc>
                <a:spcPct val="100000"/>
              </a:lnSpc>
              <a:spcBef>
                <a:spcPts val="100"/>
              </a:spcBef>
            </a:pPr>
            <a:r>
              <a:rPr lang="en-TW" spc="89" dirty="0">
                <a:latin typeface="Cambria Math"/>
                <a:cs typeface="Cambria Math"/>
              </a:rPr>
              <a:t>𝑑𝐿</a:t>
            </a:r>
            <a:endParaRPr sz="1750" dirty="0">
              <a:latin typeface="Cambria Math"/>
              <a:cs typeface="Cambria Math"/>
            </a:endParaRPr>
          </a:p>
        </p:txBody>
      </p:sp>
      <p:sp>
        <p:nvSpPr>
          <p:cNvPr id="19" name="object 19"/>
          <p:cNvSpPr txBox="1"/>
          <p:nvPr/>
        </p:nvSpPr>
        <p:spPr>
          <a:xfrm>
            <a:off x="2137282" y="2281554"/>
            <a:ext cx="4811395" cy="1068070"/>
          </a:xfrm>
          <a:prstGeom prst="rect">
            <a:avLst/>
          </a:prstGeom>
        </p:spPr>
        <p:txBody>
          <a:bodyPr vert="horz" wrap="square" lIns="0" tIns="168275" rIns="0" bIns="0" rtlCol="0">
            <a:spAutoFit/>
          </a:bodyPr>
          <a:lstStyle/>
          <a:p>
            <a:pPr marL="508000" indent="-457200">
              <a:lnSpc>
                <a:spcPct val="100000"/>
              </a:lnSpc>
              <a:spcBef>
                <a:spcPts val="1325"/>
              </a:spcBef>
              <a:buFont typeface="Wingdings"/>
              <a:buChar char=""/>
              <a:tabLst>
                <a:tab pos="507365" algn="l"/>
                <a:tab pos="508000" algn="l"/>
              </a:tabLst>
            </a:pPr>
            <a:r>
              <a:rPr sz="2400" dirty="0">
                <a:latin typeface="Calibri"/>
                <a:cs typeface="Calibri"/>
              </a:rPr>
              <a:t>(Randomly)</a:t>
            </a:r>
            <a:r>
              <a:rPr sz="2400" spc="-50" dirty="0">
                <a:latin typeface="Calibri"/>
                <a:cs typeface="Calibri"/>
              </a:rPr>
              <a:t> </a:t>
            </a:r>
            <a:r>
              <a:rPr sz="2400" dirty="0">
                <a:latin typeface="Calibri"/>
                <a:cs typeface="Calibri"/>
              </a:rPr>
              <a:t>Pick</a:t>
            </a:r>
            <a:r>
              <a:rPr sz="2400" spc="-30" dirty="0">
                <a:latin typeface="Calibri"/>
                <a:cs typeface="Calibri"/>
              </a:rPr>
              <a:t> </a:t>
            </a:r>
            <a:r>
              <a:rPr sz="2400" dirty="0">
                <a:latin typeface="Calibri"/>
                <a:cs typeface="Calibri"/>
              </a:rPr>
              <a:t>an</a:t>
            </a:r>
            <a:r>
              <a:rPr sz="2400" spc="-20" dirty="0">
                <a:latin typeface="Calibri"/>
                <a:cs typeface="Calibri"/>
              </a:rPr>
              <a:t> </a:t>
            </a:r>
            <a:r>
              <a:rPr sz="2400" dirty="0">
                <a:latin typeface="Calibri"/>
                <a:cs typeface="Calibri"/>
              </a:rPr>
              <a:t>initial</a:t>
            </a:r>
            <a:r>
              <a:rPr sz="2400" spc="-25" dirty="0">
                <a:latin typeface="Calibri"/>
                <a:cs typeface="Calibri"/>
              </a:rPr>
              <a:t> </a:t>
            </a:r>
            <a:r>
              <a:rPr sz="2400" spc="-10" dirty="0">
                <a:latin typeface="Calibri"/>
                <a:cs typeface="Calibri"/>
              </a:rPr>
              <a:t>value</a:t>
            </a:r>
            <a:r>
              <a:rPr sz="2400" spc="-20" dirty="0">
                <a:latin typeface="Calibri"/>
                <a:cs typeface="Calibri"/>
              </a:rPr>
              <a:t> </a:t>
            </a:r>
            <a:r>
              <a:rPr sz="2400" spc="-5" dirty="0">
                <a:latin typeface="Calibri"/>
                <a:cs typeface="Calibri"/>
              </a:rPr>
              <a:t>w</a:t>
            </a:r>
            <a:r>
              <a:rPr sz="2400" spc="-7" baseline="24305" dirty="0">
                <a:latin typeface="Calibri"/>
                <a:cs typeface="Calibri"/>
              </a:rPr>
              <a:t>0</a:t>
            </a:r>
            <a:endParaRPr sz="2400" baseline="24305" dirty="0">
              <a:latin typeface="Calibri"/>
              <a:cs typeface="Calibri"/>
            </a:endParaRPr>
          </a:p>
          <a:p>
            <a:pPr marL="520700" indent="-458470">
              <a:lnSpc>
                <a:spcPct val="100000"/>
              </a:lnSpc>
              <a:spcBef>
                <a:spcPts val="1220"/>
              </a:spcBef>
              <a:buFont typeface="Wingdings"/>
              <a:buChar char=""/>
              <a:tabLst>
                <a:tab pos="520700" algn="l"/>
                <a:tab pos="521334" algn="l"/>
              </a:tabLst>
            </a:pPr>
            <a:r>
              <a:rPr sz="2400" spc="-10" dirty="0">
                <a:latin typeface="Calibri"/>
                <a:cs typeface="Calibri"/>
              </a:rPr>
              <a:t>Compute</a:t>
            </a:r>
            <a:r>
              <a:rPr sz="2400" spc="-30" dirty="0">
                <a:latin typeface="Calibri"/>
                <a:cs typeface="Calibri"/>
              </a:rPr>
              <a:t> </a:t>
            </a:r>
            <a:r>
              <a:rPr sz="2625" spc="179" baseline="-38095" dirty="0">
                <a:latin typeface="Cambria Math"/>
                <a:cs typeface="Cambria Math"/>
              </a:rPr>
              <a:t>𝑑𝑤</a:t>
            </a:r>
            <a:r>
              <a:rPr sz="2625" spc="75" baseline="-38095" dirty="0">
                <a:latin typeface="Cambria Math"/>
                <a:cs typeface="Cambria Math"/>
              </a:rPr>
              <a:t> </a:t>
            </a:r>
            <a:r>
              <a:rPr sz="2400" spc="80" dirty="0">
                <a:latin typeface="Cambria Math"/>
                <a:cs typeface="Cambria Math"/>
              </a:rPr>
              <a:t>|</a:t>
            </a:r>
            <a:r>
              <a:rPr sz="2625" spc="120" baseline="-19047" dirty="0">
                <a:latin typeface="Cambria Math"/>
                <a:cs typeface="Cambria Math"/>
              </a:rPr>
              <a:t>𝑤=𝑤</a:t>
            </a:r>
            <a:r>
              <a:rPr sz="1450" spc="80" dirty="0">
                <a:latin typeface="Cambria Math"/>
                <a:cs typeface="Cambria Math"/>
              </a:rPr>
              <a:t>0</a:t>
            </a:r>
            <a:endParaRPr sz="1450" dirty="0">
              <a:latin typeface="Cambria Math"/>
              <a:cs typeface="Cambria Math"/>
            </a:endParaRPr>
          </a:p>
        </p:txBody>
      </p:sp>
      <p:sp>
        <p:nvSpPr>
          <p:cNvPr id="20" name="object 20"/>
          <p:cNvSpPr txBox="1"/>
          <p:nvPr/>
        </p:nvSpPr>
        <p:spPr>
          <a:xfrm>
            <a:off x="1790064" y="5902248"/>
            <a:ext cx="397510" cy="391160"/>
          </a:xfrm>
          <a:prstGeom prst="rect">
            <a:avLst/>
          </a:prstGeom>
        </p:spPr>
        <p:txBody>
          <a:bodyPr vert="horz" wrap="square" lIns="0" tIns="12700" rIns="0" bIns="0" rtlCol="0">
            <a:spAutoFit/>
          </a:bodyPr>
          <a:lstStyle/>
          <a:p>
            <a:pPr marL="38100">
              <a:lnSpc>
                <a:spcPct val="100000"/>
              </a:lnSpc>
              <a:spcBef>
                <a:spcPts val="100"/>
              </a:spcBef>
            </a:pPr>
            <a:r>
              <a:rPr sz="3600" spc="-7" baseline="-16203" dirty="0">
                <a:latin typeface="Calibri"/>
                <a:cs typeface="Calibri"/>
              </a:rPr>
              <a:t>w</a:t>
            </a:r>
            <a:r>
              <a:rPr sz="1600" spc="-5" dirty="0">
                <a:latin typeface="Calibri"/>
                <a:cs typeface="Calibri"/>
              </a:rPr>
              <a:t>0</a:t>
            </a:r>
            <a:endParaRPr sz="1600">
              <a:latin typeface="Calibri"/>
              <a:cs typeface="Calibri"/>
            </a:endParaRPr>
          </a:p>
        </p:txBody>
      </p:sp>
      <p:grpSp>
        <p:nvGrpSpPr>
          <p:cNvPr id="21" name="object 21"/>
          <p:cNvGrpSpPr/>
          <p:nvPr/>
        </p:nvGrpSpPr>
        <p:grpSpPr>
          <a:xfrm>
            <a:off x="1243330" y="3331971"/>
            <a:ext cx="4935220" cy="2030730"/>
            <a:chOff x="1243330" y="3331971"/>
            <a:chExt cx="4935220" cy="2030730"/>
          </a:xfrm>
        </p:grpSpPr>
        <p:sp>
          <p:nvSpPr>
            <p:cNvPr id="22" name="object 22"/>
            <p:cNvSpPr/>
            <p:nvPr/>
          </p:nvSpPr>
          <p:spPr>
            <a:xfrm>
              <a:off x="1272540" y="3825239"/>
              <a:ext cx="1591310" cy="1508125"/>
            </a:xfrm>
            <a:custGeom>
              <a:avLst/>
              <a:gdLst/>
              <a:ahLst/>
              <a:cxnLst/>
              <a:rect l="l" t="t" r="r" b="b"/>
              <a:pathLst>
                <a:path w="1591310" h="1508125">
                  <a:moveTo>
                    <a:pt x="0" y="0"/>
                  </a:moveTo>
                  <a:lnTo>
                    <a:pt x="1591310" y="1507998"/>
                  </a:lnTo>
                </a:path>
              </a:pathLst>
            </a:custGeom>
            <a:ln w="57912">
              <a:solidFill>
                <a:srgbClr val="0000FF"/>
              </a:solidFill>
              <a:prstDash val="dash"/>
            </a:ln>
          </p:spPr>
          <p:txBody>
            <a:bodyPr wrap="square" lIns="0" tIns="0" rIns="0" bIns="0" rtlCol="0"/>
            <a:lstStyle/>
            <a:p>
              <a:endParaRPr/>
            </a:p>
          </p:txBody>
        </p:sp>
        <p:sp>
          <p:nvSpPr>
            <p:cNvPr id="23" name="object 23"/>
            <p:cNvSpPr/>
            <p:nvPr/>
          </p:nvSpPr>
          <p:spPr>
            <a:xfrm>
              <a:off x="1990344" y="3331971"/>
              <a:ext cx="1346835" cy="1123315"/>
            </a:xfrm>
            <a:custGeom>
              <a:avLst/>
              <a:gdLst/>
              <a:ahLst/>
              <a:cxnLst/>
              <a:rect l="l" t="t" r="r" b="b"/>
              <a:pathLst>
                <a:path w="1346835" h="1123314">
                  <a:moveTo>
                    <a:pt x="78358" y="945007"/>
                  </a:moveTo>
                  <a:lnTo>
                    <a:pt x="0" y="1122807"/>
                  </a:lnTo>
                  <a:lnTo>
                    <a:pt x="189230" y="1078864"/>
                  </a:lnTo>
                  <a:lnTo>
                    <a:pt x="167560" y="1052702"/>
                  </a:lnTo>
                  <a:lnTo>
                    <a:pt x="129920" y="1052702"/>
                  </a:lnTo>
                  <a:lnTo>
                    <a:pt x="92963" y="1008126"/>
                  </a:lnTo>
                  <a:lnTo>
                    <a:pt x="115306" y="989614"/>
                  </a:lnTo>
                  <a:lnTo>
                    <a:pt x="78358" y="945007"/>
                  </a:lnTo>
                  <a:close/>
                </a:path>
                <a:path w="1346835" h="1123314">
                  <a:moveTo>
                    <a:pt x="115306" y="989614"/>
                  </a:moveTo>
                  <a:lnTo>
                    <a:pt x="92963" y="1008126"/>
                  </a:lnTo>
                  <a:lnTo>
                    <a:pt x="129920" y="1052702"/>
                  </a:lnTo>
                  <a:lnTo>
                    <a:pt x="152243" y="1034210"/>
                  </a:lnTo>
                  <a:lnTo>
                    <a:pt x="115306" y="989614"/>
                  </a:lnTo>
                  <a:close/>
                </a:path>
                <a:path w="1346835" h="1123314">
                  <a:moveTo>
                    <a:pt x="152243" y="1034210"/>
                  </a:moveTo>
                  <a:lnTo>
                    <a:pt x="129920" y="1052702"/>
                  </a:lnTo>
                  <a:lnTo>
                    <a:pt x="167560" y="1052702"/>
                  </a:lnTo>
                  <a:lnTo>
                    <a:pt x="152243" y="1034210"/>
                  </a:lnTo>
                  <a:close/>
                </a:path>
                <a:path w="1346835" h="1123314">
                  <a:moveTo>
                    <a:pt x="1309751" y="0"/>
                  </a:moveTo>
                  <a:lnTo>
                    <a:pt x="115306" y="989614"/>
                  </a:lnTo>
                  <a:lnTo>
                    <a:pt x="152243" y="1034210"/>
                  </a:lnTo>
                  <a:lnTo>
                    <a:pt x="1346708" y="44703"/>
                  </a:lnTo>
                  <a:lnTo>
                    <a:pt x="1309751" y="0"/>
                  </a:lnTo>
                  <a:close/>
                </a:path>
              </a:pathLst>
            </a:custGeom>
            <a:solidFill>
              <a:srgbClr val="0000FF"/>
            </a:solidFill>
          </p:spPr>
          <p:txBody>
            <a:bodyPr wrap="square" lIns="0" tIns="0" rIns="0" bIns="0" rtlCol="0"/>
            <a:lstStyle/>
            <a:p>
              <a:endParaRPr/>
            </a:p>
          </p:txBody>
        </p:sp>
        <p:pic>
          <p:nvPicPr>
            <p:cNvPr id="24" name="object 24"/>
            <p:cNvPicPr/>
            <p:nvPr/>
          </p:nvPicPr>
          <p:blipFill>
            <a:blip r:embed="rId4" cstate="print"/>
            <a:stretch>
              <a:fillRect/>
            </a:stretch>
          </p:blipFill>
          <p:spPr>
            <a:xfrm>
              <a:off x="4448516" y="4021836"/>
              <a:ext cx="1729819" cy="565403"/>
            </a:xfrm>
            <a:prstGeom prst="rect">
              <a:avLst/>
            </a:prstGeom>
          </p:spPr>
        </p:pic>
        <p:pic>
          <p:nvPicPr>
            <p:cNvPr id="25" name="object 25"/>
            <p:cNvPicPr/>
            <p:nvPr/>
          </p:nvPicPr>
          <p:blipFill>
            <a:blip r:embed="rId5" cstate="print"/>
            <a:stretch>
              <a:fillRect/>
            </a:stretch>
          </p:blipFill>
          <p:spPr>
            <a:xfrm>
              <a:off x="4593336" y="3966971"/>
              <a:ext cx="1507236" cy="754380"/>
            </a:xfrm>
            <a:prstGeom prst="rect">
              <a:avLst/>
            </a:prstGeom>
          </p:spPr>
        </p:pic>
        <p:pic>
          <p:nvPicPr>
            <p:cNvPr id="26" name="object 26"/>
            <p:cNvPicPr/>
            <p:nvPr/>
          </p:nvPicPr>
          <p:blipFill>
            <a:blip r:embed="rId6" cstate="print"/>
            <a:stretch>
              <a:fillRect/>
            </a:stretch>
          </p:blipFill>
          <p:spPr>
            <a:xfrm>
              <a:off x="4498847" y="4052315"/>
              <a:ext cx="1633727" cy="461772"/>
            </a:xfrm>
            <a:prstGeom prst="rect">
              <a:avLst/>
            </a:prstGeom>
          </p:spPr>
        </p:pic>
      </p:grpSp>
      <p:sp>
        <p:nvSpPr>
          <p:cNvPr id="27" name="object 27"/>
          <p:cNvSpPr txBox="1"/>
          <p:nvPr/>
        </p:nvSpPr>
        <p:spPr>
          <a:xfrm>
            <a:off x="4824476" y="4067302"/>
            <a:ext cx="98361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Calibri"/>
                <a:cs typeface="Calibri"/>
              </a:rPr>
              <a:t>P</a:t>
            </a:r>
            <a:r>
              <a:rPr sz="2400" spc="-5" dirty="0">
                <a:solidFill>
                  <a:srgbClr val="FFFFFF"/>
                </a:solidFill>
                <a:latin typeface="Calibri"/>
                <a:cs typeface="Calibri"/>
              </a:rPr>
              <a:t>o</a:t>
            </a:r>
            <a:r>
              <a:rPr sz="2400" spc="-10" dirty="0">
                <a:solidFill>
                  <a:srgbClr val="FFFFFF"/>
                </a:solidFill>
                <a:latin typeface="Calibri"/>
                <a:cs typeface="Calibri"/>
              </a:rPr>
              <a:t>s</a:t>
            </a:r>
            <a:r>
              <a:rPr sz="2400" dirty="0">
                <a:solidFill>
                  <a:srgbClr val="FFFFFF"/>
                </a:solidFill>
                <a:latin typeface="Calibri"/>
                <a:cs typeface="Calibri"/>
              </a:rPr>
              <a:t>iti</a:t>
            </a:r>
            <a:r>
              <a:rPr sz="2400" spc="-30" dirty="0">
                <a:solidFill>
                  <a:srgbClr val="FFFFFF"/>
                </a:solidFill>
                <a:latin typeface="Calibri"/>
                <a:cs typeface="Calibri"/>
              </a:rPr>
              <a:t>v</a:t>
            </a:r>
            <a:r>
              <a:rPr sz="2400" dirty="0">
                <a:solidFill>
                  <a:srgbClr val="FFFFFF"/>
                </a:solidFill>
                <a:latin typeface="Calibri"/>
                <a:cs typeface="Calibri"/>
              </a:rPr>
              <a:t>e</a:t>
            </a:r>
            <a:endParaRPr sz="2400">
              <a:latin typeface="Calibri"/>
              <a:cs typeface="Calibri"/>
            </a:endParaRPr>
          </a:p>
        </p:txBody>
      </p:sp>
      <p:grpSp>
        <p:nvGrpSpPr>
          <p:cNvPr id="28" name="object 28"/>
          <p:cNvGrpSpPr/>
          <p:nvPr/>
        </p:nvGrpSpPr>
        <p:grpSpPr>
          <a:xfrm>
            <a:off x="4445508" y="3349752"/>
            <a:ext cx="1748155" cy="754380"/>
            <a:chOff x="4445508" y="3349752"/>
            <a:chExt cx="1748155" cy="754380"/>
          </a:xfrm>
        </p:grpSpPr>
        <p:pic>
          <p:nvPicPr>
            <p:cNvPr id="29" name="object 29"/>
            <p:cNvPicPr/>
            <p:nvPr/>
          </p:nvPicPr>
          <p:blipFill>
            <a:blip r:embed="rId7" cstate="print"/>
            <a:stretch>
              <a:fillRect/>
            </a:stretch>
          </p:blipFill>
          <p:spPr>
            <a:xfrm>
              <a:off x="4445508" y="3397021"/>
              <a:ext cx="1748027" cy="574522"/>
            </a:xfrm>
            <a:prstGeom prst="rect">
              <a:avLst/>
            </a:prstGeom>
          </p:spPr>
        </p:pic>
        <p:pic>
          <p:nvPicPr>
            <p:cNvPr id="30" name="object 30"/>
            <p:cNvPicPr/>
            <p:nvPr/>
          </p:nvPicPr>
          <p:blipFill>
            <a:blip r:embed="rId8" cstate="print"/>
            <a:stretch>
              <a:fillRect/>
            </a:stretch>
          </p:blipFill>
          <p:spPr>
            <a:xfrm>
              <a:off x="4533900" y="3349752"/>
              <a:ext cx="1568196" cy="754380"/>
            </a:xfrm>
            <a:prstGeom prst="rect">
              <a:avLst/>
            </a:prstGeom>
          </p:spPr>
        </p:pic>
        <p:pic>
          <p:nvPicPr>
            <p:cNvPr id="31" name="object 31"/>
            <p:cNvPicPr/>
            <p:nvPr/>
          </p:nvPicPr>
          <p:blipFill>
            <a:blip r:embed="rId9" cstate="print"/>
            <a:stretch>
              <a:fillRect/>
            </a:stretch>
          </p:blipFill>
          <p:spPr>
            <a:xfrm>
              <a:off x="4504944" y="3436620"/>
              <a:ext cx="1633727" cy="461771"/>
            </a:xfrm>
            <a:prstGeom prst="rect">
              <a:avLst/>
            </a:prstGeom>
          </p:spPr>
        </p:pic>
      </p:grpSp>
      <p:sp>
        <p:nvSpPr>
          <p:cNvPr id="32" name="object 32"/>
          <p:cNvSpPr txBox="1"/>
          <p:nvPr/>
        </p:nvSpPr>
        <p:spPr>
          <a:xfrm>
            <a:off x="4504944" y="3436620"/>
            <a:ext cx="1633855" cy="462280"/>
          </a:xfrm>
          <a:prstGeom prst="rect">
            <a:avLst/>
          </a:prstGeom>
        </p:spPr>
        <p:txBody>
          <a:bodyPr vert="horz" wrap="square" lIns="0" tIns="26670" rIns="0" bIns="0" rtlCol="0">
            <a:spAutoFit/>
          </a:bodyPr>
          <a:lstStyle/>
          <a:p>
            <a:pPr marL="272415">
              <a:lnSpc>
                <a:spcPct val="100000"/>
              </a:lnSpc>
              <a:spcBef>
                <a:spcPts val="210"/>
              </a:spcBef>
            </a:pPr>
            <a:r>
              <a:rPr sz="2400" spc="-15" dirty="0">
                <a:solidFill>
                  <a:srgbClr val="FFFFFF"/>
                </a:solidFill>
                <a:latin typeface="Calibri"/>
                <a:cs typeface="Calibri"/>
              </a:rPr>
              <a:t>Negative</a:t>
            </a:r>
            <a:endParaRPr sz="2400">
              <a:latin typeface="Calibri"/>
              <a:cs typeface="Calibri"/>
            </a:endParaRPr>
          </a:p>
        </p:txBody>
      </p:sp>
      <p:grpSp>
        <p:nvGrpSpPr>
          <p:cNvPr id="33" name="object 33"/>
          <p:cNvGrpSpPr/>
          <p:nvPr/>
        </p:nvGrpSpPr>
        <p:grpSpPr>
          <a:xfrm>
            <a:off x="6242050" y="3434841"/>
            <a:ext cx="2566670" cy="1274445"/>
            <a:chOff x="6242050" y="3434841"/>
            <a:chExt cx="2566670" cy="1274445"/>
          </a:xfrm>
        </p:grpSpPr>
        <p:sp>
          <p:nvSpPr>
            <p:cNvPr id="34" name="object 34"/>
            <p:cNvSpPr/>
            <p:nvPr/>
          </p:nvSpPr>
          <p:spPr>
            <a:xfrm>
              <a:off x="6248400" y="4090415"/>
              <a:ext cx="658495" cy="424180"/>
            </a:xfrm>
            <a:custGeom>
              <a:avLst/>
              <a:gdLst/>
              <a:ahLst/>
              <a:cxnLst/>
              <a:rect l="l" t="t" r="r" b="b"/>
              <a:pathLst>
                <a:path w="658495" h="424179">
                  <a:moveTo>
                    <a:pt x="446531" y="0"/>
                  </a:moveTo>
                  <a:lnTo>
                    <a:pt x="446531" y="105917"/>
                  </a:lnTo>
                  <a:lnTo>
                    <a:pt x="0" y="105917"/>
                  </a:lnTo>
                  <a:lnTo>
                    <a:pt x="0" y="317753"/>
                  </a:lnTo>
                  <a:lnTo>
                    <a:pt x="446531" y="317753"/>
                  </a:lnTo>
                  <a:lnTo>
                    <a:pt x="446531" y="423671"/>
                  </a:lnTo>
                  <a:lnTo>
                    <a:pt x="658368" y="211835"/>
                  </a:lnTo>
                  <a:lnTo>
                    <a:pt x="446531" y="0"/>
                  </a:lnTo>
                  <a:close/>
                </a:path>
              </a:pathLst>
            </a:custGeom>
            <a:solidFill>
              <a:srgbClr val="000000"/>
            </a:solidFill>
          </p:spPr>
          <p:txBody>
            <a:bodyPr wrap="square" lIns="0" tIns="0" rIns="0" bIns="0" rtlCol="0"/>
            <a:lstStyle/>
            <a:p>
              <a:endParaRPr/>
            </a:p>
          </p:txBody>
        </p:sp>
        <p:sp>
          <p:nvSpPr>
            <p:cNvPr id="35" name="object 35"/>
            <p:cNvSpPr/>
            <p:nvPr/>
          </p:nvSpPr>
          <p:spPr>
            <a:xfrm>
              <a:off x="6248400" y="4090415"/>
              <a:ext cx="658495" cy="424180"/>
            </a:xfrm>
            <a:custGeom>
              <a:avLst/>
              <a:gdLst/>
              <a:ahLst/>
              <a:cxnLst/>
              <a:rect l="l" t="t" r="r" b="b"/>
              <a:pathLst>
                <a:path w="658495" h="424179">
                  <a:moveTo>
                    <a:pt x="0" y="105917"/>
                  </a:moveTo>
                  <a:lnTo>
                    <a:pt x="446531" y="105917"/>
                  </a:lnTo>
                  <a:lnTo>
                    <a:pt x="446531" y="0"/>
                  </a:lnTo>
                  <a:lnTo>
                    <a:pt x="658368" y="211835"/>
                  </a:lnTo>
                  <a:lnTo>
                    <a:pt x="446531" y="423671"/>
                  </a:lnTo>
                  <a:lnTo>
                    <a:pt x="446531" y="317753"/>
                  </a:lnTo>
                  <a:lnTo>
                    <a:pt x="0" y="317753"/>
                  </a:lnTo>
                  <a:lnTo>
                    <a:pt x="0" y="105917"/>
                  </a:lnTo>
                  <a:close/>
                </a:path>
              </a:pathLst>
            </a:custGeom>
            <a:ln w="12192">
              <a:solidFill>
                <a:srgbClr val="000000"/>
              </a:solidFill>
            </a:ln>
          </p:spPr>
          <p:txBody>
            <a:bodyPr wrap="square" lIns="0" tIns="0" rIns="0" bIns="0" rtlCol="0"/>
            <a:lstStyle/>
            <a:p>
              <a:endParaRPr/>
            </a:p>
          </p:txBody>
        </p:sp>
        <p:sp>
          <p:nvSpPr>
            <p:cNvPr id="36" name="object 36"/>
            <p:cNvSpPr/>
            <p:nvPr/>
          </p:nvSpPr>
          <p:spPr>
            <a:xfrm>
              <a:off x="6259068" y="3441191"/>
              <a:ext cx="657225" cy="425450"/>
            </a:xfrm>
            <a:custGeom>
              <a:avLst/>
              <a:gdLst/>
              <a:ahLst/>
              <a:cxnLst/>
              <a:rect l="l" t="t" r="r" b="b"/>
              <a:pathLst>
                <a:path w="657225" h="425450">
                  <a:moveTo>
                    <a:pt x="444246" y="0"/>
                  </a:moveTo>
                  <a:lnTo>
                    <a:pt x="444246" y="106299"/>
                  </a:lnTo>
                  <a:lnTo>
                    <a:pt x="0" y="106299"/>
                  </a:lnTo>
                  <a:lnTo>
                    <a:pt x="0" y="318897"/>
                  </a:lnTo>
                  <a:lnTo>
                    <a:pt x="444246" y="318897"/>
                  </a:lnTo>
                  <a:lnTo>
                    <a:pt x="444246" y="425196"/>
                  </a:lnTo>
                  <a:lnTo>
                    <a:pt x="656843" y="212598"/>
                  </a:lnTo>
                  <a:lnTo>
                    <a:pt x="444246" y="0"/>
                  </a:lnTo>
                  <a:close/>
                </a:path>
              </a:pathLst>
            </a:custGeom>
            <a:solidFill>
              <a:srgbClr val="000000"/>
            </a:solidFill>
          </p:spPr>
          <p:txBody>
            <a:bodyPr wrap="square" lIns="0" tIns="0" rIns="0" bIns="0" rtlCol="0"/>
            <a:lstStyle/>
            <a:p>
              <a:endParaRPr/>
            </a:p>
          </p:txBody>
        </p:sp>
        <p:sp>
          <p:nvSpPr>
            <p:cNvPr id="37" name="object 37"/>
            <p:cNvSpPr/>
            <p:nvPr/>
          </p:nvSpPr>
          <p:spPr>
            <a:xfrm>
              <a:off x="6259068" y="3441191"/>
              <a:ext cx="657225" cy="425450"/>
            </a:xfrm>
            <a:custGeom>
              <a:avLst/>
              <a:gdLst/>
              <a:ahLst/>
              <a:cxnLst/>
              <a:rect l="l" t="t" r="r" b="b"/>
              <a:pathLst>
                <a:path w="657225" h="425450">
                  <a:moveTo>
                    <a:pt x="0" y="106299"/>
                  </a:moveTo>
                  <a:lnTo>
                    <a:pt x="444246" y="106299"/>
                  </a:lnTo>
                  <a:lnTo>
                    <a:pt x="444246" y="0"/>
                  </a:lnTo>
                  <a:lnTo>
                    <a:pt x="656843" y="212598"/>
                  </a:lnTo>
                  <a:lnTo>
                    <a:pt x="444246" y="425196"/>
                  </a:lnTo>
                  <a:lnTo>
                    <a:pt x="444246" y="318897"/>
                  </a:lnTo>
                  <a:lnTo>
                    <a:pt x="0" y="318897"/>
                  </a:lnTo>
                  <a:lnTo>
                    <a:pt x="0" y="106299"/>
                  </a:lnTo>
                  <a:close/>
                </a:path>
              </a:pathLst>
            </a:custGeom>
            <a:ln w="12192">
              <a:solidFill>
                <a:srgbClr val="000000"/>
              </a:solidFill>
            </a:ln>
          </p:spPr>
          <p:txBody>
            <a:bodyPr wrap="square" lIns="0" tIns="0" rIns="0" bIns="0" rtlCol="0"/>
            <a:lstStyle/>
            <a:p>
              <a:endParaRPr/>
            </a:p>
          </p:txBody>
        </p:sp>
        <p:pic>
          <p:nvPicPr>
            <p:cNvPr id="38" name="object 38"/>
            <p:cNvPicPr/>
            <p:nvPr/>
          </p:nvPicPr>
          <p:blipFill>
            <a:blip r:embed="rId7" cstate="print"/>
            <a:stretch>
              <a:fillRect/>
            </a:stretch>
          </p:blipFill>
          <p:spPr>
            <a:xfrm>
              <a:off x="6982968" y="4000525"/>
              <a:ext cx="1748027" cy="574522"/>
            </a:xfrm>
            <a:prstGeom prst="rect">
              <a:avLst/>
            </a:prstGeom>
          </p:spPr>
        </p:pic>
        <p:pic>
          <p:nvPicPr>
            <p:cNvPr id="39" name="object 39"/>
            <p:cNvPicPr/>
            <p:nvPr/>
          </p:nvPicPr>
          <p:blipFill>
            <a:blip r:embed="rId10" cstate="print"/>
            <a:stretch>
              <a:fillRect/>
            </a:stretch>
          </p:blipFill>
          <p:spPr>
            <a:xfrm>
              <a:off x="6902195" y="3954779"/>
              <a:ext cx="1906524" cy="754380"/>
            </a:xfrm>
            <a:prstGeom prst="rect">
              <a:avLst/>
            </a:prstGeom>
          </p:spPr>
        </p:pic>
        <p:pic>
          <p:nvPicPr>
            <p:cNvPr id="40" name="object 40"/>
            <p:cNvPicPr/>
            <p:nvPr/>
          </p:nvPicPr>
          <p:blipFill>
            <a:blip r:embed="rId11" cstate="print"/>
            <a:stretch>
              <a:fillRect/>
            </a:stretch>
          </p:blipFill>
          <p:spPr>
            <a:xfrm>
              <a:off x="7042404" y="4040123"/>
              <a:ext cx="1633727" cy="461771"/>
            </a:xfrm>
            <a:prstGeom prst="rect">
              <a:avLst/>
            </a:prstGeom>
          </p:spPr>
        </p:pic>
      </p:grpSp>
      <p:sp>
        <p:nvSpPr>
          <p:cNvPr id="41" name="object 41"/>
          <p:cNvSpPr txBox="1"/>
          <p:nvPr/>
        </p:nvSpPr>
        <p:spPr>
          <a:xfrm>
            <a:off x="7133335" y="4055109"/>
            <a:ext cx="145097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Decrease</a:t>
            </a:r>
            <a:r>
              <a:rPr sz="2400" spc="-100" dirty="0">
                <a:solidFill>
                  <a:srgbClr val="FFFFFF"/>
                </a:solidFill>
                <a:latin typeface="Calibri"/>
                <a:cs typeface="Calibri"/>
              </a:rPr>
              <a:t> </a:t>
            </a:r>
            <a:r>
              <a:rPr sz="2400" dirty="0">
                <a:solidFill>
                  <a:srgbClr val="FFFFFF"/>
                </a:solidFill>
                <a:latin typeface="Calibri"/>
                <a:cs typeface="Calibri"/>
              </a:rPr>
              <a:t>w</a:t>
            </a:r>
            <a:endParaRPr sz="2400">
              <a:latin typeface="Calibri"/>
              <a:cs typeface="Calibri"/>
            </a:endParaRPr>
          </a:p>
        </p:txBody>
      </p:sp>
      <p:grpSp>
        <p:nvGrpSpPr>
          <p:cNvPr id="42" name="object 42"/>
          <p:cNvGrpSpPr/>
          <p:nvPr/>
        </p:nvGrpSpPr>
        <p:grpSpPr>
          <a:xfrm>
            <a:off x="6954011" y="3336035"/>
            <a:ext cx="1803400" cy="754380"/>
            <a:chOff x="6954011" y="3336035"/>
            <a:chExt cx="1803400" cy="754380"/>
          </a:xfrm>
        </p:grpSpPr>
        <p:pic>
          <p:nvPicPr>
            <p:cNvPr id="43" name="object 43"/>
            <p:cNvPicPr/>
            <p:nvPr/>
          </p:nvPicPr>
          <p:blipFill>
            <a:blip r:embed="rId7" cstate="print"/>
            <a:stretch>
              <a:fillRect/>
            </a:stretch>
          </p:blipFill>
          <p:spPr>
            <a:xfrm>
              <a:off x="6982967" y="3383305"/>
              <a:ext cx="1748027" cy="574522"/>
            </a:xfrm>
            <a:prstGeom prst="rect">
              <a:avLst/>
            </a:prstGeom>
          </p:spPr>
        </p:pic>
        <p:pic>
          <p:nvPicPr>
            <p:cNvPr id="44" name="object 44"/>
            <p:cNvPicPr/>
            <p:nvPr/>
          </p:nvPicPr>
          <p:blipFill>
            <a:blip r:embed="rId12" cstate="print"/>
            <a:stretch>
              <a:fillRect/>
            </a:stretch>
          </p:blipFill>
          <p:spPr>
            <a:xfrm>
              <a:off x="6954011" y="3336035"/>
              <a:ext cx="1802892" cy="754380"/>
            </a:xfrm>
            <a:prstGeom prst="rect">
              <a:avLst/>
            </a:prstGeom>
          </p:spPr>
        </p:pic>
        <p:pic>
          <p:nvPicPr>
            <p:cNvPr id="45" name="object 45"/>
            <p:cNvPicPr/>
            <p:nvPr/>
          </p:nvPicPr>
          <p:blipFill>
            <a:blip r:embed="rId13" cstate="print"/>
            <a:stretch>
              <a:fillRect/>
            </a:stretch>
          </p:blipFill>
          <p:spPr>
            <a:xfrm>
              <a:off x="7042403" y="3422903"/>
              <a:ext cx="1633727" cy="461772"/>
            </a:xfrm>
            <a:prstGeom prst="rect">
              <a:avLst/>
            </a:prstGeom>
          </p:spPr>
        </p:pic>
      </p:grpSp>
      <p:sp>
        <p:nvSpPr>
          <p:cNvPr id="46" name="object 46"/>
          <p:cNvSpPr txBox="1"/>
          <p:nvPr/>
        </p:nvSpPr>
        <p:spPr>
          <a:xfrm>
            <a:off x="7042404" y="3422903"/>
            <a:ext cx="1633855" cy="462280"/>
          </a:xfrm>
          <a:prstGeom prst="rect">
            <a:avLst/>
          </a:prstGeom>
        </p:spPr>
        <p:txBody>
          <a:bodyPr vert="horz" wrap="square" lIns="0" tIns="26669" rIns="0" bIns="0" rtlCol="0">
            <a:spAutoFit/>
          </a:bodyPr>
          <a:lstStyle/>
          <a:p>
            <a:pPr marL="154940">
              <a:lnSpc>
                <a:spcPct val="100000"/>
              </a:lnSpc>
              <a:spcBef>
                <a:spcPts val="209"/>
              </a:spcBef>
            </a:pPr>
            <a:r>
              <a:rPr sz="2400" spc="-5" dirty="0">
                <a:solidFill>
                  <a:srgbClr val="FFFFFF"/>
                </a:solidFill>
                <a:latin typeface="Calibri"/>
                <a:cs typeface="Calibri"/>
              </a:rPr>
              <a:t>Increase</a:t>
            </a:r>
            <a:r>
              <a:rPr sz="2400" spc="-50" dirty="0">
                <a:solidFill>
                  <a:srgbClr val="FFFFFF"/>
                </a:solidFill>
                <a:latin typeface="Calibri"/>
                <a:cs typeface="Calibri"/>
              </a:rPr>
              <a:t> </a:t>
            </a:r>
            <a:r>
              <a:rPr sz="2400" dirty="0">
                <a:solidFill>
                  <a:srgbClr val="FFFFFF"/>
                </a:solidFill>
                <a:latin typeface="Calibri"/>
                <a:cs typeface="Calibri"/>
              </a:rPr>
              <a:t>w</a:t>
            </a:r>
            <a:endParaRPr sz="2400">
              <a:latin typeface="Calibri"/>
              <a:cs typeface="Calibri"/>
            </a:endParaRPr>
          </a:p>
        </p:txBody>
      </p:sp>
      <p:pic>
        <p:nvPicPr>
          <p:cNvPr id="47" name="object 47"/>
          <p:cNvPicPr/>
          <p:nvPr/>
        </p:nvPicPr>
        <p:blipFill>
          <a:blip r:embed="rId14" cstate="print"/>
          <a:stretch>
            <a:fillRect/>
          </a:stretch>
        </p:blipFill>
        <p:spPr>
          <a:xfrm>
            <a:off x="1362455" y="3445764"/>
            <a:ext cx="1164336" cy="1162812"/>
          </a:xfrm>
          <a:prstGeom prst="rect">
            <a:avLst/>
          </a:prstGeom>
        </p:spPr>
      </p:pic>
      <p:sp>
        <p:nvSpPr>
          <p:cNvPr id="48" name="object 48"/>
          <p:cNvSpPr txBox="1"/>
          <p:nvPr/>
        </p:nvSpPr>
        <p:spPr>
          <a:xfrm>
            <a:off x="6249161" y="93344"/>
            <a:ext cx="272923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hlinkClick r:id="rId15"/>
              </a:rPr>
              <a:t>http://chico386.pixnet.net/al </a:t>
            </a:r>
            <a:r>
              <a:rPr sz="1800" spc="-395" dirty="0">
                <a:latin typeface="Calibri"/>
                <a:cs typeface="Calibri"/>
              </a:rPr>
              <a:t> </a:t>
            </a:r>
            <a:r>
              <a:rPr sz="1800" spc="-5" dirty="0">
                <a:latin typeface="Calibri"/>
                <a:cs typeface="Calibri"/>
              </a:rPr>
              <a:t>bum/photo/171572850</a:t>
            </a:r>
            <a:endParaRPr sz="1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sp>
        <p:nvSpPr>
          <p:cNvPr id="3" name="object 3"/>
          <p:cNvSpPr/>
          <p:nvPr/>
        </p:nvSpPr>
        <p:spPr>
          <a:xfrm>
            <a:off x="600519" y="3520566"/>
            <a:ext cx="434340" cy="282575"/>
          </a:xfrm>
          <a:custGeom>
            <a:avLst/>
            <a:gdLst/>
            <a:ahLst/>
            <a:cxnLst/>
            <a:rect l="l" t="t" r="r" b="b"/>
            <a:pathLst>
              <a:path w="434340" h="282575">
                <a:moveTo>
                  <a:pt x="344068" y="0"/>
                </a:moveTo>
                <a:lnTo>
                  <a:pt x="340055" y="11557"/>
                </a:lnTo>
                <a:lnTo>
                  <a:pt x="356392" y="18631"/>
                </a:lnTo>
                <a:lnTo>
                  <a:pt x="370446" y="28432"/>
                </a:lnTo>
                <a:lnTo>
                  <a:pt x="398984" y="73925"/>
                </a:lnTo>
                <a:lnTo>
                  <a:pt x="407314" y="115732"/>
                </a:lnTo>
                <a:lnTo>
                  <a:pt x="408355" y="139827"/>
                </a:lnTo>
                <a:lnTo>
                  <a:pt x="407310" y="164707"/>
                </a:lnTo>
                <a:lnTo>
                  <a:pt x="398942" y="207656"/>
                </a:lnTo>
                <a:lnTo>
                  <a:pt x="370463" y="253857"/>
                </a:lnTo>
                <a:lnTo>
                  <a:pt x="340499" y="270891"/>
                </a:lnTo>
                <a:lnTo>
                  <a:pt x="344068" y="282321"/>
                </a:lnTo>
                <a:lnTo>
                  <a:pt x="382577" y="264302"/>
                </a:lnTo>
                <a:lnTo>
                  <a:pt x="410895" y="233045"/>
                </a:lnTo>
                <a:lnTo>
                  <a:pt x="428304" y="191135"/>
                </a:lnTo>
                <a:lnTo>
                  <a:pt x="434111" y="141224"/>
                </a:lnTo>
                <a:lnTo>
                  <a:pt x="432654" y="115359"/>
                </a:lnTo>
                <a:lnTo>
                  <a:pt x="421006" y="69536"/>
                </a:lnTo>
                <a:lnTo>
                  <a:pt x="397910" y="32146"/>
                </a:lnTo>
                <a:lnTo>
                  <a:pt x="364535" y="7381"/>
                </a:lnTo>
                <a:lnTo>
                  <a:pt x="344068" y="0"/>
                </a:lnTo>
                <a:close/>
              </a:path>
              <a:path w="434340" h="282575">
                <a:moveTo>
                  <a:pt x="90030" y="0"/>
                </a:moveTo>
                <a:lnTo>
                  <a:pt x="51617" y="18097"/>
                </a:lnTo>
                <a:lnTo>
                  <a:pt x="23291" y="49530"/>
                </a:lnTo>
                <a:lnTo>
                  <a:pt x="5821" y="91471"/>
                </a:lnTo>
                <a:lnTo>
                  <a:pt x="0" y="141224"/>
                </a:lnTo>
                <a:lnTo>
                  <a:pt x="1450" y="167179"/>
                </a:lnTo>
                <a:lnTo>
                  <a:pt x="13056" y="213090"/>
                </a:lnTo>
                <a:lnTo>
                  <a:pt x="36093" y="250334"/>
                </a:lnTo>
                <a:lnTo>
                  <a:pt x="69501" y="274960"/>
                </a:lnTo>
                <a:lnTo>
                  <a:pt x="90030" y="282321"/>
                </a:lnTo>
                <a:lnTo>
                  <a:pt x="93611" y="270891"/>
                </a:lnTo>
                <a:lnTo>
                  <a:pt x="77521" y="263773"/>
                </a:lnTo>
                <a:lnTo>
                  <a:pt x="63636" y="253857"/>
                </a:lnTo>
                <a:lnTo>
                  <a:pt x="35156" y="207656"/>
                </a:lnTo>
                <a:lnTo>
                  <a:pt x="26788" y="164707"/>
                </a:lnTo>
                <a:lnTo>
                  <a:pt x="25742" y="139827"/>
                </a:lnTo>
                <a:lnTo>
                  <a:pt x="26788" y="115732"/>
                </a:lnTo>
                <a:lnTo>
                  <a:pt x="35156" y="73925"/>
                </a:lnTo>
                <a:lnTo>
                  <a:pt x="63749" y="28432"/>
                </a:lnTo>
                <a:lnTo>
                  <a:pt x="94056" y="11557"/>
                </a:lnTo>
                <a:lnTo>
                  <a:pt x="90030" y="0"/>
                </a:lnTo>
                <a:close/>
              </a:path>
            </a:pathLst>
          </a:custGeom>
          <a:solidFill>
            <a:srgbClr val="000000"/>
          </a:solidFill>
        </p:spPr>
        <p:txBody>
          <a:bodyPr wrap="square" lIns="0" tIns="0" rIns="0" bIns="0" rtlCol="0"/>
          <a:lstStyle/>
          <a:p>
            <a:endParaRPr/>
          </a:p>
        </p:txBody>
      </p:sp>
      <p:sp>
        <p:nvSpPr>
          <p:cNvPr id="4" name="object 4"/>
          <p:cNvSpPr txBox="1"/>
          <p:nvPr/>
        </p:nvSpPr>
        <p:spPr>
          <a:xfrm>
            <a:off x="393598" y="3064002"/>
            <a:ext cx="615950" cy="758825"/>
          </a:xfrm>
          <a:prstGeom prst="rect">
            <a:avLst/>
          </a:prstGeom>
        </p:spPr>
        <p:txBody>
          <a:bodyPr vert="horz" wrap="square" lIns="0" tIns="12700" rIns="0" bIns="0" rtlCol="0">
            <a:spAutoFit/>
          </a:bodyPr>
          <a:lstStyle/>
          <a:p>
            <a:pPr marL="76200">
              <a:lnSpc>
                <a:spcPct val="100000"/>
              </a:lnSpc>
              <a:spcBef>
                <a:spcPts val="100"/>
              </a:spcBef>
            </a:pPr>
            <a:r>
              <a:rPr sz="2400" spc="-5" dirty="0">
                <a:latin typeface="Calibri"/>
                <a:cs typeface="Calibri"/>
              </a:rPr>
              <a:t>Lo</a:t>
            </a:r>
            <a:r>
              <a:rPr sz="2400" spc="-10" dirty="0">
                <a:latin typeface="Calibri"/>
                <a:cs typeface="Calibri"/>
              </a:rPr>
              <a:t>s</a:t>
            </a:r>
            <a:r>
              <a:rPr sz="2400" dirty="0">
                <a:latin typeface="Calibri"/>
                <a:cs typeface="Calibri"/>
              </a:rPr>
              <a:t>s</a:t>
            </a:r>
            <a:endParaRPr sz="2400">
              <a:latin typeface="Calibri"/>
              <a:cs typeface="Calibri"/>
            </a:endParaRPr>
          </a:p>
          <a:p>
            <a:pPr marL="12700">
              <a:lnSpc>
                <a:spcPct val="100000"/>
              </a:lnSpc>
              <a:spcBef>
                <a:spcPts val="10"/>
              </a:spcBef>
              <a:tabLst>
                <a:tab pos="306705" algn="l"/>
              </a:tabLst>
            </a:pPr>
            <a:r>
              <a:rPr sz="2400" dirty="0">
                <a:latin typeface="Cambria Math"/>
                <a:cs typeface="Cambria Math"/>
              </a:rPr>
              <a:t>𝐿	𝑤</a:t>
            </a:r>
            <a:endParaRPr sz="2400">
              <a:latin typeface="Cambria Math"/>
              <a:cs typeface="Cambria Math"/>
            </a:endParaRPr>
          </a:p>
        </p:txBody>
      </p:sp>
      <p:sp>
        <p:nvSpPr>
          <p:cNvPr id="5" name="object 5"/>
          <p:cNvSpPr/>
          <p:nvPr/>
        </p:nvSpPr>
        <p:spPr>
          <a:xfrm>
            <a:off x="528066" y="5942076"/>
            <a:ext cx="8281670" cy="114300"/>
          </a:xfrm>
          <a:custGeom>
            <a:avLst/>
            <a:gdLst/>
            <a:ahLst/>
            <a:cxnLst/>
            <a:rect l="l" t="t" r="r" b="b"/>
            <a:pathLst>
              <a:path w="8281670" h="114300">
                <a:moveTo>
                  <a:pt x="8166861" y="0"/>
                </a:moveTo>
                <a:lnTo>
                  <a:pt x="8166861" y="114300"/>
                </a:lnTo>
                <a:lnTo>
                  <a:pt x="8243061" y="76200"/>
                </a:lnTo>
                <a:lnTo>
                  <a:pt x="8185911" y="76200"/>
                </a:lnTo>
                <a:lnTo>
                  <a:pt x="8185911" y="38100"/>
                </a:lnTo>
                <a:lnTo>
                  <a:pt x="8243061" y="38100"/>
                </a:lnTo>
                <a:lnTo>
                  <a:pt x="8166861" y="0"/>
                </a:lnTo>
                <a:close/>
              </a:path>
              <a:path w="8281670" h="114300">
                <a:moveTo>
                  <a:pt x="8166861" y="38100"/>
                </a:moveTo>
                <a:lnTo>
                  <a:pt x="0" y="38100"/>
                </a:lnTo>
                <a:lnTo>
                  <a:pt x="0" y="76200"/>
                </a:lnTo>
                <a:lnTo>
                  <a:pt x="8166861" y="76200"/>
                </a:lnTo>
                <a:lnTo>
                  <a:pt x="8166861" y="38100"/>
                </a:lnTo>
                <a:close/>
              </a:path>
              <a:path w="8281670" h="114300">
                <a:moveTo>
                  <a:pt x="8243061" y="38100"/>
                </a:moveTo>
                <a:lnTo>
                  <a:pt x="8185911" y="38100"/>
                </a:lnTo>
                <a:lnTo>
                  <a:pt x="8185911" y="76200"/>
                </a:lnTo>
                <a:lnTo>
                  <a:pt x="8243061" y="76200"/>
                </a:lnTo>
                <a:lnTo>
                  <a:pt x="8281161" y="57150"/>
                </a:lnTo>
                <a:lnTo>
                  <a:pt x="8243061" y="38100"/>
                </a:lnTo>
                <a:close/>
              </a:path>
            </a:pathLst>
          </a:custGeom>
          <a:solidFill>
            <a:srgbClr val="000000"/>
          </a:solidFill>
        </p:spPr>
        <p:txBody>
          <a:bodyPr wrap="square" lIns="0" tIns="0" rIns="0" bIns="0" rtlCol="0"/>
          <a:lstStyle/>
          <a:p>
            <a:endParaRPr/>
          </a:p>
        </p:txBody>
      </p:sp>
      <p:sp>
        <p:nvSpPr>
          <p:cNvPr id="6" name="object 6"/>
          <p:cNvSpPr txBox="1"/>
          <p:nvPr/>
        </p:nvSpPr>
        <p:spPr>
          <a:xfrm>
            <a:off x="8332173" y="5910622"/>
            <a:ext cx="243840" cy="417195"/>
          </a:xfrm>
          <a:prstGeom prst="rect">
            <a:avLst/>
          </a:prstGeom>
        </p:spPr>
        <p:txBody>
          <a:bodyPr vert="horz" wrap="square" lIns="0" tIns="14604" rIns="0" bIns="0" rtlCol="0">
            <a:spAutoFit/>
          </a:bodyPr>
          <a:lstStyle/>
          <a:p>
            <a:pPr marL="12700">
              <a:lnSpc>
                <a:spcPct val="100000"/>
              </a:lnSpc>
              <a:spcBef>
                <a:spcPts val="114"/>
              </a:spcBef>
            </a:pPr>
            <a:r>
              <a:rPr sz="2550" i="1" spc="15" dirty="0">
                <a:latin typeface="Times New Roman"/>
                <a:cs typeface="Times New Roman"/>
              </a:rPr>
              <a:t>w</a:t>
            </a:r>
            <a:endParaRPr sz="2550">
              <a:latin typeface="Times New Roman"/>
              <a:cs typeface="Times New Roman"/>
            </a:endParaRPr>
          </a:p>
        </p:txBody>
      </p:sp>
      <p:grpSp>
        <p:nvGrpSpPr>
          <p:cNvPr id="7" name="object 7"/>
          <p:cNvGrpSpPr/>
          <p:nvPr/>
        </p:nvGrpSpPr>
        <p:grpSpPr>
          <a:xfrm>
            <a:off x="963104" y="2324036"/>
            <a:ext cx="8213090" cy="4276725"/>
            <a:chOff x="963104" y="2324036"/>
            <a:chExt cx="8213090" cy="4276725"/>
          </a:xfrm>
        </p:grpSpPr>
        <p:sp>
          <p:nvSpPr>
            <p:cNvPr id="8" name="object 8"/>
            <p:cNvSpPr/>
            <p:nvPr/>
          </p:nvSpPr>
          <p:spPr>
            <a:xfrm>
              <a:off x="1252727" y="2446019"/>
              <a:ext cx="173990" cy="3877310"/>
            </a:xfrm>
            <a:custGeom>
              <a:avLst/>
              <a:gdLst/>
              <a:ahLst/>
              <a:cxnLst/>
              <a:rect l="l" t="t" r="r" b="b"/>
              <a:pathLst>
                <a:path w="173990" h="3877310">
                  <a:moveTo>
                    <a:pt x="115824" y="144779"/>
                  </a:moveTo>
                  <a:lnTo>
                    <a:pt x="57912" y="144779"/>
                  </a:lnTo>
                  <a:lnTo>
                    <a:pt x="57912" y="3877170"/>
                  </a:lnTo>
                  <a:lnTo>
                    <a:pt x="115824" y="3877170"/>
                  </a:lnTo>
                  <a:lnTo>
                    <a:pt x="115824" y="144779"/>
                  </a:lnTo>
                  <a:close/>
                </a:path>
                <a:path w="173990" h="3877310">
                  <a:moveTo>
                    <a:pt x="86868" y="0"/>
                  </a:moveTo>
                  <a:lnTo>
                    <a:pt x="0" y="173735"/>
                  </a:lnTo>
                  <a:lnTo>
                    <a:pt x="57912" y="173735"/>
                  </a:lnTo>
                  <a:lnTo>
                    <a:pt x="57912" y="144779"/>
                  </a:lnTo>
                  <a:lnTo>
                    <a:pt x="159258" y="144779"/>
                  </a:lnTo>
                  <a:lnTo>
                    <a:pt x="86868" y="0"/>
                  </a:lnTo>
                  <a:close/>
                </a:path>
                <a:path w="173990" h="3877310">
                  <a:moveTo>
                    <a:pt x="159258" y="144779"/>
                  </a:moveTo>
                  <a:lnTo>
                    <a:pt x="115824" y="144779"/>
                  </a:lnTo>
                  <a:lnTo>
                    <a:pt x="115824" y="173735"/>
                  </a:lnTo>
                  <a:lnTo>
                    <a:pt x="173735" y="173735"/>
                  </a:lnTo>
                  <a:lnTo>
                    <a:pt x="159258" y="144779"/>
                  </a:lnTo>
                  <a:close/>
                </a:path>
              </a:pathLst>
            </a:custGeom>
            <a:solidFill>
              <a:srgbClr val="000000"/>
            </a:solidFill>
          </p:spPr>
          <p:txBody>
            <a:bodyPr wrap="square" lIns="0" tIns="0" rIns="0" bIns="0" rtlCol="0"/>
            <a:lstStyle/>
            <a:p>
              <a:endParaRPr/>
            </a:p>
          </p:txBody>
        </p:sp>
        <p:sp>
          <p:nvSpPr>
            <p:cNvPr id="9" name="object 9"/>
            <p:cNvSpPr/>
            <p:nvPr/>
          </p:nvSpPr>
          <p:spPr>
            <a:xfrm>
              <a:off x="995171" y="2356103"/>
              <a:ext cx="6681470" cy="4209415"/>
            </a:xfrm>
            <a:custGeom>
              <a:avLst/>
              <a:gdLst/>
              <a:ahLst/>
              <a:cxnLst/>
              <a:rect l="l" t="t" r="r" b="b"/>
              <a:pathLst>
                <a:path w="6681470" h="4209415">
                  <a:moveTo>
                    <a:pt x="0" y="0"/>
                  </a:moveTo>
                  <a:lnTo>
                    <a:pt x="11304" y="55642"/>
                  </a:lnTo>
                  <a:lnTo>
                    <a:pt x="23084" y="110995"/>
                  </a:lnTo>
                  <a:lnTo>
                    <a:pt x="35337" y="166048"/>
                  </a:lnTo>
                  <a:lnTo>
                    <a:pt x="48062" y="220789"/>
                  </a:lnTo>
                  <a:lnTo>
                    <a:pt x="61255" y="275206"/>
                  </a:lnTo>
                  <a:lnTo>
                    <a:pt x="74914" y="329288"/>
                  </a:lnTo>
                  <a:lnTo>
                    <a:pt x="89037" y="383022"/>
                  </a:lnTo>
                  <a:lnTo>
                    <a:pt x="103621" y="436397"/>
                  </a:lnTo>
                  <a:lnTo>
                    <a:pt x="118664" y="489402"/>
                  </a:lnTo>
                  <a:lnTo>
                    <a:pt x="134163" y="542025"/>
                  </a:lnTo>
                  <a:lnTo>
                    <a:pt x="150117" y="594253"/>
                  </a:lnTo>
                  <a:lnTo>
                    <a:pt x="166521" y="646076"/>
                  </a:lnTo>
                  <a:lnTo>
                    <a:pt x="183375" y="697482"/>
                  </a:lnTo>
                  <a:lnTo>
                    <a:pt x="200676" y="748459"/>
                  </a:lnTo>
                  <a:lnTo>
                    <a:pt x="218421" y="798995"/>
                  </a:lnTo>
                  <a:lnTo>
                    <a:pt x="236608" y="849079"/>
                  </a:lnTo>
                  <a:lnTo>
                    <a:pt x="255234" y="898699"/>
                  </a:lnTo>
                  <a:lnTo>
                    <a:pt x="274297" y="947843"/>
                  </a:lnTo>
                  <a:lnTo>
                    <a:pt x="293794" y="996499"/>
                  </a:lnTo>
                  <a:lnTo>
                    <a:pt x="313724" y="1044657"/>
                  </a:lnTo>
                  <a:lnTo>
                    <a:pt x="334083" y="1092304"/>
                  </a:lnTo>
                  <a:lnTo>
                    <a:pt x="354870" y="1139429"/>
                  </a:lnTo>
                  <a:lnTo>
                    <a:pt x="376081" y="1186019"/>
                  </a:lnTo>
                  <a:lnTo>
                    <a:pt x="397715" y="1232064"/>
                  </a:lnTo>
                  <a:lnTo>
                    <a:pt x="419768" y="1277552"/>
                  </a:lnTo>
                  <a:lnTo>
                    <a:pt x="442239" y="1322470"/>
                  </a:lnTo>
                  <a:lnTo>
                    <a:pt x="465125" y="1366807"/>
                  </a:lnTo>
                  <a:lnTo>
                    <a:pt x="488424" y="1410552"/>
                  </a:lnTo>
                  <a:lnTo>
                    <a:pt x="512133" y="1453693"/>
                  </a:lnTo>
                  <a:lnTo>
                    <a:pt x="536250" y="1496218"/>
                  </a:lnTo>
                  <a:lnTo>
                    <a:pt x="560772" y="1538116"/>
                  </a:lnTo>
                  <a:lnTo>
                    <a:pt x="585697" y="1579375"/>
                  </a:lnTo>
                  <a:lnTo>
                    <a:pt x="611022" y="1619982"/>
                  </a:lnTo>
                  <a:lnTo>
                    <a:pt x="636746" y="1659927"/>
                  </a:lnTo>
                  <a:lnTo>
                    <a:pt x="662865" y="1699198"/>
                  </a:lnTo>
                  <a:lnTo>
                    <a:pt x="689377" y="1737783"/>
                  </a:lnTo>
                  <a:lnTo>
                    <a:pt x="716280" y="1775670"/>
                  </a:lnTo>
                  <a:lnTo>
                    <a:pt x="743571" y="1812848"/>
                  </a:lnTo>
                  <a:lnTo>
                    <a:pt x="771248" y="1849306"/>
                  </a:lnTo>
                  <a:lnTo>
                    <a:pt x="799308" y="1885030"/>
                  </a:lnTo>
                  <a:lnTo>
                    <a:pt x="827750" y="1920011"/>
                  </a:lnTo>
                  <a:lnTo>
                    <a:pt x="856570" y="1954235"/>
                  </a:lnTo>
                  <a:lnTo>
                    <a:pt x="885766" y="1987692"/>
                  </a:lnTo>
                  <a:lnTo>
                    <a:pt x="915336" y="2020369"/>
                  </a:lnTo>
                  <a:lnTo>
                    <a:pt x="945277" y="2052256"/>
                  </a:lnTo>
                  <a:lnTo>
                    <a:pt x="975588" y="2083339"/>
                  </a:lnTo>
                  <a:lnTo>
                    <a:pt x="1006264" y="2113609"/>
                  </a:lnTo>
                  <a:lnTo>
                    <a:pt x="1037305" y="2143052"/>
                  </a:lnTo>
                  <a:lnTo>
                    <a:pt x="1068707" y="2171658"/>
                  </a:lnTo>
                  <a:lnTo>
                    <a:pt x="1100468" y="2199414"/>
                  </a:lnTo>
                  <a:lnTo>
                    <a:pt x="1132586" y="2226310"/>
                  </a:lnTo>
                  <a:lnTo>
                    <a:pt x="1168975" y="2255042"/>
                  </a:lnTo>
                  <a:lnTo>
                    <a:pt x="1206504" y="2282598"/>
                  </a:lnTo>
                  <a:lnTo>
                    <a:pt x="1245125" y="2309002"/>
                  </a:lnTo>
                  <a:lnTo>
                    <a:pt x="1284793" y="2334278"/>
                  </a:lnTo>
                  <a:lnTo>
                    <a:pt x="1325462" y="2358451"/>
                  </a:lnTo>
                  <a:lnTo>
                    <a:pt x="1367088" y="2381544"/>
                  </a:lnTo>
                  <a:lnTo>
                    <a:pt x="1409625" y="2403583"/>
                  </a:lnTo>
                  <a:lnTo>
                    <a:pt x="1453027" y="2424590"/>
                  </a:lnTo>
                  <a:lnTo>
                    <a:pt x="1497248" y="2444592"/>
                  </a:lnTo>
                  <a:lnTo>
                    <a:pt x="1542244" y="2463611"/>
                  </a:lnTo>
                  <a:lnTo>
                    <a:pt x="1587968" y="2481672"/>
                  </a:lnTo>
                  <a:lnTo>
                    <a:pt x="1634376" y="2498799"/>
                  </a:lnTo>
                  <a:lnTo>
                    <a:pt x="1681421" y="2515017"/>
                  </a:lnTo>
                  <a:lnTo>
                    <a:pt x="1729059" y="2530350"/>
                  </a:lnTo>
                  <a:lnTo>
                    <a:pt x="1777243" y="2544822"/>
                  </a:lnTo>
                  <a:lnTo>
                    <a:pt x="1825929" y="2558457"/>
                  </a:lnTo>
                  <a:lnTo>
                    <a:pt x="1875070" y="2571280"/>
                  </a:lnTo>
                  <a:lnTo>
                    <a:pt x="1924621" y="2583315"/>
                  </a:lnTo>
                  <a:lnTo>
                    <a:pt x="1974537" y="2594587"/>
                  </a:lnTo>
                  <a:lnTo>
                    <a:pt x="2024772" y="2605118"/>
                  </a:lnTo>
                  <a:lnTo>
                    <a:pt x="2075281" y="2614935"/>
                  </a:lnTo>
                  <a:lnTo>
                    <a:pt x="2126018" y="2624060"/>
                  </a:lnTo>
                  <a:lnTo>
                    <a:pt x="2176938" y="2632519"/>
                  </a:lnTo>
                  <a:lnTo>
                    <a:pt x="2227995" y="2640335"/>
                  </a:lnTo>
                  <a:lnTo>
                    <a:pt x="2279144" y="2647534"/>
                  </a:lnTo>
                  <a:lnTo>
                    <a:pt x="2330339" y="2654138"/>
                  </a:lnTo>
                  <a:lnTo>
                    <a:pt x="2381535" y="2660172"/>
                  </a:lnTo>
                  <a:lnTo>
                    <a:pt x="2432685" y="2665662"/>
                  </a:lnTo>
                  <a:lnTo>
                    <a:pt x="2483746" y="2670630"/>
                  </a:lnTo>
                  <a:lnTo>
                    <a:pt x="2534671" y="2675101"/>
                  </a:lnTo>
                  <a:lnTo>
                    <a:pt x="2585414" y="2679100"/>
                  </a:lnTo>
                  <a:lnTo>
                    <a:pt x="2635931" y="2682650"/>
                  </a:lnTo>
                  <a:lnTo>
                    <a:pt x="2686175" y="2685777"/>
                  </a:lnTo>
                  <a:lnTo>
                    <a:pt x="2736102" y="2688504"/>
                  </a:lnTo>
                  <a:lnTo>
                    <a:pt x="2785665" y="2690855"/>
                  </a:lnTo>
                  <a:lnTo>
                    <a:pt x="2834820" y="2692855"/>
                  </a:lnTo>
                  <a:lnTo>
                    <a:pt x="2883520" y="2694528"/>
                  </a:lnTo>
                  <a:lnTo>
                    <a:pt x="2931720" y="2695898"/>
                  </a:lnTo>
                  <a:lnTo>
                    <a:pt x="2979376" y="2696990"/>
                  </a:lnTo>
                  <a:lnTo>
                    <a:pt x="3026440" y="2697828"/>
                  </a:lnTo>
                  <a:lnTo>
                    <a:pt x="3072868" y="2698436"/>
                  </a:lnTo>
                  <a:lnTo>
                    <a:pt x="3118614" y="2698838"/>
                  </a:lnTo>
                  <a:lnTo>
                    <a:pt x="3163633" y="2699059"/>
                  </a:lnTo>
                  <a:lnTo>
                    <a:pt x="3207879" y="2699123"/>
                  </a:lnTo>
                  <a:lnTo>
                    <a:pt x="3251307" y="2699054"/>
                  </a:lnTo>
                  <a:lnTo>
                    <a:pt x="3293872" y="2698877"/>
                  </a:lnTo>
                  <a:lnTo>
                    <a:pt x="3342309" y="2700105"/>
                  </a:lnTo>
                  <a:lnTo>
                    <a:pt x="3390715" y="2704222"/>
                  </a:lnTo>
                  <a:lnTo>
                    <a:pt x="3439063" y="2711078"/>
                  </a:lnTo>
                  <a:lnTo>
                    <a:pt x="3487324" y="2720522"/>
                  </a:lnTo>
                  <a:lnTo>
                    <a:pt x="3535473" y="2732403"/>
                  </a:lnTo>
                  <a:lnTo>
                    <a:pt x="3583482" y="2746570"/>
                  </a:lnTo>
                  <a:lnTo>
                    <a:pt x="3631324" y="2762872"/>
                  </a:lnTo>
                  <a:lnTo>
                    <a:pt x="3678971" y="2781159"/>
                  </a:lnTo>
                  <a:lnTo>
                    <a:pt x="3726397" y="2801280"/>
                  </a:lnTo>
                  <a:lnTo>
                    <a:pt x="3773574" y="2823083"/>
                  </a:lnTo>
                  <a:lnTo>
                    <a:pt x="3820476" y="2846420"/>
                  </a:lnTo>
                  <a:lnTo>
                    <a:pt x="3867075" y="2871137"/>
                  </a:lnTo>
                  <a:lnTo>
                    <a:pt x="3913343" y="2897085"/>
                  </a:lnTo>
                  <a:lnTo>
                    <a:pt x="3959255" y="2924113"/>
                  </a:lnTo>
                  <a:lnTo>
                    <a:pt x="4004782" y="2952070"/>
                  </a:lnTo>
                  <a:lnTo>
                    <a:pt x="4049897" y="2980806"/>
                  </a:lnTo>
                  <a:lnTo>
                    <a:pt x="4094574" y="3010169"/>
                  </a:lnTo>
                  <a:lnTo>
                    <a:pt x="4138786" y="3040009"/>
                  </a:lnTo>
                  <a:lnTo>
                    <a:pt x="4182504" y="3070175"/>
                  </a:lnTo>
                  <a:lnTo>
                    <a:pt x="4225702" y="3100516"/>
                  </a:lnTo>
                  <a:lnTo>
                    <a:pt x="4268353" y="3130881"/>
                  </a:lnTo>
                  <a:lnTo>
                    <a:pt x="4310430" y="3161120"/>
                  </a:lnTo>
                  <a:lnTo>
                    <a:pt x="4351905" y="3191082"/>
                  </a:lnTo>
                  <a:lnTo>
                    <a:pt x="4392752" y="3220616"/>
                  </a:lnTo>
                  <a:lnTo>
                    <a:pt x="4432942" y="3249571"/>
                  </a:lnTo>
                  <a:lnTo>
                    <a:pt x="4472450" y="3277797"/>
                  </a:lnTo>
                  <a:lnTo>
                    <a:pt x="4511248" y="3305142"/>
                  </a:lnTo>
                  <a:lnTo>
                    <a:pt x="4549308" y="3331456"/>
                  </a:lnTo>
                  <a:lnTo>
                    <a:pt x="4586605" y="3356589"/>
                  </a:lnTo>
                  <a:lnTo>
                    <a:pt x="4623109" y="3380388"/>
                  </a:lnTo>
                  <a:lnTo>
                    <a:pt x="4658795" y="3402705"/>
                  </a:lnTo>
                  <a:lnTo>
                    <a:pt x="4693635" y="3423387"/>
                  </a:lnTo>
                  <a:lnTo>
                    <a:pt x="4727602" y="3442284"/>
                  </a:lnTo>
                  <a:lnTo>
                    <a:pt x="4792809" y="3474120"/>
                  </a:lnTo>
                  <a:lnTo>
                    <a:pt x="4854198" y="3497007"/>
                  </a:lnTo>
                  <a:lnTo>
                    <a:pt x="4911552" y="3509738"/>
                  </a:lnTo>
                  <a:lnTo>
                    <a:pt x="4938649" y="3511918"/>
                  </a:lnTo>
                  <a:lnTo>
                    <a:pt x="4982820" y="3509893"/>
                  </a:lnTo>
                  <a:lnTo>
                    <a:pt x="5023134" y="3501676"/>
                  </a:lnTo>
                  <a:lnTo>
                    <a:pt x="5059838" y="3487750"/>
                  </a:lnTo>
                  <a:lnTo>
                    <a:pt x="5093181" y="3468600"/>
                  </a:lnTo>
                  <a:lnTo>
                    <a:pt x="5123411" y="3444710"/>
                  </a:lnTo>
                  <a:lnTo>
                    <a:pt x="5150777" y="3416562"/>
                  </a:lnTo>
                  <a:lnTo>
                    <a:pt x="5175527" y="3384642"/>
                  </a:lnTo>
                  <a:lnTo>
                    <a:pt x="5197910" y="3349433"/>
                  </a:lnTo>
                  <a:lnTo>
                    <a:pt x="5218174" y="3311419"/>
                  </a:lnTo>
                  <a:lnTo>
                    <a:pt x="5236568" y="3271083"/>
                  </a:lnTo>
                  <a:lnTo>
                    <a:pt x="5253341" y="3228910"/>
                  </a:lnTo>
                  <a:lnTo>
                    <a:pt x="5268740" y="3185384"/>
                  </a:lnTo>
                  <a:lnTo>
                    <a:pt x="5283015" y="3140988"/>
                  </a:lnTo>
                  <a:lnTo>
                    <a:pt x="5296414" y="3096206"/>
                  </a:lnTo>
                  <a:lnTo>
                    <a:pt x="5309185" y="3051522"/>
                  </a:lnTo>
                  <a:lnTo>
                    <a:pt x="5321577" y="3007420"/>
                  </a:lnTo>
                  <a:lnTo>
                    <a:pt x="5333838" y="2964384"/>
                  </a:lnTo>
                  <a:lnTo>
                    <a:pt x="5346218" y="2922897"/>
                  </a:lnTo>
                  <a:lnTo>
                    <a:pt x="5358964" y="2883444"/>
                  </a:lnTo>
                  <a:lnTo>
                    <a:pt x="5372324" y="2846509"/>
                  </a:lnTo>
                  <a:lnTo>
                    <a:pt x="5401885" y="2782126"/>
                  </a:lnTo>
                  <a:lnTo>
                    <a:pt x="5440947" y="2720822"/>
                  </a:lnTo>
                  <a:lnTo>
                    <a:pt x="5461045" y="2682881"/>
                  </a:lnTo>
                  <a:lnTo>
                    <a:pt x="5479246" y="2642783"/>
                  </a:lnTo>
                  <a:lnTo>
                    <a:pt x="5495920" y="2601486"/>
                  </a:lnTo>
                  <a:lnTo>
                    <a:pt x="5511436" y="2559950"/>
                  </a:lnTo>
                  <a:lnTo>
                    <a:pt x="5526164" y="2519135"/>
                  </a:lnTo>
                  <a:lnTo>
                    <a:pt x="5540475" y="2479998"/>
                  </a:lnTo>
                  <a:lnTo>
                    <a:pt x="5554736" y="2443500"/>
                  </a:lnTo>
                  <a:lnTo>
                    <a:pt x="5584593" y="2382258"/>
                  </a:lnTo>
                  <a:lnTo>
                    <a:pt x="5618694" y="2343082"/>
                  </a:lnTo>
                  <a:lnTo>
                    <a:pt x="5659996" y="2333647"/>
                  </a:lnTo>
                  <a:lnTo>
                    <a:pt x="5684273" y="2342480"/>
                  </a:lnTo>
                  <a:lnTo>
                    <a:pt x="5741924" y="2392045"/>
                  </a:lnTo>
                  <a:lnTo>
                    <a:pt x="5775589" y="2435851"/>
                  </a:lnTo>
                  <a:lnTo>
                    <a:pt x="5813579" y="2495285"/>
                  </a:lnTo>
                  <a:lnTo>
                    <a:pt x="5834010" y="2530266"/>
                  </a:lnTo>
                  <a:lnTo>
                    <a:pt x="5855301" y="2568440"/>
                  </a:lnTo>
                  <a:lnTo>
                    <a:pt x="5877377" y="2609567"/>
                  </a:lnTo>
                  <a:lnTo>
                    <a:pt x="5900164" y="2653409"/>
                  </a:lnTo>
                  <a:lnTo>
                    <a:pt x="5923590" y="2699728"/>
                  </a:lnTo>
                  <a:lnTo>
                    <a:pt x="5947579" y="2748286"/>
                  </a:lnTo>
                  <a:lnTo>
                    <a:pt x="5972059" y="2798844"/>
                  </a:lnTo>
                  <a:lnTo>
                    <a:pt x="5996954" y="2851165"/>
                  </a:lnTo>
                  <a:lnTo>
                    <a:pt x="6022192" y="2905009"/>
                  </a:lnTo>
                  <a:lnTo>
                    <a:pt x="6047699" y="2960138"/>
                  </a:lnTo>
                  <a:lnTo>
                    <a:pt x="6073400" y="3016314"/>
                  </a:lnTo>
                  <a:lnTo>
                    <a:pt x="6099222" y="3073299"/>
                  </a:lnTo>
                  <a:lnTo>
                    <a:pt x="6125091" y="3130854"/>
                  </a:lnTo>
                  <a:lnTo>
                    <a:pt x="6150934" y="3188741"/>
                  </a:lnTo>
                  <a:lnTo>
                    <a:pt x="6176675" y="3246722"/>
                  </a:lnTo>
                  <a:lnTo>
                    <a:pt x="6202243" y="3304558"/>
                  </a:lnTo>
                  <a:lnTo>
                    <a:pt x="6227561" y="3362011"/>
                  </a:lnTo>
                  <a:lnTo>
                    <a:pt x="6252558" y="3418843"/>
                  </a:lnTo>
                  <a:lnTo>
                    <a:pt x="6277158" y="3474815"/>
                  </a:lnTo>
                  <a:lnTo>
                    <a:pt x="6301289" y="3529689"/>
                  </a:lnTo>
                  <a:lnTo>
                    <a:pt x="6324876" y="3583227"/>
                  </a:lnTo>
                  <a:lnTo>
                    <a:pt x="6347845" y="3635190"/>
                  </a:lnTo>
                  <a:lnTo>
                    <a:pt x="6370123" y="3685340"/>
                  </a:lnTo>
                  <a:lnTo>
                    <a:pt x="6391635" y="3733439"/>
                  </a:lnTo>
                  <a:lnTo>
                    <a:pt x="6412309" y="3779249"/>
                  </a:lnTo>
                  <a:lnTo>
                    <a:pt x="6432069" y="3822530"/>
                  </a:lnTo>
                  <a:lnTo>
                    <a:pt x="6450842" y="3863045"/>
                  </a:lnTo>
                  <a:lnTo>
                    <a:pt x="6468555" y="3900556"/>
                  </a:lnTo>
                  <a:lnTo>
                    <a:pt x="6500504" y="3965610"/>
                  </a:lnTo>
                  <a:lnTo>
                    <a:pt x="6561347" y="4077530"/>
                  </a:lnTo>
                  <a:lnTo>
                    <a:pt x="6598135" y="4138644"/>
                  </a:lnTo>
                  <a:lnTo>
                    <a:pt x="6626201" y="4178984"/>
                  </a:lnTo>
                  <a:lnTo>
                    <a:pt x="6661152" y="4209216"/>
                  </a:lnTo>
                  <a:lnTo>
                    <a:pt x="6670529" y="4205043"/>
                  </a:lnTo>
                  <a:lnTo>
                    <a:pt x="6676168" y="4191968"/>
                  </a:lnTo>
                  <a:lnTo>
                    <a:pt x="6679315" y="4172958"/>
                  </a:lnTo>
                  <a:lnTo>
                    <a:pt x="6681216" y="4150982"/>
                  </a:lnTo>
                </a:path>
              </a:pathLst>
            </a:custGeom>
            <a:ln w="64008">
              <a:solidFill>
                <a:srgbClr val="7E5F00"/>
              </a:solidFill>
            </a:ln>
          </p:spPr>
          <p:txBody>
            <a:bodyPr wrap="square" lIns="0" tIns="0" rIns="0" bIns="0" rtlCol="0"/>
            <a:lstStyle/>
            <a:p>
              <a:endParaRPr/>
            </a:p>
          </p:txBody>
        </p:sp>
        <p:sp>
          <p:nvSpPr>
            <p:cNvPr id="10" name="object 10"/>
            <p:cNvSpPr/>
            <p:nvPr/>
          </p:nvSpPr>
          <p:spPr>
            <a:xfrm>
              <a:off x="7661148" y="4693550"/>
              <a:ext cx="1483360" cy="1875155"/>
            </a:xfrm>
            <a:custGeom>
              <a:avLst/>
              <a:gdLst/>
              <a:ahLst/>
              <a:cxnLst/>
              <a:rect l="l" t="t" r="r" b="b"/>
              <a:pathLst>
                <a:path w="1483359" h="1875154">
                  <a:moveTo>
                    <a:pt x="1482852" y="1014506"/>
                  </a:moveTo>
                  <a:lnTo>
                    <a:pt x="1463041" y="977358"/>
                  </a:lnTo>
                  <a:lnTo>
                    <a:pt x="1444647" y="937039"/>
                  </a:lnTo>
                  <a:lnTo>
                    <a:pt x="1427874" y="894883"/>
                  </a:lnTo>
                  <a:lnTo>
                    <a:pt x="1412475" y="851374"/>
                  </a:lnTo>
                  <a:lnTo>
                    <a:pt x="1398200" y="806994"/>
                  </a:lnTo>
                  <a:lnTo>
                    <a:pt x="1384801" y="762229"/>
                  </a:lnTo>
                  <a:lnTo>
                    <a:pt x="1372030" y="717560"/>
                  </a:lnTo>
                  <a:lnTo>
                    <a:pt x="1359638" y="673473"/>
                  </a:lnTo>
                  <a:lnTo>
                    <a:pt x="1347377" y="630451"/>
                  </a:lnTo>
                  <a:lnTo>
                    <a:pt x="1334997" y="588976"/>
                  </a:lnTo>
                  <a:lnTo>
                    <a:pt x="1322251" y="549534"/>
                  </a:lnTo>
                  <a:lnTo>
                    <a:pt x="1308891" y="512607"/>
                  </a:lnTo>
                  <a:lnTo>
                    <a:pt x="1279330" y="448234"/>
                  </a:lnTo>
                  <a:lnTo>
                    <a:pt x="1240268" y="386954"/>
                  </a:lnTo>
                  <a:lnTo>
                    <a:pt x="1220170" y="349036"/>
                  </a:lnTo>
                  <a:lnTo>
                    <a:pt x="1201969" y="308959"/>
                  </a:lnTo>
                  <a:lnTo>
                    <a:pt x="1185295" y="267684"/>
                  </a:lnTo>
                  <a:lnTo>
                    <a:pt x="1169779" y="226169"/>
                  </a:lnTo>
                  <a:lnTo>
                    <a:pt x="1155051" y="185373"/>
                  </a:lnTo>
                  <a:lnTo>
                    <a:pt x="1140740" y="146256"/>
                  </a:lnTo>
                  <a:lnTo>
                    <a:pt x="1126479" y="109776"/>
                  </a:lnTo>
                  <a:lnTo>
                    <a:pt x="1096622" y="48566"/>
                  </a:lnTo>
                  <a:lnTo>
                    <a:pt x="1062521" y="9416"/>
                  </a:lnTo>
                  <a:lnTo>
                    <a:pt x="1021219" y="0"/>
                  </a:lnTo>
                  <a:lnTo>
                    <a:pt x="996942" y="8839"/>
                  </a:lnTo>
                  <a:lnTo>
                    <a:pt x="939292" y="58408"/>
                  </a:lnTo>
                  <a:lnTo>
                    <a:pt x="905626" y="102170"/>
                  </a:lnTo>
                  <a:lnTo>
                    <a:pt x="867636" y="161559"/>
                  </a:lnTo>
                  <a:lnTo>
                    <a:pt x="847205" y="196518"/>
                  </a:lnTo>
                  <a:lnTo>
                    <a:pt x="825914" y="234669"/>
                  </a:lnTo>
                  <a:lnTo>
                    <a:pt x="803838" y="275773"/>
                  </a:lnTo>
                  <a:lnTo>
                    <a:pt x="781051" y="319592"/>
                  </a:lnTo>
                  <a:lnTo>
                    <a:pt x="757625" y="365888"/>
                  </a:lnTo>
                  <a:lnTo>
                    <a:pt x="733636" y="414423"/>
                  </a:lnTo>
                  <a:lnTo>
                    <a:pt x="709156" y="464958"/>
                  </a:lnTo>
                  <a:lnTo>
                    <a:pt x="684261" y="517256"/>
                  </a:lnTo>
                  <a:lnTo>
                    <a:pt x="659023" y="571077"/>
                  </a:lnTo>
                  <a:lnTo>
                    <a:pt x="633516" y="626183"/>
                  </a:lnTo>
                  <a:lnTo>
                    <a:pt x="607815" y="682337"/>
                  </a:lnTo>
                  <a:lnTo>
                    <a:pt x="581993" y="739300"/>
                  </a:lnTo>
                  <a:lnTo>
                    <a:pt x="556124" y="796833"/>
                  </a:lnTo>
                  <a:lnTo>
                    <a:pt x="530281" y="854699"/>
                  </a:lnTo>
                  <a:lnTo>
                    <a:pt x="504540" y="912658"/>
                  </a:lnTo>
                  <a:lnTo>
                    <a:pt x="478972" y="970474"/>
                  </a:lnTo>
                  <a:lnTo>
                    <a:pt x="453654" y="1027906"/>
                  </a:lnTo>
                  <a:lnTo>
                    <a:pt x="428657" y="1084718"/>
                  </a:lnTo>
                  <a:lnTo>
                    <a:pt x="404057" y="1140671"/>
                  </a:lnTo>
                  <a:lnTo>
                    <a:pt x="379926" y="1195527"/>
                  </a:lnTo>
                  <a:lnTo>
                    <a:pt x="356339" y="1249046"/>
                  </a:lnTo>
                  <a:lnTo>
                    <a:pt x="333370" y="1300992"/>
                  </a:lnTo>
                  <a:lnTo>
                    <a:pt x="311092" y="1351125"/>
                  </a:lnTo>
                  <a:lnTo>
                    <a:pt x="289580" y="1399208"/>
                  </a:lnTo>
                  <a:lnTo>
                    <a:pt x="268906" y="1445002"/>
                  </a:lnTo>
                  <a:lnTo>
                    <a:pt x="249146" y="1488269"/>
                  </a:lnTo>
                  <a:lnTo>
                    <a:pt x="230373" y="1528770"/>
                  </a:lnTo>
                  <a:lnTo>
                    <a:pt x="212660" y="1566267"/>
                  </a:lnTo>
                  <a:lnTo>
                    <a:pt x="180711" y="1631298"/>
                  </a:lnTo>
                  <a:lnTo>
                    <a:pt x="119868" y="1743179"/>
                  </a:lnTo>
                  <a:lnTo>
                    <a:pt x="83080" y="1804271"/>
                  </a:lnTo>
                  <a:lnTo>
                    <a:pt x="55014" y="1844598"/>
                  </a:lnTo>
                  <a:lnTo>
                    <a:pt x="20063" y="1874818"/>
                  </a:lnTo>
                  <a:lnTo>
                    <a:pt x="10686" y="1870646"/>
                  </a:lnTo>
                  <a:lnTo>
                    <a:pt x="5047" y="1857574"/>
                  </a:lnTo>
                  <a:lnTo>
                    <a:pt x="1900" y="1838568"/>
                  </a:lnTo>
                  <a:lnTo>
                    <a:pt x="0" y="1816596"/>
                  </a:lnTo>
                </a:path>
              </a:pathLst>
            </a:custGeom>
            <a:ln w="64008">
              <a:solidFill>
                <a:srgbClr val="7E5F00"/>
              </a:solidFill>
            </a:ln>
          </p:spPr>
          <p:txBody>
            <a:bodyPr wrap="square" lIns="0" tIns="0" rIns="0" bIns="0" rtlCol="0"/>
            <a:lstStyle/>
            <a:p>
              <a:endParaRPr/>
            </a:p>
          </p:txBody>
        </p:sp>
      </p:grpSp>
      <p:sp>
        <p:nvSpPr>
          <p:cNvPr id="11" name="object 11"/>
          <p:cNvSpPr txBox="1"/>
          <p:nvPr/>
        </p:nvSpPr>
        <p:spPr>
          <a:xfrm>
            <a:off x="682142" y="1597151"/>
            <a:ext cx="6642100" cy="1174115"/>
          </a:xfrm>
          <a:prstGeom prst="rect">
            <a:avLst/>
          </a:prstGeom>
        </p:spPr>
        <p:txBody>
          <a:bodyPr vert="horz" wrap="square" lIns="0" tIns="220979" rIns="0" bIns="0" rtlCol="0">
            <a:spAutoFit/>
          </a:bodyPr>
          <a:lstStyle/>
          <a:p>
            <a:pPr marL="266700" indent="-228600">
              <a:lnSpc>
                <a:spcPct val="100000"/>
              </a:lnSpc>
              <a:spcBef>
                <a:spcPts val="1739"/>
              </a:spcBef>
              <a:buFont typeface="Arial"/>
              <a:buChar char="•"/>
              <a:tabLst>
                <a:tab pos="266700" algn="l"/>
              </a:tabLst>
            </a:pPr>
            <a:r>
              <a:rPr sz="2400" spc="-5" dirty="0">
                <a:latin typeface="Calibri"/>
                <a:cs typeface="Calibri"/>
              </a:rPr>
              <a:t>Consider</a:t>
            </a:r>
            <a:r>
              <a:rPr sz="2400" spc="-25" dirty="0">
                <a:latin typeface="Calibri"/>
                <a:cs typeface="Calibri"/>
              </a:rPr>
              <a:t> </a:t>
            </a:r>
            <a:r>
              <a:rPr sz="2400" spc="-5" dirty="0">
                <a:latin typeface="Calibri"/>
                <a:cs typeface="Calibri"/>
              </a:rPr>
              <a:t>loss</a:t>
            </a:r>
            <a:r>
              <a:rPr sz="2400" spc="-10" dirty="0">
                <a:latin typeface="Calibri"/>
                <a:cs typeface="Calibri"/>
              </a:rPr>
              <a:t> </a:t>
            </a:r>
            <a:r>
              <a:rPr sz="2400" spc="-5" dirty="0">
                <a:latin typeface="Calibri"/>
                <a:cs typeface="Calibri"/>
              </a:rPr>
              <a:t>function </a:t>
            </a:r>
            <a:r>
              <a:rPr sz="2400" spc="-5" dirty="0">
                <a:latin typeface="Cambria Math"/>
                <a:cs typeface="Cambria Math"/>
              </a:rPr>
              <a:t>𝐿(𝑤)</a:t>
            </a:r>
            <a:r>
              <a:rPr sz="2400" spc="10" dirty="0">
                <a:latin typeface="Cambria Math"/>
                <a:cs typeface="Cambria Math"/>
              </a:rPr>
              <a:t> </a:t>
            </a:r>
            <a:r>
              <a:rPr sz="2400" dirty="0">
                <a:latin typeface="Calibri"/>
                <a:cs typeface="Calibri"/>
              </a:rPr>
              <a:t>with</a:t>
            </a:r>
            <a:r>
              <a:rPr sz="2400" spc="-20" dirty="0">
                <a:latin typeface="Calibri"/>
                <a:cs typeface="Calibri"/>
              </a:rPr>
              <a:t> </a:t>
            </a:r>
            <a:r>
              <a:rPr sz="2400" spc="-5" dirty="0">
                <a:latin typeface="Calibri"/>
                <a:cs typeface="Calibri"/>
              </a:rPr>
              <a:t>one </a:t>
            </a:r>
            <a:r>
              <a:rPr sz="2400" spc="-10" dirty="0">
                <a:latin typeface="Calibri"/>
                <a:cs typeface="Calibri"/>
              </a:rPr>
              <a:t>parameter</a:t>
            </a:r>
            <a:r>
              <a:rPr sz="2400" spc="-40" dirty="0">
                <a:latin typeface="Calibri"/>
                <a:cs typeface="Calibri"/>
              </a:rPr>
              <a:t> </a:t>
            </a:r>
            <a:r>
              <a:rPr sz="2400" dirty="0">
                <a:latin typeface="Calibri"/>
                <a:cs typeface="Calibri"/>
              </a:rPr>
              <a:t>w:</a:t>
            </a:r>
            <a:endParaRPr sz="2400">
              <a:latin typeface="Calibri"/>
              <a:cs typeface="Calibri"/>
            </a:endParaRPr>
          </a:p>
          <a:p>
            <a:pPr marL="1940560" lvl="1" indent="-457834">
              <a:lnSpc>
                <a:spcPct val="100000"/>
              </a:lnSpc>
              <a:spcBef>
                <a:spcPts val="1645"/>
              </a:spcBef>
              <a:buFont typeface="Wingdings"/>
              <a:buChar char=""/>
              <a:tabLst>
                <a:tab pos="1940560" algn="l"/>
                <a:tab pos="1941195" algn="l"/>
              </a:tabLst>
            </a:pPr>
            <a:r>
              <a:rPr sz="2400" dirty="0">
                <a:latin typeface="Calibri"/>
                <a:cs typeface="Calibri"/>
              </a:rPr>
              <a:t>(Randomly)</a:t>
            </a:r>
            <a:r>
              <a:rPr sz="2400" spc="-50" dirty="0">
                <a:latin typeface="Calibri"/>
                <a:cs typeface="Calibri"/>
              </a:rPr>
              <a:t> </a:t>
            </a:r>
            <a:r>
              <a:rPr sz="2400" dirty="0">
                <a:latin typeface="Calibri"/>
                <a:cs typeface="Calibri"/>
              </a:rPr>
              <a:t>Pick</a:t>
            </a:r>
            <a:r>
              <a:rPr sz="2400" spc="-30" dirty="0">
                <a:latin typeface="Calibri"/>
                <a:cs typeface="Calibri"/>
              </a:rPr>
              <a:t> </a:t>
            </a:r>
            <a:r>
              <a:rPr sz="2400" dirty="0">
                <a:latin typeface="Calibri"/>
                <a:cs typeface="Calibri"/>
              </a:rPr>
              <a:t>an</a:t>
            </a:r>
            <a:r>
              <a:rPr sz="2400" spc="-15" dirty="0">
                <a:latin typeface="Calibri"/>
                <a:cs typeface="Calibri"/>
              </a:rPr>
              <a:t> </a:t>
            </a:r>
            <a:r>
              <a:rPr sz="2400" dirty="0">
                <a:latin typeface="Calibri"/>
                <a:cs typeface="Calibri"/>
              </a:rPr>
              <a:t>initial</a:t>
            </a:r>
            <a:r>
              <a:rPr sz="2400" spc="-25" dirty="0">
                <a:latin typeface="Calibri"/>
                <a:cs typeface="Calibri"/>
              </a:rPr>
              <a:t> </a:t>
            </a:r>
            <a:r>
              <a:rPr sz="2400" spc="-10" dirty="0">
                <a:latin typeface="Calibri"/>
                <a:cs typeface="Calibri"/>
              </a:rPr>
              <a:t>value</a:t>
            </a:r>
            <a:r>
              <a:rPr sz="2400" spc="-20" dirty="0">
                <a:latin typeface="Calibri"/>
                <a:cs typeface="Calibri"/>
              </a:rPr>
              <a:t> </a:t>
            </a:r>
            <a:r>
              <a:rPr sz="2400" spc="-5" dirty="0">
                <a:latin typeface="Calibri"/>
                <a:cs typeface="Calibri"/>
              </a:rPr>
              <a:t>w</a:t>
            </a:r>
            <a:r>
              <a:rPr sz="2400" spc="-7" baseline="24305" dirty="0">
                <a:latin typeface="Calibri"/>
                <a:cs typeface="Calibri"/>
              </a:rPr>
              <a:t>0</a:t>
            </a:r>
            <a:endParaRPr sz="2400" baseline="24305">
              <a:latin typeface="Calibri"/>
              <a:cs typeface="Calibri"/>
            </a:endParaRPr>
          </a:p>
        </p:txBody>
      </p:sp>
      <p:grpSp>
        <p:nvGrpSpPr>
          <p:cNvPr id="12" name="object 12"/>
          <p:cNvGrpSpPr/>
          <p:nvPr/>
        </p:nvGrpSpPr>
        <p:grpSpPr>
          <a:xfrm>
            <a:off x="1894332" y="3121914"/>
            <a:ext cx="2277110" cy="2910205"/>
            <a:chOff x="1894332" y="3121914"/>
            <a:chExt cx="2277110" cy="2910205"/>
          </a:xfrm>
        </p:grpSpPr>
        <p:pic>
          <p:nvPicPr>
            <p:cNvPr id="13" name="object 13"/>
            <p:cNvPicPr/>
            <p:nvPr/>
          </p:nvPicPr>
          <p:blipFill>
            <a:blip r:embed="rId3" cstate="print"/>
            <a:stretch>
              <a:fillRect/>
            </a:stretch>
          </p:blipFill>
          <p:spPr>
            <a:xfrm>
              <a:off x="1894332" y="5839968"/>
              <a:ext cx="192024" cy="192023"/>
            </a:xfrm>
            <a:prstGeom prst="rect">
              <a:avLst/>
            </a:prstGeom>
          </p:spPr>
        </p:pic>
        <p:sp>
          <p:nvSpPr>
            <p:cNvPr id="14" name="object 14"/>
            <p:cNvSpPr/>
            <p:nvPr/>
          </p:nvSpPr>
          <p:spPr>
            <a:xfrm>
              <a:off x="1972056" y="4454652"/>
              <a:ext cx="0" cy="1471930"/>
            </a:xfrm>
            <a:custGeom>
              <a:avLst/>
              <a:gdLst/>
              <a:ahLst/>
              <a:cxnLst/>
              <a:rect l="l" t="t" r="r" b="b"/>
              <a:pathLst>
                <a:path h="1471929">
                  <a:moveTo>
                    <a:pt x="0" y="0"/>
                  </a:moveTo>
                  <a:lnTo>
                    <a:pt x="0" y="1471879"/>
                  </a:lnTo>
                </a:path>
              </a:pathLst>
            </a:custGeom>
            <a:ln w="57912">
              <a:solidFill>
                <a:srgbClr val="767070"/>
              </a:solidFill>
              <a:prstDash val="dash"/>
            </a:ln>
          </p:spPr>
          <p:txBody>
            <a:bodyPr wrap="square" lIns="0" tIns="0" rIns="0" bIns="0" rtlCol="0"/>
            <a:lstStyle/>
            <a:p>
              <a:endParaRPr/>
            </a:p>
          </p:txBody>
        </p:sp>
        <p:sp>
          <p:nvSpPr>
            <p:cNvPr id="15" name="object 15"/>
            <p:cNvSpPr/>
            <p:nvPr/>
          </p:nvSpPr>
          <p:spPr>
            <a:xfrm>
              <a:off x="3840607" y="3121914"/>
              <a:ext cx="330835" cy="20320"/>
            </a:xfrm>
            <a:custGeom>
              <a:avLst/>
              <a:gdLst/>
              <a:ahLst/>
              <a:cxnLst/>
              <a:rect l="l" t="t" r="r" b="b"/>
              <a:pathLst>
                <a:path w="330835" h="20319">
                  <a:moveTo>
                    <a:pt x="330708" y="0"/>
                  </a:moveTo>
                  <a:lnTo>
                    <a:pt x="0" y="0"/>
                  </a:lnTo>
                  <a:lnTo>
                    <a:pt x="0" y="19812"/>
                  </a:lnTo>
                  <a:lnTo>
                    <a:pt x="330708" y="19812"/>
                  </a:lnTo>
                  <a:lnTo>
                    <a:pt x="330708" y="0"/>
                  </a:lnTo>
                  <a:close/>
                </a:path>
              </a:pathLst>
            </a:custGeom>
            <a:solidFill>
              <a:srgbClr val="000000"/>
            </a:solidFill>
          </p:spPr>
          <p:txBody>
            <a:bodyPr wrap="square" lIns="0" tIns="0" rIns="0" bIns="0" rtlCol="0"/>
            <a:lstStyle/>
            <a:p>
              <a:endParaRPr/>
            </a:p>
          </p:txBody>
        </p:sp>
      </p:grpSp>
      <p:sp>
        <p:nvSpPr>
          <p:cNvPr id="16" name="object 16"/>
          <p:cNvSpPr txBox="1"/>
          <p:nvPr/>
        </p:nvSpPr>
        <p:spPr>
          <a:xfrm>
            <a:off x="3828415" y="3137407"/>
            <a:ext cx="349250" cy="292735"/>
          </a:xfrm>
          <a:prstGeom prst="rect">
            <a:avLst/>
          </a:prstGeom>
        </p:spPr>
        <p:txBody>
          <a:bodyPr vert="horz" wrap="square" lIns="0" tIns="12700" rIns="0" bIns="0" rtlCol="0">
            <a:spAutoFit/>
          </a:bodyPr>
          <a:lstStyle/>
          <a:p>
            <a:pPr marL="12700">
              <a:lnSpc>
                <a:spcPct val="100000"/>
              </a:lnSpc>
              <a:spcBef>
                <a:spcPts val="100"/>
              </a:spcBef>
            </a:pPr>
            <a:r>
              <a:rPr sz="1750" spc="175" dirty="0">
                <a:latin typeface="Cambria Math"/>
                <a:cs typeface="Cambria Math"/>
              </a:rPr>
              <a:t>𝑑</a:t>
            </a:r>
            <a:r>
              <a:rPr sz="1750" spc="185" dirty="0">
                <a:latin typeface="Cambria Math"/>
                <a:cs typeface="Cambria Math"/>
              </a:rPr>
              <a:t>𝑤</a:t>
            </a:r>
            <a:endParaRPr sz="1750">
              <a:latin typeface="Cambria Math"/>
              <a:cs typeface="Cambria Math"/>
            </a:endParaRPr>
          </a:p>
        </p:txBody>
      </p:sp>
      <p:sp>
        <p:nvSpPr>
          <p:cNvPr id="17" name="object 17"/>
          <p:cNvSpPr txBox="1"/>
          <p:nvPr/>
        </p:nvSpPr>
        <p:spPr>
          <a:xfrm>
            <a:off x="2139950" y="2901188"/>
            <a:ext cx="2880995" cy="391160"/>
          </a:xfrm>
          <a:prstGeom prst="rect">
            <a:avLst/>
          </a:prstGeom>
        </p:spPr>
        <p:txBody>
          <a:bodyPr vert="horz" wrap="square" lIns="0" tIns="12700" rIns="0" bIns="0" rtlCol="0">
            <a:spAutoFit/>
          </a:bodyPr>
          <a:lstStyle/>
          <a:p>
            <a:pPr marL="495300" indent="-457834">
              <a:lnSpc>
                <a:spcPct val="100000"/>
              </a:lnSpc>
              <a:spcBef>
                <a:spcPts val="100"/>
              </a:spcBef>
              <a:buFont typeface="Wingdings"/>
              <a:buChar char=""/>
              <a:tabLst>
                <a:tab pos="495300" algn="l"/>
                <a:tab pos="495934" algn="l"/>
              </a:tabLst>
            </a:pPr>
            <a:r>
              <a:rPr sz="2400" spc="-10" dirty="0">
                <a:latin typeface="Calibri"/>
                <a:cs typeface="Calibri"/>
              </a:rPr>
              <a:t>Compute</a:t>
            </a:r>
            <a:r>
              <a:rPr sz="2400" spc="190" dirty="0">
                <a:latin typeface="Calibri"/>
                <a:cs typeface="Calibri"/>
              </a:rPr>
              <a:t> </a:t>
            </a:r>
            <a:r>
              <a:rPr lang="en-TW" sz="2625" spc="89" baseline="44444" dirty="0">
                <a:latin typeface="Cambria Math"/>
                <a:cs typeface="Cambria Math"/>
              </a:rPr>
              <a:t>𝑑𝐿</a:t>
            </a:r>
            <a:r>
              <a:rPr lang="en-TW" sz="2625" spc="442" baseline="44444" dirty="0">
                <a:latin typeface="Cambria Math"/>
                <a:cs typeface="Cambria Math"/>
              </a:rPr>
              <a:t> </a:t>
            </a:r>
            <a:r>
              <a:rPr sz="2400" spc="80" dirty="0">
                <a:latin typeface="Cambria Math"/>
                <a:cs typeface="Cambria Math"/>
              </a:rPr>
              <a:t>|</a:t>
            </a:r>
            <a:r>
              <a:rPr sz="2625" spc="120" baseline="-19047" dirty="0">
                <a:latin typeface="Cambria Math"/>
                <a:cs typeface="Cambria Math"/>
              </a:rPr>
              <a:t>𝑤=𝑤</a:t>
            </a:r>
            <a:r>
              <a:rPr sz="1450" spc="80" dirty="0">
                <a:latin typeface="Cambria Math"/>
                <a:cs typeface="Cambria Math"/>
              </a:rPr>
              <a:t>0</a:t>
            </a:r>
            <a:endParaRPr sz="1450" dirty="0">
              <a:latin typeface="Cambria Math"/>
              <a:cs typeface="Cambria Math"/>
            </a:endParaRPr>
          </a:p>
        </p:txBody>
      </p:sp>
      <p:sp>
        <p:nvSpPr>
          <p:cNvPr id="18" name="object 18"/>
          <p:cNvSpPr txBox="1"/>
          <p:nvPr/>
        </p:nvSpPr>
        <p:spPr>
          <a:xfrm>
            <a:off x="1790064" y="5902248"/>
            <a:ext cx="397510" cy="391160"/>
          </a:xfrm>
          <a:prstGeom prst="rect">
            <a:avLst/>
          </a:prstGeom>
        </p:spPr>
        <p:txBody>
          <a:bodyPr vert="horz" wrap="square" lIns="0" tIns="12700" rIns="0" bIns="0" rtlCol="0">
            <a:spAutoFit/>
          </a:bodyPr>
          <a:lstStyle/>
          <a:p>
            <a:pPr marL="38100">
              <a:lnSpc>
                <a:spcPct val="100000"/>
              </a:lnSpc>
              <a:spcBef>
                <a:spcPts val="100"/>
              </a:spcBef>
            </a:pPr>
            <a:r>
              <a:rPr sz="3600" spc="-7" baseline="-16203" dirty="0">
                <a:latin typeface="Calibri"/>
                <a:cs typeface="Calibri"/>
              </a:rPr>
              <a:t>w</a:t>
            </a:r>
            <a:r>
              <a:rPr sz="1600" spc="-5" dirty="0">
                <a:latin typeface="Calibri"/>
                <a:cs typeface="Calibri"/>
              </a:rPr>
              <a:t>0</a:t>
            </a:r>
            <a:endParaRPr sz="1600">
              <a:latin typeface="Calibri"/>
              <a:cs typeface="Calibri"/>
            </a:endParaRPr>
          </a:p>
        </p:txBody>
      </p:sp>
      <p:grpSp>
        <p:nvGrpSpPr>
          <p:cNvPr id="19" name="object 19"/>
          <p:cNvGrpSpPr/>
          <p:nvPr/>
        </p:nvGrpSpPr>
        <p:grpSpPr>
          <a:xfrm>
            <a:off x="1243330" y="3331971"/>
            <a:ext cx="2484755" cy="3139440"/>
            <a:chOff x="1243330" y="3331971"/>
            <a:chExt cx="2484755" cy="3139440"/>
          </a:xfrm>
        </p:grpSpPr>
        <p:sp>
          <p:nvSpPr>
            <p:cNvPr id="20" name="object 20"/>
            <p:cNvSpPr/>
            <p:nvPr/>
          </p:nvSpPr>
          <p:spPr>
            <a:xfrm>
              <a:off x="1272540" y="3825239"/>
              <a:ext cx="1591310" cy="1508125"/>
            </a:xfrm>
            <a:custGeom>
              <a:avLst/>
              <a:gdLst/>
              <a:ahLst/>
              <a:cxnLst/>
              <a:rect l="l" t="t" r="r" b="b"/>
              <a:pathLst>
                <a:path w="1591310" h="1508125">
                  <a:moveTo>
                    <a:pt x="0" y="0"/>
                  </a:moveTo>
                  <a:lnTo>
                    <a:pt x="1591310" y="1507998"/>
                  </a:lnTo>
                </a:path>
              </a:pathLst>
            </a:custGeom>
            <a:ln w="57912">
              <a:solidFill>
                <a:srgbClr val="0000FF"/>
              </a:solidFill>
              <a:prstDash val="dash"/>
            </a:ln>
          </p:spPr>
          <p:txBody>
            <a:bodyPr wrap="square" lIns="0" tIns="0" rIns="0" bIns="0" rtlCol="0"/>
            <a:lstStyle/>
            <a:p>
              <a:endParaRPr/>
            </a:p>
          </p:txBody>
        </p:sp>
        <p:sp>
          <p:nvSpPr>
            <p:cNvPr id="21" name="object 21"/>
            <p:cNvSpPr/>
            <p:nvPr/>
          </p:nvSpPr>
          <p:spPr>
            <a:xfrm>
              <a:off x="1990344" y="3331971"/>
              <a:ext cx="1346835" cy="1123315"/>
            </a:xfrm>
            <a:custGeom>
              <a:avLst/>
              <a:gdLst/>
              <a:ahLst/>
              <a:cxnLst/>
              <a:rect l="l" t="t" r="r" b="b"/>
              <a:pathLst>
                <a:path w="1346835" h="1123314">
                  <a:moveTo>
                    <a:pt x="78358" y="945007"/>
                  </a:moveTo>
                  <a:lnTo>
                    <a:pt x="0" y="1122807"/>
                  </a:lnTo>
                  <a:lnTo>
                    <a:pt x="189230" y="1078864"/>
                  </a:lnTo>
                  <a:lnTo>
                    <a:pt x="167560" y="1052702"/>
                  </a:lnTo>
                  <a:lnTo>
                    <a:pt x="129920" y="1052702"/>
                  </a:lnTo>
                  <a:lnTo>
                    <a:pt x="92963" y="1008126"/>
                  </a:lnTo>
                  <a:lnTo>
                    <a:pt x="115306" y="989614"/>
                  </a:lnTo>
                  <a:lnTo>
                    <a:pt x="78358" y="945007"/>
                  </a:lnTo>
                  <a:close/>
                </a:path>
                <a:path w="1346835" h="1123314">
                  <a:moveTo>
                    <a:pt x="115306" y="989614"/>
                  </a:moveTo>
                  <a:lnTo>
                    <a:pt x="92963" y="1008126"/>
                  </a:lnTo>
                  <a:lnTo>
                    <a:pt x="129920" y="1052702"/>
                  </a:lnTo>
                  <a:lnTo>
                    <a:pt x="152243" y="1034210"/>
                  </a:lnTo>
                  <a:lnTo>
                    <a:pt x="115306" y="989614"/>
                  </a:lnTo>
                  <a:close/>
                </a:path>
                <a:path w="1346835" h="1123314">
                  <a:moveTo>
                    <a:pt x="152243" y="1034210"/>
                  </a:moveTo>
                  <a:lnTo>
                    <a:pt x="129920" y="1052702"/>
                  </a:lnTo>
                  <a:lnTo>
                    <a:pt x="167560" y="1052702"/>
                  </a:lnTo>
                  <a:lnTo>
                    <a:pt x="152243" y="1034210"/>
                  </a:lnTo>
                  <a:close/>
                </a:path>
                <a:path w="1346835" h="1123314">
                  <a:moveTo>
                    <a:pt x="1309751" y="0"/>
                  </a:moveTo>
                  <a:lnTo>
                    <a:pt x="115306" y="989614"/>
                  </a:lnTo>
                  <a:lnTo>
                    <a:pt x="152243" y="1034210"/>
                  </a:lnTo>
                  <a:lnTo>
                    <a:pt x="1346708" y="44703"/>
                  </a:lnTo>
                  <a:lnTo>
                    <a:pt x="1309751" y="0"/>
                  </a:lnTo>
                  <a:close/>
                </a:path>
              </a:pathLst>
            </a:custGeom>
            <a:solidFill>
              <a:srgbClr val="0000FF"/>
            </a:solidFill>
          </p:spPr>
          <p:txBody>
            <a:bodyPr wrap="square" lIns="0" tIns="0" rIns="0" bIns="0" rtlCol="0"/>
            <a:lstStyle/>
            <a:p>
              <a:endParaRPr/>
            </a:p>
          </p:txBody>
        </p:sp>
        <p:sp>
          <p:nvSpPr>
            <p:cNvPr id="22" name="object 22"/>
            <p:cNvSpPr/>
            <p:nvPr/>
          </p:nvSpPr>
          <p:spPr>
            <a:xfrm>
              <a:off x="2162555" y="5859779"/>
              <a:ext cx="1332230" cy="201295"/>
            </a:xfrm>
            <a:custGeom>
              <a:avLst/>
              <a:gdLst/>
              <a:ahLst/>
              <a:cxnLst/>
              <a:rect l="l" t="t" r="r" b="b"/>
              <a:pathLst>
                <a:path w="1332229" h="201295">
                  <a:moveTo>
                    <a:pt x="1231392" y="0"/>
                  </a:moveTo>
                  <a:lnTo>
                    <a:pt x="1231392" y="50292"/>
                  </a:lnTo>
                  <a:lnTo>
                    <a:pt x="0" y="50292"/>
                  </a:lnTo>
                  <a:lnTo>
                    <a:pt x="0" y="150876"/>
                  </a:lnTo>
                  <a:lnTo>
                    <a:pt x="1231392" y="150876"/>
                  </a:lnTo>
                  <a:lnTo>
                    <a:pt x="1231392" y="201168"/>
                  </a:lnTo>
                  <a:lnTo>
                    <a:pt x="1331976" y="100584"/>
                  </a:lnTo>
                  <a:lnTo>
                    <a:pt x="1231392" y="0"/>
                  </a:lnTo>
                  <a:close/>
                </a:path>
              </a:pathLst>
            </a:custGeom>
            <a:solidFill>
              <a:srgbClr val="EC7C30"/>
            </a:solidFill>
          </p:spPr>
          <p:txBody>
            <a:bodyPr wrap="square" lIns="0" tIns="0" rIns="0" bIns="0" rtlCol="0"/>
            <a:lstStyle/>
            <a:p>
              <a:endParaRPr/>
            </a:p>
          </p:txBody>
        </p:sp>
        <p:sp>
          <p:nvSpPr>
            <p:cNvPr id="23" name="object 23"/>
            <p:cNvSpPr/>
            <p:nvPr/>
          </p:nvSpPr>
          <p:spPr>
            <a:xfrm>
              <a:off x="2162555" y="5859779"/>
              <a:ext cx="1332230" cy="201295"/>
            </a:xfrm>
            <a:custGeom>
              <a:avLst/>
              <a:gdLst/>
              <a:ahLst/>
              <a:cxnLst/>
              <a:rect l="l" t="t" r="r" b="b"/>
              <a:pathLst>
                <a:path w="1332229" h="201295">
                  <a:moveTo>
                    <a:pt x="0" y="50292"/>
                  </a:moveTo>
                  <a:lnTo>
                    <a:pt x="1231392" y="50292"/>
                  </a:lnTo>
                  <a:lnTo>
                    <a:pt x="1231392" y="0"/>
                  </a:lnTo>
                  <a:lnTo>
                    <a:pt x="1331976" y="100584"/>
                  </a:lnTo>
                  <a:lnTo>
                    <a:pt x="1231392" y="201168"/>
                  </a:lnTo>
                  <a:lnTo>
                    <a:pt x="1231392" y="150876"/>
                  </a:lnTo>
                  <a:lnTo>
                    <a:pt x="0" y="150876"/>
                  </a:lnTo>
                  <a:lnTo>
                    <a:pt x="0" y="50292"/>
                  </a:lnTo>
                  <a:close/>
                </a:path>
              </a:pathLst>
            </a:custGeom>
            <a:ln w="12192">
              <a:solidFill>
                <a:srgbClr val="AD5A20"/>
              </a:solidFill>
            </a:ln>
          </p:spPr>
          <p:txBody>
            <a:bodyPr wrap="square" lIns="0" tIns="0" rIns="0" bIns="0" rtlCol="0"/>
            <a:lstStyle/>
            <a:p>
              <a:endParaRPr/>
            </a:p>
          </p:txBody>
        </p:sp>
        <p:pic>
          <p:nvPicPr>
            <p:cNvPr id="24" name="object 24"/>
            <p:cNvPicPr/>
            <p:nvPr/>
          </p:nvPicPr>
          <p:blipFill>
            <a:blip r:embed="rId4" cstate="print"/>
            <a:stretch>
              <a:fillRect/>
            </a:stretch>
          </p:blipFill>
          <p:spPr>
            <a:xfrm>
              <a:off x="1362456" y="3445763"/>
              <a:ext cx="1164336" cy="1162812"/>
            </a:xfrm>
            <a:prstGeom prst="rect">
              <a:avLst/>
            </a:prstGeom>
          </p:spPr>
        </p:pic>
        <p:pic>
          <p:nvPicPr>
            <p:cNvPr id="25" name="object 25"/>
            <p:cNvPicPr/>
            <p:nvPr/>
          </p:nvPicPr>
          <p:blipFill>
            <a:blip r:embed="rId5" cstate="print"/>
            <a:stretch>
              <a:fillRect/>
            </a:stretch>
          </p:blipFill>
          <p:spPr>
            <a:xfrm>
              <a:off x="3535680" y="5891783"/>
              <a:ext cx="192024" cy="192023"/>
            </a:xfrm>
            <a:prstGeom prst="rect">
              <a:avLst/>
            </a:prstGeom>
          </p:spPr>
        </p:pic>
        <p:sp>
          <p:nvSpPr>
            <p:cNvPr id="26" name="object 26"/>
            <p:cNvSpPr/>
            <p:nvPr/>
          </p:nvSpPr>
          <p:spPr>
            <a:xfrm>
              <a:off x="2697988" y="6451282"/>
              <a:ext cx="410209" cy="20320"/>
            </a:xfrm>
            <a:custGeom>
              <a:avLst/>
              <a:gdLst/>
              <a:ahLst/>
              <a:cxnLst/>
              <a:rect l="l" t="t" r="r" b="b"/>
              <a:pathLst>
                <a:path w="410210" h="20320">
                  <a:moveTo>
                    <a:pt x="409956" y="0"/>
                  </a:moveTo>
                  <a:lnTo>
                    <a:pt x="0" y="0"/>
                  </a:lnTo>
                  <a:lnTo>
                    <a:pt x="0" y="19811"/>
                  </a:lnTo>
                  <a:lnTo>
                    <a:pt x="409956" y="19811"/>
                  </a:lnTo>
                  <a:lnTo>
                    <a:pt x="409956" y="0"/>
                  </a:lnTo>
                  <a:close/>
                </a:path>
              </a:pathLst>
            </a:custGeom>
            <a:solidFill>
              <a:srgbClr val="000000"/>
            </a:solidFill>
          </p:spPr>
          <p:txBody>
            <a:bodyPr wrap="square" lIns="0" tIns="0" rIns="0" bIns="0" rtlCol="0"/>
            <a:lstStyle/>
            <a:p>
              <a:endParaRPr/>
            </a:p>
          </p:txBody>
        </p:sp>
      </p:grpSp>
      <p:sp>
        <p:nvSpPr>
          <p:cNvPr id="27" name="object 27"/>
          <p:cNvSpPr txBox="1"/>
          <p:nvPr/>
        </p:nvSpPr>
        <p:spPr>
          <a:xfrm>
            <a:off x="6249161" y="93344"/>
            <a:ext cx="272923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hlinkClick r:id="rId6"/>
              </a:rPr>
              <a:t>http://chico386.pixnet.net/al </a:t>
            </a:r>
            <a:r>
              <a:rPr sz="1800" spc="-395" dirty="0">
                <a:latin typeface="Calibri"/>
                <a:cs typeface="Calibri"/>
              </a:rPr>
              <a:t> </a:t>
            </a:r>
            <a:r>
              <a:rPr sz="1800" spc="-5" dirty="0">
                <a:latin typeface="Calibri"/>
                <a:cs typeface="Calibri"/>
              </a:rPr>
              <a:t>bum/photo/171572850</a:t>
            </a:r>
            <a:endParaRPr sz="1800">
              <a:latin typeface="Calibri"/>
              <a:cs typeface="Calibri"/>
            </a:endParaRPr>
          </a:p>
        </p:txBody>
      </p:sp>
      <p:sp>
        <p:nvSpPr>
          <p:cNvPr id="28" name="object 28"/>
          <p:cNvSpPr txBox="1"/>
          <p:nvPr/>
        </p:nvSpPr>
        <p:spPr>
          <a:xfrm>
            <a:off x="2717673" y="6001308"/>
            <a:ext cx="3644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𝑑𝐿</a:t>
            </a:r>
            <a:endParaRPr sz="2400">
              <a:latin typeface="Cambria Math"/>
              <a:cs typeface="Cambria Math"/>
            </a:endParaRPr>
          </a:p>
        </p:txBody>
      </p:sp>
      <p:sp>
        <p:nvSpPr>
          <p:cNvPr id="29" name="object 29"/>
          <p:cNvSpPr txBox="1"/>
          <p:nvPr/>
        </p:nvSpPr>
        <p:spPr>
          <a:xfrm>
            <a:off x="2212213" y="6231432"/>
            <a:ext cx="1734185" cy="391160"/>
          </a:xfrm>
          <a:prstGeom prst="rect">
            <a:avLst/>
          </a:prstGeom>
        </p:spPr>
        <p:txBody>
          <a:bodyPr vert="horz" wrap="square" lIns="0" tIns="12700" rIns="0" bIns="0" rtlCol="0">
            <a:spAutoFit/>
          </a:bodyPr>
          <a:lstStyle/>
          <a:p>
            <a:pPr marL="38100">
              <a:lnSpc>
                <a:spcPct val="100000"/>
              </a:lnSpc>
              <a:spcBef>
                <a:spcPts val="100"/>
              </a:spcBef>
            </a:pPr>
            <a:r>
              <a:rPr sz="2400" spc="-5" dirty="0">
                <a:solidFill>
                  <a:srgbClr val="FF0000"/>
                </a:solidFill>
                <a:latin typeface="Cambria Math"/>
                <a:cs typeface="Cambria Math"/>
              </a:rPr>
              <a:t>−𝜂</a:t>
            </a:r>
            <a:r>
              <a:rPr sz="2400" spc="-85" dirty="0">
                <a:solidFill>
                  <a:srgbClr val="FF0000"/>
                </a:solidFill>
                <a:latin typeface="Cambria Math"/>
                <a:cs typeface="Cambria Math"/>
              </a:rPr>
              <a:t> </a:t>
            </a:r>
            <a:r>
              <a:rPr sz="3600" baseline="-37037" dirty="0">
                <a:latin typeface="Cambria Math"/>
                <a:cs typeface="Cambria Math"/>
              </a:rPr>
              <a:t>𝑑𝑤</a:t>
            </a:r>
            <a:r>
              <a:rPr sz="3600" spc="-157" baseline="-37037" dirty="0">
                <a:latin typeface="Cambria Math"/>
                <a:cs typeface="Cambria Math"/>
              </a:rPr>
              <a:t> </a:t>
            </a:r>
            <a:r>
              <a:rPr sz="2400" spc="85" dirty="0">
                <a:latin typeface="Cambria Math"/>
                <a:cs typeface="Cambria Math"/>
              </a:rPr>
              <a:t>|</a:t>
            </a:r>
            <a:r>
              <a:rPr sz="2625" spc="127" baseline="-19047" dirty="0">
                <a:latin typeface="Cambria Math"/>
                <a:cs typeface="Cambria Math"/>
              </a:rPr>
              <a:t>𝑤=𝑤</a:t>
            </a:r>
            <a:r>
              <a:rPr sz="1450" spc="85" dirty="0">
                <a:latin typeface="Cambria Math"/>
                <a:cs typeface="Cambria Math"/>
              </a:rPr>
              <a:t>0</a:t>
            </a:r>
            <a:endParaRPr sz="1450" dirty="0">
              <a:latin typeface="Cambria Math"/>
              <a:cs typeface="Cambria Math"/>
            </a:endParaRPr>
          </a:p>
        </p:txBody>
      </p:sp>
      <p:sp>
        <p:nvSpPr>
          <p:cNvPr id="30" name="object 30"/>
          <p:cNvSpPr/>
          <p:nvPr/>
        </p:nvSpPr>
        <p:spPr>
          <a:xfrm>
            <a:off x="7279640" y="3336925"/>
            <a:ext cx="410209" cy="20320"/>
          </a:xfrm>
          <a:custGeom>
            <a:avLst/>
            <a:gdLst/>
            <a:ahLst/>
            <a:cxnLst/>
            <a:rect l="l" t="t" r="r" b="b"/>
            <a:pathLst>
              <a:path w="410209" h="20320">
                <a:moveTo>
                  <a:pt x="409955" y="0"/>
                </a:moveTo>
                <a:lnTo>
                  <a:pt x="0" y="0"/>
                </a:lnTo>
                <a:lnTo>
                  <a:pt x="0" y="19812"/>
                </a:lnTo>
                <a:lnTo>
                  <a:pt x="409955" y="19812"/>
                </a:lnTo>
                <a:lnTo>
                  <a:pt x="409955" y="0"/>
                </a:lnTo>
                <a:close/>
              </a:path>
            </a:pathLst>
          </a:custGeom>
          <a:solidFill>
            <a:srgbClr val="000000"/>
          </a:solidFill>
        </p:spPr>
        <p:txBody>
          <a:bodyPr wrap="square" lIns="0" tIns="0" rIns="0" bIns="0" rtlCol="0"/>
          <a:lstStyle/>
          <a:p>
            <a:endParaRPr/>
          </a:p>
        </p:txBody>
      </p:sp>
      <p:sp>
        <p:nvSpPr>
          <p:cNvPr id="31" name="object 31"/>
          <p:cNvSpPr txBox="1"/>
          <p:nvPr/>
        </p:nvSpPr>
        <p:spPr>
          <a:xfrm>
            <a:off x="7300086" y="2886202"/>
            <a:ext cx="3644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𝑑𝐿</a:t>
            </a:r>
            <a:endParaRPr sz="2400">
              <a:latin typeface="Cambria Math"/>
              <a:cs typeface="Cambria Math"/>
            </a:endParaRPr>
          </a:p>
        </p:txBody>
      </p:sp>
      <p:sp>
        <p:nvSpPr>
          <p:cNvPr id="32" name="object 32"/>
          <p:cNvSpPr txBox="1"/>
          <p:nvPr/>
        </p:nvSpPr>
        <p:spPr>
          <a:xfrm>
            <a:off x="5469890" y="3116326"/>
            <a:ext cx="3058795" cy="391160"/>
          </a:xfrm>
          <a:prstGeom prst="rect">
            <a:avLst/>
          </a:prstGeom>
        </p:spPr>
        <p:txBody>
          <a:bodyPr vert="horz" wrap="square" lIns="0" tIns="12700" rIns="0" bIns="0" rtlCol="0">
            <a:spAutoFit/>
          </a:bodyPr>
          <a:lstStyle/>
          <a:p>
            <a:pPr marL="38100">
              <a:lnSpc>
                <a:spcPct val="100000"/>
              </a:lnSpc>
              <a:spcBef>
                <a:spcPts val="100"/>
              </a:spcBef>
            </a:pPr>
            <a:r>
              <a:rPr sz="2400" spc="65" dirty="0">
                <a:latin typeface="Cambria Math"/>
                <a:cs typeface="Cambria Math"/>
              </a:rPr>
              <a:t>𝑤</a:t>
            </a:r>
            <a:r>
              <a:rPr sz="2625" spc="97" baseline="28571" dirty="0">
                <a:latin typeface="Cambria Math"/>
                <a:cs typeface="Cambria Math"/>
              </a:rPr>
              <a:t>1</a:t>
            </a:r>
            <a:r>
              <a:rPr sz="2625" spc="540"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90" dirty="0">
                <a:latin typeface="Cambria Math"/>
                <a:cs typeface="Cambria Math"/>
              </a:rPr>
              <a:t>𝑤</a:t>
            </a:r>
            <a:r>
              <a:rPr sz="2625" spc="135" baseline="28571" dirty="0">
                <a:latin typeface="Cambria Math"/>
                <a:cs typeface="Cambria Math"/>
              </a:rPr>
              <a:t>0</a:t>
            </a:r>
            <a:r>
              <a:rPr sz="2625" spc="337" baseline="28571" dirty="0">
                <a:latin typeface="Cambria Math"/>
                <a:cs typeface="Cambria Math"/>
              </a:rPr>
              <a:t> </a:t>
            </a:r>
            <a:r>
              <a:rPr sz="2400" dirty="0">
                <a:latin typeface="Cambria Math"/>
                <a:cs typeface="Cambria Math"/>
              </a:rPr>
              <a:t>−</a:t>
            </a:r>
            <a:r>
              <a:rPr sz="2400" spc="-20" dirty="0">
                <a:latin typeface="Cambria Math"/>
                <a:cs typeface="Cambria Math"/>
              </a:rPr>
              <a:t> </a:t>
            </a:r>
            <a:r>
              <a:rPr sz="2400" dirty="0">
                <a:solidFill>
                  <a:srgbClr val="FF0000"/>
                </a:solidFill>
                <a:latin typeface="Cambria Math"/>
                <a:cs typeface="Cambria Math"/>
              </a:rPr>
              <a:t>𝜂</a:t>
            </a:r>
            <a:r>
              <a:rPr sz="2400" spc="-60" dirty="0">
                <a:solidFill>
                  <a:srgbClr val="FF0000"/>
                </a:solidFill>
                <a:latin typeface="Cambria Math"/>
                <a:cs typeface="Cambria Math"/>
              </a:rPr>
              <a:t> </a:t>
            </a:r>
            <a:r>
              <a:rPr sz="3600" baseline="-37037" dirty="0">
                <a:latin typeface="Cambria Math"/>
                <a:cs typeface="Cambria Math"/>
              </a:rPr>
              <a:t>𝑑𝑤</a:t>
            </a:r>
            <a:r>
              <a:rPr sz="3600" spc="-120" baseline="-37037" dirty="0">
                <a:latin typeface="Cambria Math"/>
                <a:cs typeface="Cambria Math"/>
              </a:rPr>
              <a:t> </a:t>
            </a:r>
            <a:r>
              <a:rPr sz="2400" spc="85" dirty="0">
                <a:latin typeface="Cambria Math"/>
                <a:cs typeface="Cambria Math"/>
              </a:rPr>
              <a:t>|</a:t>
            </a:r>
            <a:r>
              <a:rPr sz="2625" spc="127" baseline="-19047" dirty="0">
                <a:latin typeface="Cambria Math"/>
                <a:cs typeface="Cambria Math"/>
              </a:rPr>
              <a:t>𝑤=𝑤</a:t>
            </a:r>
            <a:r>
              <a:rPr sz="1450" spc="85" dirty="0">
                <a:latin typeface="Cambria Math"/>
                <a:cs typeface="Cambria Math"/>
              </a:rPr>
              <a:t>0</a:t>
            </a:r>
            <a:endParaRPr sz="1450">
              <a:latin typeface="Cambria Math"/>
              <a:cs typeface="Cambria Math"/>
            </a:endParaRPr>
          </a:p>
        </p:txBody>
      </p:sp>
      <p:grpSp>
        <p:nvGrpSpPr>
          <p:cNvPr id="33" name="object 33"/>
          <p:cNvGrpSpPr/>
          <p:nvPr/>
        </p:nvGrpSpPr>
        <p:grpSpPr>
          <a:xfrm>
            <a:off x="3883152" y="5465052"/>
            <a:ext cx="2752725" cy="1287780"/>
            <a:chOff x="3883152" y="5465052"/>
            <a:chExt cx="2752725" cy="1287780"/>
          </a:xfrm>
        </p:grpSpPr>
        <p:pic>
          <p:nvPicPr>
            <p:cNvPr id="34" name="object 34"/>
            <p:cNvPicPr/>
            <p:nvPr/>
          </p:nvPicPr>
          <p:blipFill>
            <a:blip r:embed="rId7" cstate="print"/>
            <a:stretch>
              <a:fillRect/>
            </a:stretch>
          </p:blipFill>
          <p:spPr>
            <a:xfrm>
              <a:off x="4005072" y="5526023"/>
              <a:ext cx="2493264" cy="1066787"/>
            </a:xfrm>
            <a:prstGeom prst="rect">
              <a:avLst/>
            </a:prstGeom>
          </p:spPr>
        </p:pic>
        <p:pic>
          <p:nvPicPr>
            <p:cNvPr id="35" name="object 35"/>
            <p:cNvPicPr/>
            <p:nvPr/>
          </p:nvPicPr>
          <p:blipFill>
            <a:blip r:embed="rId8" cstate="print"/>
            <a:stretch>
              <a:fillRect/>
            </a:stretch>
          </p:blipFill>
          <p:spPr>
            <a:xfrm>
              <a:off x="3883152" y="5465052"/>
              <a:ext cx="2752344" cy="1287780"/>
            </a:xfrm>
            <a:prstGeom prst="rect">
              <a:avLst/>
            </a:prstGeom>
          </p:spPr>
        </p:pic>
        <p:pic>
          <p:nvPicPr>
            <p:cNvPr id="36" name="object 36"/>
            <p:cNvPicPr/>
            <p:nvPr/>
          </p:nvPicPr>
          <p:blipFill>
            <a:blip r:embed="rId9" cstate="print"/>
            <a:stretch>
              <a:fillRect/>
            </a:stretch>
          </p:blipFill>
          <p:spPr>
            <a:xfrm>
              <a:off x="4064508" y="5565647"/>
              <a:ext cx="2378964" cy="954024"/>
            </a:xfrm>
            <a:prstGeom prst="rect">
              <a:avLst/>
            </a:prstGeom>
          </p:spPr>
        </p:pic>
      </p:grpSp>
      <p:sp>
        <p:nvSpPr>
          <p:cNvPr id="37" name="object 37"/>
          <p:cNvSpPr txBox="1"/>
          <p:nvPr/>
        </p:nvSpPr>
        <p:spPr>
          <a:xfrm>
            <a:off x="4064508" y="5565647"/>
            <a:ext cx="2379345" cy="954405"/>
          </a:xfrm>
          <a:prstGeom prst="rect">
            <a:avLst/>
          </a:prstGeom>
        </p:spPr>
        <p:txBody>
          <a:bodyPr vert="horz" wrap="square" lIns="0" tIns="24130" rIns="0" bIns="0" rtlCol="0">
            <a:spAutoFit/>
          </a:bodyPr>
          <a:lstStyle/>
          <a:p>
            <a:pPr marL="92075">
              <a:lnSpc>
                <a:spcPct val="100000"/>
              </a:lnSpc>
              <a:spcBef>
                <a:spcPts val="190"/>
              </a:spcBef>
            </a:pPr>
            <a:r>
              <a:rPr sz="2800" spc="-5" dirty="0">
                <a:solidFill>
                  <a:srgbClr val="FFFFFF"/>
                </a:solidFill>
                <a:latin typeface="Calibri"/>
                <a:cs typeface="Calibri"/>
              </a:rPr>
              <a:t>η</a:t>
            </a:r>
            <a:r>
              <a:rPr sz="2800" spc="-20" dirty="0">
                <a:solidFill>
                  <a:srgbClr val="FFFFFF"/>
                </a:solidFill>
                <a:latin typeface="Calibri"/>
                <a:cs typeface="Calibri"/>
              </a:rPr>
              <a:t> </a:t>
            </a:r>
            <a:r>
              <a:rPr sz="2800" spc="-5" dirty="0">
                <a:solidFill>
                  <a:srgbClr val="FFFFFF"/>
                </a:solidFill>
                <a:latin typeface="Calibri"/>
                <a:cs typeface="Calibri"/>
              </a:rPr>
              <a:t>is</a:t>
            </a:r>
            <a:r>
              <a:rPr sz="2800" spc="-20" dirty="0">
                <a:solidFill>
                  <a:srgbClr val="FFFFFF"/>
                </a:solidFill>
                <a:latin typeface="Calibri"/>
                <a:cs typeface="Calibri"/>
              </a:rPr>
              <a:t> </a:t>
            </a:r>
            <a:r>
              <a:rPr sz="2800" spc="-10" dirty="0">
                <a:solidFill>
                  <a:srgbClr val="FFFFFF"/>
                </a:solidFill>
                <a:latin typeface="Calibri"/>
                <a:cs typeface="Calibri"/>
              </a:rPr>
              <a:t>called</a:t>
            </a:r>
            <a:endParaRPr sz="2800">
              <a:latin typeface="Calibri"/>
              <a:cs typeface="Calibri"/>
            </a:endParaRPr>
          </a:p>
          <a:p>
            <a:pPr marL="92075">
              <a:lnSpc>
                <a:spcPct val="100000"/>
              </a:lnSpc>
            </a:pPr>
            <a:r>
              <a:rPr sz="2800" spc="-5" dirty="0">
                <a:solidFill>
                  <a:srgbClr val="FFFFFF"/>
                </a:solidFill>
                <a:latin typeface="Calibri"/>
                <a:cs typeface="Calibri"/>
              </a:rPr>
              <a:t>“</a:t>
            </a:r>
            <a:r>
              <a:rPr sz="2800" b="1" i="1" spc="-5" dirty="0">
                <a:solidFill>
                  <a:srgbClr val="FFFFFF"/>
                </a:solidFill>
                <a:latin typeface="Calibri"/>
                <a:cs typeface="Calibri"/>
              </a:rPr>
              <a:t>learning</a:t>
            </a:r>
            <a:r>
              <a:rPr sz="2800" b="1" i="1" spc="-20" dirty="0">
                <a:solidFill>
                  <a:srgbClr val="FFFFFF"/>
                </a:solidFill>
                <a:latin typeface="Calibri"/>
                <a:cs typeface="Calibri"/>
              </a:rPr>
              <a:t> </a:t>
            </a:r>
            <a:r>
              <a:rPr sz="2800" b="1" i="1" spc="-15" dirty="0">
                <a:solidFill>
                  <a:srgbClr val="FFFFFF"/>
                </a:solidFill>
                <a:latin typeface="Calibri"/>
                <a:cs typeface="Calibri"/>
              </a:rPr>
              <a:t>rate</a:t>
            </a:r>
            <a:r>
              <a:rPr sz="2800" spc="-15" dirty="0">
                <a:solidFill>
                  <a:srgbClr val="FFFFFF"/>
                </a:solidFill>
                <a:latin typeface="Calibri"/>
                <a:cs typeface="Calibri"/>
              </a:rPr>
              <a:t>”</a:t>
            </a:r>
            <a:endParaRPr sz="2800">
              <a:latin typeface="Calibri"/>
              <a:cs typeface="Calibri"/>
            </a:endParaRPr>
          </a:p>
        </p:txBody>
      </p:sp>
      <p:sp>
        <p:nvSpPr>
          <p:cNvPr id="38" name="object 38"/>
          <p:cNvSpPr txBox="1"/>
          <p:nvPr/>
        </p:nvSpPr>
        <p:spPr>
          <a:xfrm>
            <a:off x="7850885" y="1641093"/>
            <a:ext cx="207645" cy="292735"/>
          </a:xfrm>
          <a:prstGeom prst="rect">
            <a:avLst/>
          </a:prstGeom>
        </p:spPr>
        <p:txBody>
          <a:bodyPr vert="horz" wrap="square" lIns="0" tIns="12700" rIns="0" bIns="0" rtlCol="0">
            <a:spAutoFit/>
          </a:bodyPr>
          <a:lstStyle/>
          <a:p>
            <a:pPr marL="12700">
              <a:lnSpc>
                <a:spcPct val="100000"/>
              </a:lnSpc>
              <a:spcBef>
                <a:spcPts val="100"/>
              </a:spcBef>
            </a:pPr>
            <a:r>
              <a:rPr sz="1750" spc="190" dirty="0">
                <a:latin typeface="Cambria Math"/>
                <a:cs typeface="Cambria Math"/>
              </a:rPr>
              <a:t>𝑤</a:t>
            </a:r>
            <a:endParaRPr sz="1750">
              <a:latin typeface="Cambria Math"/>
              <a:cs typeface="Cambria Math"/>
            </a:endParaRPr>
          </a:p>
        </p:txBody>
      </p:sp>
      <p:sp>
        <p:nvSpPr>
          <p:cNvPr id="39" name="object 39"/>
          <p:cNvSpPr/>
          <p:nvPr/>
        </p:nvSpPr>
        <p:spPr>
          <a:xfrm>
            <a:off x="8457438" y="1464183"/>
            <a:ext cx="434340" cy="282575"/>
          </a:xfrm>
          <a:custGeom>
            <a:avLst/>
            <a:gdLst/>
            <a:ahLst/>
            <a:cxnLst/>
            <a:rect l="l" t="t" r="r" b="b"/>
            <a:pathLst>
              <a:path w="434340" h="282575">
                <a:moveTo>
                  <a:pt x="344169" y="0"/>
                </a:moveTo>
                <a:lnTo>
                  <a:pt x="340105" y="11429"/>
                </a:lnTo>
                <a:lnTo>
                  <a:pt x="356469" y="18504"/>
                </a:lnTo>
                <a:lnTo>
                  <a:pt x="370522" y="28305"/>
                </a:lnTo>
                <a:lnTo>
                  <a:pt x="399055" y="73798"/>
                </a:lnTo>
                <a:lnTo>
                  <a:pt x="407386" y="115605"/>
                </a:lnTo>
                <a:lnTo>
                  <a:pt x="408431" y="139700"/>
                </a:lnTo>
                <a:lnTo>
                  <a:pt x="407384" y="164580"/>
                </a:lnTo>
                <a:lnTo>
                  <a:pt x="399002" y="207529"/>
                </a:lnTo>
                <a:lnTo>
                  <a:pt x="370522" y="253730"/>
                </a:lnTo>
                <a:lnTo>
                  <a:pt x="340613" y="270763"/>
                </a:lnTo>
                <a:lnTo>
                  <a:pt x="344169" y="282320"/>
                </a:lnTo>
                <a:lnTo>
                  <a:pt x="382666" y="264191"/>
                </a:lnTo>
                <a:lnTo>
                  <a:pt x="410971" y="232917"/>
                </a:lnTo>
                <a:lnTo>
                  <a:pt x="428402" y="191023"/>
                </a:lnTo>
                <a:lnTo>
                  <a:pt x="434212" y="141224"/>
                </a:lnTo>
                <a:lnTo>
                  <a:pt x="432740" y="115339"/>
                </a:lnTo>
                <a:lnTo>
                  <a:pt x="421032" y="69429"/>
                </a:lnTo>
                <a:lnTo>
                  <a:pt x="397962" y="32093"/>
                </a:lnTo>
                <a:lnTo>
                  <a:pt x="364624" y="7379"/>
                </a:lnTo>
                <a:lnTo>
                  <a:pt x="344169" y="0"/>
                </a:lnTo>
                <a:close/>
              </a:path>
              <a:path w="434340" h="282575">
                <a:moveTo>
                  <a:pt x="90042" y="0"/>
                </a:moveTo>
                <a:lnTo>
                  <a:pt x="51657" y="18081"/>
                </a:lnTo>
                <a:lnTo>
                  <a:pt x="23367" y="49402"/>
                </a:lnTo>
                <a:lnTo>
                  <a:pt x="5873" y="91408"/>
                </a:lnTo>
                <a:lnTo>
                  <a:pt x="0" y="141224"/>
                </a:lnTo>
                <a:lnTo>
                  <a:pt x="1452" y="167106"/>
                </a:lnTo>
                <a:lnTo>
                  <a:pt x="13073" y="212965"/>
                </a:lnTo>
                <a:lnTo>
                  <a:pt x="36125" y="250209"/>
                </a:lnTo>
                <a:lnTo>
                  <a:pt x="69514" y="274887"/>
                </a:lnTo>
                <a:lnTo>
                  <a:pt x="90042" y="282320"/>
                </a:lnTo>
                <a:lnTo>
                  <a:pt x="93725" y="270763"/>
                </a:lnTo>
                <a:lnTo>
                  <a:pt x="77602" y="263646"/>
                </a:lnTo>
                <a:lnTo>
                  <a:pt x="63706" y="253730"/>
                </a:lnTo>
                <a:lnTo>
                  <a:pt x="35210" y="207529"/>
                </a:lnTo>
                <a:lnTo>
                  <a:pt x="26828" y="164580"/>
                </a:lnTo>
                <a:lnTo>
                  <a:pt x="25780" y="139700"/>
                </a:lnTo>
                <a:lnTo>
                  <a:pt x="26828" y="115605"/>
                </a:lnTo>
                <a:lnTo>
                  <a:pt x="35210" y="73798"/>
                </a:lnTo>
                <a:lnTo>
                  <a:pt x="63801" y="28305"/>
                </a:lnTo>
                <a:lnTo>
                  <a:pt x="94106" y="11429"/>
                </a:lnTo>
                <a:lnTo>
                  <a:pt x="90042" y="0"/>
                </a:lnTo>
                <a:close/>
              </a:path>
            </a:pathLst>
          </a:custGeom>
          <a:solidFill>
            <a:srgbClr val="000000"/>
          </a:solidFill>
        </p:spPr>
        <p:txBody>
          <a:bodyPr wrap="square" lIns="0" tIns="0" rIns="0" bIns="0" rtlCol="0"/>
          <a:lstStyle/>
          <a:p>
            <a:endParaRPr/>
          </a:p>
        </p:txBody>
      </p:sp>
      <p:sp>
        <p:nvSpPr>
          <p:cNvPr id="40" name="object 40"/>
          <p:cNvSpPr txBox="1"/>
          <p:nvPr/>
        </p:nvSpPr>
        <p:spPr>
          <a:xfrm>
            <a:off x="6349872" y="1373835"/>
            <a:ext cx="2472690" cy="391795"/>
          </a:xfrm>
          <a:prstGeom prst="rect">
            <a:avLst/>
          </a:prstGeom>
        </p:spPr>
        <p:txBody>
          <a:bodyPr vert="horz" wrap="square" lIns="0" tIns="12700" rIns="0" bIns="0" rtlCol="0">
            <a:spAutoFit/>
          </a:bodyPr>
          <a:lstStyle/>
          <a:p>
            <a:pPr marL="38100">
              <a:lnSpc>
                <a:spcPct val="100000"/>
              </a:lnSpc>
              <a:spcBef>
                <a:spcPts val="100"/>
              </a:spcBef>
              <a:tabLst>
                <a:tab pos="2208530" algn="l"/>
              </a:tabLst>
            </a:pPr>
            <a:r>
              <a:rPr sz="2400" spc="70" dirty="0">
                <a:latin typeface="Cambria Math"/>
                <a:cs typeface="Cambria Math"/>
              </a:rPr>
              <a:t>𝑤</a:t>
            </a:r>
            <a:r>
              <a:rPr sz="2625" spc="104" baseline="28571" dirty="0">
                <a:latin typeface="Cambria Math"/>
                <a:cs typeface="Cambria Math"/>
              </a:rPr>
              <a:t>∗</a:t>
            </a:r>
            <a:r>
              <a:rPr sz="2625" spc="585" baseline="28571" dirty="0">
                <a:latin typeface="Cambria Math"/>
                <a:cs typeface="Cambria Math"/>
              </a:rPr>
              <a:t> </a:t>
            </a:r>
            <a:r>
              <a:rPr sz="2400" dirty="0">
                <a:latin typeface="Cambria Math"/>
                <a:cs typeface="Cambria Math"/>
              </a:rPr>
              <a:t>=</a:t>
            </a:r>
            <a:r>
              <a:rPr sz="2400" spc="130" dirty="0">
                <a:latin typeface="Cambria Math"/>
                <a:cs typeface="Cambria Math"/>
              </a:rPr>
              <a:t> </a:t>
            </a:r>
            <a:r>
              <a:rPr sz="2400" spc="-5" dirty="0">
                <a:latin typeface="Cambria Math"/>
                <a:cs typeface="Cambria Math"/>
              </a:rPr>
              <a:t>𝑎𝑟𝑔</a:t>
            </a:r>
            <a:r>
              <a:rPr sz="2400" spc="-90" dirty="0">
                <a:latin typeface="Cambria Math"/>
                <a:cs typeface="Cambria Math"/>
              </a:rPr>
              <a:t> </a:t>
            </a:r>
            <a:r>
              <a:rPr sz="2400" spc="-5" dirty="0">
                <a:latin typeface="Cambria Math"/>
                <a:cs typeface="Cambria Math"/>
              </a:rPr>
              <a:t>min</a:t>
            </a:r>
            <a:r>
              <a:rPr sz="2400" spc="-130" dirty="0">
                <a:latin typeface="Cambria Math"/>
                <a:cs typeface="Cambria Math"/>
              </a:rPr>
              <a:t> </a:t>
            </a:r>
            <a:r>
              <a:rPr sz="2400" dirty="0">
                <a:latin typeface="Cambria Math"/>
                <a:cs typeface="Cambria Math"/>
              </a:rPr>
              <a:t>𝐿	𝑤</a:t>
            </a:r>
            <a:endParaRPr sz="2400">
              <a:latin typeface="Cambria Math"/>
              <a:cs typeface="Cambria Math"/>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34740" y="4977384"/>
            <a:ext cx="0" cy="977265"/>
          </a:xfrm>
          <a:custGeom>
            <a:avLst/>
            <a:gdLst/>
            <a:ahLst/>
            <a:cxnLst/>
            <a:rect l="l" t="t" r="r" b="b"/>
            <a:pathLst>
              <a:path h="977264">
                <a:moveTo>
                  <a:pt x="0" y="0"/>
                </a:moveTo>
                <a:lnTo>
                  <a:pt x="0" y="976668"/>
                </a:lnTo>
              </a:path>
            </a:pathLst>
          </a:custGeom>
          <a:ln w="57912">
            <a:solidFill>
              <a:srgbClr val="767070"/>
            </a:solidFill>
            <a:prstDash val="dash"/>
          </a:ln>
        </p:spPr>
        <p:txBody>
          <a:bodyPr wrap="square" lIns="0" tIns="0" rIns="0" bIns="0" rtlCol="0"/>
          <a:lstStyle/>
          <a:p>
            <a:endParaRPr/>
          </a:p>
        </p:txBody>
      </p:sp>
      <p:grpSp>
        <p:nvGrpSpPr>
          <p:cNvPr id="3" name="object 3"/>
          <p:cNvGrpSpPr/>
          <p:nvPr/>
        </p:nvGrpSpPr>
        <p:grpSpPr>
          <a:xfrm>
            <a:off x="600519" y="3520566"/>
            <a:ext cx="3877310" cy="2505710"/>
            <a:chOff x="600519" y="3520566"/>
            <a:chExt cx="3877310" cy="2505710"/>
          </a:xfrm>
        </p:grpSpPr>
        <p:sp>
          <p:nvSpPr>
            <p:cNvPr id="4" name="object 4"/>
            <p:cNvSpPr/>
            <p:nvPr/>
          </p:nvSpPr>
          <p:spPr>
            <a:xfrm>
              <a:off x="4448555" y="5020055"/>
              <a:ext cx="0" cy="977265"/>
            </a:xfrm>
            <a:custGeom>
              <a:avLst/>
              <a:gdLst/>
              <a:ahLst/>
              <a:cxnLst/>
              <a:rect l="l" t="t" r="r" b="b"/>
              <a:pathLst>
                <a:path h="977264">
                  <a:moveTo>
                    <a:pt x="0" y="0"/>
                  </a:moveTo>
                  <a:lnTo>
                    <a:pt x="0" y="976668"/>
                  </a:lnTo>
                </a:path>
              </a:pathLst>
            </a:custGeom>
            <a:ln w="57912">
              <a:solidFill>
                <a:srgbClr val="767070"/>
              </a:solidFill>
              <a:prstDash val="dash"/>
            </a:ln>
          </p:spPr>
          <p:txBody>
            <a:bodyPr wrap="square" lIns="0" tIns="0" rIns="0" bIns="0" rtlCol="0"/>
            <a:lstStyle/>
            <a:p>
              <a:endParaRPr/>
            </a:p>
          </p:txBody>
        </p:sp>
        <p:sp>
          <p:nvSpPr>
            <p:cNvPr id="5" name="object 5"/>
            <p:cNvSpPr/>
            <p:nvPr/>
          </p:nvSpPr>
          <p:spPr>
            <a:xfrm>
              <a:off x="600519" y="3520566"/>
              <a:ext cx="434340" cy="282575"/>
            </a:xfrm>
            <a:custGeom>
              <a:avLst/>
              <a:gdLst/>
              <a:ahLst/>
              <a:cxnLst/>
              <a:rect l="l" t="t" r="r" b="b"/>
              <a:pathLst>
                <a:path w="434340" h="282575">
                  <a:moveTo>
                    <a:pt x="344068" y="0"/>
                  </a:moveTo>
                  <a:lnTo>
                    <a:pt x="340055" y="11557"/>
                  </a:lnTo>
                  <a:lnTo>
                    <a:pt x="356392" y="18631"/>
                  </a:lnTo>
                  <a:lnTo>
                    <a:pt x="370446" y="28432"/>
                  </a:lnTo>
                  <a:lnTo>
                    <a:pt x="398984" y="73925"/>
                  </a:lnTo>
                  <a:lnTo>
                    <a:pt x="407314" y="115732"/>
                  </a:lnTo>
                  <a:lnTo>
                    <a:pt x="408355" y="139827"/>
                  </a:lnTo>
                  <a:lnTo>
                    <a:pt x="407310" y="164707"/>
                  </a:lnTo>
                  <a:lnTo>
                    <a:pt x="398942" y="207656"/>
                  </a:lnTo>
                  <a:lnTo>
                    <a:pt x="370463" y="253857"/>
                  </a:lnTo>
                  <a:lnTo>
                    <a:pt x="340499" y="270891"/>
                  </a:lnTo>
                  <a:lnTo>
                    <a:pt x="344068" y="282321"/>
                  </a:lnTo>
                  <a:lnTo>
                    <a:pt x="382577" y="264302"/>
                  </a:lnTo>
                  <a:lnTo>
                    <a:pt x="410895" y="233045"/>
                  </a:lnTo>
                  <a:lnTo>
                    <a:pt x="428304" y="191135"/>
                  </a:lnTo>
                  <a:lnTo>
                    <a:pt x="434111" y="141224"/>
                  </a:lnTo>
                  <a:lnTo>
                    <a:pt x="432654" y="115359"/>
                  </a:lnTo>
                  <a:lnTo>
                    <a:pt x="421006" y="69536"/>
                  </a:lnTo>
                  <a:lnTo>
                    <a:pt x="397910" y="32146"/>
                  </a:lnTo>
                  <a:lnTo>
                    <a:pt x="364535" y="7381"/>
                  </a:lnTo>
                  <a:lnTo>
                    <a:pt x="344068" y="0"/>
                  </a:lnTo>
                  <a:close/>
                </a:path>
                <a:path w="434340" h="282575">
                  <a:moveTo>
                    <a:pt x="90030" y="0"/>
                  </a:moveTo>
                  <a:lnTo>
                    <a:pt x="51617" y="18097"/>
                  </a:lnTo>
                  <a:lnTo>
                    <a:pt x="23291" y="49530"/>
                  </a:lnTo>
                  <a:lnTo>
                    <a:pt x="5821" y="91471"/>
                  </a:lnTo>
                  <a:lnTo>
                    <a:pt x="0" y="141224"/>
                  </a:lnTo>
                  <a:lnTo>
                    <a:pt x="1450" y="167179"/>
                  </a:lnTo>
                  <a:lnTo>
                    <a:pt x="13056" y="213090"/>
                  </a:lnTo>
                  <a:lnTo>
                    <a:pt x="36093" y="250334"/>
                  </a:lnTo>
                  <a:lnTo>
                    <a:pt x="69501" y="274960"/>
                  </a:lnTo>
                  <a:lnTo>
                    <a:pt x="90030" y="282321"/>
                  </a:lnTo>
                  <a:lnTo>
                    <a:pt x="93611" y="270891"/>
                  </a:lnTo>
                  <a:lnTo>
                    <a:pt x="77521" y="263773"/>
                  </a:lnTo>
                  <a:lnTo>
                    <a:pt x="63636" y="253857"/>
                  </a:lnTo>
                  <a:lnTo>
                    <a:pt x="35156" y="207656"/>
                  </a:lnTo>
                  <a:lnTo>
                    <a:pt x="26788" y="164707"/>
                  </a:lnTo>
                  <a:lnTo>
                    <a:pt x="25742" y="139827"/>
                  </a:lnTo>
                  <a:lnTo>
                    <a:pt x="26788" y="115732"/>
                  </a:lnTo>
                  <a:lnTo>
                    <a:pt x="35156" y="73925"/>
                  </a:lnTo>
                  <a:lnTo>
                    <a:pt x="63749" y="28432"/>
                  </a:lnTo>
                  <a:lnTo>
                    <a:pt x="94056" y="11557"/>
                  </a:lnTo>
                  <a:lnTo>
                    <a:pt x="90030" y="0"/>
                  </a:lnTo>
                  <a:close/>
                </a:path>
              </a:pathLst>
            </a:custGeom>
            <a:solidFill>
              <a:srgbClr val="000000"/>
            </a:solidFill>
          </p:spPr>
          <p:txBody>
            <a:bodyPr wrap="square" lIns="0" tIns="0" rIns="0" bIns="0" rtlCol="0"/>
            <a:lstStyle/>
            <a:p>
              <a:endParaRPr/>
            </a:p>
          </p:txBody>
        </p:sp>
      </p:grpSp>
      <p:sp>
        <p:nvSpPr>
          <p:cNvPr id="6" name="object 6"/>
          <p:cNvSpPr txBox="1">
            <a:spLocks noGrp="1"/>
          </p:cNvSpPr>
          <p:nvPr>
            <p:ph type="title"/>
          </p:nvPr>
        </p:nvSpPr>
        <p:spPr>
          <a:xfrm>
            <a:off x="707542" y="609676"/>
            <a:ext cx="56026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sp>
        <p:nvSpPr>
          <p:cNvPr id="7" name="object 7"/>
          <p:cNvSpPr txBox="1"/>
          <p:nvPr/>
        </p:nvSpPr>
        <p:spPr>
          <a:xfrm>
            <a:off x="393598" y="3064002"/>
            <a:ext cx="615950" cy="758825"/>
          </a:xfrm>
          <a:prstGeom prst="rect">
            <a:avLst/>
          </a:prstGeom>
        </p:spPr>
        <p:txBody>
          <a:bodyPr vert="horz" wrap="square" lIns="0" tIns="12700" rIns="0" bIns="0" rtlCol="0">
            <a:spAutoFit/>
          </a:bodyPr>
          <a:lstStyle/>
          <a:p>
            <a:pPr marL="76200">
              <a:lnSpc>
                <a:spcPct val="100000"/>
              </a:lnSpc>
              <a:spcBef>
                <a:spcPts val="100"/>
              </a:spcBef>
            </a:pPr>
            <a:r>
              <a:rPr sz="2400" spc="-5" dirty="0">
                <a:latin typeface="Calibri"/>
                <a:cs typeface="Calibri"/>
              </a:rPr>
              <a:t>Lo</a:t>
            </a:r>
            <a:r>
              <a:rPr sz="2400" spc="-10" dirty="0">
                <a:latin typeface="Calibri"/>
                <a:cs typeface="Calibri"/>
              </a:rPr>
              <a:t>s</a:t>
            </a:r>
            <a:r>
              <a:rPr sz="2400" dirty="0">
                <a:latin typeface="Calibri"/>
                <a:cs typeface="Calibri"/>
              </a:rPr>
              <a:t>s</a:t>
            </a:r>
            <a:endParaRPr sz="2400">
              <a:latin typeface="Calibri"/>
              <a:cs typeface="Calibri"/>
            </a:endParaRPr>
          </a:p>
          <a:p>
            <a:pPr marL="12700">
              <a:lnSpc>
                <a:spcPct val="100000"/>
              </a:lnSpc>
              <a:spcBef>
                <a:spcPts val="10"/>
              </a:spcBef>
              <a:tabLst>
                <a:tab pos="306705" algn="l"/>
              </a:tabLst>
            </a:pPr>
            <a:r>
              <a:rPr sz="2400" dirty="0">
                <a:latin typeface="Cambria Math"/>
                <a:cs typeface="Cambria Math"/>
              </a:rPr>
              <a:t>𝐿	𝑤</a:t>
            </a:r>
            <a:endParaRPr sz="2400">
              <a:latin typeface="Cambria Math"/>
              <a:cs typeface="Cambria Math"/>
            </a:endParaRPr>
          </a:p>
        </p:txBody>
      </p:sp>
      <p:sp>
        <p:nvSpPr>
          <p:cNvPr id="8" name="object 8"/>
          <p:cNvSpPr/>
          <p:nvPr/>
        </p:nvSpPr>
        <p:spPr>
          <a:xfrm>
            <a:off x="528066" y="5942076"/>
            <a:ext cx="8281670" cy="114300"/>
          </a:xfrm>
          <a:custGeom>
            <a:avLst/>
            <a:gdLst/>
            <a:ahLst/>
            <a:cxnLst/>
            <a:rect l="l" t="t" r="r" b="b"/>
            <a:pathLst>
              <a:path w="8281670" h="114300">
                <a:moveTo>
                  <a:pt x="8166861" y="0"/>
                </a:moveTo>
                <a:lnTo>
                  <a:pt x="8166861" y="114300"/>
                </a:lnTo>
                <a:lnTo>
                  <a:pt x="8243061" y="76200"/>
                </a:lnTo>
                <a:lnTo>
                  <a:pt x="8185911" y="76200"/>
                </a:lnTo>
                <a:lnTo>
                  <a:pt x="8185911" y="38100"/>
                </a:lnTo>
                <a:lnTo>
                  <a:pt x="8243061" y="38100"/>
                </a:lnTo>
                <a:lnTo>
                  <a:pt x="8166861" y="0"/>
                </a:lnTo>
                <a:close/>
              </a:path>
              <a:path w="8281670" h="114300">
                <a:moveTo>
                  <a:pt x="8166861" y="38100"/>
                </a:moveTo>
                <a:lnTo>
                  <a:pt x="0" y="38100"/>
                </a:lnTo>
                <a:lnTo>
                  <a:pt x="0" y="76200"/>
                </a:lnTo>
                <a:lnTo>
                  <a:pt x="8166861" y="76200"/>
                </a:lnTo>
                <a:lnTo>
                  <a:pt x="8166861" y="38100"/>
                </a:lnTo>
                <a:close/>
              </a:path>
              <a:path w="8281670" h="114300">
                <a:moveTo>
                  <a:pt x="8243061" y="38100"/>
                </a:moveTo>
                <a:lnTo>
                  <a:pt x="8185911" y="38100"/>
                </a:lnTo>
                <a:lnTo>
                  <a:pt x="8185911" y="76200"/>
                </a:lnTo>
                <a:lnTo>
                  <a:pt x="8243061" y="76200"/>
                </a:lnTo>
                <a:lnTo>
                  <a:pt x="8281161" y="57150"/>
                </a:lnTo>
                <a:lnTo>
                  <a:pt x="8243061" y="38100"/>
                </a:lnTo>
                <a:close/>
              </a:path>
            </a:pathLst>
          </a:custGeom>
          <a:solidFill>
            <a:srgbClr val="000000"/>
          </a:solidFill>
        </p:spPr>
        <p:txBody>
          <a:bodyPr wrap="square" lIns="0" tIns="0" rIns="0" bIns="0" rtlCol="0"/>
          <a:lstStyle/>
          <a:p>
            <a:endParaRPr/>
          </a:p>
        </p:txBody>
      </p:sp>
      <p:sp>
        <p:nvSpPr>
          <p:cNvPr id="9" name="object 9"/>
          <p:cNvSpPr txBox="1"/>
          <p:nvPr/>
        </p:nvSpPr>
        <p:spPr>
          <a:xfrm>
            <a:off x="8332173" y="5910622"/>
            <a:ext cx="243840" cy="417195"/>
          </a:xfrm>
          <a:prstGeom prst="rect">
            <a:avLst/>
          </a:prstGeom>
        </p:spPr>
        <p:txBody>
          <a:bodyPr vert="horz" wrap="square" lIns="0" tIns="14604" rIns="0" bIns="0" rtlCol="0">
            <a:spAutoFit/>
          </a:bodyPr>
          <a:lstStyle/>
          <a:p>
            <a:pPr marL="12700">
              <a:lnSpc>
                <a:spcPct val="100000"/>
              </a:lnSpc>
              <a:spcBef>
                <a:spcPts val="114"/>
              </a:spcBef>
            </a:pPr>
            <a:r>
              <a:rPr sz="2550" i="1" spc="15" dirty="0">
                <a:latin typeface="Times New Roman"/>
                <a:cs typeface="Times New Roman"/>
              </a:rPr>
              <a:t>w</a:t>
            </a:r>
            <a:endParaRPr sz="2550">
              <a:latin typeface="Times New Roman"/>
              <a:cs typeface="Times New Roman"/>
            </a:endParaRPr>
          </a:p>
        </p:txBody>
      </p:sp>
      <p:grpSp>
        <p:nvGrpSpPr>
          <p:cNvPr id="10" name="object 10"/>
          <p:cNvGrpSpPr/>
          <p:nvPr/>
        </p:nvGrpSpPr>
        <p:grpSpPr>
          <a:xfrm>
            <a:off x="963104" y="2324036"/>
            <a:ext cx="8213090" cy="4276725"/>
            <a:chOff x="963104" y="2324036"/>
            <a:chExt cx="8213090" cy="4276725"/>
          </a:xfrm>
        </p:grpSpPr>
        <p:sp>
          <p:nvSpPr>
            <p:cNvPr id="11" name="object 11"/>
            <p:cNvSpPr/>
            <p:nvPr/>
          </p:nvSpPr>
          <p:spPr>
            <a:xfrm>
              <a:off x="1252727" y="2446019"/>
              <a:ext cx="173990" cy="3877310"/>
            </a:xfrm>
            <a:custGeom>
              <a:avLst/>
              <a:gdLst/>
              <a:ahLst/>
              <a:cxnLst/>
              <a:rect l="l" t="t" r="r" b="b"/>
              <a:pathLst>
                <a:path w="173990" h="3877310">
                  <a:moveTo>
                    <a:pt x="115824" y="144779"/>
                  </a:moveTo>
                  <a:lnTo>
                    <a:pt x="57912" y="144779"/>
                  </a:lnTo>
                  <a:lnTo>
                    <a:pt x="57912" y="3877170"/>
                  </a:lnTo>
                  <a:lnTo>
                    <a:pt x="115824" y="3877170"/>
                  </a:lnTo>
                  <a:lnTo>
                    <a:pt x="115824" y="144779"/>
                  </a:lnTo>
                  <a:close/>
                </a:path>
                <a:path w="173990" h="3877310">
                  <a:moveTo>
                    <a:pt x="86868" y="0"/>
                  </a:moveTo>
                  <a:lnTo>
                    <a:pt x="0" y="173735"/>
                  </a:lnTo>
                  <a:lnTo>
                    <a:pt x="57912" y="173735"/>
                  </a:lnTo>
                  <a:lnTo>
                    <a:pt x="57912" y="144779"/>
                  </a:lnTo>
                  <a:lnTo>
                    <a:pt x="159258" y="144779"/>
                  </a:lnTo>
                  <a:lnTo>
                    <a:pt x="86868" y="0"/>
                  </a:lnTo>
                  <a:close/>
                </a:path>
                <a:path w="173990" h="3877310">
                  <a:moveTo>
                    <a:pt x="159258" y="144779"/>
                  </a:moveTo>
                  <a:lnTo>
                    <a:pt x="115824" y="144779"/>
                  </a:lnTo>
                  <a:lnTo>
                    <a:pt x="115824" y="173735"/>
                  </a:lnTo>
                  <a:lnTo>
                    <a:pt x="173735" y="173735"/>
                  </a:lnTo>
                  <a:lnTo>
                    <a:pt x="159258" y="144779"/>
                  </a:lnTo>
                  <a:close/>
                </a:path>
              </a:pathLst>
            </a:custGeom>
            <a:solidFill>
              <a:srgbClr val="000000"/>
            </a:solidFill>
          </p:spPr>
          <p:txBody>
            <a:bodyPr wrap="square" lIns="0" tIns="0" rIns="0" bIns="0" rtlCol="0"/>
            <a:lstStyle/>
            <a:p>
              <a:endParaRPr/>
            </a:p>
          </p:txBody>
        </p:sp>
        <p:sp>
          <p:nvSpPr>
            <p:cNvPr id="12" name="object 12"/>
            <p:cNvSpPr/>
            <p:nvPr/>
          </p:nvSpPr>
          <p:spPr>
            <a:xfrm>
              <a:off x="995171" y="2356103"/>
              <a:ext cx="6681470" cy="4209415"/>
            </a:xfrm>
            <a:custGeom>
              <a:avLst/>
              <a:gdLst/>
              <a:ahLst/>
              <a:cxnLst/>
              <a:rect l="l" t="t" r="r" b="b"/>
              <a:pathLst>
                <a:path w="6681470" h="4209415">
                  <a:moveTo>
                    <a:pt x="0" y="0"/>
                  </a:moveTo>
                  <a:lnTo>
                    <a:pt x="11304" y="55642"/>
                  </a:lnTo>
                  <a:lnTo>
                    <a:pt x="23084" y="110995"/>
                  </a:lnTo>
                  <a:lnTo>
                    <a:pt x="35337" y="166048"/>
                  </a:lnTo>
                  <a:lnTo>
                    <a:pt x="48062" y="220789"/>
                  </a:lnTo>
                  <a:lnTo>
                    <a:pt x="61255" y="275206"/>
                  </a:lnTo>
                  <a:lnTo>
                    <a:pt x="74914" y="329288"/>
                  </a:lnTo>
                  <a:lnTo>
                    <a:pt x="89037" y="383022"/>
                  </a:lnTo>
                  <a:lnTo>
                    <a:pt x="103621" y="436397"/>
                  </a:lnTo>
                  <a:lnTo>
                    <a:pt x="118664" y="489402"/>
                  </a:lnTo>
                  <a:lnTo>
                    <a:pt x="134163" y="542025"/>
                  </a:lnTo>
                  <a:lnTo>
                    <a:pt x="150117" y="594253"/>
                  </a:lnTo>
                  <a:lnTo>
                    <a:pt x="166521" y="646076"/>
                  </a:lnTo>
                  <a:lnTo>
                    <a:pt x="183375" y="697482"/>
                  </a:lnTo>
                  <a:lnTo>
                    <a:pt x="200676" y="748459"/>
                  </a:lnTo>
                  <a:lnTo>
                    <a:pt x="218421" y="798995"/>
                  </a:lnTo>
                  <a:lnTo>
                    <a:pt x="236608" y="849079"/>
                  </a:lnTo>
                  <a:lnTo>
                    <a:pt x="255234" y="898699"/>
                  </a:lnTo>
                  <a:lnTo>
                    <a:pt x="274297" y="947843"/>
                  </a:lnTo>
                  <a:lnTo>
                    <a:pt x="293794" y="996499"/>
                  </a:lnTo>
                  <a:lnTo>
                    <a:pt x="313724" y="1044657"/>
                  </a:lnTo>
                  <a:lnTo>
                    <a:pt x="334083" y="1092304"/>
                  </a:lnTo>
                  <a:lnTo>
                    <a:pt x="354870" y="1139429"/>
                  </a:lnTo>
                  <a:lnTo>
                    <a:pt x="376081" y="1186019"/>
                  </a:lnTo>
                  <a:lnTo>
                    <a:pt x="397715" y="1232064"/>
                  </a:lnTo>
                  <a:lnTo>
                    <a:pt x="419768" y="1277552"/>
                  </a:lnTo>
                  <a:lnTo>
                    <a:pt x="442239" y="1322470"/>
                  </a:lnTo>
                  <a:lnTo>
                    <a:pt x="465125" y="1366807"/>
                  </a:lnTo>
                  <a:lnTo>
                    <a:pt x="488424" y="1410552"/>
                  </a:lnTo>
                  <a:lnTo>
                    <a:pt x="512133" y="1453693"/>
                  </a:lnTo>
                  <a:lnTo>
                    <a:pt x="536250" y="1496218"/>
                  </a:lnTo>
                  <a:lnTo>
                    <a:pt x="560772" y="1538116"/>
                  </a:lnTo>
                  <a:lnTo>
                    <a:pt x="585697" y="1579375"/>
                  </a:lnTo>
                  <a:lnTo>
                    <a:pt x="611022" y="1619982"/>
                  </a:lnTo>
                  <a:lnTo>
                    <a:pt x="636746" y="1659927"/>
                  </a:lnTo>
                  <a:lnTo>
                    <a:pt x="662865" y="1699198"/>
                  </a:lnTo>
                  <a:lnTo>
                    <a:pt x="689377" y="1737783"/>
                  </a:lnTo>
                  <a:lnTo>
                    <a:pt x="716280" y="1775670"/>
                  </a:lnTo>
                  <a:lnTo>
                    <a:pt x="743571" y="1812848"/>
                  </a:lnTo>
                  <a:lnTo>
                    <a:pt x="771248" y="1849306"/>
                  </a:lnTo>
                  <a:lnTo>
                    <a:pt x="799308" y="1885030"/>
                  </a:lnTo>
                  <a:lnTo>
                    <a:pt x="827750" y="1920011"/>
                  </a:lnTo>
                  <a:lnTo>
                    <a:pt x="856570" y="1954235"/>
                  </a:lnTo>
                  <a:lnTo>
                    <a:pt x="885766" y="1987692"/>
                  </a:lnTo>
                  <a:lnTo>
                    <a:pt x="915336" y="2020369"/>
                  </a:lnTo>
                  <a:lnTo>
                    <a:pt x="945277" y="2052256"/>
                  </a:lnTo>
                  <a:lnTo>
                    <a:pt x="975588" y="2083339"/>
                  </a:lnTo>
                  <a:lnTo>
                    <a:pt x="1006264" y="2113609"/>
                  </a:lnTo>
                  <a:lnTo>
                    <a:pt x="1037305" y="2143052"/>
                  </a:lnTo>
                  <a:lnTo>
                    <a:pt x="1068707" y="2171658"/>
                  </a:lnTo>
                  <a:lnTo>
                    <a:pt x="1100468" y="2199414"/>
                  </a:lnTo>
                  <a:lnTo>
                    <a:pt x="1132586" y="2226310"/>
                  </a:lnTo>
                  <a:lnTo>
                    <a:pt x="1168975" y="2255042"/>
                  </a:lnTo>
                  <a:lnTo>
                    <a:pt x="1206504" y="2282598"/>
                  </a:lnTo>
                  <a:lnTo>
                    <a:pt x="1245125" y="2309002"/>
                  </a:lnTo>
                  <a:lnTo>
                    <a:pt x="1284793" y="2334278"/>
                  </a:lnTo>
                  <a:lnTo>
                    <a:pt x="1325462" y="2358451"/>
                  </a:lnTo>
                  <a:lnTo>
                    <a:pt x="1367088" y="2381544"/>
                  </a:lnTo>
                  <a:lnTo>
                    <a:pt x="1409625" y="2403583"/>
                  </a:lnTo>
                  <a:lnTo>
                    <a:pt x="1453027" y="2424590"/>
                  </a:lnTo>
                  <a:lnTo>
                    <a:pt x="1497248" y="2444592"/>
                  </a:lnTo>
                  <a:lnTo>
                    <a:pt x="1542244" y="2463611"/>
                  </a:lnTo>
                  <a:lnTo>
                    <a:pt x="1587968" y="2481672"/>
                  </a:lnTo>
                  <a:lnTo>
                    <a:pt x="1634376" y="2498799"/>
                  </a:lnTo>
                  <a:lnTo>
                    <a:pt x="1681421" y="2515017"/>
                  </a:lnTo>
                  <a:lnTo>
                    <a:pt x="1729059" y="2530350"/>
                  </a:lnTo>
                  <a:lnTo>
                    <a:pt x="1777243" y="2544822"/>
                  </a:lnTo>
                  <a:lnTo>
                    <a:pt x="1825929" y="2558457"/>
                  </a:lnTo>
                  <a:lnTo>
                    <a:pt x="1875070" y="2571280"/>
                  </a:lnTo>
                  <a:lnTo>
                    <a:pt x="1924621" y="2583315"/>
                  </a:lnTo>
                  <a:lnTo>
                    <a:pt x="1974537" y="2594587"/>
                  </a:lnTo>
                  <a:lnTo>
                    <a:pt x="2024772" y="2605118"/>
                  </a:lnTo>
                  <a:lnTo>
                    <a:pt x="2075281" y="2614935"/>
                  </a:lnTo>
                  <a:lnTo>
                    <a:pt x="2126018" y="2624060"/>
                  </a:lnTo>
                  <a:lnTo>
                    <a:pt x="2176938" y="2632519"/>
                  </a:lnTo>
                  <a:lnTo>
                    <a:pt x="2227995" y="2640335"/>
                  </a:lnTo>
                  <a:lnTo>
                    <a:pt x="2279144" y="2647534"/>
                  </a:lnTo>
                  <a:lnTo>
                    <a:pt x="2330339" y="2654138"/>
                  </a:lnTo>
                  <a:lnTo>
                    <a:pt x="2381535" y="2660172"/>
                  </a:lnTo>
                  <a:lnTo>
                    <a:pt x="2432685" y="2665662"/>
                  </a:lnTo>
                  <a:lnTo>
                    <a:pt x="2483746" y="2670630"/>
                  </a:lnTo>
                  <a:lnTo>
                    <a:pt x="2534671" y="2675101"/>
                  </a:lnTo>
                  <a:lnTo>
                    <a:pt x="2585414" y="2679100"/>
                  </a:lnTo>
                  <a:lnTo>
                    <a:pt x="2635931" y="2682650"/>
                  </a:lnTo>
                  <a:lnTo>
                    <a:pt x="2686175" y="2685777"/>
                  </a:lnTo>
                  <a:lnTo>
                    <a:pt x="2736102" y="2688504"/>
                  </a:lnTo>
                  <a:lnTo>
                    <a:pt x="2785665" y="2690855"/>
                  </a:lnTo>
                  <a:lnTo>
                    <a:pt x="2834820" y="2692855"/>
                  </a:lnTo>
                  <a:lnTo>
                    <a:pt x="2883520" y="2694528"/>
                  </a:lnTo>
                  <a:lnTo>
                    <a:pt x="2931720" y="2695898"/>
                  </a:lnTo>
                  <a:lnTo>
                    <a:pt x="2979376" y="2696990"/>
                  </a:lnTo>
                  <a:lnTo>
                    <a:pt x="3026440" y="2697828"/>
                  </a:lnTo>
                  <a:lnTo>
                    <a:pt x="3072868" y="2698436"/>
                  </a:lnTo>
                  <a:lnTo>
                    <a:pt x="3118614" y="2698838"/>
                  </a:lnTo>
                  <a:lnTo>
                    <a:pt x="3163633" y="2699059"/>
                  </a:lnTo>
                  <a:lnTo>
                    <a:pt x="3207879" y="2699123"/>
                  </a:lnTo>
                  <a:lnTo>
                    <a:pt x="3251307" y="2699054"/>
                  </a:lnTo>
                  <a:lnTo>
                    <a:pt x="3293872" y="2698877"/>
                  </a:lnTo>
                  <a:lnTo>
                    <a:pt x="3342309" y="2700105"/>
                  </a:lnTo>
                  <a:lnTo>
                    <a:pt x="3390715" y="2704222"/>
                  </a:lnTo>
                  <a:lnTo>
                    <a:pt x="3439063" y="2711078"/>
                  </a:lnTo>
                  <a:lnTo>
                    <a:pt x="3487324" y="2720522"/>
                  </a:lnTo>
                  <a:lnTo>
                    <a:pt x="3535473" y="2732403"/>
                  </a:lnTo>
                  <a:lnTo>
                    <a:pt x="3583482" y="2746570"/>
                  </a:lnTo>
                  <a:lnTo>
                    <a:pt x="3631324" y="2762872"/>
                  </a:lnTo>
                  <a:lnTo>
                    <a:pt x="3678971" y="2781159"/>
                  </a:lnTo>
                  <a:lnTo>
                    <a:pt x="3726397" y="2801280"/>
                  </a:lnTo>
                  <a:lnTo>
                    <a:pt x="3773574" y="2823083"/>
                  </a:lnTo>
                  <a:lnTo>
                    <a:pt x="3820476" y="2846420"/>
                  </a:lnTo>
                  <a:lnTo>
                    <a:pt x="3867075" y="2871137"/>
                  </a:lnTo>
                  <a:lnTo>
                    <a:pt x="3913343" y="2897085"/>
                  </a:lnTo>
                  <a:lnTo>
                    <a:pt x="3959255" y="2924113"/>
                  </a:lnTo>
                  <a:lnTo>
                    <a:pt x="4004782" y="2952070"/>
                  </a:lnTo>
                  <a:lnTo>
                    <a:pt x="4049897" y="2980806"/>
                  </a:lnTo>
                  <a:lnTo>
                    <a:pt x="4094574" y="3010169"/>
                  </a:lnTo>
                  <a:lnTo>
                    <a:pt x="4138786" y="3040009"/>
                  </a:lnTo>
                  <a:lnTo>
                    <a:pt x="4182504" y="3070175"/>
                  </a:lnTo>
                  <a:lnTo>
                    <a:pt x="4225702" y="3100516"/>
                  </a:lnTo>
                  <a:lnTo>
                    <a:pt x="4268353" y="3130881"/>
                  </a:lnTo>
                  <a:lnTo>
                    <a:pt x="4310430" y="3161120"/>
                  </a:lnTo>
                  <a:lnTo>
                    <a:pt x="4351905" y="3191082"/>
                  </a:lnTo>
                  <a:lnTo>
                    <a:pt x="4392752" y="3220616"/>
                  </a:lnTo>
                  <a:lnTo>
                    <a:pt x="4432942" y="3249571"/>
                  </a:lnTo>
                  <a:lnTo>
                    <a:pt x="4472450" y="3277797"/>
                  </a:lnTo>
                  <a:lnTo>
                    <a:pt x="4511248" y="3305142"/>
                  </a:lnTo>
                  <a:lnTo>
                    <a:pt x="4549308" y="3331456"/>
                  </a:lnTo>
                  <a:lnTo>
                    <a:pt x="4586605" y="3356589"/>
                  </a:lnTo>
                  <a:lnTo>
                    <a:pt x="4623109" y="3380388"/>
                  </a:lnTo>
                  <a:lnTo>
                    <a:pt x="4658795" y="3402705"/>
                  </a:lnTo>
                  <a:lnTo>
                    <a:pt x="4693635" y="3423387"/>
                  </a:lnTo>
                  <a:lnTo>
                    <a:pt x="4727602" y="3442284"/>
                  </a:lnTo>
                  <a:lnTo>
                    <a:pt x="4792809" y="3474120"/>
                  </a:lnTo>
                  <a:lnTo>
                    <a:pt x="4854198" y="3497007"/>
                  </a:lnTo>
                  <a:lnTo>
                    <a:pt x="4911552" y="3509738"/>
                  </a:lnTo>
                  <a:lnTo>
                    <a:pt x="4938649" y="3511918"/>
                  </a:lnTo>
                  <a:lnTo>
                    <a:pt x="4982820" y="3509893"/>
                  </a:lnTo>
                  <a:lnTo>
                    <a:pt x="5023134" y="3501676"/>
                  </a:lnTo>
                  <a:lnTo>
                    <a:pt x="5059838" y="3487750"/>
                  </a:lnTo>
                  <a:lnTo>
                    <a:pt x="5093181" y="3468600"/>
                  </a:lnTo>
                  <a:lnTo>
                    <a:pt x="5123411" y="3444710"/>
                  </a:lnTo>
                  <a:lnTo>
                    <a:pt x="5150777" y="3416562"/>
                  </a:lnTo>
                  <a:lnTo>
                    <a:pt x="5175527" y="3384642"/>
                  </a:lnTo>
                  <a:lnTo>
                    <a:pt x="5197910" y="3349433"/>
                  </a:lnTo>
                  <a:lnTo>
                    <a:pt x="5218174" y="3311419"/>
                  </a:lnTo>
                  <a:lnTo>
                    <a:pt x="5236568" y="3271083"/>
                  </a:lnTo>
                  <a:lnTo>
                    <a:pt x="5253341" y="3228910"/>
                  </a:lnTo>
                  <a:lnTo>
                    <a:pt x="5268740" y="3185384"/>
                  </a:lnTo>
                  <a:lnTo>
                    <a:pt x="5283015" y="3140988"/>
                  </a:lnTo>
                  <a:lnTo>
                    <a:pt x="5296414" y="3096206"/>
                  </a:lnTo>
                  <a:lnTo>
                    <a:pt x="5309185" y="3051522"/>
                  </a:lnTo>
                  <a:lnTo>
                    <a:pt x="5321577" y="3007420"/>
                  </a:lnTo>
                  <a:lnTo>
                    <a:pt x="5333838" y="2964384"/>
                  </a:lnTo>
                  <a:lnTo>
                    <a:pt x="5346218" y="2922897"/>
                  </a:lnTo>
                  <a:lnTo>
                    <a:pt x="5358964" y="2883444"/>
                  </a:lnTo>
                  <a:lnTo>
                    <a:pt x="5372324" y="2846509"/>
                  </a:lnTo>
                  <a:lnTo>
                    <a:pt x="5401885" y="2782126"/>
                  </a:lnTo>
                  <a:lnTo>
                    <a:pt x="5440947" y="2720822"/>
                  </a:lnTo>
                  <a:lnTo>
                    <a:pt x="5461045" y="2682881"/>
                  </a:lnTo>
                  <a:lnTo>
                    <a:pt x="5479246" y="2642783"/>
                  </a:lnTo>
                  <a:lnTo>
                    <a:pt x="5495920" y="2601486"/>
                  </a:lnTo>
                  <a:lnTo>
                    <a:pt x="5511436" y="2559950"/>
                  </a:lnTo>
                  <a:lnTo>
                    <a:pt x="5526164" y="2519135"/>
                  </a:lnTo>
                  <a:lnTo>
                    <a:pt x="5540475" y="2479998"/>
                  </a:lnTo>
                  <a:lnTo>
                    <a:pt x="5554736" y="2443500"/>
                  </a:lnTo>
                  <a:lnTo>
                    <a:pt x="5584593" y="2382258"/>
                  </a:lnTo>
                  <a:lnTo>
                    <a:pt x="5618694" y="2343082"/>
                  </a:lnTo>
                  <a:lnTo>
                    <a:pt x="5659996" y="2333647"/>
                  </a:lnTo>
                  <a:lnTo>
                    <a:pt x="5684273" y="2342480"/>
                  </a:lnTo>
                  <a:lnTo>
                    <a:pt x="5741924" y="2392045"/>
                  </a:lnTo>
                  <a:lnTo>
                    <a:pt x="5775589" y="2435851"/>
                  </a:lnTo>
                  <a:lnTo>
                    <a:pt x="5813579" y="2495285"/>
                  </a:lnTo>
                  <a:lnTo>
                    <a:pt x="5834010" y="2530266"/>
                  </a:lnTo>
                  <a:lnTo>
                    <a:pt x="5855301" y="2568440"/>
                  </a:lnTo>
                  <a:lnTo>
                    <a:pt x="5877377" y="2609567"/>
                  </a:lnTo>
                  <a:lnTo>
                    <a:pt x="5900164" y="2653409"/>
                  </a:lnTo>
                  <a:lnTo>
                    <a:pt x="5923590" y="2699728"/>
                  </a:lnTo>
                  <a:lnTo>
                    <a:pt x="5947579" y="2748286"/>
                  </a:lnTo>
                  <a:lnTo>
                    <a:pt x="5972059" y="2798844"/>
                  </a:lnTo>
                  <a:lnTo>
                    <a:pt x="5996954" y="2851165"/>
                  </a:lnTo>
                  <a:lnTo>
                    <a:pt x="6022192" y="2905009"/>
                  </a:lnTo>
                  <a:lnTo>
                    <a:pt x="6047699" y="2960138"/>
                  </a:lnTo>
                  <a:lnTo>
                    <a:pt x="6073400" y="3016314"/>
                  </a:lnTo>
                  <a:lnTo>
                    <a:pt x="6099222" y="3073299"/>
                  </a:lnTo>
                  <a:lnTo>
                    <a:pt x="6125091" y="3130854"/>
                  </a:lnTo>
                  <a:lnTo>
                    <a:pt x="6150934" y="3188741"/>
                  </a:lnTo>
                  <a:lnTo>
                    <a:pt x="6176675" y="3246722"/>
                  </a:lnTo>
                  <a:lnTo>
                    <a:pt x="6202243" y="3304558"/>
                  </a:lnTo>
                  <a:lnTo>
                    <a:pt x="6227561" y="3362011"/>
                  </a:lnTo>
                  <a:lnTo>
                    <a:pt x="6252558" y="3418843"/>
                  </a:lnTo>
                  <a:lnTo>
                    <a:pt x="6277158" y="3474815"/>
                  </a:lnTo>
                  <a:lnTo>
                    <a:pt x="6301289" y="3529689"/>
                  </a:lnTo>
                  <a:lnTo>
                    <a:pt x="6324876" y="3583227"/>
                  </a:lnTo>
                  <a:lnTo>
                    <a:pt x="6347845" y="3635190"/>
                  </a:lnTo>
                  <a:lnTo>
                    <a:pt x="6370123" y="3685340"/>
                  </a:lnTo>
                  <a:lnTo>
                    <a:pt x="6391635" y="3733439"/>
                  </a:lnTo>
                  <a:lnTo>
                    <a:pt x="6412309" y="3779249"/>
                  </a:lnTo>
                  <a:lnTo>
                    <a:pt x="6432069" y="3822530"/>
                  </a:lnTo>
                  <a:lnTo>
                    <a:pt x="6450842" y="3863045"/>
                  </a:lnTo>
                  <a:lnTo>
                    <a:pt x="6468555" y="3900556"/>
                  </a:lnTo>
                  <a:lnTo>
                    <a:pt x="6500504" y="3965610"/>
                  </a:lnTo>
                  <a:lnTo>
                    <a:pt x="6561347" y="4077530"/>
                  </a:lnTo>
                  <a:lnTo>
                    <a:pt x="6598135" y="4138644"/>
                  </a:lnTo>
                  <a:lnTo>
                    <a:pt x="6626201" y="4178984"/>
                  </a:lnTo>
                  <a:lnTo>
                    <a:pt x="6661152" y="4209216"/>
                  </a:lnTo>
                  <a:lnTo>
                    <a:pt x="6670529" y="4205043"/>
                  </a:lnTo>
                  <a:lnTo>
                    <a:pt x="6676168" y="4191968"/>
                  </a:lnTo>
                  <a:lnTo>
                    <a:pt x="6679315" y="4172958"/>
                  </a:lnTo>
                  <a:lnTo>
                    <a:pt x="6681216" y="4150982"/>
                  </a:lnTo>
                </a:path>
              </a:pathLst>
            </a:custGeom>
            <a:ln w="64008">
              <a:solidFill>
                <a:srgbClr val="7E5F00"/>
              </a:solidFill>
            </a:ln>
          </p:spPr>
          <p:txBody>
            <a:bodyPr wrap="square" lIns="0" tIns="0" rIns="0" bIns="0" rtlCol="0"/>
            <a:lstStyle/>
            <a:p>
              <a:endParaRPr/>
            </a:p>
          </p:txBody>
        </p:sp>
        <p:sp>
          <p:nvSpPr>
            <p:cNvPr id="13" name="object 13"/>
            <p:cNvSpPr/>
            <p:nvPr/>
          </p:nvSpPr>
          <p:spPr>
            <a:xfrm>
              <a:off x="7661148" y="4693550"/>
              <a:ext cx="1483360" cy="1875155"/>
            </a:xfrm>
            <a:custGeom>
              <a:avLst/>
              <a:gdLst/>
              <a:ahLst/>
              <a:cxnLst/>
              <a:rect l="l" t="t" r="r" b="b"/>
              <a:pathLst>
                <a:path w="1483359" h="1875154">
                  <a:moveTo>
                    <a:pt x="1482852" y="1014506"/>
                  </a:moveTo>
                  <a:lnTo>
                    <a:pt x="1463041" y="977358"/>
                  </a:lnTo>
                  <a:lnTo>
                    <a:pt x="1444647" y="937039"/>
                  </a:lnTo>
                  <a:lnTo>
                    <a:pt x="1427874" y="894883"/>
                  </a:lnTo>
                  <a:lnTo>
                    <a:pt x="1412475" y="851374"/>
                  </a:lnTo>
                  <a:lnTo>
                    <a:pt x="1398200" y="806994"/>
                  </a:lnTo>
                  <a:lnTo>
                    <a:pt x="1384801" y="762229"/>
                  </a:lnTo>
                  <a:lnTo>
                    <a:pt x="1372030" y="717560"/>
                  </a:lnTo>
                  <a:lnTo>
                    <a:pt x="1359638" y="673473"/>
                  </a:lnTo>
                  <a:lnTo>
                    <a:pt x="1347377" y="630451"/>
                  </a:lnTo>
                  <a:lnTo>
                    <a:pt x="1334997" y="588976"/>
                  </a:lnTo>
                  <a:lnTo>
                    <a:pt x="1322251" y="549534"/>
                  </a:lnTo>
                  <a:lnTo>
                    <a:pt x="1308891" y="512607"/>
                  </a:lnTo>
                  <a:lnTo>
                    <a:pt x="1279330" y="448234"/>
                  </a:lnTo>
                  <a:lnTo>
                    <a:pt x="1240268" y="386954"/>
                  </a:lnTo>
                  <a:lnTo>
                    <a:pt x="1220170" y="349036"/>
                  </a:lnTo>
                  <a:lnTo>
                    <a:pt x="1201969" y="308959"/>
                  </a:lnTo>
                  <a:lnTo>
                    <a:pt x="1185295" y="267684"/>
                  </a:lnTo>
                  <a:lnTo>
                    <a:pt x="1169779" y="226169"/>
                  </a:lnTo>
                  <a:lnTo>
                    <a:pt x="1155051" y="185373"/>
                  </a:lnTo>
                  <a:lnTo>
                    <a:pt x="1140740" y="146256"/>
                  </a:lnTo>
                  <a:lnTo>
                    <a:pt x="1126479" y="109776"/>
                  </a:lnTo>
                  <a:lnTo>
                    <a:pt x="1096622" y="48566"/>
                  </a:lnTo>
                  <a:lnTo>
                    <a:pt x="1062521" y="9416"/>
                  </a:lnTo>
                  <a:lnTo>
                    <a:pt x="1021219" y="0"/>
                  </a:lnTo>
                  <a:lnTo>
                    <a:pt x="996942" y="8839"/>
                  </a:lnTo>
                  <a:lnTo>
                    <a:pt x="939292" y="58408"/>
                  </a:lnTo>
                  <a:lnTo>
                    <a:pt x="905626" y="102170"/>
                  </a:lnTo>
                  <a:lnTo>
                    <a:pt x="867636" y="161559"/>
                  </a:lnTo>
                  <a:lnTo>
                    <a:pt x="847205" y="196518"/>
                  </a:lnTo>
                  <a:lnTo>
                    <a:pt x="825914" y="234669"/>
                  </a:lnTo>
                  <a:lnTo>
                    <a:pt x="803838" y="275773"/>
                  </a:lnTo>
                  <a:lnTo>
                    <a:pt x="781051" y="319592"/>
                  </a:lnTo>
                  <a:lnTo>
                    <a:pt x="757625" y="365888"/>
                  </a:lnTo>
                  <a:lnTo>
                    <a:pt x="733636" y="414423"/>
                  </a:lnTo>
                  <a:lnTo>
                    <a:pt x="709156" y="464958"/>
                  </a:lnTo>
                  <a:lnTo>
                    <a:pt x="684261" y="517256"/>
                  </a:lnTo>
                  <a:lnTo>
                    <a:pt x="659023" y="571077"/>
                  </a:lnTo>
                  <a:lnTo>
                    <a:pt x="633516" y="626183"/>
                  </a:lnTo>
                  <a:lnTo>
                    <a:pt x="607815" y="682337"/>
                  </a:lnTo>
                  <a:lnTo>
                    <a:pt x="581993" y="739300"/>
                  </a:lnTo>
                  <a:lnTo>
                    <a:pt x="556124" y="796833"/>
                  </a:lnTo>
                  <a:lnTo>
                    <a:pt x="530281" y="854699"/>
                  </a:lnTo>
                  <a:lnTo>
                    <a:pt x="504540" y="912658"/>
                  </a:lnTo>
                  <a:lnTo>
                    <a:pt x="478972" y="970474"/>
                  </a:lnTo>
                  <a:lnTo>
                    <a:pt x="453654" y="1027906"/>
                  </a:lnTo>
                  <a:lnTo>
                    <a:pt x="428657" y="1084718"/>
                  </a:lnTo>
                  <a:lnTo>
                    <a:pt x="404057" y="1140671"/>
                  </a:lnTo>
                  <a:lnTo>
                    <a:pt x="379926" y="1195527"/>
                  </a:lnTo>
                  <a:lnTo>
                    <a:pt x="356339" y="1249046"/>
                  </a:lnTo>
                  <a:lnTo>
                    <a:pt x="333370" y="1300992"/>
                  </a:lnTo>
                  <a:lnTo>
                    <a:pt x="311092" y="1351125"/>
                  </a:lnTo>
                  <a:lnTo>
                    <a:pt x="289580" y="1399208"/>
                  </a:lnTo>
                  <a:lnTo>
                    <a:pt x="268906" y="1445002"/>
                  </a:lnTo>
                  <a:lnTo>
                    <a:pt x="249146" y="1488269"/>
                  </a:lnTo>
                  <a:lnTo>
                    <a:pt x="230373" y="1528770"/>
                  </a:lnTo>
                  <a:lnTo>
                    <a:pt x="212660" y="1566267"/>
                  </a:lnTo>
                  <a:lnTo>
                    <a:pt x="180711" y="1631298"/>
                  </a:lnTo>
                  <a:lnTo>
                    <a:pt x="119868" y="1743179"/>
                  </a:lnTo>
                  <a:lnTo>
                    <a:pt x="83080" y="1804271"/>
                  </a:lnTo>
                  <a:lnTo>
                    <a:pt x="55014" y="1844598"/>
                  </a:lnTo>
                  <a:lnTo>
                    <a:pt x="20063" y="1874818"/>
                  </a:lnTo>
                  <a:lnTo>
                    <a:pt x="10686" y="1870646"/>
                  </a:lnTo>
                  <a:lnTo>
                    <a:pt x="5047" y="1857574"/>
                  </a:lnTo>
                  <a:lnTo>
                    <a:pt x="1900" y="1838568"/>
                  </a:lnTo>
                  <a:lnTo>
                    <a:pt x="0" y="1816596"/>
                  </a:lnTo>
                </a:path>
              </a:pathLst>
            </a:custGeom>
            <a:ln w="64008">
              <a:solidFill>
                <a:srgbClr val="7E5F00"/>
              </a:solidFill>
            </a:ln>
          </p:spPr>
          <p:txBody>
            <a:bodyPr wrap="square" lIns="0" tIns="0" rIns="0" bIns="0" rtlCol="0"/>
            <a:lstStyle/>
            <a:p>
              <a:endParaRPr/>
            </a:p>
          </p:txBody>
        </p:sp>
      </p:grpSp>
      <p:sp>
        <p:nvSpPr>
          <p:cNvPr id="14" name="object 14"/>
          <p:cNvSpPr txBox="1"/>
          <p:nvPr/>
        </p:nvSpPr>
        <p:spPr>
          <a:xfrm>
            <a:off x="682142" y="1597151"/>
            <a:ext cx="6642100" cy="1174115"/>
          </a:xfrm>
          <a:prstGeom prst="rect">
            <a:avLst/>
          </a:prstGeom>
        </p:spPr>
        <p:txBody>
          <a:bodyPr vert="horz" wrap="square" lIns="0" tIns="220979" rIns="0" bIns="0" rtlCol="0">
            <a:spAutoFit/>
          </a:bodyPr>
          <a:lstStyle/>
          <a:p>
            <a:pPr marL="266700" indent="-228600">
              <a:lnSpc>
                <a:spcPct val="100000"/>
              </a:lnSpc>
              <a:spcBef>
                <a:spcPts val="1739"/>
              </a:spcBef>
              <a:buFont typeface="Arial"/>
              <a:buChar char="•"/>
              <a:tabLst>
                <a:tab pos="266700" algn="l"/>
              </a:tabLst>
            </a:pPr>
            <a:r>
              <a:rPr sz="2400" spc="-5" dirty="0">
                <a:latin typeface="Calibri"/>
                <a:cs typeface="Calibri"/>
              </a:rPr>
              <a:t>Consider</a:t>
            </a:r>
            <a:r>
              <a:rPr sz="2400" spc="-25" dirty="0">
                <a:latin typeface="Calibri"/>
                <a:cs typeface="Calibri"/>
              </a:rPr>
              <a:t> </a:t>
            </a:r>
            <a:r>
              <a:rPr sz="2400" spc="-5" dirty="0">
                <a:latin typeface="Calibri"/>
                <a:cs typeface="Calibri"/>
              </a:rPr>
              <a:t>loss</a:t>
            </a:r>
            <a:r>
              <a:rPr sz="2400" spc="-10" dirty="0">
                <a:latin typeface="Calibri"/>
                <a:cs typeface="Calibri"/>
              </a:rPr>
              <a:t> </a:t>
            </a:r>
            <a:r>
              <a:rPr sz="2400" spc="-5" dirty="0">
                <a:latin typeface="Calibri"/>
                <a:cs typeface="Calibri"/>
              </a:rPr>
              <a:t>function </a:t>
            </a:r>
            <a:r>
              <a:rPr sz="2400" spc="-5" dirty="0">
                <a:latin typeface="Cambria Math"/>
                <a:cs typeface="Cambria Math"/>
              </a:rPr>
              <a:t>𝐿(𝑤)</a:t>
            </a:r>
            <a:r>
              <a:rPr sz="2400" spc="10" dirty="0">
                <a:latin typeface="Cambria Math"/>
                <a:cs typeface="Cambria Math"/>
              </a:rPr>
              <a:t> </a:t>
            </a:r>
            <a:r>
              <a:rPr sz="2400" dirty="0">
                <a:latin typeface="Calibri"/>
                <a:cs typeface="Calibri"/>
              </a:rPr>
              <a:t>with</a:t>
            </a:r>
            <a:r>
              <a:rPr sz="2400" spc="-20" dirty="0">
                <a:latin typeface="Calibri"/>
                <a:cs typeface="Calibri"/>
              </a:rPr>
              <a:t> </a:t>
            </a:r>
            <a:r>
              <a:rPr sz="2400" spc="-5" dirty="0">
                <a:latin typeface="Calibri"/>
                <a:cs typeface="Calibri"/>
              </a:rPr>
              <a:t>one </a:t>
            </a:r>
            <a:r>
              <a:rPr sz="2400" spc="-10" dirty="0">
                <a:latin typeface="Calibri"/>
                <a:cs typeface="Calibri"/>
              </a:rPr>
              <a:t>parameter</a:t>
            </a:r>
            <a:r>
              <a:rPr sz="2400" spc="-40" dirty="0">
                <a:latin typeface="Calibri"/>
                <a:cs typeface="Calibri"/>
              </a:rPr>
              <a:t> </a:t>
            </a:r>
            <a:r>
              <a:rPr sz="2400" dirty="0">
                <a:latin typeface="Calibri"/>
                <a:cs typeface="Calibri"/>
              </a:rPr>
              <a:t>w:</a:t>
            </a:r>
            <a:endParaRPr sz="2400">
              <a:latin typeface="Calibri"/>
              <a:cs typeface="Calibri"/>
            </a:endParaRPr>
          </a:p>
          <a:p>
            <a:pPr marL="1940560" lvl="1" indent="-457834">
              <a:lnSpc>
                <a:spcPct val="100000"/>
              </a:lnSpc>
              <a:spcBef>
                <a:spcPts val="1645"/>
              </a:spcBef>
              <a:buFont typeface="Wingdings"/>
              <a:buChar char=""/>
              <a:tabLst>
                <a:tab pos="1940560" algn="l"/>
                <a:tab pos="1941195" algn="l"/>
              </a:tabLst>
            </a:pPr>
            <a:r>
              <a:rPr sz="2400" dirty="0">
                <a:latin typeface="Calibri"/>
                <a:cs typeface="Calibri"/>
              </a:rPr>
              <a:t>(Randomly)</a:t>
            </a:r>
            <a:r>
              <a:rPr sz="2400" spc="-50" dirty="0">
                <a:latin typeface="Calibri"/>
                <a:cs typeface="Calibri"/>
              </a:rPr>
              <a:t> </a:t>
            </a:r>
            <a:r>
              <a:rPr sz="2400" dirty="0">
                <a:latin typeface="Calibri"/>
                <a:cs typeface="Calibri"/>
              </a:rPr>
              <a:t>Pick</a:t>
            </a:r>
            <a:r>
              <a:rPr sz="2400" spc="-30" dirty="0">
                <a:latin typeface="Calibri"/>
                <a:cs typeface="Calibri"/>
              </a:rPr>
              <a:t> </a:t>
            </a:r>
            <a:r>
              <a:rPr sz="2400" dirty="0">
                <a:latin typeface="Calibri"/>
                <a:cs typeface="Calibri"/>
              </a:rPr>
              <a:t>an</a:t>
            </a:r>
            <a:r>
              <a:rPr sz="2400" spc="-15" dirty="0">
                <a:latin typeface="Calibri"/>
                <a:cs typeface="Calibri"/>
              </a:rPr>
              <a:t> </a:t>
            </a:r>
            <a:r>
              <a:rPr sz="2400" dirty="0">
                <a:latin typeface="Calibri"/>
                <a:cs typeface="Calibri"/>
              </a:rPr>
              <a:t>initial</a:t>
            </a:r>
            <a:r>
              <a:rPr sz="2400" spc="-25" dirty="0">
                <a:latin typeface="Calibri"/>
                <a:cs typeface="Calibri"/>
              </a:rPr>
              <a:t> </a:t>
            </a:r>
            <a:r>
              <a:rPr sz="2400" spc="-10" dirty="0">
                <a:latin typeface="Calibri"/>
                <a:cs typeface="Calibri"/>
              </a:rPr>
              <a:t>value</a:t>
            </a:r>
            <a:r>
              <a:rPr sz="2400" spc="-20" dirty="0">
                <a:latin typeface="Calibri"/>
                <a:cs typeface="Calibri"/>
              </a:rPr>
              <a:t> </a:t>
            </a:r>
            <a:r>
              <a:rPr sz="2400" spc="-5" dirty="0">
                <a:latin typeface="Calibri"/>
                <a:cs typeface="Calibri"/>
              </a:rPr>
              <a:t>w</a:t>
            </a:r>
            <a:r>
              <a:rPr sz="2400" spc="-7" baseline="24305" dirty="0">
                <a:latin typeface="Calibri"/>
                <a:cs typeface="Calibri"/>
              </a:rPr>
              <a:t>0</a:t>
            </a:r>
            <a:endParaRPr sz="2400" baseline="24305">
              <a:latin typeface="Calibri"/>
              <a:cs typeface="Calibri"/>
            </a:endParaRPr>
          </a:p>
        </p:txBody>
      </p:sp>
      <p:grpSp>
        <p:nvGrpSpPr>
          <p:cNvPr id="15" name="object 15"/>
          <p:cNvGrpSpPr/>
          <p:nvPr/>
        </p:nvGrpSpPr>
        <p:grpSpPr>
          <a:xfrm>
            <a:off x="1894332" y="3121914"/>
            <a:ext cx="2277110" cy="2910205"/>
            <a:chOff x="1894332" y="3121914"/>
            <a:chExt cx="2277110" cy="2910205"/>
          </a:xfrm>
        </p:grpSpPr>
        <p:pic>
          <p:nvPicPr>
            <p:cNvPr id="16" name="object 16"/>
            <p:cNvPicPr/>
            <p:nvPr/>
          </p:nvPicPr>
          <p:blipFill>
            <a:blip r:embed="rId3" cstate="print"/>
            <a:stretch>
              <a:fillRect/>
            </a:stretch>
          </p:blipFill>
          <p:spPr>
            <a:xfrm>
              <a:off x="1894332" y="5839968"/>
              <a:ext cx="192024" cy="192023"/>
            </a:xfrm>
            <a:prstGeom prst="rect">
              <a:avLst/>
            </a:prstGeom>
          </p:spPr>
        </p:pic>
        <p:sp>
          <p:nvSpPr>
            <p:cNvPr id="17" name="object 17"/>
            <p:cNvSpPr/>
            <p:nvPr/>
          </p:nvSpPr>
          <p:spPr>
            <a:xfrm>
              <a:off x="1972056" y="4454652"/>
              <a:ext cx="0" cy="1471930"/>
            </a:xfrm>
            <a:custGeom>
              <a:avLst/>
              <a:gdLst/>
              <a:ahLst/>
              <a:cxnLst/>
              <a:rect l="l" t="t" r="r" b="b"/>
              <a:pathLst>
                <a:path h="1471929">
                  <a:moveTo>
                    <a:pt x="0" y="0"/>
                  </a:moveTo>
                  <a:lnTo>
                    <a:pt x="0" y="1471879"/>
                  </a:lnTo>
                </a:path>
              </a:pathLst>
            </a:custGeom>
            <a:ln w="57912">
              <a:solidFill>
                <a:srgbClr val="767070"/>
              </a:solidFill>
              <a:prstDash val="dash"/>
            </a:ln>
          </p:spPr>
          <p:txBody>
            <a:bodyPr wrap="square" lIns="0" tIns="0" rIns="0" bIns="0" rtlCol="0"/>
            <a:lstStyle/>
            <a:p>
              <a:endParaRPr/>
            </a:p>
          </p:txBody>
        </p:sp>
        <p:sp>
          <p:nvSpPr>
            <p:cNvPr id="18" name="object 18"/>
            <p:cNvSpPr/>
            <p:nvPr/>
          </p:nvSpPr>
          <p:spPr>
            <a:xfrm>
              <a:off x="3840607" y="3121914"/>
              <a:ext cx="330835" cy="20320"/>
            </a:xfrm>
            <a:custGeom>
              <a:avLst/>
              <a:gdLst/>
              <a:ahLst/>
              <a:cxnLst/>
              <a:rect l="l" t="t" r="r" b="b"/>
              <a:pathLst>
                <a:path w="330835" h="20319">
                  <a:moveTo>
                    <a:pt x="330708" y="0"/>
                  </a:moveTo>
                  <a:lnTo>
                    <a:pt x="0" y="0"/>
                  </a:lnTo>
                  <a:lnTo>
                    <a:pt x="0" y="19812"/>
                  </a:lnTo>
                  <a:lnTo>
                    <a:pt x="330708" y="19812"/>
                  </a:lnTo>
                  <a:lnTo>
                    <a:pt x="330708" y="0"/>
                  </a:lnTo>
                  <a:close/>
                </a:path>
              </a:pathLst>
            </a:custGeom>
            <a:solidFill>
              <a:srgbClr val="000000"/>
            </a:solidFill>
          </p:spPr>
          <p:txBody>
            <a:bodyPr wrap="square" lIns="0" tIns="0" rIns="0" bIns="0" rtlCol="0"/>
            <a:lstStyle/>
            <a:p>
              <a:endParaRPr/>
            </a:p>
          </p:txBody>
        </p:sp>
      </p:grpSp>
      <p:sp>
        <p:nvSpPr>
          <p:cNvPr id="19" name="object 19"/>
          <p:cNvSpPr txBox="1"/>
          <p:nvPr/>
        </p:nvSpPr>
        <p:spPr>
          <a:xfrm>
            <a:off x="3828415" y="3137407"/>
            <a:ext cx="349250" cy="292735"/>
          </a:xfrm>
          <a:prstGeom prst="rect">
            <a:avLst/>
          </a:prstGeom>
        </p:spPr>
        <p:txBody>
          <a:bodyPr vert="horz" wrap="square" lIns="0" tIns="12700" rIns="0" bIns="0" rtlCol="0">
            <a:spAutoFit/>
          </a:bodyPr>
          <a:lstStyle/>
          <a:p>
            <a:pPr marL="12700">
              <a:lnSpc>
                <a:spcPct val="100000"/>
              </a:lnSpc>
              <a:spcBef>
                <a:spcPts val="100"/>
              </a:spcBef>
            </a:pPr>
            <a:r>
              <a:rPr sz="1750" spc="175" dirty="0">
                <a:latin typeface="Cambria Math"/>
                <a:cs typeface="Cambria Math"/>
              </a:rPr>
              <a:t>𝑑</a:t>
            </a:r>
            <a:r>
              <a:rPr sz="1750" spc="185" dirty="0">
                <a:latin typeface="Cambria Math"/>
                <a:cs typeface="Cambria Math"/>
              </a:rPr>
              <a:t>𝑤</a:t>
            </a:r>
            <a:endParaRPr sz="1750">
              <a:latin typeface="Cambria Math"/>
              <a:cs typeface="Cambria Math"/>
            </a:endParaRPr>
          </a:p>
        </p:txBody>
      </p:sp>
      <p:sp>
        <p:nvSpPr>
          <p:cNvPr id="20" name="object 20"/>
          <p:cNvSpPr txBox="1"/>
          <p:nvPr/>
        </p:nvSpPr>
        <p:spPr>
          <a:xfrm>
            <a:off x="2139950" y="2901188"/>
            <a:ext cx="2880995" cy="391160"/>
          </a:xfrm>
          <a:prstGeom prst="rect">
            <a:avLst/>
          </a:prstGeom>
        </p:spPr>
        <p:txBody>
          <a:bodyPr vert="horz" wrap="square" lIns="0" tIns="12700" rIns="0" bIns="0" rtlCol="0">
            <a:spAutoFit/>
          </a:bodyPr>
          <a:lstStyle/>
          <a:p>
            <a:pPr marL="495300" indent="-457834">
              <a:lnSpc>
                <a:spcPct val="100000"/>
              </a:lnSpc>
              <a:spcBef>
                <a:spcPts val="100"/>
              </a:spcBef>
              <a:buFont typeface="Wingdings"/>
              <a:buChar char=""/>
              <a:tabLst>
                <a:tab pos="495300" algn="l"/>
                <a:tab pos="495934" algn="l"/>
              </a:tabLst>
            </a:pPr>
            <a:r>
              <a:rPr sz="2400" spc="-10" dirty="0">
                <a:latin typeface="Calibri"/>
                <a:cs typeface="Calibri"/>
              </a:rPr>
              <a:t>Compute</a:t>
            </a:r>
            <a:r>
              <a:rPr sz="2400" spc="190" dirty="0">
                <a:latin typeface="Calibri"/>
                <a:cs typeface="Calibri"/>
              </a:rPr>
              <a:t> </a:t>
            </a:r>
            <a:r>
              <a:rPr sz="2625" spc="89" baseline="44444" dirty="0">
                <a:latin typeface="Cambria Math"/>
                <a:cs typeface="Cambria Math"/>
              </a:rPr>
              <a:t>𝑑𝐿</a:t>
            </a:r>
            <a:r>
              <a:rPr sz="2625" spc="442" baseline="44444" dirty="0">
                <a:latin typeface="Cambria Math"/>
                <a:cs typeface="Cambria Math"/>
              </a:rPr>
              <a:t> </a:t>
            </a:r>
            <a:r>
              <a:rPr sz="2400" spc="80" dirty="0">
                <a:latin typeface="Cambria Math"/>
                <a:cs typeface="Cambria Math"/>
              </a:rPr>
              <a:t>|</a:t>
            </a:r>
            <a:r>
              <a:rPr sz="2625" spc="120" baseline="-19047" dirty="0">
                <a:latin typeface="Cambria Math"/>
                <a:cs typeface="Cambria Math"/>
              </a:rPr>
              <a:t>𝑤=𝑤</a:t>
            </a:r>
            <a:r>
              <a:rPr sz="1450" spc="80" dirty="0">
                <a:latin typeface="Cambria Math"/>
                <a:cs typeface="Cambria Math"/>
              </a:rPr>
              <a:t>0</a:t>
            </a:r>
            <a:endParaRPr sz="1450">
              <a:latin typeface="Cambria Math"/>
              <a:cs typeface="Cambria Math"/>
            </a:endParaRPr>
          </a:p>
        </p:txBody>
      </p:sp>
      <p:sp>
        <p:nvSpPr>
          <p:cNvPr id="21" name="object 21"/>
          <p:cNvSpPr txBox="1"/>
          <p:nvPr/>
        </p:nvSpPr>
        <p:spPr>
          <a:xfrm>
            <a:off x="1790064" y="5902248"/>
            <a:ext cx="397510" cy="391160"/>
          </a:xfrm>
          <a:prstGeom prst="rect">
            <a:avLst/>
          </a:prstGeom>
        </p:spPr>
        <p:txBody>
          <a:bodyPr vert="horz" wrap="square" lIns="0" tIns="12700" rIns="0" bIns="0" rtlCol="0">
            <a:spAutoFit/>
          </a:bodyPr>
          <a:lstStyle/>
          <a:p>
            <a:pPr marL="38100">
              <a:lnSpc>
                <a:spcPct val="100000"/>
              </a:lnSpc>
              <a:spcBef>
                <a:spcPts val="100"/>
              </a:spcBef>
            </a:pPr>
            <a:r>
              <a:rPr sz="3600" spc="-7" baseline="-16203" dirty="0">
                <a:latin typeface="Calibri"/>
                <a:cs typeface="Calibri"/>
              </a:rPr>
              <a:t>w</a:t>
            </a:r>
            <a:r>
              <a:rPr sz="1600" spc="-5" dirty="0">
                <a:latin typeface="Calibri"/>
                <a:cs typeface="Calibri"/>
              </a:rPr>
              <a:t>0</a:t>
            </a:r>
            <a:endParaRPr sz="1600">
              <a:latin typeface="Calibri"/>
              <a:cs typeface="Calibri"/>
            </a:endParaRPr>
          </a:p>
        </p:txBody>
      </p:sp>
      <p:grpSp>
        <p:nvGrpSpPr>
          <p:cNvPr id="22" name="object 22"/>
          <p:cNvGrpSpPr/>
          <p:nvPr/>
        </p:nvGrpSpPr>
        <p:grpSpPr>
          <a:xfrm>
            <a:off x="1243330" y="3307969"/>
            <a:ext cx="6431915" cy="2776220"/>
            <a:chOff x="1243330" y="3307969"/>
            <a:chExt cx="6431915" cy="2776220"/>
          </a:xfrm>
        </p:grpSpPr>
        <p:sp>
          <p:nvSpPr>
            <p:cNvPr id="23" name="object 23"/>
            <p:cNvSpPr/>
            <p:nvPr/>
          </p:nvSpPr>
          <p:spPr>
            <a:xfrm>
              <a:off x="1272540" y="3825240"/>
              <a:ext cx="1591310" cy="1508125"/>
            </a:xfrm>
            <a:custGeom>
              <a:avLst/>
              <a:gdLst/>
              <a:ahLst/>
              <a:cxnLst/>
              <a:rect l="l" t="t" r="r" b="b"/>
              <a:pathLst>
                <a:path w="1591310" h="1508125">
                  <a:moveTo>
                    <a:pt x="0" y="0"/>
                  </a:moveTo>
                  <a:lnTo>
                    <a:pt x="1591310" y="1507998"/>
                  </a:lnTo>
                </a:path>
              </a:pathLst>
            </a:custGeom>
            <a:ln w="57912">
              <a:solidFill>
                <a:srgbClr val="0000FF"/>
              </a:solidFill>
              <a:prstDash val="dash"/>
            </a:ln>
          </p:spPr>
          <p:txBody>
            <a:bodyPr wrap="square" lIns="0" tIns="0" rIns="0" bIns="0" rtlCol="0"/>
            <a:lstStyle/>
            <a:p>
              <a:endParaRPr/>
            </a:p>
          </p:txBody>
        </p:sp>
        <p:sp>
          <p:nvSpPr>
            <p:cNvPr id="24" name="object 24"/>
            <p:cNvSpPr/>
            <p:nvPr/>
          </p:nvSpPr>
          <p:spPr>
            <a:xfrm>
              <a:off x="2162555" y="5859779"/>
              <a:ext cx="1332230" cy="201295"/>
            </a:xfrm>
            <a:custGeom>
              <a:avLst/>
              <a:gdLst/>
              <a:ahLst/>
              <a:cxnLst/>
              <a:rect l="l" t="t" r="r" b="b"/>
              <a:pathLst>
                <a:path w="1332229" h="201295">
                  <a:moveTo>
                    <a:pt x="1231392" y="0"/>
                  </a:moveTo>
                  <a:lnTo>
                    <a:pt x="1231392" y="50292"/>
                  </a:lnTo>
                  <a:lnTo>
                    <a:pt x="0" y="50292"/>
                  </a:lnTo>
                  <a:lnTo>
                    <a:pt x="0" y="150876"/>
                  </a:lnTo>
                  <a:lnTo>
                    <a:pt x="1231392" y="150876"/>
                  </a:lnTo>
                  <a:lnTo>
                    <a:pt x="1231392" y="201168"/>
                  </a:lnTo>
                  <a:lnTo>
                    <a:pt x="1331976" y="100584"/>
                  </a:lnTo>
                  <a:lnTo>
                    <a:pt x="1231392" y="0"/>
                  </a:lnTo>
                  <a:close/>
                </a:path>
              </a:pathLst>
            </a:custGeom>
            <a:solidFill>
              <a:srgbClr val="EC7C30"/>
            </a:solidFill>
          </p:spPr>
          <p:txBody>
            <a:bodyPr wrap="square" lIns="0" tIns="0" rIns="0" bIns="0" rtlCol="0"/>
            <a:lstStyle/>
            <a:p>
              <a:endParaRPr/>
            </a:p>
          </p:txBody>
        </p:sp>
        <p:sp>
          <p:nvSpPr>
            <p:cNvPr id="25" name="object 25"/>
            <p:cNvSpPr/>
            <p:nvPr/>
          </p:nvSpPr>
          <p:spPr>
            <a:xfrm>
              <a:off x="2162555" y="5859779"/>
              <a:ext cx="1332230" cy="201295"/>
            </a:xfrm>
            <a:custGeom>
              <a:avLst/>
              <a:gdLst/>
              <a:ahLst/>
              <a:cxnLst/>
              <a:rect l="l" t="t" r="r" b="b"/>
              <a:pathLst>
                <a:path w="1332229" h="201295">
                  <a:moveTo>
                    <a:pt x="0" y="50292"/>
                  </a:moveTo>
                  <a:lnTo>
                    <a:pt x="1231392" y="50292"/>
                  </a:lnTo>
                  <a:lnTo>
                    <a:pt x="1231392" y="0"/>
                  </a:lnTo>
                  <a:lnTo>
                    <a:pt x="1331976" y="100584"/>
                  </a:lnTo>
                  <a:lnTo>
                    <a:pt x="1231392" y="201168"/>
                  </a:lnTo>
                  <a:lnTo>
                    <a:pt x="1231392" y="150876"/>
                  </a:lnTo>
                  <a:lnTo>
                    <a:pt x="0" y="150876"/>
                  </a:lnTo>
                  <a:lnTo>
                    <a:pt x="0" y="50292"/>
                  </a:lnTo>
                  <a:close/>
                </a:path>
              </a:pathLst>
            </a:custGeom>
            <a:ln w="12192">
              <a:solidFill>
                <a:srgbClr val="AD5A20"/>
              </a:solidFill>
            </a:ln>
          </p:spPr>
          <p:txBody>
            <a:bodyPr wrap="square" lIns="0" tIns="0" rIns="0" bIns="0" rtlCol="0"/>
            <a:lstStyle/>
            <a:p>
              <a:endParaRPr/>
            </a:p>
          </p:txBody>
        </p:sp>
        <p:pic>
          <p:nvPicPr>
            <p:cNvPr id="26" name="object 26"/>
            <p:cNvPicPr/>
            <p:nvPr/>
          </p:nvPicPr>
          <p:blipFill>
            <a:blip r:embed="rId4" cstate="print"/>
            <a:stretch>
              <a:fillRect/>
            </a:stretch>
          </p:blipFill>
          <p:spPr>
            <a:xfrm>
              <a:off x="3535680" y="5891783"/>
              <a:ext cx="192024" cy="192023"/>
            </a:xfrm>
            <a:prstGeom prst="rect">
              <a:avLst/>
            </a:prstGeom>
          </p:spPr>
        </p:pic>
        <p:sp>
          <p:nvSpPr>
            <p:cNvPr id="27" name="object 27"/>
            <p:cNvSpPr/>
            <p:nvPr/>
          </p:nvSpPr>
          <p:spPr>
            <a:xfrm>
              <a:off x="7265034" y="3307969"/>
              <a:ext cx="410209" cy="20320"/>
            </a:xfrm>
            <a:custGeom>
              <a:avLst/>
              <a:gdLst/>
              <a:ahLst/>
              <a:cxnLst/>
              <a:rect l="l" t="t" r="r" b="b"/>
              <a:pathLst>
                <a:path w="410209" h="20320">
                  <a:moveTo>
                    <a:pt x="409955" y="0"/>
                  </a:moveTo>
                  <a:lnTo>
                    <a:pt x="0" y="0"/>
                  </a:lnTo>
                  <a:lnTo>
                    <a:pt x="0" y="19812"/>
                  </a:lnTo>
                  <a:lnTo>
                    <a:pt x="409955" y="19812"/>
                  </a:lnTo>
                  <a:lnTo>
                    <a:pt x="409955"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5718809" y="3057855"/>
            <a:ext cx="965200" cy="293370"/>
          </a:xfrm>
          <a:prstGeom prst="rect">
            <a:avLst/>
          </a:prstGeom>
        </p:spPr>
        <p:txBody>
          <a:bodyPr vert="horz" wrap="square" lIns="0" tIns="13335" rIns="0" bIns="0" rtlCol="0">
            <a:spAutoFit/>
          </a:bodyPr>
          <a:lstStyle/>
          <a:p>
            <a:pPr marL="12700">
              <a:lnSpc>
                <a:spcPct val="100000"/>
              </a:lnSpc>
              <a:spcBef>
                <a:spcPts val="105"/>
              </a:spcBef>
              <a:tabLst>
                <a:tab pos="822960" algn="l"/>
              </a:tabLst>
            </a:pPr>
            <a:r>
              <a:rPr sz="1750" spc="45" dirty="0">
                <a:latin typeface="Cambria Math"/>
                <a:cs typeface="Cambria Math"/>
              </a:rPr>
              <a:t>1	0</a:t>
            </a:r>
            <a:endParaRPr sz="1750">
              <a:latin typeface="Cambria Math"/>
              <a:cs typeface="Cambria Math"/>
            </a:endParaRPr>
          </a:p>
        </p:txBody>
      </p:sp>
      <p:sp>
        <p:nvSpPr>
          <p:cNvPr id="29" name="object 29"/>
          <p:cNvSpPr txBox="1"/>
          <p:nvPr/>
        </p:nvSpPr>
        <p:spPr>
          <a:xfrm>
            <a:off x="7285735" y="2856687"/>
            <a:ext cx="36449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𝑑𝐿</a:t>
            </a:r>
            <a:endParaRPr sz="2400">
              <a:latin typeface="Cambria Math"/>
              <a:cs typeface="Cambria Math"/>
            </a:endParaRPr>
          </a:p>
        </p:txBody>
      </p:sp>
      <p:sp>
        <p:nvSpPr>
          <p:cNvPr id="30" name="object 30"/>
          <p:cNvSpPr txBox="1"/>
          <p:nvPr/>
        </p:nvSpPr>
        <p:spPr>
          <a:xfrm>
            <a:off x="5455665" y="3087370"/>
            <a:ext cx="3070860" cy="391160"/>
          </a:xfrm>
          <a:prstGeom prst="rect">
            <a:avLst/>
          </a:prstGeom>
        </p:spPr>
        <p:txBody>
          <a:bodyPr vert="horz" wrap="square" lIns="0" tIns="12700" rIns="0" bIns="0" rtlCol="0">
            <a:spAutoFit/>
          </a:bodyPr>
          <a:lstStyle/>
          <a:p>
            <a:pPr marL="38100">
              <a:lnSpc>
                <a:spcPct val="100000"/>
              </a:lnSpc>
              <a:spcBef>
                <a:spcPts val="100"/>
              </a:spcBef>
              <a:tabLst>
                <a:tab pos="501015" algn="l"/>
                <a:tab pos="1294765" algn="l"/>
              </a:tabLst>
            </a:pPr>
            <a:r>
              <a:rPr sz="2400" dirty="0">
                <a:latin typeface="Cambria Math"/>
                <a:cs typeface="Cambria Math"/>
              </a:rPr>
              <a:t>𝑤	←</a:t>
            </a:r>
            <a:r>
              <a:rPr sz="2400" spc="145" dirty="0">
                <a:latin typeface="Cambria Math"/>
                <a:cs typeface="Cambria Math"/>
              </a:rPr>
              <a:t> </a:t>
            </a:r>
            <a:r>
              <a:rPr sz="2400" dirty="0">
                <a:latin typeface="Cambria Math"/>
                <a:cs typeface="Cambria Math"/>
              </a:rPr>
              <a:t>𝑤	−</a:t>
            </a:r>
            <a:r>
              <a:rPr sz="2400" spc="-40" dirty="0">
                <a:latin typeface="Cambria Math"/>
                <a:cs typeface="Cambria Math"/>
              </a:rPr>
              <a:t> </a:t>
            </a:r>
            <a:r>
              <a:rPr sz="2400" dirty="0">
                <a:solidFill>
                  <a:srgbClr val="FF0000"/>
                </a:solidFill>
                <a:latin typeface="Cambria Math"/>
                <a:cs typeface="Cambria Math"/>
              </a:rPr>
              <a:t>𝜂</a:t>
            </a:r>
            <a:r>
              <a:rPr sz="2400" spc="-75" dirty="0">
                <a:solidFill>
                  <a:srgbClr val="FF0000"/>
                </a:solidFill>
                <a:latin typeface="Cambria Math"/>
                <a:cs typeface="Cambria Math"/>
              </a:rPr>
              <a:t> </a:t>
            </a:r>
            <a:r>
              <a:rPr sz="3600" baseline="-37037" dirty="0">
                <a:latin typeface="Cambria Math"/>
                <a:cs typeface="Cambria Math"/>
              </a:rPr>
              <a:t>𝑑𝑤</a:t>
            </a:r>
            <a:r>
              <a:rPr sz="3600" spc="-142" baseline="-37037" dirty="0">
                <a:latin typeface="Cambria Math"/>
                <a:cs typeface="Cambria Math"/>
              </a:rPr>
              <a:t> </a:t>
            </a:r>
            <a:r>
              <a:rPr sz="2400" spc="85" dirty="0">
                <a:latin typeface="Cambria Math"/>
                <a:cs typeface="Cambria Math"/>
              </a:rPr>
              <a:t>|</a:t>
            </a:r>
            <a:r>
              <a:rPr sz="2625" spc="127" baseline="-19047" dirty="0">
                <a:latin typeface="Cambria Math"/>
                <a:cs typeface="Cambria Math"/>
              </a:rPr>
              <a:t>𝑤=𝑤</a:t>
            </a:r>
            <a:r>
              <a:rPr sz="1450" spc="85" dirty="0">
                <a:latin typeface="Cambria Math"/>
                <a:cs typeface="Cambria Math"/>
              </a:rPr>
              <a:t>0</a:t>
            </a:r>
            <a:endParaRPr sz="1450">
              <a:latin typeface="Cambria Math"/>
              <a:cs typeface="Cambria Math"/>
            </a:endParaRPr>
          </a:p>
        </p:txBody>
      </p:sp>
      <p:grpSp>
        <p:nvGrpSpPr>
          <p:cNvPr id="31" name="object 31"/>
          <p:cNvGrpSpPr/>
          <p:nvPr/>
        </p:nvGrpSpPr>
        <p:grpSpPr>
          <a:xfrm>
            <a:off x="2910585" y="4945126"/>
            <a:ext cx="1631314" cy="1148080"/>
            <a:chOff x="2910585" y="4945126"/>
            <a:chExt cx="1631314" cy="1148080"/>
          </a:xfrm>
        </p:grpSpPr>
        <p:pic>
          <p:nvPicPr>
            <p:cNvPr id="32" name="object 32"/>
            <p:cNvPicPr/>
            <p:nvPr/>
          </p:nvPicPr>
          <p:blipFill>
            <a:blip r:embed="rId4" cstate="print"/>
            <a:stretch>
              <a:fillRect/>
            </a:stretch>
          </p:blipFill>
          <p:spPr>
            <a:xfrm>
              <a:off x="3535679" y="5878068"/>
              <a:ext cx="192024" cy="190500"/>
            </a:xfrm>
            <a:prstGeom prst="rect">
              <a:avLst/>
            </a:prstGeom>
          </p:spPr>
        </p:pic>
        <p:sp>
          <p:nvSpPr>
            <p:cNvPr id="33" name="object 33"/>
            <p:cNvSpPr/>
            <p:nvPr/>
          </p:nvSpPr>
          <p:spPr>
            <a:xfrm>
              <a:off x="2939795" y="4974336"/>
              <a:ext cx="1298575" cy="203200"/>
            </a:xfrm>
            <a:custGeom>
              <a:avLst/>
              <a:gdLst/>
              <a:ahLst/>
              <a:cxnLst/>
              <a:rect l="l" t="t" r="r" b="b"/>
              <a:pathLst>
                <a:path w="1298575" h="203200">
                  <a:moveTo>
                    <a:pt x="0" y="0"/>
                  </a:moveTo>
                  <a:lnTo>
                    <a:pt x="1298194" y="202819"/>
                  </a:lnTo>
                </a:path>
              </a:pathLst>
            </a:custGeom>
            <a:ln w="57912">
              <a:solidFill>
                <a:srgbClr val="0000FF"/>
              </a:solidFill>
              <a:prstDash val="dash"/>
            </a:ln>
          </p:spPr>
          <p:txBody>
            <a:bodyPr wrap="square" lIns="0" tIns="0" rIns="0" bIns="0" rtlCol="0"/>
            <a:lstStyle/>
            <a:p>
              <a:endParaRPr/>
            </a:p>
          </p:txBody>
        </p:sp>
        <p:pic>
          <p:nvPicPr>
            <p:cNvPr id="34" name="object 34"/>
            <p:cNvPicPr/>
            <p:nvPr/>
          </p:nvPicPr>
          <p:blipFill>
            <a:blip r:embed="rId4" cstate="print"/>
            <a:stretch>
              <a:fillRect/>
            </a:stretch>
          </p:blipFill>
          <p:spPr>
            <a:xfrm>
              <a:off x="4349495" y="5858256"/>
              <a:ext cx="192024" cy="192023"/>
            </a:xfrm>
            <a:prstGeom prst="rect">
              <a:avLst/>
            </a:prstGeom>
          </p:spPr>
        </p:pic>
        <p:sp>
          <p:nvSpPr>
            <p:cNvPr id="35" name="object 35"/>
            <p:cNvSpPr/>
            <p:nvPr/>
          </p:nvSpPr>
          <p:spPr>
            <a:xfrm>
              <a:off x="3733799" y="5885688"/>
              <a:ext cx="577850" cy="201295"/>
            </a:xfrm>
            <a:custGeom>
              <a:avLst/>
              <a:gdLst/>
              <a:ahLst/>
              <a:cxnLst/>
              <a:rect l="l" t="t" r="r" b="b"/>
              <a:pathLst>
                <a:path w="577850" h="201295">
                  <a:moveTo>
                    <a:pt x="477012" y="0"/>
                  </a:moveTo>
                  <a:lnTo>
                    <a:pt x="477012" y="50292"/>
                  </a:lnTo>
                  <a:lnTo>
                    <a:pt x="0" y="50292"/>
                  </a:lnTo>
                  <a:lnTo>
                    <a:pt x="0" y="150875"/>
                  </a:lnTo>
                  <a:lnTo>
                    <a:pt x="477012" y="150875"/>
                  </a:lnTo>
                  <a:lnTo>
                    <a:pt x="477012" y="201168"/>
                  </a:lnTo>
                  <a:lnTo>
                    <a:pt x="577596" y="100584"/>
                  </a:lnTo>
                  <a:lnTo>
                    <a:pt x="477012" y="0"/>
                  </a:lnTo>
                  <a:close/>
                </a:path>
              </a:pathLst>
            </a:custGeom>
            <a:solidFill>
              <a:srgbClr val="EC7C30"/>
            </a:solidFill>
          </p:spPr>
          <p:txBody>
            <a:bodyPr wrap="square" lIns="0" tIns="0" rIns="0" bIns="0" rtlCol="0"/>
            <a:lstStyle/>
            <a:p>
              <a:endParaRPr/>
            </a:p>
          </p:txBody>
        </p:sp>
        <p:sp>
          <p:nvSpPr>
            <p:cNvPr id="36" name="object 36"/>
            <p:cNvSpPr/>
            <p:nvPr/>
          </p:nvSpPr>
          <p:spPr>
            <a:xfrm>
              <a:off x="3733799" y="5885688"/>
              <a:ext cx="577850" cy="201295"/>
            </a:xfrm>
            <a:custGeom>
              <a:avLst/>
              <a:gdLst/>
              <a:ahLst/>
              <a:cxnLst/>
              <a:rect l="l" t="t" r="r" b="b"/>
              <a:pathLst>
                <a:path w="577850" h="201295">
                  <a:moveTo>
                    <a:pt x="0" y="50292"/>
                  </a:moveTo>
                  <a:lnTo>
                    <a:pt x="477012" y="50292"/>
                  </a:lnTo>
                  <a:lnTo>
                    <a:pt x="477012" y="0"/>
                  </a:lnTo>
                  <a:lnTo>
                    <a:pt x="577596" y="100584"/>
                  </a:lnTo>
                  <a:lnTo>
                    <a:pt x="477012" y="201168"/>
                  </a:lnTo>
                  <a:lnTo>
                    <a:pt x="477012" y="150875"/>
                  </a:lnTo>
                  <a:lnTo>
                    <a:pt x="0" y="150875"/>
                  </a:lnTo>
                  <a:lnTo>
                    <a:pt x="0" y="50292"/>
                  </a:lnTo>
                  <a:close/>
                </a:path>
              </a:pathLst>
            </a:custGeom>
            <a:ln w="12192">
              <a:solidFill>
                <a:srgbClr val="AD5A20"/>
              </a:solidFill>
            </a:ln>
          </p:spPr>
          <p:txBody>
            <a:bodyPr wrap="square" lIns="0" tIns="0" rIns="0" bIns="0" rtlCol="0"/>
            <a:lstStyle/>
            <a:p>
              <a:endParaRPr/>
            </a:p>
          </p:txBody>
        </p:sp>
      </p:grpSp>
      <p:sp>
        <p:nvSpPr>
          <p:cNvPr id="37" name="object 37"/>
          <p:cNvSpPr txBox="1"/>
          <p:nvPr/>
        </p:nvSpPr>
        <p:spPr>
          <a:xfrm>
            <a:off x="3821938" y="3928948"/>
            <a:ext cx="349250" cy="293370"/>
          </a:xfrm>
          <a:prstGeom prst="rect">
            <a:avLst/>
          </a:prstGeom>
        </p:spPr>
        <p:txBody>
          <a:bodyPr vert="horz" wrap="square" lIns="0" tIns="13335" rIns="0" bIns="0" rtlCol="0">
            <a:spAutoFit/>
          </a:bodyPr>
          <a:lstStyle/>
          <a:p>
            <a:pPr marL="12700">
              <a:lnSpc>
                <a:spcPct val="100000"/>
              </a:lnSpc>
              <a:spcBef>
                <a:spcPts val="105"/>
              </a:spcBef>
            </a:pPr>
            <a:r>
              <a:rPr sz="1750" spc="175" dirty="0">
                <a:latin typeface="Cambria Math"/>
                <a:cs typeface="Cambria Math"/>
              </a:rPr>
              <a:t>𝑑</a:t>
            </a:r>
            <a:r>
              <a:rPr sz="1750" spc="185" dirty="0">
                <a:latin typeface="Cambria Math"/>
                <a:cs typeface="Cambria Math"/>
              </a:rPr>
              <a:t>𝑤</a:t>
            </a:r>
            <a:endParaRPr sz="1750">
              <a:latin typeface="Cambria Math"/>
              <a:cs typeface="Cambria Math"/>
            </a:endParaRPr>
          </a:p>
        </p:txBody>
      </p:sp>
      <p:sp>
        <p:nvSpPr>
          <p:cNvPr id="38" name="object 38"/>
          <p:cNvSpPr txBox="1"/>
          <p:nvPr/>
        </p:nvSpPr>
        <p:spPr>
          <a:xfrm>
            <a:off x="2133600" y="3693032"/>
            <a:ext cx="2216785" cy="391160"/>
          </a:xfrm>
          <a:prstGeom prst="rect">
            <a:avLst/>
          </a:prstGeom>
        </p:spPr>
        <p:txBody>
          <a:bodyPr vert="horz" wrap="square" lIns="0" tIns="12700" rIns="0" bIns="0" rtlCol="0">
            <a:spAutoFit/>
          </a:bodyPr>
          <a:lstStyle/>
          <a:p>
            <a:pPr marL="495300" indent="-457200">
              <a:lnSpc>
                <a:spcPct val="100000"/>
              </a:lnSpc>
              <a:spcBef>
                <a:spcPts val="100"/>
              </a:spcBef>
              <a:buFont typeface="Wingdings"/>
              <a:buChar char=""/>
              <a:tabLst>
                <a:tab pos="494665" algn="l"/>
                <a:tab pos="495300" algn="l"/>
              </a:tabLst>
            </a:pPr>
            <a:r>
              <a:rPr sz="2400" spc="-10" dirty="0">
                <a:latin typeface="Calibri"/>
                <a:cs typeface="Calibri"/>
              </a:rPr>
              <a:t>Compute</a:t>
            </a:r>
            <a:r>
              <a:rPr sz="3600" u="heavy" spc="277" baseline="32407" dirty="0">
                <a:uFill>
                  <a:solidFill>
                    <a:srgbClr val="000000"/>
                  </a:solidFill>
                </a:uFill>
                <a:latin typeface="Calibri"/>
                <a:cs typeface="Calibri"/>
              </a:rPr>
              <a:t> </a:t>
            </a:r>
            <a:r>
              <a:rPr sz="2625" u="heavy" spc="89" baseline="44444" dirty="0">
                <a:uFill>
                  <a:solidFill>
                    <a:srgbClr val="000000"/>
                  </a:solidFill>
                </a:uFill>
                <a:latin typeface="Cambria Math"/>
                <a:cs typeface="Cambria Math"/>
              </a:rPr>
              <a:t>𝑑𝐿</a:t>
            </a:r>
            <a:r>
              <a:rPr sz="2625" spc="427" baseline="44444"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39" name="object 39"/>
          <p:cNvSpPr txBox="1"/>
          <p:nvPr/>
        </p:nvSpPr>
        <p:spPr>
          <a:xfrm>
            <a:off x="4300473" y="3853053"/>
            <a:ext cx="556895"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𝑤</a:t>
            </a:r>
            <a:r>
              <a:rPr sz="1750" spc="-40" dirty="0">
                <a:latin typeface="Cambria Math"/>
                <a:cs typeface="Cambria Math"/>
              </a:rPr>
              <a:t>=</a:t>
            </a:r>
            <a:r>
              <a:rPr sz="1750" spc="190" dirty="0">
                <a:latin typeface="Cambria Math"/>
                <a:cs typeface="Cambria Math"/>
              </a:rPr>
              <a:t>𝑤</a:t>
            </a:r>
            <a:endParaRPr sz="1750">
              <a:latin typeface="Cambria Math"/>
              <a:cs typeface="Cambria Math"/>
            </a:endParaRPr>
          </a:p>
        </p:txBody>
      </p:sp>
      <p:sp>
        <p:nvSpPr>
          <p:cNvPr id="40" name="object 40"/>
          <p:cNvSpPr txBox="1"/>
          <p:nvPr/>
        </p:nvSpPr>
        <p:spPr>
          <a:xfrm>
            <a:off x="4841494" y="3811904"/>
            <a:ext cx="134620" cy="245110"/>
          </a:xfrm>
          <a:prstGeom prst="rect">
            <a:avLst/>
          </a:prstGeom>
        </p:spPr>
        <p:txBody>
          <a:bodyPr vert="horz" wrap="square" lIns="0" tIns="11430" rIns="0" bIns="0" rtlCol="0">
            <a:spAutoFit/>
          </a:bodyPr>
          <a:lstStyle/>
          <a:p>
            <a:pPr marL="12700">
              <a:lnSpc>
                <a:spcPct val="100000"/>
              </a:lnSpc>
              <a:spcBef>
                <a:spcPts val="90"/>
              </a:spcBef>
            </a:pPr>
            <a:r>
              <a:rPr sz="1450" spc="50" dirty="0">
                <a:latin typeface="Cambria Math"/>
                <a:cs typeface="Cambria Math"/>
              </a:rPr>
              <a:t>1</a:t>
            </a:r>
            <a:endParaRPr sz="1450">
              <a:latin typeface="Cambria Math"/>
              <a:cs typeface="Cambria Math"/>
            </a:endParaRPr>
          </a:p>
        </p:txBody>
      </p:sp>
      <p:sp>
        <p:nvSpPr>
          <p:cNvPr id="41" name="object 41"/>
          <p:cNvSpPr txBox="1"/>
          <p:nvPr/>
        </p:nvSpPr>
        <p:spPr>
          <a:xfrm>
            <a:off x="5436996" y="3907917"/>
            <a:ext cx="1788160" cy="391160"/>
          </a:xfrm>
          <a:prstGeom prst="rect">
            <a:avLst/>
          </a:prstGeom>
        </p:spPr>
        <p:txBody>
          <a:bodyPr vert="horz" wrap="square" lIns="0" tIns="12700" rIns="0" bIns="0" rtlCol="0">
            <a:spAutoFit/>
          </a:bodyPr>
          <a:lstStyle/>
          <a:p>
            <a:pPr marL="38100">
              <a:lnSpc>
                <a:spcPct val="100000"/>
              </a:lnSpc>
              <a:spcBef>
                <a:spcPts val="100"/>
              </a:spcBef>
            </a:pPr>
            <a:r>
              <a:rPr sz="2400" spc="90" dirty="0">
                <a:latin typeface="Cambria Math"/>
                <a:cs typeface="Cambria Math"/>
              </a:rPr>
              <a:t>𝑤</a:t>
            </a:r>
            <a:r>
              <a:rPr sz="2625" spc="135" baseline="28571" dirty="0">
                <a:latin typeface="Cambria Math"/>
                <a:cs typeface="Cambria Math"/>
              </a:rPr>
              <a:t>2</a:t>
            </a:r>
            <a:r>
              <a:rPr sz="2625" spc="540" baseline="28571" dirty="0">
                <a:latin typeface="Cambria Math"/>
                <a:cs typeface="Cambria Math"/>
              </a:rPr>
              <a:t> </a:t>
            </a:r>
            <a:r>
              <a:rPr sz="2400" dirty="0">
                <a:latin typeface="Cambria Math"/>
                <a:cs typeface="Cambria Math"/>
              </a:rPr>
              <a:t>←</a:t>
            </a:r>
            <a:r>
              <a:rPr sz="2400" spc="120" dirty="0">
                <a:latin typeface="Cambria Math"/>
                <a:cs typeface="Cambria Math"/>
              </a:rPr>
              <a:t> </a:t>
            </a:r>
            <a:r>
              <a:rPr sz="2400" spc="65" dirty="0">
                <a:latin typeface="Cambria Math"/>
                <a:cs typeface="Cambria Math"/>
              </a:rPr>
              <a:t>𝑤</a:t>
            </a:r>
            <a:r>
              <a:rPr sz="2625" spc="97" baseline="28571" dirty="0">
                <a:latin typeface="Cambria Math"/>
                <a:cs typeface="Cambria Math"/>
              </a:rPr>
              <a:t>1</a:t>
            </a:r>
            <a:r>
              <a:rPr sz="2625" spc="337" baseline="28571"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solidFill>
                  <a:srgbClr val="FF0000"/>
                </a:solidFill>
                <a:latin typeface="Cambria Math"/>
                <a:cs typeface="Cambria Math"/>
              </a:rPr>
              <a:t>𝜂</a:t>
            </a:r>
            <a:endParaRPr sz="2400">
              <a:latin typeface="Cambria Math"/>
              <a:cs typeface="Cambria Math"/>
            </a:endParaRPr>
          </a:p>
        </p:txBody>
      </p:sp>
      <p:sp>
        <p:nvSpPr>
          <p:cNvPr id="42" name="object 42"/>
          <p:cNvSpPr/>
          <p:nvPr/>
        </p:nvSpPr>
        <p:spPr>
          <a:xfrm>
            <a:off x="7246619" y="4128389"/>
            <a:ext cx="410209" cy="20320"/>
          </a:xfrm>
          <a:custGeom>
            <a:avLst/>
            <a:gdLst/>
            <a:ahLst/>
            <a:cxnLst/>
            <a:rect l="l" t="t" r="r" b="b"/>
            <a:pathLst>
              <a:path w="410209" h="20320">
                <a:moveTo>
                  <a:pt x="409955" y="0"/>
                </a:moveTo>
                <a:lnTo>
                  <a:pt x="0" y="0"/>
                </a:lnTo>
                <a:lnTo>
                  <a:pt x="0" y="19812"/>
                </a:lnTo>
                <a:lnTo>
                  <a:pt x="409955" y="19812"/>
                </a:lnTo>
                <a:lnTo>
                  <a:pt x="409955" y="0"/>
                </a:lnTo>
                <a:close/>
              </a:path>
            </a:pathLst>
          </a:custGeom>
          <a:solidFill>
            <a:srgbClr val="000000"/>
          </a:solidFill>
        </p:spPr>
        <p:txBody>
          <a:bodyPr wrap="square" lIns="0" tIns="0" rIns="0" bIns="0" rtlCol="0"/>
          <a:lstStyle/>
          <a:p>
            <a:endParaRPr/>
          </a:p>
        </p:txBody>
      </p:sp>
      <p:sp>
        <p:nvSpPr>
          <p:cNvPr id="43" name="object 43"/>
          <p:cNvSpPr txBox="1"/>
          <p:nvPr/>
        </p:nvSpPr>
        <p:spPr>
          <a:xfrm>
            <a:off x="7267193" y="3677792"/>
            <a:ext cx="3644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𝑑𝐿</a:t>
            </a:r>
            <a:endParaRPr sz="2400">
              <a:latin typeface="Cambria Math"/>
              <a:cs typeface="Cambria Math"/>
            </a:endParaRPr>
          </a:p>
        </p:txBody>
      </p:sp>
      <p:sp>
        <p:nvSpPr>
          <p:cNvPr id="44" name="object 44"/>
          <p:cNvSpPr txBox="1"/>
          <p:nvPr/>
        </p:nvSpPr>
        <p:spPr>
          <a:xfrm>
            <a:off x="7235190" y="4112132"/>
            <a:ext cx="4279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𝑑𝑤</a:t>
            </a:r>
            <a:endParaRPr sz="2400">
              <a:latin typeface="Cambria Math"/>
              <a:cs typeface="Cambria Math"/>
            </a:endParaRPr>
          </a:p>
        </p:txBody>
      </p:sp>
      <p:sp>
        <p:nvSpPr>
          <p:cNvPr id="45" name="object 45"/>
          <p:cNvSpPr txBox="1"/>
          <p:nvPr/>
        </p:nvSpPr>
        <p:spPr>
          <a:xfrm>
            <a:off x="7670038" y="3985641"/>
            <a:ext cx="825500" cy="391160"/>
          </a:xfrm>
          <a:prstGeom prst="rect">
            <a:avLst/>
          </a:prstGeom>
        </p:spPr>
        <p:txBody>
          <a:bodyPr vert="horz" wrap="square" lIns="0" tIns="12700" rIns="0" bIns="0" rtlCol="0">
            <a:spAutoFit/>
          </a:bodyPr>
          <a:lstStyle/>
          <a:p>
            <a:pPr marL="38100">
              <a:lnSpc>
                <a:spcPct val="100000"/>
              </a:lnSpc>
              <a:spcBef>
                <a:spcPts val="100"/>
              </a:spcBef>
            </a:pPr>
            <a:r>
              <a:rPr sz="3600" spc="127" baseline="13888" dirty="0">
                <a:latin typeface="Cambria Math"/>
                <a:cs typeface="Cambria Math"/>
              </a:rPr>
              <a:t>|</a:t>
            </a:r>
            <a:r>
              <a:rPr sz="1750" spc="85" dirty="0">
                <a:latin typeface="Cambria Math"/>
                <a:cs typeface="Cambria Math"/>
              </a:rPr>
              <a:t>𝑤=𝑤</a:t>
            </a:r>
            <a:r>
              <a:rPr sz="2175" spc="127" baseline="24904" dirty="0">
                <a:latin typeface="Cambria Math"/>
                <a:cs typeface="Cambria Math"/>
              </a:rPr>
              <a:t>1</a:t>
            </a:r>
            <a:endParaRPr sz="2175" baseline="24904">
              <a:latin typeface="Cambria Math"/>
              <a:cs typeface="Cambria Math"/>
            </a:endParaRPr>
          </a:p>
        </p:txBody>
      </p:sp>
      <p:sp>
        <p:nvSpPr>
          <p:cNvPr id="46" name="object 46"/>
          <p:cNvSpPr txBox="1"/>
          <p:nvPr/>
        </p:nvSpPr>
        <p:spPr>
          <a:xfrm>
            <a:off x="3024632" y="4298391"/>
            <a:ext cx="234124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FC0"/>
                </a:solidFill>
                <a:latin typeface="Calibri"/>
                <a:cs typeface="Calibri"/>
              </a:rPr>
              <a:t>……</a:t>
            </a:r>
            <a:r>
              <a:rPr sz="2400" spc="-35" dirty="0">
                <a:solidFill>
                  <a:srgbClr val="006FC0"/>
                </a:solidFill>
                <a:latin typeface="Calibri"/>
                <a:cs typeface="Calibri"/>
              </a:rPr>
              <a:t> </a:t>
            </a:r>
            <a:r>
              <a:rPr sz="2400" spc="-10" dirty="0">
                <a:solidFill>
                  <a:srgbClr val="006FC0"/>
                </a:solidFill>
                <a:latin typeface="Calibri"/>
                <a:cs typeface="Calibri"/>
              </a:rPr>
              <a:t>Many</a:t>
            </a:r>
            <a:r>
              <a:rPr sz="2400" spc="-35" dirty="0">
                <a:solidFill>
                  <a:srgbClr val="006FC0"/>
                </a:solidFill>
                <a:latin typeface="Calibri"/>
                <a:cs typeface="Calibri"/>
              </a:rPr>
              <a:t> </a:t>
            </a:r>
            <a:r>
              <a:rPr sz="2400" spc="-15" dirty="0">
                <a:solidFill>
                  <a:srgbClr val="006FC0"/>
                </a:solidFill>
                <a:latin typeface="Calibri"/>
                <a:cs typeface="Calibri"/>
              </a:rPr>
              <a:t>iteration</a:t>
            </a:r>
            <a:endParaRPr sz="2400">
              <a:latin typeface="Calibri"/>
              <a:cs typeface="Calibri"/>
            </a:endParaRPr>
          </a:p>
        </p:txBody>
      </p:sp>
      <p:grpSp>
        <p:nvGrpSpPr>
          <p:cNvPr id="47" name="object 47"/>
          <p:cNvGrpSpPr/>
          <p:nvPr/>
        </p:nvGrpSpPr>
        <p:grpSpPr>
          <a:xfrm>
            <a:off x="5231891" y="4817364"/>
            <a:ext cx="2517775" cy="1748155"/>
            <a:chOff x="5231891" y="4817364"/>
            <a:chExt cx="2517775" cy="1748155"/>
          </a:xfrm>
        </p:grpSpPr>
        <p:pic>
          <p:nvPicPr>
            <p:cNvPr id="48" name="object 48"/>
            <p:cNvPicPr/>
            <p:nvPr/>
          </p:nvPicPr>
          <p:blipFill>
            <a:blip r:embed="rId5" cstate="print"/>
            <a:stretch>
              <a:fillRect/>
            </a:stretch>
          </p:blipFill>
          <p:spPr>
            <a:xfrm>
              <a:off x="5838443" y="5878068"/>
              <a:ext cx="192023" cy="190500"/>
            </a:xfrm>
            <a:prstGeom prst="rect">
              <a:avLst/>
            </a:prstGeom>
          </p:spPr>
        </p:pic>
        <p:pic>
          <p:nvPicPr>
            <p:cNvPr id="49" name="object 49"/>
            <p:cNvPicPr/>
            <p:nvPr/>
          </p:nvPicPr>
          <p:blipFill>
            <a:blip r:embed="rId5" cstate="print"/>
            <a:stretch>
              <a:fillRect/>
            </a:stretch>
          </p:blipFill>
          <p:spPr>
            <a:xfrm>
              <a:off x="7557515" y="5900928"/>
              <a:ext cx="192024" cy="192023"/>
            </a:xfrm>
            <a:prstGeom prst="rect">
              <a:avLst/>
            </a:prstGeom>
          </p:spPr>
        </p:pic>
        <p:sp>
          <p:nvSpPr>
            <p:cNvPr id="50" name="object 50"/>
            <p:cNvSpPr/>
            <p:nvPr/>
          </p:nvSpPr>
          <p:spPr>
            <a:xfrm>
              <a:off x="7659623" y="6012180"/>
              <a:ext cx="0" cy="523875"/>
            </a:xfrm>
            <a:custGeom>
              <a:avLst/>
              <a:gdLst/>
              <a:ahLst/>
              <a:cxnLst/>
              <a:rect l="l" t="t" r="r" b="b"/>
              <a:pathLst>
                <a:path h="523875">
                  <a:moveTo>
                    <a:pt x="0" y="0"/>
                  </a:moveTo>
                  <a:lnTo>
                    <a:pt x="0" y="523519"/>
                  </a:lnTo>
                </a:path>
              </a:pathLst>
            </a:custGeom>
            <a:ln w="57912">
              <a:solidFill>
                <a:srgbClr val="767070"/>
              </a:solidFill>
              <a:prstDash val="dash"/>
            </a:ln>
          </p:spPr>
          <p:txBody>
            <a:bodyPr wrap="square" lIns="0" tIns="0" rIns="0" bIns="0" rtlCol="0"/>
            <a:lstStyle/>
            <a:p>
              <a:endParaRPr/>
            </a:p>
          </p:txBody>
        </p:sp>
        <p:pic>
          <p:nvPicPr>
            <p:cNvPr id="51" name="object 51"/>
            <p:cNvPicPr/>
            <p:nvPr/>
          </p:nvPicPr>
          <p:blipFill>
            <a:blip r:embed="rId6" cstate="print"/>
            <a:stretch>
              <a:fillRect/>
            </a:stretch>
          </p:blipFill>
          <p:spPr>
            <a:xfrm>
              <a:off x="5282152" y="4872154"/>
              <a:ext cx="1312226" cy="934297"/>
            </a:xfrm>
            <a:prstGeom prst="rect">
              <a:avLst/>
            </a:prstGeom>
          </p:spPr>
        </p:pic>
        <p:pic>
          <p:nvPicPr>
            <p:cNvPr id="52" name="object 52"/>
            <p:cNvPicPr/>
            <p:nvPr/>
          </p:nvPicPr>
          <p:blipFill>
            <a:blip r:embed="rId7" cstate="print"/>
            <a:stretch>
              <a:fillRect/>
            </a:stretch>
          </p:blipFill>
          <p:spPr>
            <a:xfrm>
              <a:off x="5231891" y="4817364"/>
              <a:ext cx="1414271" cy="1120140"/>
            </a:xfrm>
            <a:prstGeom prst="rect">
              <a:avLst/>
            </a:prstGeom>
          </p:spPr>
        </p:pic>
        <p:pic>
          <p:nvPicPr>
            <p:cNvPr id="53" name="object 53"/>
            <p:cNvPicPr/>
            <p:nvPr/>
          </p:nvPicPr>
          <p:blipFill>
            <a:blip r:embed="rId8" cstate="print"/>
            <a:stretch>
              <a:fillRect/>
            </a:stretch>
          </p:blipFill>
          <p:spPr>
            <a:xfrm>
              <a:off x="5332475" y="4902708"/>
              <a:ext cx="1216152" cy="830580"/>
            </a:xfrm>
            <a:prstGeom prst="rect">
              <a:avLst/>
            </a:prstGeom>
          </p:spPr>
        </p:pic>
      </p:grpSp>
      <p:sp>
        <p:nvSpPr>
          <p:cNvPr id="54" name="object 54"/>
          <p:cNvSpPr txBox="1"/>
          <p:nvPr/>
        </p:nvSpPr>
        <p:spPr>
          <a:xfrm>
            <a:off x="5332476" y="4902708"/>
            <a:ext cx="1216660" cy="830580"/>
          </a:xfrm>
          <a:prstGeom prst="rect">
            <a:avLst/>
          </a:prstGeom>
        </p:spPr>
        <p:txBody>
          <a:bodyPr vert="horz" wrap="square" lIns="0" tIns="27305" rIns="0" bIns="0" rtlCol="0">
            <a:spAutoFit/>
          </a:bodyPr>
          <a:lstStyle/>
          <a:p>
            <a:pPr marL="141605" marR="132080" indent="150495">
              <a:lnSpc>
                <a:spcPct val="100000"/>
              </a:lnSpc>
              <a:spcBef>
                <a:spcPts val="215"/>
              </a:spcBef>
            </a:pPr>
            <a:r>
              <a:rPr sz="2400" spc="-10" dirty="0">
                <a:solidFill>
                  <a:srgbClr val="FFFFFF"/>
                </a:solidFill>
                <a:latin typeface="Calibri"/>
                <a:cs typeface="Calibri"/>
              </a:rPr>
              <a:t>Local </a:t>
            </a:r>
            <a:r>
              <a:rPr sz="2400" spc="-5" dirty="0">
                <a:solidFill>
                  <a:srgbClr val="FFFFFF"/>
                </a:solidFill>
                <a:latin typeface="Calibri"/>
                <a:cs typeface="Calibri"/>
              </a:rPr>
              <a:t> </a:t>
            </a:r>
            <a:r>
              <a:rPr sz="2400" dirty="0">
                <a:solidFill>
                  <a:srgbClr val="FFFFFF"/>
                </a:solidFill>
                <a:latin typeface="Calibri"/>
                <a:cs typeface="Calibri"/>
              </a:rPr>
              <a:t>minima</a:t>
            </a:r>
            <a:endParaRPr sz="2400">
              <a:latin typeface="Calibri"/>
              <a:cs typeface="Calibri"/>
            </a:endParaRPr>
          </a:p>
        </p:txBody>
      </p:sp>
      <p:grpSp>
        <p:nvGrpSpPr>
          <p:cNvPr id="55" name="object 55"/>
          <p:cNvGrpSpPr/>
          <p:nvPr/>
        </p:nvGrpSpPr>
        <p:grpSpPr>
          <a:xfrm>
            <a:off x="6966204" y="4943855"/>
            <a:ext cx="1414780" cy="1120140"/>
            <a:chOff x="6966204" y="4943855"/>
            <a:chExt cx="1414780" cy="1120140"/>
          </a:xfrm>
        </p:grpSpPr>
        <p:pic>
          <p:nvPicPr>
            <p:cNvPr id="56" name="object 56"/>
            <p:cNvPicPr/>
            <p:nvPr/>
          </p:nvPicPr>
          <p:blipFill>
            <a:blip r:embed="rId9" cstate="print"/>
            <a:stretch>
              <a:fillRect/>
            </a:stretch>
          </p:blipFill>
          <p:spPr>
            <a:xfrm>
              <a:off x="6973824" y="4989575"/>
              <a:ext cx="1399031" cy="943368"/>
            </a:xfrm>
            <a:prstGeom prst="rect">
              <a:avLst/>
            </a:prstGeom>
          </p:spPr>
        </p:pic>
        <p:pic>
          <p:nvPicPr>
            <p:cNvPr id="57" name="object 57"/>
            <p:cNvPicPr/>
            <p:nvPr/>
          </p:nvPicPr>
          <p:blipFill>
            <a:blip r:embed="rId10" cstate="print"/>
            <a:stretch>
              <a:fillRect/>
            </a:stretch>
          </p:blipFill>
          <p:spPr>
            <a:xfrm>
              <a:off x="6966204" y="4943855"/>
              <a:ext cx="1414272" cy="1120139"/>
            </a:xfrm>
            <a:prstGeom prst="rect">
              <a:avLst/>
            </a:prstGeom>
          </p:spPr>
        </p:pic>
        <p:pic>
          <p:nvPicPr>
            <p:cNvPr id="58" name="object 58"/>
            <p:cNvPicPr/>
            <p:nvPr/>
          </p:nvPicPr>
          <p:blipFill>
            <a:blip r:embed="rId11" cstate="print"/>
            <a:stretch>
              <a:fillRect/>
            </a:stretch>
          </p:blipFill>
          <p:spPr>
            <a:xfrm>
              <a:off x="7033260" y="5029199"/>
              <a:ext cx="1284731" cy="830580"/>
            </a:xfrm>
            <a:prstGeom prst="rect">
              <a:avLst/>
            </a:prstGeom>
          </p:spPr>
        </p:pic>
      </p:grpSp>
      <p:sp>
        <p:nvSpPr>
          <p:cNvPr id="59" name="object 59"/>
          <p:cNvSpPr txBox="1"/>
          <p:nvPr/>
        </p:nvSpPr>
        <p:spPr>
          <a:xfrm>
            <a:off x="7033259" y="5029200"/>
            <a:ext cx="1285240" cy="830580"/>
          </a:xfrm>
          <a:prstGeom prst="rect">
            <a:avLst/>
          </a:prstGeom>
        </p:spPr>
        <p:txBody>
          <a:bodyPr vert="horz" wrap="square" lIns="0" tIns="27305" rIns="0" bIns="0" rtlCol="0">
            <a:spAutoFit/>
          </a:bodyPr>
          <a:lstStyle/>
          <a:p>
            <a:pPr marL="175895" marR="166370" indent="93345">
              <a:lnSpc>
                <a:spcPct val="100000"/>
              </a:lnSpc>
              <a:spcBef>
                <a:spcPts val="215"/>
              </a:spcBef>
            </a:pPr>
            <a:r>
              <a:rPr sz="2400" spc="-5" dirty="0">
                <a:solidFill>
                  <a:srgbClr val="FFFFFF"/>
                </a:solidFill>
                <a:latin typeface="Calibri"/>
                <a:cs typeface="Calibri"/>
              </a:rPr>
              <a:t>global </a:t>
            </a:r>
            <a:r>
              <a:rPr sz="2400" dirty="0">
                <a:solidFill>
                  <a:srgbClr val="FFFFFF"/>
                </a:solidFill>
                <a:latin typeface="Calibri"/>
                <a:cs typeface="Calibri"/>
              </a:rPr>
              <a:t> minima</a:t>
            </a:r>
            <a:endParaRPr sz="2400">
              <a:latin typeface="Calibri"/>
              <a:cs typeface="Calibri"/>
            </a:endParaRPr>
          </a:p>
        </p:txBody>
      </p:sp>
      <p:sp>
        <p:nvSpPr>
          <p:cNvPr id="60" name="object 60"/>
          <p:cNvSpPr txBox="1"/>
          <p:nvPr/>
        </p:nvSpPr>
        <p:spPr>
          <a:xfrm>
            <a:off x="3450335" y="5942482"/>
            <a:ext cx="396875" cy="391160"/>
          </a:xfrm>
          <a:prstGeom prst="rect">
            <a:avLst/>
          </a:prstGeom>
        </p:spPr>
        <p:txBody>
          <a:bodyPr vert="horz" wrap="square" lIns="0" tIns="12700" rIns="0" bIns="0" rtlCol="0">
            <a:spAutoFit/>
          </a:bodyPr>
          <a:lstStyle/>
          <a:p>
            <a:pPr marL="38100">
              <a:lnSpc>
                <a:spcPct val="100000"/>
              </a:lnSpc>
              <a:spcBef>
                <a:spcPts val="100"/>
              </a:spcBef>
            </a:pPr>
            <a:r>
              <a:rPr sz="3600" spc="-7" baseline="-16203" dirty="0">
                <a:latin typeface="Calibri"/>
                <a:cs typeface="Calibri"/>
              </a:rPr>
              <a:t>w</a:t>
            </a:r>
            <a:r>
              <a:rPr sz="1600" spc="-5" dirty="0">
                <a:latin typeface="Calibri"/>
                <a:cs typeface="Calibri"/>
              </a:rPr>
              <a:t>1</a:t>
            </a:r>
            <a:endParaRPr sz="1600">
              <a:latin typeface="Calibri"/>
              <a:cs typeface="Calibri"/>
            </a:endParaRPr>
          </a:p>
        </p:txBody>
      </p:sp>
      <p:sp>
        <p:nvSpPr>
          <p:cNvPr id="61" name="object 61"/>
          <p:cNvSpPr txBox="1"/>
          <p:nvPr/>
        </p:nvSpPr>
        <p:spPr>
          <a:xfrm>
            <a:off x="4242815" y="5948273"/>
            <a:ext cx="396875" cy="391795"/>
          </a:xfrm>
          <a:prstGeom prst="rect">
            <a:avLst/>
          </a:prstGeom>
        </p:spPr>
        <p:txBody>
          <a:bodyPr vert="horz" wrap="square" lIns="0" tIns="12700" rIns="0" bIns="0" rtlCol="0">
            <a:spAutoFit/>
          </a:bodyPr>
          <a:lstStyle/>
          <a:p>
            <a:pPr marL="38100">
              <a:lnSpc>
                <a:spcPct val="100000"/>
              </a:lnSpc>
              <a:spcBef>
                <a:spcPts val="100"/>
              </a:spcBef>
            </a:pPr>
            <a:r>
              <a:rPr sz="3600" spc="-7" baseline="-16203" dirty="0">
                <a:latin typeface="Calibri"/>
                <a:cs typeface="Calibri"/>
              </a:rPr>
              <a:t>w</a:t>
            </a:r>
            <a:r>
              <a:rPr sz="1600" spc="-5" dirty="0">
                <a:latin typeface="Calibri"/>
                <a:cs typeface="Calibri"/>
              </a:rPr>
              <a:t>2</a:t>
            </a:r>
            <a:endParaRPr sz="1600">
              <a:latin typeface="Calibri"/>
              <a:cs typeface="Calibri"/>
            </a:endParaRPr>
          </a:p>
        </p:txBody>
      </p:sp>
      <p:sp>
        <p:nvSpPr>
          <p:cNvPr id="62" name="object 62"/>
          <p:cNvSpPr txBox="1"/>
          <p:nvPr/>
        </p:nvSpPr>
        <p:spPr>
          <a:xfrm>
            <a:off x="5792470" y="5957417"/>
            <a:ext cx="393065" cy="391795"/>
          </a:xfrm>
          <a:prstGeom prst="rect">
            <a:avLst/>
          </a:prstGeom>
        </p:spPr>
        <p:txBody>
          <a:bodyPr vert="horz" wrap="square" lIns="0" tIns="12700" rIns="0" bIns="0" rtlCol="0">
            <a:spAutoFit/>
          </a:bodyPr>
          <a:lstStyle/>
          <a:p>
            <a:pPr marL="38100">
              <a:lnSpc>
                <a:spcPct val="100000"/>
              </a:lnSpc>
              <a:spcBef>
                <a:spcPts val="100"/>
              </a:spcBef>
            </a:pPr>
            <a:r>
              <a:rPr sz="3600" spc="-7" baseline="-16203" dirty="0">
                <a:latin typeface="Calibri"/>
                <a:cs typeface="Calibri"/>
              </a:rPr>
              <a:t>w</a:t>
            </a:r>
            <a:r>
              <a:rPr sz="1600" spc="-5" dirty="0">
                <a:latin typeface="Calibri"/>
                <a:cs typeface="Calibri"/>
              </a:rPr>
              <a:t>T</a:t>
            </a:r>
            <a:endParaRPr sz="1600">
              <a:latin typeface="Calibri"/>
              <a:cs typeface="Calibri"/>
            </a:endParaRPr>
          </a:p>
        </p:txBody>
      </p:sp>
      <p:sp>
        <p:nvSpPr>
          <p:cNvPr id="63" name="object 63"/>
          <p:cNvSpPr txBox="1"/>
          <p:nvPr/>
        </p:nvSpPr>
        <p:spPr>
          <a:xfrm>
            <a:off x="7850885" y="1641093"/>
            <a:ext cx="207645" cy="292735"/>
          </a:xfrm>
          <a:prstGeom prst="rect">
            <a:avLst/>
          </a:prstGeom>
        </p:spPr>
        <p:txBody>
          <a:bodyPr vert="horz" wrap="square" lIns="0" tIns="12700" rIns="0" bIns="0" rtlCol="0">
            <a:spAutoFit/>
          </a:bodyPr>
          <a:lstStyle/>
          <a:p>
            <a:pPr marL="12700">
              <a:lnSpc>
                <a:spcPct val="100000"/>
              </a:lnSpc>
              <a:spcBef>
                <a:spcPts val="100"/>
              </a:spcBef>
            </a:pPr>
            <a:r>
              <a:rPr sz="1750" spc="190" dirty="0">
                <a:latin typeface="Cambria Math"/>
                <a:cs typeface="Cambria Math"/>
              </a:rPr>
              <a:t>𝑤</a:t>
            </a:r>
            <a:endParaRPr sz="1750">
              <a:latin typeface="Cambria Math"/>
              <a:cs typeface="Cambria Math"/>
            </a:endParaRPr>
          </a:p>
        </p:txBody>
      </p:sp>
      <p:sp>
        <p:nvSpPr>
          <p:cNvPr id="64" name="object 64"/>
          <p:cNvSpPr/>
          <p:nvPr/>
        </p:nvSpPr>
        <p:spPr>
          <a:xfrm>
            <a:off x="8457438" y="1464183"/>
            <a:ext cx="434340" cy="282575"/>
          </a:xfrm>
          <a:custGeom>
            <a:avLst/>
            <a:gdLst/>
            <a:ahLst/>
            <a:cxnLst/>
            <a:rect l="l" t="t" r="r" b="b"/>
            <a:pathLst>
              <a:path w="434340" h="282575">
                <a:moveTo>
                  <a:pt x="344169" y="0"/>
                </a:moveTo>
                <a:lnTo>
                  <a:pt x="340105" y="11429"/>
                </a:lnTo>
                <a:lnTo>
                  <a:pt x="356469" y="18504"/>
                </a:lnTo>
                <a:lnTo>
                  <a:pt x="370522" y="28305"/>
                </a:lnTo>
                <a:lnTo>
                  <a:pt x="399055" y="73798"/>
                </a:lnTo>
                <a:lnTo>
                  <a:pt x="407386" y="115605"/>
                </a:lnTo>
                <a:lnTo>
                  <a:pt x="408431" y="139700"/>
                </a:lnTo>
                <a:lnTo>
                  <a:pt x="407384" y="164580"/>
                </a:lnTo>
                <a:lnTo>
                  <a:pt x="399002" y="207529"/>
                </a:lnTo>
                <a:lnTo>
                  <a:pt x="370522" y="253730"/>
                </a:lnTo>
                <a:lnTo>
                  <a:pt x="340613" y="270763"/>
                </a:lnTo>
                <a:lnTo>
                  <a:pt x="344169" y="282320"/>
                </a:lnTo>
                <a:lnTo>
                  <a:pt x="382666" y="264191"/>
                </a:lnTo>
                <a:lnTo>
                  <a:pt x="410971" y="232917"/>
                </a:lnTo>
                <a:lnTo>
                  <a:pt x="428402" y="191023"/>
                </a:lnTo>
                <a:lnTo>
                  <a:pt x="434212" y="141224"/>
                </a:lnTo>
                <a:lnTo>
                  <a:pt x="432740" y="115339"/>
                </a:lnTo>
                <a:lnTo>
                  <a:pt x="421032" y="69429"/>
                </a:lnTo>
                <a:lnTo>
                  <a:pt x="397962" y="32093"/>
                </a:lnTo>
                <a:lnTo>
                  <a:pt x="364624" y="7379"/>
                </a:lnTo>
                <a:lnTo>
                  <a:pt x="344169" y="0"/>
                </a:lnTo>
                <a:close/>
              </a:path>
              <a:path w="434340" h="282575">
                <a:moveTo>
                  <a:pt x="90042" y="0"/>
                </a:moveTo>
                <a:lnTo>
                  <a:pt x="51657" y="18081"/>
                </a:lnTo>
                <a:lnTo>
                  <a:pt x="23367" y="49402"/>
                </a:lnTo>
                <a:lnTo>
                  <a:pt x="5873" y="91408"/>
                </a:lnTo>
                <a:lnTo>
                  <a:pt x="0" y="141224"/>
                </a:lnTo>
                <a:lnTo>
                  <a:pt x="1452" y="167106"/>
                </a:lnTo>
                <a:lnTo>
                  <a:pt x="13073" y="212965"/>
                </a:lnTo>
                <a:lnTo>
                  <a:pt x="36125" y="250209"/>
                </a:lnTo>
                <a:lnTo>
                  <a:pt x="69514" y="274887"/>
                </a:lnTo>
                <a:lnTo>
                  <a:pt x="90042" y="282320"/>
                </a:lnTo>
                <a:lnTo>
                  <a:pt x="93725" y="270763"/>
                </a:lnTo>
                <a:lnTo>
                  <a:pt x="77602" y="263646"/>
                </a:lnTo>
                <a:lnTo>
                  <a:pt x="63706" y="253730"/>
                </a:lnTo>
                <a:lnTo>
                  <a:pt x="35210" y="207529"/>
                </a:lnTo>
                <a:lnTo>
                  <a:pt x="26828" y="164580"/>
                </a:lnTo>
                <a:lnTo>
                  <a:pt x="25780" y="139700"/>
                </a:lnTo>
                <a:lnTo>
                  <a:pt x="26828" y="115605"/>
                </a:lnTo>
                <a:lnTo>
                  <a:pt x="35210" y="73798"/>
                </a:lnTo>
                <a:lnTo>
                  <a:pt x="63801" y="28305"/>
                </a:lnTo>
                <a:lnTo>
                  <a:pt x="94106" y="11429"/>
                </a:lnTo>
                <a:lnTo>
                  <a:pt x="90042" y="0"/>
                </a:lnTo>
                <a:close/>
              </a:path>
            </a:pathLst>
          </a:custGeom>
          <a:solidFill>
            <a:srgbClr val="000000"/>
          </a:solidFill>
        </p:spPr>
        <p:txBody>
          <a:bodyPr wrap="square" lIns="0" tIns="0" rIns="0" bIns="0" rtlCol="0"/>
          <a:lstStyle/>
          <a:p>
            <a:endParaRPr/>
          </a:p>
        </p:txBody>
      </p:sp>
      <p:sp>
        <p:nvSpPr>
          <p:cNvPr id="65" name="object 65"/>
          <p:cNvSpPr txBox="1"/>
          <p:nvPr/>
        </p:nvSpPr>
        <p:spPr>
          <a:xfrm>
            <a:off x="6349872" y="1373835"/>
            <a:ext cx="2472690" cy="391795"/>
          </a:xfrm>
          <a:prstGeom prst="rect">
            <a:avLst/>
          </a:prstGeom>
        </p:spPr>
        <p:txBody>
          <a:bodyPr vert="horz" wrap="square" lIns="0" tIns="12700" rIns="0" bIns="0" rtlCol="0">
            <a:spAutoFit/>
          </a:bodyPr>
          <a:lstStyle/>
          <a:p>
            <a:pPr marL="38100">
              <a:lnSpc>
                <a:spcPct val="100000"/>
              </a:lnSpc>
              <a:spcBef>
                <a:spcPts val="100"/>
              </a:spcBef>
              <a:tabLst>
                <a:tab pos="2208530" algn="l"/>
              </a:tabLst>
            </a:pPr>
            <a:r>
              <a:rPr sz="2400" spc="70" dirty="0">
                <a:latin typeface="Cambria Math"/>
                <a:cs typeface="Cambria Math"/>
              </a:rPr>
              <a:t>𝑤</a:t>
            </a:r>
            <a:r>
              <a:rPr sz="2625" spc="104" baseline="28571" dirty="0">
                <a:latin typeface="Cambria Math"/>
                <a:cs typeface="Cambria Math"/>
              </a:rPr>
              <a:t>∗</a:t>
            </a:r>
            <a:r>
              <a:rPr sz="2625" spc="585" baseline="28571" dirty="0">
                <a:latin typeface="Cambria Math"/>
                <a:cs typeface="Cambria Math"/>
              </a:rPr>
              <a:t> </a:t>
            </a:r>
            <a:r>
              <a:rPr sz="2400" dirty="0">
                <a:latin typeface="Cambria Math"/>
                <a:cs typeface="Cambria Math"/>
              </a:rPr>
              <a:t>=</a:t>
            </a:r>
            <a:r>
              <a:rPr sz="2400" spc="130" dirty="0">
                <a:latin typeface="Cambria Math"/>
                <a:cs typeface="Cambria Math"/>
              </a:rPr>
              <a:t> </a:t>
            </a:r>
            <a:r>
              <a:rPr sz="2400" spc="-5" dirty="0">
                <a:latin typeface="Cambria Math"/>
                <a:cs typeface="Cambria Math"/>
              </a:rPr>
              <a:t>𝑎𝑟𝑔</a:t>
            </a:r>
            <a:r>
              <a:rPr sz="2400" spc="-90" dirty="0">
                <a:latin typeface="Cambria Math"/>
                <a:cs typeface="Cambria Math"/>
              </a:rPr>
              <a:t> </a:t>
            </a:r>
            <a:r>
              <a:rPr sz="2400" spc="-5" dirty="0">
                <a:latin typeface="Cambria Math"/>
                <a:cs typeface="Cambria Math"/>
              </a:rPr>
              <a:t>min</a:t>
            </a:r>
            <a:r>
              <a:rPr sz="2400" spc="-130" dirty="0">
                <a:latin typeface="Cambria Math"/>
                <a:cs typeface="Cambria Math"/>
              </a:rPr>
              <a:t> </a:t>
            </a:r>
            <a:r>
              <a:rPr sz="2400" dirty="0">
                <a:latin typeface="Cambria Math"/>
                <a:cs typeface="Cambria Math"/>
              </a:rPr>
              <a:t>𝐿	𝑤</a:t>
            </a:r>
            <a:endParaRPr sz="2400">
              <a:latin typeface="Cambria Math"/>
              <a:cs typeface="Cambria Math"/>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09676"/>
            <a:ext cx="5602605" cy="697230"/>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Light"/>
                <a:cs typeface="Calibri Light"/>
              </a:rPr>
              <a:t>Step</a:t>
            </a:r>
            <a:r>
              <a:rPr sz="4400" b="0" spc="-20" dirty="0">
                <a:latin typeface="Calibri Light"/>
                <a:cs typeface="Calibri Light"/>
              </a:rPr>
              <a:t> </a:t>
            </a:r>
            <a:r>
              <a:rPr sz="4400" b="0" dirty="0">
                <a:latin typeface="Calibri Light"/>
                <a:cs typeface="Calibri Light"/>
              </a:rPr>
              <a:t>3:</a:t>
            </a:r>
            <a:r>
              <a:rPr sz="4400" b="0" spc="-15" dirty="0">
                <a:latin typeface="Calibri Light"/>
                <a:cs typeface="Calibri Light"/>
              </a:rPr>
              <a:t> </a:t>
            </a:r>
            <a:r>
              <a:rPr sz="4400" b="0" spc="-20" dirty="0">
                <a:latin typeface="Calibri Light"/>
                <a:cs typeface="Calibri Light"/>
              </a:rPr>
              <a:t>Gradient</a:t>
            </a:r>
            <a:r>
              <a:rPr sz="4400" b="0" spc="-10" dirty="0">
                <a:latin typeface="Calibri Light"/>
                <a:cs typeface="Calibri Light"/>
              </a:rPr>
              <a:t> Descent</a:t>
            </a:r>
            <a:endParaRPr sz="4400" dirty="0">
              <a:latin typeface="Calibri Light"/>
              <a:cs typeface="Calibri Light"/>
            </a:endParaRPr>
          </a:p>
        </p:txBody>
      </p:sp>
      <p:sp>
        <p:nvSpPr>
          <p:cNvPr id="3" name="object 3"/>
          <p:cNvSpPr txBox="1"/>
          <p:nvPr/>
        </p:nvSpPr>
        <p:spPr>
          <a:xfrm>
            <a:off x="6573139" y="2064461"/>
            <a:ext cx="393700" cy="293370"/>
          </a:xfrm>
          <a:prstGeom prst="rect">
            <a:avLst/>
          </a:prstGeom>
        </p:spPr>
        <p:txBody>
          <a:bodyPr vert="horz" wrap="square" lIns="0" tIns="13335" rIns="0" bIns="0" rtlCol="0">
            <a:spAutoFit/>
          </a:bodyPr>
          <a:lstStyle/>
          <a:p>
            <a:pPr marL="12700">
              <a:lnSpc>
                <a:spcPct val="100000"/>
              </a:lnSpc>
              <a:spcBef>
                <a:spcPts val="105"/>
              </a:spcBef>
            </a:pPr>
            <a:r>
              <a:rPr sz="1750" spc="229" dirty="0">
                <a:latin typeface="Cambria Math"/>
                <a:cs typeface="Cambria Math"/>
              </a:rPr>
              <a:t>𝑤</a:t>
            </a:r>
            <a:r>
              <a:rPr sz="1750" spc="1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4" name="object 4"/>
          <p:cNvSpPr/>
          <p:nvPr/>
        </p:nvSpPr>
        <p:spPr>
          <a:xfrm>
            <a:off x="7271511" y="1887982"/>
            <a:ext cx="717550" cy="282575"/>
          </a:xfrm>
          <a:custGeom>
            <a:avLst/>
            <a:gdLst/>
            <a:ahLst/>
            <a:cxnLst/>
            <a:rect l="l" t="t" r="r" b="b"/>
            <a:pathLst>
              <a:path w="717550" h="282575">
                <a:moveTo>
                  <a:pt x="627507" y="0"/>
                </a:moveTo>
                <a:lnTo>
                  <a:pt x="623443" y="11429"/>
                </a:lnTo>
                <a:lnTo>
                  <a:pt x="639806" y="18504"/>
                </a:lnTo>
                <a:lnTo>
                  <a:pt x="653859" y="28305"/>
                </a:lnTo>
                <a:lnTo>
                  <a:pt x="682392" y="73852"/>
                </a:lnTo>
                <a:lnTo>
                  <a:pt x="690723" y="115623"/>
                </a:lnTo>
                <a:lnTo>
                  <a:pt x="691769" y="139700"/>
                </a:lnTo>
                <a:lnTo>
                  <a:pt x="690721" y="164580"/>
                </a:lnTo>
                <a:lnTo>
                  <a:pt x="682339" y="207529"/>
                </a:lnTo>
                <a:lnTo>
                  <a:pt x="653859" y="253777"/>
                </a:lnTo>
                <a:lnTo>
                  <a:pt x="623951" y="270763"/>
                </a:lnTo>
                <a:lnTo>
                  <a:pt x="627507" y="282320"/>
                </a:lnTo>
                <a:lnTo>
                  <a:pt x="666003" y="264239"/>
                </a:lnTo>
                <a:lnTo>
                  <a:pt x="694309" y="232917"/>
                </a:lnTo>
                <a:lnTo>
                  <a:pt x="711739" y="191071"/>
                </a:lnTo>
                <a:lnTo>
                  <a:pt x="717550" y="141223"/>
                </a:lnTo>
                <a:lnTo>
                  <a:pt x="716097" y="115339"/>
                </a:lnTo>
                <a:lnTo>
                  <a:pt x="704476" y="69429"/>
                </a:lnTo>
                <a:lnTo>
                  <a:pt x="681353" y="32093"/>
                </a:lnTo>
                <a:lnTo>
                  <a:pt x="647963" y="7379"/>
                </a:lnTo>
                <a:lnTo>
                  <a:pt x="627507" y="0"/>
                </a:lnTo>
                <a:close/>
              </a:path>
              <a:path w="717550" h="282575">
                <a:moveTo>
                  <a:pt x="90043" y="0"/>
                </a:moveTo>
                <a:lnTo>
                  <a:pt x="51593" y="18081"/>
                </a:lnTo>
                <a:lnTo>
                  <a:pt x="23241" y="49402"/>
                </a:lnTo>
                <a:lnTo>
                  <a:pt x="5810" y="91408"/>
                </a:lnTo>
                <a:lnTo>
                  <a:pt x="0" y="141223"/>
                </a:lnTo>
                <a:lnTo>
                  <a:pt x="1452" y="167159"/>
                </a:lnTo>
                <a:lnTo>
                  <a:pt x="13073" y="212982"/>
                </a:lnTo>
                <a:lnTo>
                  <a:pt x="36071" y="250227"/>
                </a:lnTo>
                <a:lnTo>
                  <a:pt x="69496" y="274941"/>
                </a:lnTo>
                <a:lnTo>
                  <a:pt x="90043" y="282320"/>
                </a:lnTo>
                <a:lnTo>
                  <a:pt x="93599" y="270763"/>
                </a:lnTo>
                <a:lnTo>
                  <a:pt x="77475" y="263663"/>
                </a:lnTo>
                <a:lnTo>
                  <a:pt x="63579" y="253777"/>
                </a:lnTo>
                <a:lnTo>
                  <a:pt x="35083" y="207529"/>
                </a:lnTo>
                <a:lnTo>
                  <a:pt x="26701" y="164580"/>
                </a:lnTo>
                <a:lnTo>
                  <a:pt x="25654" y="139700"/>
                </a:lnTo>
                <a:lnTo>
                  <a:pt x="26701" y="115623"/>
                </a:lnTo>
                <a:lnTo>
                  <a:pt x="35083" y="73852"/>
                </a:lnTo>
                <a:lnTo>
                  <a:pt x="63722" y="28305"/>
                </a:lnTo>
                <a:lnTo>
                  <a:pt x="93980" y="11429"/>
                </a:lnTo>
                <a:lnTo>
                  <a:pt x="90043" y="0"/>
                </a:lnTo>
                <a:close/>
              </a:path>
            </a:pathLst>
          </a:custGeom>
          <a:solidFill>
            <a:srgbClr val="000000"/>
          </a:solidFill>
        </p:spPr>
        <p:txBody>
          <a:bodyPr wrap="square" lIns="0" tIns="0" rIns="0" bIns="0" rtlCol="0"/>
          <a:lstStyle/>
          <a:p>
            <a:endParaRPr/>
          </a:p>
        </p:txBody>
      </p:sp>
      <p:sp>
        <p:nvSpPr>
          <p:cNvPr id="5" name="object 5"/>
          <p:cNvSpPr txBox="1"/>
          <p:nvPr/>
        </p:nvSpPr>
        <p:spPr>
          <a:xfrm>
            <a:off x="682142" y="1802638"/>
            <a:ext cx="7240270" cy="391160"/>
          </a:xfrm>
          <a:prstGeom prst="rect">
            <a:avLst/>
          </a:prstGeom>
        </p:spPr>
        <p:txBody>
          <a:bodyPr vert="horz" wrap="square" lIns="0" tIns="12700" rIns="0" bIns="0" rtlCol="0">
            <a:spAutoFit/>
          </a:bodyPr>
          <a:lstStyle/>
          <a:p>
            <a:pPr marL="266700" indent="-228600">
              <a:lnSpc>
                <a:spcPct val="100000"/>
              </a:lnSpc>
              <a:spcBef>
                <a:spcPts val="100"/>
              </a:spcBef>
              <a:buFont typeface="Arial"/>
              <a:buChar char="•"/>
              <a:tabLst>
                <a:tab pos="266700" algn="l"/>
                <a:tab pos="4110990" algn="l"/>
                <a:tab pos="6689725" algn="l"/>
              </a:tabLst>
            </a:pPr>
            <a:r>
              <a:rPr sz="2400" spc="-5" dirty="0">
                <a:latin typeface="Calibri"/>
                <a:cs typeface="Calibri"/>
              </a:rPr>
              <a:t>H</a:t>
            </a:r>
            <a:r>
              <a:rPr sz="2400" spc="-15" dirty="0">
                <a:latin typeface="Calibri"/>
                <a:cs typeface="Calibri"/>
              </a:rPr>
              <a:t>o</a:t>
            </a:r>
            <a:r>
              <a:rPr sz="2400" dirty="0">
                <a:latin typeface="Calibri"/>
                <a:cs typeface="Calibri"/>
              </a:rPr>
              <a:t>w about</a:t>
            </a:r>
            <a:r>
              <a:rPr sz="2400" spc="-10" dirty="0">
                <a:latin typeface="Calibri"/>
                <a:cs typeface="Calibri"/>
              </a:rPr>
              <a:t> </a:t>
            </a:r>
            <a:r>
              <a:rPr sz="2400" dirty="0">
                <a:latin typeface="Calibri"/>
                <a:cs typeface="Calibri"/>
              </a:rPr>
              <a:t>t</a:t>
            </a:r>
            <a:r>
              <a:rPr sz="2400" spc="-25" dirty="0">
                <a:latin typeface="Calibri"/>
                <a:cs typeface="Calibri"/>
              </a:rPr>
              <a:t>w</a:t>
            </a:r>
            <a:r>
              <a:rPr sz="2400" dirty="0">
                <a:latin typeface="Calibri"/>
                <a:cs typeface="Calibri"/>
              </a:rPr>
              <a:t>o</a:t>
            </a:r>
            <a:r>
              <a:rPr sz="2400" spc="-25" dirty="0">
                <a:latin typeface="Calibri"/>
                <a:cs typeface="Calibri"/>
              </a:rPr>
              <a:t> </a:t>
            </a:r>
            <a:r>
              <a:rPr sz="2400" spc="-5" dirty="0">
                <a:latin typeface="Calibri"/>
                <a:cs typeface="Calibri"/>
              </a:rPr>
              <a:t>pa</a:t>
            </a:r>
            <a:r>
              <a:rPr sz="2400" spc="-45" dirty="0">
                <a:latin typeface="Calibri"/>
                <a:cs typeface="Calibri"/>
              </a:rPr>
              <a:t>r</a:t>
            </a:r>
            <a:r>
              <a:rPr sz="2400" dirty="0">
                <a:latin typeface="Calibri"/>
                <a:cs typeface="Calibri"/>
              </a:rPr>
              <a:t>ame</a:t>
            </a:r>
            <a:r>
              <a:rPr sz="2400" spc="-30" dirty="0">
                <a:latin typeface="Calibri"/>
                <a:cs typeface="Calibri"/>
              </a:rPr>
              <a:t>t</a:t>
            </a:r>
            <a:r>
              <a:rPr sz="2400" dirty="0">
                <a:latin typeface="Calibri"/>
                <a:cs typeface="Calibri"/>
              </a:rPr>
              <a:t>e</a:t>
            </a:r>
            <a:r>
              <a:rPr sz="2400" spc="-30" dirty="0">
                <a:latin typeface="Calibri"/>
                <a:cs typeface="Calibri"/>
              </a:rPr>
              <a:t>r</a:t>
            </a:r>
            <a:r>
              <a:rPr sz="2400" spc="-5" dirty="0">
                <a:latin typeface="Calibri"/>
                <a:cs typeface="Calibri"/>
              </a:rPr>
              <a:t>s</a:t>
            </a:r>
            <a:r>
              <a:rPr sz="2400" dirty="0">
                <a:latin typeface="Calibri"/>
                <a:cs typeface="Calibri"/>
              </a:rPr>
              <a:t>?	</a:t>
            </a:r>
            <a:r>
              <a:rPr sz="3600" spc="217" baseline="1157" dirty="0">
                <a:latin typeface="Cambria Math"/>
                <a:cs typeface="Cambria Math"/>
              </a:rPr>
              <a:t>𝑤</a:t>
            </a:r>
            <a:r>
              <a:rPr sz="2625" spc="150" baseline="28571" dirty="0">
                <a:latin typeface="Cambria Math"/>
                <a:cs typeface="Cambria Math"/>
              </a:rPr>
              <a:t>∗</a:t>
            </a:r>
            <a:r>
              <a:rPr sz="3600" baseline="1157" dirty="0">
                <a:latin typeface="Cambria Math"/>
                <a:cs typeface="Cambria Math"/>
              </a:rPr>
              <a:t>,</a:t>
            </a:r>
            <a:r>
              <a:rPr sz="3600" spc="-195" baseline="1157" dirty="0">
                <a:latin typeface="Cambria Math"/>
                <a:cs typeface="Cambria Math"/>
              </a:rPr>
              <a:t> </a:t>
            </a:r>
            <a:r>
              <a:rPr sz="3600" spc="127" baseline="1157" dirty="0">
                <a:latin typeface="Cambria Math"/>
                <a:cs typeface="Cambria Math"/>
              </a:rPr>
              <a:t>𝑏</a:t>
            </a:r>
            <a:r>
              <a:rPr sz="2625" baseline="28571" dirty="0">
                <a:latin typeface="Cambria Math"/>
                <a:cs typeface="Cambria Math"/>
              </a:rPr>
              <a:t>∗ </a:t>
            </a:r>
            <a:r>
              <a:rPr sz="2625" spc="-15" baseline="28571" dirty="0">
                <a:latin typeface="Cambria Math"/>
                <a:cs typeface="Cambria Math"/>
              </a:rPr>
              <a:t> </a:t>
            </a:r>
            <a:r>
              <a:rPr sz="3600" baseline="1157" dirty="0">
                <a:latin typeface="Cambria Math"/>
                <a:cs typeface="Cambria Math"/>
              </a:rPr>
              <a:t>=</a:t>
            </a:r>
            <a:r>
              <a:rPr sz="3600" spc="202" baseline="1157" dirty="0">
                <a:latin typeface="Cambria Math"/>
                <a:cs typeface="Cambria Math"/>
              </a:rPr>
              <a:t> </a:t>
            </a:r>
            <a:r>
              <a:rPr sz="3600" spc="-7" baseline="1157" dirty="0">
                <a:latin typeface="Cambria Math"/>
                <a:cs typeface="Cambria Math"/>
              </a:rPr>
              <a:t>𝑎</a:t>
            </a:r>
            <a:r>
              <a:rPr sz="3600" spc="-15" baseline="1157" dirty="0">
                <a:latin typeface="Cambria Math"/>
                <a:cs typeface="Cambria Math"/>
              </a:rPr>
              <a:t>𝑟</a:t>
            </a:r>
            <a:r>
              <a:rPr sz="3600" baseline="1157" dirty="0">
                <a:latin typeface="Cambria Math"/>
                <a:cs typeface="Cambria Math"/>
              </a:rPr>
              <a:t>𝑔</a:t>
            </a:r>
            <a:r>
              <a:rPr sz="3600" spc="-135" baseline="1157" dirty="0">
                <a:latin typeface="Cambria Math"/>
                <a:cs typeface="Cambria Math"/>
              </a:rPr>
              <a:t> </a:t>
            </a:r>
            <a:r>
              <a:rPr sz="3600" spc="-7" baseline="1157" dirty="0">
                <a:latin typeface="Cambria Math"/>
                <a:cs typeface="Cambria Math"/>
              </a:rPr>
              <a:t>mi</a:t>
            </a:r>
            <a:r>
              <a:rPr sz="3600" baseline="1157" dirty="0">
                <a:latin typeface="Cambria Math"/>
                <a:cs typeface="Cambria Math"/>
              </a:rPr>
              <a:t>n</a:t>
            </a:r>
            <a:r>
              <a:rPr sz="3600" spc="-195" baseline="1157" dirty="0">
                <a:latin typeface="Cambria Math"/>
                <a:cs typeface="Cambria Math"/>
              </a:rPr>
              <a:t> </a:t>
            </a:r>
            <a:r>
              <a:rPr sz="3600" baseline="1157" dirty="0">
                <a:latin typeface="Cambria Math"/>
                <a:cs typeface="Cambria Math"/>
              </a:rPr>
              <a:t>𝐿	</a:t>
            </a:r>
            <a:r>
              <a:rPr sz="3600" spc="112" baseline="1157" dirty="0">
                <a:latin typeface="Cambria Math"/>
                <a:cs typeface="Cambria Math"/>
              </a:rPr>
              <a:t>𝑤</a:t>
            </a:r>
            <a:r>
              <a:rPr sz="3600" baseline="1157" dirty="0">
                <a:latin typeface="Cambria Math"/>
                <a:cs typeface="Cambria Math"/>
              </a:rPr>
              <a:t>,</a:t>
            </a:r>
            <a:r>
              <a:rPr sz="3600" spc="-202" baseline="1157" dirty="0">
                <a:latin typeface="Cambria Math"/>
                <a:cs typeface="Cambria Math"/>
              </a:rPr>
              <a:t> </a:t>
            </a:r>
            <a:r>
              <a:rPr sz="3600" baseline="1157" dirty="0">
                <a:latin typeface="Cambria Math"/>
                <a:cs typeface="Cambria Math"/>
              </a:rPr>
              <a:t>𝑏</a:t>
            </a:r>
            <a:endParaRPr sz="3600" baseline="1157">
              <a:latin typeface="Cambria Math"/>
              <a:cs typeface="Cambria Math"/>
            </a:endParaRPr>
          </a:p>
        </p:txBody>
      </p:sp>
      <p:sp>
        <p:nvSpPr>
          <p:cNvPr id="6" name="object 6"/>
          <p:cNvSpPr/>
          <p:nvPr/>
        </p:nvSpPr>
        <p:spPr>
          <a:xfrm>
            <a:off x="2708401" y="3408171"/>
            <a:ext cx="326390" cy="20320"/>
          </a:xfrm>
          <a:custGeom>
            <a:avLst/>
            <a:gdLst/>
            <a:ahLst/>
            <a:cxnLst/>
            <a:rect l="l" t="t" r="r" b="b"/>
            <a:pathLst>
              <a:path w="326389" h="20320">
                <a:moveTo>
                  <a:pt x="326136" y="0"/>
                </a:moveTo>
                <a:lnTo>
                  <a:pt x="0" y="0"/>
                </a:lnTo>
                <a:lnTo>
                  <a:pt x="0" y="19812"/>
                </a:lnTo>
                <a:lnTo>
                  <a:pt x="326136" y="19812"/>
                </a:lnTo>
                <a:lnTo>
                  <a:pt x="326136" y="0"/>
                </a:lnTo>
                <a:close/>
              </a:path>
            </a:pathLst>
          </a:custGeom>
          <a:solidFill>
            <a:srgbClr val="000000"/>
          </a:solidFill>
        </p:spPr>
        <p:txBody>
          <a:bodyPr wrap="square" lIns="0" tIns="0" rIns="0" bIns="0" rtlCol="0"/>
          <a:lstStyle/>
          <a:p>
            <a:endParaRPr/>
          </a:p>
        </p:txBody>
      </p:sp>
      <p:sp>
        <p:nvSpPr>
          <p:cNvPr id="7" name="object 7"/>
          <p:cNvSpPr/>
          <p:nvPr/>
        </p:nvSpPr>
        <p:spPr>
          <a:xfrm>
            <a:off x="4605782" y="3408171"/>
            <a:ext cx="277495" cy="20320"/>
          </a:xfrm>
          <a:custGeom>
            <a:avLst/>
            <a:gdLst/>
            <a:ahLst/>
            <a:cxnLst/>
            <a:rect l="l" t="t" r="r" b="b"/>
            <a:pathLst>
              <a:path w="277495" h="20320">
                <a:moveTo>
                  <a:pt x="277367" y="0"/>
                </a:moveTo>
                <a:lnTo>
                  <a:pt x="0" y="0"/>
                </a:lnTo>
                <a:lnTo>
                  <a:pt x="0" y="19812"/>
                </a:lnTo>
                <a:lnTo>
                  <a:pt x="277367" y="19812"/>
                </a:lnTo>
                <a:lnTo>
                  <a:pt x="277367" y="0"/>
                </a:lnTo>
                <a:close/>
              </a:path>
            </a:pathLst>
          </a:custGeom>
          <a:solidFill>
            <a:srgbClr val="000000"/>
          </a:solidFill>
        </p:spPr>
        <p:txBody>
          <a:bodyPr wrap="square" lIns="0" tIns="0" rIns="0" bIns="0" rtlCol="0"/>
          <a:lstStyle/>
          <a:p>
            <a:endParaRPr/>
          </a:p>
        </p:txBody>
      </p:sp>
      <p:sp>
        <p:nvSpPr>
          <p:cNvPr id="8" name="object 8"/>
          <p:cNvSpPr txBox="1"/>
          <p:nvPr/>
        </p:nvSpPr>
        <p:spPr>
          <a:xfrm>
            <a:off x="995272" y="2527249"/>
            <a:ext cx="5515635" cy="1189355"/>
          </a:xfrm>
          <a:prstGeom prst="rect">
            <a:avLst/>
          </a:prstGeom>
        </p:spPr>
        <p:txBody>
          <a:bodyPr vert="horz" wrap="square" lIns="0" tIns="12700" rIns="0" bIns="0" rtlCol="0">
            <a:spAutoFit/>
          </a:bodyPr>
          <a:lstStyle/>
          <a:p>
            <a:pPr marL="508000" indent="-457834">
              <a:lnSpc>
                <a:spcPct val="100000"/>
              </a:lnSpc>
              <a:spcBef>
                <a:spcPts val="100"/>
              </a:spcBef>
              <a:buFont typeface="Wingdings"/>
              <a:buChar char=""/>
              <a:tabLst>
                <a:tab pos="507365" algn="l"/>
                <a:tab pos="508634" algn="l"/>
              </a:tabLst>
            </a:pPr>
            <a:r>
              <a:rPr sz="2400" spc="-5" dirty="0">
                <a:latin typeface="Calibri"/>
                <a:cs typeface="Calibri"/>
              </a:rPr>
              <a:t>(</a:t>
            </a:r>
            <a:r>
              <a:rPr sz="2400" dirty="0">
                <a:latin typeface="Calibri"/>
                <a:cs typeface="Calibri"/>
              </a:rPr>
              <a:t>Rand</a:t>
            </a:r>
            <a:r>
              <a:rPr sz="2400" spc="-10" dirty="0">
                <a:latin typeface="Calibri"/>
                <a:cs typeface="Calibri"/>
              </a:rPr>
              <a:t>o</a:t>
            </a:r>
            <a:r>
              <a:rPr sz="2400" dirty="0">
                <a:latin typeface="Calibri"/>
                <a:cs typeface="Calibri"/>
              </a:rPr>
              <a:t>mly)</a:t>
            </a:r>
            <a:r>
              <a:rPr sz="2400" spc="-35" dirty="0">
                <a:latin typeface="Calibri"/>
                <a:cs typeface="Calibri"/>
              </a:rPr>
              <a:t> </a:t>
            </a:r>
            <a:r>
              <a:rPr sz="2400" dirty="0">
                <a:latin typeface="Calibri"/>
                <a:cs typeface="Calibri"/>
              </a:rPr>
              <a:t>Pick</a:t>
            </a:r>
            <a:r>
              <a:rPr sz="2400" spc="-20" dirty="0">
                <a:latin typeface="Calibri"/>
                <a:cs typeface="Calibri"/>
              </a:rPr>
              <a:t> </a:t>
            </a:r>
            <a:r>
              <a:rPr sz="2400" dirty="0">
                <a:latin typeface="Calibri"/>
                <a:cs typeface="Calibri"/>
              </a:rPr>
              <a:t>an initial</a:t>
            </a:r>
            <a:r>
              <a:rPr sz="2400" spc="-20" dirty="0">
                <a:latin typeface="Calibri"/>
                <a:cs typeface="Calibri"/>
              </a:rPr>
              <a:t> </a:t>
            </a:r>
            <a:r>
              <a:rPr sz="2400" spc="-40" dirty="0">
                <a:latin typeface="Calibri"/>
                <a:cs typeface="Calibri"/>
              </a:rPr>
              <a:t>v</a:t>
            </a:r>
            <a:r>
              <a:rPr sz="2400" dirty="0">
                <a:latin typeface="Calibri"/>
                <a:cs typeface="Calibri"/>
              </a:rPr>
              <a:t>alue </a:t>
            </a:r>
            <a:r>
              <a:rPr sz="2400" spc="-10" dirty="0">
                <a:latin typeface="Calibri"/>
                <a:cs typeface="Calibri"/>
              </a:rPr>
              <a:t>w</a:t>
            </a:r>
            <a:r>
              <a:rPr sz="2400" spc="-22" baseline="24305" dirty="0">
                <a:latin typeface="Calibri"/>
                <a:cs typeface="Calibri"/>
              </a:rPr>
              <a:t>0</a:t>
            </a:r>
            <a:r>
              <a:rPr sz="2400" dirty="0">
                <a:latin typeface="Calibri"/>
                <a:cs typeface="Calibri"/>
              </a:rPr>
              <a:t>,</a:t>
            </a:r>
            <a:r>
              <a:rPr sz="2400" spc="-170" dirty="0">
                <a:latin typeface="Calibri"/>
                <a:cs typeface="Calibri"/>
              </a:rPr>
              <a:t> </a:t>
            </a:r>
            <a:r>
              <a:rPr sz="2400" spc="-5" dirty="0">
                <a:latin typeface="Calibri"/>
                <a:cs typeface="Calibri"/>
              </a:rPr>
              <a:t>b</a:t>
            </a:r>
            <a:r>
              <a:rPr sz="2400" spc="-7" baseline="24305" dirty="0">
                <a:latin typeface="Calibri"/>
                <a:cs typeface="Calibri"/>
              </a:rPr>
              <a:t>0</a:t>
            </a:r>
            <a:endParaRPr sz="2400" baseline="24305" dirty="0">
              <a:latin typeface="Calibri"/>
              <a:cs typeface="Calibri"/>
            </a:endParaRPr>
          </a:p>
          <a:p>
            <a:pPr marL="508000" indent="-457834">
              <a:lnSpc>
                <a:spcPts val="2370"/>
              </a:lnSpc>
              <a:spcBef>
                <a:spcPts val="2315"/>
              </a:spcBef>
              <a:buFont typeface="Wingdings"/>
              <a:buChar char=""/>
              <a:tabLst>
                <a:tab pos="507365" algn="l"/>
                <a:tab pos="508634" algn="l"/>
              </a:tabLst>
            </a:pPr>
            <a:r>
              <a:rPr sz="2400" spc="-5" dirty="0">
                <a:latin typeface="Calibri"/>
                <a:cs typeface="Calibri"/>
              </a:rPr>
              <a:t>Compu</a:t>
            </a:r>
            <a:r>
              <a:rPr sz="2400" spc="-25" dirty="0">
                <a:latin typeface="Calibri"/>
                <a:cs typeface="Calibri"/>
              </a:rPr>
              <a:t>t</a:t>
            </a:r>
            <a:r>
              <a:rPr sz="2400" dirty="0">
                <a:latin typeface="Calibri"/>
                <a:cs typeface="Calibri"/>
              </a:rPr>
              <a:t>e</a:t>
            </a:r>
            <a:r>
              <a:rPr sz="2400" spc="220" dirty="0">
                <a:latin typeface="Calibri"/>
                <a:cs typeface="Calibri"/>
              </a:rPr>
              <a:t> </a:t>
            </a:r>
            <a:r>
              <a:rPr sz="2625" spc="284" baseline="44444" dirty="0">
                <a:latin typeface="Cambria Math"/>
                <a:cs typeface="Cambria Math"/>
              </a:rPr>
              <a:t>𝜕</a:t>
            </a:r>
            <a:r>
              <a:rPr sz="2625" spc="75" baseline="44444" dirty="0">
                <a:latin typeface="Cambria Math"/>
                <a:cs typeface="Cambria Math"/>
              </a:rPr>
              <a:t>𝐿</a:t>
            </a:r>
            <a:r>
              <a:rPr sz="2625" baseline="44444" dirty="0">
                <a:latin typeface="Cambria Math"/>
                <a:cs typeface="Cambria Math"/>
              </a:rPr>
              <a:t> </a:t>
            </a:r>
            <a:r>
              <a:rPr sz="2625" spc="-112" baseline="44444" dirty="0">
                <a:latin typeface="Cambria Math"/>
                <a:cs typeface="Cambria Math"/>
              </a:rPr>
              <a:t> </a:t>
            </a:r>
            <a:r>
              <a:rPr sz="2400" spc="5" dirty="0">
                <a:latin typeface="Cambria Math"/>
                <a:cs typeface="Cambria Math"/>
              </a:rPr>
              <a:t>|</a:t>
            </a:r>
            <a:r>
              <a:rPr sz="2625" spc="345" baseline="-19047" dirty="0">
                <a:latin typeface="Cambria Math"/>
                <a:cs typeface="Cambria Math"/>
              </a:rPr>
              <a:t>𝑤</a:t>
            </a:r>
            <a:r>
              <a:rPr sz="2625" spc="-60" baseline="-19047" dirty="0">
                <a:latin typeface="Cambria Math"/>
                <a:cs typeface="Cambria Math"/>
              </a:rPr>
              <a:t>=</a:t>
            </a:r>
            <a:r>
              <a:rPr sz="2625" spc="397" baseline="-19047" dirty="0">
                <a:latin typeface="Cambria Math"/>
                <a:cs typeface="Cambria Math"/>
              </a:rPr>
              <a:t>𝑤</a:t>
            </a:r>
            <a:r>
              <a:rPr sz="1450" spc="140" dirty="0">
                <a:latin typeface="Cambria Math"/>
                <a:cs typeface="Cambria Math"/>
              </a:rPr>
              <a:t>0</a:t>
            </a:r>
            <a:r>
              <a:rPr sz="2625" baseline="-19047" dirty="0">
                <a:latin typeface="Cambria Math"/>
                <a:cs typeface="Cambria Math"/>
              </a:rPr>
              <a:t>,</a:t>
            </a:r>
            <a:r>
              <a:rPr sz="2625" spc="352" baseline="-19047" dirty="0">
                <a:latin typeface="Cambria Math"/>
                <a:cs typeface="Cambria Math"/>
              </a:rPr>
              <a:t>𝑏</a:t>
            </a:r>
            <a:r>
              <a:rPr sz="2625" spc="-60" baseline="-19047" dirty="0">
                <a:latin typeface="Cambria Math"/>
                <a:cs typeface="Cambria Math"/>
              </a:rPr>
              <a:t>=</a:t>
            </a:r>
            <a:r>
              <a:rPr sz="2625" spc="352" baseline="-19047" dirty="0">
                <a:latin typeface="Cambria Math"/>
                <a:cs typeface="Cambria Math"/>
              </a:rPr>
              <a:t>𝑏</a:t>
            </a:r>
            <a:r>
              <a:rPr sz="1450" spc="50" dirty="0">
                <a:latin typeface="Cambria Math"/>
                <a:cs typeface="Cambria Math"/>
              </a:rPr>
              <a:t>0</a:t>
            </a:r>
            <a:r>
              <a:rPr sz="1450" spc="-120" dirty="0">
                <a:latin typeface="Cambria Math"/>
                <a:cs typeface="Cambria Math"/>
              </a:rPr>
              <a:t> </a:t>
            </a:r>
            <a:r>
              <a:rPr sz="2400" dirty="0">
                <a:latin typeface="Calibri"/>
                <a:cs typeface="Calibri"/>
              </a:rPr>
              <a:t>,</a:t>
            </a:r>
            <a:r>
              <a:rPr sz="2400" spc="25" dirty="0">
                <a:latin typeface="Calibri"/>
                <a:cs typeface="Calibri"/>
              </a:rPr>
              <a:t> </a:t>
            </a:r>
            <a:r>
              <a:rPr sz="2625" spc="284" baseline="44444" dirty="0">
                <a:latin typeface="Cambria Math"/>
                <a:cs typeface="Cambria Math"/>
              </a:rPr>
              <a:t>𝜕</a:t>
            </a:r>
            <a:r>
              <a:rPr sz="2625" spc="75" baseline="44444" dirty="0">
                <a:latin typeface="Cambria Math"/>
                <a:cs typeface="Cambria Math"/>
              </a:rPr>
              <a:t>𝐿</a:t>
            </a:r>
            <a:r>
              <a:rPr sz="2625" spc="179" baseline="44444" dirty="0">
                <a:latin typeface="Cambria Math"/>
                <a:cs typeface="Cambria Math"/>
              </a:rPr>
              <a:t> </a:t>
            </a:r>
            <a:r>
              <a:rPr sz="2400" spc="5" dirty="0">
                <a:latin typeface="Cambria Math"/>
                <a:cs typeface="Cambria Math"/>
              </a:rPr>
              <a:t>|</a:t>
            </a:r>
            <a:r>
              <a:rPr sz="2625" spc="345" baseline="-19047" dirty="0">
                <a:latin typeface="Cambria Math"/>
                <a:cs typeface="Cambria Math"/>
              </a:rPr>
              <a:t>𝑤</a:t>
            </a:r>
            <a:r>
              <a:rPr sz="2625" spc="-44" baseline="-19047" dirty="0">
                <a:latin typeface="Cambria Math"/>
                <a:cs typeface="Cambria Math"/>
              </a:rPr>
              <a:t>=</a:t>
            </a:r>
            <a:r>
              <a:rPr sz="2625" spc="397" baseline="-19047" dirty="0">
                <a:latin typeface="Cambria Math"/>
                <a:cs typeface="Cambria Math"/>
              </a:rPr>
              <a:t>𝑤</a:t>
            </a:r>
            <a:r>
              <a:rPr sz="1450" spc="125" dirty="0">
                <a:latin typeface="Cambria Math"/>
                <a:cs typeface="Cambria Math"/>
              </a:rPr>
              <a:t>0</a:t>
            </a:r>
            <a:r>
              <a:rPr sz="2625" baseline="-19047" dirty="0">
                <a:latin typeface="Cambria Math"/>
                <a:cs typeface="Cambria Math"/>
              </a:rPr>
              <a:t>,</a:t>
            </a:r>
            <a:r>
              <a:rPr sz="2625" spc="352" baseline="-19047" dirty="0">
                <a:latin typeface="Cambria Math"/>
                <a:cs typeface="Cambria Math"/>
              </a:rPr>
              <a:t>𝑏</a:t>
            </a:r>
            <a:r>
              <a:rPr sz="2625" spc="-44" baseline="-19047" dirty="0">
                <a:latin typeface="Cambria Math"/>
                <a:cs typeface="Cambria Math"/>
              </a:rPr>
              <a:t>=</a:t>
            </a:r>
            <a:r>
              <a:rPr sz="2625" spc="352" baseline="-19047" dirty="0">
                <a:latin typeface="Cambria Math"/>
                <a:cs typeface="Cambria Math"/>
              </a:rPr>
              <a:t>𝑏</a:t>
            </a:r>
            <a:r>
              <a:rPr sz="1450" spc="50" dirty="0">
                <a:latin typeface="Cambria Math"/>
                <a:cs typeface="Cambria Math"/>
              </a:rPr>
              <a:t>0</a:t>
            </a:r>
            <a:endParaRPr sz="1450" dirty="0">
              <a:latin typeface="Cambria Math"/>
              <a:cs typeface="Cambria Math"/>
            </a:endParaRPr>
          </a:p>
          <a:p>
            <a:pPr marL="226060" algn="ctr">
              <a:lnSpc>
                <a:spcPts val="1590"/>
              </a:lnSpc>
              <a:tabLst>
                <a:tab pos="2124075" algn="l"/>
              </a:tabLst>
            </a:pPr>
            <a:r>
              <a:rPr sz="1750" spc="120" dirty="0">
                <a:latin typeface="Cambria Math"/>
                <a:cs typeface="Cambria Math"/>
              </a:rPr>
              <a:t>𝜕𝑤	</a:t>
            </a:r>
            <a:r>
              <a:rPr sz="1750" spc="105" dirty="0">
                <a:latin typeface="Cambria Math"/>
                <a:cs typeface="Cambria Math"/>
              </a:rPr>
              <a:t>𝜕𝑏</a:t>
            </a:r>
            <a:endParaRPr sz="1750" dirty="0">
              <a:latin typeface="Cambria Math"/>
              <a:cs typeface="Cambria Math"/>
            </a:endParaRPr>
          </a:p>
        </p:txBody>
      </p:sp>
      <p:sp>
        <p:nvSpPr>
          <p:cNvPr id="9" name="object 9"/>
          <p:cNvSpPr txBox="1"/>
          <p:nvPr/>
        </p:nvSpPr>
        <p:spPr>
          <a:xfrm>
            <a:off x="755599" y="4060901"/>
            <a:ext cx="1252220" cy="391795"/>
          </a:xfrm>
          <a:prstGeom prst="rect">
            <a:avLst/>
          </a:prstGeom>
        </p:spPr>
        <p:txBody>
          <a:bodyPr vert="horz" wrap="square" lIns="0" tIns="12700" rIns="0" bIns="0" rtlCol="0">
            <a:spAutoFit/>
          </a:bodyPr>
          <a:lstStyle/>
          <a:p>
            <a:pPr marL="38100">
              <a:lnSpc>
                <a:spcPct val="100000"/>
              </a:lnSpc>
              <a:spcBef>
                <a:spcPts val="100"/>
              </a:spcBef>
            </a:pPr>
            <a:r>
              <a:rPr sz="2400" spc="70" dirty="0">
                <a:latin typeface="Cambria Math"/>
                <a:cs typeface="Cambria Math"/>
              </a:rPr>
              <a:t>𝑤</a:t>
            </a:r>
            <a:r>
              <a:rPr sz="2625" spc="104" baseline="28571" dirty="0">
                <a:latin typeface="Cambria Math"/>
                <a:cs typeface="Cambria Math"/>
              </a:rPr>
              <a:t>1</a:t>
            </a:r>
            <a:r>
              <a:rPr sz="2625" spc="494" baseline="28571" dirty="0">
                <a:latin typeface="Cambria Math"/>
                <a:cs typeface="Cambria Math"/>
              </a:rPr>
              <a:t> </a:t>
            </a:r>
            <a:r>
              <a:rPr sz="2400" dirty="0">
                <a:latin typeface="Cambria Math"/>
                <a:cs typeface="Cambria Math"/>
              </a:rPr>
              <a:t>←</a:t>
            </a:r>
            <a:r>
              <a:rPr sz="2400" spc="95" dirty="0">
                <a:latin typeface="Cambria Math"/>
                <a:cs typeface="Cambria Math"/>
              </a:rPr>
              <a:t> 𝑤</a:t>
            </a:r>
            <a:r>
              <a:rPr sz="2625" spc="142" baseline="28571" dirty="0">
                <a:latin typeface="Cambria Math"/>
                <a:cs typeface="Cambria Math"/>
              </a:rPr>
              <a:t>0</a:t>
            </a:r>
            <a:endParaRPr sz="2625" baseline="28571">
              <a:latin typeface="Cambria Math"/>
              <a:cs typeface="Cambria Math"/>
            </a:endParaRPr>
          </a:p>
        </p:txBody>
      </p:sp>
      <p:sp>
        <p:nvSpPr>
          <p:cNvPr id="10" name="object 10"/>
          <p:cNvSpPr/>
          <p:nvPr/>
        </p:nvSpPr>
        <p:spPr>
          <a:xfrm>
            <a:off x="2564383" y="4281804"/>
            <a:ext cx="403860" cy="20320"/>
          </a:xfrm>
          <a:custGeom>
            <a:avLst/>
            <a:gdLst/>
            <a:ahLst/>
            <a:cxnLst/>
            <a:rect l="l" t="t" r="r" b="b"/>
            <a:pathLst>
              <a:path w="403860" h="20320">
                <a:moveTo>
                  <a:pt x="403860" y="0"/>
                </a:moveTo>
                <a:lnTo>
                  <a:pt x="0" y="0"/>
                </a:lnTo>
                <a:lnTo>
                  <a:pt x="0" y="19812"/>
                </a:lnTo>
                <a:lnTo>
                  <a:pt x="403860" y="19812"/>
                </a:lnTo>
                <a:lnTo>
                  <a:pt x="403860" y="0"/>
                </a:lnTo>
                <a:close/>
              </a:path>
            </a:pathLst>
          </a:custGeom>
          <a:solidFill>
            <a:srgbClr val="000000"/>
          </a:solidFill>
        </p:spPr>
        <p:txBody>
          <a:bodyPr wrap="square" lIns="0" tIns="0" rIns="0" bIns="0" rtlCol="0"/>
          <a:lstStyle/>
          <a:p>
            <a:endParaRPr/>
          </a:p>
        </p:txBody>
      </p:sp>
      <p:sp>
        <p:nvSpPr>
          <p:cNvPr id="11" name="object 11"/>
          <p:cNvSpPr txBox="1"/>
          <p:nvPr/>
        </p:nvSpPr>
        <p:spPr>
          <a:xfrm>
            <a:off x="2584195" y="3831082"/>
            <a:ext cx="35941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𝜕𝐿</a:t>
            </a:r>
            <a:endParaRPr sz="2400">
              <a:latin typeface="Cambria Math"/>
              <a:cs typeface="Cambria Math"/>
            </a:endParaRPr>
          </a:p>
        </p:txBody>
      </p:sp>
      <p:sp>
        <p:nvSpPr>
          <p:cNvPr id="12" name="object 12"/>
          <p:cNvSpPr txBox="1"/>
          <p:nvPr/>
        </p:nvSpPr>
        <p:spPr>
          <a:xfrm>
            <a:off x="2012950" y="4140530"/>
            <a:ext cx="2398395" cy="391795"/>
          </a:xfrm>
          <a:prstGeom prst="rect">
            <a:avLst/>
          </a:prstGeom>
        </p:spPr>
        <p:txBody>
          <a:bodyPr vert="horz" wrap="square" lIns="0" tIns="12700" rIns="0" bIns="0" rtlCol="0">
            <a:spAutoFit/>
          </a:bodyPr>
          <a:lstStyle/>
          <a:p>
            <a:pPr marL="38100">
              <a:lnSpc>
                <a:spcPct val="100000"/>
              </a:lnSpc>
              <a:spcBef>
                <a:spcPts val="100"/>
              </a:spcBef>
            </a:pPr>
            <a:r>
              <a:rPr sz="3600" baseline="15046" dirty="0">
                <a:latin typeface="Cambria Math"/>
                <a:cs typeface="Cambria Math"/>
              </a:rPr>
              <a:t>−</a:t>
            </a:r>
            <a:r>
              <a:rPr sz="3600" spc="-52" baseline="15046" dirty="0">
                <a:latin typeface="Cambria Math"/>
                <a:cs typeface="Cambria Math"/>
              </a:rPr>
              <a:t> </a:t>
            </a:r>
            <a:r>
              <a:rPr sz="3600" baseline="15046" dirty="0">
                <a:solidFill>
                  <a:srgbClr val="FF0000"/>
                </a:solidFill>
                <a:latin typeface="Cambria Math"/>
                <a:cs typeface="Cambria Math"/>
              </a:rPr>
              <a:t>𝜂</a:t>
            </a:r>
            <a:r>
              <a:rPr sz="3600" spc="-120" baseline="15046" dirty="0">
                <a:solidFill>
                  <a:srgbClr val="FF0000"/>
                </a:solidFill>
                <a:latin typeface="Cambria Math"/>
                <a:cs typeface="Cambria Math"/>
              </a:rPr>
              <a:t> </a:t>
            </a:r>
            <a:r>
              <a:rPr sz="3600" spc="-7" baseline="-23148" dirty="0">
                <a:latin typeface="Cambria Math"/>
                <a:cs typeface="Cambria Math"/>
              </a:rPr>
              <a:t>𝜕𝑤</a:t>
            </a:r>
            <a:r>
              <a:rPr sz="3600" spc="-97" baseline="-23148" dirty="0">
                <a:latin typeface="Cambria Math"/>
                <a:cs typeface="Cambria Math"/>
              </a:rPr>
              <a:t> </a:t>
            </a:r>
            <a:r>
              <a:rPr sz="3600" spc="120" baseline="15046" dirty="0">
                <a:latin typeface="Cambria Math"/>
                <a:cs typeface="Cambria Math"/>
              </a:rPr>
              <a:t>|</a:t>
            </a:r>
            <a:r>
              <a:rPr sz="1750" spc="80" dirty="0">
                <a:latin typeface="Cambria Math"/>
                <a:cs typeface="Cambria Math"/>
              </a:rPr>
              <a:t>𝑤=𝑤</a:t>
            </a:r>
            <a:r>
              <a:rPr sz="2175" spc="120" baseline="24904" dirty="0">
                <a:latin typeface="Cambria Math"/>
                <a:cs typeface="Cambria Math"/>
              </a:rPr>
              <a:t>0</a:t>
            </a:r>
            <a:r>
              <a:rPr sz="1750" spc="80" dirty="0">
                <a:latin typeface="Cambria Math"/>
                <a:cs typeface="Cambria Math"/>
              </a:rPr>
              <a:t>,𝑏=𝑏</a:t>
            </a:r>
            <a:r>
              <a:rPr sz="2175" spc="120" baseline="24904" dirty="0">
                <a:latin typeface="Cambria Math"/>
                <a:cs typeface="Cambria Math"/>
              </a:rPr>
              <a:t>0</a:t>
            </a:r>
            <a:endParaRPr sz="2175" baseline="24904">
              <a:latin typeface="Cambria Math"/>
              <a:cs typeface="Cambria Math"/>
            </a:endParaRPr>
          </a:p>
        </p:txBody>
      </p:sp>
      <p:sp>
        <p:nvSpPr>
          <p:cNvPr id="13" name="object 13"/>
          <p:cNvSpPr txBox="1"/>
          <p:nvPr/>
        </p:nvSpPr>
        <p:spPr>
          <a:xfrm>
            <a:off x="1033373" y="4946141"/>
            <a:ext cx="2679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Wingdings"/>
                <a:cs typeface="Wingdings"/>
              </a:rPr>
              <a:t></a:t>
            </a:r>
            <a:endParaRPr sz="2400">
              <a:latin typeface="Wingdings"/>
              <a:cs typeface="Wingdings"/>
            </a:endParaRPr>
          </a:p>
        </p:txBody>
      </p:sp>
      <p:sp>
        <p:nvSpPr>
          <p:cNvPr id="14" name="object 14"/>
          <p:cNvSpPr/>
          <p:nvPr/>
        </p:nvSpPr>
        <p:spPr>
          <a:xfrm>
            <a:off x="2708401" y="5166233"/>
            <a:ext cx="326390" cy="20320"/>
          </a:xfrm>
          <a:custGeom>
            <a:avLst/>
            <a:gdLst/>
            <a:ahLst/>
            <a:cxnLst/>
            <a:rect l="l" t="t" r="r" b="b"/>
            <a:pathLst>
              <a:path w="326389" h="20320">
                <a:moveTo>
                  <a:pt x="326136" y="0"/>
                </a:moveTo>
                <a:lnTo>
                  <a:pt x="0" y="0"/>
                </a:lnTo>
                <a:lnTo>
                  <a:pt x="0" y="19812"/>
                </a:lnTo>
                <a:lnTo>
                  <a:pt x="326136" y="19812"/>
                </a:lnTo>
                <a:lnTo>
                  <a:pt x="326136" y="0"/>
                </a:lnTo>
                <a:close/>
              </a:path>
            </a:pathLst>
          </a:custGeom>
          <a:solidFill>
            <a:srgbClr val="000000"/>
          </a:solidFill>
        </p:spPr>
        <p:txBody>
          <a:bodyPr wrap="square" lIns="0" tIns="0" rIns="0" bIns="0" rtlCol="0"/>
          <a:lstStyle/>
          <a:p>
            <a:endParaRPr/>
          </a:p>
        </p:txBody>
      </p:sp>
      <p:sp>
        <p:nvSpPr>
          <p:cNvPr id="15" name="object 15"/>
          <p:cNvSpPr/>
          <p:nvPr/>
        </p:nvSpPr>
        <p:spPr>
          <a:xfrm>
            <a:off x="4605782" y="5166233"/>
            <a:ext cx="277495" cy="20320"/>
          </a:xfrm>
          <a:custGeom>
            <a:avLst/>
            <a:gdLst/>
            <a:ahLst/>
            <a:cxnLst/>
            <a:rect l="l" t="t" r="r" b="b"/>
            <a:pathLst>
              <a:path w="277495" h="20320">
                <a:moveTo>
                  <a:pt x="277367" y="0"/>
                </a:moveTo>
                <a:lnTo>
                  <a:pt x="0" y="0"/>
                </a:lnTo>
                <a:lnTo>
                  <a:pt x="0" y="19812"/>
                </a:lnTo>
                <a:lnTo>
                  <a:pt x="277367" y="19812"/>
                </a:lnTo>
                <a:lnTo>
                  <a:pt x="277367" y="0"/>
                </a:lnTo>
                <a:close/>
              </a:path>
            </a:pathLst>
          </a:custGeom>
          <a:solidFill>
            <a:srgbClr val="000000"/>
          </a:solidFill>
        </p:spPr>
        <p:txBody>
          <a:bodyPr wrap="square" lIns="0" tIns="0" rIns="0" bIns="0" rtlCol="0"/>
          <a:lstStyle/>
          <a:p>
            <a:endParaRPr/>
          </a:p>
        </p:txBody>
      </p:sp>
      <p:sp>
        <p:nvSpPr>
          <p:cNvPr id="16" name="object 16"/>
          <p:cNvSpPr txBox="1"/>
          <p:nvPr/>
        </p:nvSpPr>
        <p:spPr>
          <a:xfrm>
            <a:off x="1452498" y="4849444"/>
            <a:ext cx="5003927" cy="565785"/>
          </a:xfrm>
          <a:prstGeom prst="rect">
            <a:avLst/>
          </a:prstGeom>
        </p:spPr>
        <p:txBody>
          <a:bodyPr vert="horz" wrap="square" lIns="0" tIns="13335" rIns="0" bIns="0" rtlCol="0">
            <a:spAutoFit/>
          </a:bodyPr>
          <a:lstStyle/>
          <a:p>
            <a:pPr marR="175895" algn="ctr">
              <a:lnSpc>
                <a:spcPts val="1735"/>
              </a:lnSpc>
              <a:spcBef>
                <a:spcPts val="105"/>
              </a:spcBef>
              <a:tabLst>
                <a:tab pos="1873250" algn="l"/>
              </a:tabLst>
            </a:pPr>
            <a:r>
              <a:rPr sz="1750" spc="65" dirty="0">
                <a:latin typeface="Cambria Math"/>
                <a:cs typeface="Cambria Math"/>
              </a:rPr>
              <a:t>𝜕𝐿	𝜕𝐿</a:t>
            </a:r>
            <a:endParaRPr sz="1750" dirty="0">
              <a:latin typeface="Cambria Math"/>
              <a:cs typeface="Cambria Math"/>
            </a:endParaRPr>
          </a:p>
          <a:p>
            <a:pPr marL="50800">
              <a:lnSpc>
                <a:spcPts val="2515"/>
              </a:lnSpc>
            </a:pPr>
            <a:r>
              <a:rPr sz="3600" spc="-7" baseline="13888" dirty="0">
                <a:latin typeface="Calibri"/>
                <a:cs typeface="Calibri"/>
              </a:rPr>
              <a:t>Compu</a:t>
            </a:r>
            <a:r>
              <a:rPr sz="3600" spc="-37" baseline="13888" dirty="0">
                <a:latin typeface="Calibri"/>
                <a:cs typeface="Calibri"/>
              </a:rPr>
              <a:t>t</a:t>
            </a:r>
            <a:r>
              <a:rPr sz="3600" baseline="13888" dirty="0">
                <a:latin typeface="Calibri"/>
                <a:cs typeface="Calibri"/>
              </a:rPr>
              <a:t>e</a:t>
            </a:r>
            <a:r>
              <a:rPr sz="3600" spc="-15" baseline="13888" dirty="0">
                <a:latin typeface="Calibri"/>
                <a:cs typeface="Calibri"/>
              </a:rPr>
              <a:t> </a:t>
            </a:r>
            <a:r>
              <a:rPr sz="2625" spc="277" baseline="-19047" dirty="0">
                <a:latin typeface="Cambria Math"/>
                <a:cs typeface="Cambria Math"/>
              </a:rPr>
              <a:t>𝜕</a:t>
            </a:r>
            <a:r>
              <a:rPr sz="2625" spc="284" baseline="-19047" dirty="0">
                <a:latin typeface="Cambria Math"/>
                <a:cs typeface="Cambria Math"/>
              </a:rPr>
              <a:t>𝑤</a:t>
            </a:r>
            <a:r>
              <a:rPr sz="2625" spc="89" baseline="-19047" dirty="0">
                <a:latin typeface="Cambria Math"/>
                <a:cs typeface="Cambria Math"/>
              </a:rPr>
              <a:t> </a:t>
            </a:r>
            <a:r>
              <a:rPr sz="3600" spc="7" baseline="13888" dirty="0">
                <a:latin typeface="Cambria Math"/>
                <a:cs typeface="Cambria Math"/>
              </a:rPr>
              <a:t>|</a:t>
            </a:r>
            <a:r>
              <a:rPr sz="1750" spc="229" dirty="0">
                <a:latin typeface="Cambria Math"/>
                <a:cs typeface="Cambria Math"/>
              </a:rPr>
              <a:t>𝑤</a:t>
            </a:r>
            <a:r>
              <a:rPr sz="1750" spc="-40" dirty="0">
                <a:latin typeface="Cambria Math"/>
                <a:cs typeface="Cambria Math"/>
              </a:rPr>
              <a:t>=</a:t>
            </a:r>
            <a:r>
              <a:rPr sz="1750" spc="265" dirty="0">
                <a:latin typeface="Cambria Math"/>
                <a:cs typeface="Cambria Math"/>
              </a:rPr>
              <a:t>𝑤</a:t>
            </a:r>
            <a:r>
              <a:rPr sz="2175" spc="209" baseline="24904" dirty="0">
                <a:latin typeface="Cambria Math"/>
                <a:cs typeface="Cambria Math"/>
              </a:rPr>
              <a:t>1</a:t>
            </a:r>
            <a:r>
              <a:rPr sz="1750" dirty="0">
                <a:latin typeface="Cambria Math"/>
                <a:cs typeface="Cambria Math"/>
              </a:rPr>
              <a:t>,</a:t>
            </a:r>
            <a:r>
              <a:rPr sz="1750" spc="235" dirty="0">
                <a:latin typeface="Cambria Math"/>
                <a:cs typeface="Cambria Math"/>
              </a:rPr>
              <a:t>𝑏</a:t>
            </a:r>
            <a:r>
              <a:rPr sz="1750" spc="-40" dirty="0">
                <a:latin typeface="Cambria Math"/>
                <a:cs typeface="Cambria Math"/>
              </a:rPr>
              <a:t>=</a:t>
            </a:r>
            <a:r>
              <a:rPr sz="1750" spc="235" dirty="0">
                <a:latin typeface="Cambria Math"/>
                <a:cs typeface="Cambria Math"/>
              </a:rPr>
              <a:t>𝑏</a:t>
            </a:r>
            <a:r>
              <a:rPr sz="2175" spc="75" baseline="24904" dirty="0">
                <a:latin typeface="Cambria Math"/>
                <a:cs typeface="Cambria Math"/>
              </a:rPr>
              <a:t>1</a:t>
            </a:r>
            <a:r>
              <a:rPr sz="2175" spc="-179" baseline="24904" dirty="0">
                <a:latin typeface="Cambria Math"/>
                <a:cs typeface="Cambria Math"/>
              </a:rPr>
              <a:t> </a:t>
            </a:r>
            <a:r>
              <a:rPr sz="3600" baseline="13888" dirty="0">
                <a:latin typeface="Calibri"/>
                <a:cs typeface="Calibri"/>
              </a:rPr>
              <a:t>,</a:t>
            </a:r>
            <a:r>
              <a:rPr sz="3600" spc="-22" baseline="13888" dirty="0">
                <a:latin typeface="Calibri"/>
                <a:cs typeface="Calibri"/>
              </a:rPr>
              <a:t> </a:t>
            </a:r>
            <a:r>
              <a:rPr sz="2625" spc="284" baseline="-19047" dirty="0">
                <a:latin typeface="Cambria Math"/>
                <a:cs typeface="Cambria Math"/>
              </a:rPr>
              <a:t>𝜕</a:t>
            </a:r>
            <a:r>
              <a:rPr sz="2625" spc="292" baseline="-19047" dirty="0">
                <a:latin typeface="Cambria Math"/>
                <a:cs typeface="Cambria Math"/>
              </a:rPr>
              <a:t>𝑏</a:t>
            </a:r>
            <a:r>
              <a:rPr sz="2625" spc="97" baseline="-19047" dirty="0">
                <a:latin typeface="Cambria Math"/>
                <a:cs typeface="Cambria Math"/>
              </a:rPr>
              <a:t> </a:t>
            </a:r>
            <a:r>
              <a:rPr sz="3600" spc="7" baseline="13888" dirty="0">
                <a:latin typeface="Cambria Math"/>
                <a:cs typeface="Cambria Math"/>
              </a:rPr>
              <a:t>|</a:t>
            </a:r>
            <a:r>
              <a:rPr sz="1750" spc="229" dirty="0">
                <a:latin typeface="Cambria Math"/>
                <a:cs typeface="Cambria Math"/>
              </a:rPr>
              <a:t>𝑤</a:t>
            </a:r>
            <a:r>
              <a:rPr sz="1750" spc="-30" dirty="0">
                <a:latin typeface="Cambria Math"/>
                <a:cs typeface="Cambria Math"/>
              </a:rPr>
              <a:t>=</a:t>
            </a:r>
            <a:r>
              <a:rPr sz="1750" spc="265" dirty="0">
                <a:latin typeface="Cambria Math"/>
                <a:cs typeface="Cambria Math"/>
              </a:rPr>
              <a:t>𝑤</a:t>
            </a:r>
            <a:r>
              <a:rPr sz="2175" spc="187" baseline="24904" dirty="0">
                <a:latin typeface="Cambria Math"/>
                <a:cs typeface="Cambria Math"/>
              </a:rPr>
              <a:t>1</a:t>
            </a:r>
            <a:r>
              <a:rPr sz="1750" dirty="0">
                <a:latin typeface="Cambria Math"/>
                <a:cs typeface="Cambria Math"/>
              </a:rPr>
              <a:t>,</a:t>
            </a:r>
            <a:r>
              <a:rPr sz="1750" spc="235" dirty="0">
                <a:latin typeface="Cambria Math"/>
                <a:cs typeface="Cambria Math"/>
              </a:rPr>
              <a:t>𝑏</a:t>
            </a:r>
            <a:r>
              <a:rPr sz="1750" spc="-30" dirty="0">
                <a:latin typeface="Cambria Math"/>
                <a:cs typeface="Cambria Math"/>
              </a:rPr>
              <a:t>=</a:t>
            </a:r>
            <a:r>
              <a:rPr sz="1750" spc="235" dirty="0">
                <a:latin typeface="Cambria Math"/>
                <a:cs typeface="Cambria Math"/>
              </a:rPr>
              <a:t>𝑏</a:t>
            </a:r>
            <a:r>
              <a:rPr sz="2175" spc="75" baseline="24904" dirty="0">
                <a:latin typeface="Cambria Math"/>
                <a:cs typeface="Cambria Math"/>
              </a:rPr>
              <a:t>1</a:t>
            </a:r>
            <a:endParaRPr sz="2175" baseline="24904" dirty="0">
              <a:latin typeface="Cambria Math"/>
              <a:cs typeface="Cambria Math"/>
            </a:endParaRPr>
          </a:p>
        </p:txBody>
      </p:sp>
      <p:sp>
        <p:nvSpPr>
          <p:cNvPr id="17" name="object 17"/>
          <p:cNvSpPr txBox="1"/>
          <p:nvPr/>
        </p:nvSpPr>
        <p:spPr>
          <a:xfrm>
            <a:off x="4853051" y="4097273"/>
            <a:ext cx="1113790" cy="391160"/>
          </a:xfrm>
          <a:prstGeom prst="rect">
            <a:avLst/>
          </a:prstGeom>
        </p:spPr>
        <p:txBody>
          <a:bodyPr vert="horz" wrap="square" lIns="0" tIns="12700" rIns="0" bIns="0" rtlCol="0">
            <a:spAutoFit/>
          </a:bodyPr>
          <a:lstStyle/>
          <a:p>
            <a:pPr marL="38100">
              <a:lnSpc>
                <a:spcPct val="100000"/>
              </a:lnSpc>
              <a:spcBef>
                <a:spcPts val="100"/>
              </a:spcBef>
            </a:pPr>
            <a:r>
              <a:rPr sz="2400" spc="30" dirty="0">
                <a:latin typeface="Cambria Math"/>
                <a:cs typeface="Cambria Math"/>
              </a:rPr>
              <a:t>𝑏</a:t>
            </a:r>
            <a:r>
              <a:rPr sz="2625" spc="44" baseline="28571" dirty="0">
                <a:latin typeface="Cambria Math"/>
                <a:cs typeface="Cambria Math"/>
              </a:rPr>
              <a:t>1</a:t>
            </a:r>
            <a:r>
              <a:rPr sz="2625" spc="502" baseline="28571" dirty="0">
                <a:latin typeface="Cambria Math"/>
                <a:cs typeface="Cambria Math"/>
              </a:rPr>
              <a:t> </a:t>
            </a:r>
            <a:r>
              <a:rPr sz="2400" dirty="0">
                <a:latin typeface="Cambria Math"/>
                <a:cs typeface="Cambria Math"/>
              </a:rPr>
              <a:t>←</a:t>
            </a:r>
            <a:r>
              <a:rPr sz="2400" spc="114" dirty="0">
                <a:latin typeface="Cambria Math"/>
                <a:cs typeface="Cambria Math"/>
              </a:rPr>
              <a:t> </a:t>
            </a:r>
            <a:r>
              <a:rPr sz="2400" spc="55" dirty="0">
                <a:latin typeface="Cambria Math"/>
                <a:cs typeface="Cambria Math"/>
              </a:rPr>
              <a:t>𝑏</a:t>
            </a:r>
            <a:r>
              <a:rPr sz="2625" spc="82" baseline="28571" dirty="0">
                <a:latin typeface="Cambria Math"/>
                <a:cs typeface="Cambria Math"/>
              </a:rPr>
              <a:t>0</a:t>
            </a:r>
            <a:endParaRPr sz="2625" baseline="28571">
              <a:latin typeface="Cambria Math"/>
              <a:cs typeface="Cambria Math"/>
            </a:endParaRPr>
          </a:p>
        </p:txBody>
      </p:sp>
      <p:sp>
        <p:nvSpPr>
          <p:cNvPr id="18" name="object 18"/>
          <p:cNvSpPr/>
          <p:nvPr/>
        </p:nvSpPr>
        <p:spPr>
          <a:xfrm>
            <a:off x="6522593" y="4317619"/>
            <a:ext cx="341630" cy="20320"/>
          </a:xfrm>
          <a:custGeom>
            <a:avLst/>
            <a:gdLst/>
            <a:ahLst/>
            <a:cxnLst/>
            <a:rect l="l" t="t" r="r" b="b"/>
            <a:pathLst>
              <a:path w="341629" h="20320">
                <a:moveTo>
                  <a:pt x="341375" y="0"/>
                </a:moveTo>
                <a:lnTo>
                  <a:pt x="0" y="0"/>
                </a:lnTo>
                <a:lnTo>
                  <a:pt x="0" y="19811"/>
                </a:lnTo>
                <a:lnTo>
                  <a:pt x="341375" y="19811"/>
                </a:lnTo>
                <a:lnTo>
                  <a:pt x="341375" y="0"/>
                </a:lnTo>
                <a:close/>
              </a:path>
            </a:pathLst>
          </a:custGeom>
          <a:solidFill>
            <a:srgbClr val="000000"/>
          </a:solidFill>
        </p:spPr>
        <p:txBody>
          <a:bodyPr wrap="square" lIns="0" tIns="0" rIns="0" bIns="0" rtlCol="0"/>
          <a:lstStyle/>
          <a:p>
            <a:endParaRPr/>
          </a:p>
        </p:txBody>
      </p:sp>
      <p:sp>
        <p:nvSpPr>
          <p:cNvPr id="19" name="object 19"/>
          <p:cNvSpPr txBox="1"/>
          <p:nvPr/>
        </p:nvSpPr>
        <p:spPr>
          <a:xfrm>
            <a:off x="6512432" y="3867150"/>
            <a:ext cx="3568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𝜕𝐿</a:t>
            </a:r>
            <a:endParaRPr sz="2400">
              <a:latin typeface="Cambria Math"/>
              <a:cs typeface="Cambria Math"/>
            </a:endParaRPr>
          </a:p>
        </p:txBody>
      </p:sp>
      <p:sp>
        <p:nvSpPr>
          <p:cNvPr id="20" name="object 20"/>
          <p:cNvSpPr txBox="1"/>
          <p:nvPr/>
        </p:nvSpPr>
        <p:spPr>
          <a:xfrm>
            <a:off x="5970396" y="4176521"/>
            <a:ext cx="2337435" cy="391160"/>
          </a:xfrm>
          <a:prstGeom prst="rect">
            <a:avLst/>
          </a:prstGeom>
        </p:spPr>
        <p:txBody>
          <a:bodyPr vert="horz" wrap="square" lIns="0" tIns="12700" rIns="0" bIns="0" rtlCol="0">
            <a:spAutoFit/>
          </a:bodyPr>
          <a:lstStyle/>
          <a:p>
            <a:pPr marL="38100">
              <a:lnSpc>
                <a:spcPct val="100000"/>
              </a:lnSpc>
              <a:spcBef>
                <a:spcPts val="100"/>
              </a:spcBef>
            </a:pPr>
            <a:r>
              <a:rPr sz="3600" baseline="13888" dirty="0">
                <a:latin typeface="Cambria Math"/>
                <a:cs typeface="Cambria Math"/>
              </a:rPr>
              <a:t>−</a:t>
            </a:r>
            <a:r>
              <a:rPr sz="3600" spc="-30" baseline="13888" dirty="0">
                <a:latin typeface="Cambria Math"/>
                <a:cs typeface="Cambria Math"/>
              </a:rPr>
              <a:t> </a:t>
            </a:r>
            <a:r>
              <a:rPr sz="3600" baseline="13888" dirty="0">
                <a:solidFill>
                  <a:srgbClr val="FF0000"/>
                </a:solidFill>
                <a:latin typeface="Cambria Math"/>
                <a:cs typeface="Cambria Math"/>
              </a:rPr>
              <a:t>𝜂</a:t>
            </a:r>
            <a:r>
              <a:rPr sz="3600" spc="-120" baseline="13888" dirty="0">
                <a:solidFill>
                  <a:srgbClr val="FF0000"/>
                </a:solidFill>
                <a:latin typeface="Cambria Math"/>
                <a:cs typeface="Cambria Math"/>
              </a:rPr>
              <a:t> </a:t>
            </a:r>
            <a:r>
              <a:rPr sz="3600" spc="-7" baseline="-23148" dirty="0">
                <a:latin typeface="Cambria Math"/>
                <a:cs typeface="Cambria Math"/>
              </a:rPr>
              <a:t>𝜕𝑏</a:t>
            </a:r>
            <a:r>
              <a:rPr sz="3600" spc="-127" baseline="-23148" dirty="0">
                <a:latin typeface="Cambria Math"/>
                <a:cs typeface="Cambria Math"/>
              </a:rPr>
              <a:t> </a:t>
            </a:r>
            <a:r>
              <a:rPr sz="3600" spc="120" baseline="13888" dirty="0">
                <a:latin typeface="Cambria Math"/>
                <a:cs typeface="Cambria Math"/>
              </a:rPr>
              <a:t>|</a:t>
            </a:r>
            <a:r>
              <a:rPr sz="1750" spc="80" dirty="0">
                <a:latin typeface="Cambria Math"/>
                <a:cs typeface="Cambria Math"/>
              </a:rPr>
              <a:t>𝑤=𝑤</a:t>
            </a:r>
            <a:r>
              <a:rPr sz="2175" spc="120" baseline="24904" dirty="0">
                <a:latin typeface="Cambria Math"/>
                <a:cs typeface="Cambria Math"/>
              </a:rPr>
              <a:t>0</a:t>
            </a:r>
            <a:r>
              <a:rPr sz="1750" spc="80" dirty="0">
                <a:latin typeface="Cambria Math"/>
                <a:cs typeface="Cambria Math"/>
              </a:rPr>
              <a:t>,𝑏=𝑏</a:t>
            </a:r>
            <a:r>
              <a:rPr sz="2175" spc="120" baseline="24904" dirty="0">
                <a:latin typeface="Cambria Math"/>
                <a:cs typeface="Cambria Math"/>
              </a:rPr>
              <a:t>0</a:t>
            </a:r>
            <a:endParaRPr sz="2175" baseline="24904">
              <a:latin typeface="Cambria Math"/>
              <a:cs typeface="Cambria Math"/>
            </a:endParaRPr>
          </a:p>
        </p:txBody>
      </p:sp>
      <p:sp>
        <p:nvSpPr>
          <p:cNvPr id="21" name="object 21"/>
          <p:cNvSpPr/>
          <p:nvPr/>
        </p:nvSpPr>
        <p:spPr>
          <a:xfrm>
            <a:off x="7303643" y="212089"/>
            <a:ext cx="595630" cy="1303020"/>
          </a:xfrm>
          <a:custGeom>
            <a:avLst/>
            <a:gdLst/>
            <a:ahLst/>
            <a:cxnLst/>
            <a:rect l="l" t="t" r="r" b="b"/>
            <a:pathLst>
              <a:path w="595629" h="1303020">
                <a:moveTo>
                  <a:pt x="89662" y="0"/>
                </a:moveTo>
                <a:lnTo>
                  <a:pt x="0" y="0"/>
                </a:lnTo>
                <a:lnTo>
                  <a:pt x="0" y="13970"/>
                </a:lnTo>
                <a:lnTo>
                  <a:pt x="0" y="1289050"/>
                </a:lnTo>
                <a:lnTo>
                  <a:pt x="0" y="1303020"/>
                </a:lnTo>
                <a:lnTo>
                  <a:pt x="89662" y="1303020"/>
                </a:lnTo>
                <a:lnTo>
                  <a:pt x="89662" y="1289050"/>
                </a:lnTo>
                <a:lnTo>
                  <a:pt x="31242" y="1289050"/>
                </a:lnTo>
                <a:lnTo>
                  <a:pt x="31242" y="13970"/>
                </a:lnTo>
                <a:lnTo>
                  <a:pt x="89662" y="13970"/>
                </a:lnTo>
                <a:lnTo>
                  <a:pt x="89662" y="0"/>
                </a:lnTo>
                <a:close/>
              </a:path>
              <a:path w="595629" h="1303020">
                <a:moveTo>
                  <a:pt x="498983" y="299974"/>
                </a:moveTo>
                <a:lnTo>
                  <a:pt x="95123" y="299974"/>
                </a:lnTo>
                <a:lnTo>
                  <a:pt x="95123" y="319786"/>
                </a:lnTo>
                <a:lnTo>
                  <a:pt x="498983" y="319786"/>
                </a:lnTo>
                <a:lnTo>
                  <a:pt x="498983" y="299974"/>
                </a:lnTo>
                <a:close/>
              </a:path>
              <a:path w="595629" h="1303020">
                <a:moveTo>
                  <a:pt x="595503" y="0"/>
                </a:moveTo>
                <a:lnTo>
                  <a:pt x="505968" y="0"/>
                </a:lnTo>
                <a:lnTo>
                  <a:pt x="505968" y="13970"/>
                </a:lnTo>
                <a:lnTo>
                  <a:pt x="564261" y="13970"/>
                </a:lnTo>
                <a:lnTo>
                  <a:pt x="564261" y="1289050"/>
                </a:lnTo>
                <a:lnTo>
                  <a:pt x="505968" y="1289050"/>
                </a:lnTo>
                <a:lnTo>
                  <a:pt x="505968" y="1303020"/>
                </a:lnTo>
                <a:lnTo>
                  <a:pt x="595503" y="1303020"/>
                </a:lnTo>
                <a:lnTo>
                  <a:pt x="595503" y="1289050"/>
                </a:lnTo>
                <a:lnTo>
                  <a:pt x="595503" y="13970"/>
                </a:lnTo>
                <a:lnTo>
                  <a:pt x="595503" y="0"/>
                </a:lnTo>
                <a:close/>
              </a:path>
            </a:pathLst>
          </a:custGeom>
          <a:solidFill>
            <a:srgbClr val="000000"/>
          </a:solidFill>
        </p:spPr>
        <p:txBody>
          <a:bodyPr wrap="square" lIns="0" tIns="0" rIns="0" bIns="0" rtlCol="0"/>
          <a:lstStyle/>
          <a:p>
            <a:endParaRPr/>
          </a:p>
        </p:txBody>
      </p:sp>
      <p:sp>
        <p:nvSpPr>
          <p:cNvPr id="22" name="object 22"/>
          <p:cNvSpPr txBox="1">
            <a:spLocks noGrp="1"/>
          </p:cNvSpPr>
          <p:nvPr>
            <p:ph type="title"/>
          </p:nvPr>
        </p:nvSpPr>
        <p:spPr>
          <a:xfrm>
            <a:off x="7419213" y="60147"/>
            <a:ext cx="359410" cy="391795"/>
          </a:xfrm>
          <a:prstGeom prst="rect">
            <a:avLst/>
          </a:prstGeom>
        </p:spPr>
        <p:txBody>
          <a:bodyPr vert="horz" wrap="square" lIns="0" tIns="12700" rIns="0" bIns="0" rtlCol="0">
            <a:spAutoFit/>
          </a:bodyPr>
          <a:lstStyle/>
          <a:p>
            <a:pPr marL="12700">
              <a:lnSpc>
                <a:spcPct val="100000"/>
              </a:lnSpc>
              <a:spcBef>
                <a:spcPts val="100"/>
              </a:spcBef>
            </a:pPr>
            <a:r>
              <a:rPr sz="2400" b="0" dirty="0">
                <a:latin typeface="Cambria Math"/>
                <a:cs typeface="Cambria Math"/>
              </a:rPr>
              <a:t>𝜕𝐿</a:t>
            </a:r>
            <a:endParaRPr sz="2400">
              <a:latin typeface="Cambria Math"/>
              <a:cs typeface="Cambria Math"/>
            </a:endParaRPr>
          </a:p>
        </p:txBody>
      </p:sp>
      <p:sp>
        <p:nvSpPr>
          <p:cNvPr id="23" name="object 23"/>
          <p:cNvSpPr/>
          <p:nvPr/>
        </p:nvSpPr>
        <p:spPr>
          <a:xfrm>
            <a:off x="7430769" y="1258824"/>
            <a:ext cx="341630" cy="20320"/>
          </a:xfrm>
          <a:custGeom>
            <a:avLst/>
            <a:gdLst/>
            <a:ahLst/>
            <a:cxnLst/>
            <a:rect l="l" t="t" r="r" b="b"/>
            <a:pathLst>
              <a:path w="341629" h="20319">
                <a:moveTo>
                  <a:pt x="341375" y="0"/>
                </a:moveTo>
                <a:lnTo>
                  <a:pt x="0" y="0"/>
                </a:lnTo>
                <a:lnTo>
                  <a:pt x="0" y="19812"/>
                </a:lnTo>
                <a:lnTo>
                  <a:pt x="341375" y="19812"/>
                </a:lnTo>
                <a:lnTo>
                  <a:pt x="341375" y="0"/>
                </a:lnTo>
                <a:close/>
              </a:path>
            </a:pathLst>
          </a:custGeom>
          <a:solidFill>
            <a:srgbClr val="000000"/>
          </a:solidFill>
        </p:spPr>
        <p:txBody>
          <a:bodyPr wrap="square" lIns="0" tIns="0" rIns="0" bIns="0" rtlCol="0"/>
          <a:lstStyle/>
          <a:p>
            <a:endParaRPr/>
          </a:p>
        </p:txBody>
      </p:sp>
      <p:sp>
        <p:nvSpPr>
          <p:cNvPr id="24" name="object 24"/>
          <p:cNvSpPr txBox="1"/>
          <p:nvPr/>
        </p:nvSpPr>
        <p:spPr>
          <a:xfrm>
            <a:off x="7387208" y="495046"/>
            <a:ext cx="419734" cy="703580"/>
          </a:xfrm>
          <a:prstGeom prst="rect">
            <a:avLst/>
          </a:prstGeom>
        </p:spPr>
        <p:txBody>
          <a:bodyPr vert="horz" wrap="square" lIns="0" tIns="12700" rIns="0" bIns="0" rtlCol="0">
            <a:spAutoFit/>
          </a:bodyPr>
          <a:lstStyle/>
          <a:p>
            <a:pPr marL="12700">
              <a:lnSpc>
                <a:spcPts val="2670"/>
              </a:lnSpc>
              <a:spcBef>
                <a:spcPts val="100"/>
              </a:spcBef>
            </a:pPr>
            <a:r>
              <a:rPr sz="2400" spc="-5" dirty="0">
                <a:latin typeface="Cambria Math"/>
                <a:cs typeface="Cambria Math"/>
              </a:rPr>
              <a:t>𝜕</a:t>
            </a:r>
            <a:r>
              <a:rPr sz="2400" dirty="0">
                <a:latin typeface="Cambria Math"/>
                <a:cs typeface="Cambria Math"/>
              </a:rPr>
              <a:t>𝑤</a:t>
            </a:r>
            <a:endParaRPr sz="2400">
              <a:latin typeface="Cambria Math"/>
              <a:cs typeface="Cambria Math"/>
            </a:endParaRPr>
          </a:p>
          <a:p>
            <a:pPr marL="45720">
              <a:lnSpc>
                <a:spcPts val="2670"/>
              </a:lnSpc>
            </a:pPr>
            <a:r>
              <a:rPr sz="2400" spc="-5" dirty="0">
                <a:latin typeface="Cambria Math"/>
                <a:cs typeface="Cambria Math"/>
              </a:rPr>
              <a:t>𝜕𝐿</a:t>
            </a:r>
            <a:endParaRPr sz="2400">
              <a:latin typeface="Cambria Math"/>
              <a:cs typeface="Cambria Math"/>
            </a:endParaRPr>
          </a:p>
        </p:txBody>
      </p:sp>
      <p:sp>
        <p:nvSpPr>
          <p:cNvPr id="25" name="object 25"/>
          <p:cNvSpPr txBox="1"/>
          <p:nvPr/>
        </p:nvSpPr>
        <p:spPr>
          <a:xfrm>
            <a:off x="7419213" y="1241501"/>
            <a:ext cx="35941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𝑏</a:t>
            </a:r>
            <a:endParaRPr sz="2400">
              <a:latin typeface="Cambria Math"/>
              <a:cs typeface="Cambria Math"/>
            </a:endParaRPr>
          </a:p>
        </p:txBody>
      </p:sp>
      <p:sp>
        <p:nvSpPr>
          <p:cNvPr id="26" name="object 26"/>
          <p:cNvSpPr txBox="1"/>
          <p:nvPr/>
        </p:nvSpPr>
        <p:spPr>
          <a:xfrm>
            <a:off x="6550406" y="660086"/>
            <a:ext cx="668655" cy="357505"/>
          </a:xfrm>
          <a:prstGeom prst="rect">
            <a:avLst/>
          </a:prstGeom>
        </p:spPr>
        <p:txBody>
          <a:bodyPr vert="horz" wrap="square" lIns="0" tIns="0" rIns="0" bIns="0" rtlCol="0">
            <a:spAutoFit/>
          </a:bodyPr>
          <a:lstStyle/>
          <a:p>
            <a:pPr>
              <a:lnSpc>
                <a:spcPts val="2760"/>
              </a:lnSpc>
            </a:pPr>
            <a:r>
              <a:rPr sz="2400" dirty="0">
                <a:latin typeface="Cambria Math"/>
                <a:cs typeface="Cambria Math"/>
              </a:rPr>
              <a:t>𝛻𝐿</a:t>
            </a:r>
            <a:r>
              <a:rPr sz="2400" spc="95" dirty="0">
                <a:latin typeface="Cambria Math"/>
                <a:cs typeface="Cambria Math"/>
              </a:rPr>
              <a:t> </a:t>
            </a:r>
            <a:r>
              <a:rPr sz="2400" dirty="0">
                <a:latin typeface="Cambria Math"/>
                <a:cs typeface="Cambria Math"/>
              </a:rPr>
              <a:t>=</a:t>
            </a:r>
            <a:endParaRPr sz="2400">
              <a:latin typeface="Cambria Math"/>
              <a:cs typeface="Cambria Math"/>
            </a:endParaRPr>
          </a:p>
        </p:txBody>
      </p:sp>
      <p:sp>
        <p:nvSpPr>
          <p:cNvPr id="27" name="object 27"/>
          <p:cNvSpPr txBox="1"/>
          <p:nvPr/>
        </p:nvSpPr>
        <p:spPr>
          <a:xfrm>
            <a:off x="7967598" y="1147317"/>
            <a:ext cx="10566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g</a:t>
            </a:r>
            <a:r>
              <a:rPr sz="2400" spc="-50" dirty="0">
                <a:latin typeface="Calibri"/>
                <a:cs typeface="Calibri"/>
              </a:rPr>
              <a:t>r</a:t>
            </a:r>
            <a:r>
              <a:rPr sz="2400" dirty="0">
                <a:latin typeface="Calibri"/>
                <a:cs typeface="Calibri"/>
              </a:rPr>
              <a:t>adie</a:t>
            </a:r>
            <a:r>
              <a:rPr sz="2400" spc="-25" dirty="0">
                <a:latin typeface="Calibri"/>
                <a:cs typeface="Calibri"/>
              </a:rPr>
              <a:t>n</a:t>
            </a:r>
            <a:r>
              <a:rPr sz="2400" dirty="0">
                <a:latin typeface="Calibri"/>
                <a:cs typeface="Calibri"/>
              </a:rPr>
              <a:t>t</a:t>
            </a:r>
            <a:endParaRPr sz="2400">
              <a:latin typeface="Calibri"/>
              <a:cs typeface="Calibri"/>
            </a:endParaRPr>
          </a:p>
        </p:txBody>
      </p:sp>
      <p:grpSp>
        <p:nvGrpSpPr>
          <p:cNvPr id="28" name="object 28"/>
          <p:cNvGrpSpPr/>
          <p:nvPr/>
        </p:nvGrpSpPr>
        <p:grpSpPr>
          <a:xfrm>
            <a:off x="6437376" y="88392"/>
            <a:ext cx="2662555" cy="1513840"/>
            <a:chOff x="6437376" y="88392"/>
            <a:chExt cx="2662555" cy="1513840"/>
          </a:xfrm>
        </p:grpSpPr>
        <p:sp>
          <p:nvSpPr>
            <p:cNvPr id="29" name="object 29"/>
            <p:cNvSpPr/>
            <p:nvPr/>
          </p:nvSpPr>
          <p:spPr>
            <a:xfrm>
              <a:off x="6456426" y="107442"/>
              <a:ext cx="2624455" cy="1475740"/>
            </a:xfrm>
            <a:custGeom>
              <a:avLst/>
              <a:gdLst/>
              <a:ahLst/>
              <a:cxnLst/>
              <a:rect l="l" t="t" r="r" b="b"/>
              <a:pathLst>
                <a:path w="2624454" h="1475740">
                  <a:moveTo>
                    <a:pt x="0" y="1475231"/>
                  </a:moveTo>
                  <a:lnTo>
                    <a:pt x="2624328" y="1475231"/>
                  </a:lnTo>
                  <a:lnTo>
                    <a:pt x="2624328" y="0"/>
                  </a:lnTo>
                  <a:lnTo>
                    <a:pt x="0" y="0"/>
                  </a:lnTo>
                  <a:lnTo>
                    <a:pt x="0" y="1475231"/>
                  </a:lnTo>
                  <a:close/>
                </a:path>
              </a:pathLst>
            </a:custGeom>
            <a:ln w="38100">
              <a:solidFill>
                <a:srgbClr val="FF0000"/>
              </a:solidFill>
            </a:ln>
          </p:spPr>
          <p:txBody>
            <a:bodyPr wrap="square" lIns="0" tIns="0" rIns="0" bIns="0" rtlCol="0"/>
            <a:lstStyle/>
            <a:p>
              <a:endParaRPr/>
            </a:p>
          </p:txBody>
        </p:sp>
        <p:sp>
          <p:nvSpPr>
            <p:cNvPr id="30" name="object 30"/>
            <p:cNvSpPr/>
            <p:nvPr/>
          </p:nvSpPr>
          <p:spPr>
            <a:xfrm>
              <a:off x="6537960" y="446532"/>
              <a:ext cx="654050" cy="802005"/>
            </a:xfrm>
            <a:custGeom>
              <a:avLst/>
              <a:gdLst/>
              <a:ahLst/>
              <a:cxnLst/>
              <a:rect l="l" t="t" r="r" b="b"/>
              <a:pathLst>
                <a:path w="654050" h="802005">
                  <a:moveTo>
                    <a:pt x="653796" y="0"/>
                  </a:moveTo>
                  <a:lnTo>
                    <a:pt x="0" y="0"/>
                  </a:lnTo>
                  <a:lnTo>
                    <a:pt x="0" y="801624"/>
                  </a:lnTo>
                  <a:lnTo>
                    <a:pt x="653796" y="801624"/>
                  </a:lnTo>
                  <a:lnTo>
                    <a:pt x="653796" y="0"/>
                  </a:lnTo>
                  <a:close/>
                </a:path>
              </a:pathLst>
            </a:custGeom>
            <a:solidFill>
              <a:srgbClr val="FFFFFF"/>
            </a:solidFill>
          </p:spPr>
          <p:txBody>
            <a:bodyPr wrap="square" lIns="0" tIns="0" rIns="0" bIns="0" rtlCol="0"/>
            <a:lstStyle/>
            <a:p>
              <a:endParaRPr/>
            </a:p>
          </p:txBody>
        </p:sp>
      </p:grpSp>
      <p:sp>
        <p:nvSpPr>
          <p:cNvPr id="31" name="object 31"/>
          <p:cNvSpPr txBox="1"/>
          <p:nvPr/>
        </p:nvSpPr>
        <p:spPr>
          <a:xfrm>
            <a:off x="1024839" y="5898286"/>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2</a:t>
            </a:r>
            <a:endParaRPr sz="1750">
              <a:latin typeface="Cambria Math"/>
              <a:cs typeface="Cambria Math"/>
            </a:endParaRPr>
          </a:p>
        </p:txBody>
      </p:sp>
      <p:sp>
        <p:nvSpPr>
          <p:cNvPr id="32" name="object 32"/>
          <p:cNvSpPr txBox="1"/>
          <p:nvPr/>
        </p:nvSpPr>
        <p:spPr>
          <a:xfrm>
            <a:off x="780999" y="5927852"/>
            <a:ext cx="1061720" cy="391160"/>
          </a:xfrm>
          <a:prstGeom prst="rect">
            <a:avLst/>
          </a:prstGeom>
        </p:spPr>
        <p:txBody>
          <a:bodyPr vert="horz" wrap="square" lIns="0" tIns="12700" rIns="0" bIns="0" rtlCol="0">
            <a:spAutoFit/>
          </a:bodyPr>
          <a:lstStyle/>
          <a:p>
            <a:pPr marL="12700">
              <a:lnSpc>
                <a:spcPct val="100000"/>
              </a:lnSpc>
              <a:spcBef>
                <a:spcPts val="100"/>
              </a:spcBef>
              <a:tabLst>
                <a:tab pos="481965" algn="l"/>
              </a:tabLst>
            </a:pPr>
            <a:r>
              <a:rPr sz="2400" dirty="0">
                <a:latin typeface="Cambria Math"/>
                <a:cs typeface="Cambria Math"/>
              </a:rPr>
              <a:t>𝑤	←</a:t>
            </a:r>
            <a:r>
              <a:rPr sz="2400" spc="55" dirty="0">
                <a:latin typeface="Cambria Math"/>
                <a:cs typeface="Cambria Math"/>
              </a:rPr>
              <a:t> </a:t>
            </a:r>
            <a:r>
              <a:rPr sz="2400" dirty="0">
                <a:latin typeface="Cambria Math"/>
                <a:cs typeface="Cambria Math"/>
              </a:rPr>
              <a:t>𝑤</a:t>
            </a:r>
            <a:endParaRPr sz="2400">
              <a:latin typeface="Cambria Math"/>
              <a:cs typeface="Cambria Math"/>
            </a:endParaRPr>
          </a:p>
        </p:txBody>
      </p:sp>
      <p:sp>
        <p:nvSpPr>
          <p:cNvPr id="33" name="object 33"/>
          <p:cNvSpPr txBox="1"/>
          <p:nvPr/>
        </p:nvSpPr>
        <p:spPr>
          <a:xfrm>
            <a:off x="1829561" y="5898286"/>
            <a:ext cx="154940" cy="293370"/>
          </a:xfrm>
          <a:prstGeom prst="rect">
            <a:avLst/>
          </a:prstGeom>
        </p:spPr>
        <p:txBody>
          <a:bodyPr vert="horz" wrap="square" lIns="0" tIns="13335" rIns="0" bIns="0" rtlCol="0">
            <a:spAutoFit/>
          </a:bodyPr>
          <a:lstStyle/>
          <a:p>
            <a:pPr marL="12700">
              <a:lnSpc>
                <a:spcPct val="100000"/>
              </a:lnSpc>
              <a:spcBef>
                <a:spcPts val="105"/>
              </a:spcBef>
            </a:pPr>
            <a:r>
              <a:rPr sz="1750" spc="45" dirty="0">
                <a:latin typeface="Cambria Math"/>
                <a:cs typeface="Cambria Math"/>
              </a:rPr>
              <a:t>1</a:t>
            </a:r>
            <a:endParaRPr sz="1750">
              <a:latin typeface="Cambria Math"/>
              <a:cs typeface="Cambria Math"/>
            </a:endParaRPr>
          </a:p>
        </p:txBody>
      </p:sp>
      <p:sp>
        <p:nvSpPr>
          <p:cNvPr id="34" name="object 34"/>
          <p:cNvSpPr/>
          <p:nvPr/>
        </p:nvSpPr>
        <p:spPr>
          <a:xfrm>
            <a:off x="2564383" y="6147739"/>
            <a:ext cx="403860" cy="20320"/>
          </a:xfrm>
          <a:custGeom>
            <a:avLst/>
            <a:gdLst/>
            <a:ahLst/>
            <a:cxnLst/>
            <a:rect l="l" t="t" r="r" b="b"/>
            <a:pathLst>
              <a:path w="403860" h="20320">
                <a:moveTo>
                  <a:pt x="403860" y="0"/>
                </a:moveTo>
                <a:lnTo>
                  <a:pt x="0" y="0"/>
                </a:lnTo>
                <a:lnTo>
                  <a:pt x="0" y="19811"/>
                </a:lnTo>
                <a:lnTo>
                  <a:pt x="403860" y="19811"/>
                </a:lnTo>
                <a:lnTo>
                  <a:pt x="403860" y="0"/>
                </a:lnTo>
                <a:close/>
              </a:path>
            </a:pathLst>
          </a:custGeom>
          <a:solidFill>
            <a:srgbClr val="000000"/>
          </a:solidFill>
        </p:spPr>
        <p:txBody>
          <a:bodyPr wrap="square" lIns="0" tIns="0" rIns="0" bIns="0" rtlCol="0"/>
          <a:lstStyle/>
          <a:p>
            <a:endParaRPr/>
          </a:p>
        </p:txBody>
      </p:sp>
      <p:sp>
        <p:nvSpPr>
          <p:cNvPr id="35" name="object 35"/>
          <p:cNvSpPr txBox="1"/>
          <p:nvPr/>
        </p:nvSpPr>
        <p:spPr>
          <a:xfrm>
            <a:off x="2584195" y="5697118"/>
            <a:ext cx="35941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𝜕𝐿</a:t>
            </a:r>
            <a:endParaRPr sz="2400">
              <a:latin typeface="Cambria Math"/>
              <a:cs typeface="Cambria Math"/>
            </a:endParaRPr>
          </a:p>
        </p:txBody>
      </p:sp>
      <p:sp>
        <p:nvSpPr>
          <p:cNvPr id="36" name="object 36"/>
          <p:cNvSpPr txBox="1"/>
          <p:nvPr/>
        </p:nvSpPr>
        <p:spPr>
          <a:xfrm>
            <a:off x="2012950" y="6005576"/>
            <a:ext cx="2398395" cy="391160"/>
          </a:xfrm>
          <a:prstGeom prst="rect">
            <a:avLst/>
          </a:prstGeom>
        </p:spPr>
        <p:txBody>
          <a:bodyPr vert="horz" wrap="square" lIns="0" tIns="12700" rIns="0" bIns="0" rtlCol="0">
            <a:spAutoFit/>
          </a:bodyPr>
          <a:lstStyle/>
          <a:p>
            <a:pPr marL="38100">
              <a:lnSpc>
                <a:spcPct val="100000"/>
              </a:lnSpc>
              <a:spcBef>
                <a:spcPts val="100"/>
              </a:spcBef>
            </a:pPr>
            <a:r>
              <a:rPr sz="3600" baseline="13888" dirty="0">
                <a:latin typeface="Cambria Math"/>
                <a:cs typeface="Cambria Math"/>
              </a:rPr>
              <a:t>−</a:t>
            </a:r>
            <a:r>
              <a:rPr sz="3600" spc="-52" baseline="13888" dirty="0">
                <a:latin typeface="Cambria Math"/>
                <a:cs typeface="Cambria Math"/>
              </a:rPr>
              <a:t> </a:t>
            </a:r>
            <a:r>
              <a:rPr sz="3600" baseline="13888" dirty="0">
                <a:solidFill>
                  <a:srgbClr val="FF0000"/>
                </a:solidFill>
                <a:latin typeface="Cambria Math"/>
                <a:cs typeface="Cambria Math"/>
              </a:rPr>
              <a:t>𝜂</a:t>
            </a:r>
            <a:r>
              <a:rPr sz="3600" spc="-127" baseline="13888" dirty="0">
                <a:solidFill>
                  <a:srgbClr val="FF0000"/>
                </a:solidFill>
                <a:latin typeface="Cambria Math"/>
                <a:cs typeface="Cambria Math"/>
              </a:rPr>
              <a:t> </a:t>
            </a:r>
            <a:r>
              <a:rPr sz="3600" spc="-7" baseline="-23148" dirty="0">
                <a:latin typeface="Cambria Math"/>
                <a:cs typeface="Cambria Math"/>
              </a:rPr>
              <a:t>𝜕𝑤</a:t>
            </a:r>
            <a:r>
              <a:rPr sz="3600" spc="-97" baseline="-23148" dirty="0">
                <a:latin typeface="Cambria Math"/>
                <a:cs typeface="Cambria Math"/>
              </a:rPr>
              <a:t> </a:t>
            </a:r>
            <a:r>
              <a:rPr sz="3600" spc="120" baseline="13888" dirty="0">
                <a:latin typeface="Cambria Math"/>
                <a:cs typeface="Cambria Math"/>
              </a:rPr>
              <a:t>|</a:t>
            </a:r>
            <a:r>
              <a:rPr sz="1750" spc="80" dirty="0">
                <a:latin typeface="Cambria Math"/>
                <a:cs typeface="Cambria Math"/>
              </a:rPr>
              <a:t>𝑤=𝑤</a:t>
            </a:r>
            <a:r>
              <a:rPr sz="2175" spc="120" baseline="24904" dirty="0">
                <a:latin typeface="Cambria Math"/>
                <a:cs typeface="Cambria Math"/>
              </a:rPr>
              <a:t>1</a:t>
            </a:r>
            <a:r>
              <a:rPr sz="1750" spc="80" dirty="0">
                <a:latin typeface="Cambria Math"/>
                <a:cs typeface="Cambria Math"/>
              </a:rPr>
              <a:t>,𝑏=𝑏</a:t>
            </a:r>
            <a:r>
              <a:rPr sz="2175" spc="120" baseline="24904" dirty="0">
                <a:latin typeface="Cambria Math"/>
                <a:cs typeface="Cambria Math"/>
              </a:rPr>
              <a:t>1</a:t>
            </a:r>
            <a:endParaRPr sz="2175" baseline="24904">
              <a:latin typeface="Cambria Math"/>
              <a:cs typeface="Cambria Math"/>
            </a:endParaRPr>
          </a:p>
        </p:txBody>
      </p:sp>
      <p:sp>
        <p:nvSpPr>
          <p:cNvPr id="37" name="object 37"/>
          <p:cNvSpPr/>
          <p:nvPr/>
        </p:nvSpPr>
        <p:spPr>
          <a:xfrm>
            <a:off x="6522593" y="6166662"/>
            <a:ext cx="341630" cy="20320"/>
          </a:xfrm>
          <a:custGeom>
            <a:avLst/>
            <a:gdLst/>
            <a:ahLst/>
            <a:cxnLst/>
            <a:rect l="l" t="t" r="r" b="b"/>
            <a:pathLst>
              <a:path w="341629" h="20320">
                <a:moveTo>
                  <a:pt x="341375" y="0"/>
                </a:moveTo>
                <a:lnTo>
                  <a:pt x="0" y="0"/>
                </a:lnTo>
                <a:lnTo>
                  <a:pt x="0" y="19811"/>
                </a:lnTo>
                <a:lnTo>
                  <a:pt x="341375" y="19811"/>
                </a:lnTo>
                <a:lnTo>
                  <a:pt x="341375" y="0"/>
                </a:lnTo>
                <a:close/>
              </a:path>
            </a:pathLst>
          </a:custGeom>
          <a:solidFill>
            <a:srgbClr val="000000"/>
          </a:solidFill>
        </p:spPr>
        <p:txBody>
          <a:bodyPr wrap="square" lIns="0" tIns="0" rIns="0" bIns="0" rtlCol="0"/>
          <a:lstStyle/>
          <a:p>
            <a:endParaRPr/>
          </a:p>
        </p:txBody>
      </p:sp>
      <p:sp>
        <p:nvSpPr>
          <p:cNvPr id="38" name="object 38"/>
          <p:cNvSpPr txBox="1"/>
          <p:nvPr/>
        </p:nvSpPr>
        <p:spPr>
          <a:xfrm>
            <a:off x="6512432" y="5716625"/>
            <a:ext cx="3568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𝜕𝐿</a:t>
            </a:r>
            <a:endParaRPr sz="2400">
              <a:latin typeface="Cambria Math"/>
              <a:cs typeface="Cambria Math"/>
            </a:endParaRPr>
          </a:p>
        </p:txBody>
      </p:sp>
      <p:sp>
        <p:nvSpPr>
          <p:cNvPr id="39" name="object 39"/>
          <p:cNvSpPr txBox="1"/>
          <p:nvPr/>
        </p:nvSpPr>
        <p:spPr>
          <a:xfrm>
            <a:off x="6510908" y="6150965"/>
            <a:ext cx="3594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𝑏</a:t>
            </a:r>
            <a:endParaRPr sz="2400">
              <a:latin typeface="Cambria Math"/>
              <a:cs typeface="Cambria Math"/>
            </a:endParaRPr>
          </a:p>
        </p:txBody>
      </p:sp>
      <p:sp>
        <p:nvSpPr>
          <p:cNvPr id="40" name="object 40"/>
          <p:cNvSpPr txBox="1"/>
          <p:nvPr/>
        </p:nvSpPr>
        <p:spPr>
          <a:xfrm>
            <a:off x="4840351" y="5946749"/>
            <a:ext cx="2211705" cy="391160"/>
          </a:xfrm>
          <a:prstGeom prst="rect">
            <a:avLst/>
          </a:prstGeom>
        </p:spPr>
        <p:txBody>
          <a:bodyPr vert="horz" wrap="square" lIns="0" tIns="12700" rIns="0" bIns="0" rtlCol="0">
            <a:spAutoFit/>
          </a:bodyPr>
          <a:lstStyle/>
          <a:p>
            <a:pPr marL="50800">
              <a:lnSpc>
                <a:spcPct val="100000"/>
              </a:lnSpc>
              <a:spcBef>
                <a:spcPts val="100"/>
              </a:spcBef>
              <a:tabLst>
                <a:tab pos="2076450" algn="l"/>
              </a:tabLst>
            </a:pPr>
            <a:r>
              <a:rPr sz="2400" spc="55" dirty="0">
                <a:latin typeface="Cambria Math"/>
                <a:cs typeface="Cambria Math"/>
              </a:rPr>
              <a:t>𝑏</a:t>
            </a:r>
            <a:r>
              <a:rPr sz="2625" spc="82" baseline="28571" dirty="0">
                <a:latin typeface="Cambria Math"/>
                <a:cs typeface="Cambria Math"/>
              </a:rPr>
              <a:t>2</a:t>
            </a:r>
            <a:r>
              <a:rPr sz="2625" spc="577"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2400" spc="30" dirty="0">
                <a:latin typeface="Cambria Math"/>
                <a:cs typeface="Cambria Math"/>
              </a:rPr>
              <a:t>𝑏</a:t>
            </a:r>
            <a:r>
              <a:rPr sz="2625" spc="44" baseline="28571" dirty="0">
                <a:latin typeface="Cambria Math"/>
                <a:cs typeface="Cambria Math"/>
              </a:rPr>
              <a:t>1</a:t>
            </a:r>
            <a:r>
              <a:rPr sz="2625" spc="367" baseline="28571" dirty="0">
                <a:latin typeface="Cambria Math"/>
                <a:cs typeface="Cambria Math"/>
              </a:rPr>
              <a:t> </a:t>
            </a:r>
            <a:r>
              <a:rPr sz="2400" dirty="0">
                <a:latin typeface="Cambria Math"/>
                <a:cs typeface="Cambria Math"/>
              </a:rPr>
              <a:t>−</a:t>
            </a:r>
            <a:r>
              <a:rPr sz="2400" spc="5" dirty="0">
                <a:latin typeface="Cambria Math"/>
                <a:cs typeface="Cambria Math"/>
              </a:rPr>
              <a:t> </a:t>
            </a:r>
            <a:r>
              <a:rPr sz="2400" dirty="0">
                <a:solidFill>
                  <a:srgbClr val="FF0000"/>
                </a:solidFill>
                <a:latin typeface="Cambria Math"/>
                <a:cs typeface="Cambria Math"/>
              </a:rPr>
              <a:t>𝜂	</a:t>
            </a:r>
            <a:r>
              <a:rPr sz="2400" dirty="0">
                <a:latin typeface="Cambria Math"/>
                <a:cs typeface="Cambria Math"/>
              </a:rPr>
              <a:t>|</a:t>
            </a:r>
            <a:endParaRPr sz="2400">
              <a:latin typeface="Cambria Math"/>
              <a:cs typeface="Cambria Math"/>
            </a:endParaRPr>
          </a:p>
        </p:txBody>
      </p:sp>
      <p:sp>
        <p:nvSpPr>
          <p:cNvPr id="41" name="object 41"/>
          <p:cNvSpPr txBox="1"/>
          <p:nvPr/>
        </p:nvSpPr>
        <p:spPr>
          <a:xfrm>
            <a:off x="7543038" y="6065621"/>
            <a:ext cx="134620" cy="245110"/>
          </a:xfrm>
          <a:prstGeom prst="rect">
            <a:avLst/>
          </a:prstGeom>
        </p:spPr>
        <p:txBody>
          <a:bodyPr vert="horz" wrap="square" lIns="0" tIns="11430" rIns="0" bIns="0" rtlCol="0">
            <a:spAutoFit/>
          </a:bodyPr>
          <a:lstStyle/>
          <a:p>
            <a:pPr marL="12700">
              <a:lnSpc>
                <a:spcPct val="100000"/>
              </a:lnSpc>
              <a:spcBef>
                <a:spcPts val="90"/>
              </a:spcBef>
            </a:pPr>
            <a:r>
              <a:rPr sz="1450" spc="50" dirty="0">
                <a:latin typeface="Cambria Math"/>
                <a:cs typeface="Cambria Math"/>
              </a:rPr>
              <a:t>1</a:t>
            </a:r>
            <a:endParaRPr sz="1450">
              <a:latin typeface="Cambria Math"/>
              <a:cs typeface="Cambria Math"/>
            </a:endParaRPr>
          </a:p>
        </p:txBody>
      </p:sp>
      <p:sp>
        <p:nvSpPr>
          <p:cNvPr id="42" name="object 42"/>
          <p:cNvSpPr txBox="1"/>
          <p:nvPr/>
        </p:nvSpPr>
        <p:spPr>
          <a:xfrm>
            <a:off x="7000493" y="6106769"/>
            <a:ext cx="1167765" cy="292735"/>
          </a:xfrm>
          <a:prstGeom prst="rect">
            <a:avLst/>
          </a:prstGeom>
        </p:spPr>
        <p:txBody>
          <a:bodyPr vert="horz" wrap="square" lIns="0" tIns="12700" rIns="0" bIns="0" rtlCol="0">
            <a:spAutoFit/>
          </a:bodyPr>
          <a:lstStyle/>
          <a:p>
            <a:pPr marL="12700">
              <a:lnSpc>
                <a:spcPct val="100000"/>
              </a:lnSpc>
              <a:spcBef>
                <a:spcPts val="100"/>
              </a:spcBef>
              <a:tabLst>
                <a:tab pos="673735" algn="l"/>
              </a:tabLst>
            </a:pPr>
            <a:r>
              <a:rPr sz="1750" spc="240" dirty="0">
                <a:latin typeface="Cambria Math"/>
                <a:cs typeface="Cambria Math"/>
              </a:rPr>
              <a:t>𝑤</a:t>
            </a:r>
            <a:r>
              <a:rPr sz="1750" spc="-40" dirty="0">
                <a:latin typeface="Cambria Math"/>
                <a:cs typeface="Cambria Math"/>
              </a:rPr>
              <a:t>=</a:t>
            </a:r>
            <a:r>
              <a:rPr sz="1750" spc="190" dirty="0">
                <a:latin typeface="Cambria Math"/>
                <a:cs typeface="Cambria Math"/>
              </a:rPr>
              <a:t>𝑤</a:t>
            </a:r>
            <a:r>
              <a:rPr sz="1750" dirty="0">
                <a:latin typeface="Cambria Math"/>
                <a:cs typeface="Cambria Math"/>
              </a:rPr>
              <a:t>	,</a:t>
            </a:r>
            <a:r>
              <a:rPr sz="1750" spc="250" dirty="0">
                <a:latin typeface="Cambria Math"/>
                <a:cs typeface="Cambria Math"/>
              </a:rPr>
              <a:t>𝑏</a:t>
            </a:r>
            <a:r>
              <a:rPr sz="1750" spc="-4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43" name="object 43"/>
          <p:cNvSpPr txBox="1"/>
          <p:nvPr/>
        </p:nvSpPr>
        <p:spPr>
          <a:xfrm>
            <a:off x="8148066" y="6065621"/>
            <a:ext cx="134620" cy="245110"/>
          </a:xfrm>
          <a:prstGeom prst="rect">
            <a:avLst/>
          </a:prstGeom>
        </p:spPr>
        <p:txBody>
          <a:bodyPr vert="horz" wrap="square" lIns="0" tIns="11430" rIns="0" bIns="0" rtlCol="0">
            <a:spAutoFit/>
          </a:bodyPr>
          <a:lstStyle/>
          <a:p>
            <a:pPr marL="12700">
              <a:lnSpc>
                <a:spcPct val="100000"/>
              </a:lnSpc>
              <a:spcBef>
                <a:spcPts val="90"/>
              </a:spcBef>
            </a:pPr>
            <a:r>
              <a:rPr sz="1450" spc="50" dirty="0">
                <a:latin typeface="Cambria Math"/>
                <a:cs typeface="Cambria Math"/>
              </a:rPr>
              <a:t>1</a:t>
            </a:r>
            <a:endParaRPr sz="1450">
              <a:latin typeface="Cambria Math"/>
              <a:cs typeface="Cambria Math"/>
            </a:endParaRPr>
          </a:p>
        </p:txBody>
      </p:sp>
      <p:pic>
        <p:nvPicPr>
          <p:cNvPr id="45" name="Picture 44">
            <a:extLst>
              <a:ext uri="{FF2B5EF4-FFF2-40B4-BE49-F238E27FC236}">
                <a16:creationId xmlns:a16="http://schemas.microsoft.com/office/drawing/2014/main" id="{E4F32DB6-D4E3-3C46-B6EE-071E0F3C1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04" y="679373"/>
            <a:ext cx="698500" cy="444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723430" y="1719498"/>
            <a:ext cx="5816010" cy="4539975"/>
          </a:xfrm>
          <a:prstGeom prst="rect">
            <a:avLst/>
          </a:prstGeom>
        </p:spPr>
      </p:pic>
      <p:sp>
        <p:nvSpPr>
          <p:cNvPr id="3" name="object 3"/>
          <p:cNvSpPr txBox="1"/>
          <p:nvPr/>
        </p:nvSpPr>
        <p:spPr>
          <a:xfrm>
            <a:off x="4552315" y="6201867"/>
            <a:ext cx="1898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𝑏</a:t>
            </a:r>
            <a:endParaRPr sz="2400">
              <a:latin typeface="Cambria Math"/>
              <a:cs typeface="Cambria Math"/>
            </a:endParaRPr>
          </a:p>
        </p:txBody>
      </p:sp>
      <p:sp>
        <p:nvSpPr>
          <p:cNvPr id="4" name="object 4"/>
          <p:cNvSpPr txBox="1"/>
          <p:nvPr/>
        </p:nvSpPr>
        <p:spPr>
          <a:xfrm>
            <a:off x="1266189" y="3709796"/>
            <a:ext cx="2508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𝑤</a:t>
            </a:r>
            <a:endParaRPr sz="2400">
              <a:latin typeface="Cambria Math"/>
              <a:cs typeface="Cambria Math"/>
            </a:endParaRPr>
          </a:p>
        </p:txBody>
      </p:sp>
      <p:sp>
        <p:nvSpPr>
          <p:cNvPr id="5" name="object 5"/>
          <p:cNvSpPr txBox="1">
            <a:spLocks noGrp="1"/>
          </p:cNvSpPr>
          <p:nvPr>
            <p:ph type="title"/>
          </p:nvPr>
        </p:nvSpPr>
        <p:spPr>
          <a:xfrm>
            <a:off x="707542" y="609676"/>
            <a:ext cx="56026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grpSp>
        <p:nvGrpSpPr>
          <p:cNvPr id="6" name="object 6"/>
          <p:cNvGrpSpPr/>
          <p:nvPr/>
        </p:nvGrpSpPr>
        <p:grpSpPr>
          <a:xfrm>
            <a:off x="2537460" y="3636136"/>
            <a:ext cx="4261485" cy="3119755"/>
            <a:chOff x="2537460" y="3636136"/>
            <a:chExt cx="4261485" cy="3119755"/>
          </a:xfrm>
        </p:grpSpPr>
        <p:pic>
          <p:nvPicPr>
            <p:cNvPr id="7" name="object 7"/>
            <p:cNvPicPr/>
            <p:nvPr/>
          </p:nvPicPr>
          <p:blipFill>
            <a:blip r:embed="rId4" cstate="print"/>
            <a:stretch>
              <a:fillRect/>
            </a:stretch>
          </p:blipFill>
          <p:spPr>
            <a:xfrm>
              <a:off x="2537460" y="5219700"/>
              <a:ext cx="216407" cy="214884"/>
            </a:xfrm>
            <a:prstGeom prst="rect">
              <a:avLst/>
            </a:prstGeom>
          </p:spPr>
        </p:pic>
        <p:sp>
          <p:nvSpPr>
            <p:cNvPr id="8" name="object 8"/>
            <p:cNvSpPr/>
            <p:nvPr/>
          </p:nvSpPr>
          <p:spPr>
            <a:xfrm>
              <a:off x="2663317" y="4309109"/>
              <a:ext cx="323850" cy="924560"/>
            </a:xfrm>
            <a:custGeom>
              <a:avLst/>
              <a:gdLst/>
              <a:ahLst/>
              <a:cxnLst/>
              <a:rect l="l" t="t" r="r" b="b"/>
              <a:pathLst>
                <a:path w="323850" h="924560">
                  <a:moveTo>
                    <a:pt x="250512" y="103584"/>
                  </a:moveTo>
                  <a:lnTo>
                    <a:pt x="0" y="912876"/>
                  </a:lnTo>
                  <a:lnTo>
                    <a:pt x="36321" y="924051"/>
                  </a:lnTo>
                  <a:lnTo>
                    <a:pt x="286853" y="114824"/>
                  </a:lnTo>
                  <a:lnTo>
                    <a:pt x="250512" y="103584"/>
                  </a:lnTo>
                  <a:close/>
                </a:path>
                <a:path w="323850" h="924560">
                  <a:moveTo>
                    <a:pt x="316609" y="85343"/>
                  </a:moveTo>
                  <a:lnTo>
                    <a:pt x="256158" y="85343"/>
                  </a:lnTo>
                  <a:lnTo>
                    <a:pt x="292481" y="96646"/>
                  </a:lnTo>
                  <a:lnTo>
                    <a:pt x="286853" y="114824"/>
                  </a:lnTo>
                  <a:lnTo>
                    <a:pt x="323341" y="126110"/>
                  </a:lnTo>
                  <a:lnTo>
                    <a:pt x="316609" y="85343"/>
                  </a:lnTo>
                  <a:close/>
                </a:path>
                <a:path w="323850" h="924560">
                  <a:moveTo>
                    <a:pt x="256158" y="85343"/>
                  </a:moveTo>
                  <a:lnTo>
                    <a:pt x="250512" y="103584"/>
                  </a:lnTo>
                  <a:lnTo>
                    <a:pt x="286853" y="114824"/>
                  </a:lnTo>
                  <a:lnTo>
                    <a:pt x="292481" y="96646"/>
                  </a:lnTo>
                  <a:lnTo>
                    <a:pt x="256158" y="85343"/>
                  </a:lnTo>
                  <a:close/>
                </a:path>
                <a:path w="323850" h="924560">
                  <a:moveTo>
                    <a:pt x="302513" y="0"/>
                  </a:moveTo>
                  <a:lnTo>
                    <a:pt x="214121" y="92328"/>
                  </a:lnTo>
                  <a:lnTo>
                    <a:pt x="250512" y="103584"/>
                  </a:lnTo>
                  <a:lnTo>
                    <a:pt x="256158" y="85343"/>
                  </a:lnTo>
                  <a:lnTo>
                    <a:pt x="316609" y="85343"/>
                  </a:lnTo>
                  <a:lnTo>
                    <a:pt x="302513" y="0"/>
                  </a:lnTo>
                  <a:close/>
                </a:path>
              </a:pathLst>
            </a:custGeom>
            <a:solidFill>
              <a:srgbClr val="FF0000"/>
            </a:solidFill>
          </p:spPr>
          <p:txBody>
            <a:bodyPr wrap="square" lIns="0" tIns="0" rIns="0" bIns="0" rtlCol="0"/>
            <a:lstStyle/>
            <a:p>
              <a:endParaRPr/>
            </a:p>
          </p:txBody>
        </p:sp>
        <p:pic>
          <p:nvPicPr>
            <p:cNvPr id="9" name="object 9"/>
            <p:cNvPicPr/>
            <p:nvPr/>
          </p:nvPicPr>
          <p:blipFill>
            <a:blip r:embed="rId5" cstate="print"/>
            <a:stretch>
              <a:fillRect/>
            </a:stretch>
          </p:blipFill>
          <p:spPr>
            <a:xfrm>
              <a:off x="2913888" y="4102607"/>
              <a:ext cx="216407" cy="216408"/>
            </a:xfrm>
            <a:prstGeom prst="rect">
              <a:avLst/>
            </a:prstGeom>
          </p:spPr>
        </p:pic>
        <p:sp>
          <p:nvSpPr>
            <p:cNvPr id="10" name="object 10"/>
            <p:cNvSpPr/>
            <p:nvPr/>
          </p:nvSpPr>
          <p:spPr>
            <a:xfrm>
              <a:off x="3070098" y="3792473"/>
              <a:ext cx="401955" cy="338455"/>
            </a:xfrm>
            <a:custGeom>
              <a:avLst/>
              <a:gdLst/>
              <a:ahLst/>
              <a:cxnLst/>
              <a:rect l="l" t="t" r="r" b="b"/>
              <a:pathLst>
                <a:path w="401954" h="338454">
                  <a:moveTo>
                    <a:pt x="301691" y="58270"/>
                  </a:moveTo>
                  <a:lnTo>
                    <a:pt x="0" y="308609"/>
                  </a:lnTo>
                  <a:lnTo>
                    <a:pt x="24383" y="337946"/>
                  </a:lnTo>
                  <a:lnTo>
                    <a:pt x="326050" y="87628"/>
                  </a:lnTo>
                  <a:lnTo>
                    <a:pt x="301691" y="58270"/>
                  </a:lnTo>
                  <a:close/>
                </a:path>
                <a:path w="401954" h="338454">
                  <a:moveTo>
                    <a:pt x="381555" y="46100"/>
                  </a:moveTo>
                  <a:lnTo>
                    <a:pt x="316356" y="46100"/>
                  </a:lnTo>
                  <a:lnTo>
                    <a:pt x="340740" y="75437"/>
                  </a:lnTo>
                  <a:lnTo>
                    <a:pt x="326050" y="87628"/>
                  </a:lnTo>
                  <a:lnTo>
                    <a:pt x="350392" y="116967"/>
                  </a:lnTo>
                  <a:lnTo>
                    <a:pt x="381555" y="46100"/>
                  </a:lnTo>
                  <a:close/>
                </a:path>
                <a:path w="401954" h="338454">
                  <a:moveTo>
                    <a:pt x="316356" y="46100"/>
                  </a:moveTo>
                  <a:lnTo>
                    <a:pt x="301691" y="58270"/>
                  </a:lnTo>
                  <a:lnTo>
                    <a:pt x="326050" y="87628"/>
                  </a:lnTo>
                  <a:lnTo>
                    <a:pt x="340740" y="75437"/>
                  </a:lnTo>
                  <a:lnTo>
                    <a:pt x="316356" y="46100"/>
                  </a:lnTo>
                  <a:close/>
                </a:path>
                <a:path w="401954" h="338454">
                  <a:moveTo>
                    <a:pt x="401827" y="0"/>
                  </a:moveTo>
                  <a:lnTo>
                    <a:pt x="277367" y="28956"/>
                  </a:lnTo>
                  <a:lnTo>
                    <a:pt x="301691" y="58270"/>
                  </a:lnTo>
                  <a:lnTo>
                    <a:pt x="316356" y="46100"/>
                  </a:lnTo>
                  <a:lnTo>
                    <a:pt x="381555" y="46100"/>
                  </a:lnTo>
                  <a:lnTo>
                    <a:pt x="401827" y="0"/>
                  </a:lnTo>
                  <a:close/>
                </a:path>
              </a:pathLst>
            </a:custGeom>
            <a:solidFill>
              <a:srgbClr val="FF0000"/>
            </a:solidFill>
          </p:spPr>
          <p:txBody>
            <a:bodyPr wrap="square" lIns="0" tIns="0" rIns="0" bIns="0" rtlCol="0"/>
            <a:lstStyle/>
            <a:p>
              <a:endParaRPr/>
            </a:p>
          </p:txBody>
        </p:sp>
        <p:pic>
          <p:nvPicPr>
            <p:cNvPr id="11" name="object 11"/>
            <p:cNvPicPr/>
            <p:nvPr/>
          </p:nvPicPr>
          <p:blipFill>
            <a:blip r:embed="rId5" cstate="print"/>
            <a:stretch>
              <a:fillRect/>
            </a:stretch>
          </p:blipFill>
          <p:spPr>
            <a:xfrm>
              <a:off x="3409188" y="3659123"/>
              <a:ext cx="216408" cy="216407"/>
            </a:xfrm>
            <a:prstGeom prst="rect">
              <a:avLst/>
            </a:prstGeom>
          </p:spPr>
        </p:pic>
        <p:sp>
          <p:nvSpPr>
            <p:cNvPr id="12" name="object 12"/>
            <p:cNvSpPr/>
            <p:nvPr/>
          </p:nvSpPr>
          <p:spPr>
            <a:xfrm>
              <a:off x="3624199" y="3636136"/>
              <a:ext cx="528320" cy="123825"/>
            </a:xfrm>
            <a:custGeom>
              <a:avLst/>
              <a:gdLst/>
              <a:ahLst/>
              <a:cxnLst/>
              <a:rect l="l" t="t" r="r" b="b"/>
              <a:pathLst>
                <a:path w="528320" h="123825">
                  <a:moveTo>
                    <a:pt x="412459" y="37897"/>
                  </a:moveTo>
                  <a:lnTo>
                    <a:pt x="0" y="85979"/>
                  </a:lnTo>
                  <a:lnTo>
                    <a:pt x="4317" y="123825"/>
                  </a:lnTo>
                  <a:lnTo>
                    <a:pt x="416862" y="75747"/>
                  </a:lnTo>
                  <a:lnTo>
                    <a:pt x="412459" y="37897"/>
                  </a:lnTo>
                  <a:close/>
                </a:path>
                <a:path w="528320" h="123825">
                  <a:moveTo>
                    <a:pt x="506476" y="35687"/>
                  </a:moveTo>
                  <a:lnTo>
                    <a:pt x="431418" y="35687"/>
                  </a:lnTo>
                  <a:lnTo>
                    <a:pt x="435863" y="73532"/>
                  </a:lnTo>
                  <a:lnTo>
                    <a:pt x="416862" y="75747"/>
                  </a:lnTo>
                  <a:lnTo>
                    <a:pt x="421259" y="113537"/>
                  </a:lnTo>
                  <a:lnTo>
                    <a:pt x="528192" y="43561"/>
                  </a:lnTo>
                  <a:lnTo>
                    <a:pt x="506476" y="35687"/>
                  </a:lnTo>
                  <a:close/>
                </a:path>
                <a:path w="528320" h="123825">
                  <a:moveTo>
                    <a:pt x="431418" y="35687"/>
                  </a:moveTo>
                  <a:lnTo>
                    <a:pt x="412459" y="37897"/>
                  </a:lnTo>
                  <a:lnTo>
                    <a:pt x="416862" y="75747"/>
                  </a:lnTo>
                  <a:lnTo>
                    <a:pt x="435863" y="73532"/>
                  </a:lnTo>
                  <a:lnTo>
                    <a:pt x="431418" y="35687"/>
                  </a:lnTo>
                  <a:close/>
                </a:path>
                <a:path w="528320" h="123825">
                  <a:moveTo>
                    <a:pt x="408050" y="0"/>
                  </a:moveTo>
                  <a:lnTo>
                    <a:pt x="412459" y="37897"/>
                  </a:lnTo>
                  <a:lnTo>
                    <a:pt x="431418" y="35687"/>
                  </a:lnTo>
                  <a:lnTo>
                    <a:pt x="506476" y="35687"/>
                  </a:lnTo>
                  <a:lnTo>
                    <a:pt x="408050" y="0"/>
                  </a:lnTo>
                  <a:close/>
                </a:path>
              </a:pathLst>
            </a:custGeom>
            <a:solidFill>
              <a:srgbClr val="FF0000"/>
            </a:solidFill>
          </p:spPr>
          <p:txBody>
            <a:bodyPr wrap="square" lIns="0" tIns="0" rIns="0" bIns="0" rtlCol="0"/>
            <a:lstStyle/>
            <a:p>
              <a:endParaRPr/>
            </a:p>
          </p:txBody>
        </p:sp>
        <p:pic>
          <p:nvPicPr>
            <p:cNvPr id="13" name="object 13"/>
            <p:cNvPicPr/>
            <p:nvPr/>
          </p:nvPicPr>
          <p:blipFill>
            <a:blip r:embed="rId6" cstate="print"/>
            <a:stretch>
              <a:fillRect/>
            </a:stretch>
          </p:blipFill>
          <p:spPr>
            <a:xfrm>
              <a:off x="2621280" y="5288279"/>
              <a:ext cx="4023360" cy="574522"/>
            </a:xfrm>
            <a:prstGeom prst="rect">
              <a:avLst/>
            </a:prstGeom>
          </p:spPr>
        </p:pic>
        <p:pic>
          <p:nvPicPr>
            <p:cNvPr id="14" name="object 14"/>
            <p:cNvPicPr/>
            <p:nvPr/>
          </p:nvPicPr>
          <p:blipFill>
            <a:blip r:embed="rId7" cstate="print"/>
            <a:stretch>
              <a:fillRect/>
            </a:stretch>
          </p:blipFill>
          <p:spPr>
            <a:xfrm>
              <a:off x="2837688" y="4700008"/>
              <a:ext cx="3960875" cy="2055876"/>
            </a:xfrm>
            <a:prstGeom prst="rect">
              <a:avLst/>
            </a:prstGeom>
          </p:spPr>
        </p:pic>
        <p:pic>
          <p:nvPicPr>
            <p:cNvPr id="15" name="object 15"/>
            <p:cNvPicPr/>
            <p:nvPr/>
          </p:nvPicPr>
          <p:blipFill>
            <a:blip r:embed="rId8" cstate="print"/>
            <a:stretch>
              <a:fillRect/>
            </a:stretch>
          </p:blipFill>
          <p:spPr>
            <a:xfrm>
              <a:off x="2680716" y="5327904"/>
              <a:ext cx="3909059" cy="461772"/>
            </a:xfrm>
            <a:prstGeom prst="rect">
              <a:avLst/>
            </a:prstGeom>
          </p:spPr>
        </p:pic>
      </p:grpSp>
      <p:sp>
        <p:nvSpPr>
          <p:cNvPr id="16" name="object 16"/>
          <p:cNvSpPr txBox="1"/>
          <p:nvPr/>
        </p:nvSpPr>
        <p:spPr>
          <a:xfrm>
            <a:off x="3067939" y="5343855"/>
            <a:ext cx="312547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libri"/>
                <a:cs typeface="Calibri"/>
              </a:rPr>
              <a:t>Compute</a:t>
            </a:r>
            <a:r>
              <a:rPr sz="2400" spc="-40" dirty="0">
                <a:solidFill>
                  <a:srgbClr val="FFFFFF"/>
                </a:solidFill>
                <a:latin typeface="Calibri"/>
                <a:cs typeface="Calibri"/>
              </a:rPr>
              <a:t> </a:t>
            </a:r>
            <a:r>
              <a:rPr sz="2400" dirty="0">
                <a:solidFill>
                  <a:srgbClr val="FFFFFF"/>
                </a:solidFill>
                <a:latin typeface="Cambria Math"/>
                <a:cs typeface="Cambria Math"/>
              </a:rPr>
              <a:t>𝜕𝐿</a:t>
            </a:r>
            <a:r>
              <a:rPr lang="en-US" sz="3600" baseline="2314" dirty="0">
                <a:solidFill>
                  <a:srgbClr val="FFFFFF"/>
                </a:solidFill>
                <a:latin typeface="Cambria Math"/>
                <a:cs typeface="Cambria Math"/>
              </a:rPr>
              <a:t>/</a:t>
            </a:r>
            <a:r>
              <a:rPr sz="2400" dirty="0">
                <a:solidFill>
                  <a:srgbClr val="FFFFFF"/>
                </a:solidFill>
                <a:latin typeface="Cambria Math"/>
                <a:cs typeface="Cambria Math"/>
              </a:rPr>
              <a:t>𝜕𝑏</a:t>
            </a:r>
            <a:r>
              <a:rPr sz="2400" dirty="0">
                <a:solidFill>
                  <a:srgbClr val="FFFFFF"/>
                </a:solidFill>
                <a:latin typeface="Calibri"/>
                <a:cs typeface="Calibri"/>
              </a:rPr>
              <a:t>,</a:t>
            </a:r>
            <a:r>
              <a:rPr sz="2400" spc="-40" dirty="0">
                <a:solidFill>
                  <a:srgbClr val="FFFFFF"/>
                </a:solidFill>
                <a:latin typeface="Calibri"/>
                <a:cs typeface="Calibri"/>
              </a:rPr>
              <a:t> </a:t>
            </a:r>
            <a:r>
              <a:rPr sz="2400" spc="-10" dirty="0">
                <a:solidFill>
                  <a:srgbClr val="FFFFFF"/>
                </a:solidFill>
                <a:latin typeface="Cambria Math"/>
                <a:cs typeface="Cambria Math"/>
              </a:rPr>
              <a:t>𝜕𝐿</a:t>
            </a:r>
            <a:r>
              <a:rPr lang="en-US" sz="3600" spc="-15" baseline="2314" dirty="0">
                <a:solidFill>
                  <a:srgbClr val="FFFFFF"/>
                </a:solidFill>
                <a:latin typeface="Cambria Math"/>
                <a:cs typeface="Cambria Math"/>
              </a:rPr>
              <a:t>/</a:t>
            </a:r>
            <a:r>
              <a:rPr sz="2400" spc="-10" dirty="0">
                <a:solidFill>
                  <a:srgbClr val="FFFFFF"/>
                </a:solidFill>
                <a:latin typeface="Cambria Math"/>
                <a:cs typeface="Cambria Math"/>
              </a:rPr>
              <a:t>𝜕𝑤</a:t>
            </a:r>
            <a:endParaRPr sz="2400" dirty="0">
              <a:latin typeface="Cambria Math"/>
              <a:cs typeface="Cambria Math"/>
            </a:endParaRPr>
          </a:p>
        </p:txBody>
      </p:sp>
      <p:grpSp>
        <p:nvGrpSpPr>
          <p:cNvPr id="17" name="object 17"/>
          <p:cNvGrpSpPr/>
          <p:nvPr/>
        </p:nvGrpSpPr>
        <p:grpSpPr>
          <a:xfrm>
            <a:off x="3182111" y="4648225"/>
            <a:ext cx="3829812" cy="574522"/>
            <a:chOff x="3182111" y="4648225"/>
            <a:chExt cx="3829812" cy="574522"/>
          </a:xfrm>
        </p:grpSpPr>
        <p:pic>
          <p:nvPicPr>
            <p:cNvPr id="18" name="object 18"/>
            <p:cNvPicPr/>
            <p:nvPr/>
          </p:nvPicPr>
          <p:blipFill>
            <a:blip r:embed="rId9" cstate="print"/>
            <a:stretch>
              <a:fillRect/>
            </a:stretch>
          </p:blipFill>
          <p:spPr>
            <a:xfrm>
              <a:off x="3182111" y="4648225"/>
              <a:ext cx="3829812" cy="574522"/>
            </a:xfrm>
            <a:prstGeom prst="rect">
              <a:avLst/>
            </a:prstGeom>
          </p:spPr>
        </p:pic>
        <p:pic>
          <p:nvPicPr>
            <p:cNvPr id="20" name="object 20"/>
            <p:cNvPicPr/>
            <p:nvPr/>
          </p:nvPicPr>
          <p:blipFill>
            <a:blip r:embed="rId10" cstate="print"/>
            <a:stretch>
              <a:fillRect/>
            </a:stretch>
          </p:blipFill>
          <p:spPr>
            <a:xfrm>
              <a:off x="3241547" y="4687823"/>
              <a:ext cx="3715511" cy="461771"/>
            </a:xfrm>
            <a:prstGeom prst="rect">
              <a:avLst/>
            </a:prstGeom>
          </p:spPr>
        </p:pic>
      </p:grpSp>
      <p:sp>
        <p:nvSpPr>
          <p:cNvPr id="21" name="object 21"/>
          <p:cNvSpPr txBox="1"/>
          <p:nvPr/>
        </p:nvSpPr>
        <p:spPr>
          <a:xfrm>
            <a:off x="3241548" y="4687823"/>
            <a:ext cx="3716020" cy="398186"/>
          </a:xfrm>
          <a:prstGeom prst="rect">
            <a:avLst/>
          </a:prstGeom>
        </p:spPr>
        <p:txBody>
          <a:bodyPr vert="horz" wrap="square" lIns="0" tIns="28575" rIns="0" bIns="0" rtlCol="0">
            <a:spAutoFit/>
          </a:bodyPr>
          <a:lstStyle/>
          <a:p>
            <a:pPr marL="331470">
              <a:lnSpc>
                <a:spcPct val="100000"/>
              </a:lnSpc>
              <a:spcBef>
                <a:spcPts val="225"/>
              </a:spcBef>
            </a:pPr>
            <a:r>
              <a:rPr sz="2400" spc="-5" dirty="0">
                <a:solidFill>
                  <a:srgbClr val="FFFFFF"/>
                </a:solidFill>
                <a:latin typeface="Cambria Math"/>
                <a:cs typeface="Cambria Math"/>
              </a:rPr>
              <a:t>(−𝜂</a:t>
            </a:r>
            <a:r>
              <a:rPr sz="2400" spc="-65" dirty="0">
                <a:solidFill>
                  <a:srgbClr val="FFFFFF"/>
                </a:solidFill>
                <a:latin typeface="Cambria Math"/>
                <a:cs typeface="Cambria Math"/>
              </a:rPr>
              <a:t> </a:t>
            </a:r>
            <a:r>
              <a:rPr sz="2400" dirty="0">
                <a:solidFill>
                  <a:srgbClr val="FFFFFF"/>
                </a:solidFill>
                <a:latin typeface="Cambria Math"/>
                <a:cs typeface="Cambria Math"/>
              </a:rPr>
              <a:t>𝜕𝐿</a:t>
            </a:r>
            <a:r>
              <a:rPr lang="en-US" sz="2400" dirty="0">
                <a:solidFill>
                  <a:srgbClr val="FFFFFF"/>
                </a:solidFill>
                <a:latin typeface="Cambria Math"/>
                <a:cs typeface="Cambria Math"/>
              </a:rPr>
              <a:t>/</a:t>
            </a:r>
            <a:r>
              <a:rPr sz="2400" dirty="0">
                <a:solidFill>
                  <a:srgbClr val="FFFFFF"/>
                </a:solidFill>
                <a:latin typeface="Cambria Math"/>
                <a:cs typeface="Cambria Math"/>
              </a:rPr>
              <a:t>𝜕𝑏</a:t>
            </a:r>
            <a:r>
              <a:rPr sz="2400" dirty="0">
                <a:solidFill>
                  <a:srgbClr val="FFFFFF"/>
                </a:solidFill>
                <a:latin typeface="Calibri"/>
                <a:cs typeface="Calibri"/>
              </a:rPr>
              <a:t>,</a:t>
            </a:r>
            <a:r>
              <a:rPr sz="2400" spc="-20" dirty="0">
                <a:solidFill>
                  <a:srgbClr val="FFFFFF"/>
                </a:solidFill>
                <a:latin typeface="Calibri"/>
                <a:cs typeface="Calibri"/>
              </a:rPr>
              <a:t> </a:t>
            </a:r>
            <a:r>
              <a:rPr sz="2400" spc="-5" dirty="0">
                <a:solidFill>
                  <a:srgbClr val="FFFFFF"/>
                </a:solidFill>
                <a:latin typeface="Cambria Math"/>
                <a:cs typeface="Cambria Math"/>
              </a:rPr>
              <a:t>−𝜂</a:t>
            </a:r>
            <a:r>
              <a:rPr sz="2400" spc="-65" dirty="0">
                <a:solidFill>
                  <a:srgbClr val="FFFFFF"/>
                </a:solidFill>
                <a:latin typeface="Cambria Math"/>
                <a:cs typeface="Cambria Math"/>
              </a:rPr>
              <a:t> </a:t>
            </a:r>
            <a:r>
              <a:rPr sz="2400" dirty="0">
                <a:solidFill>
                  <a:srgbClr val="FFFFFF"/>
                </a:solidFill>
                <a:latin typeface="Cambria Math"/>
                <a:cs typeface="Cambria Math"/>
              </a:rPr>
              <a:t>𝜕𝐿</a:t>
            </a:r>
            <a:r>
              <a:rPr lang="en-US" sz="3600" baseline="2314" dirty="0">
                <a:solidFill>
                  <a:srgbClr val="FFFFFF"/>
                </a:solidFill>
                <a:latin typeface="Cambria Math"/>
                <a:cs typeface="Cambria Math"/>
              </a:rPr>
              <a:t>/</a:t>
            </a:r>
            <a:r>
              <a:rPr sz="2400" dirty="0">
                <a:solidFill>
                  <a:srgbClr val="FFFFFF"/>
                </a:solidFill>
                <a:latin typeface="Cambria Math"/>
                <a:cs typeface="Cambria Math"/>
              </a:rPr>
              <a:t>𝜕𝑤)</a:t>
            </a:r>
            <a:endParaRPr sz="2400" dirty="0">
              <a:latin typeface="Cambria Math"/>
              <a:cs typeface="Cambria Math"/>
            </a:endParaRPr>
          </a:p>
        </p:txBody>
      </p:sp>
      <p:grpSp>
        <p:nvGrpSpPr>
          <p:cNvPr id="22" name="object 22"/>
          <p:cNvGrpSpPr/>
          <p:nvPr/>
        </p:nvGrpSpPr>
        <p:grpSpPr>
          <a:xfrm>
            <a:off x="2822448" y="3250692"/>
            <a:ext cx="5992495" cy="1693545"/>
            <a:chOff x="2822448" y="3250692"/>
            <a:chExt cx="5992495" cy="1693545"/>
          </a:xfrm>
        </p:grpSpPr>
        <p:sp>
          <p:nvSpPr>
            <p:cNvPr id="23" name="object 23"/>
            <p:cNvSpPr/>
            <p:nvPr/>
          </p:nvSpPr>
          <p:spPr>
            <a:xfrm>
              <a:off x="2822448" y="4687824"/>
              <a:ext cx="433070" cy="256540"/>
            </a:xfrm>
            <a:custGeom>
              <a:avLst/>
              <a:gdLst/>
              <a:ahLst/>
              <a:cxnLst/>
              <a:rect l="l" t="t" r="r" b="b"/>
              <a:pathLst>
                <a:path w="433070" h="256539">
                  <a:moveTo>
                    <a:pt x="166152" y="58396"/>
                  </a:moveTo>
                  <a:lnTo>
                    <a:pt x="138180" y="109168"/>
                  </a:lnTo>
                  <a:lnTo>
                    <a:pt x="405129" y="256158"/>
                  </a:lnTo>
                  <a:lnTo>
                    <a:pt x="433069" y="205486"/>
                  </a:lnTo>
                  <a:lnTo>
                    <a:pt x="166152" y="58396"/>
                  </a:lnTo>
                  <a:close/>
                </a:path>
                <a:path w="433070" h="256539">
                  <a:moveTo>
                    <a:pt x="0" y="0"/>
                  </a:moveTo>
                  <a:lnTo>
                    <a:pt x="110235" y="159893"/>
                  </a:lnTo>
                  <a:lnTo>
                    <a:pt x="138180" y="109168"/>
                  </a:lnTo>
                  <a:lnTo>
                    <a:pt x="112902" y="95250"/>
                  </a:lnTo>
                  <a:lnTo>
                    <a:pt x="140843" y="44450"/>
                  </a:lnTo>
                  <a:lnTo>
                    <a:pt x="173835" y="44450"/>
                  </a:lnTo>
                  <a:lnTo>
                    <a:pt x="194056" y="7746"/>
                  </a:lnTo>
                  <a:lnTo>
                    <a:pt x="0" y="0"/>
                  </a:lnTo>
                  <a:close/>
                </a:path>
                <a:path w="433070" h="256539">
                  <a:moveTo>
                    <a:pt x="140843" y="44450"/>
                  </a:moveTo>
                  <a:lnTo>
                    <a:pt x="112902" y="95250"/>
                  </a:lnTo>
                  <a:lnTo>
                    <a:pt x="138180" y="109168"/>
                  </a:lnTo>
                  <a:lnTo>
                    <a:pt x="166152" y="58396"/>
                  </a:lnTo>
                  <a:lnTo>
                    <a:pt x="140843" y="44450"/>
                  </a:lnTo>
                  <a:close/>
                </a:path>
                <a:path w="433070" h="256539">
                  <a:moveTo>
                    <a:pt x="173835" y="44450"/>
                  </a:moveTo>
                  <a:lnTo>
                    <a:pt x="140843" y="44450"/>
                  </a:lnTo>
                  <a:lnTo>
                    <a:pt x="166152" y="58396"/>
                  </a:lnTo>
                  <a:lnTo>
                    <a:pt x="173835" y="44450"/>
                  </a:lnTo>
                  <a:close/>
                </a:path>
              </a:pathLst>
            </a:custGeom>
            <a:solidFill>
              <a:srgbClr val="FFC000"/>
            </a:solidFill>
          </p:spPr>
          <p:txBody>
            <a:bodyPr wrap="square" lIns="0" tIns="0" rIns="0" bIns="0" rtlCol="0"/>
            <a:lstStyle/>
            <a:p>
              <a:endParaRPr/>
            </a:p>
          </p:txBody>
        </p:sp>
        <p:pic>
          <p:nvPicPr>
            <p:cNvPr id="24" name="object 24"/>
            <p:cNvPicPr/>
            <p:nvPr/>
          </p:nvPicPr>
          <p:blipFill>
            <a:blip r:embed="rId11" cstate="print"/>
            <a:stretch>
              <a:fillRect/>
            </a:stretch>
          </p:blipFill>
          <p:spPr>
            <a:xfrm>
              <a:off x="6509004" y="3297923"/>
              <a:ext cx="2180844" cy="943368"/>
            </a:xfrm>
            <a:prstGeom prst="rect">
              <a:avLst/>
            </a:prstGeom>
          </p:spPr>
        </p:pic>
        <p:pic>
          <p:nvPicPr>
            <p:cNvPr id="25" name="object 25"/>
            <p:cNvPicPr/>
            <p:nvPr/>
          </p:nvPicPr>
          <p:blipFill>
            <a:blip r:embed="rId12" cstate="print"/>
            <a:stretch>
              <a:fillRect/>
            </a:stretch>
          </p:blipFill>
          <p:spPr>
            <a:xfrm>
              <a:off x="6451092" y="3250692"/>
              <a:ext cx="2363723" cy="1120140"/>
            </a:xfrm>
            <a:prstGeom prst="rect">
              <a:avLst/>
            </a:prstGeom>
          </p:spPr>
        </p:pic>
        <p:pic>
          <p:nvPicPr>
            <p:cNvPr id="26" name="object 26"/>
            <p:cNvPicPr/>
            <p:nvPr/>
          </p:nvPicPr>
          <p:blipFill>
            <a:blip r:embed="rId13" cstate="print"/>
            <a:stretch>
              <a:fillRect/>
            </a:stretch>
          </p:blipFill>
          <p:spPr>
            <a:xfrm>
              <a:off x="6568439" y="3337560"/>
              <a:ext cx="2066544" cy="830580"/>
            </a:xfrm>
            <a:prstGeom prst="rect">
              <a:avLst/>
            </a:prstGeom>
          </p:spPr>
        </p:pic>
      </p:grpSp>
      <p:sp>
        <p:nvSpPr>
          <p:cNvPr id="27" name="object 27"/>
          <p:cNvSpPr txBox="1"/>
          <p:nvPr/>
        </p:nvSpPr>
        <p:spPr>
          <a:xfrm>
            <a:off x="6568440" y="3337559"/>
            <a:ext cx="2066925" cy="830580"/>
          </a:xfrm>
          <a:prstGeom prst="rect">
            <a:avLst/>
          </a:prstGeom>
        </p:spPr>
        <p:txBody>
          <a:bodyPr vert="horz" wrap="square" lIns="0" tIns="26034" rIns="0" bIns="0" rtlCol="0">
            <a:spAutoFit/>
          </a:bodyPr>
          <a:lstStyle/>
          <a:p>
            <a:pPr marL="363855" marR="120014" indent="-238125">
              <a:lnSpc>
                <a:spcPct val="100000"/>
              </a:lnSpc>
              <a:spcBef>
                <a:spcPts val="204"/>
              </a:spcBef>
            </a:pPr>
            <a:r>
              <a:rPr sz="2400" spc="-5" dirty="0">
                <a:solidFill>
                  <a:srgbClr val="FFFFFF"/>
                </a:solidFill>
                <a:latin typeface="Calibri"/>
                <a:cs typeface="Calibri"/>
              </a:rPr>
              <a:t>Color:</a:t>
            </a:r>
            <a:r>
              <a:rPr sz="2400" spc="-70" dirty="0">
                <a:solidFill>
                  <a:srgbClr val="FFFFFF"/>
                </a:solidFill>
                <a:latin typeface="Calibri"/>
                <a:cs typeface="Calibri"/>
              </a:rPr>
              <a:t> </a:t>
            </a:r>
            <a:r>
              <a:rPr sz="2400" spc="-30" dirty="0">
                <a:solidFill>
                  <a:srgbClr val="FFFFFF"/>
                </a:solidFill>
                <a:latin typeface="Calibri"/>
                <a:cs typeface="Calibri"/>
              </a:rPr>
              <a:t>Value</a:t>
            </a:r>
            <a:r>
              <a:rPr sz="2400" spc="-50" dirty="0">
                <a:solidFill>
                  <a:srgbClr val="FFFFFF"/>
                </a:solidFill>
                <a:latin typeface="Calibri"/>
                <a:cs typeface="Calibri"/>
              </a:rPr>
              <a:t> </a:t>
            </a:r>
            <a:r>
              <a:rPr sz="2400" spc="-5" dirty="0">
                <a:solidFill>
                  <a:srgbClr val="FFFFFF"/>
                </a:solidFill>
                <a:latin typeface="Calibri"/>
                <a:cs typeface="Calibri"/>
              </a:rPr>
              <a:t>of </a:t>
            </a:r>
            <a:r>
              <a:rPr sz="2400" spc="-525" dirty="0">
                <a:solidFill>
                  <a:srgbClr val="FFFFFF"/>
                </a:solidFill>
                <a:latin typeface="Calibri"/>
                <a:cs typeface="Calibri"/>
              </a:rPr>
              <a:t> </a:t>
            </a:r>
            <a:r>
              <a:rPr sz="2400" spc="-10" dirty="0">
                <a:solidFill>
                  <a:srgbClr val="FFFFFF"/>
                </a:solidFill>
                <a:latin typeface="Calibri"/>
                <a:cs typeface="Calibri"/>
              </a:rPr>
              <a:t>Loss</a:t>
            </a:r>
            <a:r>
              <a:rPr sz="2400" spc="-25" dirty="0">
                <a:solidFill>
                  <a:srgbClr val="FFFFFF"/>
                </a:solidFill>
                <a:latin typeface="Calibri"/>
                <a:cs typeface="Calibri"/>
              </a:rPr>
              <a:t> </a:t>
            </a:r>
            <a:r>
              <a:rPr sz="2400" spc="-35" dirty="0">
                <a:solidFill>
                  <a:srgbClr val="FFFFFF"/>
                </a:solidFill>
                <a:latin typeface="Calibri"/>
                <a:cs typeface="Calibri"/>
              </a:rPr>
              <a:t>L(w,b)</a:t>
            </a:r>
            <a:endParaRPr sz="24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6026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sp>
        <p:nvSpPr>
          <p:cNvPr id="3" name="object 3"/>
          <p:cNvSpPr txBox="1"/>
          <p:nvPr/>
        </p:nvSpPr>
        <p:spPr>
          <a:xfrm>
            <a:off x="707542" y="1793189"/>
            <a:ext cx="2299335" cy="45212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5" dirty="0">
                <a:latin typeface="Calibri"/>
                <a:cs typeface="Calibri"/>
              </a:rPr>
              <a:t>When</a:t>
            </a:r>
            <a:r>
              <a:rPr sz="2800" spc="-50" dirty="0">
                <a:latin typeface="Calibri"/>
                <a:cs typeface="Calibri"/>
              </a:rPr>
              <a:t> </a:t>
            </a:r>
            <a:r>
              <a:rPr sz="2800" spc="-10" dirty="0">
                <a:latin typeface="Calibri"/>
                <a:cs typeface="Calibri"/>
              </a:rPr>
              <a:t>solving:</a:t>
            </a:r>
            <a:endParaRPr sz="2800">
              <a:latin typeface="Calibri"/>
              <a:cs typeface="Calibri"/>
            </a:endParaRPr>
          </a:p>
        </p:txBody>
      </p:sp>
      <p:sp>
        <p:nvSpPr>
          <p:cNvPr id="4" name="object 4"/>
          <p:cNvSpPr/>
          <p:nvPr/>
        </p:nvSpPr>
        <p:spPr>
          <a:xfrm>
            <a:off x="2849879" y="3813809"/>
            <a:ext cx="443230" cy="328930"/>
          </a:xfrm>
          <a:custGeom>
            <a:avLst/>
            <a:gdLst/>
            <a:ahLst/>
            <a:cxnLst/>
            <a:rect l="l" t="t" r="r" b="b"/>
            <a:pathLst>
              <a:path w="443229" h="328929">
                <a:moveTo>
                  <a:pt x="338200" y="0"/>
                </a:moveTo>
                <a:lnTo>
                  <a:pt x="333501" y="13334"/>
                </a:lnTo>
                <a:lnTo>
                  <a:pt x="352551" y="21597"/>
                </a:lnTo>
                <a:lnTo>
                  <a:pt x="368934" y="33051"/>
                </a:lnTo>
                <a:lnTo>
                  <a:pt x="393700" y="65531"/>
                </a:lnTo>
                <a:lnTo>
                  <a:pt x="408273" y="109219"/>
                </a:lnTo>
                <a:lnTo>
                  <a:pt x="413131" y="162813"/>
                </a:lnTo>
                <a:lnTo>
                  <a:pt x="411896" y="191845"/>
                </a:lnTo>
                <a:lnTo>
                  <a:pt x="402093" y="241859"/>
                </a:lnTo>
                <a:lnTo>
                  <a:pt x="382551" y="280965"/>
                </a:lnTo>
                <a:lnTo>
                  <a:pt x="352746" y="307306"/>
                </a:lnTo>
                <a:lnTo>
                  <a:pt x="334009" y="315594"/>
                </a:lnTo>
                <a:lnTo>
                  <a:pt x="338200" y="328929"/>
                </a:lnTo>
                <a:lnTo>
                  <a:pt x="383031" y="307895"/>
                </a:lnTo>
                <a:lnTo>
                  <a:pt x="416052" y="271525"/>
                </a:lnTo>
                <a:lnTo>
                  <a:pt x="436340" y="222678"/>
                </a:lnTo>
                <a:lnTo>
                  <a:pt x="443103" y="164591"/>
                </a:lnTo>
                <a:lnTo>
                  <a:pt x="441392" y="134417"/>
                </a:lnTo>
                <a:lnTo>
                  <a:pt x="427779" y="80974"/>
                </a:lnTo>
                <a:lnTo>
                  <a:pt x="400923" y="37468"/>
                </a:lnTo>
                <a:lnTo>
                  <a:pt x="362061" y="8616"/>
                </a:lnTo>
                <a:lnTo>
                  <a:pt x="338200" y="0"/>
                </a:lnTo>
                <a:close/>
              </a:path>
              <a:path w="443229" h="328929">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30" y="262889"/>
                </a:lnTo>
                <a:lnTo>
                  <a:pt x="34845" y="218185"/>
                </a:lnTo>
                <a:lnTo>
                  <a:pt x="29971" y="162813"/>
                </a:lnTo>
                <a:lnTo>
                  <a:pt x="31188" y="134790"/>
                </a:lnTo>
                <a:lnTo>
                  <a:pt x="40955" y="86125"/>
                </a:lnTo>
                <a:lnTo>
                  <a:pt x="60577" y="47696"/>
                </a:lnTo>
                <a:lnTo>
                  <a:pt x="90624" y="21597"/>
                </a:lnTo>
                <a:lnTo>
                  <a:pt x="109600" y="13334"/>
                </a:lnTo>
                <a:lnTo>
                  <a:pt x="104901" y="0"/>
                </a:lnTo>
                <a:close/>
              </a:path>
            </a:pathLst>
          </a:custGeom>
          <a:solidFill>
            <a:srgbClr val="000000"/>
          </a:solidFill>
        </p:spPr>
        <p:txBody>
          <a:bodyPr wrap="square" lIns="0" tIns="0" rIns="0" bIns="0" rtlCol="0"/>
          <a:lstStyle/>
          <a:p>
            <a:endParaRPr/>
          </a:p>
        </p:txBody>
      </p:sp>
      <p:sp>
        <p:nvSpPr>
          <p:cNvPr id="5" name="object 5"/>
          <p:cNvSpPr txBox="1"/>
          <p:nvPr/>
        </p:nvSpPr>
        <p:spPr>
          <a:xfrm>
            <a:off x="3516629" y="2812160"/>
            <a:ext cx="189865" cy="336550"/>
          </a:xfrm>
          <a:prstGeom prst="rect">
            <a:avLst/>
          </a:prstGeom>
        </p:spPr>
        <p:txBody>
          <a:bodyPr vert="horz" wrap="square" lIns="0" tIns="11430" rIns="0" bIns="0" rtlCol="0">
            <a:spAutoFit/>
          </a:bodyPr>
          <a:lstStyle/>
          <a:p>
            <a:pPr marL="12700">
              <a:lnSpc>
                <a:spcPct val="100000"/>
              </a:lnSpc>
              <a:spcBef>
                <a:spcPts val="90"/>
              </a:spcBef>
            </a:pPr>
            <a:r>
              <a:rPr sz="2050" spc="245" dirty="0">
                <a:latin typeface="Cambria Math"/>
                <a:cs typeface="Cambria Math"/>
              </a:rPr>
              <a:t>𝜃</a:t>
            </a:r>
            <a:endParaRPr sz="2050">
              <a:latin typeface="Cambria Math"/>
              <a:cs typeface="Cambria Math"/>
            </a:endParaRPr>
          </a:p>
        </p:txBody>
      </p:sp>
      <p:sp>
        <p:nvSpPr>
          <p:cNvPr id="6" name="object 6"/>
          <p:cNvSpPr/>
          <p:nvPr/>
        </p:nvSpPr>
        <p:spPr>
          <a:xfrm>
            <a:off x="4222750" y="2599563"/>
            <a:ext cx="443230" cy="328930"/>
          </a:xfrm>
          <a:custGeom>
            <a:avLst/>
            <a:gdLst/>
            <a:ahLst/>
            <a:cxnLst/>
            <a:rect l="l" t="t" r="r" b="b"/>
            <a:pathLst>
              <a:path w="443229" h="328930">
                <a:moveTo>
                  <a:pt x="338200" y="0"/>
                </a:moveTo>
                <a:lnTo>
                  <a:pt x="333501" y="13335"/>
                </a:lnTo>
                <a:lnTo>
                  <a:pt x="352551" y="21578"/>
                </a:lnTo>
                <a:lnTo>
                  <a:pt x="368935" y="32988"/>
                </a:lnTo>
                <a:lnTo>
                  <a:pt x="393700" y="65404"/>
                </a:lnTo>
                <a:lnTo>
                  <a:pt x="408162" y="109092"/>
                </a:lnTo>
                <a:lnTo>
                  <a:pt x="413003" y="162687"/>
                </a:lnTo>
                <a:lnTo>
                  <a:pt x="411789" y="191736"/>
                </a:lnTo>
                <a:lnTo>
                  <a:pt x="402074" y="241786"/>
                </a:lnTo>
                <a:lnTo>
                  <a:pt x="382498" y="280838"/>
                </a:lnTo>
                <a:lnTo>
                  <a:pt x="352728" y="307179"/>
                </a:lnTo>
                <a:lnTo>
                  <a:pt x="334010" y="315467"/>
                </a:lnTo>
                <a:lnTo>
                  <a:pt x="338200" y="328802"/>
                </a:lnTo>
                <a:lnTo>
                  <a:pt x="383031" y="307768"/>
                </a:lnTo>
                <a:lnTo>
                  <a:pt x="416051" y="271399"/>
                </a:lnTo>
                <a:lnTo>
                  <a:pt x="436340" y="222599"/>
                </a:lnTo>
                <a:lnTo>
                  <a:pt x="443102" y="164464"/>
                </a:lnTo>
                <a:lnTo>
                  <a:pt x="441392" y="134344"/>
                </a:lnTo>
                <a:lnTo>
                  <a:pt x="427779" y="80865"/>
                </a:lnTo>
                <a:lnTo>
                  <a:pt x="400905" y="37361"/>
                </a:lnTo>
                <a:lnTo>
                  <a:pt x="362007" y="8596"/>
                </a:lnTo>
                <a:lnTo>
                  <a:pt x="338200" y="0"/>
                </a:lnTo>
                <a:close/>
              </a:path>
              <a:path w="443229" h="328930">
                <a:moveTo>
                  <a:pt x="104901" y="0"/>
                </a:moveTo>
                <a:lnTo>
                  <a:pt x="60118" y="21050"/>
                </a:lnTo>
                <a:lnTo>
                  <a:pt x="27050" y="57531"/>
                </a:lnTo>
                <a:lnTo>
                  <a:pt x="6762" y="106473"/>
                </a:lnTo>
                <a:lnTo>
                  <a:pt x="0" y="164464"/>
                </a:lnTo>
                <a:lnTo>
                  <a:pt x="1690" y="194710"/>
                </a:lnTo>
                <a:lnTo>
                  <a:pt x="15216" y="248154"/>
                </a:lnTo>
                <a:lnTo>
                  <a:pt x="42054" y="291494"/>
                </a:lnTo>
                <a:lnTo>
                  <a:pt x="80968" y="320208"/>
                </a:lnTo>
                <a:lnTo>
                  <a:pt x="104901" y="328802"/>
                </a:lnTo>
                <a:lnTo>
                  <a:pt x="108965" y="315467"/>
                </a:lnTo>
                <a:lnTo>
                  <a:pt x="90247" y="307179"/>
                </a:lnTo>
                <a:lnTo>
                  <a:pt x="74088" y="295640"/>
                </a:lnTo>
                <a:lnTo>
                  <a:pt x="49402" y="262763"/>
                </a:lnTo>
                <a:lnTo>
                  <a:pt x="34829" y="218106"/>
                </a:lnTo>
                <a:lnTo>
                  <a:pt x="29972" y="162687"/>
                </a:lnTo>
                <a:lnTo>
                  <a:pt x="31186" y="134663"/>
                </a:lnTo>
                <a:lnTo>
                  <a:pt x="40901" y="85998"/>
                </a:lnTo>
                <a:lnTo>
                  <a:pt x="60503" y="47589"/>
                </a:lnTo>
                <a:lnTo>
                  <a:pt x="90515" y="21578"/>
                </a:lnTo>
                <a:lnTo>
                  <a:pt x="109474" y="13335"/>
                </a:lnTo>
                <a:lnTo>
                  <a:pt x="104901" y="0"/>
                </a:lnTo>
                <a:close/>
              </a:path>
            </a:pathLst>
          </a:custGeom>
          <a:solidFill>
            <a:srgbClr val="000000"/>
          </a:solidFill>
        </p:spPr>
        <p:txBody>
          <a:bodyPr wrap="square" lIns="0" tIns="0" rIns="0" bIns="0" rtlCol="0"/>
          <a:lstStyle/>
          <a:p>
            <a:endParaRPr/>
          </a:p>
        </p:txBody>
      </p:sp>
      <p:sp>
        <p:nvSpPr>
          <p:cNvPr id="7" name="object 7"/>
          <p:cNvSpPr txBox="1"/>
          <p:nvPr/>
        </p:nvSpPr>
        <p:spPr>
          <a:xfrm>
            <a:off x="1881504" y="2498217"/>
            <a:ext cx="2696845" cy="452120"/>
          </a:xfrm>
          <a:prstGeom prst="rect">
            <a:avLst/>
          </a:prstGeom>
        </p:spPr>
        <p:txBody>
          <a:bodyPr vert="horz" wrap="square" lIns="0" tIns="12065" rIns="0" bIns="0" rtlCol="0">
            <a:spAutoFit/>
          </a:bodyPr>
          <a:lstStyle/>
          <a:p>
            <a:pPr marL="38100">
              <a:lnSpc>
                <a:spcPct val="100000"/>
              </a:lnSpc>
              <a:spcBef>
                <a:spcPts val="95"/>
              </a:spcBef>
              <a:tabLst>
                <a:tab pos="2458085" algn="l"/>
              </a:tabLst>
            </a:pPr>
            <a:r>
              <a:rPr sz="2800" spc="65" dirty="0">
                <a:latin typeface="Cambria Math"/>
                <a:cs typeface="Cambria Math"/>
              </a:rPr>
              <a:t>𝜃</a:t>
            </a:r>
            <a:r>
              <a:rPr sz="3075" spc="97" baseline="27100" dirty="0">
                <a:latin typeface="Cambria Math"/>
                <a:cs typeface="Cambria Math"/>
              </a:rPr>
              <a:t>∗</a:t>
            </a:r>
            <a:r>
              <a:rPr sz="3075" spc="675" baseline="27100" dirty="0">
                <a:latin typeface="Cambria Math"/>
                <a:cs typeface="Cambria Math"/>
              </a:rPr>
              <a:t> </a:t>
            </a:r>
            <a:r>
              <a:rPr sz="2800" spc="-5" dirty="0">
                <a:latin typeface="Cambria Math"/>
                <a:cs typeface="Cambria Math"/>
              </a:rPr>
              <a:t>=</a:t>
            </a:r>
            <a:r>
              <a:rPr sz="2800" spc="155" dirty="0">
                <a:latin typeface="Cambria Math"/>
                <a:cs typeface="Cambria Math"/>
              </a:rPr>
              <a:t> </a:t>
            </a:r>
            <a:r>
              <a:rPr sz="2800" spc="-10" dirty="0">
                <a:latin typeface="Cambria Math"/>
                <a:cs typeface="Cambria Math"/>
              </a:rPr>
              <a:t>arg</a:t>
            </a:r>
            <a:r>
              <a:rPr sz="2800" spc="-135" dirty="0">
                <a:latin typeface="Cambria Math"/>
                <a:cs typeface="Cambria Math"/>
              </a:rPr>
              <a:t> </a:t>
            </a:r>
            <a:r>
              <a:rPr sz="2800" spc="-5" dirty="0">
                <a:latin typeface="Cambria Math"/>
                <a:cs typeface="Cambria Math"/>
              </a:rPr>
              <a:t>max</a:t>
            </a:r>
            <a:r>
              <a:rPr sz="2800" spc="-155" dirty="0">
                <a:latin typeface="Cambria Math"/>
                <a:cs typeface="Cambria Math"/>
              </a:rPr>
              <a:t> </a:t>
            </a:r>
            <a:r>
              <a:rPr sz="2800" spc="-5" dirty="0">
                <a:latin typeface="Cambria Math"/>
                <a:cs typeface="Cambria Math"/>
              </a:rPr>
              <a:t>𝐿	𝜃</a:t>
            </a:r>
            <a:endParaRPr sz="2800">
              <a:latin typeface="Cambria Math"/>
              <a:cs typeface="Cambria Math"/>
            </a:endParaRPr>
          </a:p>
        </p:txBody>
      </p:sp>
      <p:sp>
        <p:nvSpPr>
          <p:cNvPr id="8" name="object 8"/>
          <p:cNvSpPr txBox="1"/>
          <p:nvPr/>
        </p:nvSpPr>
        <p:spPr>
          <a:xfrm>
            <a:off x="4992115" y="2475992"/>
            <a:ext cx="2863215"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libri"/>
                <a:cs typeface="Calibri"/>
              </a:rPr>
              <a:t>by</a:t>
            </a:r>
            <a:r>
              <a:rPr sz="2800" spc="-35" dirty="0">
                <a:latin typeface="Calibri"/>
                <a:cs typeface="Calibri"/>
              </a:rPr>
              <a:t> </a:t>
            </a:r>
            <a:r>
              <a:rPr sz="2800" spc="-15" dirty="0">
                <a:latin typeface="Calibri"/>
                <a:cs typeface="Calibri"/>
              </a:rPr>
              <a:t>gradient</a:t>
            </a:r>
            <a:r>
              <a:rPr sz="2800" spc="-30" dirty="0">
                <a:latin typeface="Calibri"/>
                <a:cs typeface="Calibri"/>
              </a:rPr>
              <a:t> </a:t>
            </a:r>
            <a:r>
              <a:rPr sz="2800" spc="-10" dirty="0">
                <a:latin typeface="Calibri"/>
                <a:cs typeface="Calibri"/>
              </a:rPr>
              <a:t>descent</a:t>
            </a:r>
            <a:endParaRPr sz="2800">
              <a:latin typeface="Calibri"/>
              <a:cs typeface="Calibri"/>
            </a:endParaRPr>
          </a:p>
        </p:txBody>
      </p:sp>
      <p:sp>
        <p:nvSpPr>
          <p:cNvPr id="9" name="object 9"/>
          <p:cNvSpPr/>
          <p:nvPr/>
        </p:nvSpPr>
        <p:spPr>
          <a:xfrm>
            <a:off x="1242186" y="4659121"/>
            <a:ext cx="615315" cy="328930"/>
          </a:xfrm>
          <a:custGeom>
            <a:avLst/>
            <a:gdLst/>
            <a:ahLst/>
            <a:cxnLst/>
            <a:rect l="l" t="t" r="r" b="b"/>
            <a:pathLst>
              <a:path w="615314" h="328929">
                <a:moveTo>
                  <a:pt x="510413" y="0"/>
                </a:moveTo>
                <a:lnTo>
                  <a:pt x="505713" y="13334"/>
                </a:lnTo>
                <a:lnTo>
                  <a:pt x="524763" y="21597"/>
                </a:lnTo>
                <a:lnTo>
                  <a:pt x="541146" y="33051"/>
                </a:lnTo>
                <a:lnTo>
                  <a:pt x="565912" y="65531"/>
                </a:lnTo>
                <a:lnTo>
                  <a:pt x="580485" y="109219"/>
                </a:lnTo>
                <a:lnTo>
                  <a:pt x="585343" y="162813"/>
                </a:lnTo>
                <a:lnTo>
                  <a:pt x="584126" y="191845"/>
                </a:lnTo>
                <a:lnTo>
                  <a:pt x="574359" y="241859"/>
                </a:lnTo>
                <a:lnTo>
                  <a:pt x="554781" y="280965"/>
                </a:lnTo>
                <a:lnTo>
                  <a:pt x="525012" y="307306"/>
                </a:lnTo>
                <a:lnTo>
                  <a:pt x="506221" y="315594"/>
                </a:lnTo>
                <a:lnTo>
                  <a:pt x="510413" y="328929"/>
                </a:lnTo>
                <a:lnTo>
                  <a:pt x="555291" y="307895"/>
                </a:lnTo>
                <a:lnTo>
                  <a:pt x="588263" y="271525"/>
                </a:lnTo>
                <a:lnTo>
                  <a:pt x="608552" y="222678"/>
                </a:lnTo>
                <a:lnTo>
                  <a:pt x="615314" y="164591"/>
                </a:lnTo>
                <a:lnTo>
                  <a:pt x="613622" y="134417"/>
                </a:lnTo>
                <a:lnTo>
                  <a:pt x="600045" y="80974"/>
                </a:lnTo>
                <a:lnTo>
                  <a:pt x="573135" y="37468"/>
                </a:lnTo>
                <a:lnTo>
                  <a:pt x="534273" y="8616"/>
                </a:lnTo>
                <a:lnTo>
                  <a:pt x="510413" y="0"/>
                </a:lnTo>
                <a:close/>
              </a:path>
              <a:path w="615314" h="328929">
                <a:moveTo>
                  <a:pt x="104901" y="0"/>
                </a:moveTo>
                <a:lnTo>
                  <a:pt x="60129" y="21113"/>
                </a:lnTo>
                <a:lnTo>
                  <a:pt x="27139" y="57657"/>
                </a:lnTo>
                <a:lnTo>
                  <a:pt x="6788" y="106552"/>
                </a:lnTo>
                <a:lnTo>
                  <a:pt x="0" y="164591"/>
                </a:lnTo>
                <a:lnTo>
                  <a:pt x="1690" y="194784"/>
                </a:lnTo>
                <a:lnTo>
                  <a:pt x="15216" y="248263"/>
                </a:lnTo>
                <a:lnTo>
                  <a:pt x="42054" y="291621"/>
                </a:lnTo>
                <a:lnTo>
                  <a:pt x="80968" y="320335"/>
                </a:lnTo>
                <a:lnTo>
                  <a:pt x="104901" y="328929"/>
                </a:lnTo>
                <a:lnTo>
                  <a:pt x="109093" y="315594"/>
                </a:lnTo>
                <a:lnTo>
                  <a:pt x="90356" y="307306"/>
                </a:lnTo>
                <a:lnTo>
                  <a:pt x="74167" y="295767"/>
                </a:lnTo>
                <a:lnTo>
                  <a:pt x="49529" y="262889"/>
                </a:lnTo>
                <a:lnTo>
                  <a:pt x="34845" y="218185"/>
                </a:lnTo>
                <a:lnTo>
                  <a:pt x="29971" y="162813"/>
                </a:lnTo>
                <a:lnTo>
                  <a:pt x="31188" y="134790"/>
                </a:lnTo>
                <a:lnTo>
                  <a:pt x="40955" y="86125"/>
                </a:lnTo>
                <a:lnTo>
                  <a:pt x="60577" y="47696"/>
                </a:lnTo>
                <a:lnTo>
                  <a:pt x="90624" y="21597"/>
                </a:lnTo>
                <a:lnTo>
                  <a:pt x="109600" y="13334"/>
                </a:lnTo>
                <a:lnTo>
                  <a:pt x="104901" y="0"/>
                </a:lnTo>
                <a:close/>
              </a:path>
            </a:pathLst>
          </a:custGeom>
          <a:solidFill>
            <a:srgbClr val="000000"/>
          </a:solidFill>
        </p:spPr>
        <p:txBody>
          <a:bodyPr wrap="square" lIns="0" tIns="0" rIns="0" bIns="0" rtlCol="0"/>
          <a:lstStyle/>
          <a:p>
            <a:endParaRPr/>
          </a:p>
        </p:txBody>
      </p:sp>
      <p:sp>
        <p:nvSpPr>
          <p:cNvPr id="10" name="object 10"/>
          <p:cNvSpPr/>
          <p:nvPr/>
        </p:nvSpPr>
        <p:spPr>
          <a:xfrm>
            <a:off x="2580258" y="4659121"/>
            <a:ext cx="607695" cy="328930"/>
          </a:xfrm>
          <a:custGeom>
            <a:avLst/>
            <a:gdLst/>
            <a:ahLst/>
            <a:cxnLst/>
            <a:rect l="l" t="t" r="r" b="b"/>
            <a:pathLst>
              <a:path w="607694" h="328929">
                <a:moveTo>
                  <a:pt x="502793" y="0"/>
                </a:moveTo>
                <a:lnTo>
                  <a:pt x="498094" y="13334"/>
                </a:lnTo>
                <a:lnTo>
                  <a:pt x="517143" y="21597"/>
                </a:lnTo>
                <a:lnTo>
                  <a:pt x="533526" y="33051"/>
                </a:lnTo>
                <a:lnTo>
                  <a:pt x="558292" y="65531"/>
                </a:lnTo>
                <a:lnTo>
                  <a:pt x="572865" y="109219"/>
                </a:lnTo>
                <a:lnTo>
                  <a:pt x="577723" y="162813"/>
                </a:lnTo>
                <a:lnTo>
                  <a:pt x="576506" y="191845"/>
                </a:lnTo>
                <a:lnTo>
                  <a:pt x="566739" y="241859"/>
                </a:lnTo>
                <a:lnTo>
                  <a:pt x="547161" y="280965"/>
                </a:lnTo>
                <a:lnTo>
                  <a:pt x="517392" y="307306"/>
                </a:lnTo>
                <a:lnTo>
                  <a:pt x="498602" y="315594"/>
                </a:lnTo>
                <a:lnTo>
                  <a:pt x="502793" y="328929"/>
                </a:lnTo>
                <a:lnTo>
                  <a:pt x="547671" y="307895"/>
                </a:lnTo>
                <a:lnTo>
                  <a:pt x="580644" y="271525"/>
                </a:lnTo>
                <a:lnTo>
                  <a:pt x="600932" y="222678"/>
                </a:lnTo>
                <a:lnTo>
                  <a:pt x="607695" y="164591"/>
                </a:lnTo>
                <a:lnTo>
                  <a:pt x="606002" y="134417"/>
                </a:lnTo>
                <a:lnTo>
                  <a:pt x="592425" y="80974"/>
                </a:lnTo>
                <a:lnTo>
                  <a:pt x="565515" y="37468"/>
                </a:lnTo>
                <a:lnTo>
                  <a:pt x="526653" y="8616"/>
                </a:lnTo>
                <a:lnTo>
                  <a:pt x="502793" y="0"/>
                </a:lnTo>
                <a:close/>
              </a:path>
              <a:path w="607694" h="328929">
                <a:moveTo>
                  <a:pt x="104902" y="0"/>
                </a:moveTo>
                <a:lnTo>
                  <a:pt x="60134" y="21113"/>
                </a:lnTo>
                <a:lnTo>
                  <a:pt x="27178" y="57657"/>
                </a:lnTo>
                <a:lnTo>
                  <a:pt x="6778" y="106552"/>
                </a:lnTo>
                <a:lnTo>
                  <a:pt x="0" y="164591"/>
                </a:lnTo>
                <a:lnTo>
                  <a:pt x="1690" y="194784"/>
                </a:lnTo>
                <a:lnTo>
                  <a:pt x="15216" y="248263"/>
                </a:lnTo>
                <a:lnTo>
                  <a:pt x="42054" y="291621"/>
                </a:lnTo>
                <a:lnTo>
                  <a:pt x="80968" y="320335"/>
                </a:lnTo>
                <a:lnTo>
                  <a:pt x="104902" y="328929"/>
                </a:lnTo>
                <a:lnTo>
                  <a:pt x="109093" y="315594"/>
                </a:lnTo>
                <a:lnTo>
                  <a:pt x="90356" y="307306"/>
                </a:lnTo>
                <a:lnTo>
                  <a:pt x="74168" y="295767"/>
                </a:lnTo>
                <a:lnTo>
                  <a:pt x="49530" y="262889"/>
                </a:lnTo>
                <a:lnTo>
                  <a:pt x="34845" y="218185"/>
                </a:lnTo>
                <a:lnTo>
                  <a:pt x="29972" y="162813"/>
                </a:lnTo>
                <a:lnTo>
                  <a:pt x="31188" y="134790"/>
                </a:lnTo>
                <a:lnTo>
                  <a:pt x="40955" y="86125"/>
                </a:lnTo>
                <a:lnTo>
                  <a:pt x="60577" y="47696"/>
                </a:lnTo>
                <a:lnTo>
                  <a:pt x="90624" y="21597"/>
                </a:lnTo>
                <a:lnTo>
                  <a:pt x="109601" y="13334"/>
                </a:lnTo>
                <a:lnTo>
                  <a:pt x="104902" y="0"/>
                </a:lnTo>
                <a:close/>
              </a:path>
            </a:pathLst>
          </a:custGeom>
          <a:solidFill>
            <a:srgbClr val="000000"/>
          </a:solidFill>
        </p:spPr>
        <p:txBody>
          <a:bodyPr wrap="square" lIns="0" tIns="0" rIns="0" bIns="0" rtlCol="0"/>
          <a:lstStyle/>
          <a:p>
            <a:endParaRPr/>
          </a:p>
        </p:txBody>
      </p:sp>
      <p:sp>
        <p:nvSpPr>
          <p:cNvPr id="11" name="object 11"/>
          <p:cNvSpPr/>
          <p:nvPr/>
        </p:nvSpPr>
        <p:spPr>
          <a:xfrm>
            <a:off x="3912234" y="4659121"/>
            <a:ext cx="615315" cy="328930"/>
          </a:xfrm>
          <a:custGeom>
            <a:avLst/>
            <a:gdLst/>
            <a:ahLst/>
            <a:cxnLst/>
            <a:rect l="l" t="t" r="r" b="b"/>
            <a:pathLst>
              <a:path w="615314" h="328929">
                <a:moveTo>
                  <a:pt x="510413" y="0"/>
                </a:moveTo>
                <a:lnTo>
                  <a:pt x="505713" y="13334"/>
                </a:lnTo>
                <a:lnTo>
                  <a:pt x="524763" y="21597"/>
                </a:lnTo>
                <a:lnTo>
                  <a:pt x="541147" y="33051"/>
                </a:lnTo>
                <a:lnTo>
                  <a:pt x="565912" y="65531"/>
                </a:lnTo>
                <a:lnTo>
                  <a:pt x="580485" y="109219"/>
                </a:lnTo>
                <a:lnTo>
                  <a:pt x="585342" y="162813"/>
                </a:lnTo>
                <a:lnTo>
                  <a:pt x="584126" y="191845"/>
                </a:lnTo>
                <a:lnTo>
                  <a:pt x="574359" y="241859"/>
                </a:lnTo>
                <a:lnTo>
                  <a:pt x="554781" y="280965"/>
                </a:lnTo>
                <a:lnTo>
                  <a:pt x="525012" y="307306"/>
                </a:lnTo>
                <a:lnTo>
                  <a:pt x="506222" y="315594"/>
                </a:lnTo>
                <a:lnTo>
                  <a:pt x="510413" y="328929"/>
                </a:lnTo>
                <a:lnTo>
                  <a:pt x="555291" y="307895"/>
                </a:lnTo>
                <a:lnTo>
                  <a:pt x="588263" y="271525"/>
                </a:lnTo>
                <a:lnTo>
                  <a:pt x="608552" y="222678"/>
                </a:lnTo>
                <a:lnTo>
                  <a:pt x="615314" y="164591"/>
                </a:lnTo>
                <a:lnTo>
                  <a:pt x="613622" y="134417"/>
                </a:lnTo>
                <a:lnTo>
                  <a:pt x="600045" y="80974"/>
                </a:lnTo>
                <a:lnTo>
                  <a:pt x="573135" y="37468"/>
                </a:lnTo>
                <a:lnTo>
                  <a:pt x="534273" y="8616"/>
                </a:lnTo>
                <a:lnTo>
                  <a:pt x="510413" y="0"/>
                </a:lnTo>
                <a:close/>
              </a:path>
              <a:path w="615314" h="328929">
                <a:moveTo>
                  <a:pt x="104901" y="0"/>
                </a:moveTo>
                <a:lnTo>
                  <a:pt x="60134" y="21113"/>
                </a:lnTo>
                <a:lnTo>
                  <a:pt x="27177" y="57657"/>
                </a:lnTo>
                <a:lnTo>
                  <a:pt x="6778" y="106552"/>
                </a:lnTo>
                <a:lnTo>
                  <a:pt x="0" y="164591"/>
                </a:lnTo>
                <a:lnTo>
                  <a:pt x="1690" y="194784"/>
                </a:lnTo>
                <a:lnTo>
                  <a:pt x="15216" y="248263"/>
                </a:lnTo>
                <a:lnTo>
                  <a:pt x="42054" y="291621"/>
                </a:lnTo>
                <a:lnTo>
                  <a:pt x="80968" y="320335"/>
                </a:lnTo>
                <a:lnTo>
                  <a:pt x="104901" y="328929"/>
                </a:lnTo>
                <a:lnTo>
                  <a:pt x="109092" y="315594"/>
                </a:lnTo>
                <a:lnTo>
                  <a:pt x="90356" y="307306"/>
                </a:lnTo>
                <a:lnTo>
                  <a:pt x="74167" y="295767"/>
                </a:lnTo>
                <a:lnTo>
                  <a:pt x="49529" y="262889"/>
                </a:lnTo>
                <a:lnTo>
                  <a:pt x="34845" y="218185"/>
                </a:lnTo>
                <a:lnTo>
                  <a:pt x="29972" y="162813"/>
                </a:lnTo>
                <a:lnTo>
                  <a:pt x="31188" y="134790"/>
                </a:lnTo>
                <a:lnTo>
                  <a:pt x="40955" y="86125"/>
                </a:lnTo>
                <a:lnTo>
                  <a:pt x="60577" y="47696"/>
                </a:lnTo>
                <a:lnTo>
                  <a:pt x="90624" y="21597"/>
                </a:lnTo>
                <a:lnTo>
                  <a:pt x="109600" y="13334"/>
                </a:lnTo>
                <a:lnTo>
                  <a:pt x="104901" y="0"/>
                </a:lnTo>
                <a:close/>
              </a:path>
            </a:pathLst>
          </a:custGeom>
          <a:solidFill>
            <a:srgbClr val="000000"/>
          </a:solidFill>
        </p:spPr>
        <p:txBody>
          <a:bodyPr wrap="square" lIns="0" tIns="0" rIns="0" bIns="0" rtlCol="0"/>
          <a:lstStyle/>
          <a:p>
            <a:endParaRPr/>
          </a:p>
        </p:txBody>
      </p:sp>
      <p:sp>
        <p:nvSpPr>
          <p:cNvPr id="12" name="object 12"/>
          <p:cNvSpPr txBox="1"/>
          <p:nvPr/>
        </p:nvSpPr>
        <p:spPr>
          <a:xfrm>
            <a:off x="694842" y="3328238"/>
            <a:ext cx="7858759" cy="2290445"/>
          </a:xfrm>
          <a:prstGeom prst="rect">
            <a:avLst/>
          </a:prstGeom>
        </p:spPr>
        <p:txBody>
          <a:bodyPr vert="horz" wrap="square" lIns="0" tIns="12065" rIns="0" bIns="0" rtlCol="0">
            <a:spAutoFit/>
          </a:bodyPr>
          <a:lstStyle/>
          <a:p>
            <a:pPr marL="254000" indent="-228600">
              <a:lnSpc>
                <a:spcPts val="3195"/>
              </a:lnSpc>
              <a:spcBef>
                <a:spcPts val="95"/>
              </a:spcBef>
              <a:buFont typeface="Arial"/>
              <a:buChar char="•"/>
              <a:tabLst>
                <a:tab pos="254000" algn="l"/>
              </a:tabLst>
            </a:pPr>
            <a:r>
              <a:rPr sz="2800" spc="-15" dirty="0">
                <a:latin typeface="Calibri"/>
                <a:cs typeface="Calibri"/>
              </a:rPr>
              <a:t>Each</a:t>
            </a:r>
            <a:r>
              <a:rPr sz="2800" spc="-5" dirty="0">
                <a:latin typeface="Calibri"/>
                <a:cs typeface="Calibri"/>
              </a:rPr>
              <a:t> time </a:t>
            </a:r>
            <a:r>
              <a:rPr sz="2800" spc="-10" dirty="0">
                <a:latin typeface="Calibri"/>
                <a:cs typeface="Calibri"/>
              </a:rPr>
              <a:t>we </a:t>
            </a:r>
            <a:r>
              <a:rPr sz="2800" spc="-15" dirty="0">
                <a:latin typeface="Calibri"/>
                <a:cs typeface="Calibri"/>
              </a:rPr>
              <a:t>update</a:t>
            </a:r>
            <a:r>
              <a:rPr sz="2800" spc="10"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parameters,</a:t>
            </a:r>
            <a:r>
              <a:rPr sz="2800" dirty="0">
                <a:latin typeface="Calibri"/>
                <a:cs typeface="Calibri"/>
              </a:rPr>
              <a:t> </a:t>
            </a:r>
            <a:r>
              <a:rPr sz="2800" spc="-15" dirty="0">
                <a:latin typeface="Calibri"/>
                <a:cs typeface="Calibri"/>
              </a:rPr>
              <a:t>we</a:t>
            </a:r>
            <a:r>
              <a:rPr sz="2800" spc="-10" dirty="0">
                <a:latin typeface="Calibri"/>
                <a:cs typeface="Calibri"/>
              </a:rPr>
              <a:t> </a:t>
            </a:r>
            <a:r>
              <a:rPr sz="2800" spc="-15" dirty="0">
                <a:latin typeface="Calibri"/>
                <a:cs typeface="Calibri"/>
              </a:rPr>
              <a:t>obtain</a:t>
            </a:r>
            <a:r>
              <a:rPr sz="2800" spc="35" dirty="0">
                <a:latin typeface="Calibri"/>
                <a:cs typeface="Calibri"/>
              </a:rPr>
              <a:t> </a:t>
            </a:r>
            <a:r>
              <a:rPr sz="2800" spc="-5" dirty="0">
                <a:latin typeface="Cambria Math"/>
                <a:cs typeface="Cambria Math"/>
              </a:rPr>
              <a:t>𝜃</a:t>
            </a:r>
            <a:endParaRPr sz="2800">
              <a:latin typeface="Cambria Math"/>
              <a:cs typeface="Cambria Math"/>
            </a:endParaRPr>
          </a:p>
          <a:p>
            <a:pPr marL="254000">
              <a:lnSpc>
                <a:spcPts val="3195"/>
              </a:lnSpc>
              <a:tabLst>
                <a:tab pos="2272030" algn="l"/>
                <a:tab pos="2712085" algn="l"/>
              </a:tabLst>
            </a:pPr>
            <a:r>
              <a:rPr sz="2800" spc="-10" dirty="0">
                <a:latin typeface="Calibri"/>
                <a:cs typeface="Calibri"/>
              </a:rPr>
              <a:t>that</a:t>
            </a:r>
            <a:r>
              <a:rPr sz="2800" spc="10" dirty="0">
                <a:latin typeface="Calibri"/>
                <a:cs typeface="Calibri"/>
              </a:rPr>
              <a:t> </a:t>
            </a:r>
            <a:r>
              <a:rPr sz="2800" spc="-20" dirty="0">
                <a:latin typeface="Calibri"/>
                <a:cs typeface="Calibri"/>
              </a:rPr>
              <a:t>makes</a:t>
            </a:r>
            <a:r>
              <a:rPr sz="2800" spc="5" dirty="0">
                <a:latin typeface="Calibri"/>
                <a:cs typeface="Calibri"/>
              </a:rPr>
              <a:t> </a:t>
            </a:r>
            <a:r>
              <a:rPr sz="2800" spc="-5" dirty="0">
                <a:latin typeface="Cambria Math"/>
                <a:cs typeface="Cambria Math"/>
              </a:rPr>
              <a:t>𝐿	𝜃	</a:t>
            </a:r>
            <a:r>
              <a:rPr sz="2800" spc="-45" dirty="0">
                <a:latin typeface="Calibri"/>
                <a:cs typeface="Calibri"/>
              </a:rPr>
              <a:t>smaller.</a:t>
            </a:r>
            <a:endParaRPr sz="2800">
              <a:latin typeface="Calibri"/>
              <a:cs typeface="Calibri"/>
            </a:endParaRPr>
          </a:p>
          <a:p>
            <a:pPr>
              <a:lnSpc>
                <a:spcPct val="100000"/>
              </a:lnSpc>
              <a:spcBef>
                <a:spcPts val="5"/>
              </a:spcBef>
            </a:pPr>
            <a:endParaRPr sz="2700">
              <a:latin typeface="Calibri"/>
              <a:cs typeface="Calibri"/>
            </a:endParaRPr>
          </a:p>
          <a:p>
            <a:pPr marL="319405">
              <a:lnSpc>
                <a:spcPct val="100000"/>
              </a:lnSpc>
              <a:tabLst>
                <a:tab pos="664210" algn="l"/>
                <a:tab pos="1293495" algn="l"/>
                <a:tab pos="2002155" algn="l"/>
                <a:tab pos="2623820" algn="l"/>
                <a:tab pos="3334385" algn="l"/>
                <a:tab pos="3962400" algn="l"/>
              </a:tabLst>
            </a:pPr>
            <a:r>
              <a:rPr sz="2800" spc="-5" dirty="0">
                <a:latin typeface="Cambria Math"/>
                <a:cs typeface="Cambria Math"/>
              </a:rPr>
              <a:t>𝐿	</a:t>
            </a:r>
            <a:r>
              <a:rPr sz="2800" spc="90" dirty="0">
                <a:latin typeface="Cambria Math"/>
                <a:cs typeface="Cambria Math"/>
              </a:rPr>
              <a:t>𝜃</a:t>
            </a:r>
            <a:r>
              <a:rPr sz="3075" spc="135" baseline="27100" dirty="0">
                <a:latin typeface="Cambria Math"/>
                <a:cs typeface="Cambria Math"/>
              </a:rPr>
              <a:t>0	</a:t>
            </a:r>
            <a:r>
              <a:rPr sz="2800" spc="-5" dirty="0">
                <a:latin typeface="Cambria Math"/>
                <a:cs typeface="Cambria Math"/>
              </a:rPr>
              <a:t>&gt;</a:t>
            </a:r>
            <a:r>
              <a:rPr sz="2800" spc="165" dirty="0">
                <a:latin typeface="Cambria Math"/>
                <a:cs typeface="Cambria Math"/>
              </a:rPr>
              <a:t> </a:t>
            </a:r>
            <a:r>
              <a:rPr sz="2800" spc="-5" dirty="0">
                <a:latin typeface="Cambria Math"/>
                <a:cs typeface="Cambria Math"/>
              </a:rPr>
              <a:t>𝐿	</a:t>
            </a:r>
            <a:r>
              <a:rPr sz="2800" spc="60" dirty="0">
                <a:latin typeface="Cambria Math"/>
                <a:cs typeface="Cambria Math"/>
              </a:rPr>
              <a:t>𝜃</a:t>
            </a:r>
            <a:r>
              <a:rPr sz="3075" spc="89" baseline="27100" dirty="0">
                <a:latin typeface="Cambria Math"/>
                <a:cs typeface="Cambria Math"/>
              </a:rPr>
              <a:t>1	</a:t>
            </a:r>
            <a:r>
              <a:rPr sz="2800" spc="-5" dirty="0">
                <a:latin typeface="Cambria Math"/>
                <a:cs typeface="Cambria Math"/>
              </a:rPr>
              <a:t>&gt;</a:t>
            </a:r>
            <a:r>
              <a:rPr sz="2800" spc="165" dirty="0">
                <a:latin typeface="Cambria Math"/>
                <a:cs typeface="Cambria Math"/>
              </a:rPr>
              <a:t> </a:t>
            </a:r>
            <a:r>
              <a:rPr sz="2800" spc="-5" dirty="0">
                <a:latin typeface="Cambria Math"/>
                <a:cs typeface="Cambria Math"/>
              </a:rPr>
              <a:t>𝐿	</a:t>
            </a:r>
            <a:r>
              <a:rPr sz="2800" spc="90" dirty="0">
                <a:latin typeface="Cambria Math"/>
                <a:cs typeface="Cambria Math"/>
              </a:rPr>
              <a:t>𝜃</a:t>
            </a:r>
            <a:r>
              <a:rPr sz="3075" spc="135" baseline="27100" dirty="0">
                <a:latin typeface="Cambria Math"/>
                <a:cs typeface="Cambria Math"/>
              </a:rPr>
              <a:t>2	</a:t>
            </a:r>
            <a:r>
              <a:rPr sz="2800" spc="-5" dirty="0">
                <a:latin typeface="Cambria Math"/>
                <a:cs typeface="Cambria Math"/>
              </a:rPr>
              <a:t>&gt;</a:t>
            </a:r>
            <a:r>
              <a:rPr sz="2800" spc="120" dirty="0">
                <a:latin typeface="Cambria Math"/>
                <a:cs typeface="Cambria Math"/>
              </a:rPr>
              <a:t> </a:t>
            </a:r>
            <a:r>
              <a:rPr sz="2800" spc="-5" dirty="0">
                <a:latin typeface="Cambria Math"/>
                <a:cs typeface="Cambria Math"/>
              </a:rPr>
              <a:t>⋯</a:t>
            </a:r>
            <a:endParaRPr sz="2800">
              <a:latin typeface="Cambria Math"/>
              <a:cs typeface="Cambria Math"/>
            </a:endParaRPr>
          </a:p>
          <a:p>
            <a:pPr marL="4149090">
              <a:lnSpc>
                <a:spcPct val="100000"/>
              </a:lnSpc>
              <a:spcBef>
                <a:spcPts val="1430"/>
              </a:spcBef>
            </a:pPr>
            <a:r>
              <a:rPr sz="2800" spc="-5" dirty="0">
                <a:latin typeface="Calibri"/>
                <a:cs typeface="Calibri"/>
              </a:rPr>
              <a:t>Is</a:t>
            </a:r>
            <a:r>
              <a:rPr sz="2800" spc="-20" dirty="0">
                <a:latin typeface="Calibri"/>
                <a:cs typeface="Calibri"/>
              </a:rPr>
              <a:t> </a:t>
            </a:r>
            <a:r>
              <a:rPr sz="2800" spc="-5" dirty="0">
                <a:latin typeface="Calibri"/>
                <a:cs typeface="Calibri"/>
              </a:rPr>
              <a:t>this</a:t>
            </a:r>
            <a:r>
              <a:rPr sz="2800" spc="5" dirty="0">
                <a:latin typeface="Calibri"/>
                <a:cs typeface="Calibri"/>
              </a:rPr>
              <a:t> </a:t>
            </a:r>
            <a:r>
              <a:rPr sz="2800" spc="-20" dirty="0">
                <a:latin typeface="Calibri"/>
                <a:cs typeface="Calibri"/>
              </a:rPr>
              <a:t>statement</a:t>
            </a:r>
            <a:r>
              <a:rPr sz="2800" spc="-5" dirty="0">
                <a:latin typeface="Calibri"/>
                <a:cs typeface="Calibri"/>
              </a:rPr>
              <a:t> </a:t>
            </a:r>
            <a:r>
              <a:rPr sz="2800" spc="-15" dirty="0">
                <a:latin typeface="Calibri"/>
                <a:cs typeface="Calibri"/>
              </a:rPr>
              <a:t>correct?</a:t>
            </a:r>
            <a:endParaRPr sz="2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6026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pic>
        <p:nvPicPr>
          <p:cNvPr id="3" name="object 3"/>
          <p:cNvPicPr/>
          <p:nvPr/>
        </p:nvPicPr>
        <p:blipFill>
          <a:blip r:embed="rId3" cstate="print"/>
          <a:stretch>
            <a:fillRect/>
          </a:stretch>
        </p:blipFill>
        <p:spPr>
          <a:xfrm>
            <a:off x="5201411" y="1237488"/>
            <a:ext cx="3657599" cy="2987040"/>
          </a:xfrm>
          <a:prstGeom prst="rect">
            <a:avLst/>
          </a:prstGeom>
        </p:spPr>
      </p:pic>
      <p:sp>
        <p:nvSpPr>
          <p:cNvPr id="4" name="object 4"/>
          <p:cNvSpPr txBox="1"/>
          <p:nvPr/>
        </p:nvSpPr>
        <p:spPr>
          <a:xfrm>
            <a:off x="5046345" y="2419350"/>
            <a:ext cx="1473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𝐿</a:t>
            </a:r>
            <a:endParaRPr sz="1800">
              <a:latin typeface="Cambria Math"/>
              <a:cs typeface="Cambria Math"/>
            </a:endParaRPr>
          </a:p>
        </p:txBody>
      </p:sp>
      <p:sp>
        <p:nvSpPr>
          <p:cNvPr id="5" name="object 5"/>
          <p:cNvSpPr txBox="1"/>
          <p:nvPr/>
        </p:nvSpPr>
        <p:spPr>
          <a:xfrm>
            <a:off x="5744590" y="3721354"/>
            <a:ext cx="330200" cy="299720"/>
          </a:xfrm>
          <a:prstGeom prst="rect">
            <a:avLst/>
          </a:prstGeom>
        </p:spPr>
        <p:txBody>
          <a:bodyPr vert="horz" wrap="square" lIns="0" tIns="12700" rIns="0" bIns="0" rtlCol="0">
            <a:spAutoFit/>
          </a:bodyPr>
          <a:lstStyle/>
          <a:p>
            <a:pPr marL="38100">
              <a:lnSpc>
                <a:spcPct val="100000"/>
              </a:lnSpc>
              <a:spcBef>
                <a:spcPts val="100"/>
              </a:spcBef>
            </a:pPr>
            <a:r>
              <a:rPr sz="1800" spc="-30" dirty="0">
                <a:latin typeface="Cambria Math"/>
                <a:cs typeface="Cambria Math"/>
              </a:rPr>
              <a:t>𝑤</a:t>
            </a:r>
            <a:r>
              <a:rPr sz="1950" spc="-44" baseline="-14957" dirty="0">
                <a:latin typeface="Cambria Math"/>
                <a:cs typeface="Cambria Math"/>
              </a:rPr>
              <a:t>1</a:t>
            </a:r>
            <a:endParaRPr sz="1950" baseline="-14957">
              <a:latin typeface="Cambria Math"/>
              <a:cs typeface="Cambria Math"/>
            </a:endParaRPr>
          </a:p>
        </p:txBody>
      </p:sp>
      <p:sp>
        <p:nvSpPr>
          <p:cNvPr id="6" name="object 6"/>
          <p:cNvSpPr txBox="1"/>
          <p:nvPr/>
        </p:nvSpPr>
        <p:spPr>
          <a:xfrm>
            <a:off x="7839836" y="3814394"/>
            <a:ext cx="19494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𝑤</a:t>
            </a:r>
            <a:endParaRPr sz="1800">
              <a:latin typeface="Cambria Math"/>
              <a:cs typeface="Cambria Math"/>
            </a:endParaRPr>
          </a:p>
        </p:txBody>
      </p:sp>
      <p:sp>
        <p:nvSpPr>
          <p:cNvPr id="7" name="object 7"/>
          <p:cNvSpPr txBox="1"/>
          <p:nvPr/>
        </p:nvSpPr>
        <p:spPr>
          <a:xfrm>
            <a:off x="8001381" y="3923157"/>
            <a:ext cx="122555"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Cambria Math"/>
                <a:cs typeface="Cambria Math"/>
              </a:rPr>
              <a:t>2</a:t>
            </a:r>
            <a:endParaRPr sz="1300">
              <a:latin typeface="Cambria Math"/>
              <a:cs typeface="Cambria Math"/>
            </a:endParaRPr>
          </a:p>
        </p:txBody>
      </p:sp>
      <p:grpSp>
        <p:nvGrpSpPr>
          <p:cNvPr id="8" name="object 8"/>
          <p:cNvGrpSpPr/>
          <p:nvPr/>
        </p:nvGrpSpPr>
        <p:grpSpPr>
          <a:xfrm>
            <a:off x="411480" y="1991867"/>
            <a:ext cx="8428355" cy="4460875"/>
            <a:chOff x="411480" y="1991867"/>
            <a:chExt cx="8428355" cy="4460875"/>
          </a:xfrm>
        </p:grpSpPr>
        <p:pic>
          <p:nvPicPr>
            <p:cNvPr id="9" name="object 9"/>
            <p:cNvPicPr/>
            <p:nvPr/>
          </p:nvPicPr>
          <p:blipFill>
            <a:blip r:embed="rId4" cstate="print"/>
            <a:stretch>
              <a:fillRect/>
            </a:stretch>
          </p:blipFill>
          <p:spPr>
            <a:xfrm>
              <a:off x="6522720" y="1991867"/>
              <a:ext cx="112775" cy="114300"/>
            </a:xfrm>
            <a:prstGeom prst="rect">
              <a:avLst/>
            </a:prstGeom>
          </p:spPr>
        </p:pic>
        <p:sp>
          <p:nvSpPr>
            <p:cNvPr id="10" name="object 10"/>
            <p:cNvSpPr/>
            <p:nvPr/>
          </p:nvSpPr>
          <p:spPr>
            <a:xfrm>
              <a:off x="6513576" y="2074925"/>
              <a:ext cx="1278890" cy="866140"/>
            </a:xfrm>
            <a:custGeom>
              <a:avLst/>
              <a:gdLst/>
              <a:ahLst/>
              <a:cxnLst/>
              <a:rect l="l" t="t" r="r" b="b"/>
              <a:pathLst>
                <a:path w="1278890" h="866139">
                  <a:moveTo>
                    <a:pt x="114300" y="208788"/>
                  </a:moveTo>
                  <a:lnTo>
                    <a:pt x="76200" y="208788"/>
                  </a:lnTo>
                  <a:lnTo>
                    <a:pt x="76200" y="0"/>
                  </a:lnTo>
                  <a:lnTo>
                    <a:pt x="38100" y="0"/>
                  </a:lnTo>
                  <a:lnTo>
                    <a:pt x="38100" y="208788"/>
                  </a:lnTo>
                  <a:lnTo>
                    <a:pt x="0" y="208788"/>
                  </a:lnTo>
                  <a:lnTo>
                    <a:pt x="57150" y="323088"/>
                  </a:lnTo>
                  <a:lnTo>
                    <a:pt x="104775" y="227838"/>
                  </a:lnTo>
                  <a:lnTo>
                    <a:pt x="114300" y="208788"/>
                  </a:lnTo>
                  <a:close/>
                </a:path>
                <a:path w="1278890" h="866139">
                  <a:moveTo>
                    <a:pt x="136779" y="392557"/>
                  </a:moveTo>
                  <a:lnTo>
                    <a:pt x="98983" y="397814"/>
                  </a:lnTo>
                  <a:lnTo>
                    <a:pt x="88265" y="320421"/>
                  </a:lnTo>
                  <a:lnTo>
                    <a:pt x="50419" y="325755"/>
                  </a:lnTo>
                  <a:lnTo>
                    <a:pt x="61239" y="403059"/>
                  </a:lnTo>
                  <a:lnTo>
                    <a:pt x="23495" y="408305"/>
                  </a:lnTo>
                  <a:lnTo>
                    <a:pt x="95872" y="513588"/>
                  </a:lnTo>
                  <a:lnTo>
                    <a:pt x="126860" y="421894"/>
                  </a:lnTo>
                  <a:lnTo>
                    <a:pt x="136779" y="392557"/>
                  </a:lnTo>
                  <a:close/>
                </a:path>
                <a:path w="1278890" h="866139">
                  <a:moveTo>
                    <a:pt x="149225" y="564007"/>
                  </a:moveTo>
                  <a:lnTo>
                    <a:pt x="111544" y="569518"/>
                  </a:lnTo>
                  <a:lnTo>
                    <a:pt x="103378" y="513842"/>
                  </a:lnTo>
                  <a:lnTo>
                    <a:pt x="65773" y="519430"/>
                  </a:lnTo>
                  <a:lnTo>
                    <a:pt x="73837" y="575017"/>
                  </a:lnTo>
                  <a:lnTo>
                    <a:pt x="36195" y="580517"/>
                  </a:lnTo>
                  <a:lnTo>
                    <a:pt x="109220" y="685292"/>
                  </a:lnTo>
                  <a:lnTo>
                    <a:pt x="139369" y="593852"/>
                  </a:lnTo>
                  <a:lnTo>
                    <a:pt x="149225" y="564007"/>
                  </a:lnTo>
                  <a:close/>
                </a:path>
                <a:path w="1278890" h="866139">
                  <a:moveTo>
                    <a:pt x="181991" y="741172"/>
                  </a:moveTo>
                  <a:lnTo>
                    <a:pt x="145034" y="750531"/>
                  </a:lnTo>
                  <a:lnTo>
                    <a:pt x="127368" y="681101"/>
                  </a:lnTo>
                  <a:lnTo>
                    <a:pt x="90551" y="690499"/>
                  </a:lnTo>
                  <a:lnTo>
                    <a:pt x="108089" y="759879"/>
                  </a:lnTo>
                  <a:lnTo>
                    <a:pt x="71120" y="769239"/>
                  </a:lnTo>
                  <a:lnTo>
                    <a:pt x="154559" y="866013"/>
                  </a:lnTo>
                  <a:lnTo>
                    <a:pt x="173812" y="778383"/>
                  </a:lnTo>
                  <a:lnTo>
                    <a:pt x="181991" y="741172"/>
                  </a:lnTo>
                  <a:close/>
                </a:path>
                <a:path w="1278890" h="866139">
                  <a:moveTo>
                    <a:pt x="1278636" y="512826"/>
                  </a:moveTo>
                  <a:lnTo>
                    <a:pt x="1274152" y="490893"/>
                  </a:lnTo>
                  <a:lnTo>
                    <a:pt x="1261910" y="472973"/>
                  </a:lnTo>
                  <a:lnTo>
                    <a:pt x="1243749" y="460883"/>
                  </a:lnTo>
                  <a:lnTo>
                    <a:pt x="1221486" y="456438"/>
                  </a:lnTo>
                  <a:lnTo>
                    <a:pt x="1199210" y="460883"/>
                  </a:lnTo>
                  <a:lnTo>
                    <a:pt x="1181049" y="472973"/>
                  </a:lnTo>
                  <a:lnTo>
                    <a:pt x="1168806" y="490893"/>
                  </a:lnTo>
                  <a:lnTo>
                    <a:pt x="1164336" y="512826"/>
                  </a:lnTo>
                  <a:lnTo>
                    <a:pt x="1168806" y="534771"/>
                  </a:lnTo>
                  <a:lnTo>
                    <a:pt x="1181049" y="552691"/>
                  </a:lnTo>
                  <a:lnTo>
                    <a:pt x="1194473" y="561644"/>
                  </a:lnTo>
                  <a:lnTo>
                    <a:pt x="1165148" y="635457"/>
                  </a:lnTo>
                  <a:lnTo>
                    <a:pt x="1129792" y="621411"/>
                  </a:lnTo>
                  <a:lnTo>
                    <a:pt x="1140714" y="748665"/>
                  </a:lnTo>
                  <a:lnTo>
                    <a:pt x="1231836" y="667258"/>
                  </a:lnTo>
                  <a:lnTo>
                    <a:pt x="1235964" y="663575"/>
                  </a:lnTo>
                  <a:lnTo>
                    <a:pt x="1200581" y="649528"/>
                  </a:lnTo>
                  <a:lnTo>
                    <a:pt x="1233398" y="566851"/>
                  </a:lnTo>
                  <a:lnTo>
                    <a:pt x="1243749" y="564781"/>
                  </a:lnTo>
                  <a:lnTo>
                    <a:pt x="1261910" y="552691"/>
                  </a:lnTo>
                  <a:lnTo>
                    <a:pt x="1274152" y="534771"/>
                  </a:lnTo>
                  <a:lnTo>
                    <a:pt x="1278636" y="512826"/>
                  </a:lnTo>
                  <a:close/>
                </a:path>
              </a:pathLst>
            </a:custGeom>
            <a:solidFill>
              <a:srgbClr val="FF0000"/>
            </a:solidFill>
          </p:spPr>
          <p:txBody>
            <a:bodyPr wrap="square" lIns="0" tIns="0" rIns="0" bIns="0" rtlCol="0"/>
            <a:lstStyle/>
            <a:p>
              <a:endParaRPr/>
            </a:p>
          </p:txBody>
        </p:sp>
        <p:pic>
          <p:nvPicPr>
            <p:cNvPr id="11" name="object 11"/>
            <p:cNvPicPr/>
            <p:nvPr/>
          </p:nvPicPr>
          <p:blipFill>
            <a:blip r:embed="rId5" cstate="print"/>
            <a:stretch>
              <a:fillRect/>
            </a:stretch>
          </p:blipFill>
          <p:spPr>
            <a:xfrm>
              <a:off x="7527798" y="2822193"/>
              <a:ext cx="165100" cy="232663"/>
            </a:xfrm>
            <a:prstGeom prst="rect">
              <a:avLst/>
            </a:prstGeom>
          </p:spPr>
        </p:pic>
        <p:sp>
          <p:nvSpPr>
            <p:cNvPr id="12" name="object 12"/>
            <p:cNvSpPr/>
            <p:nvPr/>
          </p:nvSpPr>
          <p:spPr>
            <a:xfrm>
              <a:off x="6479286" y="5375909"/>
              <a:ext cx="0" cy="727710"/>
            </a:xfrm>
            <a:custGeom>
              <a:avLst/>
              <a:gdLst/>
              <a:ahLst/>
              <a:cxnLst/>
              <a:rect l="l" t="t" r="r" b="b"/>
              <a:pathLst>
                <a:path h="727710">
                  <a:moveTo>
                    <a:pt x="0" y="0"/>
                  </a:moveTo>
                  <a:lnTo>
                    <a:pt x="0" y="727087"/>
                  </a:lnTo>
                </a:path>
              </a:pathLst>
            </a:custGeom>
            <a:ln w="38100">
              <a:solidFill>
                <a:srgbClr val="000000"/>
              </a:solidFill>
              <a:prstDash val="dash"/>
            </a:ln>
          </p:spPr>
          <p:txBody>
            <a:bodyPr wrap="square" lIns="0" tIns="0" rIns="0" bIns="0" rtlCol="0"/>
            <a:lstStyle/>
            <a:p>
              <a:endParaRPr/>
            </a:p>
          </p:txBody>
        </p:sp>
        <p:sp>
          <p:nvSpPr>
            <p:cNvPr id="13" name="object 13"/>
            <p:cNvSpPr/>
            <p:nvPr/>
          </p:nvSpPr>
          <p:spPr>
            <a:xfrm>
              <a:off x="6146291" y="5058155"/>
              <a:ext cx="634365" cy="632460"/>
            </a:xfrm>
            <a:custGeom>
              <a:avLst/>
              <a:gdLst/>
              <a:ahLst/>
              <a:cxnLst/>
              <a:rect l="l" t="t" r="r" b="b"/>
              <a:pathLst>
                <a:path w="634365" h="632460">
                  <a:moveTo>
                    <a:pt x="316992" y="0"/>
                  </a:moveTo>
                  <a:lnTo>
                    <a:pt x="270135" y="3429"/>
                  </a:lnTo>
                  <a:lnTo>
                    <a:pt x="225417" y="13390"/>
                  </a:lnTo>
                  <a:lnTo>
                    <a:pt x="183328" y="29395"/>
                  </a:lnTo>
                  <a:lnTo>
                    <a:pt x="144358" y="50952"/>
                  </a:lnTo>
                  <a:lnTo>
                    <a:pt x="108996" y="77574"/>
                  </a:lnTo>
                  <a:lnTo>
                    <a:pt x="77731" y="108769"/>
                  </a:lnTo>
                  <a:lnTo>
                    <a:pt x="51053" y="144050"/>
                  </a:lnTo>
                  <a:lnTo>
                    <a:pt x="29451" y="182925"/>
                  </a:lnTo>
                  <a:lnTo>
                    <a:pt x="13416" y="224907"/>
                  </a:lnTo>
                  <a:lnTo>
                    <a:pt x="3435" y="269505"/>
                  </a:lnTo>
                  <a:lnTo>
                    <a:pt x="0" y="316230"/>
                  </a:lnTo>
                  <a:lnTo>
                    <a:pt x="3435" y="362954"/>
                  </a:lnTo>
                  <a:lnTo>
                    <a:pt x="13416" y="407552"/>
                  </a:lnTo>
                  <a:lnTo>
                    <a:pt x="29451" y="449534"/>
                  </a:lnTo>
                  <a:lnTo>
                    <a:pt x="51053" y="488409"/>
                  </a:lnTo>
                  <a:lnTo>
                    <a:pt x="77731" y="523690"/>
                  </a:lnTo>
                  <a:lnTo>
                    <a:pt x="108996" y="554885"/>
                  </a:lnTo>
                  <a:lnTo>
                    <a:pt x="144358" y="581507"/>
                  </a:lnTo>
                  <a:lnTo>
                    <a:pt x="183328" y="603064"/>
                  </a:lnTo>
                  <a:lnTo>
                    <a:pt x="225417" y="619069"/>
                  </a:lnTo>
                  <a:lnTo>
                    <a:pt x="270135" y="629030"/>
                  </a:lnTo>
                  <a:lnTo>
                    <a:pt x="316992" y="632460"/>
                  </a:lnTo>
                  <a:lnTo>
                    <a:pt x="363820" y="629030"/>
                  </a:lnTo>
                  <a:lnTo>
                    <a:pt x="408520" y="619069"/>
                  </a:lnTo>
                  <a:lnTo>
                    <a:pt x="450600" y="603064"/>
                  </a:lnTo>
                  <a:lnTo>
                    <a:pt x="489569" y="581507"/>
                  </a:lnTo>
                  <a:lnTo>
                    <a:pt x="524936" y="554885"/>
                  </a:lnTo>
                  <a:lnTo>
                    <a:pt x="556209" y="523690"/>
                  </a:lnTo>
                  <a:lnTo>
                    <a:pt x="582898" y="488409"/>
                  </a:lnTo>
                  <a:lnTo>
                    <a:pt x="604511" y="449534"/>
                  </a:lnTo>
                  <a:lnTo>
                    <a:pt x="620557" y="407552"/>
                  </a:lnTo>
                  <a:lnTo>
                    <a:pt x="630545" y="362954"/>
                  </a:lnTo>
                  <a:lnTo>
                    <a:pt x="633984" y="316230"/>
                  </a:lnTo>
                  <a:lnTo>
                    <a:pt x="630545" y="269505"/>
                  </a:lnTo>
                  <a:lnTo>
                    <a:pt x="620557" y="224907"/>
                  </a:lnTo>
                  <a:lnTo>
                    <a:pt x="604511" y="182925"/>
                  </a:lnTo>
                  <a:lnTo>
                    <a:pt x="582898" y="144050"/>
                  </a:lnTo>
                  <a:lnTo>
                    <a:pt x="556209" y="108769"/>
                  </a:lnTo>
                  <a:lnTo>
                    <a:pt x="524936" y="77574"/>
                  </a:lnTo>
                  <a:lnTo>
                    <a:pt x="489569" y="50952"/>
                  </a:lnTo>
                  <a:lnTo>
                    <a:pt x="450600" y="29395"/>
                  </a:lnTo>
                  <a:lnTo>
                    <a:pt x="408520" y="13390"/>
                  </a:lnTo>
                  <a:lnTo>
                    <a:pt x="363820" y="3429"/>
                  </a:lnTo>
                  <a:lnTo>
                    <a:pt x="316992" y="0"/>
                  </a:lnTo>
                  <a:close/>
                </a:path>
              </a:pathLst>
            </a:custGeom>
            <a:solidFill>
              <a:srgbClr val="525252"/>
            </a:solidFill>
          </p:spPr>
          <p:txBody>
            <a:bodyPr wrap="square" lIns="0" tIns="0" rIns="0" bIns="0" rtlCol="0"/>
            <a:lstStyle/>
            <a:p>
              <a:endParaRPr/>
            </a:p>
          </p:txBody>
        </p:sp>
        <p:sp>
          <p:nvSpPr>
            <p:cNvPr id="14" name="object 14"/>
            <p:cNvSpPr/>
            <p:nvPr/>
          </p:nvSpPr>
          <p:spPr>
            <a:xfrm>
              <a:off x="6146291" y="5058155"/>
              <a:ext cx="634365" cy="632460"/>
            </a:xfrm>
            <a:custGeom>
              <a:avLst/>
              <a:gdLst/>
              <a:ahLst/>
              <a:cxnLst/>
              <a:rect l="l" t="t" r="r" b="b"/>
              <a:pathLst>
                <a:path w="634365" h="632460">
                  <a:moveTo>
                    <a:pt x="0" y="316230"/>
                  </a:moveTo>
                  <a:lnTo>
                    <a:pt x="3435" y="269505"/>
                  </a:lnTo>
                  <a:lnTo>
                    <a:pt x="13416" y="224907"/>
                  </a:lnTo>
                  <a:lnTo>
                    <a:pt x="29451" y="182925"/>
                  </a:lnTo>
                  <a:lnTo>
                    <a:pt x="51053" y="144050"/>
                  </a:lnTo>
                  <a:lnTo>
                    <a:pt x="77731" y="108769"/>
                  </a:lnTo>
                  <a:lnTo>
                    <a:pt x="108996" y="77574"/>
                  </a:lnTo>
                  <a:lnTo>
                    <a:pt x="144358" y="50952"/>
                  </a:lnTo>
                  <a:lnTo>
                    <a:pt x="183328" y="29395"/>
                  </a:lnTo>
                  <a:lnTo>
                    <a:pt x="225417" y="13390"/>
                  </a:lnTo>
                  <a:lnTo>
                    <a:pt x="270135" y="3429"/>
                  </a:lnTo>
                  <a:lnTo>
                    <a:pt x="316992" y="0"/>
                  </a:lnTo>
                  <a:lnTo>
                    <a:pt x="363820" y="3429"/>
                  </a:lnTo>
                  <a:lnTo>
                    <a:pt x="408520" y="13390"/>
                  </a:lnTo>
                  <a:lnTo>
                    <a:pt x="450600" y="29395"/>
                  </a:lnTo>
                  <a:lnTo>
                    <a:pt x="489569" y="50952"/>
                  </a:lnTo>
                  <a:lnTo>
                    <a:pt x="524936" y="77574"/>
                  </a:lnTo>
                  <a:lnTo>
                    <a:pt x="556209" y="108769"/>
                  </a:lnTo>
                  <a:lnTo>
                    <a:pt x="582898" y="144050"/>
                  </a:lnTo>
                  <a:lnTo>
                    <a:pt x="604511" y="182925"/>
                  </a:lnTo>
                  <a:lnTo>
                    <a:pt x="620557" y="224907"/>
                  </a:lnTo>
                  <a:lnTo>
                    <a:pt x="630545" y="269505"/>
                  </a:lnTo>
                  <a:lnTo>
                    <a:pt x="633984" y="316230"/>
                  </a:lnTo>
                  <a:lnTo>
                    <a:pt x="630545" y="362954"/>
                  </a:lnTo>
                  <a:lnTo>
                    <a:pt x="620557" y="407552"/>
                  </a:lnTo>
                  <a:lnTo>
                    <a:pt x="604511" y="449534"/>
                  </a:lnTo>
                  <a:lnTo>
                    <a:pt x="582898" y="488409"/>
                  </a:lnTo>
                  <a:lnTo>
                    <a:pt x="556209" y="523690"/>
                  </a:lnTo>
                  <a:lnTo>
                    <a:pt x="524936" y="554885"/>
                  </a:lnTo>
                  <a:lnTo>
                    <a:pt x="489569" y="581507"/>
                  </a:lnTo>
                  <a:lnTo>
                    <a:pt x="450600" y="603064"/>
                  </a:lnTo>
                  <a:lnTo>
                    <a:pt x="408520" y="619069"/>
                  </a:lnTo>
                  <a:lnTo>
                    <a:pt x="363820" y="629030"/>
                  </a:lnTo>
                  <a:lnTo>
                    <a:pt x="316992" y="632460"/>
                  </a:lnTo>
                  <a:lnTo>
                    <a:pt x="270135" y="629030"/>
                  </a:lnTo>
                  <a:lnTo>
                    <a:pt x="225417" y="619069"/>
                  </a:lnTo>
                  <a:lnTo>
                    <a:pt x="183328" y="603064"/>
                  </a:lnTo>
                  <a:lnTo>
                    <a:pt x="144358" y="581507"/>
                  </a:lnTo>
                  <a:lnTo>
                    <a:pt x="108996" y="554885"/>
                  </a:lnTo>
                  <a:lnTo>
                    <a:pt x="77731" y="523690"/>
                  </a:lnTo>
                  <a:lnTo>
                    <a:pt x="51053" y="488409"/>
                  </a:lnTo>
                  <a:lnTo>
                    <a:pt x="29451" y="449534"/>
                  </a:lnTo>
                  <a:lnTo>
                    <a:pt x="13416" y="407552"/>
                  </a:lnTo>
                  <a:lnTo>
                    <a:pt x="3435" y="362954"/>
                  </a:lnTo>
                  <a:lnTo>
                    <a:pt x="0" y="316230"/>
                  </a:lnTo>
                  <a:close/>
                </a:path>
              </a:pathLst>
            </a:custGeom>
            <a:ln w="12192">
              <a:solidFill>
                <a:srgbClr val="41709C"/>
              </a:solidFill>
            </a:ln>
          </p:spPr>
          <p:txBody>
            <a:bodyPr wrap="square" lIns="0" tIns="0" rIns="0" bIns="0" rtlCol="0"/>
            <a:lstStyle/>
            <a:p>
              <a:endParaRPr/>
            </a:p>
          </p:txBody>
        </p:sp>
        <p:sp>
          <p:nvSpPr>
            <p:cNvPr id="15" name="object 15"/>
            <p:cNvSpPr/>
            <p:nvPr/>
          </p:nvSpPr>
          <p:spPr>
            <a:xfrm>
              <a:off x="1303782" y="3252977"/>
              <a:ext cx="3240405" cy="2880360"/>
            </a:xfrm>
            <a:custGeom>
              <a:avLst/>
              <a:gdLst/>
              <a:ahLst/>
              <a:cxnLst/>
              <a:rect l="l" t="t" r="r" b="b"/>
              <a:pathLst>
                <a:path w="3240404" h="2880360">
                  <a:moveTo>
                    <a:pt x="3240023" y="1098804"/>
                  </a:moveTo>
                  <a:lnTo>
                    <a:pt x="3240023" y="2861411"/>
                  </a:lnTo>
                </a:path>
                <a:path w="3240404" h="2880360">
                  <a:moveTo>
                    <a:pt x="1504188" y="1086612"/>
                  </a:moveTo>
                  <a:lnTo>
                    <a:pt x="1504188" y="2849219"/>
                  </a:lnTo>
                </a:path>
                <a:path w="3240404" h="2880360">
                  <a:moveTo>
                    <a:pt x="0" y="0"/>
                  </a:moveTo>
                  <a:lnTo>
                    <a:pt x="0" y="2880055"/>
                  </a:lnTo>
                </a:path>
              </a:pathLst>
            </a:custGeom>
            <a:ln w="38100">
              <a:solidFill>
                <a:srgbClr val="000000"/>
              </a:solidFill>
              <a:prstDash val="dash"/>
            </a:ln>
          </p:spPr>
          <p:txBody>
            <a:bodyPr wrap="square" lIns="0" tIns="0" rIns="0" bIns="0" rtlCol="0"/>
            <a:lstStyle/>
            <a:p>
              <a:endParaRPr/>
            </a:p>
          </p:txBody>
        </p:sp>
        <p:sp>
          <p:nvSpPr>
            <p:cNvPr id="16" name="object 16"/>
            <p:cNvSpPr/>
            <p:nvPr/>
          </p:nvSpPr>
          <p:spPr>
            <a:xfrm>
              <a:off x="1409700" y="6006083"/>
              <a:ext cx="677545" cy="192405"/>
            </a:xfrm>
            <a:custGeom>
              <a:avLst/>
              <a:gdLst/>
              <a:ahLst/>
              <a:cxnLst/>
              <a:rect l="l" t="t" r="r" b="b"/>
              <a:pathLst>
                <a:path w="677544" h="192404">
                  <a:moveTo>
                    <a:pt x="485013" y="0"/>
                  </a:moveTo>
                  <a:lnTo>
                    <a:pt x="485013" y="192023"/>
                  </a:lnTo>
                  <a:lnTo>
                    <a:pt x="613028" y="128015"/>
                  </a:lnTo>
                  <a:lnTo>
                    <a:pt x="517017" y="128015"/>
                  </a:lnTo>
                  <a:lnTo>
                    <a:pt x="517017" y="64007"/>
                  </a:lnTo>
                  <a:lnTo>
                    <a:pt x="613029" y="64007"/>
                  </a:lnTo>
                  <a:lnTo>
                    <a:pt x="485013" y="0"/>
                  </a:lnTo>
                  <a:close/>
                </a:path>
                <a:path w="677544" h="192404">
                  <a:moveTo>
                    <a:pt x="485013" y="64007"/>
                  </a:moveTo>
                  <a:lnTo>
                    <a:pt x="0" y="64007"/>
                  </a:lnTo>
                  <a:lnTo>
                    <a:pt x="0" y="128015"/>
                  </a:lnTo>
                  <a:lnTo>
                    <a:pt x="485013" y="128015"/>
                  </a:lnTo>
                  <a:lnTo>
                    <a:pt x="485013" y="64007"/>
                  </a:lnTo>
                  <a:close/>
                </a:path>
                <a:path w="677544" h="192404">
                  <a:moveTo>
                    <a:pt x="613029" y="64007"/>
                  </a:moveTo>
                  <a:lnTo>
                    <a:pt x="517017" y="64007"/>
                  </a:lnTo>
                  <a:lnTo>
                    <a:pt x="517017" y="128015"/>
                  </a:lnTo>
                  <a:lnTo>
                    <a:pt x="613028" y="128015"/>
                  </a:lnTo>
                  <a:lnTo>
                    <a:pt x="677037" y="96011"/>
                  </a:lnTo>
                  <a:lnTo>
                    <a:pt x="613029" y="64007"/>
                  </a:lnTo>
                  <a:close/>
                </a:path>
              </a:pathLst>
            </a:custGeom>
            <a:solidFill>
              <a:srgbClr val="FF0000"/>
            </a:solidFill>
          </p:spPr>
          <p:txBody>
            <a:bodyPr wrap="square" lIns="0" tIns="0" rIns="0" bIns="0" rtlCol="0"/>
            <a:lstStyle/>
            <a:p>
              <a:endParaRPr/>
            </a:p>
          </p:txBody>
        </p:sp>
        <p:sp>
          <p:nvSpPr>
            <p:cNvPr id="17" name="object 17"/>
            <p:cNvSpPr/>
            <p:nvPr/>
          </p:nvSpPr>
          <p:spPr>
            <a:xfrm>
              <a:off x="600456" y="2197607"/>
              <a:ext cx="7915909" cy="4208145"/>
            </a:xfrm>
            <a:custGeom>
              <a:avLst/>
              <a:gdLst/>
              <a:ahLst/>
              <a:cxnLst/>
              <a:rect l="l" t="t" r="r" b="b"/>
              <a:pathLst>
                <a:path w="7915909" h="4208145">
                  <a:moveTo>
                    <a:pt x="0" y="0"/>
                  </a:moveTo>
                  <a:lnTo>
                    <a:pt x="12877" y="53526"/>
                  </a:lnTo>
                  <a:lnTo>
                    <a:pt x="26276" y="106786"/>
                  </a:lnTo>
                  <a:lnTo>
                    <a:pt x="40195" y="159768"/>
                  </a:lnTo>
                  <a:lnTo>
                    <a:pt x="54631" y="212463"/>
                  </a:lnTo>
                  <a:lnTo>
                    <a:pt x="69582" y="264860"/>
                  </a:lnTo>
                  <a:lnTo>
                    <a:pt x="85044" y="316948"/>
                  </a:lnTo>
                  <a:lnTo>
                    <a:pt x="101016" y="368718"/>
                  </a:lnTo>
                  <a:lnTo>
                    <a:pt x="117494" y="420158"/>
                  </a:lnTo>
                  <a:lnTo>
                    <a:pt x="134477" y="471259"/>
                  </a:lnTo>
                  <a:lnTo>
                    <a:pt x="151961" y="522010"/>
                  </a:lnTo>
                  <a:lnTo>
                    <a:pt x="169944" y="572400"/>
                  </a:lnTo>
                  <a:lnTo>
                    <a:pt x="188423" y="622420"/>
                  </a:lnTo>
                  <a:lnTo>
                    <a:pt x="207397" y="672058"/>
                  </a:lnTo>
                  <a:lnTo>
                    <a:pt x="226862" y="721304"/>
                  </a:lnTo>
                  <a:lnTo>
                    <a:pt x="246815" y="770149"/>
                  </a:lnTo>
                  <a:lnTo>
                    <a:pt x="267255" y="818580"/>
                  </a:lnTo>
                  <a:lnTo>
                    <a:pt x="288179" y="866589"/>
                  </a:lnTo>
                  <a:lnTo>
                    <a:pt x="309583" y="914165"/>
                  </a:lnTo>
                  <a:lnTo>
                    <a:pt x="331466" y="961297"/>
                  </a:lnTo>
                  <a:lnTo>
                    <a:pt x="353825" y="1007974"/>
                  </a:lnTo>
                  <a:lnTo>
                    <a:pt x="376657" y="1054188"/>
                  </a:lnTo>
                  <a:lnTo>
                    <a:pt x="399961" y="1099926"/>
                  </a:lnTo>
                  <a:lnTo>
                    <a:pt x="423732" y="1145179"/>
                  </a:lnTo>
                  <a:lnTo>
                    <a:pt x="447969" y="1189935"/>
                  </a:lnTo>
                  <a:lnTo>
                    <a:pt x="472669" y="1234186"/>
                  </a:lnTo>
                  <a:lnTo>
                    <a:pt x="497830" y="1277920"/>
                  </a:lnTo>
                  <a:lnTo>
                    <a:pt x="523449" y="1321128"/>
                  </a:lnTo>
                  <a:lnTo>
                    <a:pt x="549523" y="1363797"/>
                  </a:lnTo>
                  <a:lnTo>
                    <a:pt x="576050" y="1405919"/>
                  </a:lnTo>
                  <a:lnTo>
                    <a:pt x="603027" y="1447483"/>
                  </a:lnTo>
                  <a:lnTo>
                    <a:pt x="630452" y="1488478"/>
                  </a:lnTo>
                  <a:lnTo>
                    <a:pt x="658322" y="1528893"/>
                  </a:lnTo>
                  <a:lnTo>
                    <a:pt x="686635" y="1568720"/>
                  </a:lnTo>
                  <a:lnTo>
                    <a:pt x="715388" y="1607946"/>
                  </a:lnTo>
                  <a:lnTo>
                    <a:pt x="744578" y="1646562"/>
                  </a:lnTo>
                  <a:lnTo>
                    <a:pt x="774203" y="1684558"/>
                  </a:lnTo>
                  <a:lnTo>
                    <a:pt x="804261" y="1721922"/>
                  </a:lnTo>
                  <a:lnTo>
                    <a:pt x="834748" y="1758645"/>
                  </a:lnTo>
                  <a:lnTo>
                    <a:pt x="865662" y="1794715"/>
                  </a:lnTo>
                  <a:lnTo>
                    <a:pt x="897001" y="1830124"/>
                  </a:lnTo>
                  <a:lnTo>
                    <a:pt x="928762" y="1864859"/>
                  </a:lnTo>
                  <a:lnTo>
                    <a:pt x="960943" y="1898912"/>
                  </a:lnTo>
                  <a:lnTo>
                    <a:pt x="993540" y="1932271"/>
                  </a:lnTo>
                  <a:lnTo>
                    <a:pt x="1026552" y="1964925"/>
                  </a:lnTo>
                  <a:lnTo>
                    <a:pt x="1059976" y="1996866"/>
                  </a:lnTo>
                  <a:lnTo>
                    <a:pt x="1093809" y="2028081"/>
                  </a:lnTo>
                  <a:lnTo>
                    <a:pt x="1128048" y="2058562"/>
                  </a:lnTo>
                  <a:lnTo>
                    <a:pt x="1162692" y="2088296"/>
                  </a:lnTo>
                  <a:lnTo>
                    <a:pt x="1197737" y="2117275"/>
                  </a:lnTo>
                  <a:lnTo>
                    <a:pt x="1233181" y="2145487"/>
                  </a:lnTo>
                  <a:lnTo>
                    <a:pt x="1269021" y="2172922"/>
                  </a:lnTo>
                  <a:lnTo>
                    <a:pt x="1305256" y="2199570"/>
                  </a:lnTo>
                  <a:lnTo>
                    <a:pt x="1341882" y="2225421"/>
                  </a:lnTo>
                  <a:lnTo>
                    <a:pt x="1379217" y="2250426"/>
                  </a:lnTo>
                  <a:lnTo>
                    <a:pt x="1417574" y="2274543"/>
                  </a:lnTo>
                  <a:lnTo>
                    <a:pt x="1456917" y="2297787"/>
                  </a:lnTo>
                  <a:lnTo>
                    <a:pt x="1497211" y="2320175"/>
                  </a:lnTo>
                  <a:lnTo>
                    <a:pt x="1538421" y="2341721"/>
                  </a:lnTo>
                  <a:lnTo>
                    <a:pt x="1580511" y="2362443"/>
                  </a:lnTo>
                  <a:lnTo>
                    <a:pt x="1623446" y="2382355"/>
                  </a:lnTo>
                  <a:lnTo>
                    <a:pt x="1667191" y="2401474"/>
                  </a:lnTo>
                  <a:lnTo>
                    <a:pt x="1711711" y="2419815"/>
                  </a:lnTo>
                  <a:lnTo>
                    <a:pt x="1756970" y="2437394"/>
                  </a:lnTo>
                  <a:lnTo>
                    <a:pt x="1802933" y="2454228"/>
                  </a:lnTo>
                  <a:lnTo>
                    <a:pt x="1849565" y="2470332"/>
                  </a:lnTo>
                  <a:lnTo>
                    <a:pt x="1896831" y="2485722"/>
                  </a:lnTo>
                  <a:lnTo>
                    <a:pt x="1944695" y="2500413"/>
                  </a:lnTo>
                  <a:lnTo>
                    <a:pt x="1993122" y="2514422"/>
                  </a:lnTo>
                  <a:lnTo>
                    <a:pt x="2042078" y="2527765"/>
                  </a:lnTo>
                  <a:lnTo>
                    <a:pt x="2091526" y="2540457"/>
                  </a:lnTo>
                  <a:lnTo>
                    <a:pt x="2141431" y="2552514"/>
                  </a:lnTo>
                  <a:lnTo>
                    <a:pt x="2191759" y="2563953"/>
                  </a:lnTo>
                  <a:lnTo>
                    <a:pt x="2242473" y="2574788"/>
                  </a:lnTo>
                  <a:lnTo>
                    <a:pt x="2293539" y="2585036"/>
                  </a:lnTo>
                  <a:lnTo>
                    <a:pt x="2344922" y="2594713"/>
                  </a:lnTo>
                  <a:lnTo>
                    <a:pt x="2396586" y="2603835"/>
                  </a:lnTo>
                  <a:lnTo>
                    <a:pt x="2448496" y="2612416"/>
                  </a:lnTo>
                  <a:lnTo>
                    <a:pt x="2500617" y="2620474"/>
                  </a:lnTo>
                  <a:lnTo>
                    <a:pt x="2552913" y="2628025"/>
                  </a:lnTo>
                  <a:lnTo>
                    <a:pt x="2605349" y="2635083"/>
                  </a:lnTo>
                  <a:lnTo>
                    <a:pt x="2657890" y="2641665"/>
                  </a:lnTo>
                  <a:lnTo>
                    <a:pt x="2710501" y="2647786"/>
                  </a:lnTo>
                  <a:lnTo>
                    <a:pt x="2763147" y="2653464"/>
                  </a:lnTo>
                  <a:lnTo>
                    <a:pt x="2815792" y="2658712"/>
                  </a:lnTo>
                  <a:lnTo>
                    <a:pt x="2868401" y="2663548"/>
                  </a:lnTo>
                  <a:lnTo>
                    <a:pt x="2920938" y="2667988"/>
                  </a:lnTo>
                  <a:lnTo>
                    <a:pt x="2973370" y="2672046"/>
                  </a:lnTo>
                  <a:lnTo>
                    <a:pt x="3025659" y="2675739"/>
                  </a:lnTo>
                  <a:lnTo>
                    <a:pt x="3077771" y="2679083"/>
                  </a:lnTo>
                  <a:lnTo>
                    <a:pt x="3129672" y="2682093"/>
                  </a:lnTo>
                  <a:lnTo>
                    <a:pt x="3181325" y="2684786"/>
                  </a:lnTo>
                  <a:lnTo>
                    <a:pt x="3232695" y="2687177"/>
                  </a:lnTo>
                  <a:lnTo>
                    <a:pt x="3283747" y="2689282"/>
                  </a:lnTo>
                  <a:lnTo>
                    <a:pt x="3334446" y="2691118"/>
                  </a:lnTo>
                  <a:lnTo>
                    <a:pt x="3384756" y="2692699"/>
                  </a:lnTo>
                  <a:lnTo>
                    <a:pt x="3434643" y="2694042"/>
                  </a:lnTo>
                  <a:lnTo>
                    <a:pt x="3484071" y="2695163"/>
                  </a:lnTo>
                  <a:lnTo>
                    <a:pt x="3533005" y="2696077"/>
                  </a:lnTo>
                  <a:lnTo>
                    <a:pt x="3581409" y="2696801"/>
                  </a:lnTo>
                  <a:lnTo>
                    <a:pt x="3629249" y="2697350"/>
                  </a:lnTo>
                  <a:lnTo>
                    <a:pt x="3676489" y="2697740"/>
                  </a:lnTo>
                  <a:lnTo>
                    <a:pt x="3723093" y="2697986"/>
                  </a:lnTo>
                  <a:lnTo>
                    <a:pt x="3769028" y="2698106"/>
                  </a:lnTo>
                  <a:lnTo>
                    <a:pt x="3814256" y="2698114"/>
                  </a:lnTo>
                  <a:lnTo>
                    <a:pt x="3858744" y="2698027"/>
                  </a:lnTo>
                  <a:lnTo>
                    <a:pt x="3902455" y="2697860"/>
                  </a:lnTo>
                  <a:lnTo>
                    <a:pt x="3953470" y="2698815"/>
                  </a:lnTo>
                  <a:lnTo>
                    <a:pt x="4004457" y="2702063"/>
                  </a:lnTo>
                  <a:lnTo>
                    <a:pt x="4055396" y="2707501"/>
                  </a:lnTo>
                  <a:lnTo>
                    <a:pt x="4106262" y="2715021"/>
                  </a:lnTo>
                  <a:lnTo>
                    <a:pt x="4157034" y="2724519"/>
                  </a:lnTo>
                  <a:lnTo>
                    <a:pt x="4207689" y="2735888"/>
                  </a:lnTo>
                  <a:lnTo>
                    <a:pt x="4258204" y="2749023"/>
                  </a:lnTo>
                  <a:lnTo>
                    <a:pt x="4308557" y="2763817"/>
                  </a:lnTo>
                  <a:lnTo>
                    <a:pt x="4358725" y="2780165"/>
                  </a:lnTo>
                  <a:lnTo>
                    <a:pt x="4408686" y="2797961"/>
                  </a:lnTo>
                  <a:lnTo>
                    <a:pt x="4458416" y="2817100"/>
                  </a:lnTo>
                  <a:lnTo>
                    <a:pt x="4507894" y="2837474"/>
                  </a:lnTo>
                  <a:lnTo>
                    <a:pt x="4557097" y="2858979"/>
                  </a:lnTo>
                  <a:lnTo>
                    <a:pt x="4606002" y="2881508"/>
                  </a:lnTo>
                  <a:lnTo>
                    <a:pt x="4654587" y="2904957"/>
                  </a:lnTo>
                  <a:lnTo>
                    <a:pt x="4702829" y="2929218"/>
                  </a:lnTo>
                  <a:lnTo>
                    <a:pt x="4750705" y="2954186"/>
                  </a:lnTo>
                  <a:lnTo>
                    <a:pt x="4798194" y="2979755"/>
                  </a:lnTo>
                  <a:lnTo>
                    <a:pt x="4845271" y="3005820"/>
                  </a:lnTo>
                  <a:lnTo>
                    <a:pt x="4891915" y="3032275"/>
                  </a:lnTo>
                  <a:lnTo>
                    <a:pt x="4938104" y="3059013"/>
                  </a:lnTo>
                  <a:lnTo>
                    <a:pt x="4983814" y="3085929"/>
                  </a:lnTo>
                  <a:lnTo>
                    <a:pt x="5029023" y="3112917"/>
                  </a:lnTo>
                  <a:lnTo>
                    <a:pt x="5073708" y="3139871"/>
                  </a:lnTo>
                  <a:lnTo>
                    <a:pt x="5117847" y="3166685"/>
                  </a:lnTo>
                  <a:lnTo>
                    <a:pt x="5161418" y="3193254"/>
                  </a:lnTo>
                  <a:lnTo>
                    <a:pt x="5204397" y="3219472"/>
                  </a:lnTo>
                  <a:lnTo>
                    <a:pt x="5246761" y="3245232"/>
                  </a:lnTo>
                  <a:lnTo>
                    <a:pt x="5288490" y="3270430"/>
                  </a:lnTo>
                  <a:lnTo>
                    <a:pt x="5329559" y="3294958"/>
                  </a:lnTo>
                  <a:lnTo>
                    <a:pt x="5369947" y="3318712"/>
                  </a:lnTo>
                  <a:lnTo>
                    <a:pt x="5409630" y="3341585"/>
                  </a:lnTo>
                  <a:lnTo>
                    <a:pt x="5448586" y="3363472"/>
                  </a:lnTo>
                  <a:lnTo>
                    <a:pt x="5486793" y="3384266"/>
                  </a:lnTo>
                  <a:lnTo>
                    <a:pt x="5524228" y="3403863"/>
                  </a:lnTo>
                  <a:lnTo>
                    <a:pt x="5560868" y="3422156"/>
                  </a:lnTo>
                  <a:lnTo>
                    <a:pt x="5596691" y="3439038"/>
                  </a:lnTo>
                  <a:lnTo>
                    <a:pt x="5631674" y="3454405"/>
                  </a:lnTo>
                  <a:lnTo>
                    <a:pt x="5699031" y="3480170"/>
                  </a:lnTo>
                  <a:lnTo>
                    <a:pt x="5762757" y="3498601"/>
                  </a:lnTo>
                  <a:lnTo>
                    <a:pt x="5822672" y="3508853"/>
                  </a:lnTo>
                  <a:lnTo>
                    <a:pt x="5851144" y="3510648"/>
                  </a:lnTo>
                  <a:lnTo>
                    <a:pt x="5901387" y="3508836"/>
                  </a:lnTo>
                  <a:lnTo>
                    <a:pt x="5947422" y="3501320"/>
                  </a:lnTo>
                  <a:lnTo>
                    <a:pt x="5989506" y="3488527"/>
                  </a:lnTo>
                  <a:lnTo>
                    <a:pt x="6027898" y="3470883"/>
                  </a:lnTo>
                  <a:lnTo>
                    <a:pt x="6062859" y="3448813"/>
                  </a:lnTo>
                  <a:lnTo>
                    <a:pt x="6094646" y="3422742"/>
                  </a:lnTo>
                  <a:lnTo>
                    <a:pt x="6123520" y="3393096"/>
                  </a:lnTo>
                  <a:lnTo>
                    <a:pt x="6149739" y="3360301"/>
                  </a:lnTo>
                  <a:lnTo>
                    <a:pt x="6173563" y="3324783"/>
                  </a:lnTo>
                  <a:lnTo>
                    <a:pt x="6195251" y="3286966"/>
                  </a:lnTo>
                  <a:lnTo>
                    <a:pt x="6215062" y="3247278"/>
                  </a:lnTo>
                  <a:lnTo>
                    <a:pt x="6233255" y="3206143"/>
                  </a:lnTo>
                  <a:lnTo>
                    <a:pt x="6250089" y="3163987"/>
                  </a:lnTo>
                  <a:lnTo>
                    <a:pt x="6265824" y="3121236"/>
                  </a:lnTo>
                  <a:lnTo>
                    <a:pt x="6280719" y="3078315"/>
                  </a:lnTo>
                  <a:lnTo>
                    <a:pt x="6295032" y="3035651"/>
                  </a:lnTo>
                  <a:lnTo>
                    <a:pt x="6309024" y="2993668"/>
                  </a:lnTo>
                  <a:lnTo>
                    <a:pt x="6322952" y="2952792"/>
                  </a:lnTo>
                  <a:lnTo>
                    <a:pt x="6337078" y="2913450"/>
                  </a:lnTo>
                  <a:lnTo>
                    <a:pt x="6351659" y="2876066"/>
                  </a:lnTo>
                  <a:lnTo>
                    <a:pt x="6366954" y="2841066"/>
                  </a:lnTo>
                  <a:lnTo>
                    <a:pt x="6400727" y="2779922"/>
                  </a:lnTo>
                  <a:lnTo>
                    <a:pt x="6444827" y="2721852"/>
                  </a:lnTo>
                  <a:lnTo>
                    <a:pt x="6467511" y="2686247"/>
                  </a:lnTo>
                  <a:lnTo>
                    <a:pt x="6488144" y="2648622"/>
                  </a:lnTo>
                  <a:lnTo>
                    <a:pt x="6507097" y="2609785"/>
                  </a:lnTo>
                  <a:lnTo>
                    <a:pt x="6524737" y="2570544"/>
                  </a:lnTo>
                  <a:lnTo>
                    <a:pt x="6541436" y="2531707"/>
                  </a:lnTo>
                  <a:lnTo>
                    <a:pt x="6557561" y="2494082"/>
                  </a:lnTo>
                  <a:lnTo>
                    <a:pt x="6573482" y="2458477"/>
                  </a:lnTo>
                  <a:lnTo>
                    <a:pt x="6606191" y="2396558"/>
                  </a:lnTo>
                  <a:lnTo>
                    <a:pt x="6642518" y="2352416"/>
                  </a:lnTo>
                  <a:lnTo>
                    <a:pt x="6685418" y="2332513"/>
                  </a:lnTo>
                  <a:lnTo>
                    <a:pt x="6710256" y="2333672"/>
                  </a:lnTo>
                  <a:lnTo>
                    <a:pt x="6768555" y="2362248"/>
                  </a:lnTo>
                  <a:lnTo>
                    <a:pt x="6802755" y="2391283"/>
                  </a:lnTo>
                  <a:lnTo>
                    <a:pt x="6840354" y="2432262"/>
                  </a:lnTo>
                  <a:lnTo>
                    <a:pt x="6882571" y="2487318"/>
                  </a:lnTo>
                  <a:lnTo>
                    <a:pt x="6905225" y="2519619"/>
                  </a:lnTo>
                  <a:lnTo>
                    <a:pt x="6928812" y="2554834"/>
                  </a:lnTo>
                  <a:lnTo>
                    <a:pt x="6953257" y="2592762"/>
                  </a:lnTo>
                  <a:lnTo>
                    <a:pt x="6978485" y="2633199"/>
                  </a:lnTo>
                  <a:lnTo>
                    <a:pt x="7004424" y="2675945"/>
                  </a:lnTo>
                  <a:lnTo>
                    <a:pt x="7030998" y="2720799"/>
                  </a:lnTo>
                  <a:lnTo>
                    <a:pt x="7058134" y="2767557"/>
                  </a:lnTo>
                  <a:lnTo>
                    <a:pt x="7085758" y="2816019"/>
                  </a:lnTo>
                  <a:lnTo>
                    <a:pt x="7113795" y="2865982"/>
                  </a:lnTo>
                  <a:lnTo>
                    <a:pt x="7142172" y="2917246"/>
                  </a:lnTo>
                  <a:lnTo>
                    <a:pt x="7170814" y="2969608"/>
                  </a:lnTo>
                  <a:lnTo>
                    <a:pt x="7199648" y="3022867"/>
                  </a:lnTo>
                  <a:lnTo>
                    <a:pt x="7228599" y="3076821"/>
                  </a:lnTo>
                  <a:lnTo>
                    <a:pt x="7257593" y="3131268"/>
                  </a:lnTo>
                  <a:lnTo>
                    <a:pt x="7286556" y="3186007"/>
                  </a:lnTo>
                  <a:lnTo>
                    <a:pt x="7315414" y="3240835"/>
                  </a:lnTo>
                  <a:lnTo>
                    <a:pt x="7344094" y="3295552"/>
                  </a:lnTo>
                  <a:lnTo>
                    <a:pt x="7372520" y="3349955"/>
                  </a:lnTo>
                  <a:lnTo>
                    <a:pt x="7400619" y="3403843"/>
                  </a:lnTo>
                  <a:lnTo>
                    <a:pt x="7428317" y="3457015"/>
                  </a:lnTo>
                  <a:lnTo>
                    <a:pt x="7455539" y="3509267"/>
                  </a:lnTo>
                  <a:lnTo>
                    <a:pt x="7482212" y="3560400"/>
                  </a:lnTo>
                  <a:lnTo>
                    <a:pt x="7508262" y="3610210"/>
                  </a:lnTo>
                  <a:lnTo>
                    <a:pt x="7533614" y="3658496"/>
                  </a:lnTo>
                  <a:lnTo>
                    <a:pt x="7558194" y="3705058"/>
                  </a:lnTo>
                  <a:lnTo>
                    <a:pt x="7581929" y="3749692"/>
                  </a:lnTo>
                  <a:lnTo>
                    <a:pt x="7604744" y="3792197"/>
                  </a:lnTo>
                  <a:lnTo>
                    <a:pt x="7626565" y="3832372"/>
                  </a:lnTo>
                  <a:lnTo>
                    <a:pt x="7647318" y="3870014"/>
                  </a:lnTo>
                  <a:lnTo>
                    <a:pt x="7666929" y="3904923"/>
                  </a:lnTo>
                  <a:lnTo>
                    <a:pt x="7702430" y="3965732"/>
                  </a:lnTo>
                  <a:lnTo>
                    <a:pt x="7773615" y="4076053"/>
                  </a:lnTo>
                  <a:lnTo>
                    <a:pt x="7817235" y="4137145"/>
                  </a:lnTo>
                  <a:lnTo>
                    <a:pt x="7850509" y="4177472"/>
                  </a:lnTo>
                  <a:lnTo>
                    <a:pt x="7891931" y="4207692"/>
                  </a:lnTo>
                  <a:lnTo>
                    <a:pt x="7903035" y="4203520"/>
                  </a:lnTo>
                  <a:lnTo>
                    <a:pt x="7909705" y="4190448"/>
                  </a:lnTo>
                  <a:lnTo>
                    <a:pt x="7913419" y="4171442"/>
                  </a:lnTo>
                  <a:lnTo>
                    <a:pt x="7915656" y="4149470"/>
                  </a:lnTo>
                </a:path>
              </a:pathLst>
            </a:custGeom>
            <a:ln w="64008">
              <a:solidFill>
                <a:srgbClr val="7E5F00"/>
              </a:solidFill>
            </a:ln>
          </p:spPr>
          <p:txBody>
            <a:bodyPr wrap="square" lIns="0" tIns="0" rIns="0" bIns="0" rtlCol="0"/>
            <a:lstStyle/>
            <a:p>
              <a:endParaRPr/>
            </a:p>
          </p:txBody>
        </p:sp>
        <p:sp>
          <p:nvSpPr>
            <p:cNvPr id="18" name="object 18"/>
            <p:cNvSpPr/>
            <p:nvPr/>
          </p:nvSpPr>
          <p:spPr>
            <a:xfrm>
              <a:off x="4226051" y="4261103"/>
              <a:ext cx="632460" cy="632460"/>
            </a:xfrm>
            <a:custGeom>
              <a:avLst/>
              <a:gdLst/>
              <a:ahLst/>
              <a:cxnLst/>
              <a:rect l="l" t="t" r="r" b="b"/>
              <a:pathLst>
                <a:path w="632460" h="632460">
                  <a:moveTo>
                    <a:pt x="316230" y="0"/>
                  </a:moveTo>
                  <a:lnTo>
                    <a:pt x="269505" y="3429"/>
                  </a:lnTo>
                  <a:lnTo>
                    <a:pt x="224907" y="13390"/>
                  </a:lnTo>
                  <a:lnTo>
                    <a:pt x="182925" y="29395"/>
                  </a:lnTo>
                  <a:lnTo>
                    <a:pt x="144050" y="50952"/>
                  </a:lnTo>
                  <a:lnTo>
                    <a:pt x="108769" y="77574"/>
                  </a:lnTo>
                  <a:lnTo>
                    <a:pt x="77574" y="108769"/>
                  </a:lnTo>
                  <a:lnTo>
                    <a:pt x="50952" y="144050"/>
                  </a:lnTo>
                  <a:lnTo>
                    <a:pt x="29395" y="182925"/>
                  </a:lnTo>
                  <a:lnTo>
                    <a:pt x="13390" y="224907"/>
                  </a:lnTo>
                  <a:lnTo>
                    <a:pt x="3429" y="269505"/>
                  </a:lnTo>
                  <a:lnTo>
                    <a:pt x="0" y="316230"/>
                  </a:lnTo>
                  <a:lnTo>
                    <a:pt x="3429" y="362954"/>
                  </a:lnTo>
                  <a:lnTo>
                    <a:pt x="13390" y="407552"/>
                  </a:lnTo>
                  <a:lnTo>
                    <a:pt x="29395" y="449534"/>
                  </a:lnTo>
                  <a:lnTo>
                    <a:pt x="50952" y="488409"/>
                  </a:lnTo>
                  <a:lnTo>
                    <a:pt x="77574" y="523690"/>
                  </a:lnTo>
                  <a:lnTo>
                    <a:pt x="108769" y="554885"/>
                  </a:lnTo>
                  <a:lnTo>
                    <a:pt x="144050" y="581507"/>
                  </a:lnTo>
                  <a:lnTo>
                    <a:pt x="182925" y="603064"/>
                  </a:lnTo>
                  <a:lnTo>
                    <a:pt x="224907" y="619069"/>
                  </a:lnTo>
                  <a:lnTo>
                    <a:pt x="269505" y="629030"/>
                  </a:lnTo>
                  <a:lnTo>
                    <a:pt x="316230" y="632460"/>
                  </a:lnTo>
                  <a:lnTo>
                    <a:pt x="362954" y="629030"/>
                  </a:lnTo>
                  <a:lnTo>
                    <a:pt x="407552" y="619069"/>
                  </a:lnTo>
                  <a:lnTo>
                    <a:pt x="449534" y="603064"/>
                  </a:lnTo>
                  <a:lnTo>
                    <a:pt x="488409" y="581507"/>
                  </a:lnTo>
                  <a:lnTo>
                    <a:pt x="523690" y="554885"/>
                  </a:lnTo>
                  <a:lnTo>
                    <a:pt x="554885" y="523690"/>
                  </a:lnTo>
                  <a:lnTo>
                    <a:pt x="581507" y="488409"/>
                  </a:lnTo>
                  <a:lnTo>
                    <a:pt x="603064" y="449534"/>
                  </a:lnTo>
                  <a:lnTo>
                    <a:pt x="619069" y="407552"/>
                  </a:lnTo>
                  <a:lnTo>
                    <a:pt x="629030" y="362954"/>
                  </a:lnTo>
                  <a:lnTo>
                    <a:pt x="632460" y="316230"/>
                  </a:lnTo>
                  <a:lnTo>
                    <a:pt x="629030" y="269505"/>
                  </a:lnTo>
                  <a:lnTo>
                    <a:pt x="619069" y="224907"/>
                  </a:lnTo>
                  <a:lnTo>
                    <a:pt x="603064" y="182925"/>
                  </a:lnTo>
                  <a:lnTo>
                    <a:pt x="581507" y="144050"/>
                  </a:lnTo>
                  <a:lnTo>
                    <a:pt x="554885" y="108769"/>
                  </a:lnTo>
                  <a:lnTo>
                    <a:pt x="523690" y="77574"/>
                  </a:lnTo>
                  <a:lnTo>
                    <a:pt x="488409" y="50952"/>
                  </a:lnTo>
                  <a:lnTo>
                    <a:pt x="449534" y="29395"/>
                  </a:lnTo>
                  <a:lnTo>
                    <a:pt x="407552" y="13390"/>
                  </a:lnTo>
                  <a:lnTo>
                    <a:pt x="362954" y="3429"/>
                  </a:lnTo>
                  <a:lnTo>
                    <a:pt x="316230" y="0"/>
                  </a:lnTo>
                  <a:close/>
                </a:path>
              </a:pathLst>
            </a:custGeom>
            <a:solidFill>
              <a:srgbClr val="525252"/>
            </a:solidFill>
          </p:spPr>
          <p:txBody>
            <a:bodyPr wrap="square" lIns="0" tIns="0" rIns="0" bIns="0" rtlCol="0"/>
            <a:lstStyle/>
            <a:p>
              <a:endParaRPr/>
            </a:p>
          </p:txBody>
        </p:sp>
        <p:sp>
          <p:nvSpPr>
            <p:cNvPr id="19" name="object 19"/>
            <p:cNvSpPr/>
            <p:nvPr/>
          </p:nvSpPr>
          <p:spPr>
            <a:xfrm>
              <a:off x="4226051" y="4261103"/>
              <a:ext cx="632460" cy="632460"/>
            </a:xfrm>
            <a:custGeom>
              <a:avLst/>
              <a:gdLst/>
              <a:ahLst/>
              <a:cxnLst/>
              <a:rect l="l" t="t" r="r" b="b"/>
              <a:pathLst>
                <a:path w="632460" h="632460">
                  <a:moveTo>
                    <a:pt x="0" y="316230"/>
                  </a:moveTo>
                  <a:lnTo>
                    <a:pt x="3429" y="269505"/>
                  </a:lnTo>
                  <a:lnTo>
                    <a:pt x="13390" y="224907"/>
                  </a:lnTo>
                  <a:lnTo>
                    <a:pt x="29395" y="182925"/>
                  </a:lnTo>
                  <a:lnTo>
                    <a:pt x="50952" y="144050"/>
                  </a:lnTo>
                  <a:lnTo>
                    <a:pt x="77574" y="108769"/>
                  </a:lnTo>
                  <a:lnTo>
                    <a:pt x="108769" y="77574"/>
                  </a:lnTo>
                  <a:lnTo>
                    <a:pt x="144050" y="50952"/>
                  </a:lnTo>
                  <a:lnTo>
                    <a:pt x="182925" y="29395"/>
                  </a:lnTo>
                  <a:lnTo>
                    <a:pt x="224907" y="13390"/>
                  </a:lnTo>
                  <a:lnTo>
                    <a:pt x="269505" y="3429"/>
                  </a:lnTo>
                  <a:lnTo>
                    <a:pt x="316230" y="0"/>
                  </a:lnTo>
                  <a:lnTo>
                    <a:pt x="362954" y="3429"/>
                  </a:lnTo>
                  <a:lnTo>
                    <a:pt x="407552" y="13390"/>
                  </a:lnTo>
                  <a:lnTo>
                    <a:pt x="449534" y="29395"/>
                  </a:lnTo>
                  <a:lnTo>
                    <a:pt x="488409" y="50952"/>
                  </a:lnTo>
                  <a:lnTo>
                    <a:pt x="523690" y="77574"/>
                  </a:lnTo>
                  <a:lnTo>
                    <a:pt x="554885" y="108769"/>
                  </a:lnTo>
                  <a:lnTo>
                    <a:pt x="581507" y="144050"/>
                  </a:lnTo>
                  <a:lnTo>
                    <a:pt x="603064" y="182925"/>
                  </a:lnTo>
                  <a:lnTo>
                    <a:pt x="619069" y="224907"/>
                  </a:lnTo>
                  <a:lnTo>
                    <a:pt x="629030" y="269505"/>
                  </a:lnTo>
                  <a:lnTo>
                    <a:pt x="632460" y="316230"/>
                  </a:lnTo>
                  <a:lnTo>
                    <a:pt x="629030" y="362954"/>
                  </a:lnTo>
                  <a:lnTo>
                    <a:pt x="619069" y="407552"/>
                  </a:lnTo>
                  <a:lnTo>
                    <a:pt x="603064" y="449534"/>
                  </a:lnTo>
                  <a:lnTo>
                    <a:pt x="581507" y="488409"/>
                  </a:lnTo>
                  <a:lnTo>
                    <a:pt x="554885" y="523690"/>
                  </a:lnTo>
                  <a:lnTo>
                    <a:pt x="523690" y="554885"/>
                  </a:lnTo>
                  <a:lnTo>
                    <a:pt x="488409" y="581507"/>
                  </a:lnTo>
                  <a:lnTo>
                    <a:pt x="449534" y="603064"/>
                  </a:lnTo>
                  <a:lnTo>
                    <a:pt x="407552" y="619069"/>
                  </a:lnTo>
                  <a:lnTo>
                    <a:pt x="362954" y="629030"/>
                  </a:lnTo>
                  <a:lnTo>
                    <a:pt x="316230" y="632460"/>
                  </a:lnTo>
                  <a:lnTo>
                    <a:pt x="269505" y="629030"/>
                  </a:lnTo>
                  <a:lnTo>
                    <a:pt x="224907" y="619069"/>
                  </a:lnTo>
                  <a:lnTo>
                    <a:pt x="182925" y="603064"/>
                  </a:lnTo>
                  <a:lnTo>
                    <a:pt x="144050" y="581507"/>
                  </a:lnTo>
                  <a:lnTo>
                    <a:pt x="108769" y="554885"/>
                  </a:lnTo>
                  <a:lnTo>
                    <a:pt x="77574" y="523690"/>
                  </a:lnTo>
                  <a:lnTo>
                    <a:pt x="50952" y="488409"/>
                  </a:lnTo>
                  <a:lnTo>
                    <a:pt x="29395" y="449534"/>
                  </a:lnTo>
                  <a:lnTo>
                    <a:pt x="13390" y="407552"/>
                  </a:lnTo>
                  <a:lnTo>
                    <a:pt x="3429" y="362954"/>
                  </a:lnTo>
                  <a:lnTo>
                    <a:pt x="0" y="316230"/>
                  </a:lnTo>
                  <a:close/>
                </a:path>
              </a:pathLst>
            </a:custGeom>
            <a:ln w="12191">
              <a:solidFill>
                <a:srgbClr val="41709C"/>
              </a:solidFill>
            </a:ln>
          </p:spPr>
          <p:txBody>
            <a:bodyPr wrap="square" lIns="0" tIns="0" rIns="0" bIns="0" rtlCol="0"/>
            <a:lstStyle/>
            <a:p>
              <a:endParaRPr/>
            </a:p>
          </p:txBody>
        </p:sp>
        <p:sp>
          <p:nvSpPr>
            <p:cNvPr id="20" name="object 20"/>
            <p:cNvSpPr/>
            <p:nvPr/>
          </p:nvSpPr>
          <p:spPr>
            <a:xfrm>
              <a:off x="411480" y="2089403"/>
              <a:ext cx="8428355" cy="4363085"/>
            </a:xfrm>
            <a:custGeom>
              <a:avLst/>
              <a:gdLst/>
              <a:ahLst/>
              <a:cxnLst/>
              <a:rect l="l" t="t" r="r" b="b"/>
              <a:pathLst>
                <a:path w="8428355" h="4363085">
                  <a:moveTo>
                    <a:pt x="8427974" y="4154424"/>
                  </a:moveTo>
                  <a:lnTo>
                    <a:pt x="8370062" y="4125468"/>
                  </a:lnTo>
                  <a:lnTo>
                    <a:pt x="8254238" y="4067556"/>
                  </a:lnTo>
                  <a:lnTo>
                    <a:pt x="8254238" y="4125468"/>
                  </a:lnTo>
                  <a:lnTo>
                    <a:pt x="446532" y="4125468"/>
                  </a:lnTo>
                  <a:lnTo>
                    <a:pt x="446532" y="173736"/>
                  </a:lnTo>
                  <a:lnTo>
                    <a:pt x="504444" y="173736"/>
                  </a:lnTo>
                  <a:lnTo>
                    <a:pt x="489966" y="144780"/>
                  </a:lnTo>
                  <a:lnTo>
                    <a:pt x="417576" y="0"/>
                  </a:lnTo>
                  <a:lnTo>
                    <a:pt x="330708" y="173736"/>
                  </a:lnTo>
                  <a:lnTo>
                    <a:pt x="388620" y="173736"/>
                  </a:lnTo>
                  <a:lnTo>
                    <a:pt x="388620" y="4125468"/>
                  </a:lnTo>
                  <a:lnTo>
                    <a:pt x="0" y="4125468"/>
                  </a:lnTo>
                  <a:lnTo>
                    <a:pt x="0" y="4183380"/>
                  </a:lnTo>
                  <a:lnTo>
                    <a:pt x="388620" y="4183380"/>
                  </a:lnTo>
                  <a:lnTo>
                    <a:pt x="388620" y="4362805"/>
                  </a:lnTo>
                  <a:lnTo>
                    <a:pt x="446532" y="4362805"/>
                  </a:lnTo>
                  <a:lnTo>
                    <a:pt x="446532" y="4183380"/>
                  </a:lnTo>
                  <a:lnTo>
                    <a:pt x="8254238" y="4183380"/>
                  </a:lnTo>
                  <a:lnTo>
                    <a:pt x="8254238" y="4241292"/>
                  </a:lnTo>
                  <a:lnTo>
                    <a:pt x="8370062" y="4183380"/>
                  </a:lnTo>
                  <a:lnTo>
                    <a:pt x="8427974" y="4154424"/>
                  </a:lnTo>
                  <a:close/>
                </a:path>
              </a:pathLst>
            </a:custGeom>
            <a:solidFill>
              <a:srgbClr val="000000"/>
            </a:solidFill>
          </p:spPr>
          <p:txBody>
            <a:bodyPr wrap="square" lIns="0" tIns="0" rIns="0" bIns="0" rtlCol="0"/>
            <a:lstStyle/>
            <a:p>
              <a:endParaRPr/>
            </a:p>
          </p:txBody>
        </p:sp>
      </p:grpSp>
      <p:sp>
        <p:nvSpPr>
          <p:cNvPr id="21" name="object 21"/>
          <p:cNvSpPr txBox="1"/>
          <p:nvPr/>
        </p:nvSpPr>
        <p:spPr>
          <a:xfrm>
            <a:off x="928217" y="2044395"/>
            <a:ext cx="55181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Lo</a:t>
            </a:r>
            <a:r>
              <a:rPr sz="2400" spc="-15" dirty="0">
                <a:latin typeface="Calibri"/>
                <a:cs typeface="Calibri"/>
              </a:rPr>
              <a:t>s</a:t>
            </a:r>
            <a:r>
              <a:rPr sz="2400" dirty="0">
                <a:latin typeface="Calibri"/>
                <a:cs typeface="Calibri"/>
              </a:rPr>
              <a:t>s</a:t>
            </a:r>
            <a:endParaRPr sz="2400">
              <a:latin typeface="Calibri"/>
              <a:cs typeface="Calibri"/>
            </a:endParaRPr>
          </a:p>
        </p:txBody>
      </p:sp>
      <p:sp>
        <p:nvSpPr>
          <p:cNvPr id="22" name="object 22"/>
          <p:cNvSpPr txBox="1"/>
          <p:nvPr/>
        </p:nvSpPr>
        <p:spPr>
          <a:xfrm>
            <a:off x="2702814" y="6329578"/>
            <a:ext cx="36779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The</a:t>
            </a:r>
            <a:r>
              <a:rPr sz="2400" spc="-10" dirty="0">
                <a:latin typeface="Calibri"/>
                <a:cs typeface="Calibri"/>
              </a:rPr>
              <a:t> value</a:t>
            </a:r>
            <a:r>
              <a:rPr sz="2400" spc="-2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parameter</a:t>
            </a:r>
            <a:r>
              <a:rPr sz="2400" spc="-40" dirty="0">
                <a:latin typeface="Calibri"/>
                <a:cs typeface="Calibri"/>
              </a:rPr>
              <a:t> </a:t>
            </a:r>
            <a:r>
              <a:rPr sz="2400" dirty="0">
                <a:latin typeface="Calibri"/>
                <a:cs typeface="Calibri"/>
              </a:rPr>
              <a:t>w</a:t>
            </a:r>
            <a:endParaRPr sz="2400">
              <a:latin typeface="Calibri"/>
              <a:cs typeface="Calibri"/>
            </a:endParaRPr>
          </a:p>
        </p:txBody>
      </p:sp>
      <p:grpSp>
        <p:nvGrpSpPr>
          <p:cNvPr id="23" name="object 23"/>
          <p:cNvGrpSpPr/>
          <p:nvPr/>
        </p:nvGrpSpPr>
        <p:grpSpPr>
          <a:xfrm>
            <a:off x="2112264" y="2042160"/>
            <a:ext cx="2417445" cy="1287780"/>
            <a:chOff x="2112264" y="2042160"/>
            <a:chExt cx="2417445" cy="1287780"/>
          </a:xfrm>
        </p:grpSpPr>
        <p:pic>
          <p:nvPicPr>
            <p:cNvPr id="24" name="object 24"/>
            <p:cNvPicPr/>
            <p:nvPr/>
          </p:nvPicPr>
          <p:blipFill>
            <a:blip r:embed="rId6" cstate="print"/>
            <a:stretch>
              <a:fillRect/>
            </a:stretch>
          </p:blipFill>
          <p:spPr>
            <a:xfrm>
              <a:off x="2112264" y="2104656"/>
              <a:ext cx="2377440" cy="1066787"/>
            </a:xfrm>
            <a:prstGeom prst="rect">
              <a:avLst/>
            </a:prstGeom>
          </p:spPr>
        </p:pic>
        <p:pic>
          <p:nvPicPr>
            <p:cNvPr id="25" name="object 25"/>
            <p:cNvPicPr/>
            <p:nvPr/>
          </p:nvPicPr>
          <p:blipFill>
            <a:blip r:embed="rId7" cstate="print"/>
            <a:stretch>
              <a:fillRect/>
            </a:stretch>
          </p:blipFill>
          <p:spPr>
            <a:xfrm>
              <a:off x="2153412" y="2042160"/>
              <a:ext cx="2375916" cy="1287780"/>
            </a:xfrm>
            <a:prstGeom prst="rect">
              <a:avLst/>
            </a:prstGeom>
          </p:spPr>
        </p:pic>
        <p:pic>
          <p:nvPicPr>
            <p:cNvPr id="26" name="object 26"/>
            <p:cNvPicPr/>
            <p:nvPr/>
          </p:nvPicPr>
          <p:blipFill>
            <a:blip r:embed="rId8" cstate="print"/>
            <a:stretch>
              <a:fillRect/>
            </a:stretch>
          </p:blipFill>
          <p:spPr>
            <a:xfrm>
              <a:off x="2171700" y="2144268"/>
              <a:ext cx="2263140" cy="954024"/>
            </a:xfrm>
            <a:prstGeom prst="rect">
              <a:avLst/>
            </a:prstGeom>
          </p:spPr>
        </p:pic>
      </p:grpSp>
      <p:sp>
        <p:nvSpPr>
          <p:cNvPr id="27" name="object 27"/>
          <p:cNvSpPr txBox="1"/>
          <p:nvPr/>
        </p:nvSpPr>
        <p:spPr>
          <a:xfrm>
            <a:off x="2413507" y="2155062"/>
            <a:ext cx="1781175" cy="452120"/>
          </a:xfrm>
          <a:prstGeom prst="rect">
            <a:avLst/>
          </a:prstGeom>
        </p:spPr>
        <p:txBody>
          <a:bodyPr vert="horz" wrap="square" lIns="0" tIns="12065" rIns="0" bIns="0" rtlCol="0">
            <a:spAutoFit/>
          </a:bodyPr>
          <a:lstStyle/>
          <a:p>
            <a:pPr marL="12700">
              <a:lnSpc>
                <a:spcPct val="100000"/>
              </a:lnSpc>
              <a:spcBef>
                <a:spcPts val="95"/>
              </a:spcBef>
            </a:pPr>
            <a:r>
              <a:rPr sz="2800" spc="-40" dirty="0">
                <a:solidFill>
                  <a:srgbClr val="FFFFFF"/>
                </a:solidFill>
                <a:latin typeface="Calibri"/>
                <a:cs typeface="Calibri"/>
              </a:rPr>
              <a:t>Very</a:t>
            </a:r>
            <a:r>
              <a:rPr sz="2800" spc="-30" dirty="0">
                <a:solidFill>
                  <a:srgbClr val="FFFFFF"/>
                </a:solidFill>
                <a:latin typeface="Calibri"/>
                <a:cs typeface="Calibri"/>
              </a:rPr>
              <a:t> </a:t>
            </a:r>
            <a:r>
              <a:rPr sz="2800" spc="-10" dirty="0">
                <a:solidFill>
                  <a:srgbClr val="FFFFFF"/>
                </a:solidFill>
                <a:latin typeface="Calibri"/>
                <a:cs typeface="Calibri"/>
              </a:rPr>
              <a:t>slow</a:t>
            </a:r>
            <a:r>
              <a:rPr sz="2800" spc="-25" dirty="0">
                <a:solidFill>
                  <a:srgbClr val="FFFFFF"/>
                </a:solidFill>
                <a:latin typeface="Calibri"/>
                <a:cs typeface="Calibri"/>
              </a:rPr>
              <a:t> </a:t>
            </a:r>
            <a:r>
              <a:rPr sz="2800" spc="-15" dirty="0">
                <a:solidFill>
                  <a:srgbClr val="FFFFFF"/>
                </a:solidFill>
                <a:latin typeface="Calibri"/>
                <a:cs typeface="Calibri"/>
              </a:rPr>
              <a:t>at</a:t>
            </a:r>
            <a:endParaRPr sz="2800">
              <a:latin typeface="Calibri"/>
              <a:cs typeface="Calibri"/>
            </a:endParaRPr>
          </a:p>
        </p:txBody>
      </p:sp>
      <p:sp>
        <p:nvSpPr>
          <p:cNvPr id="28" name="object 28"/>
          <p:cNvSpPr txBox="1"/>
          <p:nvPr/>
        </p:nvSpPr>
        <p:spPr>
          <a:xfrm>
            <a:off x="2453132" y="2581782"/>
            <a:ext cx="170243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Calibri"/>
                <a:cs typeface="Calibri"/>
              </a:rPr>
              <a:t>the</a:t>
            </a:r>
            <a:r>
              <a:rPr sz="2800" spc="-65" dirty="0">
                <a:solidFill>
                  <a:srgbClr val="FFFFFF"/>
                </a:solidFill>
                <a:latin typeface="Calibri"/>
                <a:cs typeface="Calibri"/>
              </a:rPr>
              <a:t> </a:t>
            </a:r>
            <a:r>
              <a:rPr sz="2800" b="1" spc="-15" dirty="0">
                <a:solidFill>
                  <a:srgbClr val="FFFFFF"/>
                </a:solidFill>
                <a:latin typeface="Calibri"/>
                <a:cs typeface="Calibri"/>
              </a:rPr>
              <a:t>plateau</a:t>
            </a:r>
            <a:endParaRPr sz="2800">
              <a:latin typeface="Calibri"/>
              <a:cs typeface="Calibri"/>
            </a:endParaRPr>
          </a:p>
        </p:txBody>
      </p:sp>
      <p:grpSp>
        <p:nvGrpSpPr>
          <p:cNvPr id="29" name="object 29"/>
          <p:cNvGrpSpPr/>
          <p:nvPr/>
        </p:nvGrpSpPr>
        <p:grpSpPr>
          <a:xfrm>
            <a:off x="5382767" y="4052303"/>
            <a:ext cx="3604260" cy="861694"/>
            <a:chOff x="5382767" y="4052303"/>
            <a:chExt cx="3604260" cy="861694"/>
          </a:xfrm>
        </p:grpSpPr>
        <p:pic>
          <p:nvPicPr>
            <p:cNvPr id="30" name="object 30"/>
            <p:cNvPicPr/>
            <p:nvPr/>
          </p:nvPicPr>
          <p:blipFill>
            <a:blip r:embed="rId9" cstate="print"/>
            <a:stretch>
              <a:fillRect/>
            </a:stretch>
          </p:blipFill>
          <p:spPr>
            <a:xfrm>
              <a:off x="5504687" y="4113276"/>
              <a:ext cx="3465575" cy="635507"/>
            </a:xfrm>
            <a:prstGeom prst="rect">
              <a:avLst/>
            </a:prstGeom>
          </p:spPr>
        </p:pic>
        <p:pic>
          <p:nvPicPr>
            <p:cNvPr id="31" name="object 31"/>
            <p:cNvPicPr/>
            <p:nvPr/>
          </p:nvPicPr>
          <p:blipFill>
            <a:blip r:embed="rId10" cstate="print"/>
            <a:stretch>
              <a:fillRect/>
            </a:stretch>
          </p:blipFill>
          <p:spPr>
            <a:xfrm>
              <a:off x="5382767" y="4052303"/>
              <a:ext cx="3604260" cy="861072"/>
            </a:xfrm>
            <a:prstGeom prst="rect">
              <a:avLst/>
            </a:prstGeom>
          </p:spPr>
        </p:pic>
        <p:pic>
          <p:nvPicPr>
            <p:cNvPr id="32" name="object 32"/>
            <p:cNvPicPr/>
            <p:nvPr/>
          </p:nvPicPr>
          <p:blipFill>
            <a:blip r:embed="rId11" cstate="print"/>
            <a:stretch>
              <a:fillRect/>
            </a:stretch>
          </p:blipFill>
          <p:spPr>
            <a:xfrm>
              <a:off x="5564123" y="4152900"/>
              <a:ext cx="3351276" cy="522731"/>
            </a:xfrm>
            <a:prstGeom prst="rect">
              <a:avLst/>
            </a:prstGeom>
          </p:spPr>
        </p:pic>
      </p:grpSp>
      <p:sp>
        <p:nvSpPr>
          <p:cNvPr id="33" name="object 33"/>
          <p:cNvSpPr txBox="1"/>
          <p:nvPr/>
        </p:nvSpPr>
        <p:spPr>
          <a:xfrm>
            <a:off x="5644388" y="4164329"/>
            <a:ext cx="308673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Calibri"/>
                <a:cs typeface="Calibri"/>
              </a:rPr>
              <a:t>Stuck</a:t>
            </a:r>
            <a:r>
              <a:rPr sz="2800" spc="5" dirty="0">
                <a:solidFill>
                  <a:srgbClr val="FFFFFF"/>
                </a:solidFill>
                <a:latin typeface="Calibri"/>
                <a:cs typeface="Calibri"/>
              </a:rPr>
              <a:t> </a:t>
            </a:r>
            <a:r>
              <a:rPr sz="2800" spc="-15" dirty="0">
                <a:solidFill>
                  <a:srgbClr val="FFFFFF"/>
                </a:solidFill>
                <a:latin typeface="Calibri"/>
                <a:cs typeface="Calibri"/>
              </a:rPr>
              <a:t>at </a:t>
            </a:r>
            <a:r>
              <a:rPr sz="2800" spc="-10" dirty="0">
                <a:solidFill>
                  <a:srgbClr val="FFFFFF"/>
                </a:solidFill>
                <a:latin typeface="Calibri"/>
                <a:cs typeface="Calibri"/>
              </a:rPr>
              <a:t>local</a:t>
            </a:r>
            <a:r>
              <a:rPr sz="2800" spc="-15" dirty="0">
                <a:solidFill>
                  <a:srgbClr val="FFFFFF"/>
                </a:solidFill>
                <a:latin typeface="Calibri"/>
                <a:cs typeface="Calibri"/>
              </a:rPr>
              <a:t> </a:t>
            </a:r>
            <a:r>
              <a:rPr sz="2800" spc="-10" dirty="0">
                <a:solidFill>
                  <a:srgbClr val="FFFFFF"/>
                </a:solidFill>
                <a:latin typeface="Calibri"/>
                <a:cs typeface="Calibri"/>
              </a:rPr>
              <a:t>minima</a:t>
            </a:r>
            <a:endParaRPr sz="2800">
              <a:latin typeface="Calibri"/>
              <a:cs typeface="Calibri"/>
            </a:endParaRPr>
          </a:p>
        </p:txBody>
      </p:sp>
      <p:grpSp>
        <p:nvGrpSpPr>
          <p:cNvPr id="34" name="object 34"/>
          <p:cNvGrpSpPr/>
          <p:nvPr/>
        </p:nvGrpSpPr>
        <p:grpSpPr>
          <a:xfrm>
            <a:off x="1002538" y="2930398"/>
            <a:ext cx="6881495" cy="3190240"/>
            <a:chOff x="1002538" y="2930398"/>
            <a:chExt cx="6881495" cy="3190240"/>
          </a:xfrm>
        </p:grpSpPr>
        <p:sp>
          <p:nvSpPr>
            <p:cNvPr id="35" name="object 35"/>
            <p:cNvSpPr/>
            <p:nvPr/>
          </p:nvSpPr>
          <p:spPr>
            <a:xfrm>
              <a:off x="1008888" y="2936748"/>
              <a:ext cx="634365" cy="632460"/>
            </a:xfrm>
            <a:custGeom>
              <a:avLst/>
              <a:gdLst/>
              <a:ahLst/>
              <a:cxnLst/>
              <a:rect l="l" t="t" r="r" b="b"/>
              <a:pathLst>
                <a:path w="634364" h="632460">
                  <a:moveTo>
                    <a:pt x="316992" y="0"/>
                  </a:moveTo>
                  <a:lnTo>
                    <a:pt x="270149" y="3429"/>
                  </a:lnTo>
                  <a:lnTo>
                    <a:pt x="225440" y="13390"/>
                  </a:lnTo>
                  <a:lnTo>
                    <a:pt x="183356" y="29395"/>
                  </a:lnTo>
                  <a:lnTo>
                    <a:pt x="144386" y="50952"/>
                  </a:lnTo>
                  <a:lnTo>
                    <a:pt x="109022" y="77574"/>
                  </a:lnTo>
                  <a:lnTo>
                    <a:pt x="77752" y="108769"/>
                  </a:lnTo>
                  <a:lnTo>
                    <a:pt x="51069" y="144050"/>
                  </a:lnTo>
                  <a:lnTo>
                    <a:pt x="29462" y="182925"/>
                  </a:lnTo>
                  <a:lnTo>
                    <a:pt x="13421" y="224907"/>
                  </a:lnTo>
                  <a:lnTo>
                    <a:pt x="3437" y="269505"/>
                  </a:lnTo>
                  <a:lnTo>
                    <a:pt x="0" y="316229"/>
                  </a:lnTo>
                  <a:lnTo>
                    <a:pt x="3437" y="362954"/>
                  </a:lnTo>
                  <a:lnTo>
                    <a:pt x="13421" y="407552"/>
                  </a:lnTo>
                  <a:lnTo>
                    <a:pt x="29462" y="449534"/>
                  </a:lnTo>
                  <a:lnTo>
                    <a:pt x="51069" y="488409"/>
                  </a:lnTo>
                  <a:lnTo>
                    <a:pt x="77752" y="523690"/>
                  </a:lnTo>
                  <a:lnTo>
                    <a:pt x="109022" y="554885"/>
                  </a:lnTo>
                  <a:lnTo>
                    <a:pt x="144386" y="581507"/>
                  </a:lnTo>
                  <a:lnTo>
                    <a:pt x="183356" y="603064"/>
                  </a:lnTo>
                  <a:lnTo>
                    <a:pt x="225440" y="619069"/>
                  </a:lnTo>
                  <a:lnTo>
                    <a:pt x="270149" y="629030"/>
                  </a:lnTo>
                  <a:lnTo>
                    <a:pt x="316992" y="632460"/>
                  </a:lnTo>
                  <a:lnTo>
                    <a:pt x="363848" y="629030"/>
                  </a:lnTo>
                  <a:lnTo>
                    <a:pt x="408566" y="619069"/>
                  </a:lnTo>
                  <a:lnTo>
                    <a:pt x="450655" y="603064"/>
                  </a:lnTo>
                  <a:lnTo>
                    <a:pt x="489625" y="581507"/>
                  </a:lnTo>
                  <a:lnTo>
                    <a:pt x="524987" y="554885"/>
                  </a:lnTo>
                  <a:lnTo>
                    <a:pt x="556252" y="523690"/>
                  </a:lnTo>
                  <a:lnTo>
                    <a:pt x="582930" y="488409"/>
                  </a:lnTo>
                  <a:lnTo>
                    <a:pt x="604532" y="449534"/>
                  </a:lnTo>
                  <a:lnTo>
                    <a:pt x="620567" y="407552"/>
                  </a:lnTo>
                  <a:lnTo>
                    <a:pt x="630548" y="362954"/>
                  </a:lnTo>
                  <a:lnTo>
                    <a:pt x="633984" y="316229"/>
                  </a:lnTo>
                  <a:lnTo>
                    <a:pt x="630548" y="269505"/>
                  </a:lnTo>
                  <a:lnTo>
                    <a:pt x="620567" y="224907"/>
                  </a:lnTo>
                  <a:lnTo>
                    <a:pt x="604532" y="182925"/>
                  </a:lnTo>
                  <a:lnTo>
                    <a:pt x="582930" y="144050"/>
                  </a:lnTo>
                  <a:lnTo>
                    <a:pt x="556252" y="108769"/>
                  </a:lnTo>
                  <a:lnTo>
                    <a:pt x="524987" y="77574"/>
                  </a:lnTo>
                  <a:lnTo>
                    <a:pt x="489625" y="50952"/>
                  </a:lnTo>
                  <a:lnTo>
                    <a:pt x="450655" y="29395"/>
                  </a:lnTo>
                  <a:lnTo>
                    <a:pt x="408566" y="13390"/>
                  </a:lnTo>
                  <a:lnTo>
                    <a:pt x="363848" y="3429"/>
                  </a:lnTo>
                  <a:lnTo>
                    <a:pt x="316992" y="0"/>
                  </a:lnTo>
                  <a:close/>
                </a:path>
              </a:pathLst>
            </a:custGeom>
            <a:solidFill>
              <a:srgbClr val="525252"/>
            </a:solidFill>
          </p:spPr>
          <p:txBody>
            <a:bodyPr wrap="square" lIns="0" tIns="0" rIns="0" bIns="0" rtlCol="0"/>
            <a:lstStyle/>
            <a:p>
              <a:endParaRPr/>
            </a:p>
          </p:txBody>
        </p:sp>
        <p:sp>
          <p:nvSpPr>
            <p:cNvPr id="36" name="object 36"/>
            <p:cNvSpPr/>
            <p:nvPr/>
          </p:nvSpPr>
          <p:spPr>
            <a:xfrm>
              <a:off x="1008888" y="2936748"/>
              <a:ext cx="634365" cy="632460"/>
            </a:xfrm>
            <a:custGeom>
              <a:avLst/>
              <a:gdLst/>
              <a:ahLst/>
              <a:cxnLst/>
              <a:rect l="l" t="t" r="r" b="b"/>
              <a:pathLst>
                <a:path w="634364" h="632460">
                  <a:moveTo>
                    <a:pt x="0" y="316229"/>
                  </a:moveTo>
                  <a:lnTo>
                    <a:pt x="3437" y="269505"/>
                  </a:lnTo>
                  <a:lnTo>
                    <a:pt x="13421" y="224907"/>
                  </a:lnTo>
                  <a:lnTo>
                    <a:pt x="29462" y="182925"/>
                  </a:lnTo>
                  <a:lnTo>
                    <a:pt x="51069" y="144050"/>
                  </a:lnTo>
                  <a:lnTo>
                    <a:pt x="77752" y="108769"/>
                  </a:lnTo>
                  <a:lnTo>
                    <a:pt x="109022" y="77574"/>
                  </a:lnTo>
                  <a:lnTo>
                    <a:pt x="144386" y="50952"/>
                  </a:lnTo>
                  <a:lnTo>
                    <a:pt x="183356" y="29395"/>
                  </a:lnTo>
                  <a:lnTo>
                    <a:pt x="225440" y="13390"/>
                  </a:lnTo>
                  <a:lnTo>
                    <a:pt x="270149" y="3429"/>
                  </a:lnTo>
                  <a:lnTo>
                    <a:pt x="316992" y="0"/>
                  </a:lnTo>
                  <a:lnTo>
                    <a:pt x="363848" y="3429"/>
                  </a:lnTo>
                  <a:lnTo>
                    <a:pt x="408566" y="13390"/>
                  </a:lnTo>
                  <a:lnTo>
                    <a:pt x="450655" y="29395"/>
                  </a:lnTo>
                  <a:lnTo>
                    <a:pt x="489625" y="50952"/>
                  </a:lnTo>
                  <a:lnTo>
                    <a:pt x="524987" y="77574"/>
                  </a:lnTo>
                  <a:lnTo>
                    <a:pt x="556252" y="108769"/>
                  </a:lnTo>
                  <a:lnTo>
                    <a:pt x="582930" y="144050"/>
                  </a:lnTo>
                  <a:lnTo>
                    <a:pt x="604532" y="182925"/>
                  </a:lnTo>
                  <a:lnTo>
                    <a:pt x="620567" y="224907"/>
                  </a:lnTo>
                  <a:lnTo>
                    <a:pt x="630548" y="269505"/>
                  </a:lnTo>
                  <a:lnTo>
                    <a:pt x="633984" y="316229"/>
                  </a:lnTo>
                  <a:lnTo>
                    <a:pt x="630548" y="362954"/>
                  </a:lnTo>
                  <a:lnTo>
                    <a:pt x="620567" y="407552"/>
                  </a:lnTo>
                  <a:lnTo>
                    <a:pt x="604532" y="449534"/>
                  </a:lnTo>
                  <a:lnTo>
                    <a:pt x="582930" y="488409"/>
                  </a:lnTo>
                  <a:lnTo>
                    <a:pt x="556252" y="523690"/>
                  </a:lnTo>
                  <a:lnTo>
                    <a:pt x="524987" y="554885"/>
                  </a:lnTo>
                  <a:lnTo>
                    <a:pt x="489625" y="581507"/>
                  </a:lnTo>
                  <a:lnTo>
                    <a:pt x="450655" y="603064"/>
                  </a:lnTo>
                  <a:lnTo>
                    <a:pt x="408566" y="619069"/>
                  </a:lnTo>
                  <a:lnTo>
                    <a:pt x="363848" y="629030"/>
                  </a:lnTo>
                  <a:lnTo>
                    <a:pt x="316992" y="632460"/>
                  </a:lnTo>
                  <a:lnTo>
                    <a:pt x="270149" y="629030"/>
                  </a:lnTo>
                  <a:lnTo>
                    <a:pt x="225440" y="619069"/>
                  </a:lnTo>
                  <a:lnTo>
                    <a:pt x="183356" y="603064"/>
                  </a:lnTo>
                  <a:lnTo>
                    <a:pt x="144386" y="581507"/>
                  </a:lnTo>
                  <a:lnTo>
                    <a:pt x="109022" y="554885"/>
                  </a:lnTo>
                  <a:lnTo>
                    <a:pt x="77752" y="523690"/>
                  </a:lnTo>
                  <a:lnTo>
                    <a:pt x="51069" y="488409"/>
                  </a:lnTo>
                  <a:lnTo>
                    <a:pt x="29462" y="449534"/>
                  </a:lnTo>
                  <a:lnTo>
                    <a:pt x="13421" y="407552"/>
                  </a:lnTo>
                  <a:lnTo>
                    <a:pt x="3437" y="362954"/>
                  </a:lnTo>
                  <a:lnTo>
                    <a:pt x="0" y="316229"/>
                  </a:lnTo>
                  <a:close/>
                </a:path>
              </a:pathLst>
            </a:custGeom>
            <a:ln w="12192">
              <a:solidFill>
                <a:srgbClr val="41709C"/>
              </a:solidFill>
            </a:ln>
          </p:spPr>
          <p:txBody>
            <a:bodyPr wrap="square" lIns="0" tIns="0" rIns="0" bIns="0" rtlCol="0"/>
            <a:lstStyle/>
            <a:p>
              <a:endParaRPr/>
            </a:p>
          </p:txBody>
        </p:sp>
        <p:pic>
          <p:nvPicPr>
            <p:cNvPr id="37" name="object 37"/>
            <p:cNvPicPr/>
            <p:nvPr/>
          </p:nvPicPr>
          <p:blipFill>
            <a:blip r:embed="rId12" cstate="print"/>
            <a:stretch>
              <a:fillRect/>
            </a:stretch>
          </p:blipFill>
          <p:spPr>
            <a:xfrm>
              <a:off x="6595872" y="5298948"/>
              <a:ext cx="1287779" cy="821436"/>
            </a:xfrm>
            <a:prstGeom prst="rect">
              <a:avLst/>
            </a:prstGeom>
          </p:spPr>
        </p:pic>
      </p:grpSp>
      <p:sp>
        <p:nvSpPr>
          <p:cNvPr id="38" name="object 38"/>
          <p:cNvSpPr txBox="1"/>
          <p:nvPr/>
        </p:nvSpPr>
        <p:spPr>
          <a:xfrm>
            <a:off x="6595871" y="5298947"/>
            <a:ext cx="1287780" cy="821690"/>
          </a:xfrm>
          <a:prstGeom prst="rect">
            <a:avLst/>
          </a:prstGeom>
          <a:ln w="6096">
            <a:solidFill>
              <a:srgbClr val="FFC000"/>
            </a:solidFill>
          </a:ln>
        </p:spPr>
        <p:txBody>
          <a:bodyPr vert="horz" wrap="square" lIns="0" tIns="27940" rIns="0" bIns="0" rtlCol="0">
            <a:spAutoFit/>
          </a:bodyPr>
          <a:lstStyle/>
          <a:p>
            <a:pPr algn="ctr">
              <a:lnSpc>
                <a:spcPct val="100000"/>
              </a:lnSpc>
              <a:spcBef>
                <a:spcPts val="220"/>
              </a:spcBef>
            </a:pPr>
            <a:r>
              <a:rPr sz="2400" spc="-5" dirty="0">
                <a:latin typeface="Cambria Math"/>
                <a:cs typeface="Cambria Math"/>
              </a:rPr>
              <a:t>𝜕𝐿</a:t>
            </a:r>
            <a:r>
              <a:rPr sz="2400" spc="25" dirty="0">
                <a:latin typeface="Cambria Math"/>
                <a:cs typeface="Cambria Math"/>
              </a:rPr>
              <a:t> </a:t>
            </a:r>
            <a:r>
              <a:rPr sz="2400" dirty="0">
                <a:latin typeface="Cambria Math"/>
                <a:cs typeface="Cambria Math"/>
              </a:rPr>
              <a:t>∕</a:t>
            </a:r>
            <a:r>
              <a:rPr sz="2400" spc="-15" dirty="0">
                <a:latin typeface="Cambria Math"/>
                <a:cs typeface="Cambria Math"/>
              </a:rPr>
              <a:t> </a:t>
            </a:r>
            <a:r>
              <a:rPr sz="2400" spc="-5" dirty="0">
                <a:latin typeface="Cambria Math"/>
                <a:cs typeface="Cambria Math"/>
              </a:rPr>
              <a:t>𝜕𝑤</a:t>
            </a:r>
            <a:endParaRPr sz="2400">
              <a:latin typeface="Cambria Math"/>
              <a:cs typeface="Cambria Math"/>
            </a:endParaRPr>
          </a:p>
          <a:p>
            <a:pPr marL="2540" algn="ctr">
              <a:lnSpc>
                <a:spcPct val="100000"/>
              </a:lnSpc>
              <a:spcBef>
                <a:spcPts val="25"/>
              </a:spcBef>
            </a:pPr>
            <a:r>
              <a:rPr sz="2400" dirty="0">
                <a:latin typeface="Cambria Math"/>
                <a:cs typeface="Cambria Math"/>
              </a:rPr>
              <a:t>=</a:t>
            </a:r>
            <a:r>
              <a:rPr sz="2400" spc="85" dirty="0">
                <a:latin typeface="Cambria Math"/>
                <a:cs typeface="Cambria Math"/>
              </a:rPr>
              <a:t> </a:t>
            </a:r>
            <a:r>
              <a:rPr sz="2400" dirty="0">
                <a:latin typeface="Cambria Math"/>
                <a:cs typeface="Cambria Math"/>
              </a:rPr>
              <a:t>0</a:t>
            </a:r>
            <a:endParaRPr sz="2400">
              <a:latin typeface="Cambria Math"/>
              <a:cs typeface="Cambria Math"/>
            </a:endParaRPr>
          </a:p>
        </p:txBody>
      </p:sp>
      <p:grpSp>
        <p:nvGrpSpPr>
          <p:cNvPr id="39" name="object 39"/>
          <p:cNvGrpSpPr/>
          <p:nvPr/>
        </p:nvGrpSpPr>
        <p:grpSpPr>
          <a:xfrm>
            <a:off x="2485389" y="2935223"/>
            <a:ext cx="3394710" cy="1840230"/>
            <a:chOff x="2485389" y="2935223"/>
            <a:chExt cx="3394710" cy="1840230"/>
          </a:xfrm>
        </p:grpSpPr>
        <p:sp>
          <p:nvSpPr>
            <p:cNvPr id="40" name="object 40"/>
            <p:cNvSpPr/>
            <p:nvPr/>
          </p:nvSpPr>
          <p:spPr>
            <a:xfrm>
              <a:off x="2491739" y="4136135"/>
              <a:ext cx="632460" cy="632460"/>
            </a:xfrm>
            <a:custGeom>
              <a:avLst/>
              <a:gdLst/>
              <a:ahLst/>
              <a:cxnLst/>
              <a:rect l="l" t="t" r="r" b="b"/>
              <a:pathLst>
                <a:path w="632460" h="632460">
                  <a:moveTo>
                    <a:pt x="316230" y="0"/>
                  </a:moveTo>
                  <a:lnTo>
                    <a:pt x="269505" y="3429"/>
                  </a:lnTo>
                  <a:lnTo>
                    <a:pt x="224907" y="13390"/>
                  </a:lnTo>
                  <a:lnTo>
                    <a:pt x="182925" y="29395"/>
                  </a:lnTo>
                  <a:lnTo>
                    <a:pt x="144050" y="50952"/>
                  </a:lnTo>
                  <a:lnTo>
                    <a:pt x="108769" y="77574"/>
                  </a:lnTo>
                  <a:lnTo>
                    <a:pt x="77574" y="108769"/>
                  </a:lnTo>
                  <a:lnTo>
                    <a:pt x="50952" y="144050"/>
                  </a:lnTo>
                  <a:lnTo>
                    <a:pt x="29395" y="182925"/>
                  </a:lnTo>
                  <a:lnTo>
                    <a:pt x="13390" y="224907"/>
                  </a:lnTo>
                  <a:lnTo>
                    <a:pt x="3429" y="269505"/>
                  </a:lnTo>
                  <a:lnTo>
                    <a:pt x="0" y="316230"/>
                  </a:lnTo>
                  <a:lnTo>
                    <a:pt x="3429" y="362954"/>
                  </a:lnTo>
                  <a:lnTo>
                    <a:pt x="13390" y="407552"/>
                  </a:lnTo>
                  <a:lnTo>
                    <a:pt x="29395" y="449534"/>
                  </a:lnTo>
                  <a:lnTo>
                    <a:pt x="50952" y="488409"/>
                  </a:lnTo>
                  <a:lnTo>
                    <a:pt x="77574" y="523690"/>
                  </a:lnTo>
                  <a:lnTo>
                    <a:pt x="108769" y="554885"/>
                  </a:lnTo>
                  <a:lnTo>
                    <a:pt x="144050" y="581507"/>
                  </a:lnTo>
                  <a:lnTo>
                    <a:pt x="182925" y="603064"/>
                  </a:lnTo>
                  <a:lnTo>
                    <a:pt x="224907" y="619069"/>
                  </a:lnTo>
                  <a:lnTo>
                    <a:pt x="269505" y="629030"/>
                  </a:lnTo>
                  <a:lnTo>
                    <a:pt x="316230" y="632459"/>
                  </a:lnTo>
                  <a:lnTo>
                    <a:pt x="362954" y="629030"/>
                  </a:lnTo>
                  <a:lnTo>
                    <a:pt x="407552" y="619069"/>
                  </a:lnTo>
                  <a:lnTo>
                    <a:pt x="449534" y="603064"/>
                  </a:lnTo>
                  <a:lnTo>
                    <a:pt x="488409" y="581507"/>
                  </a:lnTo>
                  <a:lnTo>
                    <a:pt x="523690" y="554885"/>
                  </a:lnTo>
                  <a:lnTo>
                    <a:pt x="554885" y="523690"/>
                  </a:lnTo>
                  <a:lnTo>
                    <a:pt x="581507" y="488409"/>
                  </a:lnTo>
                  <a:lnTo>
                    <a:pt x="603064" y="449534"/>
                  </a:lnTo>
                  <a:lnTo>
                    <a:pt x="619069" y="407552"/>
                  </a:lnTo>
                  <a:lnTo>
                    <a:pt x="629030" y="362954"/>
                  </a:lnTo>
                  <a:lnTo>
                    <a:pt x="632460" y="316230"/>
                  </a:lnTo>
                  <a:lnTo>
                    <a:pt x="629030" y="269505"/>
                  </a:lnTo>
                  <a:lnTo>
                    <a:pt x="619069" y="224907"/>
                  </a:lnTo>
                  <a:lnTo>
                    <a:pt x="603064" y="182925"/>
                  </a:lnTo>
                  <a:lnTo>
                    <a:pt x="581507" y="144050"/>
                  </a:lnTo>
                  <a:lnTo>
                    <a:pt x="554885" y="108769"/>
                  </a:lnTo>
                  <a:lnTo>
                    <a:pt x="523690" y="77574"/>
                  </a:lnTo>
                  <a:lnTo>
                    <a:pt x="488409" y="50952"/>
                  </a:lnTo>
                  <a:lnTo>
                    <a:pt x="449534" y="29395"/>
                  </a:lnTo>
                  <a:lnTo>
                    <a:pt x="407552" y="13390"/>
                  </a:lnTo>
                  <a:lnTo>
                    <a:pt x="362954" y="3429"/>
                  </a:lnTo>
                  <a:lnTo>
                    <a:pt x="316230" y="0"/>
                  </a:lnTo>
                  <a:close/>
                </a:path>
              </a:pathLst>
            </a:custGeom>
            <a:solidFill>
              <a:srgbClr val="525252"/>
            </a:solidFill>
          </p:spPr>
          <p:txBody>
            <a:bodyPr wrap="square" lIns="0" tIns="0" rIns="0" bIns="0" rtlCol="0"/>
            <a:lstStyle/>
            <a:p>
              <a:endParaRPr/>
            </a:p>
          </p:txBody>
        </p:sp>
        <p:sp>
          <p:nvSpPr>
            <p:cNvPr id="41" name="object 41"/>
            <p:cNvSpPr/>
            <p:nvPr/>
          </p:nvSpPr>
          <p:spPr>
            <a:xfrm>
              <a:off x="2491739" y="4136135"/>
              <a:ext cx="632460" cy="632460"/>
            </a:xfrm>
            <a:custGeom>
              <a:avLst/>
              <a:gdLst/>
              <a:ahLst/>
              <a:cxnLst/>
              <a:rect l="l" t="t" r="r" b="b"/>
              <a:pathLst>
                <a:path w="632460" h="632460">
                  <a:moveTo>
                    <a:pt x="0" y="316230"/>
                  </a:moveTo>
                  <a:lnTo>
                    <a:pt x="3429" y="269505"/>
                  </a:lnTo>
                  <a:lnTo>
                    <a:pt x="13390" y="224907"/>
                  </a:lnTo>
                  <a:lnTo>
                    <a:pt x="29395" y="182925"/>
                  </a:lnTo>
                  <a:lnTo>
                    <a:pt x="50952" y="144050"/>
                  </a:lnTo>
                  <a:lnTo>
                    <a:pt x="77574" y="108769"/>
                  </a:lnTo>
                  <a:lnTo>
                    <a:pt x="108769" y="77574"/>
                  </a:lnTo>
                  <a:lnTo>
                    <a:pt x="144050" y="50952"/>
                  </a:lnTo>
                  <a:lnTo>
                    <a:pt x="182925" y="29395"/>
                  </a:lnTo>
                  <a:lnTo>
                    <a:pt x="224907" y="13390"/>
                  </a:lnTo>
                  <a:lnTo>
                    <a:pt x="269505" y="3429"/>
                  </a:lnTo>
                  <a:lnTo>
                    <a:pt x="316230" y="0"/>
                  </a:lnTo>
                  <a:lnTo>
                    <a:pt x="362954" y="3429"/>
                  </a:lnTo>
                  <a:lnTo>
                    <a:pt x="407552" y="13390"/>
                  </a:lnTo>
                  <a:lnTo>
                    <a:pt x="449534" y="29395"/>
                  </a:lnTo>
                  <a:lnTo>
                    <a:pt x="488409" y="50952"/>
                  </a:lnTo>
                  <a:lnTo>
                    <a:pt x="523690" y="77574"/>
                  </a:lnTo>
                  <a:lnTo>
                    <a:pt x="554885" y="108769"/>
                  </a:lnTo>
                  <a:lnTo>
                    <a:pt x="581507" y="144050"/>
                  </a:lnTo>
                  <a:lnTo>
                    <a:pt x="603064" y="182925"/>
                  </a:lnTo>
                  <a:lnTo>
                    <a:pt x="619069" y="224907"/>
                  </a:lnTo>
                  <a:lnTo>
                    <a:pt x="629030" y="269505"/>
                  </a:lnTo>
                  <a:lnTo>
                    <a:pt x="632460" y="316230"/>
                  </a:lnTo>
                  <a:lnTo>
                    <a:pt x="629030" y="362954"/>
                  </a:lnTo>
                  <a:lnTo>
                    <a:pt x="619069" y="407552"/>
                  </a:lnTo>
                  <a:lnTo>
                    <a:pt x="603064" y="449534"/>
                  </a:lnTo>
                  <a:lnTo>
                    <a:pt x="581507" y="488409"/>
                  </a:lnTo>
                  <a:lnTo>
                    <a:pt x="554885" y="523690"/>
                  </a:lnTo>
                  <a:lnTo>
                    <a:pt x="523690" y="554885"/>
                  </a:lnTo>
                  <a:lnTo>
                    <a:pt x="488409" y="581507"/>
                  </a:lnTo>
                  <a:lnTo>
                    <a:pt x="449534" y="603064"/>
                  </a:lnTo>
                  <a:lnTo>
                    <a:pt x="407552" y="619069"/>
                  </a:lnTo>
                  <a:lnTo>
                    <a:pt x="362954" y="629030"/>
                  </a:lnTo>
                  <a:lnTo>
                    <a:pt x="316230" y="632459"/>
                  </a:lnTo>
                  <a:lnTo>
                    <a:pt x="269505" y="629030"/>
                  </a:lnTo>
                  <a:lnTo>
                    <a:pt x="224907" y="619069"/>
                  </a:lnTo>
                  <a:lnTo>
                    <a:pt x="182925" y="603064"/>
                  </a:lnTo>
                  <a:lnTo>
                    <a:pt x="144050" y="581507"/>
                  </a:lnTo>
                  <a:lnTo>
                    <a:pt x="108769" y="554885"/>
                  </a:lnTo>
                  <a:lnTo>
                    <a:pt x="77574" y="523690"/>
                  </a:lnTo>
                  <a:lnTo>
                    <a:pt x="50952" y="488409"/>
                  </a:lnTo>
                  <a:lnTo>
                    <a:pt x="29395" y="449534"/>
                  </a:lnTo>
                  <a:lnTo>
                    <a:pt x="13390" y="407552"/>
                  </a:lnTo>
                  <a:lnTo>
                    <a:pt x="3429" y="362954"/>
                  </a:lnTo>
                  <a:lnTo>
                    <a:pt x="0" y="316230"/>
                  </a:lnTo>
                  <a:close/>
                </a:path>
              </a:pathLst>
            </a:custGeom>
            <a:ln w="12191">
              <a:solidFill>
                <a:srgbClr val="41709C"/>
              </a:solidFill>
            </a:ln>
          </p:spPr>
          <p:txBody>
            <a:bodyPr wrap="square" lIns="0" tIns="0" rIns="0" bIns="0" rtlCol="0"/>
            <a:lstStyle/>
            <a:p>
              <a:endParaRPr/>
            </a:p>
          </p:txBody>
        </p:sp>
        <p:pic>
          <p:nvPicPr>
            <p:cNvPr id="42" name="object 42"/>
            <p:cNvPicPr/>
            <p:nvPr/>
          </p:nvPicPr>
          <p:blipFill>
            <a:blip r:embed="rId13" cstate="print"/>
            <a:stretch>
              <a:fillRect/>
            </a:stretch>
          </p:blipFill>
          <p:spPr>
            <a:xfrm>
              <a:off x="3634739" y="2996196"/>
              <a:ext cx="2170176" cy="1066787"/>
            </a:xfrm>
            <a:prstGeom prst="rect">
              <a:avLst/>
            </a:prstGeom>
          </p:spPr>
        </p:pic>
        <p:pic>
          <p:nvPicPr>
            <p:cNvPr id="43" name="object 43"/>
            <p:cNvPicPr/>
            <p:nvPr/>
          </p:nvPicPr>
          <p:blipFill>
            <a:blip r:embed="rId14" cstate="print"/>
            <a:stretch>
              <a:fillRect/>
            </a:stretch>
          </p:blipFill>
          <p:spPr>
            <a:xfrm>
              <a:off x="3560063" y="2935223"/>
              <a:ext cx="2319528" cy="1287780"/>
            </a:xfrm>
            <a:prstGeom prst="rect">
              <a:avLst/>
            </a:prstGeom>
          </p:spPr>
        </p:pic>
        <p:pic>
          <p:nvPicPr>
            <p:cNvPr id="44" name="object 44"/>
            <p:cNvPicPr/>
            <p:nvPr/>
          </p:nvPicPr>
          <p:blipFill>
            <a:blip r:embed="rId15" cstate="print"/>
            <a:stretch>
              <a:fillRect/>
            </a:stretch>
          </p:blipFill>
          <p:spPr>
            <a:xfrm>
              <a:off x="3694175" y="3035807"/>
              <a:ext cx="2055876" cy="954024"/>
            </a:xfrm>
            <a:prstGeom prst="rect">
              <a:avLst/>
            </a:prstGeom>
          </p:spPr>
        </p:pic>
      </p:grpSp>
      <p:sp>
        <p:nvSpPr>
          <p:cNvPr id="45" name="object 45"/>
          <p:cNvSpPr txBox="1"/>
          <p:nvPr/>
        </p:nvSpPr>
        <p:spPr>
          <a:xfrm>
            <a:off x="3820159" y="3046552"/>
            <a:ext cx="1804035" cy="879475"/>
          </a:xfrm>
          <a:prstGeom prst="rect">
            <a:avLst/>
          </a:prstGeom>
        </p:spPr>
        <p:txBody>
          <a:bodyPr vert="horz" wrap="square" lIns="0" tIns="12065" rIns="0" bIns="0" rtlCol="0">
            <a:spAutoFit/>
          </a:bodyPr>
          <a:lstStyle/>
          <a:p>
            <a:pPr marL="12700" marR="5080" indent="313690">
              <a:lnSpc>
                <a:spcPct val="100000"/>
              </a:lnSpc>
              <a:spcBef>
                <a:spcPts val="95"/>
              </a:spcBef>
            </a:pPr>
            <a:r>
              <a:rPr sz="2800" spc="-5" dirty="0">
                <a:solidFill>
                  <a:srgbClr val="FFFFFF"/>
                </a:solidFill>
                <a:latin typeface="Calibri"/>
                <a:cs typeface="Calibri"/>
              </a:rPr>
              <a:t>Stuck </a:t>
            </a:r>
            <a:r>
              <a:rPr sz="2800" spc="-15" dirty="0">
                <a:solidFill>
                  <a:srgbClr val="FFFFFF"/>
                </a:solidFill>
                <a:latin typeface="Calibri"/>
                <a:cs typeface="Calibri"/>
              </a:rPr>
              <a:t>at </a:t>
            </a:r>
            <a:r>
              <a:rPr sz="2800" spc="-10" dirty="0">
                <a:solidFill>
                  <a:srgbClr val="FFFFFF"/>
                </a:solidFill>
                <a:latin typeface="Calibri"/>
                <a:cs typeface="Calibri"/>
              </a:rPr>
              <a:t> saddle</a:t>
            </a:r>
            <a:r>
              <a:rPr sz="2800" spc="-40" dirty="0">
                <a:solidFill>
                  <a:srgbClr val="FFFFFF"/>
                </a:solidFill>
                <a:latin typeface="Calibri"/>
                <a:cs typeface="Calibri"/>
              </a:rPr>
              <a:t> </a:t>
            </a:r>
            <a:r>
              <a:rPr sz="2800" spc="-15" dirty="0">
                <a:solidFill>
                  <a:srgbClr val="FFFFFF"/>
                </a:solidFill>
                <a:latin typeface="Calibri"/>
                <a:cs typeface="Calibri"/>
              </a:rPr>
              <a:t>point</a:t>
            </a:r>
            <a:endParaRPr sz="2800">
              <a:latin typeface="Calibri"/>
              <a:cs typeface="Calibri"/>
            </a:endParaRPr>
          </a:p>
        </p:txBody>
      </p:sp>
      <p:grpSp>
        <p:nvGrpSpPr>
          <p:cNvPr id="46" name="object 46"/>
          <p:cNvGrpSpPr/>
          <p:nvPr/>
        </p:nvGrpSpPr>
        <p:grpSpPr>
          <a:xfrm>
            <a:off x="2943860" y="3099054"/>
            <a:ext cx="3869690" cy="3013710"/>
            <a:chOff x="2943860" y="3099054"/>
            <a:chExt cx="3869690" cy="3013710"/>
          </a:xfrm>
        </p:grpSpPr>
        <p:sp>
          <p:nvSpPr>
            <p:cNvPr id="47" name="object 47"/>
            <p:cNvSpPr/>
            <p:nvPr/>
          </p:nvSpPr>
          <p:spPr>
            <a:xfrm>
              <a:off x="2943860" y="3099053"/>
              <a:ext cx="3869690" cy="2089150"/>
            </a:xfrm>
            <a:custGeom>
              <a:avLst/>
              <a:gdLst/>
              <a:ahLst/>
              <a:cxnLst/>
              <a:rect l="l" t="t" r="r" b="b"/>
              <a:pathLst>
                <a:path w="3869690" h="2089150">
                  <a:moveTo>
                    <a:pt x="378841" y="126492"/>
                  </a:moveTo>
                  <a:lnTo>
                    <a:pt x="372783" y="84328"/>
                  </a:lnTo>
                  <a:lnTo>
                    <a:pt x="360680" y="0"/>
                  </a:lnTo>
                  <a:lnTo>
                    <a:pt x="270383" y="90297"/>
                  </a:lnTo>
                  <a:lnTo>
                    <a:pt x="306527" y="102362"/>
                  </a:lnTo>
                  <a:lnTo>
                    <a:pt x="0" y="1021334"/>
                  </a:lnTo>
                  <a:lnTo>
                    <a:pt x="36068" y="1033399"/>
                  </a:lnTo>
                  <a:lnTo>
                    <a:pt x="342607" y="114401"/>
                  </a:lnTo>
                  <a:lnTo>
                    <a:pt x="378841" y="126492"/>
                  </a:lnTo>
                  <a:close/>
                </a:path>
                <a:path w="3869690" h="2089150">
                  <a:moveTo>
                    <a:pt x="1795653" y="1018159"/>
                  </a:moveTo>
                  <a:lnTo>
                    <a:pt x="1789950" y="975487"/>
                  </a:lnTo>
                  <a:lnTo>
                    <a:pt x="1778762" y="891540"/>
                  </a:lnTo>
                  <a:lnTo>
                    <a:pt x="1687576" y="981075"/>
                  </a:lnTo>
                  <a:lnTo>
                    <a:pt x="1723567" y="993432"/>
                  </a:lnTo>
                  <a:lnTo>
                    <a:pt x="1641348" y="1232916"/>
                  </a:lnTo>
                  <a:lnTo>
                    <a:pt x="1677416" y="1245235"/>
                  </a:lnTo>
                  <a:lnTo>
                    <a:pt x="1759623" y="1005801"/>
                  </a:lnTo>
                  <a:lnTo>
                    <a:pt x="1795653" y="1018159"/>
                  </a:lnTo>
                  <a:close/>
                </a:path>
                <a:path w="3869690" h="2089150">
                  <a:moveTo>
                    <a:pt x="3869309" y="1744599"/>
                  </a:moveTo>
                  <a:lnTo>
                    <a:pt x="3867277" y="1696085"/>
                  </a:lnTo>
                  <a:lnTo>
                    <a:pt x="3863975" y="1616964"/>
                  </a:lnTo>
                  <a:lnTo>
                    <a:pt x="3765042" y="1697863"/>
                  </a:lnTo>
                  <a:lnTo>
                    <a:pt x="3799802" y="1713445"/>
                  </a:lnTo>
                  <a:lnTo>
                    <a:pt x="3638410" y="2073275"/>
                  </a:lnTo>
                  <a:lnTo>
                    <a:pt x="3673221" y="2088896"/>
                  </a:lnTo>
                  <a:lnTo>
                    <a:pt x="3834600" y="1729054"/>
                  </a:lnTo>
                  <a:lnTo>
                    <a:pt x="3869309" y="1744599"/>
                  </a:lnTo>
                  <a:close/>
                </a:path>
              </a:pathLst>
            </a:custGeom>
            <a:solidFill>
              <a:srgbClr val="0000FF"/>
            </a:solidFill>
          </p:spPr>
          <p:txBody>
            <a:bodyPr wrap="square" lIns="0" tIns="0" rIns="0" bIns="0" rtlCol="0"/>
            <a:lstStyle/>
            <a:p>
              <a:endParaRPr/>
            </a:p>
          </p:txBody>
        </p:sp>
        <p:pic>
          <p:nvPicPr>
            <p:cNvPr id="48" name="object 48"/>
            <p:cNvPicPr/>
            <p:nvPr/>
          </p:nvPicPr>
          <p:blipFill>
            <a:blip r:embed="rId16" cstate="print"/>
            <a:stretch>
              <a:fillRect/>
            </a:stretch>
          </p:blipFill>
          <p:spPr>
            <a:xfrm>
              <a:off x="4646676" y="5291327"/>
              <a:ext cx="1292352" cy="821436"/>
            </a:xfrm>
            <a:prstGeom prst="rect">
              <a:avLst/>
            </a:prstGeom>
          </p:spPr>
        </p:pic>
      </p:grpSp>
      <p:sp>
        <p:nvSpPr>
          <p:cNvPr id="49" name="object 49"/>
          <p:cNvSpPr txBox="1"/>
          <p:nvPr/>
        </p:nvSpPr>
        <p:spPr>
          <a:xfrm>
            <a:off x="4646676" y="5291328"/>
            <a:ext cx="1292860" cy="821690"/>
          </a:xfrm>
          <a:prstGeom prst="rect">
            <a:avLst/>
          </a:prstGeom>
          <a:ln w="6096">
            <a:solidFill>
              <a:srgbClr val="FFC000"/>
            </a:solidFill>
          </a:ln>
        </p:spPr>
        <p:txBody>
          <a:bodyPr vert="horz" wrap="square" lIns="0" tIns="27940" rIns="0" bIns="0" rtlCol="0">
            <a:spAutoFit/>
          </a:bodyPr>
          <a:lstStyle/>
          <a:p>
            <a:pPr marR="635" algn="ctr">
              <a:lnSpc>
                <a:spcPct val="100000"/>
              </a:lnSpc>
              <a:spcBef>
                <a:spcPts val="220"/>
              </a:spcBef>
            </a:pPr>
            <a:r>
              <a:rPr sz="2400" spc="-5" dirty="0">
                <a:latin typeface="Cambria Math"/>
                <a:cs typeface="Cambria Math"/>
              </a:rPr>
              <a:t>𝜕𝐿</a:t>
            </a:r>
            <a:r>
              <a:rPr sz="2400" spc="25" dirty="0">
                <a:latin typeface="Cambria Math"/>
                <a:cs typeface="Cambria Math"/>
              </a:rPr>
              <a:t> </a:t>
            </a:r>
            <a:r>
              <a:rPr sz="2400" dirty="0">
                <a:latin typeface="Cambria Math"/>
                <a:cs typeface="Cambria Math"/>
              </a:rPr>
              <a:t>∕</a:t>
            </a:r>
            <a:r>
              <a:rPr sz="2400" spc="-20" dirty="0">
                <a:latin typeface="Cambria Math"/>
                <a:cs typeface="Cambria Math"/>
              </a:rPr>
              <a:t> </a:t>
            </a:r>
            <a:r>
              <a:rPr sz="2400" spc="-5" dirty="0">
                <a:latin typeface="Cambria Math"/>
                <a:cs typeface="Cambria Math"/>
              </a:rPr>
              <a:t>𝜕𝑤</a:t>
            </a:r>
            <a:endParaRPr sz="2400">
              <a:latin typeface="Cambria Math"/>
              <a:cs typeface="Cambria Math"/>
            </a:endParaRPr>
          </a:p>
          <a:p>
            <a:pPr marL="1905" algn="ctr">
              <a:lnSpc>
                <a:spcPct val="100000"/>
              </a:lnSpc>
              <a:spcBef>
                <a:spcPts val="25"/>
              </a:spcBef>
            </a:pPr>
            <a:r>
              <a:rPr sz="2400" dirty="0">
                <a:latin typeface="Cambria Math"/>
                <a:cs typeface="Cambria Math"/>
              </a:rPr>
              <a:t>=</a:t>
            </a:r>
            <a:r>
              <a:rPr sz="2400" spc="80" dirty="0">
                <a:latin typeface="Cambria Math"/>
                <a:cs typeface="Cambria Math"/>
              </a:rPr>
              <a:t> </a:t>
            </a:r>
            <a:r>
              <a:rPr sz="2400" dirty="0">
                <a:latin typeface="Cambria Math"/>
                <a:cs typeface="Cambria Math"/>
              </a:rPr>
              <a:t>0</a:t>
            </a:r>
            <a:endParaRPr sz="2400">
              <a:latin typeface="Cambria Math"/>
              <a:cs typeface="Cambria Math"/>
            </a:endParaRPr>
          </a:p>
        </p:txBody>
      </p:sp>
      <p:pic>
        <p:nvPicPr>
          <p:cNvPr id="50" name="object 50"/>
          <p:cNvPicPr/>
          <p:nvPr/>
        </p:nvPicPr>
        <p:blipFill>
          <a:blip r:embed="rId17" cstate="print"/>
          <a:stretch>
            <a:fillRect/>
          </a:stretch>
        </p:blipFill>
        <p:spPr>
          <a:xfrm>
            <a:off x="2874264" y="5298947"/>
            <a:ext cx="1303019" cy="821436"/>
          </a:xfrm>
          <a:prstGeom prst="rect">
            <a:avLst/>
          </a:prstGeom>
        </p:spPr>
      </p:pic>
      <p:sp>
        <p:nvSpPr>
          <p:cNvPr id="51" name="object 51"/>
          <p:cNvSpPr txBox="1"/>
          <p:nvPr/>
        </p:nvSpPr>
        <p:spPr>
          <a:xfrm>
            <a:off x="2874264" y="5298947"/>
            <a:ext cx="1303020" cy="821690"/>
          </a:xfrm>
          <a:prstGeom prst="rect">
            <a:avLst/>
          </a:prstGeom>
          <a:ln w="6096">
            <a:solidFill>
              <a:srgbClr val="FFC000"/>
            </a:solidFill>
          </a:ln>
        </p:spPr>
        <p:txBody>
          <a:bodyPr vert="horz" wrap="square" lIns="0" tIns="27940" rIns="0" bIns="0" rtlCol="0">
            <a:spAutoFit/>
          </a:bodyPr>
          <a:lstStyle/>
          <a:p>
            <a:pPr marR="3175" algn="ctr">
              <a:lnSpc>
                <a:spcPct val="100000"/>
              </a:lnSpc>
              <a:spcBef>
                <a:spcPts val="220"/>
              </a:spcBef>
            </a:pPr>
            <a:r>
              <a:rPr sz="2400" spc="-5" dirty="0">
                <a:latin typeface="Cambria Math"/>
                <a:cs typeface="Cambria Math"/>
              </a:rPr>
              <a:t>𝜕𝐿</a:t>
            </a:r>
            <a:r>
              <a:rPr sz="2400" spc="20" dirty="0">
                <a:latin typeface="Cambria Math"/>
                <a:cs typeface="Cambria Math"/>
              </a:rPr>
              <a:t> </a:t>
            </a:r>
            <a:r>
              <a:rPr sz="2400" dirty="0">
                <a:latin typeface="Cambria Math"/>
                <a:cs typeface="Cambria Math"/>
              </a:rPr>
              <a:t>∕</a:t>
            </a:r>
            <a:r>
              <a:rPr sz="2400" spc="-20" dirty="0">
                <a:latin typeface="Cambria Math"/>
                <a:cs typeface="Cambria Math"/>
              </a:rPr>
              <a:t> </a:t>
            </a:r>
            <a:r>
              <a:rPr sz="2400" spc="-5" dirty="0">
                <a:latin typeface="Cambria Math"/>
                <a:cs typeface="Cambria Math"/>
              </a:rPr>
              <a:t>𝜕𝑤</a:t>
            </a:r>
            <a:endParaRPr sz="2400">
              <a:latin typeface="Cambria Math"/>
              <a:cs typeface="Cambria Math"/>
            </a:endParaRPr>
          </a:p>
          <a:p>
            <a:pPr algn="ctr">
              <a:lnSpc>
                <a:spcPct val="100000"/>
              </a:lnSpc>
              <a:spcBef>
                <a:spcPts val="25"/>
              </a:spcBef>
            </a:pPr>
            <a:r>
              <a:rPr sz="2400" dirty="0">
                <a:latin typeface="Cambria Math"/>
                <a:cs typeface="Cambria Math"/>
              </a:rPr>
              <a:t>≈</a:t>
            </a:r>
            <a:r>
              <a:rPr sz="2400" spc="80" dirty="0">
                <a:latin typeface="Cambria Math"/>
                <a:cs typeface="Cambria Math"/>
              </a:rPr>
              <a:t> </a:t>
            </a:r>
            <a:r>
              <a:rPr sz="2400" dirty="0">
                <a:latin typeface="Cambria Math"/>
                <a:cs typeface="Cambria Math"/>
              </a:rPr>
              <a:t>0</a:t>
            </a:r>
            <a:endParaRPr sz="2400">
              <a:latin typeface="Cambria Math"/>
              <a:cs typeface="Cambria Math"/>
            </a:endParaRPr>
          </a:p>
        </p:txBody>
      </p:sp>
      <p:grpSp>
        <p:nvGrpSpPr>
          <p:cNvPr id="52" name="object 52"/>
          <p:cNvGrpSpPr/>
          <p:nvPr/>
        </p:nvGrpSpPr>
        <p:grpSpPr>
          <a:xfrm>
            <a:off x="1194816" y="6105144"/>
            <a:ext cx="5396865" cy="247015"/>
            <a:chOff x="1194816" y="6105144"/>
            <a:chExt cx="5396865" cy="247015"/>
          </a:xfrm>
        </p:grpSpPr>
        <p:pic>
          <p:nvPicPr>
            <p:cNvPr id="53" name="object 53"/>
            <p:cNvPicPr/>
            <p:nvPr/>
          </p:nvPicPr>
          <p:blipFill>
            <a:blip r:embed="rId18" cstate="print"/>
            <a:stretch>
              <a:fillRect/>
            </a:stretch>
          </p:blipFill>
          <p:spPr>
            <a:xfrm>
              <a:off x="2706624" y="6129528"/>
              <a:ext cx="214883" cy="216408"/>
            </a:xfrm>
            <a:prstGeom prst="rect">
              <a:avLst/>
            </a:prstGeom>
          </p:spPr>
        </p:pic>
        <p:pic>
          <p:nvPicPr>
            <p:cNvPr id="54" name="object 54"/>
            <p:cNvPicPr/>
            <p:nvPr/>
          </p:nvPicPr>
          <p:blipFill>
            <a:blip r:embed="rId19" cstate="print"/>
            <a:stretch>
              <a:fillRect/>
            </a:stretch>
          </p:blipFill>
          <p:spPr>
            <a:xfrm>
              <a:off x="1194816" y="6135624"/>
              <a:ext cx="214884" cy="216408"/>
            </a:xfrm>
            <a:prstGeom prst="rect">
              <a:avLst/>
            </a:prstGeom>
          </p:spPr>
        </p:pic>
        <p:pic>
          <p:nvPicPr>
            <p:cNvPr id="55" name="object 55"/>
            <p:cNvPicPr/>
            <p:nvPr/>
          </p:nvPicPr>
          <p:blipFill>
            <a:blip r:embed="rId20" cstate="print"/>
            <a:stretch>
              <a:fillRect/>
            </a:stretch>
          </p:blipFill>
          <p:spPr>
            <a:xfrm>
              <a:off x="4434839" y="6105144"/>
              <a:ext cx="216408" cy="216408"/>
            </a:xfrm>
            <a:prstGeom prst="rect">
              <a:avLst/>
            </a:prstGeom>
          </p:spPr>
        </p:pic>
        <p:pic>
          <p:nvPicPr>
            <p:cNvPr id="56" name="object 56"/>
            <p:cNvPicPr/>
            <p:nvPr/>
          </p:nvPicPr>
          <p:blipFill>
            <a:blip r:embed="rId18" cstate="print"/>
            <a:stretch>
              <a:fillRect/>
            </a:stretch>
          </p:blipFill>
          <p:spPr>
            <a:xfrm>
              <a:off x="6376416" y="6112764"/>
              <a:ext cx="214884" cy="216408"/>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6026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sp>
        <p:nvSpPr>
          <p:cNvPr id="4" name="object 4"/>
          <p:cNvSpPr txBox="1"/>
          <p:nvPr/>
        </p:nvSpPr>
        <p:spPr>
          <a:xfrm>
            <a:off x="707542" y="1794713"/>
            <a:ext cx="5226050" cy="1058623"/>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15" dirty="0">
                <a:latin typeface="Calibri"/>
                <a:cs typeface="Calibri"/>
              </a:rPr>
              <a:t>Formulation</a:t>
            </a:r>
            <a:r>
              <a:rPr sz="2800" spc="1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mbria Math"/>
                <a:cs typeface="Cambria Math"/>
              </a:rPr>
              <a:t>𝜕𝐿</a:t>
            </a:r>
            <a:r>
              <a:rPr lang="en-US" sz="2800" spc="-15" dirty="0">
                <a:latin typeface="Cambria Math"/>
                <a:cs typeface="Cambria Math"/>
              </a:rPr>
              <a:t>/</a:t>
            </a:r>
            <a:r>
              <a:rPr sz="2800" spc="-15" dirty="0">
                <a:latin typeface="Cambria Math"/>
                <a:cs typeface="Cambria Math"/>
              </a:rPr>
              <a:t>𝜕𝑤</a:t>
            </a:r>
            <a:r>
              <a:rPr sz="2800" spc="90" dirty="0">
                <a:latin typeface="Cambria Math"/>
                <a:cs typeface="Cambria Math"/>
              </a:rPr>
              <a:t> </a:t>
            </a:r>
            <a:r>
              <a:rPr sz="2800" spc="-5" dirty="0">
                <a:latin typeface="Calibri"/>
                <a:cs typeface="Calibri"/>
              </a:rPr>
              <a:t>and</a:t>
            </a:r>
            <a:r>
              <a:rPr sz="2800" spc="15" dirty="0">
                <a:latin typeface="Calibri"/>
                <a:cs typeface="Calibri"/>
              </a:rPr>
              <a:t> </a:t>
            </a:r>
            <a:r>
              <a:rPr sz="2800" spc="-15" dirty="0">
                <a:latin typeface="Cambria Math"/>
                <a:cs typeface="Cambria Math"/>
              </a:rPr>
              <a:t>𝜕𝐿</a:t>
            </a:r>
            <a:r>
              <a:rPr lang="en-US" sz="4200" spc="-22" baseline="1984" dirty="0">
                <a:latin typeface="Cambria Math"/>
                <a:cs typeface="Cambria Math"/>
              </a:rPr>
              <a:t>/</a:t>
            </a:r>
            <a:r>
              <a:rPr sz="2800" spc="-15" dirty="0">
                <a:latin typeface="Cambria Math"/>
                <a:cs typeface="Cambria Math"/>
              </a:rPr>
              <a:t>𝜕𝑏</a:t>
            </a:r>
            <a:endParaRPr sz="2800" dirty="0">
              <a:latin typeface="Cambria Math"/>
              <a:cs typeface="Cambria Math"/>
            </a:endParaRPr>
          </a:p>
          <a:p>
            <a:pPr marL="447040" algn="ctr">
              <a:lnSpc>
                <a:spcPct val="100000"/>
              </a:lnSpc>
              <a:spcBef>
                <a:spcPts val="2650"/>
              </a:spcBef>
            </a:pPr>
            <a:endParaRPr sz="1750" dirty="0">
              <a:latin typeface="Cambria Math"/>
              <a:cs typeface="Cambria Math"/>
            </a:endParaRPr>
          </a:p>
        </p:txBody>
      </p:sp>
      <p:sp>
        <p:nvSpPr>
          <p:cNvPr id="13" name="object 13"/>
          <p:cNvSpPr/>
          <p:nvPr/>
        </p:nvSpPr>
        <p:spPr>
          <a:xfrm>
            <a:off x="1969516" y="5878829"/>
            <a:ext cx="341630" cy="20320"/>
          </a:xfrm>
          <a:custGeom>
            <a:avLst/>
            <a:gdLst/>
            <a:ahLst/>
            <a:cxnLst/>
            <a:rect l="l" t="t" r="r" b="b"/>
            <a:pathLst>
              <a:path w="341630" h="20320">
                <a:moveTo>
                  <a:pt x="341375" y="0"/>
                </a:moveTo>
                <a:lnTo>
                  <a:pt x="0" y="0"/>
                </a:lnTo>
                <a:lnTo>
                  <a:pt x="0" y="19812"/>
                </a:lnTo>
                <a:lnTo>
                  <a:pt x="341375" y="19812"/>
                </a:lnTo>
                <a:lnTo>
                  <a:pt x="341375" y="0"/>
                </a:lnTo>
                <a:close/>
              </a:path>
            </a:pathLst>
          </a:custGeom>
          <a:solidFill>
            <a:srgbClr val="000000"/>
          </a:solidFill>
        </p:spPr>
        <p:txBody>
          <a:bodyPr wrap="square" lIns="0" tIns="0" rIns="0" bIns="0" rtlCol="0"/>
          <a:lstStyle/>
          <a:p>
            <a:endParaRPr/>
          </a:p>
        </p:txBody>
      </p:sp>
      <p:sp>
        <p:nvSpPr>
          <p:cNvPr id="14" name="object 14"/>
          <p:cNvSpPr txBox="1"/>
          <p:nvPr/>
        </p:nvSpPr>
        <p:spPr>
          <a:xfrm>
            <a:off x="1920620" y="5360009"/>
            <a:ext cx="882650" cy="894080"/>
          </a:xfrm>
          <a:prstGeom prst="rect">
            <a:avLst/>
          </a:prstGeom>
        </p:spPr>
        <p:txBody>
          <a:bodyPr vert="horz" wrap="square" lIns="0" tIns="81280" rIns="0" bIns="0" rtlCol="0">
            <a:spAutoFit/>
          </a:bodyPr>
          <a:lstStyle/>
          <a:p>
            <a:pPr marL="50800">
              <a:lnSpc>
                <a:spcPct val="100000"/>
              </a:lnSpc>
              <a:spcBef>
                <a:spcPts val="640"/>
              </a:spcBef>
            </a:pPr>
            <a:r>
              <a:rPr sz="2400" spc="-5" dirty="0">
                <a:latin typeface="Cambria Math"/>
                <a:cs typeface="Cambria Math"/>
              </a:rPr>
              <a:t>𝜕𝐿</a:t>
            </a:r>
            <a:r>
              <a:rPr sz="2400" spc="150" dirty="0">
                <a:latin typeface="Cambria Math"/>
                <a:cs typeface="Cambria Math"/>
              </a:rPr>
              <a:t> </a:t>
            </a:r>
            <a:r>
              <a:rPr sz="3600" spc="-7" baseline="-41666" dirty="0">
                <a:latin typeface="Cambria Math"/>
                <a:cs typeface="Cambria Math"/>
              </a:rPr>
              <a:t>=?</a:t>
            </a:r>
            <a:endParaRPr sz="3600" baseline="-41666">
              <a:latin typeface="Cambria Math"/>
              <a:cs typeface="Cambria Math"/>
            </a:endParaRPr>
          </a:p>
          <a:p>
            <a:pPr marL="48895">
              <a:lnSpc>
                <a:spcPct val="100000"/>
              </a:lnSpc>
              <a:spcBef>
                <a:spcPts val="540"/>
              </a:spcBef>
            </a:pPr>
            <a:r>
              <a:rPr sz="2400" spc="-5" dirty="0">
                <a:latin typeface="Cambria Math"/>
                <a:cs typeface="Cambria Math"/>
              </a:rPr>
              <a:t>𝜕𝑏</a:t>
            </a:r>
            <a:endParaRPr sz="2400">
              <a:latin typeface="Cambria Math"/>
              <a:cs typeface="Cambria Math"/>
            </a:endParaRPr>
          </a:p>
        </p:txBody>
      </p:sp>
      <p:pic>
        <p:nvPicPr>
          <p:cNvPr id="32" name="Picture 31">
            <a:extLst>
              <a:ext uri="{FF2B5EF4-FFF2-40B4-BE49-F238E27FC236}">
                <a16:creationId xmlns:a16="http://schemas.microsoft.com/office/drawing/2014/main" id="{8AA2BA7E-3B97-7949-A11D-E76655418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78709"/>
            <a:ext cx="5943600" cy="2781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6026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sp>
        <p:nvSpPr>
          <p:cNvPr id="3" name="object 3"/>
          <p:cNvSpPr/>
          <p:nvPr/>
        </p:nvSpPr>
        <p:spPr>
          <a:xfrm>
            <a:off x="2183764" y="3018535"/>
            <a:ext cx="717550" cy="282575"/>
          </a:xfrm>
          <a:custGeom>
            <a:avLst/>
            <a:gdLst/>
            <a:ahLst/>
            <a:cxnLst/>
            <a:rect l="l" t="t" r="r" b="b"/>
            <a:pathLst>
              <a:path w="717550" h="282575">
                <a:moveTo>
                  <a:pt x="627507" y="0"/>
                </a:moveTo>
                <a:lnTo>
                  <a:pt x="623443" y="11429"/>
                </a:lnTo>
                <a:lnTo>
                  <a:pt x="639806" y="18504"/>
                </a:lnTo>
                <a:lnTo>
                  <a:pt x="653859" y="28305"/>
                </a:lnTo>
                <a:lnTo>
                  <a:pt x="682392" y="73852"/>
                </a:lnTo>
                <a:lnTo>
                  <a:pt x="690723" y="115623"/>
                </a:lnTo>
                <a:lnTo>
                  <a:pt x="691769" y="139700"/>
                </a:lnTo>
                <a:lnTo>
                  <a:pt x="690721" y="164580"/>
                </a:lnTo>
                <a:lnTo>
                  <a:pt x="682339" y="207529"/>
                </a:lnTo>
                <a:lnTo>
                  <a:pt x="653859" y="253730"/>
                </a:lnTo>
                <a:lnTo>
                  <a:pt x="623951" y="270763"/>
                </a:lnTo>
                <a:lnTo>
                  <a:pt x="627507" y="282321"/>
                </a:lnTo>
                <a:lnTo>
                  <a:pt x="666003" y="264191"/>
                </a:lnTo>
                <a:lnTo>
                  <a:pt x="694309" y="232917"/>
                </a:lnTo>
                <a:lnTo>
                  <a:pt x="711739" y="191071"/>
                </a:lnTo>
                <a:lnTo>
                  <a:pt x="717550" y="141224"/>
                </a:lnTo>
                <a:lnTo>
                  <a:pt x="716095" y="115339"/>
                </a:lnTo>
                <a:lnTo>
                  <a:pt x="704423" y="69429"/>
                </a:lnTo>
                <a:lnTo>
                  <a:pt x="681299" y="32093"/>
                </a:lnTo>
                <a:lnTo>
                  <a:pt x="647961" y="7379"/>
                </a:lnTo>
                <a:lnTo>
                  <a:pt x="627507" y="0"/>
                </a:lnTo>
                <a:close/>
              </a:path>
              <a:path w="717550" h="282575">
                <a:moveTo>
                  <a:pt x="90043" y="0"/>
                </a:moveTo>
                <a:lnTo>
                  <a:pt x="51546" y="18081"/>
                </a:lnTo>
                <a:lnTo>
                  <a:pt x="23241" y="49402"/>
                </a:lnTo>
                <a:lnTo>
                  <a:pt x="5810" y="91408"/>
                </a:lnTo>
                <a:lnTo>
                  <a:pt x="0" y="141224"/>
                </a:lnTo>
                <a:lnTo>
                  <a:pt x="1450" y="167159"/>
                </a:lnTo>
                <a:lnTo>
                  <a:pt x="13019" y="212982"/>
                </a:lnTo>
                <a:lnTo>
                  <a:pt x="36018" y="250209"/>
                </a:lnTo>
                <a:lnTo>
                  <a:pt x="69494" y="274887"/>
                </a:lnTo>
                <a:lnTo>
                  <a:pt x="90043" y="282321"/>
                </a:lnTo>
                <a:lnTo>
                  <a:pt x="93599" y="270763"/>
                </a:lnTo>
                <a:lnTo>
                  <a:pt x="77475" y="263646"/>
                </a:lnTo>
                <a:lnTo>
                  <a:pt x="63579" y="253730"/>
                </a:lnTo>
                <a:lnTo>
                  <a:pt x="35083" y="207529"/>
                </a:lnTo>
                <a:lnTo>
                  <a:pt x="26701" y="164580"/>
                </a:lnTo>
                <a:lnTo>
                  <a:pt x="25654" y="139700"/>
                </a:lnTo>
                <a:lnTo>
                  <a:pt x="26701" y="115623"/>
                </a:lnTo>
                <a:lnTo>
                  <a:pt x="35083" y="73852"/>
                </a:lnTo>
                <a:lnTo>
                  <a:pt x="63674" y="28305"/>
                </a:lnTo>
                <a:lnTo>
                  <a:pt x="93980" y="11429"/>
                </a:lnTo>
                <a:lnTo>
                  <a:pt x="90043" y="0"/>
                </a:lnTo>
                <a:close/>
              </a:path>
            </a:pathLst>
          </a:custGeom>
          <a:solidFill>
            <a:srgbClr val="000000"/>
          </a:solidFill>
        </p:spPr>
        <p:txBody>
          <a:bodyPr wrap="square" lIns="0" tIns="0" rIns="0" bIns="0" rtlCol="0"/>
          <a:lstStyle/>
          <a:p>
            <a:endParaRPr/>
          </a:p>
        </p:txBody>
      </p:sp>
      <p:sp>
        <p:nvSpPr>
          <p:cNvPr id="4" name="object 4"/>
          <p:cNvSpPr txBox="1"/>
          <p:nvPr/>
        </p:nvSpPr>
        <p:spPr>
          <a:xfrm>
            <a:off x="707542" y="1794713"/>
            <a:ext cx="5226050" cy="1054735"/>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15" dirty="0">
                <a:latin typeface="Calibri"/>
                <a:cs typeface="Calibri"/>
              </a:rPr>
              <a:t>Formulation</a:t>
            </a:r>
            <a:r>
              <a:rPr sz="2800" spc="1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mbria Math"/>
                <a:cs typeface="Cambria Math"/>
              </a:rPr>
              <a:t>𝜕𝐿</a:t>
            </a:r>
            <a:r>
              <a:rPr sz="4200" spc="-22" baseline="1984" dirty="0">
                <a:latin typeface="Cambria Math"/>
                <a:cs typeface="Cambria Math"/>
              </a:rPr>
              <a:t>Τ</a:t>
            </a:r>
            <a:r>
              <a:rPr sz="2800" spc="-15" dirty="0">
                <a:latin typeface="Cambria Math"/>
                <a:cs typeface="Cambria Math"/>
              </a:rPr>
              <a:t>𝜕𝑤</a:t>
            </a:r>
            <a:r>
              <a:rPr sz="2800" spc="90" dirty="0">
                <a:latin typeface="Cambria Math"/>
                <a:cs typeface="Cambria Math"/>
              </a:rPr>
              <a:t> </a:t>
            </a:r>
            <a:r>
              <a:rPr sz="2800" spc="-5" dirty="0">
                <a:latin typeface="Calibri"/>
                <a:cs typeface="Calibri"/>
              </a:rPr>
              <a:t>and</a:t>
            </a:r>
            <a:r>
              <a:rPr sz="2800" spc="15" dirty="0">
                <a:latin typeface="Calibri"/>
                <a:cs typeface="Calibri"/>
              </a:rPr>
              <a:t> </a:t>
            </a:r>
            <a:r>
              <a:rPr sz="2800" spc="-15" dirty="0">
                <a:latin typeface="Cambria Math"/>
                <a:cs typeface="Cambria Math"/>
              </a:rPr>
              <a:t>𝜕𝐿</a:t>
            </a:r>
            <a:r>
              <a:rPr sz="4200" spc="-22" baseline="1984" dirty="0">
                <a:latin typeface="Cambria Math"/>
                <a:cs typeface="Cambria Math"/>
              </a:rPr>
              <a:t>Τ</a:t>
            </a:r>
            <a:r>
              <a:rPr sz="2800" spc="-15" dirty="0">
                <a:latin typeface="Cambria Math"/>
                <a:cs typeface="Cambria Math"/>
              </a:rPr>
              <a:t>𝜕𝑏</a:t>
            </a:r>
            <a:endParaRPr sz="2800">
              <a:latin typeface="Cambria Math"/>
              <a:cs typeface="Cambria Math"/>
            </a:endParaRPr>
          </a:p>
          <a:p>
            <a:pPr marL="447040" algn="ctr">
              <a:lnSpc>
                <a:spcPct val="100000"/>
              </a:lnSpc>
              <a:spcBef>
                <a:spcPts val="2650"/>
              </a:spcBef>
            </a:pPr>
            <a:r>
              <a:rPr sz="1750" spc="30" dirty="0">
                <a:latin typeface="Cambria Math"/>
                <a:cs typeface="Cambria Math"/>
              </a:rPr>
              <a:t>10</a:t>
            </a:r>
            <a:endParaRPr sz="1750">
              <a:latin typeface="Cambria Math"/>
              <a:cs typeface="Cambria Math"/>
            </a:endParaRPr>
          </a:p>
        </p:txBody>
      </p:sp>
      <p:sp>
        <p:nvSpPr>
          <p:cNvPr id="5" name="object 5"/>
          <p:cNvSpPr/>
          <p:nvPr/>
        </p:nvSpPr>
        <p:spPr>
          <a:xfrm>
            <a:off x="3841242" y="2907156"/>
            <a:ext cx="2645410" cy="502920"/>
          </a:xfrm>
          <a:custGeom>
            <a:avLst/>
            <a:gdLst/>
            <a:ahLst/>
            <a:cxnLst/>
            <a:rect l="l" t="t" r="r" b="b"/>
            <a:pathLst>
              <a:path w="2645410" h="502920">
                <a:moveTo>
                  <a:pt x="113411" y="11938"/>
                </a:moveTo>
                <a:lnTo>
                  <a:pt x="63842" y="35852"/>
                </a:lnTo>
                <a:lnTo>
                  <a:pt x="29337" y="92837"/>
                </a:lnTo>
                <a:lnTo>
                  <a:pt x="7327" y="166217"/>
                </a:lnTo>
                <a:lnTo>
                  <a:pt x="1828" y="207251"/>
                </a:lnTo>
                <a:lnTo>
                  <a:pt x="0" y="251206"/>
                </a:lnTo>
                <a:lnTo>
                  <a:pt x="1828" y="294906"/>
                </a:lnTo>
                <a:lnTo>
                  <a:pt x="7327" y="335876"/>
                </a:lnTo>
                <a:lnTo>
                  <a:pt x="16497" y="374103"/>
                </a:lnTo>
                <a:lnTo>
                  <a:pt x="45339" y="440969"/>
                </a:lnTo>
                <a:lnTo>
                  <a:pt x="84874" y="487553"/>
                </a:lnTo>
                <a:lnTo>
                  <a:pt x="108458" y="502793"/>
                </a:lnTo>
                <a:lnTo>
                  <a:pt x="113411" y="490855"/>
                </a:lnTo>
                <a:lnTo>
                  <a:pt x="94500" y="475576"/>
                </a:lnTo>
                <a:lnTo>
                  <a:pt x="77787" y="455637"/>
                </a:lnTo>
                <a:lnTo>
                  <a:pt x="50927" y="401828"/>
                </a:lnTo>
                <a:lnTo>
                  <a:pt x="34061" y="332701"/>
                </a:lnTo>
                <a:lnTo>
                  <a:pt x="29845" y="293585"/>
                </a:lnTo>
                <a:lnTo>
                  <a:pt x="28448" y="251460"/>
                </a:lnTo>
                <a:lnTo>
                  <a:pt x="29845" y="208724"/>
                </a:lnTo>
                <a:lnTo>
                  <a:pt x="34074" y="169265"/>
                </a:lnTo>
                <a:lnTo>
                  <a:pt x="51054" y="100203"/>
                </a:lnTo>
                <a:lnTo>
                  <a:pt x="78041" y="46926"/>
                </a:lnTo>
                <a:lnTo>
                  <a:pt x="94665" y="27165"/>
                </a:lnTo>
                <a:lnTo>
                  <a:pt x="113411" y="11938"/>
                </a:lnTo>
                <a:close/>
              </a:path>
              <a:path w="2645410" h="502920">
                <a:moveTo>
                  <a:pt x="959104" y="79629"/>
                </a:moveTo>
                <a:lnTo>
                  <a:pt x="955294" y="67437"/>
                </a:lnTo>
                <a:lnTo>
                  <a:pt x="933450" y="75971"/>
                </a:lnTo>
                <a:lnTo>
                  <a:pt x="914247" y="89344"/>
                </a:lnTo>
                <a:lnTo>
                  <a:pt x="883793" y="130683"/>
                </a:lnTo>
                <a:lnTo>
                  <a:pt x="864933" y="186410"/>
                </a:lnTo>
                <a:lnTo>
                  <a:pt x="858647" y="251460"/>
                </a:lnTo>
                <a:lnTo>
                  <a:pt x="860209" y="285229"/>
                </a:lnTo>
                <a:lnTo>
                  <a:pt x="872782" y="345668"/>
                </a:lnTo>
                <a:lnTo>
                  <a:pt x="897686" y="395465"/>
                </a:lnTo>
                <a:lnTo>
                  <a:pt x="933450" y="427088"/>
                </a:lnTo>
                <a:lnTo>
                  <a:pt x="955294" y="435610"/>
                </a:lnTo>
                <a:lnTo>
                  <a:pt x="959104" y="423418"/>
                </a:lnTo>
                <a:lnTo>
                  <a:pt x="942174" y="414655"/>
                </a:lnTo>
                <a:lnTo>
                  <a:pt x="927417" y="401891"/>
                </a:lnTo>
                <a:lnTo>
                  <a:pt x="904494" y="364363"/>
                </a:lnTo>
                <a:lnTo>
                  <a:pt x="890600" y="313524"/>
                </a:lnTo>
                <a:lnTo>
                  <a:pt x="885952" y="251714"/>
                </a:lnTo>
                <a:lnTo>
                  <a:pt x="887107" y="219367"/>
                </a:lnTo>
                <a:lnTo>
                  <a:pt x="896391" y="162839"/>
                </a:lnTo>
                <a:lnTo>
                  <a:pt x="914844" y="117919"/>
                </a:lnTo>
                <a:lnTo>
                  <a:pt x="942174" y="88392"/>
                </a:lnTo>
                <a:lnTo>
                  <a:pt x="959104" y="79629"/>
                </a:lnTo>
                <a:close/>
              </a:path>
              <a:path w="2645410" h="502920">
                <a:moveTo>
                  <a:pt x="2494915" y="251460"/>
                </a:moveTo>
                <a:lnTo>
                  <a:pt x="2488628" y="186410"/>
                </a:lnTo>
                <a:lnTo>
                  <a:pt x="2469769" y="130683"/>
                </a:lnTo>
                <a:lnTo>
                  <a:pt x="2439289" y="89344"/>
                </a:lnTo>
                <a:lnTo>
                  <a:pt x="2398141" y="67437"/>
                </a:lnTo>
                <a:lnTo>
                  <a:pt x="2394458" y="79629"/>
                </a:lnTo>
                <a:lnTo>
                  <a:pt x="2411361" y="88392"/>
                </a:lnTo>
                <a:lnTo>
                  <a:pt x="2426081" y="101155"/>
                </a:lnTo>
                <a:lnTo>
                  <a:pt x="2448941" y="138684"/>
                </a:lnTo>
                <a:lnTo>
                  <a:pt x="2462873" y="189725"/>
                </a:lnTo>
                <a:lnTo>
                  <a:pt x="2467483" y="251714"/>
                </a:lnTo>
                <a:lnTo>
                  <a:pt x="2466327" y="283984"/>
                </a:lnTo>
                <a:lnTo>
                  <a:pt x="2457081" y="340321"/>
                </a:lnTo>
                <a:lnTo>
                  <a:pt x="2438603" y="385127"/>
                </a:lnTo>
                <a:lnTo>
                  <a:pt x="2411361" y="414655"/>
                </a:lnTo>
                <a:lnTo>
                  <a:pt x="2394458" y="423418"/>
                </a:lnTo>
                <a:lnTo>
                  <a:pt x="2398141" y="435610"/>
                </a:lnTo>
                <a:lnTo>
                  <a:pt x="2439289" y="413702"/>
                </a:lnTo>
                <a:lnTo>
                  <a:pt x="2469769" y="372364"/>
                </a:lnTo>
                <a:lnTo>
                  <a:pt x="2488615" y="316636"/>
                </a:lnTo>
                <a:lnTo>
                  <a:pt x="2493340" y="285229"/>
                </a:lnTo>
                <a:lnTo>
                  <a:pt x="2494915" y="251460"/>
                </a:lnTo>
                <a:close/>
              </a:path>
              <a:path w="2645410" h="502920">
                <a:moveTo>
                  <a:pt x="2645156" y="251206"/>
                </a:moveTo>
                <a:lnTo>
                  <a:pt x="2643314" y="207251"/>
                </a:lnTo>
                <a:lnTo>
                  <a:pt x="2637815" y="166217"/>
                </a:lnTo>
                <a:lnTo>
                  <a:pt x="2628646" y="128092"/>
                </a:lnTo>
                <a:lnTo>
                  <a:pt x="2599779" y="61696"/>
                </a:lnTo>
                <a:lnTo>
                  <a:pt x="2560104" y="15303"/>
                </a:lnTo>
                <a:lnTo>
                  <a:pt x="2536444" y="0"/>
                </a:lnTo>
                <a:lnTo>
                  <a:pt x="2531745" y="11938"/>
                </a:lnTo>
                <a:lnTo>
                  <a:pt x="2550477" y="27165"/>
                </a:lnTo>
                <a:lnTo>
                  <a:pt x="2567089" y="46926"/>
                </a:lnTo>
                <a:lnTo>
                  <a:pt x="2593975" y="100203"/>
                </a:lnTo>
                <a:lnTo>
                  <a:pt x="2611056" y="169265"/>
                </a:lnTo>
                <a:lnTo>
                  <a:pt x="2615298" y="208724"/>
                </a:lnTo>
                <a:lnTo>
                  <a:pt x="2616708" y="251460"/>
                </a:lnTo>
                <a:lnTo>
                  <a:pt x="2615298" y="293585"/>
                </a:lnTo>
                <a:lnTo>
                  <a:pt x="2611082" y="332701"/>
                </a:lnTo>
                <a:lnTo>
                  <a:pt x="2594229" y="401828"/>
                </a:lnTo>
                <a:lnTo>
                  <a:pt x="2567267" y="455637"/>
                </a:lnTo>
                <a:lnTo>
                  <a:pt x="2531745" y="490855"/>
                </a:lnTo>
                <a:lnTo>
                  <a:pt x="2536444" y="502793"/>
                </a:lnTo>
                <a:lnTo>
                  <a:pt x="2581224" y="466953"/>
                </a:lnTo>
                <a:lnTo>
                  <a:pt x="2615819" y="409575"/>
                </a:lnTo>
                <a:lnTo>
                  <a:pt x="2637815" y="335876"/>
                </a:lnTo>
                <a:lnTo>
                  <a:pt x="2643314" y="294906"/>
                </a:lnTo>
                <a:lnTo>
                  <a:pt x="2645156" y="251206"/>
                </a:lnTo>
                <a:close/>
              </a:path>
            </a:pathLst>
          </a:custGeom>
          <a:solidFill>
            <a:srgbClr val="000000"/>
          </a:solidFill>
        </p:spPr>
        <p:txBody>
          <a:bodyPr wrap="square" lIns="0" tIns="0" rIns="0" bIns="0" rtlCol="0"/>
          <a:lstStyle/>
          <a:p>
            <a:endParaRPr/>
          </a:p>
        </p:txBody>
      </p:sp>
      <p:sp>
        <p:nvSpPr>
          <p:cNvPr id="6" name="object 6"/>
          <p:cNvSpPr txBox="1"/>
          <p:nvPr/>
        </p:nvSpPr>
        <p:spPr>
          <a:xfrm>
            <a:off x="5946140" y="3073654"/>
            <a:ext cx="278765" cy="292735"/>
          </a:xfrm>
          <a:prstGeom prst="rect">
            <a:avLst/>
          </a:prstGeom>
        </p:spPr>
        <p:txBody>
          <a:bodyPr vert="horz" wrap="square" lIns="0" tIns="12700" rIns="0" bIns="0" rtlCol="0">
            <a:spAutoFit/>
          </a:bodyPr>
          <a:lstStyle/>
          <a:p>
            <a:pPr marL="12700">
              <a:lnSpc>
                <a:spcPct val="100000"/>
              </a:lnSpc>
              <a:spcBef>
                <a:spcPts val="100"/>
              </a:spcBef>
            </a:pPr>
            <a:r>
              <a:rPr sz="1750" spc="170" dirty="0">
                <a:latin typeface="Cambria Math"/>
                <a:cs typeface="Cambria Math"/>
              </a:rPr>
              <a:t>𝑐</a:t>
            </a:r>
            <a:r>
              <a:rPr sz="1750" spc="225" dirty="0">
                <a:latin typeface="Cambria Math"/>
                <a:cs typeface="Cambria Math"/>
              </a:rPr>
              <a:t>𝑝</a:t>
            </a:r>
            <a:endParaRPr sz="1750">
              <a:latin typeface="Cambria Math"/>
              <a:cs typeface="Cambria Math"/>
            </a:endParaRPr>
          </a:p>
        </p:txBody>
      </p:sp>
      <p:sp>
        <p:nvSpPr>
          <p:cNvPr id="7" name="object 7"/>
          <p:cNvSpPr txBox="1"/>
          <p:nvPr/>
        </p:nvSpPr>
        <p:spPr>
          <a:xfrm>
            <a:off x="1951608" y="2784302"/>
            <a:ext cx="4235450" cy="908685"/>
          </a:xfrm>
          <a:prstGeom prst="rect">
            <a:avLst/>
          </a:prstGeom>
        </p:spPr>
        <p:txBody>
          <a:bodyPr vert="horz" wrap="square" lIns="0" tIns="156845" rIns="0" bIns="0" rtlCol="0">
            <a:spAutoFit/>
          </a:bodyPr>
          <a:lstStyle/>
          <a:p>
            <a:pPr marL="38100">
              <a:lnSpc>
                <a:spcPct val="100000"/>
              </a:lnSpc>
              <a:spcBef>
                <a:spcPts val="1235"/>
              </a:spcBef>
              <a:tabLst>
                <a:tab pos="332105" algn="l"/>
                <a:tab pos="1061720" algn="l"/>
                <a:tab pos="2012950" algn="l"/>
                <a:tab pos="2858770" algn="l"/>
              </a:tabLst>
            </a:pPr>
            <a:r>
              <a:rPr sz="2400" dirty="0">
                <a:latin typeface="Cambria Math"/>
                <a:cs typeface="Cambria Math"/>
              </a:rPr>
              <a:t>𝐿	</a:t>
            </a:r>
            <a:r>
              <a:rPr sz="2400" spc="35" dirty="0">
                <a:latin typeface="Cambria Math"/>
                <a:cs typeface="Cambria Math"/>
              </a:rPr>
              <a:t>𝑤,</a:t>
            </a:r>
            <a:r>
              <a:rPr sz="2400" spc="-135" dirty="0">
                <a:latin typeface="Cambria Math"/>
                <a:cs typeface="Cambria Math"/>
              </a:rPr>
              <a:t> </a:t>
            </a:r>
            <a:r>
              <a:rPr sz="2400" dirty="0">
                <a:latin typeface="Cambria Math"/>
                <a:cs typeface="Cambria Math"/>
              </a:rPr>
              <a:t>𝑏	=</a:t>
            </a:r>
            <a:r>
              <a:rPr sz="2400" spc="270" dirty="0">
                <a:latin typeface="Cambria Math"/>
                <a:cs typeface="Cambria Math"/>
              </a:rPr>
              <a:t> </a:t>
            </a:r>
            <a:r>
              <a:rPr sz="2400" spc="2430" dirty="0">
                <a:latin typeface="Cambria Math"/>
                <a:cs typeface="Cambria Math"/>
              </a:rPr>
              <a:t>෍	</a:t>
            </a:r>
            <a:r>
              <a:rPr sz="2400" spc="-555" dirty="0">
                <a:latin typeface="Cambria Math"/>
                <a:cs typeface="Cambria Math"/>
              </a:rPr>
              <a:t>𝑦ො</a:t>
            </a:r>
            <a:r>
              <a:rPr sz="2625" spc="-832" baseline="28571" dirty="0">
                <a:latin typeface="Cambria Math"/>
                <a:cs typeface="Cambria Math"/>
              </a:rPr>
              <a:t>𝑛</a:t>
            </a:r>
            <a:r>
              <a:rPr sz="2625" spc="419" baseline="28571" dirty="0">
                <a:latin typeface="Cambria Math"/>
                <a:cs typeface="Cambria Math"/>
              </a:rPr>
              <a:t> </a:t>
            </a:r>
            <a:r>
              <a:rPr sz="2400" dirty="0">
                <a:latin typeface="Cambria Math"/>
                <a:cs typeface="Cambria Math"/>
              </a:rPr>
              <a:t>−	𝑏</a:t>
            </a:r>
            <a:r>
              <a:rPr sz="2400" spc="40"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latin typeface="Cambria Math"/>
                <a:cs typeface="Cambria Math"/>
              </a:rPr>
              <a:t>𝑤</a:t>
            </a:r>
            <a:r>
              <a:rPr sz="2400" spc="55" dirty="0">
                <a:latin typeface="Cambria Math"/>
                <a:cs typeface="Cambria Math"/>
              </a:rPr>
              <a:t> </a:t>
            </a:r>
            <a:r>
              <a:rPr sz="2400" spc="80" dirty="0">
                <a:latin typeface="Cambria Math"/>
                <a:cs typeface="Cambria Math"/>
              </a:rPr>
              <a:t>∙</a:t>
            </a:r>
            <a:r>
              <a:rPr sz="2400" spc="-10" dirty="0">
                <a:latin typeface="Cambria Math"/>
                <a:cs typeface="Cambria Math"/>
              </a:rPr>
              <a:t>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a:p>
            <a:pPr marL="1374140">
              <a:lnSpc>
                <a:spcPct val="100000"/>
              </a:lnSpc>
              <a:spcBef>
                <a:spcPts val="835"/>
              </a:spcBef>
            </a:pPr>
            <a:r>
              <a:rPr sz="1750" spc="55" dirty="0">
                <a:latin typeface="Cambria Math"/>
                <a:cs typeface="Cambria Math"/>
              </a:rPr>
              <a:t>𝑛=1</a:t>
            </a:r>
            <a:endParaRPr sz="1750">
              <a:latin typeface="Cambria Math"/>
              <a:cs typeface="Cambria Math"/>
            </a:endParaRPr>
          </a:p>
        </p:txBody>
      </p:sp>
      <p:sp>
        <p:nvSpPr>
          <p:cNvPr id="8" name="object 8"/>
          <p:cNvSpPr txBox="1"/>
          <p:nvPr/>
        </p:nvSpPr>
        <p:spPr>
          <a:xfrm>
            <a:off x="6500876" y="2741422"/>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9" name="object 9"/>
          <p:cNvSpPr/>
          <p:nvPr/>
        </p:nvSpPr>
        <p:spPr>
          <a:xfrm>
            <a:off x="1939417" y="4496180"/>
            <a:ext cx="403860" cy="20320"/>
          </a:xfrm>
          <a:custGeom>
            <a:avLst/>
            <a:gdLst/>
            <a:ahLst/>
            <a:cxnLst/>
            <a:rect l="l" t="t" r="r" b="b"/>
            <a:pathLst>
              <a:path w="403860" h="20320">
                <a:moveTo>
                  <a:pt x="403859" y="0"/>
                </a:moveTo>
                <a:lnTo>
                  <a:pt x="0" y="0"/>
                </a:lnTo>
                <a:lnTo>
                  <a:pt x="0" y="19812"/>
                </a:lnTo>
                <a:lnTo>
                  <a:pt x="403859" y="19812"/>
                </a:lnTo>
                <a:lnTo>
                  <a:pt x="403859" y="0"/>
                </a:lnTo>
                <a:close/>
              </a:path>
            </a:pathLst>
          </a:custGeom>
          <a:solidFill>
            <a:srgbClr val="000000"/>
          </a:solidFill>
        </p:spPr>
        <p:txBody>
          <a:bodyPr wrap="square" lIns="0" tIns="0" rIns="0" bIns="0" rtlCol="0"/>
          <a:lstStyle/>
          <a:p>
            <a:endParaRPr/>
          </a:p>
        </p:txBody>
      </p:sp>
      <p:sp>
        <p:nvSpPr>
          <p:cNvPr id="10" name="object 10"/>
          <p:cNvSpPr txBox="1"/>
          <p:nvPr/>
        </p:nvSpPr>
        <p:spPr>
          <a:xfrm>
            <a:off x="1959101" y="4045711"/>
            <a:ext cx="3568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𝜕𝐿</a:t>
            </a:r>
            <a:endParaRPr sz="2400">
              <a:latin typeface="Cambria Math"/>
              <a:cs typeface="Cambria Math"/>
            </a:endParaRPr>
          </a:p>
        </p:txBody>
      </p:sp>
      <p:sp>
        <p:nvSpPr>
          <p:cNvPr id="11" name="object 11"/>
          <p:cNvSpPr txBox="1"/>
          <p:nvPr/>
        </p:nvSpPr>
        <p:spPr>
          <a:xfrm>
            <a:off x="1927098" y="4480052"/>
            <a:ext cx="419734"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𝜕𝑤</a:t>
            </a:r>
            <a:endParaRPr sz="2400">
              <a:latin typeface="Cambria Math"/>
              <a:cs typeface="Cambria Math"/>
            </a:endParaRPr>
          </a:p>
        </p:txBody>
      </p:sp>
      <p:sp>
        <p:nvSpPr>
          <p:cNvPr id="12" name="object 12"/>
          <p:cNvSpPr txBox="1"/>
          <p:nvPr/>
        </p:nvSpPr>
        <p:spPr>
          <a:xfrm>
            <a:off x="2414777" y="4275835"/>
            <a:ext cx="3816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a:t>
            </a:r>
            <a:endParaRPr sz="2400">
              <a:latin typeface="Cambria Math"/>
              <a:cs typeface="Cambria Math"/>
            </a:endParaRPr>
          </a:p>
        </p:txBody>
      </p:sp>
      <p:sp>
        <p:nvSpPr>
          <p:cNvPr id="13" name="object 13"/>
          <p:cNvSpPr/>
          <p:nvPr/>
        </p:nvSpPr>
        <p:spPr>
          <a:xfrm>
            <a:off x="1969516" y="5878829"/>
            <a:ext cx="341630" cy="20320"/>
          </a:xfrm>
          <a:custGeom>
            <a:avLst/>
            <a:gdLst/>
            <a:ahLst/>
            <a:cxnLst/>
            <a:rect l="l" t="t" r="r" b="b"/>
            <a:pathLst>
              <a:path w="341630" h="20320">
                <a:moveTo>
                  <a:pt x="341375" y="0"/>
                </a:moveTo>
                <a:lnTo>
                  <a:pt x="0" y="0"/>
                </a:lnTo>
                <a:lnTo>
                  <a:pt x="0" y="19812"/>
                </a:lnTo>
                <a:lnTo>
                  <a:pt x="341375" y="19812"/>
                </a:lnTo>
                <a:lnTo>
                  <a:pt x="341375" y="0"/>
                </a:lnTo>
                <a:close/>
              </a:path>
            </a:pathLst>
          </a:custGeom>
          <a:solidFill>
            <a:srgbClr val="000000"/>
          </a:solidFill>
        </p:spPr>
        <p:txBody>
          <a:bodyPr wrap="square" lIns="0" tIns="0" rIns="0" bIns="0" rtlCol="0"/>
          <a:lstStyle/>
          <a:p>
            <a:endParaRPr/>
          </a:p>
        </p:txBody>
      </p:sp>
      <p:sp>
        <p:nvSpPr>
          <p:cNvPr id="14" name="object 14"/>
          <p:cNvSpPr txBox="1"/>
          <p:nvPr/>
        </p:nvSpPr>
        <p:spPr>
          <a:xfrm>
            <a:off x="1958720" y="5428589"/>
            <a:ext cx="3568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𝜕𝐿</a:t>
            </a:r>
            <a:endParaRPr sz="2400">
              <a:latin typeface="Cambria Math"/>
              <a:cs typeface="Cambria Math"/>
            </a:endParaRPr>
          </a:p>
        </p:txBody>
      </p:sp>
      <p:sp>
        <p:nvSpPr>
          <p:cNvPr id="15" name="object 15"/>
          <p:cNvSpPr txBox="1"/>
          <p:nvPr/>
        </p:nvSpPr>
        <p:spPr>
          <a:xfrm>
            <a:off x="1957197" y="5862929"/>
            <a:ext cx="3594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Math"/>
                <a:cs typeface="Cambria Math"/>
              </a:rPr>
              <a:t>𝜕</a:t>
            </a:r>
            <a:r>
              <a:rPr sz="2400" dirty="0">
                <a:latin typeface="Cambria Math"/>
                <a:cs typeface="Cambria Math"/>
              </a:rPr>
              <a:t>𝑏</a:t>
            </a:r>
            <a:endParaRPr sz="2400">
              <a:latin typeface="Cambria Math"/>
              <a:cs typeface="Cambria Math"/>
            </a:endParaRPr>
          </a:p>
        </p:txBody>
      </p:sp>
      <p:sp>
        <p:nvSpPr>
          <p:cNvPr id="16" name="object 16"/>
          <p:cNvSpPr txBox="1"/>
          <p:nvPr/>
        </p:nvSpPr>
        <p:spPr>
          <a:xfrm>
            <a:off x="2877439" y="4726940"/>
            <a:ext cx="465455" cy="292735"/>
          </a:xfrm>
          <a:prstGeom prst="rect">
            <a:avLst/>
          </a:prstGeom>
        </p:spPr>
        <p:txBody>
          <a:bodyPr vert="horz" wrap="square" lIns="0" tIns="12700" rIns="0" bIns="0" rtlCol="0">
            <a:spAutoFit/>
          </a:bodyPr>
          <a:lstStyle/>
          <a:p>
            <a:pPr marL="12700">
              <a:lnSpc>
                <a:spcPct val="100000"/>
              </a:lnSpc>
              <a:spcBef>
                <a:spcPts val="100"/>
              </a:spcBef>
            </a:pPr>
            <a:r>
              <a:rPr sz="1750" spc="254" dirty="0">
                <a:latin typeface="Cambria Math"/>
                <a:cs typeface="Cambria Math"/>
              </a:rPr>
              <a:t>𝑛</a:t>
            </a:r>
            <a:r>
              <a:rPr sz="1750" spc="-30"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17" name="object 17"/>
          <p:cNvSpPr txBox="1"/>
          <p:nvPr/>
        </p:nvSpPr>
        <p:spPr>
          <a:xfrm>
            <a:off x="2967354" y="3883914"/>
            <a:ext cx="281940" cy="292735"/>
          </a:xfrm>
          <a:prstGeom prst="rect">
            <a:avLst/>
          </a:prstGeom>
        </p:spPr>
        <p:txBody>
          <a:bodyPr vert="horz" wrap="square" lIns="0" tIns="12700" rIns="0" bIns="0" rtlCol="0">
            <a:spAutoFit/>
          </a:bodyPr>
          <a:lstStyle/>
          <a:p>
            <a:pPr marL="12700">
              <a:lnSpc>
                <a:spcPct val="100000"/>
              </a:lnSpc>
              <a:spcBef>
                <a:spcPts val="100"/>
              </a:spcBef>
            </a:pPr>
            <a:r>
              <a:rPr sz="1750" spc="30" dirty="0">
                <a:latin typeface="Cambria Math"/>
                <a:cs typeface="Cambria Math"/>
              </a:rPr>
              <a:t>10</a:t>
            </a:r>
            <a:endParaRPr sz="1750">
              <a:latin typeface="Cambria Math"/>
              <a:cs typeface="Cambria Math"/>
            </a:endParaRPr>
          </a:p>
        </p:txBody>
      </p:sp>
      <p:sp>
        <p:nvSpPr>
          <p:cNvPr id="18" name="object 18"/>
          <p:cNvSpPr/>
          <p:nvPr/>
        </p:nvSpPr>
        <p:spPr>
          <a:xfrm>
            <a:off x="3624453" y="4233671"/>
            <a:ext cx="2645410" cy="502920"/>
          </a:xfrm>
          <a:custGeom>
            <a:avLst/>
            <a:gdLst/>
            <a:ahLst/>
            <a:cxnLst/>
            <a:rect l="l" t="t" r="r" b="b"/>
            <a:pathLst>
              <a:path w="2645410" h="502920">
                <a:moveTo>
                  <a:pt x="2536571" y="0"/>
                </a:moveTo>
                <a:lnTo>
                  <a:pt x="2531745" y="11937"/>
                </a:lnTo>
                <a:lnTo>
                  <a:pt x="2550489" y="27176"/>
                </a:lnTo>
                <a:lnTo>
                  <a:pt x="2567114" y="46974"/>
                </a:lnTo>
                <a:lnTo>
                  <a:pt x="2594102" y="100202"/>
                </a:lnTo>
                <a:lnTo>
                  <a:pt x="2611072" y="169259"/>
                </a:lnTo>
                <a:lnTo>
                  <a:pt x="2615301" y="208716"/>
                </a:lnTo>
                <a:lnTo>
                  <a:pt x="2616708" y="251459"/>
                </a:lnTo>
                <a:lnTo>
                  <a:pt x="2615303" y="293582"/>
                </a:lnTo>
                <a:lnTo>
                  <a:pt x="2611088" y="332692"/>
                </a:lnTo>
                <a:lnTo>
                  <a:pt x="2594229" y="401827"/>
                </a:lnTo>
                <a:lnTo>
                  <a:pt x="2567320" y="455628"/>
                </a:lnTo>
                <a:lnTo>
                  <a:pt x="2531745" y="490854"/>
                </a:lnTo>
                <a:lnTo>
                  <a:pt x="2536571" y="502792"/>
                </a:lnTo>
                <a:lnTo>
                  <a:pt x="2581243" y="466947"/>
                </a:lnTo>
                <a:lnTo>
                  <a:pt x="2615819" y="409575"/>
                </a:lnTo>
                <a:lnTo>
                  <a:pt x="2637821" y="335914"/>
                </a:lnTo>
                <a:lnTo>
                  <a:pt x="2643322" y="294953"/>
                </a:lnTo>
                <a:lnTo>
                  <a:pt x="2645156" y="251205"/>
                </a:lnTo>
                <a:lnTo>
                  <a:pt x="2643322" y="207297"/>
                </a:lnTo>
                <a:lnTo>
                  <a:pt x="2637821" y="166258"/>
                </a:lnTo>
                <a:lnTo>
                  <a:pt x="2628653" y="128101"/>
                </a:lnTo>
                <a:lnTo>
                  <a:pt x="2599793" y="61739"/>
                </a:lnTo>
                <a:lnTo>
                  <a:pt x="2560169" y="15309"/>
                </a:lnTo>
                <a:lnTo>
                  <a:pt x="2536571" y="0"/>
                </a:lnTo>
                <a:close/>
              </a:path>
              <a:path w="2645410" h="502920">
                <a:moveTo>
                  <a:pt x="108458" y="0"/>
                </a:moveTo>
                <a:lnTo>
                  <a:pt x="63865" y="35893"/>
                </a:lnTo>
                <a:lnTo>
                  <a:pt x="29463" y="92836"/>
                </a:lnTo>
                <a:lnTo>
                  <a:pt x="7350" y="166258"/>
                </a:lnTo>
                <a:lnTo>
                  <a:pt x="1835" y="207297"/>
                </a:lnTo>
                <a:lnTo>
                  <a:pt x="0" y="251205"/>
                </a:lnTo>
                <a:lnTo>
                  <a:pt x="1835" y="294953"/>
                </a:lnTo>
                <a:lnTo>
                  <a:pt x="7350" y="335914"/>
                </a:lnTo>
                <a:lnTo>
                  <a:pt x="16555" y="374114"/>
                </a:lnTo>
                <a:lnTo>
                  <a:pt x="45396" y="440963"/>
                </a:lnTo>
                <a:lnTo>
                  <a:pt x="84881" y="487549"/>
                </a:lnTo>
                <a:lnTo>
                  <a:pt x="108458" y="502792"/>
                </a:lnTo>
                <a:lnTo>
                  <a:pt x="113411" y="490854"/>
                </a:lnTo>
                <a:lnTo>
                  <a:pt x="94503" y="475569"/>
                </a:lnTo>
                <a:lnTo>
                  <a:pt x="77787" y="455628"/>
                </a:lnTo>
                <a:lnTo>
                  <a:pt x="50926" y="401827"/>
                </a:lnTo>
                <a:lnTo>
                  <a:pt x="34067" y="332692"/>
                </a:lnTo>
                <a:lnTo>
                  <a:pt x="29852" y="293582"/>
                </a:lnTo>
                <a:lnTo>
                  <a:pt x="28448" y="251459"/>
                </a:lnTo>
                <a:lnTo>
                  <a:pt x="29856" y="208716"/>
                </a:lnTo>
                <a:lnTo>
                  <a:pt x="34099" y="169259"/>
                </a:lnTo>
                <a:lnTo>
                  <a:pt x="51181" y="100202"/>
                </a:lnTo>
                <a:lnTo>
                  <a:pt x="78057" y="46974"/>
                </a:lnTo>
                <a:lnTo>
                  <a:pt x="113411" y="11937"/>
                </a:lnTo>
                <a:lnTo>
                  <a:pt x="108458" y="0"/>
                </a:lnTo>
                <a:close/>
              </a:path>
            </a:pathLst>
          </a:custGeom>
          <a:solidFill>
            <a:srgbClr val="000000"/>
          </a:solidFill>
        </p:spPr>
        <p:txBody>
          <a:bodyPr wrap="square" lIns="0" tIns="0" rIns="0" bIns="0" rtlCol="0"/>
          <a:lstStyle/>
          <a:p>
            <a:endParaRPr/>
          </a:p>
        </p:txBody>
      </p:sp>
      <p:sp>
        <p:nvSpPr>
          <p:cNvPr id="19" name="object 19"/>
          <p:cNvSpPr txBox="1"/>
          <p:nvPr/>
        </p:nvSpPr>
        <p:spPr>
          <a:xfrm>
            <a:off x="3919854" y="4226814"/>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20" name="object 20"/>
          <p:cNvSpPr/>
          <p:nvPr/>
        </p:nvSpPr>
        <p:spPr>
          <a:xfrm>
            <a:off x="4483100" y="4301109"/>
            <a:ext cx="1636395" cy="368300"/>
          </a:xfrm>
          <a:custGeom>
            <a:avLst/>
            <a:gdLst/>
            <a:ahLst/>
            <a:cxnLst/>
            <a:rect l="l" t="t" r="r" b="b"/>
            <a:pathLst>
              <a:path w="1636395" h="368300">
                <a:moveTo>
                  <a:pt x="1539494" y="0"/>
                </a:moveTo>
                <a:lnTo>
                  <a:pt x="1535811" y="12192"/>
                </a:lnTo>
                <a:lnTo>
                  <a:pt x="1552717" y="20955"/>
                </a:lnTo>
                <a:lnTo>
                  <a:pt x="1567434" y="33718"/>
                </a:lnTo>
                <a:lnTo>
                  <a:pt x="1590294" y="71247"/>
                </a:lnTo>
                <a:lnTo>
                  <a:pt x="1604232" y="122285"/>
                </a:lnTo>
                <a:lnTo>
                  <a:pt x="1608836" y="184277"/>
                </a:lnTo>
                <a:lnTo>
                  <a:pt x="1607689" y="216540"/>
                </a:lnTo>
                <a:lnTo>
                  <a:pt x="1598441" y="272877"/>
                </a:lnTo>
                <a:lnTo>
                  <a:pt x="1579959" y="317690"/>
                </a:lnTo>
                <a:lnTo>
                  <a:pt x="1552717" y="347218"/>
                </a:lnTo>
                <a:lnTo>
                  <a:pt x="1535811" y="355981"/>
                </a:lnTo>
                <a:lnTo>
                  <a:pt x="1539494" y="368173"/>
                </a:lnTo>
                <a:lnTo>
                  <a:pt x="1580642" y="346265"/>
                </a:lnTo>
                <a:lnTo>
                  <a:pt x="1611122" y="304927"/>
                </a:lnTo>
                <a:lnTo>
                  <a:pt x="1629981" y="249189"/>
                </a:lnTo>
                <a:lnTo>
                  <a:pt x="1636267" y="184023"/>
                </a:lnTo>
                <a:lnTo>
                  <a:pt x="1634696" y="150328"/>
                </a:lnTo>
                <a:lnTo>
                  <a:pt x="1622123" y="89939"/>
                </a:lnTo>
                <a:lnTo>
                  <a:pt x="1597215" y="40147"/>
                </a:lnTo>
                <a:lnTo>
                  <a:pt x="1561401" y="8524"/>
                </a:lnTo>
                <a:lnTo>
                  <a:pt x="1539494" y="0"/>
                </a:lnTo>
                <a:close/>
              </a:path>
              <a:path w="1636395" h="368300">
                <a:moveTo>
                  <a:pt x="96647" y="0"/>
                </a:moveTo>
                <a:lnTo>
                  <a:pt x="55610" y="21907"/>
                </a:lnTo>
                <a:lnTo>
                  <a:pt x="25146" y="63246"/>
                </a:lnTo>
                <a:lnTo>
                  <a:pt x="6286" y="118967"/>
                </a:lnTo>
                <a:lnTo>
                  <a:pt x="0" y="184023"/>
                </a:lnTo>
                <a:lnTo>
                  <a:pt x="1571" y="217791"/>
                </a:lnTo>
                <a:lnTo>
                  <a:pt x="14144" y="278231"/>
                </a:lnTo>
                <a:lnTo>
                  <a:pt x="39050" y="328025"/>
                </a:lnTo>
                <a:lnTo>
                  <a:pt x="74812" y="359648"/>
                </a:lnTo>
                <a:lnTo>
                  <a:pt x="96647" y="368173"/>
                </a:lnTo>
                <a:lnTo>
                  <a:pt x="100457" y="355981"/>
                </a:lnTo>
                <a:lnTo>
                  <a:pt x="83548" y="347218"/>
                </a:lnTo>
                <a:lnTo>
                  <a:pt x="68818" y="334454"/>
                </a:lnTo>
                <a:lnTo>
                  <a:pt x="45847" y="296926"/>
                </a:lnTo>
                <a:lnTo>
                  <a:pt x="31956" y="246078"/>
                </a:lnTo>
                <a:lnTo>
                  <a:pt x="27304" y="184277"/>
                </a:lnTo>
                <a:lnTo>
                  <a:pt x="28469" y="151917"/>
                </a:lnTo>
                <a:lnTo>
                  <a:pt x="37752" y="95390"/>
                </a:lnTo>
                <a:lnTo>
                  <a:pt x="56255" y="50482"/>
                </a:lnTo>
                <a:lnTo>
                  <a:pt x="83548" y="20955"/>
                </a:lnTo>
                <a:lnTo>
                  <a:pt x="100457" y="12192"/>
                </a:lnTo>
                <a:lnTo>
                  <a:pt x="96647" y="0"/>
                </a:lnTo>
                <a:close/>
              </a:path>
            </a:pathLst>
          </a:custGeom>
          <a:solidFill>
            <a:srgbClr val="000000"/>
          </a:solidFill>
        </p:spPr>
        <p:txBody>
          <a:bodyPr wrap="square" lIns="0" tIns="0" rIns="0" bIns="0" rtlCol="0"/>
          <a:lstStyle/>
          <a:p>
            <a:endParaRPr/>
          </a:p>
        </p:txBody>
      </p:sp>
      <p:sp>
        <p:nvSpPr>
          <p:cNvPr id="21" name="object 21"/>
          <p:cNvSpPr txBox="1"/>
          <p:nvPr/>
        </p:nvSpPr>
        <p:spPr>
          <a:xfrm>
            <a:off x="2894202" y="4255465"/>
            <a:ext cx="2864485" cy="391795"/>
          </a:xfrm>
          <a:prstGeom prst="rect">
            <a:avLst/>
          </a:prstGeom>
        </p:spPr>
        <p:txBody>
          <a:bodyPr vert="horz" wrap="square" lIns="0" tIns="12700" rIns="0" bIns="0" rtlCol="0">
            <a:spAutoFit/>
          </a:bodyPr>
          <a:lstStyle/>
          <a:p>
            <a:pPr marL="12700">
              <a:lnSpc>
                <a:spcPct val="100000"/>
              </a:lnSpc>
              <a:spcBef>
                <a:spcPts val="100"/>
              </a:spcBef>
              <a:tabLst>
                <a:tab pos="853440" algn="l"/>
                <a:tab pos="1266825" algn="l"/>
                <a:tab pos="1699895" algn="l"/>
              </a:tabLst>
            </a:pPr>
            <a:r>
              <a:rPr sz="2400" spc="2435" dirty="0">
                <a:latin typeface="Cambria Math"/>
                <a:cs typeface="Cambria Math"/>
              </a:rPr>
              <a:t>෍</a:t>
            </a:r>
            <a:r>
              <a:rPr sz="2400" spc="10" dirty="0">
                <a:latin typeface="Cambria Math"/>
                <a:cs typeface="Cambria Math"/>
              </a:rPr>
              <a:t> </a:t>
            </a:r>
            <a:r>
              <a:rPr sz="2400" dirty="0">
                <a:latin typeface="Cambria Math"/>
                <a:cs typeface="Cambria Math"/>
              </a:rPr>
              <a:t>2	</a:t>
            </a:r>
            <a:r>
              <a:rPr sz="2400" spc="-975" dirty="0">
                <a:latin typeface="Cambria Math"/>
                <a:cs typeface="Cambria Math"/>
              </a:rPr>
              <a:t>𝑦ො	</a:t>
            </a:r>
            <a:r>
              <a:rPr sz="2400" dirty="0">
                <a:latin typeface="Cambria Math"/>
                <a:cs typeface="Cambria Math"/>
              </a:rPr>
              <a:t>−	𝑏</a:t>
            </a:r>
            <a:r>
              <a:rPr sz="2400" spc="40"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latin typeface="Cambria Math"/>
                <a:cs typeface="Cambria Math"/>
              </a:rPr>
              <a:t>𝑤</a:t>
            </a:r>
            <a:r>
              <a:rPr sz="2400" spc="50" dirty="0">
                <a:latin typeface="Cambria Math"/>
                <a:cs typeface="Cambria Math"/>
              </a:rPr>
              <a:t> </a:t>
            </a:r>
            <a:r>
              <a:rPr sz="2400" spc="85" dirty="0">
                <a:latin typeface="Cambria Math"/>
                <a:cs typeface="Cambria Math"/>
              </a:rPr>
              <a:t>∙</a:t>
            </a:r>
            <a:r>
              <a:rPr sz="2400" spc="-10" dirty="0">
                <a:latin typeface="Cambria Math"/>
                <a:cs typeface="Cambria Math"/>
              </a:rPr>
              <a:t> </a:t>
            </a:r>
            <a:r>
              <a:rPr sz="2400" dirty="0">
                <a:latin typeface="Cambria Math"/>
                <a:cs typeface="Cambria Math"/>
              </a:rPr>
              <a:t>𝑥</a:t>
            </a:r>
            <a:endParaRPr sz="2400">
              <a:latin typeface="Cambria Math"/>
              <a:cs typeface="Cambria Math"/>
            </a:endParaRPr>
          </a:p>
        </p:txBody>
      </p:sp>
      <p:sp>
        <p:nvSpPr>
          <p:cNvPr id="22" name="object 22"/>
          <p:cNvSpPr txBox="1"/>
          <p:nvPr/>
        </p:nvSpPr>
        <p:spPr>
          <a:xfrm>
            <a:off x="5729096" y="4400245"/>
            <a:ext cx="278765" cy="293370"/>
          </a:xfrm>
          <a:prstGeom prst="rect">
            <a:avLst/>
          </a:prstGeom>
        </p:spPr>
        <p:txBody>
          <a:bodyPr vert="horz" wrap="square" lIns="0" tIns="13335" rIns="0" bIns="0" rtlCol="0">
            <a:spAutoFit/>
          </a:bodyPr>
          <a:lstStyle/>
          <a:p>
            <a:pPr marL="12700">
              <a:lnSpc>
                <a:spcPct val="100000"/>
              </a:lnSpc>
              <a:spcBef>
                <a:spcPts val="105"/>
              </a:spcBef>
            </a:pPr>
            <a:r>
              <a:rPr sz="1750" spc="175" dirty="0">
                <a:latin typeface="Cambria Math"/>
                <a:cs typeface="Cambria Math"/>
              </a:rPr>
              <a:t>𝑐</a:t>
            </a:r>
            <a:r>
              <a:rPr sz="1750" spc="229" dirty="0">
                <a:latin typeface="Cambria Math"/>
                <a:cs typeface="Cambria Math"/>
              </a:rPr>
              <a:t>𝑝</a:t>
            </a:r>
            <a:endParaRPr sz="1750">
              <a:latin typeface="Cambria Math"/>
              <a:cs typeface="Cambria Math"/>
            </a:endParaRPr>
          </a:p>
        </p:txBody>
      </p:sp>
      <p:sp>
        <p:nvSpPr>
          <p:cNvPr id="23" name="object 23"/>
          <p:cNvSpPr txBox="1"/>
          <p:nvPr/>
        </p:nvSpPr>
        <p:spPr>
          <a:xfrm>
            <a:off x="5748909" y="4226814"/>
            <a:ext cx="17018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𝑛</a:t>
            </a:r>
            <a:endParaRPr sz="1750">
              <a:latin typeface="Cambria Math"/>
              <a:cs typeface="Cambria Math"/>
            </a:endParaRPr>
          </a:p>
        </p:txBody>
      </p:sp>
      <p:sp>
        <p:nvSpPr>
          <p:cNvPr id="24" name="object 24"/>
          <p:cNvSpPr/>
          <p:nvPr/>
        </p:nvSpPr>
        <p:spPr>
          <a:xfrm>
            <a:off x="6372859" y="4301109"/>
            <a:ext cx="874394" cy="368300"/>
          </a:xfrm>
          <a:custGeom>
            <a:avLst/>
            <a:gdLst/>
            <a:ahLst/>
            <a:cxnLst/>
            <a:rect l="l" t="t" r="r" b="b"/>
            <a:pathLst>
              <a:path w="874395" h="368300">
                <a:moveTo>
                  <a:pt x="777493" y="0"/>
                </a:moveTo>
                <a:lnTo>
                  <a:pt x="773811" y="12192"/>
                </a:lnTo>
                <a:lnTo>
                  <a:pt x="790717" y="20955"/>
                </a:lnTo>
                <a:lnTo>
                  <a:pt x="805433" y="33718"/>
                </a:lnTo>
                <a:lnTo>
                  <a:pt x="828293" y="71247"/>
                </a:lnTo>
                <a:lnTo>
                  <a:pt x="842232" y="122285"/>
                </a:lnTo>
                <a:lnTo>
                  <a:pt x="846836" y="184277"/>
                </a:lnTo>
                <a:lnTo>
                  <a:pt x="845689" y="216540"/>
                </a:lnTo>
                <a:lnTo>
                  <a:pt x="836441" y="272877"/>
                </a:lnTo>
                <a:lnTo>
                  <a:pt x="817959" y="317690"/>
                </a:lnTo>
                <a:lnTo>
                  <a:pt x="790717" y="347218"/>
                </a:lnTo>
                <a:lnTo>
                  <a:pt x="773811" y="355981"/>
                </a:lnTo>
                <a:lnTo>
                  <a:pt x="777493" y="368173"/>
                </a:lnTo>
                <a:lnTo>
                  <a:pt x="818642" y="346265"/>
                </a:lnTo>
                <a:lnTo>
                  <a:pt x="849121" y="304927"/>
                </a:lnTo>
                <a:lnTo>
                  <a:pt x="867981" y="249189"/>
                </a:lnTo>
                <a:lnTo>
                  <a:pt x="874267" y="184023"/>
                </a:lnTo>
                <a:lnTo>
                  <a:pt x="872696" y="150328"/>
                </a:lnTo>
                <a:lnTo>
                  <a:pt x="860123" y="89939"/>
                </a:lnTo>
                <a:lnTo>
                  <a:pt x="835215" y="40147"/>
                </a:lnTo>
                <a:lnTo>
                  <a:pt x="799401" y="8524"/>
                </a:lnTo>
                <a:lnTo>
                  <a:pt x="777493" y="0"/>
                </a:lnTo>
                <a:close/>
              </a:path>
              <a:path w="874395" h="368300">
                <a:moveTo>
                  <a:pt x="96647" y="0"/>
                </a:moveTo>
                <a:lnTo>
                  <a:pt x="55610" y="21907"/>
                </a:lnTo>
                <a:lnTo>
                  <a:pt x="25145" y="63246"/>
                </a:lnTo>
                <a:lnTo>
                  <a:pt x="6286" y="118967"/>
                </a:lnTo>
                <a:lnTo>
                  <a:pt x="0" y="184023"/>
                </a:lnTo>
                <a:lnTo>
                  <a:pt x="1571" y="217791"/>
                </a:lnTo>
                <a:lnTo>
                  <a:pt x="14144" y="278231"/>
                </a:lnTo>
                <a:lnTo>
                  <a:pt x="39050" y="328025"/>
                </a:lnTo>
                <a:lnTo>
                  <a:pt x="74812" y="359648"/>
                </a:lnTo>
                <a:lnTo>
                  <a:pt x="96647" y="368173"/>
                </a:lnTo>
                <a:lnTo>
                  <a:pt x="100456" y="355981"/>
                </a:lnTo>
                <a:lnTo>
                  <a:pt x="83548" y="347218"/>
                </a:lnTo>
                <a:lnTo>
                  <a:pt x="68818" y="334454"/>
                </a:lnTo>
                <a:lnTo>
                  <a:pt x="45847" y="296926"/>
                </a:lnTo>
                <a:lnTo>
                  <a:pt x="31956" y="246078"/>
                </a:lnTo>
                <a:lnTo>
                  <a:pt x="27304" y="184277"/>
                </a:lnTo>
                <a:lnTo>
                  <a:pt x="28469" y="151917"/>
                </a:lnTo>
                <a:lnTo>
                  <a:pt x="37752" y="95390"/>
                </a:lnTo>
                <a:lnTo>
                  <a:pt x="56255" y="50482"/>
                </a:lnTo>
                <a:lnTo>
                  <a:pt x="83548" y="20955"/>
                </a:lnTo>
                <a:lnTo>
                  <a:pt x="100456" y="12192"/>
                </a:lnTo>
                <a:lnTo>
                  <a:pt x="96647" y="0"/>
                </a:lnTo>
                <a:close/>
              </a:path>
            </a:pathLst>
          </a:custGeom>
          <a:solidFill>
            <a:srgbClr val="000000"/>
          </a:solidFill>
        </p:spPr>
        <p:txBody>
          <a:bodyPr wrap="square" lIns="0" tIns="0" rIns="0" bIns="0" rtlCol="0"/>
          <a:lstStyle/>
          <a:p>
            <a:endParaRPr/>
          </a:p>
        </p:txBody>
      </p:sp>
      <p:sp>
        <p:nvSpPr>
          <p:cNvPr id="25" name="object 25"/>
          <p:cNvSpPr txBox="1"/>
          <p:nvPr/>
        </p:nvSpPr>
        <p:spPr>
          <a:xfrm>
            <a:off x="6857238" y="4400245"/>
            <a:ext cx="278765" cy="293370"/>
          </a:xfrm>
          <a:prstGeom prst="rect">
            <a:avLst/>
          </a:prstGeom>
        </p:spPr>
        <p:txBody>
          <a:bodyPr vert="horz" wrap="square" lIns="0" tIns="13335" rIns="0" bIns="0" rtlCol="0">
            <a:spAutoFit/>
          </a:bodyPr>
          <a:lstStyle/>
          <a:p>
            <a:pPr marL="12700">
              <a:lnSpc>
                <a:spcPct val="100000"/>
              </a:lnSpc>
              <a:spcBef>
                <a:spcPts val="105"/>
              </a:spcBef>
            </a:pPr>
            <a:r>
              <a:rPr sz="1750" spc="175" dirty="0">
                <a:latin typeface="Cambria Math"/>
                <a:cs typeface="Cambria Math"/>
              </a:rPr>
              <a:t>𝑐</a:t>
            </a:r>
            <a:r>
              <a:rPr sz="1750" spc="229" dirty="0">
                <a:latin typeface="Cambria Math"/>
                <a:cs typeface="Cambria Math"/>
              </a:rPr>
              <a:t>𝑝</a:t>
            </a:r>
            <a:endParaRPr sz="1750">
              <a:latin typeface="Cambria Math"/>
              <a:cs typeface="Cambria Math"/>
            </a:endParaRPr>
          </a:p>
        </p:txBody>
      </p:sp>
      <p:sp>
        <p:nvSpPr>
          <p:cNvPr id="26" name="object 26"/>
          <p:cNvSpPr txBox="1"/>
          <p:nvPr/>
        </p:nvSpPr>
        <p:spPr>
          <a:xfrm>
            <a:off x="6446265" y="4255465"/>
            <a:ext cx="626110" cy="391795"/>
          </a:xfrm>
          <a:prstGeom prst="rect">
            <a:avLst/>
          </a:prstGeom>
        </p:spPr>
        <p:txBody>
          <a:bodyPr vert="horz" wrap="square" lIns="0" tIns="12700" rIns="0" bIns="0" rtlCol="0">
            <a:spAutoFit/>
          </a:bodyPr>
          <a:lstStyle/>
          <a:p>
            <a:pPr marL="38100">
              <a:lnSpc>
                <a:spcPct val="100000"/>
              </a:lnSpc>
              <a:spcBef>
                <a:spcPts val="100"/>
              </a:spcBef>
            </a:pPr>
            <a:r>
              <a:rPr sz="2400" spc="80" dirty="0">
                <a:latin typeface="Cambria Math"/>
                <a:cs typeface="Cambria Math"/>
              </a:rPr>
              <a:t>−𝑥</a:t>
            </a:r>
            <a:r>
              <a:rPr sz="2625" spc="120" baseline="28571" dirty="0">
                <a:latin typeface="Cambria Math"/>
                <a:cs typeface="Cambria Math"/>
              </a:rPr>
              <a:t>𝑛</a:t>
            </a:r>
            <a:endParaRPr sz="2625" baseline="28571">
              <a:latin typeface="Cambria Math"/>
              <a:cs typeface="Cambria Math"/>
            </a:endParaRPr>
          </a:p>
        </p:txBody>
      </p:sp>
      <p:sp>
        <p:nvSpPr>
          <p:cNvPr id="27" name="object 27"/>
          <p:cNvSpPr txBox="1"/>
          <p:nvPr/>
        </p:nvSpPr>
        <p:spPr>
          <a:xfrm>
            <a:off x="2875914" y="6157061"/>
            <a:ext cx="465455" cy="292735"/>
          </a:xfrm>
          <a:prstGeom prst="rect">
            <a:avLst/>
          </a:prstGeom>
        </p:spPr>
        <p:txBody>
          <a:bodyPr vert="horz" wrap="square" lIns="0" tIns="12700" rIns="0" bIns="0" rtlCol="0">
            <a:spAutoFit/>
          </a:bodyPr>
          <a:lstStyle/>
          <a:p>
            <a:pPr marL="12700">
              <a:lnSpc>
                <a:spcPct val="100000"/>
              </a:lnSpc>
              <a:spcBef>
                <a:spcPts val="100"/>
              </a:spcBef>
            </a:pPr>
            <a:r>
              <a:rPr sz="1750" spc="254" dirty="0">
                <a:latin typeface="Cambria Math"/>
                <a:cs typeface="Cambria Math"/>
              </a:rPr>
              <a:t>𝑛</a:t>
            </a:r>
            <a:r>
              <a:rPr sz="1750" spc="-30"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28" name="object 28"/>
          <p:cNvSpPr txBox="1"/>
          <p:nvPr/>
        </p:nvSpPr>
        <p:spPr>
          <a:xfrm>
            <a:off x="2965830" y="5314315"/>
            <a:ext cx="281940" cy="292735"/>
          </a:xfrm>
          <a:prstGeom prst="rect">
            <a:avLst/>
          </a:prstGeom>
        </p:spPr>
        <p:txBody>
          <a:bodyPr vert="horz" wrap="square" lIns="0" tIns="12700" rIns="0" bIns="0" rtlCol="0">
            <a:spAutoFit/>
          </a:bodyPr>
          <a:lstStyle/>
          <a:p>
            <a:pPr marL="12700">
              <a:lnSpc>
                <a:spcPct val="100000"/>
              </a:lnSpc>
              <a:spcBef>
                <a:spcPts val="100"/>
              </a:spcBef>
            </a:pPr>
            <a:r>
              <a:rPr sz="1750" spc="30" dirty="0">
                <a:latin typeface="Cambria Math"/>
                <a:cs typeface="Cambria Math"/>
              </a:rPr>
              <a:t>10</a:t>
            </a:r>
            <a:endParaRPr sz="1750">
              <a:latin typeface="Cambria Math"/>
              <a:cs typeface="Cambria Math"/>
            </a:endParaRPr>
          </a:p>
        </p:txBody>
      </p:sp>
      <p:sp>
        <p:nvSpPr>
          <p:cNvPr id="29" name="object 29"/>
          <p:cNvSpPr/>
          <p:nvPr/>
        </p:nvSpPr>
        <p:spPr>
          <a:xfrm>
            <a:off x="3622929" y="5663628"/>
            <a:ext cx="2645410" cy="502920"/>
          </a:xfrm>
          <a:custGeom>
            <a:avLst/>
            <a:gdLst/>
            <a:ahLst/>
            <a:cxnLst/>
            <a:rect l="l" t="t" r="r" b="b"/>
            <a:pathLst>
              <a:path w="2645410" h="502920">
                <a:moveTo>
                  <a:pt x="113411" y="11912"/>
                </a:moveTo>
                <a:lnTo>
                  <a:pt x="63855" y="35877"/>
                </a:lnTo>
                <a:lnTo>
                  <a:pt x="29464" y="92875"/>
                </a:lnTo>
                <a:lnTo>
                  <a:pt x="7340" y="166255"/>
                </a:lnTo>
                <a:lnTo>
                  <a:pt x="1828" y="207289"/>
                </a:lnTo>
                <a:lnTo>
                  <a:pt x="0" y="251231"/>
                </a:lnTo>
                <a:lnTo>
                  <a:pt x="1828" y="294957"/>
                </a:lnTo>
                <a:lnTo>
                  <a:pt x="7340" y="335915"/>
                </a:lnTo>
                <a:lnTo>
                  <a:pt x="16548" y="374129"/>
                </a:lnTo>
                <a:lnTo>
                  <a:pt x="45389" y="440969"/>
                </a:lnTo>
                <a:lnTo>
                  <a:pt x="84874" y="487553"/>
                </a:lnTo>
                <a:lnTo>
                  <a:pt x="108458" y="502742"/>
                </a:lnTo>
                <a:lnTo>
                  <a:pt x="113411" y="490842"/>
                </a:lnTo>
                <a:lnTo>
                  <a:pt x="94500" y="475576"/>
                </a:lnTo>
                <a:lnTo>
                  <a:pt x="77787" y="455650"/>
                </a:lnTo>
                <a:lnTo>
                  <a:pt x="50927" y="401840"/>
                </a:lnTo>
                <a:lnTo>
                  <a:pt x="34061" y="332714"/>
                </a:lnTo>
                <a:lnTo>
                  <a:pt x="29845" y="293624"/>
                </a:lnTo>
                <a:lnTo>
                  <a:pt x="28448" y="251523"/>
                </a:lnTo>
                <a:lnTo>
                  <a:pt x="29845" y="208749"/>
                </a:lnTo>
                <a:lnTo>
                  <a:pt x="34099" y="169278"/>
                </a:lnTo>
                <a:lnTo>
                  <a:pt x="51181" y="100241"/>
                </a:lnTo>
                <a:lnTo>
                  <a:pt x="78054" y="46951"/>
                </a:lnTo>
                <a:lnTo>
                  <a:pt x="94665" y="27152"/>
                </a:lnTo>
                <a:lnTo>
                  <a:pt x="113411" y="11912"/>
                </a:lnTo>
                <a:close/>
              </a:path>
              <a:path w="2645410" h="502920">
                <a:moveTo>
                  <a:pt x="959104" y="79629"/>
                </a:moveTo>
                <a:lnTo>
                  <a:pt x="955294" y="67424"/>
                </a:lnTo>
                <a:lnTo>
                  <a:pt x="933450" y="75958"/>
                </a:lnTo>
                <a:lnTo>
                  <a:pt x="914247" y="89344"/>
                </a:lnTo>
                <a:lnTo>
                  <a:pt x="883793" y="130683"/>
                </a:lnTo>
                <a:lnTo>
                  <a:pt x="864933" y="186423"/>
                </a:lnTo>
                <a:lnTo>
                  <a:pt x="858647" y="251523"/>
                </a:lnTo>
                <a:lnTo>
                  <a:pt x="860209" y="285254"/>
                </a:lnTo>
                <a:lnTo>
                  <a:pt x="872782" y="345681"/>
                </a:lnTo>
                <a:lnTo>
                  <a:pt x="897686" y="395478"/>
                </a:lnTo>
                <a:lnTo>
                  <a:pt x="933450" y="427101"/>
                </a:lnTo>
                <a:lnTo>
                  <a:pt x="955294" y="435622"/>
                </a:lnTo>
                <a:lnTo>
                  <a:pt x="959104" y="423418"/>
                </a:lnTo>
                <a:lnTo>
                  <a:pt x="942187" y="414655"/>
                </a:lnTo>
                <a:lnTo>
                  <a:pt x="927455" y="401904"/>
                </a:lnTo>
                <a:lnTo>
                  <a:pt x="904494" y="364413"/>
                </a:lnTo>
                <a:lnTo>
                  <a:pt x="890600" y="313499"/>
                </a:lnTo>
                <a:lnTo>
                  <a:pt x="885952" y="251523"/>
                </a:lnTo>
                <a:lnTo>
                  <a:pt x="887107" y="219341"/>
                </a:lnTo>
                <a:lnTo>
                  <a:pt x="896391" y="162852"/>
                </a:lnTo>
                <a:lnTo>
                  <a:pt x="914895" y="117944"/>
                </a:lnTo>
                <a:lnTo>
                  <a:pt x="942187" y="88404"/>
                </a:lnTo>
                <a:lnTo>
                  <a:pt x="959104" y="79629"/>
                </a:lnTo>
                <a:close/>
              </a:path>
              <a:path w="2645410" h="502920">
                <a:moveTo>
                  <a:pt x="2494915" y="251523"/>
                </a:moveTo>
                <a:lnTo>
                  <a:pt x="2488628" y="186423"/>
                </a:lnTo>
                <a:lnTo>
                  <a:pt x="2469769" y="130683"/>
                </a:lnTo>
                <a:lnTo>
                  <a:pt x="2439289" y="89344"/>
                </a:lnTo>
                <a:lnTo>
                  <a:pt x="2398141" y="67424"/>
                </a:lnTo>
                <a:lnTo>
                  <a:pt x="2394458" y="79629"/>
                </a:lnTo>
                <a:lnTo>
                  <a:pt x="2411361" y="88404"/>
                </a:lnTo>
                <a:lnTo>
                  <a:pt x="2426081" y="101180"/>
                </a:lnTo>
                <a:lnTo>
                  <a:pt x="2448941" y="138709"/>
                </a:lnTo>
                <a:lnTo>
                  <a:pt x="2462873" y="189725"/>
                </a:lnTo>
                <a:lnTo>
                  <a:pt x="2467483" y="251675"/>
                </a:lnTo>
                <a:lnTo>
                  <a:pt x="2466327" y="283959"/>
                </a:lnTo>
                <a:lnTo>
                  <a:pt x="2457081" y="340321"/>
                </a:lnTo>
                <a:lnTo>
                  <a:pt x="2438603" y="385152"/>
                </a:lnTo>
                <a:lnTo>
                  <a:pt x="2411361" y="414655"/>
                </a:lnTo>
                <a:lnTo>
                  <a:pt x="2394458" y="423418"/>
                </a:lnTo>
                <a:lnTo>
                  <a:pt x="2398141" y="435622"/>
                </a:lnTo>
                <a:lnTo>
                  <a:pt x="2439289" y="413715"/>
                </a:lnTo>
                <a:lnTo>
                  <a:pt x="2469769" y="372376"/>
                </a:lnTo>
                <a:lnTo>
                  <a:pt x="2488615" y="316636"/>
                </a:lnTo>
                <a:lnTo>
                  <a:pt x="2493340" y="285254"/>
                </a:lnTo>
                <a:lnTo>
                  <a:pt x="2494915" y="251523"/>
                </a:lnTo>
                <a:close/>
              </a:path>
              <a:path w="2645410" h="502920">
                <a:moveTo>
                  <a:pt x="2645156" y="251231"/>
                </a:moveTo>
                <a:lnTo>
                  <a:pt x="2643314" y="207289"/>
                </a:lnTo>
                <a:lnTo>
                  <a:pt x="2637815" y="166255"/>
                </a:lnTo>
                <a:lnTo>
                  <a:pt x="2628646" y="128117"/>
                </a:lnTo>
                <a:lnTo>
                  <a:pt x="2599791" y="61734"/>
                </a:lnTo>
                <a:lnTo>
                  <a:pt x="2560167" y="15303"/>
                </a:lnTo>
                <a:lnTo>
                  <a:pt x="2536571" y="0"/>
                </a:lnTo>
                <a:lnTo>
                  <a:pt x="2531745" y="11912"/>
                </a:lnTo>
                <a:lnTo>
                  <a:pt x="2550477" y="27152"/>
                </a:lnTo>
                <a:lnTo>
                  <a:pt x="2567114" y="46951"/>
                </a:lnTo>
                <a:lnTo>
                  <a:pt x="2594102" y="100241"/>
                </a:lnTo>
                <a:lnTo>
                  <a:pt x="2611069" y="169278"/>
                </a:lnTo>
                <a:lnTo>
                  <a:pt x="2615298" y="208749"/>
                </a:lnTo>
                <a:lnTo>
                  <a:pt x="2616708" y="251523"/>
                </a:lnTo>
                <a:lnTo>
                  <a:pt x="2615298" y="293624"/>
                </a:lnTo>
                <a:lnTo>
                  <a:pt x="2611082" y="332714"/>
                </a:lnTo>
                <a:lnTo>
                  <a:pt x="2594229" y="401840"/>
                </a:lnTo>
                <a:lnTo>
                  <a:pt x="2567317" y="455650"/>
                </a:lnTo>
                <a:lnTo>
                  <a:pt x="2531745" y="490842"/>
                </a:lnTo>
                <a:lnTo>
                  <a:pt x="2536571" y="502742"/>
                </a:lnTo>
                <a:lnTo>
                  <a:pt x="2581237" y="466966"/>
                </a:lnTo>
                <a:lnTo>
                  <a:pt x="2615819" y="409575"/>
                </a:lnTo>
                <a:lnTo>
                  <a:pt x="2637815" y="335915"/>
                </a:lnTo>
                <a:lnTo>
                  <a:pt x="2643314" y="294957"/>
                </a:lnTo>
                <a:lnTo>
                  <a:pt x="2645156" y="251231"/>
                </a:lnTo>
                <a:close/>
              </a:path>
            </a:pathLst>
          </a:custGeom>
          <a:solidFill>
            <a:srgbClr val="000000"/>
          </a:solidFill>
        </p:spPr>
        <p:txBody>
          <a:bodyPr wrap="square" lIns="0" tIns="0" rIns="0" bIns="0" rtlCol="0"/>
          <a:lstStyle/>
          <a:p>
            <a:endParaRPr/>
          </a:p>
        </p:txBody>
      </p:sp>
      <p:sp>
        <p:nvSpPr>
          <p:cNvPr id="30" name="object 30"/>
          <p:cNvSpPr txBox="1"/>
          <p:nvPr/>
        </p:nvSpPr>
        <p:spPr>
          <a:xfrm>
            <a:off x="5727572" y="5830925"/>
            <a:ext cx="278765" cy="292735"/>
          </a:xfrm>
          <a:prstGeom prst="rect">
            <a:avLst/>
          </a:prstGeom>
        </p:spPr>
        <p:txBody>
          <a:bodyPr vert="horz" wrap="square" lIns="0" tIns="12700" rIns="0" bIns="0" rtlCol="0">
            <a:spAutoFit/>
          </a:bodyPr>
          <a:lstStyle/>
          <a:p>
            <a:pPr marL="12700">
              <a:lnSpc>
                <a:spcPct val="100000"/>
              </a:lnSpc>
              <a:spcBef>
                <a:spcPts val="100"/>
              </a:spcBef>
            </a:pPr>
            <a:r>
              <a:rPr sz="1750" spc="170" dirty="0">
                <a:latin typeface="Cambria Math"/>
                <a:cs typeface="Cambria Math"/>
              </a:rPr>
              <a:t>𝑐</a:t>
            </a:r>
            <a:r>
              <a:rPr sz="1750" spc="225" dirty="0">
                <a:latin typeface="Cambria Math"/>
                <a:cs typeface="Cambria Math"/>
              </a:rPr>
              <a:t>𝑝</a:t>
            </a:r>
            <a:endParaRPr sz="1750">
              <a:latin typeface="Cambria Math"/>
              <a:cs typeface="Cambria Math"/>
            </a:endParaRPr>
          </a:p>
        </p:txBody>
      </p:sp>
      <p:sp>
        <p:nvSpPr>
          <p:cNvPr id="31" name="object 31"/>
          <p:cNvSpPr txBox="1"/>
          <p:nvPr/>
        </p:nvSpPr>
        <p:spPr>
          <a:xfrm>
            <a:off x="2358517" y="5686145"/>
            <a:ext cx="3584575" cy="391160"/>
          </a:xfrm>
          <a:prstGeom prst="rect">
            <a:avLst/>
          </a:prstGeom>
        </p:spPr>
        <p:txBody>
          <a:bodyPr vert="horz" wrap="square" lIns="0" tIns="12700" rIns="0" bIns="0" rtlCol="0">
            <a:spAutoFit/>
          </a:bodyPr>
          <a:lstStyle/>
          <a:p>
            <a:pPr marL="38100">
              <a:lnSpc>
                <a:spcPct val="100000"/>
              </a:lnSpc>
              <a:spcBef>
                <a:spcPts val="100"/>
              </a:spcBef>
              <a:tabLst>
                <a:tab pos="546735" algn="l"/>
                <a:tab pos="1387475" algn="l"/>
                <a:tab pos="2233930" algn="l"/>
              </a:tabLst>
            </a:pPr>
            <a:r>
              <a:rPr sz="3600" spc="-7" baseline="4629" dirty="0">
                <a:latin typeface="Cambria Math"/>
                <a:cs typeface="Cambria Math"/>
              </a:rPr>
              <a:t>=?	</a:t>
            </a:r>
            <a:r>
              <a:rPr sz="2400" spc="2430" dirty="0">
                <a:latin typeface="Cambria Math"/>
                <a:cs typeface="Cambria Math"/>
              </a:rPr>
              <a:t>෍</a:t>
            </a:r>
            <a:r>
              <a:rPr sz="2400" spc="5" dirty="0">
                <a:latin typeface="Cambria Math"/>
                <a:cs typeface="Cambria Math"/>
              </a:rPr>
              <a:t> </a:t>
            </a:r>
            <a:r>
              <a:rPr sz="2400" dirty="0">
                <a:latin typeface="Cambria Math"/>
                <a:cs typeface="Cambria Math"/>
              </a:rPr>
              <a:t>2	</a:t>
            </a:r>
            <a:r>
              <a:rPr sz="2400" spc="-555" dirty="0">
                <a:latin typeface="Cambria Math"/>
                <a:cs typeface="Cambria Math"/>
              </a:rPr>
              <a:t>𝑦ො</a:t>
            </a:r>
            <a:r>
              <a:rPr sz="2625" spc="-832" baseline="28571" dirty="0">
                <a:latin typeface="Cambria Math"/>
                <a:cs typeface="Cambria Math"/>
              </a:rPr>
              <a:t>𝑛</a:t>
            </a:r>
            <a:r>
              <a:rPr sz="2625" spc="427" baseline="28571" dirty="0">
                <a:latin typeface="Cambria Math"/>
                <a:cs typeface="Cambria Math"/>
              </a:rPr>
              <a:t> </a:t>
            </a:r>
            <a:r>
              <a:rPr sz="2400" dirty="0">
                <a:latin typeface="Cambria Math"/>
                <a:cs typeface="Cambria Math"/>
              </a:rPr>
              <a:t>−	𝑏</a:t>
            </a:r>
            <a:r>
              <a:rPr sz="2400" spc="45"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latin typeface="Cambria Math"/>
                <a:cs typeface="Cambria Math"/>
              </a:rPr>
              <a:t>𝑤</a:t>
            </a:r>
            <a:r>
              <a:rPr sz="2400" spc="50" dirty="0">
                <a:latin typeface="Cambria Math"/>
                <a:cs typeface="Cambria Math"/>
              </a:rPr>
              <a:t> </a:t>
            </a:r>
            <a:r>
              <a:rPr sz="2400" spc="80" dirty="0">
                <a:latin typeface="Cambria Math"/>
                <a:cs typeface="Cambria Math"/>
              </a:rPr>
              <a:t>∙</a:t>
            </a:r>
            <a:r>
              <a:rPr sz="2400" spc="-10" dirty="0">
                <a:latin typeface="Cambria Math"/>
                <a:cs typeface="Cambria Math"/>
              </a:rPr>
              <a:t>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32" name="object 32"/>
          <p:cNvSpPr txBox="1"/>
          <p:nvPr/>
        </p:nvSpPr>
        <p:spPr>
          <a:xfrm>
            <a:off x="6472173" y="5714026"/>
            <a:ext cx="396240" cy="357505"/>
          </a:xfrm>
          <a:prstGeom prst="rect">
            <a:avLst/>
          </a:prstGeom>
        </p:spPr>
        <p:txBody>
          <a:bodyPr vert="horz" wrap="square" lIns="0" tIns="0" rIns="0" bIns="0" rtlCol="0">
            <a:spAutoFit/>
          </a:bodyPr>
          <a:lstStyle/>
          <a:p>
            <a:pPr>
              <a:lnSpc>
                <a:spcPts val="2760"/>
              </a:lnSpc>
            </a:pPr>
            <a:r>
              <a:rPr sz="2400" spc="-5" dirty="0">
                <a:latin typeface="Cambria Math"/>
                <a:cs typeface="Cambria Math"/>
              </a:rPr>
              <a:t>−</a:t>
            </a:r>
            <a:r>
              <a:rPr sz="2400" dirty="0">
                <a:latin typeface="Cambria Math"/>
                <a:cs typeface="Cambria Math"/>
              </a:rPr>
              <a:t>1</a:t>
            </a:r>
            <a:endParaRPr sz="2400">
              <a:latin typeface="Cambria Math"/>
              <a:cs typeface="Cambria Math"/>
            </a:endParaRPr>
          </a:p>
        </p:txBody>
      </p:sp>
      <p:grpSp>
        <p:nvGrpSpPr>
          <p:cNvPr id="33" name="object 33"/>
          <p:cNvGrpSpPr/>
          <p:nvPr/>
        </p:nvGrpSpPr>
        <p:grpSpPr>
          <a:xfrm>
            <a:off x="3780282" y="2647188"/>
            <a:ext cx="3007995" cy="433070"/>
            <a:chOff x="3780282" y="2647188"/>
            <a:chExt cx="3007995" cy="433070"/>
          </a:xfrm>
        </p:grpSpPr>
        <p:sp>
          <p:nvSpPr>
            <p:cNvPr id="34" name="object 34"/>
            <p:cNvSpPr/>
            <p:nvPr/>
          </p:nvSpPr>
          <p:spPr>
            <a:xfrm>
              <a:off x="6371082" y="2730246"/>
              <a:ext cx="402590" cy="335280"/>
            </a:xfrm>
            <a:custGeom>
              <a:avLst/>
              <a:gdLst/>
              <a:ahLst/>
              <a:cxnLst/>
              <a:rect l="l" t="t" r="r" b="b"/>
              <a:pathLst>
                <a:path w="402590" h="335280">
                  <a:moveTo>
                    <a:pt x="0" y="167639"/>
                  </a:moveTo>
                  <a:lnTo>
                    <a:pt x="7184" y="123075"/>
                  </a:lnTo>
                  <a:lnTo>
                    <a:pt x="27460" y="83029"/>
                  </a:lnTo>
                  <a:lnTo>
                    <a:pt x="58912" y="49101"/>
                  </a:lnTo>
                  <a:lnTo>
                    <a:pt x="99624" y="22888"/>
                  </a:lnTo>
                  <a:lnTo>
                    <a:pt x="147681" y="5988"/>
                  </a:lnTo>
                  <a:lnTo>
                    <a:pt x="201167" y="0"/>
                  </a:lnTo>
                  <a:lnTo>
                    <a:pt x="254654" y="5988"/>
                  </a:lnTo>
                  <a:lnTo>
                    <a:pt x="302711" y="22888"/>
                  </a:lnTo>
                  <a:lnTo>
                    <a:pt x="343423" y="49101"/>
                  </a:lnTo>
                  <a:lnTo>
                    <a:pt x="374875" y="83029"/>
                  </a:lnTo>
                  <a:lnTo>
                    <a:pt x="395151" y="123075"/>
                  </a:lnTo>
                  <a:lnTo>
                    <a:pt x="402336" y="167639"/>
                  </a:lnTo>
                  <a:lnTo>
                    <a:pt x="395151" y="212204"/>
                  </a:lnTo>
                  <a:lnTo>
                    <a:pt x="374875" y="252250"/>
                  </a:lnTo>
                  <a:lnTo>
                    <a:pt x="343423" y="286178"/>
                  </a:lnTo>
                  <a:lnTo>
                    <a:pt x="302711" y="312391"/>
                  </a:lnTo>
                  <a:lnTo>
                    <a:pt x="254654" y="329291"/>
                  </a:lnTo>
                  <a:lnTo>
                    <a:pt x="201167" y="335279"/>
                  </a:lnTo>
                  <a:lnTo>
                    <a:pt x="147681" y="329291"/>
                  </a:lnTo>
                  <a:lnTo>
                    <a:pt x="99624" y="312391"/>
                  </a:lnTo>
                  <a:lnTo>
                    <a:pt x="58912" y="286178"/>
                  </a:lnTo>
                  <a:lnTo>
                    <a:pt x="27460" y="252250"/>
                  </a:lnTo>
                  <a:lnTo>
                    <a:pt x="7184" y="212204"/>
                  </a:lnTo>
                  <a:lnTo>
                    <a:pt x="0" y="167639"/>
                  </a:lnTo>
                  <a:close/>
                </a:path>
              </a:pathLst>
            </a:custGeom>
            <a:ln w="28955">
              <a:solidFill>
                <a:srgbClr val="FF0000"/>
              </a:solidFill>
            </a:ln>
          </p:spPr>
          <p:txBody>
            <a:bodyPr wrap="square" lIns="0" tIns="0" rIns="0" bIns="0" rtlCol="0"/>
            <a:lstStyle/>
            <a:p>
              <a:endParaRPr/>
            </a:p>
          </p:txBody>
        </p:sp>
        <p:sp>
          <p:nvSpPr>
            <p:cNvPr id="35" name="object 35"/>
            <p:cNvSpPr/>
            <p:nvPr/>
          </p:nvSpPr>
          <p:spPr>
            <a:xfrm>
              <a:off x="3780282" y="2647188"/>
              <a:ext cx="2627630" cy="379095"/>
            </a:xfrm>
            <a:custGeom>
              <a:avLst/>
              <a:gdLst/>
              <a:ahLst/>
              <a:cxnLst/>
              <a:rect l="l" t="t" r="r" b="b"/>
              <a:pathLst>
                <a:path w="2627629" h="379094">
                  <a:moveTo>
                    <a:pt x="75056" y="294132"/>
                  </a:moveTo>
                  <a:lnTo>
                    <a:pt x="0" y="355853"/>
                  </a:lnTo>
                  <a:lnTo>
                    <a:pt x="94360" y="378840"/>
                  </a:lnTo>
                  <a:lnTo>
                    <a:pt x="88659" y="353822"/>
                  </a:lnTo>
                  <a:lnTo>
                    <a:pt x="73787" y="353822"/>
                  </a:lnTo>
                  <a:lnTo>
                    <a:pt x="67309" y="325627"/>
                  </a:lnTo>
                  <a:lnTo>
                    <a:pt x="81494" y="322379"/>
                  </a:lnTo>
                  <a:lnTo>
                    <a:pt x="75056" y="294132"/>
                  </a:lnTo>
                  <a:close/>
                </a:path>
                <a:path w="2627629" h="379094">
                  <a:moveTo>
                    <a:pt x="81494" y="322379"/>
                  </a:moveTo>
                  <a:lnTo>
                    <a:pt x="67309" y="325627"/>
                  </a:lnTo>
                  <a:lnTo>
                    <a:pt x="73787" y="353822"/>
                  </a:lnTo>
                  <a:lnTo>
                    <a:pt x="87923" y="350594"/>
                  </a:lnTo>
                  <a:lnTo>
                    <a:pt x="81494" y="322379"/>
                  </a:lnTo>
                  <a:close/>
                </a:path>
                <a:path w="2627629" h="379094">
                  <a:moveTo>
                    <a:pt x="87923" y="350594"/>
                  </a:moveTo>
                  <a:lnTo>
                    <a:pt x="73787" y="353822"/>
                  </a:lnTo>
                  <a:lnTo>
                    <a:pt x="88659" y="353822"/>
                  </a:lnTo>
                  <a:lnTo>
                    <a:pt x="87923" y="350594"/>
                  </a:lnTo>
                  <a:close/>
                </a:path>
                <a:path w="2627629" h="379094">
                  <a:moveTo>
                    <a:pt x="1921255" y="0"/>
                  </a:moveTo>
                  <a:lnTo>
                    <a:pt x="1846579" y="1777"/>
                  </a:lnTo>
                  <a:lnTo>
                    <a:pt x="1807337" y="3556"/>
                  </a:lnTo>
                  <a:lnTo>
                    <a:pt x="1766823" y="6096"/>
                  </a:lnTo>
                  <a:lnTo>
                    <a:pt x="1681988" y="13208"/>
                  </a:lnTo>
                  <a:lnTo>
                    <a:pt x="1591944" y="23113"/>
                  </a:lnTo>
                  <a:lnTo>
                    <a:pt x="1497583" y="35433"/>
                  </a:lnTo>
                  <a:lnTo>
                    <a:pt x="1398651" y="50037"/>
                  </a:lnTo>
                  <a:lnTo>
                    <a:pt x="1295780" y="66801"/>
                  </a:lnTo>
                  <a:lnTo>
                    <a:pt x="1079627" y="106045"/>
                  </a:lnTo>
                  <a:lnTo>
                    <a:pt x="966851" y="128270"/>
                  </a:lnTo>
                  <a:lnTo>
                    <a:pt x="733678" y="176657"/>
                  </a:lnTo>
                  <a:lnTo>
                    <a:pt x="81494" y="322379"/>
                  </a:lnTo>
                  <a:lnTo>
                    <a:pt x="87923" y="350594"/>
                  </a:lnTo>
                  <a:lnTo>
                    <a:pt x="252348" y="313054"/>
                  </a:lnTo>
                  <a:lnTo>
                    <a:pt x="739775" y="204977"/>
                  </a:lnTo>
                  <a:lnTo>
                    <a:pt x="739647" y="204977"/>
                  </a:lnTo>
                  <a:lnTo>
                    <a:pt x="972565" y="156717"/>
                  </a:lnTo>
                  <a:lnTo>
                    <a:pt x="1085088" y="134492"/>
                  </a:lnTo>
                  <a:lnTo>
                    <a:pt x="1084960" y="134492"/>
                  </a:lnTo>
                  <a:lnTo>
                    <a:pt x="1194562" y="114046"/>
                  </a:lnTo>
                  <a:lnTo>
                    <a:pt x="1194434" y="114046"/>
                  </a:lnTo>
                  <a:lnTo>
                    <a:pt x="1300733" y="95376"/>
                  </a:lnTo>
                  <a:lnTo>
                    <a:pt x="1403222" y="78612"/>
                  </a:lnTo>
                  <a:lnTo>
                    <a:pt x="1501647" y="64008"/>
                  </a:lnTo>
                  <a:lnTo>
                    <a:pt x="1502365" y="64008"/>
                  </a:lnTo>
                  <a:lnTo>
                    <a:pt x="1595627" y="51815"/>
                  </a:lnTo>
                  <a:lnTo>
                    <a:pt x="1595246" y="51815"/>
                  </a:lnTo>
                  <a:lnTo>
                    <a:pt x="1684908" y="42037"/>
                  </a:lnTo>
                  <a:lnTo>
                    <a:pt x="1684527" y="42037"/>
                  </a:lnTo>
                  <a:lnTo>
                    <a:pt x="1769109" y="34925"/>
                  </a:lnTo>
                  <a:lnTo>
                    <a:pt x="1768728" y="34925"/>
                  </a:lnTo>
                  <a:lnTo>
                    <a:pt x="1808988" y="32512"/>
                  </a:lnTo>
                  <a:lnTo>
                    <a:pt x="1808860" y="32512"/>
                  </a:lnTo>
                  <a:lnTo>
                    <a:pt x="1847722" y="30607"/>
                  </a:lnTo>
                  <a:lnTo>
                    <a:pt x="1847468" y="30607"/>
                  </a:lnTo>
                  <a:lnTo>
                    <a:pt x="1885314" y="29463"/>
                  </a:lnTo>
                  <a:lnTo>
                    <a:pt x="1921559" y="28957"/>
                  </a:lnTo>
                  <a:lnTo>
                    <a:pt x="2246518" y="28956"/>
                  </a:lnTo>
                  <a:lnTo>
                    <a:pt x="2231770" y="26035"/>
                  </a:lnTo>
                  <a:lnTo>
                    <a:pt x="2177033" y="16890"/>
                  </a:lnTo>
                  <a:lnTo>
                    <a:pt x="2118994" y="9525"/>
                  </a:lnTo>
                  <a:lnTo>
                    <a:pt x="2057272" y="4190"/>
                  </a:lnTo>
                  <a:lnTo>
                    <a:pt x="1991487" y="1015"/>
                  </a:lnTo>
                  <a:lnTo>
                    <a:pt x="1956942" y="253"/>
                  </a:lnTo>
                  <a:lnTo>
                    <a:pt x="1921255" y="0"/>
                  </a:lnTo>
                  <a:close/>
                </a:path>
                <a:path w="2627629" h="379094">
                  <a:moveTo>
                    <a:pt x="2623021" y="169037"/>
                  </a:moveTo>
                  <a:lnTo>
                    <a:pt x="2576448" y="169037"/>
                  </a:lnTo>
                  <a:lnTo>
                    <a:pt x="2615438" y="186182"/>
                  </a:lnTo>
                  <a:lnTo>
                    <a:pt x="2623021" y="169037"/>
                  </a:lnTo>
                  <a:close/>
                </a:path>
                <a:path w="2627629" h="379094">
                  <a:moveTo>
                    <a:pt x="2609864" y="152146"/>
                  </a:moveTo>
                  <a:lnTo>
                    <a:pt x="2537079" y="152146"/>
                  </a:lnTo>
                  <a:lnTo>
                    <a:pt x="2576448" y="169163"/>
                  </a:lnTo>
                  <a:lnTo>
                    <a:pt x="2623021" y="169037"/>
                  </a:lnTo>
                  <a:lnTo>
                    <a:pt x="2627121" y="159765"/>
                  </a:lnTo>
                  <a:lnTo>
                    <a:pt x="2609864" y="152146"/>
                  </a:lnTo>
                  <a:close/>
                </a:path>
                <a:path w="2627629" h="379094">
                  <a:moveTo>
                    <a:pt x="2572038" y="135636"/>
                  </a:moveTo>
                  <a:lnTo>
                    <a:pt x="2497073" y="135636"/>
                  </a:lnTo>
                  <a:lnTo>
                    <a:pt x="2537332" y="152273"/>
                  </a:lnTo>
                  <a:lnTo>
                    <a:pt x="2537079" y="152146"/>
                  </a:lnTo>
                  <a:lnTo>
                    <a:pt x="2609864" y="152146"/>
                  </a:lnTo>
                  <a:lnTo>
                    <a:pt x="2588005" y="142494"/>
                  </a:lnTo>
                  <a:lnTo>
                    <a:pt x="2572038" y="135636"/>
                  </a:lnTo>
                  <a:close/>
                </a:path>
                <a:path w="2627629" h="379094">
                  <a:moveTo>
                    <a:pt x="2496912" y="104521"/>
                  </a:moveTo>
                  <a:lnTo>
                    <a:pt x="2414142" y="104521"/>
                  </a:lnTo>
                  <a:lnTo>
                    <a:pt x="2414523" y="104648"/>
                  </a:lnTo>
                  <a:lnTo>
                    <a:pt x="2456688" y="119761"/>
                  </a:lnTo>
                  <a:lnTo>
                    <a:pt x="2497328" y="135762"/>
                  </a:lnTo>
                  <a:lnTo>
                    <a:pt x="2497073" y="135636"/>
                  </a:lnTo>
                  <a:lnTo>
                    <a:pt x="2572038" y="135636"/>
                  </a:lnTo>
                  <a:lnTo>
                    <a:pt x="2548381" y="125475"/>
                  </a:lnTo>
                  <a:lnTo>
                    <a:pt x="2507995" y="108838"/>
                  </a:lnTo>
                  <a:lnTo>
                    <a:pt x="2496912" y="104521"/>
                  </a:lnTo>
                  <a:close/>
                </a:path>
                <a:path w="2627629" h="379094">
                  <a:moveTo>
                    <a:pt x="2456306" y="119634"/>
                  </a:moveTo>
                  <a:lnTo>
                    <a:pt x="2456629" y="119761"/>
                  </a:lnTo>
                  <a:lnTo>
                    <a:pt x="2456306" y="119634"/>
                  </a:lnTo>
                  <a:close/>
                </a:path>
                <a:path w="2627629" h="379094">
                  <a:moveTo>
                    <a:pt x="2414232" y="104553"/>
                  </a:moveTo>
                  <a:lnTo>
                    <a:pt x="2414497" y="104648"/>
                  </a:lnTo>
                  <a:lnTo>
                    <a:pt x="2414232" y="104553"/>
                  </a:lnTo>
                  <a:close/>
                </a:path>
                <a:path w="2627629" h="379094">
                  <a:moveTo>
                    <a:pt x="2440984" y="83438"/>
                  </a:moveTo>
                  <a:lnTo>
                    <a:pt x="2347976" y="83438"/>
                  </a:lnTo>
                  <a:lnTo>
                    <a:pt x="2370835" y="90297"/>
                  </a:lnTo>
                  <a:lnTo>
                    <a:pt x="2370454" y="90297"/>
                  </a:lnTo>
                  <a:lnTo>
                    <a:pt x="2414232" y="104553"/>
                  </a:lnTo>
                  <a:lnTo>
                    <a:pt x="2496912" y="104521"/>
                  </a:lnTo>
                  <a:lnTo>
                    <a:pt x="2466593" y="92710"/>
                  </a:lnTo>
                  <a:lnTo>
                    <a:pt x="2440984" y="83438"/>
                  </a:lnTo>
                  <a:close/>
                </a:path>
                <a:path w="2627629" h="379094">
                  <a:moveTo>
                    <a:pt x="2423021" y="76962"/>
                  </a:moveTo>
                  <a:lnTo>
                    <a:pt x="2324862" y="76962"/>
                  </a:lnTo>
                  <a:lnTo>
                    <a:pt x="2348229" y="83565"/>
                  </a:lnTo>
                  <a:lnTo>
                    <a:pt x="2347976" y="83438"/>
                  </a:lnTo>
                  <a:lnTo>
                    <a:pt x="2440984" y="83438"/>
                  </a:lnTo>
                  <a:lnTo>
                    <a:pt x="2423794" y="77215"/>
                  </a:lnTo>
                  <a:lnTo>
                    <a:pt x="2423021" y="76962"/>
                  </a:lnTo>
                  <a:close/>
                </a:path>
                <a:path w="2627629" h="379094">
                  <a:moveTo>
                    <a:pt x="2404468" y="70865"/>
                  </a:moveTo>
                  <a:lnTo>
                    <a:pt x="2301240" y="70865"/>
                  </a:lnTo>
                  <a:lnTo>
                    <a:pt x="2325116" y="77088"/>
                  </a:lnTo>
                  <a:lnTo>
                    <a:pt x="2324862" y="76962"/>
                  </a:lnTo>
                  <a:lnTo>
                    <a:pt x="2423021" y="76962"/>
                  </a:lnTo>
                  <a:lnTo>
                    <a:pt x="2404468" y="70865"/>
                  </a:lnTo>
                  <a:close/>
                </a:path>
                <a:path w="2627629" h="379094">
                  <a:moveTo>
                    <a:pt x="2386688" y="65024"/>
                  </a:moveTo>
                  <a:lnTo>
                    <a:pt x="2276855" y="65024"/>
                  </a:lnTo>
                  <a:lnTo>
                    <a:pt x="2301493" y="70992"/>
                  </a:lnTo>
                  <a:lnTo>
                    <a:pt x="2301240" y="70865"/>
                  </a:lnTo>
                  <a:lnTo>
                    <a:pt x="2404468" y="70865"/>
                  </a:lnTo>
                  <a:lnTo>
                    <a:pt x="2386688" y="65024"/>
                  </a:lnTo>
                  <a:close/>
                </a:path>
                <a:path w="2627629" h="379094">
                  <a:moveTo>
                    <a:pt x="2369015" y="59562"/>
                  </a:moveTo>
                  <a:lnTo>
                    <a:pt x="2252091" y="59562"/>
                  </a:lnTo>
                  <a:lnTo>
                    <a:pt x="2277237" y="65150"/>
                  </a:lnTo>
                  <a:lnTo>
                    <a:pt x="2276855" y="65024"/>
                  </a:lnTo>
                  <a:lnTo>
                    <a:pt x="2386688" y="65024"/>
                  </a:lnTo>
                  <a:lnTo>
                    <a:pt x="2379344" y="62611"/>
                  </a:lnTo>
                  <a:lnTo>
                    <a:pt x="2369015" y="59562"/>
                  </a:lnTo>
                  <a:close/>
                </a:path>
                <a:path w="2627629" h="379094">
                  <a:moveTo>
                    <a:pt x="1502365" y="64008"/>
                  </a:moveTo>
                  <a:lnTo>
                    <a:pt x="1501647" y="64008"/>
                  </a:lnTo>
                  <a:lnTo>
                    <a:pt x="1501393" y="64135"/>
                  </a:lnTo>
                  <a:lnTo>
                    <a:pt x="1502365" y="64008"/>
                  </a:lnTo>
                  <a:close/>
                </a:path>
                <a:path w="2627629" h="379094">
                  <a:moveTo>
                    <a:pt x="2289383" y="38226"/>
                  </a:moveTo>
                  <a:lnTo>
                    <a:pt x="2115692" y="38226"/>
                  </a:lnTo>
                  <a:lnTo>
                    <a:pt x="2144903" y="41656"/>
                  </a:lnTo>
                  <a:lnTo>
                    <a:pt x="2144648" y="41656"/>
                  </a:lnTo>
                  <a:lnTo>
                    <a:pt x="2172969" y="45592"/>
                  </a:lnTo>
                  <a:lnTo>
                    <a:pt x="2172716" y="45592"/>
                  </a:lnTo>
                  <a:lnTo>
                    <a:pt x="2200275" y="49784"/>
                  </a:lnTo>
                  <a:lnTo>
                    <a:pt x="2199893" y="49784"/>
                  </a:lnTo>
                  <a:lnTo>
                    <a:pt x="2226564" y="54483"/>
                  </a:lnTo>
                  <a:lnTo>
                    <a:pt x="2226309" y="54483"/>
                  </a:lnTo>
                  <a:lnTo>
                    <a:pt x="2252344" y="59689"/>
                  </a:lnTo>
                  <a:lnTo>
                    <a:pt x="2252091" y="59562"/>
                  </a:lnTo>
                  <a:lnTo>
                    <a:pt x="2369015" y="59562"/>
                  </a:lnTo>
                  <a:lnTo>
                    <a:pt x="2356104" y="55752"/>
                  </a:lnTo>
                  <a:lnTo>
                    <a:pt x="2332481" y="49022"/>
                  </a:lnTo>
                  <a:lnTo>
                    <a:pt x="2308352" y="42799"/>
                  </a:lnTo>
                  <a:lnTo>
                    <a:pt x="2289383" y="38226"/>
                  </a:lnTo>
                  <a:close/>
                </a:path>
                <a:path w="2627629" h="379094">
                  <a:moveTo>
                    <a:pt x="2276625" y="35306"/>
                  </a:moveTo>
                  <a:lnTo>
                    <a:pt x="2085847" y="35306"/>
                  </a:lnTo>
                  <a:lnTo>
                    <a:pt x="2115946" y="38353"/>
                  </a:lnTo>
                  <a:lnTo>
                    <a:pt x="2115692" y="38226"/>
                  </a:lnTo>
                  <a:lnTo>
                    <a:pt x="2289383" y="38226"/>
                  </a:lnTo>
                  <a:lnTo>
                    <a:pt x="2283587" y="36829"/>
                  </a:lnTo>
                  <a:lnTo>
                    <a:pt x="2276625" y="35306"/>
                  </a:lnTo>
                  <a:close/>
                </a:path>
                <a:path w="2627629" h="379094">
                  <a:moveTo>
                    <a:pt x="2246518" y="28956"/>
                  </a:moveTo>
                  <a:lnTo>
                    <a:pt x="1921559" y="28957"/>
                  </a:lnTo>
                  <a:lnTo>
                    <a:pt x="1956689" y="29083"/>
                  </a:lnTo>
                  <a:lnTo>
                    <a:pt x="1956434" y="29083"/>
                  </a:lnTo>
                  <a:lnTo>
                    <a:pt x="1990725" y="29845"/>
                  </a:lnTo>
                  <a:lnTo>
                    <a:pt x="1990470" y="29845"/>
                  </a:lnTo>
                  <a:lnTo>
                    <a:pt x="2023617" y="31114"/>
                  </a:lnTo>
                  <a:lnTo>
                    <a:pt x="2023237" y="31114"/>
                  </a:lnTo>
                  <a:lnTo>
                    <a:pt x="2055367" y="33020"/>
                  </a:lnTo>
                  <a:lnTo>
                    <a:pt x="2055114" y="33020"/>
                  </a:lnTo>
                  <a:lnTo>
                    <a:pt x="2086228" y="35433"/>
                  </a:lnTo>
                  <a:lnTo>
                    <a:pt x="2085847" y="35306"/>
                  </a:lnTo>
                  <a:lnTo>
                    <a:pt x="2276625" y="35306"/>
                  </a:lnTo>
                  <a:lnTo>
                    <a:pt x="2258059" y="31241"/>
                  </a:lnTo>
                  <a:lnTo>
                    <a:pt x="2246518" y="28956"/>
                  </a:lnTo>
                  <a:close/>
                </a:path>
              </a:pathLst>
            </a:custGeom>
            <a:solidFill>
              <a:srgbClr val="FF0000"/>
            </a:solidFill>
          </p:spPr>
          <p:txBody>
            <a:bodyPr wrap="square" lIns="0" tIns="0" rIns="0" bIns="0" rtlCol="0"/>
            <a:lstStyle/>
            <a:p>
              <a:endParaRPr/>
            </a:p>
          </p:txBody>
        </p:sp>
      </p:grpSp>
      <p:sp>
        <p:nvSpPr>
          <p:cNvPr id="36" name="object 36"/>
          <p:cNvSpPr/>
          <p:nvPr/>
        </p:nvSpPr>
        <p:spPr>
          <a:xfrm>
            <a:off x="4740402" y="3399282"/>
            <a:ext cx="304800" cy="0"/>
          </a:xfrm>
          <a:custGeom>
            <a:avLst/>
            <a:gdLst/>
            <a:ahLst/>
            <a:cxnLst/>
            <a:rect l="l" t="t" r="r" b="b"/>
            <a:pathLst>
              <a:path w="304800">
                <a:moveTo>
                  <a:pt x="0" y="0"/>
                </a:moveTo>
                <a:lnTo>
                  <a:pt x="304800" y="0"/>
                </a:lnTo>
              </a:path>
            </a:pathLst>
          </a:custGeom>
          <a:ln w="38100">
            <a:solidFill>
              <a:srgbClr val="006FC0"/>
            </a:solidFill>
          </a:ln>
        </p:spPr>
        <p:txBody>
          <a:bodyPr wrap="square" lIns="0" tIns="0" rIns="0" bIns="0" rtlCol="0"/>
          <a:lstStyle/>
          <a:p>
            <a:endParaRPr/>
          </a:p>
        </p:txBody>
      </p:sp>
      <p:sp>
        <p:nvSpPr>
          <p:cNvPr id="37" name="object 37"/>
          <p:cNvSpPr/>
          <p:nvPr/>
        </p:nvSpPr>
        <p:spPr>
          <a:xfrm>
            <a:off x="6370320" y="5561076"/>
            <a:ext cx="1158240" cy="960119"/>
          </a:xfrm>
          <a:custGeom>
            <a:avLst/>
            <a:gdLst/>
            <a:ahLst/>
            <a:cxnLst/>
            <a:rect l="l" t="t" r="r" b="b"/>
            <a:pathLst>
              <a:path w="1158240" h="960120">
                <a:moveTo>
                  <a:pt x="1158240" y="0"/>
                </a:moveTo>
                <a:lnTo>
                  <a:pt x="0" y="0"/>
                </a:lnTo>
                <a:lnTo>
                  <a:pt x="0" y="960120"/>
                </a:lnTo>
                <a:lnTo>
                  <a:pt x="1158240" y="960120"/>
                </a:lnTo>
                <a:lnTo>
                  <a:pt x="1158240" y="0"/>
                </a:lnTo>
                <a:close/>
              </a:path>
            </a:pathLst>
          </a:custGeom>
          <a:solidFill>
            <a:srgbClr val="FFFFFF"/>
          </a:solidFill>
        </p:spPr>
        <p:txBody>
          <a:bodyPr wrap="square" lIns="0" tIns="0" rIns="0" bIns="0" rtlCol="0"/>
          <a:lstStyle/>
          <a:p>
            <a:endParaRPr/>
          </a:p>
        </p:txBody>
      </p:sp>
      <p:pic>
        <p:nvPicPr>
          <p:cNvPr id="39" name="Picture 38">
            <a:extLst>
              <a:ext uri="{FF2B5EF4-FFF2-40B4-BE49-F238E27FC236}">
                <a16:creationId xmlns:a16="http://schemas.microsoft.com/office/drawing/2014/main" id="{8B4A2380-A005-4A40-B085-62BE079B2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410" y="2446400"/>
            <a:ext cx="6083300" cy="4140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6026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Gradient</a:t>
            </a:r>
            <a:r>
              <a:rPr spc="-10" dirty="0"/>
              <a:t> Descent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136005" cy="697230"/>
          </a:xfrm>
          <a:prstGeom prst="rect">
            <a:avLst/>
          </a:prstGeom>
        </p:spPr>
        <p:txBody>
          <a:bodyPr vert="horz" wrap="square" lIns="0" tIns="13335" rIns="0" bIns="0" rtlCol="0">
            <a:spAutoFit/>
          </a:bodyPr>
          <a:lstStyle/>
          <a:p>
            <a:pPr marL="12700">
              <a:lnSpc>
                <a:spcPct val="100000"/>
              </a:lnSpc>
              <a:spcBef>
                <a:spcPts val="105"/>
              </a:spcBef>
            </a:pPr>
            <a:r>
              <a:rPr spc="-15" dirty="0"/>
              <a:t>Regression:</a:t>
            </a:r>
            <a:r>
              <a:rPr spc="-45" dirty="0"/>
              <a:t> </a:t>
            </a:r>
            <a:r>
              <a:rPr dirty="0"/>
              <a:t>Output</a:t>
            </a:r>
            <a:r>
              <a:rPr spc="-35" dirty="0"/>
              <a:t> </a:t>
            </a:r>
            <a:r>
              <a:rPr dirty="0"/>
              <a:t>a</a:t>
            </a:r>
            <a:r>
              <a:rPr spc="-25" dirty="0"/>
              <a:t> </a:t>
            </a:r>
            <a:r>
              <a:rPr spc="-10" dirty="0"/>
              <a:t>scalar</a:t>
            </a:r>
          </a:p>
        </p:txBody>
      </p:sp>
      <p:grpSp>
        <p:nvGrpSpPr>
          <p:cNvPr id="3" name="object 3"/>
          <p:cNvGrpSpPr/>
          <p:nvPr/>
        </p:nvGrpSpPr>
        <p:grpSpPr>
          <a:xfrm>
            <a:off x="2520314" y="2345435"/>
            <a:ext cx="2566035" cy="1043940"/>
            <a:chOff x="2520314" y="2345435"/>
            <a:chExt cx="2566035" cy="1043940"/>
          </a:xfrm>
        </p:grpSpPr>
        <p:sp>
          <p:nvSpPr>
            <p:cNvPr id="4" name="object 4"/>
            <p:cNvSpPr/>
            <p:nvPr/>
          </p:nvSpPr>
          <p:spPr>
            <a:xfrm>
              <a:off x="2520314" y="2702559"/>
              <a:ext cx="2566035" cy="328930"/>
            </a:xfrm>
            <a:custGeom>
              <a:avLst/>
              <a:gdLst/>
              <a:ahLst/>
              <a:cxnLst/>
              <a:rect l="l" t="t" r="r" b="b"/>
              <a:pathLst>
                <a:path w="2566035" h="328930">
                  <a:moveTo>
                    <a:pt x="2461133" y="0"/>
                  </a:moveTo>
                  <a:lnTo>
                    <a:pt x="2456434" y="13335"/>
                  </a:lnTo>
                  <a:lnTo>
                    <a:pt x="2475484" y="21595"/>
                  </a:lnTo>
                  <a:lnTo>
                    <a:pt x="2491867" y="33035"/>
                  </a:lnTo>
                  <a:lnTo>
                    <a:pt x="2516632" y="65404"/>
                  </a:lnTo>
                  <a:lnTo>
                    <a:pt x="2531205" y="109156"/>
                  </a:lnTo>
                  <a:lnTo>
                    <a:pt x="2536063" y="162813"/>
                  </a:lnTo>
                  <a:lnTo>
                    <a:pt x="2534846" y="191845"/>
                  </a:lnTo>
                  <a:lnTo>
                    <a:pt x="2525079" y="241859"/>
                  </a:lnTo>
                  <a:lnTo>
                    <a:pt x="2505501" y="280912"/>
                  </a:lnTo>
                  <a:lnTo>
                    <a:pt x="2475732" y="307288"/>
                  </a:lnTo>
                  <a:lnTo>
                    <a:pt x="2456942" y="315594"/>
                  </a:lnTo>
                  <a:lnTo>
                    <a:pt x="2461133" y="328929"/>
                  </a:lnTo>
                  <a:lnTo>
                    <a:pt x="2506011" y="307879"/>
                  </a:lnTo>
                  <a:lnTo>
                    <a:pt x="2538984" y="271399"/>
                  </a:lnTo>
                  <a:lnTo>
                    <a:pt x="2559272" y="222662"/>
                  </a:lnTo>
                  <a:lnTo>
                    <a:pt x="2566035" y="164591"/>
                  </a:lnTo>
                  <a:lnTo>
                    <a:pt x="2564344" y="134417"/>
                  </a:lnTo>
                  <a:lnTo>
                    <a:pt x="2550818" y="80974"/>
                  </a:lnTo>
                  <a:lnTo>
                    <a:pt x="2523908" y="37468"/>
                  </a:lnTo>
                  <a:lnTo>
                    <a:pt x="2484995" y="8616"/>
                  </a:lnTo>
                  <a:lnTo>
                    <a:pt x="2461133" y="0"/>
                  </a:lnTo>
                  <a:close/>
                </a:path>
                <a:path w="2566035" h="328930">
                  <a:moveTo>
                    <a:pt x="104902" y="0"/>
                  </a:moveTo>
                  <a:lnTo>
                    <a:pt x="60134" y="21113"/>
                  </a:lnTo>
                  <a:lnTo>
                    <a:pt x="27178" y="57657"/>
                  </a:lnTo>
                  <a:lnTo>
                    <a:pt x="6778" y="106553"/>
                  </a:lnTo>
                  <a:lnTo>
                    <a:pt x="0" y="164591"/>
                  </a:lnTo>
                  <a:lnTo>
                    <a:pt x="1690" y="194782"/>
                  </a:lnTo>
                  <a:lnTo>
                    <a:pt x="15216" y="248209"/>
                  </a:lnTo>
                  <a:lnTo>
                    <a:pt x="42072" y="291568"/>
                  </a:lnTo>
                  <a:lnTo>
                    <a:pt x="81022" y="320333"/>
                  </a:lnTo>
                  <a:lnTo>
                    <a:pt x="104902" y="328929"/>
                  </a:lnTo>
                  <a:lnTo>
                    <a:pt x="109093" y="315594"/>
                  </a:lnTo>
                  <a:lnTo>
                    <a:pt x="90356" y="307288"/>
                  </a:lnTo>
                  <a:lnTo>
                    <a:pt x="74168" y="295719"/>
                  </a:lnTo>
                  <a:lnTo>
                    <a:pt x="49530" y="262889"/>
                  </a:lnTo>
                  <a:lnTo>
                    <a:pt x="34893" y="218186"/>
                  </a:lnTo>
                  <a:lnTo>
                    <a:pt x="29972" y="162813"/>
                  </a:lnTo>
                  <a:lnTo>
                    <a:pt x="31206" y="134735"/>
                  </a:lnTo>
                  <a:lnTo>
                    <a:pt x="41009" y="86054"/>
                  </a:lnTo>
                  <a:lnTo>
                    <a:pt x="60577" y="47642"/>
                  </a:lnTo>
                  <a:lnTo>
                    <a:pt x="90624" y="21595"/>
                  </a:lnTo>
                  <a:lnTo>
                    <a:pt x="109601" y="13335"/>
                  </a:lnTo>
                  <a:lnTo>
                    <a:pt x="104902" y="0"/>
                  </a:lnTo>
                  <a:close/>
                </a:path>
              </a:pathLst>
            </a:custGeom>
            <a:solidFill>
              <a:srgbClr val="000000"/>
            </a:solidFill>
          </p:spPr>
          <p:txBody>
            <a:bodyPr wrap="square" lIns="0" tIns="0" rIns="0" bIns="0" rtlCol="0"/>
            <a:lstStyle/>
            <a:p>
              <a:endParaRPr/>
            </a:p>
          </p:txBody>
        </p:sp>
        <p:pic>
          <p:nvPicPr>
            <p:cNvPr id="5" name="object 5"/>
            <p:cNvPicPr/>
            <p:nvPr/>
          </p:nvPicPr>
          <p:blipFill>
            <a:blip r:embed="rId3" cstate="print"/>
            <a:stretch>
              <a:fillRect/>
            </a:stretch>
          </p:blipFill>
          <p:spPr>
            <a:xfrm>
              <a:off x="2919983" y="2345435"/>
              <a:ext cx="1711451" cy="1043939"/>
            </a:xfrm>
            <a:prstGeom prst="rect">
              <a:avLst/>
            </a:prstGeom>
          </p:spPr>
        </p:pic>
      </p:grpSp>
      <p:sp>
        <p:nvSpPr>
          <p:cNvPr id="6" name="object 6"/>
          <p:cNvSpPr txBox="1"/>
          <p:nvPr/>
        </p:nvSpPr>
        <p:spPr>
          <a:xfrm>
            <a:off x="5165597" y="2428112"/>
            <a:ext cx="3376929" cy="798195"/>
          </a:xfrm>
          <a:prstGeom prst="rect">
            <a:avLst/>
          </a:prstGeom>
        </p:spPr>
        <p:txBody>
          <a:bodyPr vert="horz" wrap="square" lIns="0" tIns="81915" rIns="0" bIns="0" rtlCol="0">
            <a:spAutoFit/>
          </a:bodyPr>
          <a:lstStyle/>
          <a:p>
            <a:pPr marL="495934" marR="43180" indent="-445770">
              <a:lnSpc>
                <a:spcPts val="2810"/>
              </a:lnSpc>
              <a:spcBef>
                <a:spcPts val="645"/>
              </a:spcBef>
              <a:tabLst>
                <a:tab pos="495934" algn="l"/>
              </a:tabLst>
            </a:pPr>
            <a:r>
              <a:rPr sz="4200" spc="-7" baseline="-26785" dirty="0">
                <a:latin typeface="Cambria Math"/>
                <a:cs typeface="Cambria Math"/>
              </a:rPr>
              <a:t>=	</a:t>
            </a:r>
            <a:r>
              <a:rPr sz="2400" spc="-5" dirty="0">
                <a:latin typeface="Arial"/>
                <a:cs typeface="Arial"/>
              </a:rPr>
              <a:t>Dow Jones Industrial </a:t>
            </a:r>
            <a:r>
              <a:rPr sz="2400" spc="-655" dirty="0">
                <a:latin typeface="Arial"/>
                <a:cs typeface="Arial"/>
              </a:rPr>
              <a:t> </a:t>
            </a:r>
            <a:r>
              <a:rPr sz="2400" spc="-10" dirty="0">
                <a:latin typeface="Arial"/>
                <a:cs typeface="Arial"/>
              </a:rPr>
              <a:t>Average</a:t>
            </a:r>
            <a:r>
              <a:rPr sz="2400" spc="-30" dirty="0">
                <a:latin typeface="Arial"/>
                <a:cs typeface="Arial"/>
              </a:rPr>
              <a:t> </a:t>
            </a:r>
            <a:r>
              <a:rPr sz="2400" dirty="0">
                <a:latin typeface="Arial"/>
                <a:cs typeface="Arial"/>
              </a:rPr>
              <a:t>at</a:t>
            </a:r>
            <a:r>
              <a:rPr sz="2400" spc="-40" dirty="0">
                <a:latin typeface="Arial"/>
                <a:cs typeface="Arial"/>
              </a:rPr>
              <a:t> </a:t>
            </a:r>
            <a:r>
              <a:rPr sz="2400" dirty="0">
                <a:latin typeface="Arial"/>
                <a:cs typeface="Arial"/>
              </a:rPr>
              <a:t>tomorrow</a:t>
            </a:r>
            <a:endParaRPr sz="2400">
              <a:latin typeface="Arial"/>
              <a:cs typeface="Arial"/>
            </a:endParaRPr>
          </a:p>
        </p:txBody>
      </p:sp>
      <p:grpSp>
        <p:nvGrpSpPr>
          <p:cNvPr id="7" name="object 7"/>
          <p:cNvGrpSpPr/>
          <p:nvPr/>
        </p:nvGrpSpPr>
        <p:grpSpPr>
          <a:xfrm>
            <a:off x="2520314" y="3938015"/>
            <a:ext cx="2566035" cy="1158240"/>
            <a:chOff x="2520314" y="3938015"/>
            <a:chExt cx="2566035" cy="1158240"/>
          </a:xfrm>
        </p:grpSpPr>
        <p:sp>
          <p:nvSpPr>
            <p:cNvPr id="8" name="object 8"/>
            <p:cNvSpPr/>
            <p:nvPr/>
          </p:nvSpPr>
          <p:spPr>
            <a:xfrm>
              <a:off x="2520314" y="4342002"/>
              <a:ext cx="2566035" cy="328930"/>
            </a:xfrm>
            <a:custGeom>
              <a:avLst/>
              <a:gdLst/>
              <a:ahLst/>
              <a:cxnLst/>
              <a:rect l="l" t="t" r="r" b="b"/>
              <a:pathLst>
                <a:path w="2566035" h="328929">
                  <a:moveTo>
                    <a:pt x="2461133" y="0"/>
                  </a:moveTo>
                  <a:lnTo>
                    <a:pt x="2456434" y="13335"/>
                  </a:lnTo>
                  <a:lnTo>
                    <a:pt x="2475484" y="21597"/>
                  </a:lnTo>
                  <a:lnTo>
                    <a:pt x="2491867" y="33051"/>
                  </a:lnTo>
                  <a:lnTo>
                    <a:pt x="2516632" y="65532"/>
                  </a:lnTo>
                  <a:lnTo>
                    <a:pt x="2531205" y="109219"/>
                  </a:lnTo>
                  <a:lnTo>
                    <a:pt x="2536063" y="162814"/>
                  </a:lnTo>
                  <a:lnTo>
                    <a:pt x="2534846" y="191845"/>
                  </a:lnTo>
                  <a:lnTo>
                    <a:pt x="2525079" y="241859"/>
                  </a:lnTo>
                  <a:lnTo>
                    <a:pt x="2505501" y="280912"/>
                  </a:lnTo>
                  <a:lnTo>
                    <a:pt x="2475732" y="307288"/>
                  </a:lnTo>
                  <a:lnTo>
                    <a:pt x="2456942" y="315595"/>
                  </a:lnTo>
                  <a:lnTo>
                    <a:pt x="2461133" y="328930"/>
                  </a:lnTo>
                  <a:lnTo>
                    <a:pt x="2506011" y="307879"/>
                  </a:lnTo>
                  <a:lnTo>
                    <a:pt x="2538984" y="271399"/>
                  </a:lnTo>
                  <a:lnTo>
                    <a:pt x="2559272" y="222662"/>
                  </a:lnTo>
                  <a:lnTo>
                    <a:pt x="2566035" y="164592"/>
                  </a:lnTo>
                  <a:lnTo>
                    <a:pt x="2564344" y="134417"/>
                  </a:lnTo>
                  <a:lnTo>
                    <a:pt x="2550818" y="80974"/>
                  </a:lnTo>
                  <a:lnTo>
                    <a:pt x="2523908" y="37468"/>
                  </a:lnTo>
                  <a:lnTo>
                    <a:pt x="2484995" y="8616"/>
                  </a:lnTo>
                  <a:lnTo>
                    <a:pt x="2461133" y="0"/>
                  </a:lnTo>
                  <a:close/>
                </a:path>
                <a:path w="2566035" h="328929">
                  <a:moveTo>
                    <a:pt x="104902" y="0"/>
                  </a:moveTo>
                  <a:lnTo>
                    <a:pt x="60134" y="21113"/>
                  </a:lnTo>
                  <a:lnTo>
                    <a:pt x="27178" y="57658"/>
                  </a:lnTo>
                  <a:lnTo>
                    <a:pt x="6778" y="106553"/>
                  </a:lnTo>
                  <a:lnTo>
                    <a:pt x="0" y="164592"/>
                  </a:lnTo>
                  <a:lnTo>
                    <a:pt x="1690" y="194782"/>
                  </a:lnTo>
                  <a:lnTo>
                    <a:pt x="15216" y="248209"/>
                  </a:lnTo>
                  <a:lnTo>
                    <a:pt x="42072" y="291568"/>
                  </a:lnTo>
                  <a:lnTo>
                    <a:pt x="81022" y="320333"/>
                  </a:lnTo>
                  <a:lnTo>
                    <a:pt x="104902" y="328930"/>
                  </a:lnTo>
                  <a:lnTo>
                    <a:pt x="109093" y="315595"/>
                  </a:lnTo>
                  <a:lnTo>
                    <a:pt x="90356" y="307288"/>
                  </a:lnTo>
                  <a:lnTo>
                    <a:pt x="74168" y="295719"/>
                  </a:lnTo>
                  <a:lnTo>
                    <a:pt x="49530" y="262890"/>
                  </a:lnTo>
                  <a:lnTo>
                    <a:pt x="34893" y="218186"/>
                  </a:lnTo>
                  <a:lnTo>
                    <a:pt x="29972" y="162814"/>
                  </a:lnTo>
                  <a:lnTo>
                    <a:pt x="31206" y="134790"/>
                  </a:lnTo>
                  <a:lnTo>
                    <a:pt x="41009" y="86125"/>
                  </a:lnTo>
                  <a:lnTo>
                    <a:pt x="60577" y="47696"/>
                  </a:lnTo>
                  <a:lnTo>
                    <a:pt x="90624" y="21597"/>
                  </a:lnTo>
                  <a:lnTo>
                    <a:pt x="109601" y="13335"/>
                  </a:lnTo>
                  <a:lnTo>
                    <a:pt x="104902" y="0"/>
                  </a:lnTo>
                  <a:close/>
                </a:path>
              </a:pathLst>
            </a:custGeom>
            <a:solidFill>
              <a:srgbClr val="000000"/>
            </a:solidFill>
          </p:spPr>
          <p:txBody>
            <a:bodyPr wrap="square" lIns="0" tIns="0" rIns="0" bIns="0" rtlCol="0"/>
            <a:lstStyle/>
            <a:p>
              <a:endParaRPr/>
            </a:p>
          </p:txBody>
        </p:sp>
        <p:pic>
          <p:nvPicPr>
            <p:cNvPr id="9" name="object 9"/>
            <p:cNvPicPr/>
            <p:nvPr/>
          </p:nvPicPr>
          <p:blipFill>
            <a:blip r:embed="rId4" cstate="print"/>
            <a:stretch>
              <a:fillRect/>
            </a:stretch>
          </p:blipFill>
          <p:spPr>
            <a:xfrm>
              <a:off x="3015995" y="3938015"/>
              <a:ext cx="1517904" cy="1158240"/>
            </a:xfrm>
            <a:prstGeom prst="rect">
              <a:avLst/>
            </a:prstGeom>
          </p:spPr>
        </p:pic>
      </p:grpSp>
      <p:sp>
        <p:nvSpPr>
          <p:cNvPr id="10" name="object 10"/>
          <p:cNvSpPr txBox="1"/>
          <p:nvPr/>
        </p:nvSpPr>
        <p:spPr>
          <a:xfrm>
            <a:off x="5203697" y="4241038"/>
            <a:ext cx="290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sp>
        <p:nvSpPr>
          <p:cNvPr id="11" name="object 11"/>
          <p:cNvSpPr/>
          <p:nvPr/>
        </p:nvSpPr>
        <p:spPr>
          <a:xfrm>
            <a:off x="1975104" y="5715482"/>
            <a:ext cx="3655695" cy="328930"/>
          </a:xfrm>
          <a:custGeom>
            <a:avLst/>
            <a:gdLst/>
            <a:ahLst/>
            <a:cxnLst/>
            <a:rect l="l" t="t" r="r" b="b"/>
            <a:pathLst>
              <a:path w="3655695" h="328929">
                <a:moveTo>
                  <a:pt x="3550793" y="0"/>
                </a:moveTo>
                <a:lnTo>
                  <a:pt x="3546094" y="13347"/>
                </a:lnTo>
                <a:lnTo>
                  <a:pt x="3565144" y="21612"/>
                </a:lnTo>
                <a:lnTo>
                  <a:pt x="3581527" y="33053"/>
                </a:lnTo>
                <a:lnTo>
                  <a:pt x="3606292" y="65455"/>
                </a:lnTo>
                <a:lnTo>
                  <a:pt x="3620865" y="109167"/>
                </a:lnTo>
                <a:lnTo>
                  <a:pt x="3625723" y="162813"/>
                </a:lnTo>
                <a:lnTo>
                  <a:pt x="3624488" y="191819"/>
                </a:lnTo>
                <a:lnTo>
                  <a:pt x="3614685" y="241839"/>
                </a:lnTo>
                <a:lnTo>
                  <a:pt x="3595143" y="280906"/>
                </a:lnTo>
                <a:lnTo>
                  <a:pt x="3565338" y="307261"/>
                </a:lnTo>
                <a:lnTo>
                  <a:pt x="3546602" y="315556"/>
                </a:lnTo>
                <a:lnTo>
                  <a:pt x="3550793" y="328917"/>
                </a:lnTo>
                <a:lnTo>
                  <a:pt x="3595671" y="307868"/>
                </a:lnTo>
                <a:lnTo>
                  <a:pt x="3628644" y="271437"/>
                </a:lnTo>
                <a:lnTo>
                  <a:pt x="3648932" y="222651"/>
                </a:lnTo>
                <a:lnTo>
                  <a:pt x="3655695" y="164541"/>
                </a:lnTo>
                <a:lnTo>
                  <a:pt x="3654002" y="134392"/>
                </a:lnTo>
                <a:lnTo>
                  <a:pt x="3640425" y="80948"/>
                </a:lnTo>
                <a:lnTo>
                  <a:pt x="3613515" y="37438"/>
                </a:lnTo>
                <a:lnTo>
                  <a:pt x="3574653" y="8610"/>
                </a:lnTo>
                <a:lnTo>
                  <a:pt x="3550793" y="0"/>
                </a:lnTo>
                <a:close/>
              </a:path>
              <a:path w="3655695" h="328929">
                <a:moveTo>
                  <a:pt x="104901" y="0"/>
                </a:moveTo>
                <a:lnTo>
                  <a:pt x="60134" y="21089"/>
                </a:lnTo>
                <a:lnTo>
                  <a:pt x="27177" y="57657"/>
                </a:lnTo>
                <a:lnTo>
                  <a:pt x="6778" y="106527"/>
                </a:lnTo>
                <a:lnTo>
                  <a:pt x="0" y="164541"/>
                </a:lnTo>
                <a:lnTo>
                  <a:pt x="1690" y="194761"/>
                </a:lnTo>
                <a:lnTo>
                  <a:pt x="15216" y="248210"/>
                </a:lnTo>
                <a:lnTo>
                  <a:pt x="42054" y="291575"/>
                </a:lnTo>
                <a:lnTo>
                  <a:pt x="80968" y="320316"/>
                </a:lnTo>
                <a:lnTo>
                  <a:pt x="104901" y="328917"/>
                </a:lnTo>
                <a:lnTo>
                  <a:pt x="109093" y="315556"/>
                </a:lnTo>
                <a:lnTo>
                  <a:pt x="90302" y="307261"/>
                </a:lnTo>
                <a:lnTo>
                  <a:pt x="74120" y="295709"/>
                </a:lnTo>
                <a:lnTo>
                  <a:pt x="49529" y="262851"/>
                </a:lnTo>
                <a:lnTo>
                  <a:pt x="34845" y="218162"/>
                </a:lnTo>
                <a:lnTo>
                  <a:pt x="29971" y="162813"/>
                </a:lnTo>
                <a:lnTo>
                  <a:pt x="31188" y="134748"/>
                </a:lnTo>
                <a:lnTo>
                  <a:pt x="40955" y="86070"/>
                </a:lnTo>
                <a:lnTo>
                  <a:pt x="60577" y="47668"/>
                </a:lnTo>
                <a:lnTo>
                  <a:pt x="90624" y="21612"/>
                </a:lnTo>
                <a:lnTo>
                  <a:pt x="109600" y="13347"/>
                </a:lnTo>
                <a:lnTo>
                  <a:pt x="104901" y="0"/>
                </a:lnTo>
                <a:close/>
              </a:path>
            </a:pathLst>
          </a:custGeom>
          <a:solidFill>
            <a:srgbClr val="000000"/>
          </a:solidFill>
        </p:spPr>
        <p:txBody>
          <a:bodyPr wrap="square" lIns="0" tIns="0" rIns="0" bIns="0" rtlCol="0"/>
          <a:lstStyle/>
          <a:p>
            <a:endParaRPr/>
          </a:p>
        </p:txBody>
      </p:sp>
      <p:sp>
        <p:nvSpPr>
          <p:cNvPr id="12" name="object 12"/>
          <p:cNvSpPr txBox="1"/>
          <p:nvPr/>
        </p:nvSpPr>
        <p:spPr>
          <a:xfrm>
            <a:off x="707542" y="1802638"/>
            <a:ext cx="4359275" cy="42735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10" dirty="0">
                <a:latin typeface="Calibri"/>
                <a:cs typeface="Calibri"/>
              </a:rPr>
              <a:t>Stock</a:t>
            </a:r>
            <a:r>
              <a:rPr sz="2400" spc="-50" dirty="0">
                <a:latin typeface="Calibri"/>
                <a:cs typeface="Calibri"/>
              </a:rPr>
              <a:t> </a:t>
            </a:r>
            <a:r>
              <a:rPr sz="2400" spc="-15" dirty="0">
                <a:latin typeface="Calibri"/>
                <a:cs typeface="Calibri"/>
              </a:rPr>
              <a:t>Market</a:t>
            </a:r>
            <a:r>
              <a:rPr sz="2400" spc="-55" dirty="0">
                <a:latin typeface="Calibri"/>
                <a:cs typeface="Calibri"/>
              </a:rPr>
              <a:t> </a:t>
            </a:r>
            <a:r>
              <a:rPr sz="2400" spc="-15" dirty="0">
                <a:latin typeface="Calibri"/>
                <a:cs typeface="Calibri"/>
              </a:rPr>
              <a:t>Forecast</a:t>
            </a:r>
            <a:endParaRPr sz="2400">
              <a:latin typeface="Calibri"/>
              <a:cs typeface="Calibri"/>
            </a:endParaRPr>
          </a:p>
          <a:p>
            <a:pPr>
              <a:lnSpc>
                <a:spcPct val="100000"/>
              </a:lnSpc>
              <a:spcBef>
                <a:spcPts val="45"/>
              </a:spcBef>
              <a:buFont typeface="Arial"/>
              <a:buChar char="•"/>
            </a:pPr>
            <a:endParaRPr sz="2750">
              <a:latin typeface="Calibri"/>
              <a:cs typeface="Calibri"/>
            </a:endParaRPr>
          </a:p>
          <a:p>
            <a:pPr marR="1003300" algn="ctr">
              <a:lnSpc>
                <a:spcPct val="100000"/>
              </a:lnSpc>
            </a:pPr>
            <a:r>
              <a:rPr sz="2800" spc="-5" dirty="0">
                <a:latin typeface="Cambria Math"/>
                <a:cs typeface="Cambria Math"/>
              </a:rPr>
              <a:t>𝑓</a:t>
            </a:r>
            <a:endParaRPr sz="2800">
              <a:latin typeface="Cambria Math"/>
              <a:cs typeface="Cambria Math"/>
            </a:endParaRPr>
          </a:p>
          <a:p>
            <a:pPr>
              <a:lnSpc>
                <a:spcPct val="100000"/>
              </a:lnSpc>
              <a:spcBef>
                <a:spcPts val="15"/>
              </a:spcBef>
            </a:pPr>
            <a:endParaRPr sz="2750">
              <a:latin typeface="Cambria Math"/>
              <a:cs typeface="Cambria Math"/>
            </a:endParaRPr>
          </a:p>
          <a:p>
            <a:pPr marL="241300" indent="-228600">
              <a:lnSpc>
                <a:spcPct val="100000"/>
              </a:lnSpc>
              <a:buFont typeface="Arial"/>
              <a:buChar char="•"/>
              <a:tabLst>
                <a:tab pos="241300" algn="l"/>
              </a:tabLst>
            </a:pPr>
            <a:r>
              <a:rPr sz="2400" spc="-5" dirty="0">
                <a:latin typeface="Calibri"/>
                <a:cs typeface="Calibri"/>
              </a:rPr>
              <a:t>Self-driving</a:t>
            </a:r>
            <a:r>
              <a:rPr sz="2400" spc="-40" dirty="0">
                <a:latin typeface="Calibri"/>
                <a:cs typeface="Calibri"/>
              </a:rPr>
              <a:t> </a:t>
            </a:r>
            <a:r>
              <a:rPr sz="2400" spc="-5" dirty="0">
                <a:latin typeface="Calibri"/>
                <a:cs typeface="Calibri"/>
              </a:rPr>
              <a:t>Car</a:t>
            </a:r>
            <a:endParaRPr sz="2400">
              <a:latin typeface="Calibri"/>
              <a:cs typeface="Calibri"/>
            </a:endParaRPr>
          </a:p>
          <a:p>
            <a:pPr>
              <a:lnSpc>
                <a:spcPct val="100000"/>
              </a:lnSpc>
              <a:spcBef>
                <a:spcPts val="15"/>
              </a:spcBef>
              <a:buFont typeface="Arial"/>
              <a:buChar char="•"/>
            </a:pPr>
            <a:endParaRPr sz="2800">
              <a:latin typeface="Calibri"/>
              <a:cs typeface="Calibri"/>
            </a:endParaRPr>
          </a:p>
          <a:p>
            <a:pPr marR="1003300" algn="ctr">
              <a:lnSpc>
                <a:spcPct val="100000"/>
              </a:lnSpc>
            </a:pPr>
            <a:r>
              <a:rPr sz="2800" spc="-5" dirty="0">
                <a:latin typeface="Cambria Math"/>
                <a:cs typeface="Cambria Math"/>
              </a:rPr>
              <a:t>𝑓</a:t>
            </a:r>
            <a:endParaRPr sz="2800">
              <a:latin typeface="Cambria Math"/>
              <a:cs typeface="Cambria Math"/>
            </a:endParaRPr>
          </a:p>
          <a:p>
            <a:pPr>
              <a:lnSpc>
                <a:spcPct val="100000"/>
              </a:lnSpc>
              <a:spcBef>
                <a:spcPts val="25"/>
              </a:spcBef>
            </a:pPr>
            <a:endParaRPr sz="2700">
              <a:latin typeface="Cambria Math"/>
              <a:cs typeface="Cambria Math"/>
            </a:endParaRPr>
          </a:p>
          <a:p>
            <a:pPr marL="241300" indent="-228600">
              <a:lnSpc>
                <a:spcPct val="100000"/>
              </a:lnSpc>
              <a:buFont typeface="Arial"/>
              <a:buChar char="•"/>
              <a:tabLst>
                <a:tab pos="241300" algn="l"/>
              </a:tabLst>
            </a:pPr>
            <a:r>
              <a:rPr sz="2400" spc="-10" dirty="0">
                <a:latin typeface="Calibri"/>
                <a:cs typeface="Calibri"/>
              </a:rPr>
              <a:t>Recommendation</a:t>
            </a:r>
            <a:endParaRPr sz="2400">
              <a:latin typeface="Calibri"/>
              <a:cs typeface="Calibri"/>
            </a:endParaRPr>
          </a:p>
          <a:p>
            <a:pPr marL="1030605">
              <a:lnSpc>
                <a:spcPct val="100000"/>
              </a:lnSpc>
              <a:spcBef>
                <a:spcPts val="1460"/>
              </a:spcBef>
              <a:tabLst>
                <a:tab pos="1724025" algn="l"/>
                <a:tab pos="3502025" algn="l"/>
              </a:tabLst>
            </a:pPr>
            <a:r>
              <a:rPr sz="2800" spc="-5" dirty="0">
                <a:latin typeface="Cambria Math"/>
                <a:cs typeface="Cambria Math"/>
              </a:rPr>
              <a:t>𝑓	</a:t>
            </a:r>
            <a:r>
              <a:rPr sz="2400" spc="-5" dirty="0">
                <a:latin typeface="PMingLiU"/>
                <a:cs typeface="PMingLiU"/>
              </a:rPr>
              <a:t>使用</a:t>
            </a:r>
            <a:r>
              <a:rPr sz="2400" dirty="0">
                <a:latin typeface="PMingLiU"/>
                <a:cs typeface="PMingLiU"/>
              </a:rPr>
              <a:t>者</a:t>
            </a:r>
            <a:r>
              <a:rPr sz="2400" spc="-90" dirty="0">
                <a:latin typeface="PMingLiU"/>
                <a:cs typeface="PMingLiU"/>
              </a:rPr>
              <a:t> </a:t>
            </a:r>
            <a:r>
              <a:rPr sz="2400" dirty="0">
                <a:latin typeface="Calibri"/>
                <a:cs typeface="Calibri"/>
              </a:rPr>
              <a:t>A	</a:t>
            </a:r>
            <a:r>
              <a:rPr sz="3600" baseline="1157" dirty="0">
                <a:latin typeface="PMingLiU"/>
                <a:cs typeface="PMingLiU"/>
              </a:rPr>
              <a:t>商</a:t>
            </a:r>
            <a:r>
              <a:rPr sz="3600" spc="810" baseline="1157" dirty="0">
                <a:latin typeface="PMingLiU"/>
                <a:cs typeface="PMingLiU"/>
              </a:rPr>
              <a:t>品</a:t>
            </a:r>
            <a:r>
              <a:rPr sz="3600" baseline="1157" dirty="0">
                <a:latin typeface="Calibri"/>
                <a:cs typeface="Calibri"/>
              </a:rPr>
              <a:t>B</a:t>
            </a:r>
            <a:endParaRPr sz="3600" baseline="1157">
              <a:latin typeface="Calibri"/>
              <a:cs typeface="Calibri"/>
            </a:endParaRPr>
          </a:p>
        </p:txBody>
      </p:sp>
      <p:sp>
        <p:nvSpPr>
          <p:cNvPr id="13" name="object 13"/>
          <p:cNvSpPr txBox="1"/>
          <p:nvPr/>
        </p:nvSpPr>
        <p:spPr>
          <a:xfrm>
            <a:off x="5749797" y="5598058"/>
            <a:ext cx="1985010" cy="452120"/>
          </a:xfrm>
          <a:prstGeom prst="rect">
            <a:avLst/>
          </a:prstGeom>
        </p:spPr>
        <p:txBody>
          <a:bodyPr vert="horz" wrap="square" lIns="0" tIns="12065" rIns="0" bIns="0" rtlCol="0">
            <a:spAutoFit/>
          </a:bodyPr>
          <a:lstStyle/>
          <a:p>
            <a:pPr marL="12700">
              <a:lnSpc>
                <a:spcPct val="100000"/>
              </a:lnSpc>
              <a:spcBef>
                <a:spcPts val="95"/>
              </a:spcBef>
              <a:tabLst>
                <a:tab pos="447675" algn="l"/>
              </a:tabLst>
            </a:pPr>
            <a:r>
              <a:rPr sz="4200" spc="-7" baseline="-2976" dirty="0">
                <a:latin typeface="Cambria Math"/>
                <a:cs typeface="Cambria Math"/>
              </a:rPr>
              <a:t>=	</a:t>
            </a:r>
            <a:r>
              <a:rPr sz="2400" spc="-5" dirty="0">
                <a:latin typeface="PMingLiU"/>
                <a:cs typeface="PMingLiU"/>
              </a:rPr>
              <a:t>購買可能性</a:t>
            </a:r>
            <a:endParaRPr sz="2400">
              <a:latin typeface="PMingLiU"/>
              <a:cs typeface="PMingLiU"/>
            </a:endParaRPr>
          </a:p>
        </p:txBody>
      </p:sp>
      <p:sp>
        <p:nvSpPr>
          <p:cNvPr id="14" name="object 14"/>
          <p:cNvSpPr txBox="1"/>
          <p:nvPr/>
        </p:nvSpPr>
        <p:spPr>
          <a:xfrm>
            <a:off x="5648959" y="4264914"/>
            <a:ext cx="15494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PMingLiU"/>
                <a:cs typeface="PMingLiU"/>
              </a:rPr>
              <a:t>方向盤角度</a:t>
            </a:r>
            <a:endParaRPr sz="2400">
              <a:latin typeface="PMingLiU"/>
              <a:cs typeface="PMingLiU"/>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142104" cy="697230"/>
          </a:xfrm>
          <a:prstGeom prst="rect">
            <a:avLst/>
          </a:prstGeom>
        </p:spPr>
        <p:txBody>
          <a:bodyPr vert="horz" wrap="square" lIns="0" tIns="13335" rIns="0" bIns="0" rtlCol="0">
            <a:spAutoFit/>
          </a:bodyPr>
          <a:lstStyle/>
          <a:p>
            <a:pPr marL="12700">
              <a:lnSpc>
                <a:spcPct val="100000"/>
              </a:lnSpc>
              <a:spcBef>
                <a:spcPts val="105"/>
              </a:spcBef>
            </a:pPr>
            <a:r>
              <a:rPr spc="-40" dirty="0"/>
              <a:t>How’s</a:t>
            </a:r>
            <a:r>
              <a:rPr spc="-35" dirty="0"/>
              <a:t> </a:t>
            </a:r>
            <a:r>
              <a:rPr dirty="0"/>
              <a:t>the</a:t>
            </a:r>
            <a:r>
              <a:rPr spc="-35" dirty="0"/>
              <a:t> </a:t>
            </a:r>
            <a:r>
              <a:rPr spc="-10" dirty="0"/>
              <a:t>results?</a:t>
            </a:r>
          </a:p>
        </p:txBody>
      </p:sp>
      <p:pic>
        <p:nvPicPr>
          <p:cNvPr id="3" name="object 3"/>
          <p:cNvPicPr/>
          <p:nvPr/>
        </p:nvPicPr>
        <p:blipFill>
          <a:blip r:embed="rId2" cstate="print"/>
          <a:stretch>
            <a:fillRect/>
          </a:stretch>
        </p:blipFill>
        <p:spPr>
          <a:xfrm>
            <a:off x="477012" y="2151888"/>
            <a:ext cx="2150364" cy="524255"/>
          </a:xfrm>
          <a:prstGeom prst="rect">
            <a:avLst/>
          </a:prstGeom>
        </p:spPr>
      </p:pic>
      <p:sp>
        <p:nvSpPr>
          <p:cNvPr id="4" name="object 4"/>
          <p:cNvSpPr txBox="1"/>
          <p:nvPr/>
        </p:nvSpPr>
        <p:spPr>
          <a:xfrm>
            <a:off x="477012" y="2151888"/>
            <a:ext cx="2150745" cy="524510"/>
          </a:xfrm>
          <a:prstGeom prst="rect">
            <a:avLst/>
          </a:prstGeom>
          <a:ln w="6096">
            <a:solidFill>
              <a:srgbClr val="5B9BD4"/>
            </a:solidFill>
          </a:ln>
        </p:spPr>
        <p:txBody>
          <a:bodyPr vert="horz" wrap="square" lIns="0" tIns="24765" rIns="0" bIns="0" rtlCol="0">
            <a:spAutoFit/>
          </a:bodyPr>
          <a:lstStyle/>
          <a:p>
            <a:pPr marL="116839">
              <a:lnSpc>
                <a:spcPct val="100000"/>
              </a:lnSpc>
              <a:spcBef>
                <a:spcPts val="195"/>
              </a:spcBef>
            </a:pPr>
            <a:r>
              <a:rPr sz="2800" spc="-5" dirty="0">
                <a:latin typeface="Calibri"/>
                <a:cs typeface="Calibri"/>
              </a:rPr>
              <a:t>y</a:t>
            </a:r>
            <a:r>
              <a:rPr sz="2800" spc="-15" dirty="0">
                <a:latin typeface="Calibri"/>
                <a:cs typeface="Calibri"/>
              </a:rPr>
              <a:t> </a:t>
            </a:r>
            <a:r>
              <a:rPr sz="2800" spc="-5" dirty="0">
                <a:latin typeface="Calibri"/>
                <a:cs typeface="Calibri"/>
              </a:rPr>
              <a:t>= b +</a:t>
            </a:r>
            <a:r>
              <a:rPr sz="2800" dirty="0">
                <a:latin typeface="Calibri"/>
                <a:cs typeface="Calibri"/>
              </a:rPr>
              <a:t> </a:t>
            </a:r>
            <a:r>
              <a:rPr sz="2800" spc="-5" dirty="0">
                <a:latin typeface="Calibri"/>
                <a:cs typeface="Calibri"/>
              </a:rPr>
              <a:t>w</a:t>
            </a:r>
            <a:r>
              <a:rPr sz="2800" spc="5" dirty="0">
                <a:latin typeface="Calibri"/>
                <a:cs typeface="Calibri"/>
              </a:rPr>
              <a:t> </a:t>
            </a:r>
            <a:r>
              <a:rPr sz="2800" spc="95" dirty="0">
                <a:latin typeface="Cambria Math"/>
                <a:cs typeface="Cambria Math"/>
              </a:rPr>
              <a:t>∙</a:t>
            </a:r>
            <a:r>
              <a:rPr sz="2800" spc="10" dirty="0">
                <a:latin typeface="Cambria Math"/>
                <a:cs typeface="Cambria Math"/>
              </a:rPr>
              <a:t> </a:t>
            </a:r>
            <a:r>
              <a:rPr sz="2800" spc="-15" dirty="0">
                <a:latin typeface="Calibri"/>
                <a:cs typeface="Calibri"/>
              </a:rPr>
              <a:t>x</a:t>
            </a:r>
            <a:r>
              <a:rPr sz="2775" spc="-22" baseline="-21021" dirty="0">
                <a:latin typeface="Calibri"/>
                <a:cs typeface="Calibri"/>
              </a:rPr>
              <a:t>cp</a:t>
            </a:r>
            <a:endParaRPr sz="2775" baseline="-21021">
              <a:latin typeface="Calibri"/>
              <a:cs typeface="Calibri"/>
            </a:endParaRPr>
          </a:p>
        </p:txBody>
      </p:sp>
      <p:sp>
        <p:nvSpPr>
          <p:cNvPr id="5" name="object 5"/>
          <p:cNvSpPr txBox="1"/>
          <p:nvPr/>
        </p:nvSpPr>
        <p:spPr>
          <a:xfrm>
            <a:off x="463702" y="2681122"/>
            <a:ext cx="2102485" cy="2034539"/>
          </a:xfrm>
          <a:prstGeom prst="rect">
            <a:avLst/>
          </a:prstGeom>
        </p:spPr>
        <p:txBody>
          <a:bodyPr vert="horz" wrap="square" lIns="0" tIns="165100" rIns="0" bIns="0" rtlCol="0">
            <a:spAutoFit/>
          </a:bodyPr>
          <a:lstStyle/>
          <a:p>
            <a:pPr marL="88900">
              <a:lnSpc>
                <a:spcPct val="100000"/>
              </a:lnSpc>
              <a:spcBef>
                <a:spcPts val="1300"/>
              </a:spcBef>
            </a:pPr>
            <a:r>
              <a:rPr sz="2800" spc="-5" dirty="0">
                <a:latin typeface="Calibri"/>
                <a:cs typeface="Calibri"/>
              </a:rPr>
              <a:t>b</a:t>
            </a:r>
            <a:r>
              <a:rPr sz="2800" spc="-2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-188.4</a:t>
            </a:r>
            <a:endParaRPr sz="2800">
              <a:latin typeface="Calibri"/>
              <a:cs typeface="Calibri"/>
            </a:endParaRPr>
          </a:p>
          <a:p>
            <a:pPr marL="71120">
              <a:lnSpc>
                <a:spcPct val="100000"/>
              </a:lnSpc>
              <a:spcBef>
                <a:spcPts val="1200"/>
              </a:spcBef>
            </a:pPr>
            <a:r>
              <a:rPr sz="2800" spc="-5" dirty="0">
                <a:latin typeface="Calibri"/>
                <a:cs typeface="Calibri"/>
              </a:rPr>
              <a:t>w</a:t>
            </a:r>
            <a:r>
              <a:rPr sz="2800" spc="-20" dirty="0">
                <a:latin typeface="Calibri"/>
                <a:cs typeface="Calibri"/>
              </a:rPr>
              <a:t> </a:t>
            </a:r>
            <a:r>
              <a:rPr sz="2800" spc="-5" dirty="0">
                <a:latin typeface="Calibri"/>
                <a:cs typeface="Calibri"/>
              </a:rPr>
              <a:t>=</a:t>
            </a:r>
            <a:r>
              <a:rPr sz="2800" spc="-15" dirty="0">
                <a:latin typeface="Calibri"/>
                <a:cs typeface="Calibri"/>
              </a:rPr>
              <a:t> </a:t>
            </a:r>
            <a:r>
              <a:rPr sz="2800" spc="-5" dirty="0">
                <a:latin typeface="Calibri"/>
                <a:cs typeface="Calibri"/>
              </a:rPr>
              <a:t>2.7</a:t>
            </a:r>
            <a:endParaRPr sz="2800">
              <a:latin typeface="Calibri"/>
              <a:cs typeface="Calibri"/>
            </a:endParaRPr>
          </a:p>
          <a:p>
            <a:pPr marL="12700" marR="5080">
              <a:lnSpc>
                <a:spcPct val="100000"/>
              </a:lnSpc>
              <a:spcBef>
                <a:spcPts val="935"/>
              </a:spcBef>
            </a:pPr>
            <a:r>
              <a:rPr sz="2400" spc="-20" dirty="0">
                <a:latin typeface="Calibri"/>
                <a:cs typeface="Calibri"/>
              </a:rPr>
              <a:t>Average</a:t>
            </a:r>
            <a:r>
              <a:rPr sz="2400" spc="-45" dirty="0">
                <a:latin typeface="Calibri"/>
                <a:cs typeface="Calibri"/>
              </a:rPr>
              <a:t> </a:t>
            </a:r>
            <a:r>
              <a:rPr sz="2400" spc="-10" dirty="0">
                <a:latin typeface="Calibri"/>
                <a:cs typeface="Calibri"/>
              </a:rPr>
              <a:t>Error</a:t>
            </a:r>
            <a:r>
              <a:rPr sz="2400" spc="-65" dirty="0">
                <a:latin typeface="Calibri"/>
                <a:cs typeface="Calibri"/>
              </a:rPr>
              <a:t> </a:t>
            </a:r>
            <a:r>
              <a:rPr sz="2400" spc="-5" dirty="0">
                <a:latin typeface="Calibri"/>
                <a:cs typeface="Calibri"/>
              </a:rPr>
              <a:t>on </a:t>
            </a:r>
            <a:r>
              <a:rPr sz="2400" spc="-525" dirty="0">
                <a:latin typeface="Calibri"/>
                <a:cs typeface="Calibri"/>
              </a:rPr>
              <a:t> </a:t>
            </a:r>
            <a:r>
              <a:rPr sz="2400" spc="-25" dirty="0">
                <a:latin typeface="Calibri"/>
                <a:cs typeface="Calibri"/>
              </a:rPr>
              <a:t>Training</a:t>
            </a:r>
            <a:r>
              <a:rPr sz="2400" spc="-20" dirty="0">
                <a:latin typeface="Calibri"/>
                <a:cs typeface="Calibri"/>
              </a:rPr>
              <a:t> </a:t>
            </a:r>
            <a:r>
              <a:rPr sz="2400" spc="-15" dirty="0">
                <a:latin typeface="Calibri"/>
                <a:cs typeface="Calibri"/>
              </a:rPr>
              <a:t>Data</a:t>
            </a:r>
            <a:endParaRPr sz="2400">
              <a:latin typeface="Calibri"/>
              <a:cs typeface="Calibri"/>
            </a:endParaRPr>
          </a:p>
        </p:txBody>
      </p:sp>
      <p:pic>
        <p:nvPicPr>
          <p:cNvPr id="6" name="object 6"/>
          <p:cNvPicPr/>
          <p:nvPr/>
        </p:nvPicPr>
        <p:blipFill>
          <a:blip r:embed="rId3" cstate="print"/>
          <a:stretch>
            <a:fillRect/>
          </a:stretch>
        </p:blipFill>
        <p:spPr>
          <a:xfrm>
            <a:off x="2802370" y="2389587"/>
            <a:ext cx="6087178" cy="4017352"/>
          </a:xfrm>
          <a:prstGeom prst="rect">
            <a:avLst/>
          </a:prstGeom>
        </p:spPr>
      </p:pic>
      <p:sp>
        <p:nvSpPr>
          <p:cNvPr id="7" name="object 7"/>
          <p:cNvSpPr txBox="1"/>
          <p:nvPr/>
        </p:nvSpPr>
        <p:spPr>
          <a:xfrm>
            <a:off x="5210936" y="1945335"/>
            <a:ext cx="1650364" cy="391795"/>
          </a:xfrm>
          <a:prstGeom prst="rect">
            <a:avLst/>
          </a:prstGeom>
        </p:spPr>
        <p:txBody>
          <a:bodyPr vert="horz" wrap="square" lIns="0" tIns="12700" rIns="0" bIns="0" rtlCol="0">
            <a:spAutoFit/>
          </a:bodyPr>
          <a:lstStyle/>
          <a:p>
            <a:pPr marL="12700">
              <a:lnSpc>
                <a:spcPct val="100000"/>
              </a:lnSpc>
              <a:spcBef>
                <a:spcPts val="100"/>
              </a:spcBef>
            </a:pPr>
            <a:r>
              <a:rPr sz="2400" spc="-25" dirty="0">
                <a:latin typeface="Calibri"/>
                <a:cs typeface="Calibri"/>
              </a:rPr>
              <a:t>Training</a:t>
            </a:r>
            <a:r>
              <a:rPr sz="2400" spc="-75" dirty="0">
                <a:latin typeface="Calibri"/>
                <a:cs typeface="Calibri"/>
              </a:rPr>
              <a:t> </a:t>
            </a:r>
            <a:r>
              <a:rPr sz="2400" spc="-15" dirty="0">
                <a:latin typeface="Calibri"/>
                <a:cs typeface="Calibri"/>
              </a:rPr>
              <a:t>Data</a:t>
            </a:r>
            <a:endParaRPr sz="2400">
              <a:latin typeface="Calibri"/>
              <a:cs typeface="Calibri"/>
            </a:endParaRPr>
          </a:p>
        </p:txBody>
      </p:sp>
      <p:sp>
        <p:nvSpPr>
          <p:cNvPr id="8" name="object 8"/>
          <p:cNvSpPr txBox="1"/>
          <p:nvPr/>
        </p:nvSpPr>
        <p:spPr>
          <a:xfrm>
            <a:off x="7657465" y="2554681"/>
            <a:ext cx="365125" cy="391795"/>
          </a:xfrm>
          <a:prstGeom prst="rect">
            <a:avLst/>
          </a:prstGeom>
        </p:spPr>
        <p:txBody>
          <a:bodyPr vert="horz" wrap="square" lIns="0" tIns="12700" rIns="0" bIns="0" rtlCol="0">
            <a:spAutoFit/>
          </a:bodyPr>
          <a:lstStyle/>
          <a:p>
            <a:pPr marL="38100">
              <a:lnSpc>
                <a:spcPct val="100000"/>
              </a:lnSpc>
              <a:spcBef>
                <a:spcPts val="100"/>
              </a:spcBef>
            </a:pPr>
            <a:r>
              <a:rPr sz="3600" spc="82" baseline="-20833" dirty="0">
                <a:latin typeface="Cambria Math"/>
                <a:cs typeface="Cambria Math"/>
              </a:rPr>
              <a:t>𝑒</a:t>
            </a:r>
            <a:r>
              <a:rPr sz="1750" spc="55" dirty="0">
                <a:latin typeface="Cambria Math"/>
                <a:cs typeface="Cambria Math"/>
              </a:rPr>
              <a:t>1</a:t>
            </a:r>
            <a:endParaRPr sz="1750">
              <a:latin typeface="Cambria Math"/>
              <a:cs typeface="Cambria Math"/>
            </a:endParaRPr>
          </a:p>
        </p:txBody>
      </p:sp>
      <p:sp>
        <p:nvSpPr>
          <p:cNvPr id="9" name="object 9"/>
          <p:cNvSpPr txBox="1"/>
          <p:nvPr/>
        </p:nvSpPr>
        <p:spPr>
          <a:xfrm>
            <a:off x="6136894" y="4199077"/>
            <a:ext cx="371475" cy="391795"/>
          </a:xfrm>
          <a:prstGeom prst="rect">
            <a:avLst/>
          </a:prstGeom>
        </p:spPr>
        <p:txBody>
          <a:bodyPr vert="horz" wrap="square" lIns="0" tIns="12700" rIns="0" bIns="0" rtlCol="0">
            <a:spAutoFit/>
          </a:bodyPr>
          <a:lstStyle/>
          <a:p>
            <a:pPr marL="38100">
              <a:lnSpc>
                <a:spcPct val="100000"/>
              </a:lnSpc>
              <a:spcBef>
                <a:spcPts val="100"/>
              </a:spcBef>
            </a:pPr>
            <a:r>
              <a:rPr sz="3600" spc="120" baseline="-20833" dirty="0">
                <a:latin typeface="Cambria Math"/>
                <a:cs typeface="Cambria Math"/>
              </a:rPr>
              <a:t>𝑒</a:t>
            </a:r>
            <a:r>
              <a:rPr sz="1750" spc="80" dirty="0">
                <a:latin typeface="Cambria Math"/>
                <a:cs typeface="Cambria Math"/>
              </a:rPr>
              <a:t>2</a:t>
            </a:r>
            <a:endParaRPr sz="1750">
              <a:latin typeface="Cambria Math"/>
              <a:cs typeface="Cambria Math"/>
            </a:endParaRPr>
          </a:p>
        </p:txBody>
      </p:sp>
      <p:sp>
        <p:nvSpPr>
          <p:cNvPr id="10" name="object 10"/>
          <p:cNvSpPr/>
          <p:nvPr/>
        </p:nvSpPr>
        <p:spPr>
          <a:xfrm>
            <a:off x="6070853" y="2716529"/>
            <a:ext cx="1998345" cy="1867535"/>
          </a:xfrm>
          <a:custGeom>
            <a:avLst/>
            <a:gdLst/>
            <a:ahLst/>
            <a:cxnLst/>
            <a:rect l="l" t="t" r="r" b="b"/>
            <a:pathLst>
              <a:path w="1998345" h="1867535">
                <a:moveTo>
                  <a:pt x="1997964" y="0"/>
                </a:moveTo>
                <a:lnTo>
                  <a:pt x="1997964" y="261620"/>
                </a:lnTo>
              </a:path>
              <a:path w="1998345" h="1867535">
                <a:moveTo>
                  <a:pt x="0" y="1748028"/>
                </a:moveTo>
                <a:lnTo>
                  <a:pt x="0" y="1867281"/>
                </a:lnTo>
              </a:path>
            </a:pathLst>
          </a:custGeom>
          <a:ln w="38100">
            <a:solidFill>
              <a:srgbClr val="92D050"/>
            </a:solidFill>
          </a:ln>
        </p:spPr>
        <p:txBody>
          <a:bodyPr wrap="square" lIns="0" tIns="0" rIns="0" bIns="0" rtlCol="0"/>
          <a:lstStyle/>
          <a:p>
            <a:endParaRPr/>
          </a:p>
        </p:txBody>
      </p:sp>
      <p:sp>
        <p:nvSpPr>
          <p:cNvPr id="11" name="object 11"/>
          <p:cNvSpPr/>
          <p:nvPr/>
        </p:nvSpPr>
        <p:spPr>
          <a:xfrm>
            <a:off x="829868" y="5440934"/>
            <a:ext cx="337185" cy="20320"/>
          </a:xfrm>
          <a:custGeom>
            <a:avLst/>
            <a:gdLst/>
            <a:ahLst/>
            <a:cxnLst/>
            <a:rect l="l" t="t" r="r" b="b"/>
            <a:pathLst>
              <a:path w="337184" h="20320">
                <a:moveTo>
                  <a:pt x="336803" y="0"/>
                </a:moveTo>
                <a:lnTo>
                  <a:pt x="0" y="0"/>
                </a:lnTo>
                <a:lnTo>
                  <a:pt x="0" y="19811"/>
                </a:lnTo>
                <a:lnTo>
                  <a:pt x="336803" y="19811"/>
                </a:lnTo>
                <a:lnTo>
                  <a:pt x="336803" y="0"/>
                </a:lnTo>
                <a:close/>
              </a:path>
            </a:pathLst>
          </a:custGeom>
          <a:solidFill>
            <a:srgbClr val="000000"/>
          </a:solidFill>
        </p:spPr>
        <p:txBody>
          <a:bodyPr wrap="square" lIns="0" tIns="0" rIns="0" bIns="0" rtlCol="0"/>
          <a:lstStyle/>
          <a:p>
            <a:endParaRPr/>
          </a:p>
        </p:txBody>
      </p:sp>
      <p:sp>
        <p:nvSpPr>
          <p:cNvPr id="12" name="object 12"/>
          <p:cNvSpPr txBox="1"/>
          <p:nvPr/>
        </p:nvSpPr>
        <p:spPr>
          <a:xfrm>
            <a:off x="817270" y="5424932"/>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10</a:t>
            </a:r>
            <a:endParaRPr sz="2400">
              <a:latin typeface="Cambria Math"/>
              <a:cs typeface="Cambria Math"/>
            </a:endParaRPr>
          </a:p>
        </p:txBody>
      </p:sp>
      <p:sp>
        <p:nvSpPr>
          <p:cNvPr id="13" name="object 13"/>
          <p:cNvSpPr txBox="1"/>
          <p:nvPr/>
        </p:nvSpPr>
        <p:spPr>
          <a:xfrm>
            <a:off x="480974" y="5254497"/>
            <a:ext cx="2469515" cy="391160"/>
          </a:xfrm>
          <a:prstGeom prst="rect">
            <a:avLst/>
          </a:prstGeom>
        </p:spPr>
        <p:txBody>
          <a:bodyPr vert="horz" wrap="square" lIns="0" tIns="12700" rIns="0" bIns="0" rtlCol="0">
            <a:spAutoFit/>
          </a:bodyPr>
          <a:lstStyle/>
          <a:p>
            <a:pPr marL="38100">
              <a:lnSpc>
                <a:spcPct val="100000"/>
              </a:lnSpc>
              <a:spcBef>
                <a:spcPts val="100"/>
              </a:spcBef>
              <a:tabLst>
                <a:tab pos="432434" algn="l"/>
                <a:tab pos="753745" algn="l"/>
                <a:tab pos="1671320" algn="l"/>
              </a:tabLst>
            </a:pPr>
            <a:r>
              <a:rPr sz="3600" baseline="5787" dirty="0">
                <a:latin typeface="Cambria Math"/>
                <a:cs typeface="Cambria Math"/>
              </a:rPr>
              <a:t>=	</a:t>
            </a:r>
            <a:r>
              <a:rPr sz="3600" baseline="48611" dirty="0">
                <a:latin typeface="Cambria Math"/>
                <a:cs typeface="Cambria Math"/>
              </a:rPr>
              <a:t>1	</a:t>
            </a:r>
            <a:r>
              <a:rPr sz="3600" spc="3645" baseline="5787" dirty="0">
                <a:latin typeface="Cambria Math"/>
                <a:cs typeface="Cambria Math"/>
              </a:rPr>
              <a:t>෍</a:t>
            </a:r>
            <a:r>
              <a:rPr sz="3600" spc="30" baseline="5787" dirty="0">
                <a:latin typeface="Cambria Math"/>
                <a:cs typeface="Cambria Math"/>
              </a:rPr>
              <a:t> </a:t>
            </a:r>
            <a:r>
              <a:rPr sz="3600" spc="179" baseline="5787" dirty="0">
                <a:latin typeface="Cambria Math"/>
                <a:cs typeface="Cambria Math"/>
              </a:rPr>
              <a:t>𝑒</a:t>
            </a:r>
            <a:r>
              <a:rPr sz="2625" spc="179" baseline="36507" dirty="0">
                <a:latin typeface="Cambria Math"/>
                <a:cs typeface="Cambria Math"/>
              </a:rPr>
              <a:t>𝑛	</a:t>
            </a:r>
            <a:r>
              <a:rPr sz="2400" dirty="0">
                <a:latin typeface="Calibri"/>
                <a:cs typeface="Calibri"/>
              </a:rPr>
              <a:t>=</a:t>
            </a:r>
            <a:r>
              <a:rPr sz="2400" spc="-45" dirty="0">
                <a:latin typeface="Calibri"/>
                <a:cs typeface="Calibri"/>
              </a:rPr>
              <a:t> </a:t>
            </a:r>
            <a:r>
              <a:rPr sz="2400" spc="-5" dirty="0">
                <a:latin typeface="Calibri"/>
                <a:cs typeface="Calibri"/>
              </a:rPr>
              <a:t>31.9</a:t>
            </a:r>
            <a:endParaRPr sz="2400">
              <a:latin typeface="Calibri"/>
              <a:cs typeface="Calibri"/>
            </a:endParaRPr>
          </a:p>
        </p:txBody>
      </p:sp>
      <p:sp>
        <p:nvSpPr>
          <p:cNvPr id="14" name="object 14"/>
          <p:cNvSpPr txBox="1"/>
          <p:nvPr/>
        </p:nvSpPr>
        <p:spPr>
          <a:xfrm>
            <a:off x="1205890" y="5691632"/>
            <a:ext cx="464184" cy="292735"/>
          </a:xfrm>
          <a:prstGeom prst="rect">
            <a:avLst/>
          </a:prstGeom>
        </p:spPr>
        <p:txBody>
          <a:bodyPr vert="horz" wrap="square" lIns="0" tIns="12700" rIns="0" bIns="0" rtlCol="0">
            <a:spAutoFit/>
          </a:bodyPr>
          <a:lstStyle/>
          <a:p>
            <a:pPr marL="12700">
              <a:lnSpc>
                <a:spcPct val="100000"/>
              </a:lnSpc>
              <a:spcBef>
                <a:spcPts val="100"/>
              </a:spcBef>
            </a:pPr>
            <a:r>
              <a:rPr sz="1750" spc="254" dirty="0">
                <a:latin typeface="Cambria Math"/>
                <a:cs typeface="Cambria Math"/>
              </a:rPr>
              <a:t>𝑛</a:t>
            </a:r>
            <a:r>
              <a:rPr sz="1750" spc="-35"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15" name="object 15"/>
          <p:cNvSpPr txBox="1"/>
          <p:nvPr/>
        </p:nvSpPr>
        <p:spPr>
          <a:xfrm>
            <a:off x="1295780" y="4848860"/>
            <a:ext cx="281940" cy="292735"/>
          </a:xfrm>
          <a:prstGeom prst="rect">
            <a:avLst/>
          </a:prstGeom>
        </p:spPr>
        <p:txBody>
          <a:bodyPr vert="horz" wrap="square" lIns="0" tIns="12700" rIns="0" bIns="0" rtlCol="0">
            <a:spAutoFit/>
          </a:bodyPr>
          <a:lstStyle/>
          <a:p>
            <a:pPr marL="12700">
              <a:lnSpc>
                <a:spcPct val="100000"/>
              </a:lnSpc>
              <a:spcBef>
                <a:spcPts val="100"/>
              </a:spcBef>
            </a:pPr>
            <a:r>
              <a:rPr sz="1750" spc="30" dirty="0">
                <a:latin typeface="Cambria Math"/>
                <a:cs typeface="Cambria Math"/>
              </a:rPr>
              <a:t>10</a:t>
            </a:r>
            <a:endParaRPr sz="1750">
              <a:latin typeface="Cambria Math"/>
              <a:cs typeface="Cambria Math"/>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308228"/>
            <a:ext cx="4141470" cy="1300480"/>
          </a:xfrm>
          <a:prstGeom prst="rect">
            <a:avLst/>
          </a:prstGeom>
        </p:spPr>
        <p:txBody>
          <a:bodyPr vert="horz" wrap="square" lIns="0" tIns="12700" rIns="0" bIns="0" rtlCol="0">
            <a:spAutoFit/>
          </a:bodyPr>
          <a:lstStyle/>
          <a:p>
            <a:pPr marL="12700">
              <a:lnSpc>
                <a:spcPts val="5015"/>
              </a:lnSpc>
              <a:spcBef>
                <a:spcPts val="100"/>
              </a:spcBef>
            </a:pPr>
            <a:r>
              <a:rPr spc="-40" dirty="0"/>
              <a:t>How’s</a:t>
            </a:r>
            <a:r>
              <a:rPr spc="-35" dirty="0"/>
              <a:t> </a:t>
            </a:r>
            <a:r>
              <a:rPr dirty="0"/>
              <a:t>the</a:t>
            </a:r>
            <a:r>
              <a:rPr spc="-35" dirty="0"/>
              <a:t> </a:t>
            </a:r>
            <a:r>
              <a:rPr spc="-10" dirty="0"/>
              <a:t>results?</a:t>
            </a:r>
          </a:p>
          <a:p>
            <a:pPr marL="12700">
              <a:lnSpc>
                <a:spcPts val="5015"/>
              </a:lnSpc>
            </a:pPr>
            <a:r>
              <a:rPr dirty="0"/>
              <a:t>-</a:t>
            </a:r>
            <a:r>
              <a:rPr spc="-20" dirty="0"/>
              <a:t> Generalization</a:t>
            </a:r>
          </a:p>
        </p:txBody>
      </p:sp>
      <p:pic>
        <p:nvPicPr>
          <p:cNvPr id="3" name="object 3"/>
          <p:cNvPicPr/>
          <p:nvPr/>
        </p:nvPicPr>
        <p:blipFill>
          <a:blip r:embed="rId3" cstate="print"/>
          <a:stretch>
            <a:fillRect/>
          </a:stretch>
        </p:blipFill>
        <p:spPr>
          <a:xfrm>
            <a:off x="477012" y="2151888"/>
            <a:ext cx="2150364" cy="524255"/>
          </a:xfrm>
          <a:prstGeom prst="rect">
            <a:avLst/>
          </a:prstGeom>
        </p:spPr>
      </p:pic>
      <p:sp>
        <p:nvSpPr>
          <p:cNvPr id="4" name="object 4"/>
          <p:cNvSpPr txBox="1"/>
          <p:nvPr/>
        </p:nvSpPr>
        <p:spPr>
          <a:xfrm>
            <a:off x="477012" y="2151888"/>
            <a:ext cx="2150745" cy="524510"/>
          </a:xfrm>
          <a:prstGeom prst="rect">
            <a:avLst/>
          </a:prstGeom>
          <a:ln w="6096">
            <a:solidFill>
              <a:srgbClr val="5B9BD4"/>
            </a:solidFill>
          </a:ln>
        </p:spPr>
        <p:txBody>
          <a:bodyPr vert="horz" wrap="square" lIns="0" tIns="24765" rIns="0" bIns="0" rtlCol="0">
            <a:spAutoFit/>
          </a:bodyPr>
          <a:lstStyle/>
          <a:p>
            <a:pPr marL="116839">
              <a:lnSpc>
                <a:spcPct val="100000"/>
              </a:lnSpc>
              <a:spcBef>
                <a:spcPts val="195"/>
              </a:spcBef>
            </a:pPr>
            <a:r>
              <a:rPr sz="2800" spc="-5" dirty="0">
                <a:latin typeface="Calibri"/>
                <a:cs typeface="Calibri"/>
              </a:rPr>
              <a:t>y</a:t>
            </a:r>
            <a:r>
              <a:rPr sz="2800" spc="-15" dirty="0">
                <a:latin typeface="Calibri"/>
                <a:cs typeface="Calibri"/>
              </a:rPr>
              <a:t> </a:t>
            </a:r>
            <a:r>
              <a:rPr sz="2800" spc="-5" dirty="0">
                <a:latin typeface="Calibri"/>
                <a:cs typeface="Calibri"/>
              </a:rPr>
              <a:t>= b +</a:t>
            </a:r>
            <a:r>
              <a:rPr sz="2800" dirty="0">
                <a:latin typeface="Calibri"/>
                <a:cs typeface="Calibri"/>
              </a:rPr>
              <a:t> </a:t>
            </a:r>
            <a:r>
              <a:rPr sz="2800" spc="-5" dirty="0">
                <a:latin typeface="Calibri"/>
                <a:cs typeface="Calibri"/>
              </a:rPr>
              <a:t>w</a:t>
            </a:r>
            <a:r>
              <a:rPr sz="2800" spc="5" dirty="0">
                <a:latin typeface="Calibri"/>
                <a:cs typeface="Calibri"/>
              </a:rPr>
              <a:t> </a:t>
            </a:r>
            <a:r>
              <a:rPr sz="2800" spc="95" dirty="0">
                <a:latin typeface="Cambria Math"/>
                <a:cs typeface="Cambria Math"/>
              </a:rPr>
              <a:t>∙</a:t>
            </a:r>
            <a:r>
              <a:rPr sz="2800" spc="10" dirty="0">
                <a:latin typeface="Cambria Math"/>
                <a:cs typeface="Cambria Math"/>
              </a:rPr>
              <a:t> </a:t>
            </a:r>
            <a:r>
              <a:rPr sz="2800" spc="-15" dirty="0">
                <a:latin typeface="Calibri"/>
                <a:cs typeface="Calibri"/>
              </a:rPr>
              <a:t>x</a:t>
            </a:r>
            <a:r>
              <a:rPr sz="2775" spc="-22" baseline="-21021" dirty="0">
                <a:latin typeface="Calibri"/>
                <a:cs typeface="Calibri"/>
              </a:rPr>
              <a:t>cp</a:t>
            </a:r>
            <a:endParaRPr sz="2775" baseline="-21021">
              <a:latin typeface="Calibri"/>
              <a:cs typeface="Calibri"/>
            </a:endParaRPr>
          </a:p>
        </p:txBody>
      </p:sp>
      <p:sp>
        <p:nvSpPr>
          <p:cNvPr id="5" name="object 5"/>
          <p:cNvSpPr txBox="1"/>
          <p:nvPr/>
        </p:nvSpPr>
        <p:spPr>
          <a:xfrm>
            <a:off x="463702" y="2681122"/>
            <a:ext cx="2102485" cy="2019300"/>
          </a:xfrm>
          <a:prstGeom prst="rect">
            <a:avLst/>
          </a:prstGeom>
        </p:spPr>
        <p:txBody>
          <a:bodyPr vert="horz" wrap="square" lIns="0" tIns="165100" rIns="0" bIns="0" rtlCol="0">
            <a:spAutoFit/>
          </a:bodyPr>
          <a:lstStyle/>
          <a:p>
            <a:pPr marL="88900">
              <a:lnSpc>
                <a:spcPct val="100000"/>
              </a:lnSpc>
              <a:spcBef>
                <a:spcPts val="1300"/>
              </a:spcBef>
            </a:pPr>
            <a:r>
              <a:rPr sz="2800" spc="-5" dirty="0">
                <a:latin typeface="Calibri"/>
                <a:cs typeface="Calibri"/>
              </a:rPr>
              <a:t>b</a:t>
            </a:r>
            <a:r>
              <a:rPr sz="2800" spc="-2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-188.4</a:t>
            </a:r>
            <a:endParaRPr sz="2800">
              <a:latin typeface="Calibri"/>
              <a:cs typeface="Calibri"/>
            </a:endParaRPr>
          </a:p>
          <a:p>
            <a:pPr marL="71120">
              <a:lnSpc>
                <a:spcPct val="100000"/>
              </a:lnSpc>
              <a:spcBef>
                <a:spcPts val="1200"/>
              </a:spcBef>
            </a:pPr>
            <a:r>
              <a:rPr sz="2800" spc="-5" dirty="0">
                <a:latin typeface="Calibri"/>
                <a:cs typeface="Calibri"/>
              </a:rPr>
              <a:t>w</a:t>
            </a:r>
            <a:r>
              <a:rPr sz="2800" spc="-20" dirty="0">
                <a:latin typeface="Calibri"/>
                <a:cs typeface="Calibri"/>
              </a:rPr>
              <a:t> </a:t>
            </a:r>
            <a:r>
              <a:rPr sz="2800" spc="-5" dirty="0">
                <a:latin typeface="Calibri"/>
                <a:cs typeface="Calibri"/>
              </a:rPr>
              <a:t>=</a:t>
            </a:r>
            <a:r>
              <a:rPr sz="2800" spc="-15" dirty="0">
                <a:latin typeface="Calibri"/>
                <a:cs typeface="Calibri"/>
              </a:rPr>
              <a:t> </a:t>
            </a:r>
            <a:r>
              <a:rPr sz="2800" spc="-5" dirty="0">
                <a:latin typeface="Calibri"/>
                <a:cs typeface="Calibri"/>
              </a:rPr>
              <a:t>2.7</a:t>
            </a:r>
            <a:endParaRPr sz="2800">
              <a:latin typeface="Calibri"/>
              <a:cs typeface="Calibri"/>
            </a:endParaRPr>
          </a:p>
          <a:p>
            <a:pPr marL="12700" marR="5080">
              <a:lnSpc>
                <a:spcPct val="100000"/>
              </a:lnSpc>
              <a:spcBef>
                <a:spcPts val="815"/>
              </a:spcBef>
            </a:pPr>
            <a:r>
              <a:rPr sz="2400" spc="-20" dirty="0">
                <a:latin typeface="Calibri"/>
                <a:cs typeface="Calibri"/>
              </a:rPr>
              <a:t>Average</a:t>
            </a:r>
            <a:r>
              <a:rPr sz="2400" spc="-45" dirty="0">
                <a:latin typeface="Calibri"/>
                <a:cs typeface="Calibri"/>
              </a:rPr>
              <a:t> </a:t>
            </a:r>
            <a:r>
              <a:rPr sz="2400" spc="-10" dirty="0">
                <a:latin typeface="Calibri"/>
                <a:cs typeface="Calibri"/>
              </a:rPr>
              <a:t>Error</a:t>
            </a:r>
            <a:r>
              <a:rPr sz="2400" spc="-65" dirty="0">
                <a:latin typeface="Calibri"/>
                <a:cs typeface="Calibri"/>
              </a:rPr>
              <a:t> </a:t>
            </a:r>
            <a:r>
              <a:rPr sz="2400" spc="-5" dirty="0">
                <a:latin typeface="Calibri"/>
                <a:cs typeface="Calibri"/>
              </a:rPr>
              <a:t>on </a:t>
            </a:r>
            <a:r>
              <a:rPr sz="2400" spc="-525" dirty="0">
                <a:latin typeface="Calibri"/>
                <a:cs typeface="Calibri"/>
              </a:rPr>
              <a:t> </a:t>
            </a:r>
            <a:r>
              <a:rPr sz="2400" spc="-35" dirty="0">
                <a:latin typeface="Calibri"/>
                <a:cs typeface="Calibri"/>
              </a:rPr>
              <a:t>Testing</a:t>
            </a:r>
            <a:r>
              <a:rPr sz="2400" spc="-20" dirty="0">
                <a:latin typeface="Calibri"/>
                <a:cs typeface="Calibri"/>
              </a:rPr>
              <a:t> </a:t>
            </a:r>
            <a:r>
              <a:rPr sz="2400" spc="-15" dirty="0">
                <a:latin typeface="Calibri"/>
                <a:cs typeface="Calibri"/>
              </a:rPr>
              <a:t>Data</a:t>
            </a:r>
            <a:endParaRPr sz="2400">
              <a:latin typeface="Calibri"/>
              <a:cs typeface="Calibri"/>
            </a:endParaRPr>
          </a:p>
        </p:txBody>
      </p:sp>
      <p:sp>
        <p:nvSpPr>
          <p:cNvPr id="6" name="object 6"/>
          <p:cNvSpPr/>
          <p:nvPr/>
        </p:nvSpPr>
        <p:spPr>
          <a:xfrm>
            <a:off x="829868" y="5425694"/>
            <a:ext cx="337185" cy="20320"/>
          </a:xfrm>
          <a:custGeom>
            <a:avLst/>
            <a:gdLst/>
            <a:ahLst/>
            <a:cxnLst/>
            <a:rect l="l" t="t" r="r" b="b"/>
            <a:pathLst>
              <a:path w="337184" h="20320">
                <a:moveTo>
                  <a:pt x="336803" y="0"/>
                </a:moveTo>
                <a:lnTo>
                  <a:pt x="0" y="0"/>
                </a:lnTo>
                <a:lnTo>
                  <a:pt x="0" y="19811"/>
                </a:lnTo>
                <a:lnTo>
                  <a:pt x="336803" y="19811"/>
                </a:lnTo>
                <a:lnTo>
                  <a:pt x="336803" y="0"/>
                </a:lnTo>
                <a:close/>
              </a:path>
            </a:pathLst>
          </a:custGeom>
          <a:solidFill>
            <a:srgbClr val="000000"/>
          </a:solidFill>
        </p:spPr>
        <p:txBody>
          <a:bodyPr wrap="square" lIns="0" tIns="0" rIns="0" bIns="0" rtlCol="0"/>
          <a:lstStyle/>
          <a:p>
            <a:endParaRPr/>
          </a:p>
        </p:txBody>
      </p:sp>
      <p:sp>
        <p:nvSpPr>
          <p:cNvPr id="7" name="object 7"/>
          <p:cNvSpPr txBox="1"/>
          <p:nvPr/>
        </p:nvSpPr>
        <p:spPr>
          <a:xfrm>
            <a:off x="817270" y="5409691"/>
            <a:ext cx="3638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10</a:t>
            </a:r>
            <a:endParaRPr sz="2400">
              <a:latin typeface="Cambria Math"/>
              <a:cs typeface="Cambria Math"/>
            </a:endParaRPr>
          </a:p>
        </p:txBody>
      </p:sp>
      <p:sp>
        <p:nvSpPr>
          <p:cNvPr id="8" name="object 8"/>
          <p:cNvSpPr txBox="1"/>
          <p:nvPr/>
        </p:nvSpPr>
        <p:spPr>
          <a:xfrm>
            <a:off x="1205890" y="5676391"/>
            <a:ext cx="464184" cy="292735"/>
          </a:xfrm>
          <a:prstGeom prst="rect">
            <a:avLst/>
          </a:prstGeom>
        </p:spPr>
        <p:txBody>
          <a:bodyPr vert="horz" wrap="square" lIns="0" tIns="12700" rIns="0" bIns="0" rtlCol="0">
            <a:spAutoFit/>
          </a:bodyPr>
          <a:lstStyle/>
          <a:p>
            <a:pPr marL="12700">
              <a:lnSpc>
                <a:spcPct val="100000"/>
              </a:lnSpc>
              <a:spcBef>
                <a:spcPts val="100"/>
              </a:spcBef>
            </a:pPr>
            <a:r>
              <a:rPr sz="1750" spc="254" dirty="0">
                <a:latin typeface="Cambria Math"/>
                <a:cs typeface="Cambria Math"/>
              </a:rPr>
              <a:t>𝑛</a:t>
            </a:r>
            <a:r>
              <a:rPr sz="1750" spc="-35"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9" name="object 9"/>
          <p:cNvSpPr txBox="1"/>
          <p:nvPr/>
        </p:nvSpPr>
        <p:spPr>
          <a:xfrm>
            <a:off x="1295780" y="4833620"/>
            <a:ext cx="281940" cy="292735"/>
          </a:xfrm>
          <a:prstGeom prst="rect">
            <a:avLst/>
          </a:prstGeom>
        </p:spPr>
        <p:txBody>
          <a:bodyPr vert="horz" wrap="square" lIns="0" tIns="12700" rIns="0" bIns="0" rtlCol="0">
            <a:spAutoFit/>
          </a:bodyPr>
          <a:lstStyle/>
          <a:p>
            <a:pPr marL="12700">
              <a:lnSpc>
                <a:spcPct val="100000"/>
              </a:lnSpc>
              <a:spcBef>
                <a:spcPts val="100"/>
              </a:spcBef>
            </a:pPr>
            <a:r>
              <a:rPr sz="1750" spc="30" dirty="0">
                <a:latin typeface="Cambria Math"/>
                <a:cs typeface="Cambria Math"/>
              </a:rPr>
              <a:t>10</a:t>
            </a:r>
            <a:endParaRPr sz="1750">
              <a:latin typeface="Cambria Math"/>
              <a:cs typeface="Cambria Math"/>
            </a:endParaRPr>
          </a:p>
        </p:txBody>
      </p:sp>
      <p:sp>
        <p:nvSpPr>
          <p:cNvPr id="10" name="object 10"/>
          <p:cNvSpPr txBox="1"/>
          <p:nvPr/>
        </p:nvSpPr>
        <p:spPr>
          <a:xfrm>
            <a:off x="480974" y="5213984"/>
            <a:ext cx="2399665" cy="391160"/>
          </a:xfrm>
          <a:prstGeom prst="rect">
            <a:avLst/>
          </a:prstGeom>
        </p:spPr>
        <p:txBody>
          <a:bodyPr vert="horz" wrap="square" lIns="0" tIns="12700" rIns="0" bIns="0" rtlCol="0">
            <a:spAutoFit/>
          </a:bodyPr>
          <a:lstStyle/>
          <a:p>
            <a:pPr marL="38100">
              <a:lnSpc>
                <a:spcPct val="100000"/>
              </a:lnSpc>
              <a:spcBef>
                <a:spcPts val="100"/>
              </a:spcBef>
              <a:tabLst>
                <a:tab pos="432434" algn="l"/>
                <a:tab pos="753745" algn="l"/>
              </a:tabLst>
            </a:pPr>
            <a:r>
              <a:rPr sz="3600" baseline="1157" dirty="0">
                <a:latin typeface="Cambria Math"/>
                <a:cs typeface="Cambria Math"/>
              </a:rPr>
              <a:t>=	</a:t>
            </a:r>
            <a:r>
              <a:rPr sz="3600" baseline="43981" dirty="0">
                <a:latin typeface="Cambria Math"/>
                <a:cs typeface="Cambria Math"/>
              </a:rPr>
              <a:t>1	</a:t>
            </a:r>
            <a:r>
              <a:rPr sz="3600" spc="3645" baseline="1157" dirty="0">
                <a:latin typeface="Cambria Math"/>
                <a:cs typeface="Cambria Math"/>
              </a:rPr>
              <a:t>෍</a:t>
            </a:r>
            <a:r>
              <a:rPr sz="3600" baseline="1157" dirty="0">
                <a:latin typeface="Cambria Math"/>
                <a:cs typeface="Cambria Math"/>
              </a:rPr>
              <a:t> </a:t>
            </a:r>
            <a:r>
              <a:rPr sz="3600" spc="179" baseline="1157" dirty="0">
                <a:latin typeface="Cambria Math"/>
                <a:cs typeface="Cambria Math"/>
              </a:rPr>
              <a:t>𝑒</a:t>
            </a:r>
            <a:r>
              <a:rPr sz="2625" spc="179" baseline="30158" dirty="0">
                <a:latin typeface="Cambria Math"/>
                <a:cs typeface="Cambria Math"/>
              </a:rPr>
              <a:t>𝑛</a:t>
            </a:r>
            <a:r>
              <a:rPr sz="2625" spc="165" baseline="30158" dirty="0">
                <a:latin typeface="Cambria Math"/>
                <a:cs typeface="Cambria Math"/>
              </a:rPr>
              <a:t> </a:t>
            </a:r>
            <a:r>
              <a:rPr sz="2400" dirty="0">
                <a:latin typeface="Calibri"/>
                <a:cs typeface="Calibri"/>
              </a:rPr>
              <a:t>=</a:t>
            </a:r>
            <a:r>
              <a:rPr sz="2400" spc="-10" dirty="0">
                <a:latin typeface="Calibri"/>
                <a:cs typeface="Calibri"/>
              </a:rPr>
              <a:t> </a:t>
            </a:r>
            <a:r>
              <a:rPr sz="2400" spc="-355" dirty="0">
                <a:latin typeface="Calibri"/>
                <a:cs typeface="Calibri"/>
              </a:rPr>
              <a:t>35.0</a:t>
            </a:r>
            <a:endParaRPr sz="2400">
              <a:latin typeface="Calibri"/>
              <a:cs typeface="Calibri"/>
            </a:endParaRPr>
          </a:p>
        </p:txBody>
      </p:sp>
      <p:pic>
        <p:nvPicPr>
          <p:cNvPr id="11" name="object 11"/>
          <p:cNvPicPr/>
          <p:nvPr/>
        </p:nvPicPr>
        <p:blipFill>
          <a:blip r:embed="rId4" cstate="print"/>
          <a:stretch>
            <a:fillRect/>
          </a:stretch>
        </p:blipFill>
        <p:spPr>
          <a:xfrm>
            <a:off x="5297423" y="306324"/>
            <a:ext cx="3494531" cy="1383791"/>
          </a:xfrm>
          <a:prstGeom prst="rect">
            <a:avLst/>
          </a:prstGeom>
        </p:spPr>
      </p:pic>
      <p:sp>
        <p:nvSpPr>
          <p:cNvPr id="12" name="object 12"/>
          <p:cNvSpPr txBox="1"/>
          <p:nvPr/>
        </p:nvSpPr>
        <p:spPr>
          <a:xfrm>
            <a:off x="5297423" y="306324"/>
            <a:ext cx="3495040" cy="1384300"/>
          </a:xfrm>
          <a:prstGeom prst="rect">
            <a:avLst/>
          </a:prstGeom>
          <a:ln w="6096">
            <a:solidFill>
              <a:srgbClr val="FFC000"/>
            </a:solidFill>
          </a:ln>
        </p:spPr>
        <p:txBody>
          <a:bodyPr vert="horz" wrap="square" lIns="0" tIns="21590" rIns="0" bIns="0" rtlCol="0">
            <a:spAutoFit/>
          </a:bodyPr>
          <a:lstStyle/>
          <a:p>
            <a:pPr marL="92075" marR="63500">
              <a:lnSpc>
                <a:spcPct val="100000"/>
              </a:lnSpc>
              <a:spcBef>
                <a:spcPts val="170"/>
              </a:spcBef>
            </a:pPr>
            <a:r>
              <a:rPr sz="2800" spc="-10" dirty="0">
                <a:latin typeface="Calibri"/>
                <a:cs typeface="Calibri"/>
              </a:rPr>
              <a:t>What</a:t>
            </a:r>
            <a:r>
              <a:rPr sz="2800" dirty="0">
                <a:latin typeface="Calibri"/>
                <a:cs typeface="Calibri"/>
              </a:rPr>
              <a:t> </a:t>
            </a:r>
            <a:r>
              <a:rPr sz="2800" spc="-15" dirty="0">
                <a:latin typeface="Calibri"/>
                <a:cs typeface="Calibri"/>
              </a:rPr>
              <a:t>we really</a:t>
            </a:r>
            <a:r>
              <a:rPr sz="2800" spc="-5" dirty="0">
                <a:latin typeface="Calibri"/>
                <a:cs typeface="Calibri"/>
              </a:rPr>
              <a:t> </a:t>
            </a:r>
            <a:r>
              <a:rPr sz="2800" spc="-20" dirty="0">
                <a:latin typeface="Calibri"/>
                <a:cs typeface="Calibri"/>
              </a:rPr>
              <a:t>care </a:t>
            </a:r>
            <a:r>
              <a:rPr sz="2800" spc="-15" dirty="0">
                <a:latin typeface="Calibri"/>
                <a:cs typeface="Calibri"/>
              </a:rPr>
              <a:t> </a:t>
            </a:r>
            <a:r>
              <a:rPr sz="2800" spc="-5" dirty="0">
                <a:latin typeface="Calibri"/>
                <a:cs typeface="Calibri"/>
              </a:rPr>
              <a:t>about</a:t>
            </a:r>
            <a:r>
              <a:rPr sz="2800" dirty="0">
                <a:latin typeface="Calibri"/>
                <a:cs typeface="Calibri"/>
              </a:rPr>
              <a:t> </a:t>
            </a:r>
            <a:r>
              <a:rPr sz="2800" spc="-5" dirty="0">
                <a:latin typeface="Calibri"/>
                <a:cs typeface="Calibri"/>
              </a:rPr>
              <a:t>is the</a:t>
            </a:r>
            <a:r>
              <a:rPr sz="2800" spc="10" dirty="0">
                <a:latin typeface="Calibri"/>
                <a:cs typeface="Calibri"/>
              </a:rPr>
              <a:t> </a:t>
            </a:r>
            <a:r>
              <a:rPr sz="2800" spc="-15" dirty="0">
                <a:latin typeface="Calibri"/>
                <a:cs typeface="Calibri"/>
              </a:rPr>
              <a:t>error</a:t>
            </a:r>
            <a:r>
              <a:rPr sz="2800" spc="-5" dirty="0">
                <a:latin typeface="Calibri"/>
                <a:cs typeface="Calibri"/>
              </a:rPr>
              <a:t> </a:t>
            </a:r>
            <a:r>
              <a:rPr sz="2800" spc="-10" dirty="0">
                <a:latin typeface="Calibri"/>
                <a:cs typeface="Calibri"/>
              </a:rPr>
              <a:t>on </a:t>
            </a:r>
            <a:r>
              <a:rPr sz="2800" spc="-5" dirty="0">
                <a:latin typeface="Calibri"/>
                <a:cs typeface="Calibri"/>
              </a:rPr>
              <a:t> </a:t>
            </a:r>
            <a:r>
              <a:rPr sz="2800" spc="-15" dirty="0">
                <a:latin typeface="Calibri"/>
                <a:cs typeface="Calibri"/>
              </a:rPr>
              <a:t>new</a:t>
            </a:r>
            <a:r>
              <a:rPr sz="2800" spc="-10" dirty="0">
                <a:latin typeface="Calibri"/>
                <a:cs typeface="Calibri"/>
              </a:rPr>
              <a:t> </a:t>
            </a:r>
            <a:r>
              <a:rPr sz="2800" spc="-20" dirty="0">
                <a:latin typeface="Calibri"/>
                <a:cs typeface="Calibri"/>
              </a:rPr>
              <a:t>data</a:t>
            </a:r>
            <a:r>
              <a:rPr sz="2800" spc="-15" dirty="0">
                <a:latin typeface="Calibri"/>
                <a:cs typeface="Calibri"/>
              </a:rPr>
              <a:t> (testing</a:t>
            </a:r>
            <a:r>
              <a:rPr sz="2800" spc="5" dirty="0">
                <a:latin typeface="Calibri"/>
                <a:cs typeface="Calibri"/>
              </a:rPr>
              <a:t> </a:t>
            </a:r>
            <a:r>
              <a:rPr sz="2800" spc="-20" dirty="0">
                <a:latin typeface="Calibri"/>
                <a:cs typeface="Calibri"/>
              </a:rPr>
              <a:t>data)</a:t>
            </a:r>
            <a:endParaRPr sz="2800">
              <a:latin typeface="Calibri"/>
              <a:cs typeface="Calibri"/>
            </a:endParaRPr>
          </a:p>
        </p:txBody>
      </p:sp>
      <p:pic>
        <p:nvPicPr>
          <p:cNvPr id="13" name="object 13"/>
          <p:cNvPicPr/>
          <p:nvPr/>
        </p:nvPicPr>
        <p:blipFill>
          <a:blip r:embed="rId5" cstate="print"/>
          <a:stretch>
            <a:fillRect/>
          </a:stretch>
        </p:blipFill>
        <p:spPr>
          <a:xfrm>
            <a:off x="2671572" y="2295144"/>
            <a:ext cx="6444996" cy="4337304"/>
          </a:xfrm>
          <a:prstGeom prst="rect">
            <a:avLst/>
          </a:prstGeom>
        </p:spPr>
      </p:pic>
      <p:sp>
        <p:nvSpPr>
          <p:cNvPr id="14" name="object 14"/>
          <p:cNvSpPr txBox="1"/>
          <p:nvPr/>
        </p:nvSpPr>
        <p:spPr>
          <a:xfrm>
            <a:off x="3923791" y="1966086"/>
            <a:ext cx="46316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Another</a:t>
            </a:r>
            <a:r>
              <a:rPr sz="2400" spc="-20" dirty="0">
                <a:latin typeface="Calibri"/>
                <a:cs typeface="Calibri"/>
              </a:rPr>
              <a:t> </a:t>
            </a:r>
            <a:r>
              <a:rPr sz="2400" dirty="0">
                <a:latin typeface="Calibri"/>
                <a:cs typeface="Calibri"/>
              </a:rPr>
              <a:t>10</a:t>
            </a:r>
            <a:r>
              <a:rPr sz="2400" spc="-25" dirty="0">
                <a:latin typeface="Calibri"/>
                <a:cs typeface="Calibri"/>
              </a:rPr>
              <a:t> </a:t>
            </a:r>
            <a:r>
              <a:rPr sz="2400" spc="-15" dirty="0">
                <a:latin typeface="Calibri"/>
                <a:cs typeface="Calibri"/>
              </a:rPr>
              <a:t>pokemons</a:t>
            </a:r>
            <a:r>
              <a:rPr sz="2400" spc="-10" dirty="0">
                <a:latin typeface="Calibri"/>
                <a:cs typeface="Calibri"/>
              </a:rPr>
              <a:t> </a:t>
            </a:r>
            <a:r>
              <a:rPr sz="2400" dirty="0">
                <a:latin typeface="Calibri"/>
                <a:cs typeface="Calibri"/>
              </a:rPr>
              <a:t>as</a:t>
            </a:r>
            <a:r>
              <a:rPr sz="2400" spc="-20" dirty="0">
                <a:latin typeface="Calibri"/>
                <a:cs typeface="Calibri"/>
              </a:rPr>
              <a:t> </a:t>
            </a:r>
            <a:r>
              <a:rPr sz="2400" spc="-10" dirty="0">
                <a:latin typeface="Calibri"/>
                <a:cs typeface="Calibri"/>
              </a:rPr>
              <a:t>testing</a:t>
            </a:r>
            <a:r>
              <a:rPr sz="2400" spc="-20" dirty="0">
                <a:latin typeface="Calibri"/>
                <a:cs typeface="Calibri"/>
              </a:rPr>
              <a:t> </a:t>
            </a:r>
            <a:r>
              <a:rPr sz="2400" spc="-15" dirty="0">
                <a:latin typeface="Calibri"/>
                <a:cs typeface="Calibri"/>
              </a:rPr>
              <a:t>data</a:t>
            </a:r>
            <a:endParaRPr sz="2400">
              <a:latin typeface="Calibri"/>
              <a:cs typeface="Calibri"/>
            </a:endParaRPr>
          </a:p>
        </p:txBody>
      </p:sp>
      <p:pic>
        <p:nvPicPr>
          <p:cNvPr id="15" name="object 15"/>
          <p:cNvPicPr/>
          <p:nvPr/>
        </p:nvPicPr>
        <p:blipFill>
          <a:blip r:embed="rId6" cstate="print"/>
          <a:stretch>
            <a:fillRect/>
          </a:stretch>
        </p:blipFill>
        <p:spPr>
          <a:xfrm>
            <a:off x="3988308" y="2971800"/>
            <a:ext cx="2185416" cy="954024"/>
          </a:xfrm>
          <a:prstGeom prst="rect">
            <a:avLst/>
          </a:prstGeom>
        </p:spPr>
      </p:pic>
      <p:sp>
        <p:nvSpPr>
          <p:cNvPr id="16" name="object 16"/>
          <p:cNvSpPr txBox="1"/>
          <p:nvPr/>
        </p:nvSpPr>
        <p:spPr>
          <a:xfrm>
            <a:off x="3988308" y="2971800"/>
            <a:ext cx="2185670" cy="954405"/>
          </a:xfrm>
          <a:prstGeom prst="rect">
            <a:avLst/>
          </a:prstGeom>
          <a:ln w="6096">
            <a:solidFill>
              <a:srgbClr val="EC7C30"/>
            </a:solidFill>
          </a:ln>
        </p:spPr>
        <p:txBody>
          <a:bodyPr vert="horz" wrap="square" lIns="0" tIns="22225" rIns="0" bIns="0" rtlCol="0">
            <a:spAutoFit/>
          </a:bodyPr>
          <a:lstStyle/>
          <a:p>
            <a:pPr marL="336550" marR="205740" indent="-121920">
              <a:lnSpc>
                <a:spcPct val="100000"/>
              </a:lnSpc>
              <a:spcBef>
                <a:spcPts val="175"/>
              </a:spcBef>
            </a:pPr>
            <a:r>
              <a:rPr sz="2800" spc="-10" dirty="0">
                <a:latin typeface="Calibri"/>
                <a:cs typeface="Calibri"/>
              </a:rPr>
              <a:t>How</a:t>
            </a:r>
            <a:r>
              <a:rPr sz="2800" spc="-35" dirty="0">
                <a:latin typeface="Calibri"/>
                <a:cs typeface="Calibri"/>
              </a:rPr>
              <a:t> </a:t>
            </a:r>
            <a:r>
              <a:rPr sz="2800" spc="-10" dirty="0">
                <a:latin typeface="Calibri"/>
                <a:cs typeface="Calibri"/>
              </a:rPr>
              <a:t>can</a:t>
            </a:r>
            <a:r>
              <a:rPr sz="2800" spc="-50" dirty="0">
                <a:latin typeface="Calibri"/>
                <a:cs typeface="Calibri"/>
              </a:rPr>
              <a:t> </a:t>
            </a:r>
            <a:r>
              <a:rPr sz="2800" spc="-10" dirty="0">
                <a:latin typeface="Calibri"/>
                <a:cs typeface="Calibri"/>
              </a:rPr>
              <a:t>we </a:t>
            </a:r>
            <a:r>
              <a:rPr sz="2800" spc="-615" dirty="0">
                <a:latin typeface="Calibri"/>
                <a:cs typeface="Calibri"/>
              </a:rPr>
              <a:t> </a:t>
            </a:r>
            <a:r>
              <a:rPr sz="2800" spc="-5" dirty="0">
                <a:latin typeface="Calibri"/>
                <a:cs typeface="Calibri"/>
              </a:rPr>
              <a:t>do</a:t>
            </a:r>
            <a:r>
              <a:rPr sz="2800" spc="-25" dirty="0">
                <a:latin typeface="Calibri"/>
                <a:cs typeface="Calibri"/>
              </a:rPr>
              <a:t> </a:t>
            </a:r>
            <a:r>
              <a:rPr sz="2800" spc="-20" dirty="0">
                <a:latin typeface="Calibri"/>
                <a:cs typeface="Calibri"/>
              </a:rPr>
              <a:t>better?</a:t>
            </a:r>
            <a:endParaRPr sz="2800">
              <a:latin typeface="Calibri"/>
              <a:cs typeface="Calibri"/>
            </a:endParaRPr>
          </a:p>
        </p:txBody>
      </p:sp>
      <p:sp>
        <p:nvSpPr>
          <p:cNvPr id="17" name="object 17"/>
          <p:cNvSpPr txBox="1"/>
          <p:nvPr/>
        </p:nvSpPr>
        <p:spPr>
          <a:xfrm>
            <a:off x="727049" y="5978144"/>
            <a:ext cx="2439670"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&gt; </a:t>
            </a:r>
            <a:r>
              <a:rPr sz="2400" spc="-20" dirty="0">
                <a:latin typeface="Calibri"/>
                <a:cs typeface="Calibri"/>
              </a:rPr>
              <a:t>Average </a:t>
            </a:r>
            <a:r>
              <a:rPr sz="2400" spc="-10" dirty="0">
                <a:latin typeface="Calibri"/>
                <a:cs typeface="Calibri"/>
              </a:rPr>
              <a:t>Error </a:t>
            </a:r>
            <a:r>
              <a:rPr sz="2400" spc="-5" dirty="0">
                <a:latin typeface="Calibri"/>
                <a:cs typeface="Calibri"/>
              </a:rPr>
              <a:t>on </a:t>
            </a:r>
            <a:r>
              <a:rPr sz="2400" dirty="0">
                <a:latin typeface="Calibri"/>
                <a:cs typeface="Calibri"/>
              </a:rPr>
              <a:t> </a:t>
            </a:r>
            <a:r>
              <a:rPr sz="2400" spc="-25" dirty="0">
                <a:latin typeface="Calibri"/>
                <a:cs typeface="Calibri"/>
              </a:rPr>
              <a:t>Training</a:t>
            </a:r>
            <a:r>
              <a:rPr sz="2400" spc="-50" dirty="0">
                <a:latin typeface="Calibri"/>
                <a:cs typeface="Calibri"/>
              </a:rPr>
              <a:t> </a:t>
            </a:r>
            <a:r>
              <a:rPr sz="2400" spc="-15" dirty="0">
                <a:latin typeface="Calibri"/>
                <a:cs typeface="Calibri"/>
              </a:rPr>
              <a:t>Data</a:t>
            </a:r>
            <a:r>
              <a:rPr sz="2400" spc="-70" dirty="0">
                <a:latin typeface="Calibri"/>
                <a:cs typeface="Calibri"/>
              </a:rPr>
              <a:t> </a:t>
            </a:r>
            <a:r>
              <a:rPr sz="2400" spc="-5" dirty="0">
                <a:latin typeface="Calibri"/>
                <a:cs typeface="Calibri"/>
              </a:rPr>
              <a:t>(31.9)</a:t>
            </a:r>
            <a:endParaRPr sz="24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38" y="290575"/>
            <a:ext cx="3641090" cy="452120"/>
          </a:xfrm>
          <a:prstGeom prst="rect">
            <a:avLst/>
          </a:prstGeom>
        </p:spPr>
        <p:txBody>
          <a:bodyPr vert="horz" wrap="square" lIns="0" tIns="12065" rIns="0" bIns="0" rtlCol="0">
            <a:spAutoFit/>
          </a:bodyPr>
          <a:lstStyle/>
          <a:p>
            <a:pPr marL="12700">
              <a:lnSpc>
                <a:spcPct val="100000"/>
              </a:lnSpc>
              <a:spcBef>
                <a:spcPts val="95"/>
              </a:spcBef>
            </a:pPr>
            <a:r>
              <a:rPr sz="2800" b="1" i="1" u="sng" spc="-5" dirty="0">
                <a:uFill>
                  <a:solidFill>
                    <a:srgbClr val="000000"/>
                  </a:solidFill>
                </a:uFill>
                <a:latin typeface="Calibri"/>
                <a:cs typeface="Calibri"/>
              </a:rPr>
              <a:t>Selecting another</a:t>
            </a:r>
            <a:r>
              <a:rPr sz="2800" b="1" i="1" u="sng" spc="-20" dirty="0">
                <a:uFill>
                  <a:solidFill>
                    <a:srgbClr val="000000"/>
                  </a:solidFill>
                </a:uFill>
                <a:latin typeface="Calibri"/>
                <a:cs typeface="Calibri"/>
              </a:rPr>
              <a:t> </a:t>
            </a:r>
            <a:r>
              <a:rPr sz="2800" b="1" i="1" u="sng" spc="-10" dirty="0">
                <a:uFill>
                  <a:solidFill>
                    <a:srgbClr val="000000"/>
                  </a:solidFill>
                </a:uFill>
                <a:latin typeface="Calibri"/>
                <a:cs typeface="Calibri"/>
              </a:rPr>
              <a:t>Model</a:t>
            </a:r>
            <a:endParaRPr sz="2800">
              <a:latin typeface="Calibri"/>
              <a:cs typeface="Calibri"/>
            </a:endParaRPr>
          </a:p>
        </p:txBody>
      </p:sp>
      <p:sp>
        <p:nvSpPr>
          <p:cNvPr id="3" name="object 3"/>
          <p:cNvSpPr txBox="1"/>
          <p:nvPr/>
        </p:nvSpPr>
        <p:spPr>
          <a:xfrm>
            <a:off x="318617" y="1995140"/>
            <a:ext cx="3175000" cy="4414520"/>
          </a:xfrm>
          <a:prstGeom prst="rect">
            <a:avLst/>
          </a:prstGeom>
        </p:spPr>
        <p:txBody>
          <a:bodyPr vert="horz" wrap="square" lIns="0" tIns="237490" rIns="0" bIns="0" rtlCol="0">
            <a:spAutoFit/>
          </a:bodyPr>
          <a:lstStyle/>
          <a:p>
            <a:pPr marL="50800">
              <a:lnSpc>
                <a:spcPct val="100000"/>
              </a:lnSpc>
              <a:spcBef>
                <a:spcPts val="1870"/>
              </a:spcBef>
            </a:pPr>
            <a:r>
              <a:rPr sz="2800" b="1" i="1" u="sng" spc="-15" dirty="0">
                <a:uFill>
                  <a:solidFill>
                    <a:srgbClr val="000000"/>
                  </a:solidFill>
                </a:uFill>
                <a:latin typeface="Calibri"/>
                <a:cs typeface="Calibri"/>
              </a:rPr>
              <a:t>Best</a:t>
            </a:r>
            <a:r>
              <a:rPr sz="2800" b="1" i="1" u="sng" spc="-25" dirty="0">
                <a:uFill>
                  <a:solidFill>
                    <a:srgbClr val="000000"/>
                  </a:solidFill>
                </a:uFill>
                <a:latin typeface="Calibri"/>
                <a:cs typeface="Calibri"/>
              </a:rPr>
              <a:t> </a:t>
            </a:r>
            <a:r>
              <a:rPr sz="2800" b="1" i="1" u="sng" spc="-10" dirty="0">
                <a:uFill>
                  <a:solidFill>
                    <a:srgbClr val="000000"/>
                  </a:solidFill>
                </a:uFill>
                <a:latin typeface="Calibri"/>
                <a:cs typeface="Calibri"/>
              </a:rPr>
              <a:t>Function</a:t>
            </a:r>
            <a:r>
              <a:rPr sz="2800" b="1" i="1" u="sng" spc="20" dirty="0">
                <a:uFill>
                  <a:solidFill>
                    <a:srgbClr val="000000"/>
                  </a:solidFill>
                </a:uFill>
                <a:latin typeface="Calibri"/>
                <a:cs typeface="Calibri"/>
              </a:rPr>
              <a:t> </a:t>
            </a:r>
            <a:endParaRPr sz="2800">
              <a:latin typeface="Calibri"/>
              <a:cs typeface="Calibri"/>
            </a:endParaRPr>
          </a:p>
          <a:p>
            <a:pPr marL="249554">
              <a:lnSpc>
                <a:spcPct val="100000"/>
              </a:lnSpc>
              <a:spcBef>
                <a:spcPts val="1525"/>
              </a:spcBef>
            </a:pPr>
            <a:r>
              <a:rPr sz="2400" dirty="0">
                <a:latin typeface="Calibri"/>
                <a:cs typeface="Calibri"/>
              </a:rPr>
              <a:t>b</a:t>
            </a:r>
            <a:r>
              <a:rPr sz="2400" spc="-35" dirty="0">
                <a:latin typeface="Calibri"/>
                <a:cs typeface="Calibri"/>
              </a:rPr>
              <a:t> </a:t>
            </a:r>
            <a:r>
              <a:rPr sz="2400" dirty="0">
                <a:latin typeface="Calibri"/>
                <a:cs typeface="Calibri"/>
              </a:rPr>
              <a:t>=</a:t>
            </a:r>
            <a:r>
              <a:rPr sz="2400" spc="-30" dirty="0">
                <a:latin typeface="Calibri"/>
                <a:cs typeface="Calibri"/>
              </a:rPr>
              <a:t> </a:t>
            </a:r>
            <a:r>
              <a:rPr sz="2400" spc="-5" dirty="0">
                <a:latin typeface="Calibri"/>
                <a:cs typeface="Calibri"/>
              </a:rPr>
              <a:t>-10.3</a:t>
            </a:r>
            <a:endParaRPr sz="2400">
              <a:latin typeface="Calibri"/>
              <a:cs typeface="Calibri"/>
            </a:endParaRPr>
          </a:p>
          <a:p>
            <a:pPr marL="249554">
              <a:lnSpc>
                <a:spcPct val="100000"/>
              </a:lnSpc>
              <a:spcBef>
                <a:spcPts val="570"/>
              </a:spcBef>
            </a:pPr>
            <a:r>
              <a:rPr sz="2400" spc="-5" dirty="0">
                <a:latin typeface="Calibri"/>
                <a:cs typeface="Calibri"/>
              </a:rPr>
              <a:t>w</a:t>
            </a:r>
            <a:r>
              <a:rPr sz="2400" spc="-7" baseline="-20833" dirty="0">
                <a:latin typeface="Calibri"/>
                <a:cs typeface="Calibri"/>
              </a:rPr>
              <a:t>1</a:t>
            </a:r>
            <a:r>
              <a:rPr sz="2400" spc="240" baseline="-20833"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1.0,</a:t>
            </a:r>
            <a:r>
              <a:rPr sz="2400" spc="-10" dirty="0">
                <a:latin typeface="Calibri"/>
                <a:cs typeface="Calibri"/>
              </a:rPr>
              <a:t> </a:t>
            </a:r>
            <a:r>
              <a:rPr sz="2400" spc="-5" dirty="0">
                <a:latin typeface="Calibri"/>
                <a:cs typeface="Calibri"/>
              </a:rPr>
              <a:t>w</a:t>
            </a:r>
            <a:r>
              <a:rPr sz="2400" spc="-7" baseline="-20833" dirty="0">
                <a:latin typeface="Calibri"/>
                <a:cs typeface="Calibri"/>
              </a:rPr>
              <a:t>2</a:t>
            </a:r>
            <a:r>
              <a:rPr sz="2400" spc="240" baseline="-20833"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2.7</a:t>
            </a:r>
            <a:r>
              <a:rPr sz="2400" spc="-25" dirty="0">
                <a:latin typeface="Calibri"/>
                <a:cs typeface="Calibri"/>
              </a:rPr>
              <a:t> </a:t>
            </a:r>
            <a:r>
              <a:rPr sz="2400" dirty="0">
                <a:latin typeface="Calibri"/>
                <a:cs typeface="Calibri"/>
              </a:rPr>
              <a:t>x</a:t>
            </a:r>
            <a:r>
              <a:rPr sz="2400" spc="-25" dirty="0">
                <a:latin typeface="Calibri"/>
                <a:cs typeface="Calibri"/>
              </a:rPr>
              <a:t> </a:t>
            </a:r>
            <a:r>
              <a:rPr sz="2400" spc="-5" dirty="0">
                <a:latin typeface="Calibri"/>
                <a:cs typeface="Calibri"/>
              </a:rPr>
              <a:t>10</a:t>
            </a:r>
            <a:r>
              <a:rPr sz="2400" spc="-7" baseline="24305" dirty="0">
                <a:latin typeface="Calibri"/>
                <a:cs typeface="Calibri"/>
              </a:rPr>
              <a:t>-3</a:t>
            </a:r>
            <a:endParaRPr sz="2400" baseline="24305">
              <a:latin typeface="Calibri"/>
              <a:cs typeface="Calibri"/>
            </a:endParaRPr>
          </a:p>
          <a:p>
            <a:pPr marL="249554">
              <a:lnSpc>
                <a:spcPct val="100000"/>
              </a:lnSpc>
              <a:spcBef>
                <a:spcPts val="1019"/>
              </a:spcBef>
            </a:pPr>
            <a:r>
              <a:rPr sz="2400" spc="-25" dirty="0">
                <a:latin typeface="Calibri"/>
                <a:cs typeface="Calibri"/>
              </a:rPr>
              <a:t>Average</a:t>
            </a:r>
            <a:r>
              <a:rPr sz="2400" spc="-10" dirty="0">
                <a:latin typeface="Calibri"/>
                <a:cs typeface="Calibri"/>
              </a:rPr>
              <a:t> Error</a:t>
            </a:r>
            <a:r>
              <a:rPr sz="2400" spc="-35" dirty="0">
                <a:latin typeface="Calibri"/>
                <a:cs typeface="Calibri"/>
              </a:rPr>
              <a:t> </a:t>
            </a:r>
            <a:r>
              <a:rPr sz="2400" dirty="0">
                <a:latin typeface="Calibri"/>
                <a:cs typeface="Calibri"/>
              </a:rPr>
              <a:t>=</a:t>
            </a:r>
            <a:r>
              <a:rPr sz="2400" spc="-10" dirty="0">
                <a:latin typeface="Calibri"/>
                <a:cs typeface="Calibri"/>
              </a:rPr>
              <a:t> 15.4</a:t>
            </a:r>
            <a:endParaRPr sz="2400">
              <a:latin typeface="Calibri"/>
              <a:cs typeface="Calibri"/>
            </a:endParaRPr>
          </a:p>
          <a:p>
            <a:pPr>
              <a:lnSpc>
                <a:spcPct val="100000"/>
              </a:lnSpc>
              <a:spcBef>
                <a:spcPts val="15"/>
              </a:spcBef>
            </a:pPr>
            <a:endParaRPr sz="1900">
              <a:latin typeface="Calibri"/>
              <a:cs typeface="Calibri"/>
            </a:endParaRPr>
          </a:p>
          <a:p>
            <a:pPr marL="46355">
              <a:lnSpc>
                <a:spcPct val="100000"/>
              </a:lnSpc>
            </a:pPr>
            <a:r>
              <a:rPr sz="2800" b="1" i="1" u="sng" spc="-40" dirty="0">
                <a:uFill>
                  <a:solidFill>
                    <a:srgbClr val="000000"/>
                  </a:solidFill>
                </a:uFill>
                <a:latin typeface="Calibri"/>
                <a:cs typeface="Calibri"/>
              </a:rPr>
              <a:t>Testing:</a:t>
            </a:r>
            <a:endParaRPr sz="2800">
              <a:latin typeface="Calibri"/>
              <a:cs typeface="Calibri"/>
            </a:endParaRPr>
          </a:p>
          <a:p>
            <a:pPr marL="267335">
              <a:lnSpc>
                <a:spcPct val="100000"/>
              </a:lnSpc>
              <a:spcBef>
                <a:spcPts val="1820"/>
              </a:spcBef>
            </a:pPr>
            <a:r>
              <a:rPr sz="2400" spc="-20" dirty="0">
                <a:latin typeface="Calibri"/>
                <a:cs typeface="Calibri"/>
              </a:rPr>
              <a:t>Average </a:t>
            </a:r>
            <a:r>
              <a:rPr sz="2400" spc="-10" dirty="0">
                <a:latin typeface="Calibri"/>
                <a:cs typeface="Calibri"/>
              </a:rPr>
              <a:t>Error</a:t>
            </a:r>
            <a:r>
              <a:rPr sz="2400" spc="-40"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18.4</a:t>
            </a:r>
            <a:endParaRPr sz="2400">
              <a:latin typeface="Calibri"/>
              <a:cs typeface="Calibri"/>
            </a:endParaRPr>
          </a:p>
          <a:p>
            <a:pPr marL="267335" marR="628015">
              <a:lnSpc>
                <a:spcPct val="100000"/>
              </a:lnSpc>
              <a:spcBef>
                <a:spcPts val="1520"/>
              </a:spcBef>
            </a:pPr>
            <a:r>
              <a:rPr sz="2400" spc="-10" dirty="0">
                <a:latin typeface="Calibri"/>
                <a:cs typeface="Calibri"/>
              </a:rPr>
              <a:t>Better!</a:t>
            </a:r>
            <a:r>
              <a:rPr sz="2400" spc="-50" dirty="0">
                <a:latin typeface="Calibri"/>
                <a:cs typeface="Calibri"/>
              </a:rPr>
              <a:t> </a:t>
            </a:r>
            <a:r>
              <a:rPr sz="2400" spc="-5" dirty="0">
                <a:latin typeface="Calibri"/>
                <a:cs typeface="Calibri"/>
              </a:rPr>
              <a:t>Could</a:t>
            </a:r>
            <a:r>
              <a:rPr sz="2400" spc="-50" dirty="0">
                <a:latin typeface="Calibri"/>
                <a:cs typeface="Calibri"/>
              </a:rPr>
              <a:t> </a:t>
            </a:r>
            <a:r>
              <a:rPr sz="2400" dirty="0">
                <a:latin typeface="Calibri"/>
                <a:cs typeface="Calibri"/>
              </a:rPr>
              <a:t>it</a:t>
            </a:r>
            <a:r>
              <a:rPr sz="2400" spc="-30" dirty="0">
                <a:latin typeface="Calibri"/>
                <a:cs typeface="Calibri"/>
              </a:rPr>
              <a:t> </a:t>
            </a:r>
            <a:r>
              <a:rPr sz="2400" spc="-5" dirty="0">
                <a:latin typeface="Calibri"/>
                <a:cs typeface="Calibri"/>
              </a:rPr>
              <a:t>be </a:t>
            </a:r>
            <a:r>
              <a:rPr sz="2400" spc="-525" dirty="0">
                <a:latin typeface="Calibri"/>
                <a:cs typeface="Calibri"/>
              </a:rPr>
              <a:t> </a:t>
            </a:r>
            <a:r>
              <a:rPr sz="2400" spc="-10" dirty="0">
                <a:latin typeface="Calibri"/>
                <a:cs typeface="Calibri"/>
              </a:rPr>
              <a:t>even</a:t>
            </a:r>
            <a:r>
              <a:rPr sz="2400" dirty="0">
                <a:latin typeface="Calibri"/>
                <a:cs typeface="Calibri"/>
              </a:rPr>
              <a:t> </a:t>
            </a:r>
            <a:r>
              <a:rPr sz="2400" spc="-15" dirty="0">
                <a:latin typeface="Calibri"/>
                <a:cs typeface="Calibri"/>
              </a:rPr>
              <a:t>better?</a:t>
            </a:r>
            <a:endParaRPr sz="2400">
              <a:latin typeface="Calibri"/>
              <a:cs typeface="Calibri"/>
            </a:endParaRPr>
          </a:p>
        </p:txBody>
      </p:sp>
      <p:pic>
        <p:nvPicPr>
          <p:cNvPr id="4" name="object 4"/>
          <p:cNvPicPr/>
          <p:nvPr/>
        </p:nvPicPr>
        <p:blipFill>
          <a:blip r:embed="rId3" cstate="print"/>
          <a:stretch>
            <a:fillRect/>
          </a:stretch>
        </p:blipFill>
        <p:spPr>
          <a:xfrm>
            <a:off x="344424" y="1263396"/>
            <a:ext cx="3343655" cy="461772"/>
          </a:xfrm>
          <a:prstGeom prst="rect">
            <a:avLst/>
          </a:prstGeom>
        </p:spPr>
      </p:pic>
      <p:sp>
        <p:nvSpPr>
          <p:cNvPr id="5" name="object 5"/>
          <p:cNvSpPr txBox="1"/>
          <p:nvPr/>
        </p:nvSpPr>
        <p:spPr>
          <a:xfrm>
            <a:off x="344424" y="1263396"/>
            <a:ext cx="3343910" cy="462280"/>
          </a:xfrm>
          <a:prstGeom prst="rect">
            <a:avLst/>
          </a:prstGeom>
          <a:ln w="6096">
            <a:solidFill>
              <a:srgbClr val="5B9BD4"/>
            </a:solidFill>
          </a:ln>
        </p:spPr>
        <p:txBody>
          <a:bodyPr vert="horz" wrap="square" lIns="0" tIns="27305" rIns="0" bIns="0" rtlCol="0">
            <a:spAutoFit/>
          </a:bodyPr>
          <a:lstStyle/>
          <a:p>
            <a:pPr marL="90805">
              <a:lnSpc>
                <a:spcPct val="100000"/>
              </a:lnSpc>
              <a:spcBef>
                <a:spcPts val="215"/>
              </a:spcBef>
            </a:pPr>
            <a:r>
              <a:rPr sz="2400" dirty="0">
                <a:latin typeface="Calibri"/>
                <a:cs typeface="Calibri"/>
              </a:rPr>
              <a:t>y</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w</a:t>
            </a:r>
            <a:r>
              <a:rPr sz="2400" spc="-7" baseline="-20833" dirty="0">
                <a:latin typeface="Calibri"/>
                <a:cs typeface="Calibri"/>
              </a:rPr>
              <a:t>1</a:t>
            </a:r>
            <a:r>
              <a:rPr sz="2400" spc="254"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20" dirty="0">
                <a:latin typeface="Calibri"/>
                <a:cs typeface="Calibri"/>
              </a:rPr>
              <a:t>x</a:t>
            </a:r>
            <a:r>
              <a:rPr sz="2400" spc="-30" baseline="-20833" dirty="0">
                <a:latin typeface="Calibri"/>
                <a:cs typeface="Calibri"/>
              </a:rPr>
              <a:t>cp</a:t>
            </a:r>
            <a:r>
              <a:rPr sz="2400" spc="-37" baseline="-20833"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w</a:t>
            </a:r>
            <a:r>
              <a:rPr sz="2400" spc="-7" baseline="-20833" dirty="0">
                <a:latin typeface="Calibri"/>
                <a:cs typeface="Calibri"/>
              </a:rPr>
              <a:t>2</a:t>
            </a:r>
            <a:r>
              <a:rPr sz="2400" spc="247"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2</a:t>
            </a:r>
            <a:endParaRPr sz="2400" baseline="24305">
              <a:latin typeface="Calibri"/>
              <a:cs typeface="Calibri"/>
            </a:endParaRPr>
          </a:p>
        </p:txBody>
      </p:sp>
      <p:pic>
        <p:nvPicPr>
          <p:cNvPr id="6" name="object 6"/>
          <p:cNvPicPr/>
          <p:nvPr/>
        </p:nvPicPr>
        <p:blipFill>
          <a:blip r:embed="rId4" cstate="print"/>
          <a:stretch>
            <a:fillRect/>
          </a:stretch>
        </p:blipFill>
        <p:spPr>
          <a:xfrm>
            <a:off x="3970020" y="88900"/>
            <a:ext cx="5003800" cy="3302000"/>
          </a:xfrm>
          <a:prstGeom prst="rect">
            <a:avLst/>
          </a:prstGeom>
        </p:spPr>
      </p:pic>
      <p:pic>
        <p:nvPicPr>
          <p:cNvPr id="7" name="object 7"/>
          <p:cNvPicPr/>
          <p:nvPr/>
        </p:nvPicPr>
        <p:blipFill>
          <a:blip r:embed="rId5" cstate="print"/>
          <a:stretch>
            <a:fillRect/>
          </a:stretch>
        </p:blipFill>
        <p:spPr>
          <a:xfrm>
            <a:off x="3970020" y="3493489"/>
            <a:ext cx="5003800" cy="330102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38" y="290575"/>
            <a:ext cx="3641090" cy="452120"/>
          </a:xfrm>
          <a:prstGeom prst="rect">
            <a:avLst/>
          </a:prstGeom>
        </p:spPr>
        <p:txBody>
          <a:bodyPr vert="horz" wrap="square" lIns="0" tIns="12065" rIns="0" bIns="0" rtlCol="0">
            <a:spAutoFit/>
          </a:bodyPr>
          <a:lstStyle/>
          <a:p>
            <a:pPr marL="12700">
              <a:lnSpc>
                <a:spcPct val="100000"/>
              </a:lnSpc>
              <a:spcBef>
                <a:spcPts val="95"/>
              </a:spcBef>
            </a:pPr>
            <a:r>
              <a:rPr sz="2800" b="1" i="1" u="sng" spc="-5" dirty="0">
                <a:uFill>
                  <a:solidFill>
                    <a:srgbClr val="000000"/>
                  </a:solidFill>
                </a:uFill>
                <a:latin typeface="Calibri"/>
                <a:cs typeface="Calibri"/>
              </a:rPr>
              <a:t>Selecting another</a:t>
            </a:r>
            <a:r>
              <a:rPr sz="2800" b="1" i="1" u="sng" spc="-20" dirty="0">
                <a:uFill>
                  <a:solidFill>
                    <a:srgbClr val="000000"/>
                  </a:solidFill>
                </a:uFill>
                <a:latin typeface="Calibri"/>
                <a:cs typeface="Calibri"/>
              </a:rPr>
              <a:t> </a:t>
            </a:r>
            <a:r>
              <a:rPr sz="2800" b="1" i="1" u="sng" spc="-10" dirty="0">
                <a:uFill>
                  <a:solidFill>
                    <a:srgbClr val="000000"/>
                  </a:solidFill>
                </a:uFill>
                <a:latin typeface="Calibri"/>
                <a:cs typeface="Calibri"/>
              </a:rPr>
              <a:t>Model</a:t>
            </a:r>
            <a:endParaRPr sz="2800">
              <a:latin typeface="Calibri"/>
              <a:cs typeface="Calibri"/>
            </a:endParaRPr>
          </a:p>
        </p:txBody>
      </p:sp>
      <p:sp>
        <p:nvSpPr>
          <p:cNvPr id="3" name="object 3"/>
          <p:cNvSpPr txBox="1"/>
          <p:nvPr/>
        </p:nvSpPr>
        <p:spPr>
          <a:xfrm>
            <a:off x="327050" y="2081398"/>
            <a:ext cx="3239135" cy="4529455"/>
          </a:xfrm>
          <a:prstGeom prst="rect">
            <a:avLst/>
          </a:prstGeom>
        </p:spPr>
        <p:txBody>
          <a:bodyPr vert="horz" wrap="square" lIns="0" tIns="151130" rIns="0" bIns="0" rtlCol="0">
            <a:spAutoFit/>
          </a:bodyPr>
          <a:lstStyle/>
          <a:p>
            <a:pPr marL="41910">
              <a:lnSpc>
                <a:spcPct val="100000"/>
              </a:lnSpc>
              <a:spcBef>
                <a:spcPts val="1190"/>
              </a:spcBef>
            </a:pPr>
            <a:r>
              <a:rPr sz="2800" b="1" i="1" u="sng" spc="-15" dirty="0">
                <a:uFill>
                  <a:solidFill>
                    <a:srgbClr val="000000"/>
                  </a:solidFill>
                </a:uFill>
                <a:latin typeface="Calibri"/>
                <a:cs typeface="Calibri"/>
              </a:rPr>
              <a:t>Best</a:t>
            </a:r>
            <a:r>
              <a:rPr sz="2800" b="1" i="1" u="sng" spc="-25" dirty="0">
                <a:uFill>
                  <a:solidFill>
                    <a:srgbClr val="000000"/>
                  </a:solidFill>
                </a:uFill>
                <a:latin typeface="Calibri"/>
                <a:cs typeface="Calibri"/>
              </a:rPr>
              <a:t> </a:t>
            </a:r>
            <a:r>
              <a:rPr sz="2800" b="1" i="1" u="sng" spc="-10" dirty="0">
                <a:uFill>
                  <a:solidFill>
                    <a:srgbClr val="000000"/>
                  </a:solidFill>
                </a:uFill>
                <a:latin typeface="Calibri"/>
                <a:cs typeface="Calibri"/>
              </a:rPr>
              <a:t>Function</a:t>
            </a:r>
            <a:r>
              <a:rPr sz="2800" b="1" i="1" u="sng" spc="20" dirty="0">
                <a:uFill>
                  <a:solidFill>
                    <a:srgbClr val="000000"/>
                  </a:solidFill>
                </a:uFill>
                <a:latin typeface="Calibri"/>
                <a:cs typeface="Calibri"/>
              </a:rPr>
              <a:t> </a:t>
            </a:r>
            <a:endParaRPr sz="2800">
              <a:latin typeface="Calibri"/>
              <a:cs typeface="Calibri"/>
            </a:endParaRPr>
          </a:p>
          <a:p>
            <a:pPr marL="256540">
              <a:lnSpc>
                <a:spcPct val="100000"/>
              </a:lnSpc>
              <a:spcBef>
                <a:spcPts val="940"/>
              </a:spcBef>
            </a:pPr>
            <a:r>
              <a:rPr sz="2400" dirty="0">
                <a:latin typeface="Calibri"/>
                <a:cs typeface="Calibri"/>
              </a:rPr>
              <a:t>b</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6.4,</a:t>
            </a:r>
            <a:r>
              <a:rPr sz="2400" spc="-25" dirty="0">
                <a:latin typeface="Calibri"/>
                <a:cs typeface="Calibri"/>
              </a:rPr>
              <a:t> </a:t>
            </a:r>
            <a:r>
              <a:rPr sz="2400" spc="-5" dirty="0">
                <a:latin typeface="Calibri"/>
                <a:cs typeface="Calibri"/>
              </a:rPr>
              <a:t>w</a:t>
            </a:r>
            <a:r>
              <a:rPr sz="2400" spc="-7" baseline="-20833" dirty="0">
                <a:latin typeface="Calibri"/>
                <a:cs typeface="Calibri"/>
              </a:rPr>
              <a:t>1</a:t>
            </a:r>
            <a:r>
              <a:rPr sz="2400" spc="240" baseline="-20833"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0.66</a:t>
            </a:r>
            <a:endParaRPr sz="2400">
              <a:latin typeface="Calibri"/>
              <a:cs typeface="Calibri"/>
            </a:endParaRPr>
          </a:p>
          <a:p>
            <a:pPr marL="259079">
              <a:lnSpc>
                <a:spcPct val="100000"/>
              </a:lnSpc>
              <a:spcBef>
                <a:spcPts val="320"/>
              </a:spcBef>
            </a:pPr>
            <a:r>
              <a:rPr sz="2400" spc="-5" dirty="0">
                <a:latin typeface="Calibri"/>
                <a:cs typeface="Calibri"/>
              </a:rPr>
              <a:t>w</a:t>
            </a:r>
            <a:r>
              <a:rPr sz="2400" spc="-7" baseline="-20833" dirty="0">
                <a:latin typeface="Calibri"/>
                <a:cs typeface="Calibri"/>
              </a:rPr>
              <a:t>2</a:t>
            </a:r>
            <a:r>
              <a:rPr sz="2400" spc="217" baseline="-20833"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4.3</a:t>
            </a:r>
            <a:r>
              <a:rPr sz="2400" spc="-35" dirty="0">
                <a:latin typeface="Calibri"/>
                <a:cs typeface="Calibri"/>
              </a:rPr>
              <a:t> </a:t>
            </a:r>
            <a:r>
              <a:rPr sz="2400" dirty="0">
                <a:latin typeface="Calibri"/>
                <a:cs typeface="Calibri"/>
              </a:rPr>
              <a:t>x</a:t>
            </a:r>
            <a:r>
              <a:rPr sz="2400" spc="-40" dirty="0">
                <a:latin typeface="Calibri"/>
                <a:cs typeface="Calibri"/>
              </a:rPr>
              <a:t> </a:t>
            </a:r>
            <a:r>
              <a:rPr sz="2400" spc="-5" dirty="0">
                <a:latin typeface="Calibri"/>
                <a:cs typeface="Calibri"/>
              </a:rPr>
              <a:t>10</a:t>
            </a:r>
            <a:r>
              <a:rPr sz="2400" spc="-7" baseline="24305" dirty="0">
                <a:latin typeface="Calibri"/>
                <a:cs typeface="Calibri"/>
              </a:rPr>
              <a:t>-3</a:t>
            </a:r>
            <a:endParaRPr sz="2400" baseline="24305">
              <a:latin typeface="Calibri"/>
              <a:cs typeface="Calibri"/>
            </a:endParaRPr>
          </a:p>
          <a:p>
            <a:pPr marL="259079">
              <a:lnSpc>
                <a:spcPct val="100000"/>
              </a:lnSpc>
            </a:pPr>
            <a:r>
              <a:rPr sz="2400" spc="-5" dirty="0">
                <a:latin typeface="Calibri"/>
                <a:cs typeface="Calibri"/>
              </a:rPr>
              <a:t>w</a:t>
            </a:r>
            <a:r>
              <a:rPr sz="2400" spc="-7" baseline="-20833" dirty="0">
                <a:latin typeface="Calibri"/>
                <a:cs typeface="Calibri"/>
              </a:rPr>
              <a:t>3</a:t>
            </a:r>
            <a:r>
              <a:rPr sz="2400" spc="225" baseline="-20833"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-1.8</a:t>
            </a:r>
            <a:r>
              <a:rPr sz="2400" spc="-30" dirty="0">
                <a:latin typeface="Calibri"/>
                <a:cs typeface="Calibri"/>
              </a:rPr>
              <a:t> </a:t>
            </a:r>
            <a:r>
              <a:rPr sz="2400" dirty="0">
                <a:latin typeface="Calibri"/>
                <a:cs typeface="Calibri"/>
              </a:rPr>
              <a:t>x</a:t>
            </a:r>
            <a:r>
              <a:rPr sz="2400" spc="-25" dirty="0">
                <a:latin typeface="Calibri"/>
                <a:cs typeface="Calibri"/>
              </a:rPr>
              <a:t> </a:t>
            </a:r>
            <a:r>
              <a:rPr sz="2400" spc="-5" dirty="0">
                <a:latin typeface="Calibri"/>
                <a:cs typeface="Calibri"/>
              </a:rPr>
              <a:t>10</a:t>
            </a:r>
            <a:r>
              <a:rPr sz="2400" spc="-7" baseline="24305" dirty="0">
                <a:latin typeface="Calibri"/>
                <a:cs typeface="Calibri"/>
              </a:rPr>
              <a:t>-6</a:t>
            </a:r>
            <a:endParaRPr sz="2400" baseline="24305">
              <a:latin typeface="Calibri"/>
              <a:cs typeface="Calibri"/>
            </a:endParaRPr>
          </a:p>
          <a:p>
            <a:pPr marL="259079">
              <a:lnSpc>
                <a:spcPct val="100000"/>
              </a:lnSpc>
              <a:spcBef>
                <a:spcPts val="475"/>
              </a:spcBef>
            </a:pPr>
            <a:r>
              <a:rPr sz="2400" spc="-20" dirty="0">
                <a:latin typeface="Calibri"/>
                <a:cs typeface="Calibri"/>
              </a:rPr>
              <a:t>Average </a:t>
            </a:r>
            <a:r>
              <a:rPr sz="2400" spc="-10" dirty="0">
                <a:latin typeface="Calibri"/>
                <a:cs typeface="Calibri"/>
              </a:rPr>
              <a:t>Error</a:t>
            </a:r>
            <a:r>
              <a:rPr sz="2400" spc="-40"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15.3</a:t>
            </a:r>
            <a:endParaRPr sz="2400">
              <a:latin typeface="Calibri"/>
              <a:cs typeface="Calibri"/>
            </a:endParaRPr>
          </a:p>
          <a:p>
            <a:pPr marL="38100">
              <a:lnSpc>
                <a:spcPct val="100000"/>
              </a:lnSpc>
              <a:spcBef>
                <a:spcPts val="835"/>
              </a:spcBef>
            </a:pPr>
            <a:r>
              <a:rPr sz="2800" b="1" i="1" u="sng" spc="-40" dirty="0">
                <a:uFill>
                  <a:solidFill>
                    <a:srgbClr val="000000"/>
                  </a:solidFill>
                </a:uFill>
                <a:latin typeface="Calibri"/>
                <a:cs typeface="Calibri"/>
              </a:rPr>
              <a:t>Testing:</a:t>
            </a:r>
            <a:endParaRPr sz="2800">
              <a:latin typeface="Calibri"/>
              <a:cs typeface="Calibri"/>
            </a:endParaRPr>
          </a:p>
          <a:p>
            <a:pPr marL="256540">
              <a:lnSpc>
                <a:spcPct val="100000"/>
              </a:lnSpc>
              <a:spcBef>
                <a:spcPts val="960"/>
              </a:spcBef>
            </a:pPr>
            <a:r>
              <a:rPr sz="2400" spc="-20" dirty="0">
                <a:latin typeface="Calibri"/>
                <a:cs typeface="Calibri"/>
              </a:rPr>
              <a:t>Average </a:t>
            </a:r>
            <a:r>
              <a:rPr sz="2400" spc="-10" dirty="0">
                <a:latin typeface="Calibri"/>
                <a:cs typeface="Calibri"/>
              </a:rPr>
              <a:t>Error</a:t>
            </a:r>
            <a:r>
              <a:rPr sz="2400" spc="-40"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18.1</a:t>
            </a:r>
            <a:endParaRPr sz="2400">
              <a:latin typeface="Calibri"/>
              <a:cs typeface="Calibri"/>
            </a:endParaRPr>
          </a:p>
          <a:p>
            <a:pPr marL="1109345" marR="30480">
              <a:lnSpc>
                <a:spcPct val="100000"/>
              </a:lnSpc>
              <a:spcBef>
                <a:spcPts val="1080"/>
              </a:spcBef>
            </a:pPr>
            <a:r>
              <a:rPr sz="2400" spc="-10" dirty="0">
                <a:latin typeface="Calibri"/>
                <a:cs typeface="Calibri"/>
              </a:rPr>
              <a:t>Slightly </a:t>
            </a:r>
            <a:r>
              <a:rPr sz="2400" spc="-45" dirty="0">
                <a:latin typeface="Calibri"/>
                <a:cs typeface="Calibri"/>
              </a:rPr>
              <a:t>better. </a:t>
            </a:r>
            <a:r>
              <a:rPr sz="2400" spc="-40" dirty="0">
                <a:latin typeface="Calibri"/>
                <a:cs typeface="Calibri"/>
              </a:rPr>
              <a:t> </a:t>
            </a:r>
            <a:r>
              <a:rPr sz="2400" spc="-10" dirty="0">
                <a:latin typeface="Calibri"/>
                <a:cs typeface="Calibri"/>
              </a:rPr>
              <a:t>How</a:t>
            </a:r>
            <a:r>
              <a:rPr sz="2400" spc="-45" dirty="0">
                <a:latin typeface="Calibri"/>
                <a:cs typeface="Calibri"/>
              </a:rPr>
              <a:t> </a:t>
            </a:r>
            <a:r>
              <a:rPr sz="2400" dirty="0">
                <a:latin typeface="Calibri"/>
                <a:cs typeface="Calibri"/>
              </a:rPr>
              <a:t>about</a:t>
            </a:r>
            <a:r>
              <a:rPr sz="2400" spc="-50" dirty="0">
                <a:latin typeface="Calibri"/>
                <a:cs typeface="Calibri"/>
              </a:rPr>
              <a:t> </a:t>
            </a:r>
            <a:r>
              <a:rPr sz="2400" spc="-10" dirty="0">
                <a:latin typeface="Calibri"/>
                <a:cs typeface="Calibri"/>
              </a:rPr>
              <a:t>more </a:t>
            </a:r>
            <a:r>
              <a:rPr sz="2400" spc="-530" dirty="0">
                <a:latin typeface="Calibri"/>
                <a:cs typeface="Calibri"/>
              </a:rPr>
              <a:t> </a:t>
            </a:r>
            <a:r>
              <a:rPr sz="2400" spc="-15" dirty="0">
                <a:latin typeface="Calibri"/>
                <a:cs typeface="Calibri"/>
              </a:rPr>
              <a:t>complex</a:t>
            </a:r>
            <a:r>
              <a:rPr sz="2400" spc="-55" dirty="0">
                <a:latin typeface="Calibri"/>
                <a:cs typeface="Calibri"/>
              </a:rPr>
              <a:t> </a:t>
            </a:r>
            <a:r>
              <a:rPr sz="2400" dirty="0">
                <a:latin typeface="Calibri"/>
                <a:cs typeface="Calibri"/>
              </a:rPr>
              <a:t>model?</a:t>
            </a:r>
            <a:endParaRPr sz="2400">
              <a:latin typeface="Calibri"/>
              <a:cs typeface="Calibri"/>
            </a:endParaRPr>
          </a:p>
        </p:txBody>
      </p:sp>
      <p:pic>
        <p:nvPicPr>
          <p:cNvPr id="4" name="object 4"/>
          <p:cNvPicPr/>
          <p:nvPr/>
        </p:nvPicPr>
        <p:blipFill>
          <a:blip r:embed="rId2" cstate="print"/>
          <a:stretch>
            <a:fillRect/>
          </a:stretch>
        </p:blipFill>
        <p:spPr>
          <a:xfrm>
            <a:off x="3973067" y="0"/>
            <a:ext cx="5168899" cy="6857997"/>
          </a:xfrm>
          <a:prstGeom prst="rect">
            <a:avLst/>
          </a:prstGeom>
        </p:spPr>
      </p:pic>
      <p:pic>
        <p:nvPicPr>
          <p:cNvPr id="5" name="object 5"/>
          <p:cNvPicPr/>
          <p:nvPr/>
        </p:nvPicPr>
        <p:blipFill>
          <a:blip r:embed="rId3" cstate="print"/>
          <a:stretch>
            <a:fillRect/>
          </a:stretch>
        </p:blipFill>
        <p:spPr>
          <a:xfrm>
            <a:off x="370331" y="1149096"/>
            <a:ext cx="3343655" cy="832103"/>
          </a:xfrm>
          <a:prstGeom prst="rect">
            <a:avLst/>
          </a:prstGeom>
        </p:spPr>
      </p:pic>
      <p:sp>
        <p:nvSpPr>
          <p:cNvPr id="6" name="object 6"/>
          <p:cNvSpPr txBox="1"/>
          <p:nvPr/>
        </p:nvSpPr>
        <p:spPr>
          <a:xfrm>
            <a:off x="370331" y="1149096"/>
            <a:ext cx="3343910" cy="832485"/>
          </a:xfrm>
          <a:prstGeom prst="rect">
            <a:avLst/>
          </a:prstGeom>
          <a:ln w="6096">
            <a:solidFill>
              <a:srgbClr val="5B9BD4"/>
            </a:solidFill>
          </a:ln>
        </p:spPr>
        <p:txBody>
          <a:bodyPr vert="horz" wrap="square" lIns="0" tIns="27940" rIns="0" bIns="0" rtlCol="0">
            <a:spAutoFit/>
          </a:bodyPr>
          <a:lstStyle/>
          <a:p>
            <a:pPr marL="90805">
              <a:lnSpc>
                <a:spcPct val="100000"/>
              </a:lnSpc>
              <a:spcBef>
                <a:spcPts val="220"/>
              </a:spcBef>
            </a:pPr>
            <a:r>
              <a:rPr sz="2400" dirty="0">
                <a:latin typeface="Calibri"/>
                <a:cs typeface="Calibri"/>
              </a:rPr>
              <a:t>y</a:t>
            </a:r>
            <a:r>
              <a:rPr sz="2400" spc="-20"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 </a:t>
            </a:r>
            <a:r>
              <a:rPr sz="2400" spc="-5" dirty="0">
                <a:latin typeface="Calibri"/>
                <a:cs typeface="Calibri"/>
              </a:rPr>
              <a:t>w</a:t>
            </a:r>
            <a:r>
              <a:rPr sz="2400" spc="-7" baseline="-20833" dirty="0">
                <a:latin typeface="Calibri"/>
                <a:cs typeface="Calibri"/>
              </a:rPr>
              <a:t>1</a:t>
            </a:r>
            <a:r>
              <a:rPr sz="2400" spc="240" baseline="-20833" dirty="0">
                <a:latin typeface="Calibri"/>
                <a:cs typeface="Calibri"/>
              </a:rPr>
              <a:t> </a:t>
            </a:r>
            <a:r>
              <a:rPr sz="2400" spc="85" dirty="0">
                <a:latin typeface="Cambria Math"/>
                <a:cs typeface="Cambria Math"/>
              </a:rPr>
              <a:t>∙</a:t>
            </a:r>
            <a:r>
              <a:rPr sz="2400" dirty="0">
                <a:latin typeface="Cambria Math"/>
                <a:cs typeface="Cambria Math"/>
              </a:rPr>
              <a:t> </a:t>
            </a:r>
            <a:r>
              <a:rPr sz="2400" spc="-20" dirty="0">
                <a:latin typeface="Calibri"/>
                <a:cs typeface="Calibri"/>
              </a:rPr>
              <a:t>x</a:t>
            </a:r>
            <a:r>
              <a:rPr sz="2400" spc="-30" baseline="-20833" dirty="0">
                <a:latin typeface="Calibri"/>
                <a:cs typeface="Calibri"/>
              </a:rPr>
              <a:t>cp</a:t>
            </a:r>
            <a:r>
              <a:rPr sz="2400" spc="-37" baseline="-20833"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w</a:t>
            </a:r>
            <a:r>
              <a:rPr sz="2400" baseline="-20833" dirty="0">
                <a:latin typeface="Calibri"/>
                <a:cs typeface="Calibri"/>
              </a:rPr>
              <a:t>2</a:t>
            </a:r>
            <a:r>
              <a:rPr sz="2400" spc="247" baseline="-20833" dirty="0">
                <a:latin typeface="Calibri"/>
                <a:cs typeface="Calibri"/>
              </a:rPr>
              <a:t> </a:t>
            </a:r>
            <a:r>
              <a:rPr sz="2400" spc="85"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2</a:t>
            </a:r>
            <a:endParaRPr sz="2400" baseline="24305">
              <a:latin typeface="Calibri"/>
              <a:cs typeface="Calibri"/>
            </a:endParaRPr>
          </a:p>
          <a:p>
            <a:pPr marL="90805">
              <a:lnSpc>
                <a:spcPct val="100000"/>
              </a:lnSpc>
              <a:spcBef>
                <a:spcPts val="5"/>
              </a:spcBef>
            </a:pPr>
            <a:r>
              <a:rPr sz="2400" dirty="0">
                <a:latin typeface="Calibri"/>
                <a:cs typeface="Calibri"/>
              </a:rPr>
              <a:t>+</a:t>
            </a:r>
            <a:r>
              <a:rPr sz="2400" spc="-25" dirty="0">
                <a:latin typeface="Calibri"/>
                <a:cs typeface="Calibri"/>
              </a:rPr>
              <a:t> </a:t>
            </a:r>
            <a:r>
              <a:rPr sz="2400" dirty="0">
                <a:latin typeface="Calibri"/>
                <a:cs typeface="Calibri"/>
              </a:rPr>
              <a:t>w</a:t>
            </a:r>
            <a:r>
              <a:rPr sz="2400" baseline="-20833" dirty="0">
                <a:latin typeface="Calibri"/>
                <a:cs typeface="Calibri"/>
              </a:rPr>
              <a:t>3</a:t>
            </a:r>
            <a:r>
              <a:rPr sz="2400" spc="225" baseline="-20833" dirty="0">
                <a:latin typeface="Calibri"/>
                <a:cs typeface="Calibri"/>
              </a:rPr>
              <a:t> </a:t>
            </a:r>
            <a:r>
              <a:rPr sz="2400" spc="80" dirty="0">
                <a:latin typeface="Cambria Math"/>
                <a:cs typeface="Cambria Math"/>
              </a:rPr>
              <a:t>∙</a:t>
            </a:r>
            <a:r>
              <a:rPr sz="2400" spc="-15"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3</a:t>
            </a:r>
            <a:endParaRPr sz="2400" baseline="24305">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38" y="290575"/>
            <a:ext cx="3641090" cy="452120"/>
          </a:xfrm>
          <a:prstGeom prst="rect">
            <a:avLst/>
          </a:prstGeom>
        </p:spPr>
        <p:txBody>
          <a:bodyPr vert="horz" wrap="square" lIns="0" tIns="12065" rIns="0" bIns="0" rtlCol="0">
            <a:spAutoFit/>
          </a:bodyPr>
          <a:lstStyle/>
          <a:p>
            <a:pPr marL="12700">
              <a:lnSpc>
                <a:spcPct val="100000"/>
              </a:lnSpc>
              <a:spcBef>
                <a:spcPts val="95"/>
              </a:spcBef>
            </a:pPr>
            <a:r>
              <a:rPr sz="2800" b="1" i="1" u="sng" spc="-5" dirty="0">
                <a:uFill>
                  <a:solidFill>
                    <a:srgbClr val="000000"/>
                  </a:solidFill>
                </a:uFill>
                <a:latin typeface="Calibri"/>
                <a:cs typeface="Calibri"/>
              </a:rPr>
              <a:t>Selecting another</a:t>
            </a:r>
            <a:r>
              <a:rPr sz="2800" b="1" i="1" u="sng" spc="-20" dirty="0">
                <a:uFill>
                  <a:solidFill>
                    <a:srgbClr val="000000"/>
                  </a:solidFill>
                </a:uFill>
                <a:latin typeface="Calibri"/>
                <a:cs typeface="Calibri"/>
              </a:rPr>
              <a:t> </a:t>
            </a:r>
            <a:r>
              <a:rPr sz="2800" b="1" i="1" u="sng" spc="-10" dirty="0">
                <a:uFill>
                  <a:solidFill>
                    <a:srgbClr val="000000"/>
                  </a:solidFill>
                </a:uFill>
                <a:latin typeface="Calibri"/>
                <a:cs typeface="Calibri"/>
              </a:rPr>
              <a:t>Model</a:t>
            </a:r>
            <a:endParaRPr sz="2800">
              <a:latin typeface="Calibri"/>
              <a:cs typeface="Calibri"/>
            </a:endParaRPr>
          </a:p>
        </p:txBody>
      </p:sp>
      <p:sp>
        <p:nvSpPr>
          <p:cNvPr id="3" name="object 3"/>
          <p:cNvSpPr txBox="1"/>
          <p:nvPr/>
        </p:nvSpPr>
        <p:spPr>
          <a:xfrm>
            <a:off x="352450" y="2619882"/>
            <a:ext cx="3031490" cy="3598545"/>
          </a:xfrm>
          <a:prstGeom prst="rect">
            <a:avLst/>
          </a:prstGeom>
        </p:spPr>
        <p:txBody>
          <a:bodyPr vert="horz" wrap="square" lIns="0" tIns="12065" rIns="0" bIns="0" rtlCol="0">
            <a:spAutoFit/>
          </a:bodyPr>
          <a:lstStyle/>
          <a:p>
            <a:pPr marL="12700">
              <a:lnSpc>
                <a:spcPct val="100000"/>
              </a:lnSpc>
              <a:spcBef>
                <a:spcPts val="95"/>
              </a:spcBef>
            </a:pPr>
            <a:r>
              <a:rPr sz="2800" b="1" i="1" u="sng" spc="-15" dirty="0">
                <a:uFill>
                  <a:solidFill>
                    <a:srgbClr val="000000"/>
                  </a:solidFill>
                </a:uFill>
                <a:latin typeface="Calibri"/>
                <a:cs typeface="Calibri"/>
              </a:rPr>
              <a:t>Best</a:t>
            </a:r>
            <a:r>
              <a:rPr sz="2800" b="1" i="1" u="sng" spc="-25" dirty="0">
                <a:uFill>
                  <a:solidFill>
                    <a:srgbClr val="000000"/>
                  </a:solidFill>
                </a:uFill>
                <a:latin typeface="Calibri"/>
                <a:cs typeface="Calibri"/>
              </a:rPr>
              <a:t> </a:t>
            </a:r>
            <a:r>
              <a:rPr sz="2800" b="1" i="1" u="sng" spc="-10" dirty="0">
                <a:uFill>
                  <a:solidFill>
                    <a:srgbClr val="000000"/>
                  </a:solidFill>
                </a:uFill>
                <a:latin typeface="Calibri"/>
                <a:cs typeface="Calibri"/>
              </a:rPr>
              <a:t>Function</a:t>
            </a:r>
            <a:r>
              <a:rPr sz="2800" b="1" i="1" u="sng" spc="20" dirty="0">
                <a:uFill>
                  <a:solidFill>
                    <a:srgbClr val="000000"/>
                  </a:solidFill>
                </a:uFill>
                <a:latin typeface="Calibri"/>
                <a:cs typeface="Calibri"/>
              </a:rPr>
              <a:t> </a:t>
            </a:r>
            <a:endParaRPr sz="2800">
              <a:latin typeface="Calibri"/>
              <a:cs typeface="Calibri"/>
            </a:endParaRPr>
          </a:p>
          <a:p>
            <a:pPr>
              <a:lnSpc>
                <a:spcPct val="100000"/>
              </a:lnSpc>
              <a:spcBef>
                <a:spcPts val="55"/>
              </a:spcBef>
            </a:pPr>
            <a:endParaRPr sz="2400">
              <a:latin typeface="Calibri"/>
              <a:cs typeface="Calibri"/>
            </a:endParaRPr>
          </a:p>
          <a:p>
            <a:pPr marL="501650">
              <a:lnSpc>
                <a:spcPct val="100000"/>
              </a:lnSpc>
            </a:pPr>
            <a:r>
              <a:rPr sz="2400" spc="-20" dirty="0">
                <a:latin typeface="Calibri"/>
                <a:cs typeface="Calibri"/>
              </a:rPr>
              <a:t>Average</a:t>
            </a:r>
            <a:r>
              <a:rPr sz="2400" spc="-30" dirty="0">
                <a:latin typeface="Calibri"/>
                <a:cs typeface="Calibri"/>
              </a:rPr>
              <a:t> </a:t>
            </a:r>
            <a:r>
              <a:rPr sz="2400" spc="-10" dirty="0">
                <a:latin typeface="Calibri"/>
                <a:cs typeface="Calibri"/>
              </a:rPr>
              <a:t>Error</a:t>
            </a:r>
            <a:r>
              <a:rPr sz="2400" spc="-45" dirty="0">
                <a:latin typeface="Calibri"/>
                <a:cs typeface="Calibri"/>
              </a:rPr>
              <a:t> </a:t>
            </a:r>
            <a:r>
              <a:rPr sz="2400" dirty="0">
                <a:latin typeface="Calibri"/>
                <a:cs typeface="Calibri"/>
              </a:rPr>
              <a:t>=</a:t>
            </a:r>
            <a:r>
              <a:rPr sz="2400" spc="-30" dirty="0">
                <a:latin typeface="Calibri"/>
                <a:cs typeface="Calibri"/>
              </a:rPr>
              <a:t> </a:t>
            </a:r>
            <a:r>
              <a:rPr sz="2400" spc="-5" dirty="0">
                <a:latin typeface="Calibri"/>
                <a:cs typeface="Calibri"/>
              </a:rPr>
              <a:t>14.9</a:t>
            </a:r>
            <a:endParaRPr sz="2400">
              <a:latin typeface="Calibri"/>
              <a:cs typeface="Calibri"/>
            </a:endParaRPr>
          </a:p>
          <a:p>
            <a:pPr>
              <a:lnSpc>
                <a:spcPct val="100000"/>
              </a:lnSpc>
              <a:spcBef>
                <a:spcPts val="15"/>
              </a:spcBef>
            </a:pPr>
            <a:endParaRPr sz="2100">
              <a:latin typeface="Calibri"/>
              <a:cs typeface="Calibri"/>
            </a:endParaRPr>
          </a:p>
          <a:p>
            <a:pPr marL="12700">
              <a:lnSpc>
                <a:spcPct val="100000"/>
              </a:lnSpc>
            </a:pPr>
            <a:r>
              <a:rPr sz="2800" b="1" i="1" u="sng" spc="-35" dirty="0">
                <a:uFill>
                  <a:solidFill>
                    <a:srgbClr val="000000"/>
                  </a:solidFill>
                </a:uFill>
                <a:latin typeface="Calibri"/>
                <a:cs typeface="Calibri"/>
              </a:rPr>
              <a:t>Testing:</a:t>
            </a:r>
            <a:endParaRPr sz="2800">
              <a:latin typeface="Calibri"/>
              <a:cs typeface="Calibri"/>
            </a:endParaRPr>
          </a:p>
          <a:p>
            <a:pPr marL="476884" indent="2540">
              <a:lnSpc>
                <a:spcPct val="100000"/>
              </a:lnSpc>
              <a:spcBef>
                <a:spcPts val="2470"/>
              </a:spcBef>
            </a:pPr>
            <a:r>
              <a:rPr sz="2400" spc="-20" dirty="0">
                <a:latin typeface="Calibri"/>
                <a:cs typeface="Calibri"/>
              </a:rPr>
              <a:t>Average</a:t>
            </a:r>
            <a:r>
              <a:rPr sz="2400" spc="-25" dirty="0">
                <a:latin typeface="Calibri"/>
                <a:cs typeface="Calibri"/>
              </a:rPr>
              <a:t> </a:t>
            </a:r>
            <a:r>
              <a:rPr sz="2400" spc="-10" dirty="0">
                <a:latin typeface="Calibri"/>
                <a:cs typeface="Calibri"/>
              </a:rPr>
              <a:t>Error</a:t>
            </a:r>
            <a:r>
              <a:rPr sz="2400" spc="-45" dirty="0">
                <a:latin typeface="Calibri"/>
                <a:cs typeface="Calibri"/>
              </a:rPr>
              <a:t> </a:t>
            </a:r>
            <a:r>
              <a:rPr sz="2400" dirty="0">
                <a:latin typeface="Calibri"/>
                <a:cs typeface="Calibri"/>
              </a:rPr>
              <a:t>=</a:t>
            </a:r>
            <a:r>
              <a:rPr sz="2400" spc="-30" dirty="0">
                <a:latin typeface="Calibri"/>
                <a:cs typeface="Calibri"/>
              </a:rPr>
              <a:t> </a:t>
            </a:r>
            <a:r>
              <a:rPr sz="2400" spc="-5" dirty="0">
                <a:latin typeface="Calibri"/>
                <a:cs typeface="Calibri"/>
              </a:rPr>
              <a:t>28.8</a:t>
            </a:r>
            <a:endParaRPr sz="2400">
              <a:latin typeface="Calibri"/>
              <a:cs typeface="Calibri"/>
            </a:endParaRPr>
          </a:p>
          <a:p>
            <a:pPr marL="476884" marR="128270">
              <a:lnSpc>
                <a:spcPct val="100000"/>
              </a:lnSpc>
              <a:spcBef>
                <a:spcPts val="1860"/>
              </a:spcBef>
            </a:pPr>
            <a:r>
              <a:rPr sz="2400" spc="-5" dirty="0">
                <a:latin typeface="Calibri"/>
                <a:cs typeface="Calibri"/>
              </a:rPr>
              <a:t>The</a:t>
            </a:r>
            <a:r>
              <a:rPr sz="2400" spc="-35" dirty="0">
                <a:latin typeface="Calibri"/>
                <a:cs typeface="Calibri"/>
              </a:rPr>
              <a:t> </a:t>
            </a:r>
            <a:r>
              <a:rPr sz="2400" spc="-5" dirty="0">
                <a:latin typeface="Calibri"/>
                <a:cs typeface="Calibri"/>
              </a:rPr>
              <a:t>results</a:t>
            </a:r>
            <a:r>
              <a:rPr sz="2400" spc="-40" dirty="0">
                <a:latin typeface="Calibri"/>
                <a:cs typeface="Calibri"/>
              </a:rPr>
              <a:t> </a:t>
            </a:r>
            <a:r>
              <a:rPr sz="2400" spc="-10" dirty="0">
                <a:latin typeface="Calibri"/>
                <a:cs typeface="Calibri"/>
              </a:rPr>
              <a:t>become </a:t>
            </a:r>
            <a:r>
              <a:rPr sz="2400" spc="-525" dirty="0">
                <a:latin typeface="Calibri"/>
                <a:cs typeface="Calibri"/>
              </a:rPr>
              <a:t> </a:t>
            </a:r>
            <a:r>
              <a:rPr sz="2400" spc="-15" dirty="0">
                <a:latin typeface="Calibri"/>
                <a:cs typeface="Calibri"/>
              </a:rPr>
              <a:t>worse</a:t>
            </a:r>
            <a:r>
              <a:rPr sz="2400" spc="-20" dirty="0">
                <a:latin typeface="Calibri"/>
                <a:cs typeface="Calibri"/>
              </a:rPr>
              <a:t> </a:t>
            </a:r>
            <a:r>
              <a:rPr sz="2400" spc="-10" dirty="0">
                <a:latin typeface="Calibri"/>
                <a:cs typeface="Calibri"/>
              </a:rPr>
              <a:t>...</a:t>
            </a:r>
            <a:endParaRPr sz="2400">
              <a:latin typeface="Calibri"/>
              <a:cs typeface="Calibri"/>
            </a:endParaRPr>
          </a:p>
        </p:txBody>
      </p:sp>
      <p:grpSp>
        <p:nvGrpSpPr>
          <p:cNvPr id="4" name="object 4"/>
          <p:cNvGrpSpPr/>
          <p:nvPr/>
        </p:nvGrpSpPr>
        <p:grpSpPr>
          <a:xfrm>
            <a:off x="3909059" y="0"/>
            <a:ext cx="5168900" cy="6768465"/>
            <a:chOff x="3909059" y="0"/>
            <a:chExt cx="5168900" cy="6768465"/>
          </a:xfrm>
        </p:grpSpPr>
        <p:pic>
          <p:nvPicPr>
            <p:cNvPr id="5" name="object 5"/>
            <p:cNvPicPr/>
            <p:nvPr/>
          </p:nvPicPr>
          <p:blipFill>
            <a:blip r:embed="rId2" cstate="print"/>
            <a:stretch>
              <a:fillRect/>
            </a:stretch>
          </p:blipFill>
          <p:spPr>
            <a:xfrm>
              <a:off x="3985259" y="3466083"/>
              <a:ext cx="5003799" cy="3302000"/>
            </a:xfrm>
            <a:prstGeom prst="rect">
              <a:avLst/>
            </a:prstGeom>
          </p:spPr>
        </p:pic>
        <p:pic>
          <p:nvPicPr>
            <p:cNvPr id="6" name="object 6"/>
            <p:cNvPicPr/>
            <p:nvPr/>
          </p:nvPicPr>
          <p:blipFill>
            <a:blip r:embed="rId3" cstate="print"/>
            <a:stretch>
              <a:fillRect/>
            </a:stretch>
          </p:blipFill>
          <p:spPr>
            <a:xfrm>
              <a:off x="3909059" y="0"/>
              <a:ext cx="5168899" cy="3473704"/>
            </a:xfrm>
            <a:prstGeom prst="rect">
              <a:avLst/>
            </a:prstGeom>
          </p:spPr>
        </p:pic>
      </p:grpSp>
      <p:pic>
        <p:nvPicPr>
          <p:cNvPr id="7" name="object 7"/>
          <p:cNvPicPr/>
          <p:nvPr/>
        </p:nvPicPr>
        <p:blipFill>
          <a:blip r:embed="rId4" cstate="print"/>
          <a:stretch>
            <a:fillRect/>
          </a:stretch>
        </p:blipFill>
        <p:spPr>
          <a:xfrm>
            <a:off x="370331" y="1149096"/>
            <a:ext cx="3343655" cy="832103"/>
          </a:xfrm>
          <a:prstGeom prst="rect">
            <a:avLst/>
          </a:prstGeom>
        </p:spPr>
      </p:pic>
      <p:sp>
        <p:nvSpPr>
          <p:cNvPr id="8" name="object 8"/>
          <p:cNvSpPr txBox="1"/>
          <p:nvPr/>
        </p:nvSpPr>
        <p:spPr>
          <a:xfrm>
            <a:off x="370331" y="1149096"/>
            <a:ext cx="3343910" cy="832485"/>
          </a:xfrm>
          <a:prstGeom prst="rect">
            <a:avLst/>
          </a:prstGeom>
          <a:ln w="6096">
            <a:solidFill>
              <a:srgbClr val="5B9BD4"/>
            </a:solidFill>
          </a:ln>
        </p:spPr>
        <p:txBody>
          <a:bodyPr vert="horz" wrap="square" lIns="0" tIns="27940" rIns="0" bIns="0" rtlCol="0">
            <a:spAutoFit/>
          </a:bodyPr>
          <a:lstStyle/>
          <a:p>
            <a:pPr marL="90805">
              <a:lnSpc>
                <a:spcPct val="100000"/>
              </a:lnSpc>
              <a:spcBef>
                <a:spcPts val="220"/>
              </a:spcBef>
            </a:pPr>
            <a:r>
              <a:rPr sz="2400" dirty="0">
                <a:latin typeface="Calibri"/>
                <a:cs typeface="Calibri"/>
              </a:rPr>
              <a:t>y</a:t>
            </a:r>
            <a:r>
              <a:rPr sz="2400" spc="-20"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 </a:t>
            </a:r>
            <a:r>
              <a:rPr sz="2400" spc="-5" dirty="0">
                <a:latin typeface="Calibri"/>
                <a:cs typeface="Calibri"/>
              </a:rPr>
              <a:t>w</a:t>
            </a:r>
            <a:r>
              <a:rPr sz="2400" spc="-7" baseline="-20833" dirty="0">
                <a:latin typeface="Calibri"/>
                <a:cs typeface="Calibri"/>
              </a:rPr>
              <a:t>1</a:t>
            </a:r>
            <a:r>
              <a:rPr sz="2400" spc="240" baseline="-20833" dirty="0">
                <a:latin typeface="Calibri"/>
                <a:cs typeface="Calibri"/>
              </a:rPr>
              <a:t> </a:t>
            </a:r>
            <a:r>
              <a:rPr sz="2400" spc="85" dirty="0">
                <a:latin typeface="Cambria Math"/>
                <a:cs typeface="Cambria Math"/>
              </a:rPr>
              <a:t>∙</a:t>
            </a:r>
            <a:r>
              <a:rPr sz="2400" dirty="0">
                <a:latin typeface="Cambria Math"/>
                <a:cs typeface="Cambria Math"/>
              </a:rPr>
              <a:t> </a:t>
            </a:r>
            <a:r>
              <a:rPr sz="2400" spc="-20" dirty="0">
                <a:latin typeface="Calibri"/>
                <a:cs typeface="Calibri"/>
              </a:rPr>
              <a:t>x</a:t>
            </a:r>
            <a:r>
              <a:rPr sz="2400" spc="-30" baseline="-20833" dirty="0">
                <a:latin typeface="Calibri"/>
                <a:cs typeface="Calibri"/>
              </a:rPr>
              <a:t>cp</a:t>
            </a:r>
            <a:r>
              <a:rPr sz="2400" spc="-37" baseline="-20833"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w</a:t>
            </a:r>
            <a:r>
              <a:rPr sz="2400" baseline="-20833" dirty="0">
                <a:latin typeface="Calibri"/>
                <a:cs typeface="Calibri"/>
              </a:rPr>
              <a:t>2</a:t>
            </a:r>
            <a:r>
              <a:rPr sz="2400" spc="247" baseline="-20833" dirty="0">
                <a:latin typeface="Calibri"/>
                <a:cs typeface="Calibri"/>
              </a:rPr>
              <a:t> </a:t>
            </a:r>
            <a:r>
              <a:rPr sz="2400" spc="85"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2</a:t>
            </a:r>
            <a:endParaRPr sz="2400" baseline="24305">
              <a:latin typeface="Calibri"/>
              <a:cs typeface="Calibri"/>
            </a:endParaRPr>
          </a:p>
          <a:p>
            <a:pPr marL="90805">
              <a:lnSpc>
                <a:spcPct val="100000"/>
              </a:lnSpc>
              <a:spcBef>
                <a:spcPts val="5"/>
              </a:spcBef>
            </a:pPr>
            <a:r>
              <a:rPr sz="2400" dirty="0">
                <a:latin typeface="Calibri"/>
                <a:cs typeface="Calibri"/>
              </a:rPr>
              <a:t>+</a:t>
            </a:r>
            <a:r>
              <a:rPr sz="2400" spc="-15" dirty="0">
                <a:latin typeface="Calibri"/>
                <a:cs typeface="Calibri"/>
              </a:rPr>
              <a:t> </a:t>
            </a:r>
            <a:r>
              <a:rPr sz="2400" dirty="0">
                <a:latin typeface="Calibri"/>
                <a:cs typeface="Calibri"/>
              </a:rPr>
              <a:t>w</a:t>
            </a:r>
            <a:r>
              <a:rPr sz="2400" baseline="-20833" dirty="0">
                <a:latin typeface="Calibri"/>
                <a:cs typeface="Calibri"/>
              </a:rPr>
              <a:t>3</a:t>
            </a:r>
            <a:r>
              <a:rPr sz="2400" spc="240" baseline="-20833" dirty="0">
                <a:latin typeface="Calibri"/>
                <a:cs typeface="Calibri"/>
              </a:rPr>
              <a:t> </a:t>
            </a:r>
            <a:r>
              <a:rPr sz="2400" spc="80" dirty="0">
                <a:latin typeface="Cambria Math"/>
                <a:cs typeface="Cambria Math"/>
              </a:rPr>
              <a:t>∙</a:t>
            </a:r>
            <a:r>
              <a:rPr sz="2400" spc="-5"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3</a:t>
            </a:r>
            <a:r>
              <a:rPr sz="2400" spc="-37" baseline="2430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w</a:t>
            </a:r>
            <a:r>
              <a:rPr sz="2400" spc="-7" baseline="-20833" dirty="0">
                <a:latin typeface="Calibri"/>
                <a:cs typeface="Calibri"/>
              </a:rPr>
              <a:t>4</a:t>
            </a:r>
            <a:r>
              <a:rPr sz="2400" spc="270" baseline="-20833" dirty="0">
                <a:latin typeface="Calibri"/>
                <a:cs typeface="Calibri"/>
              </a:rPr>
              <a:t> </a:t>
            </a:r>
            <a:r>
              <a:rPr sz="2400" spc="80" dirty="0">
                <a:latin typeface="Cambria Math"/>
                <a:cs typeface="Cambria Math"/>
              </a:rPr>
              <a:t>∙</a:t>
            </a:r>
            <a:r>
              <a:rPr sz="2400" spc="-2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4</a:t>
            </a:r>
            <a:endParaRPr sz="2400" baseline="24305">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38" y="290575"/>
            <a:ext cx="3641090" cy="452120"/>
          </a:xfrm>
          <a:prstGeom prst="rect">
            <a:avLst/>
          </a:prstGeom>
        </p:spPr>
        <p:txBody>
          <a:bodyPr vert="horz" wrap="square" lIns="0" tIns="12065" rIns="0" bIns="0" rtlCol="0">
            <a:spAutoFit/>
          </a:bodyPr>
          <a:lstStyle/>
          <a:p>
            <a:pPr marL="12700">
              <a:lnSpc>
                <a:spcPct val="100000"/>
              </a:lnSpc>
              <a:spcBef>
                <a:spcPts val="95"/>
              </a:spcBef>
            </a:pPr>
            <a:r>
              <a:rPr sz="2800" b="1" i="1" u="sng" spc="-5" dirty="0">
                <a:uFill>
                  <a:solidFill>
                    <a:srgbClr val="000000"/>
                  </a:solidFill>
                </a:uFill>
                <a:latin typeface="Calibri"/>
                <a:cs typeface="Calibri"/>
              </a:rPr>
              <a:t>Selecting another</a:t>
            </a:r>
            <a:r>
              <a:rPr sz="2800" b="1" i="1" u="sng" spc="-20" dirty="0">
                <a:uFill>
                  <a:solidFill>
                    <a:srgbClr val="000000"/>
                  </a:solidFill>
                </a:uFill>
                <a:latin typeface="Calibri"/>
                <a:cs typeface="Calibri"/>
              </a:rPr>
              <a:t> </a:t>
            </a:r>
            <a:r>
              <a:rPr sz="2800" b="1" i="1" u="sng" spc="-10" dirty="0">
                <a:uFill>
                  <a:solidFill>
                    <a:srgbClr val="000000"/>
                  </a:solidFill>
                </a:uFill>
                <a:latin typeface="Calibri"/>
                <a:cs typeface="Calibri"/>
              </a:rPr>
              <a:t>Model</a:t>
            </a:r>
            <a:endParaRPr sz="2800">
              <a:latin typeface="Calibri"/>
              <a:cs typeface="Calibri"/>
            </a:endParaRPr>
          </a:p>
        </p:txBody>
      </p:sp>
      <p:sp>
        <p:nvSpPr>
          <p:cNvPr id="3" name="object 3"/>
          <p:cNvSpPr txBox="1"/>
          <p:nvPr/>
        </p:nvSpPr>
        <p:spPr>
          <a:xfrm>
            <a:off x="347573" y="3056000"/>
            <a:ext cx="3222625" cy="3227705"/>
          </a:xfrm>
          <a:prstGeom prst="rect">
            <a:avLst/>
          </a:prstGeom>
        </p:spPr>
        <p:txBody>
          <a:bodyPr vert="horz" wrap="square" lIns="0" tIns="12065" rIns="0" bIns="0" rtlCol="0">
            <a:spAutoFit/>
          </a:bodyPr>
          <a:lstStyle/>
          <a:p>
            <a:pPr marL="12700">
              <a:lnSpc>
                <a:spcPct val="100000"/>
              </a:lnSpc>
              <a:spcBef>
                <a:spcPts val="95"/>
              </a:spcBef>
            </a:pPr>
            <a:r>
              <a:rPr sz="2800" b="1" i="1" u="sng" spc="-15" dirty="0">
                <a:uFill>
                  <a:solidFill>
                    <a:srgbClr val="000000"/>
                  </a:solidFill>
                </a:uFill>
                <a:latin typeface="Calibri"/>
                <a:cs typeface="Calibri"/>
              </a:rPr>
              <a:t>Best</a:t>
            </a:r>
            <a:r>
              <a:rPr sz="2800" b="1" i="1" u="sng" spc="-25" dirty="0">
                <a:uFill>
                  <a:solidFill>
                    <a:srgbClr val="000000"/>
                  </a:solidFill>
                </a:uFill>
                <a:latin typeface="Calibri"/>
                <a:cs typeface="Calibri"/>
              </a:rPr>
              <a:t> </a:t>
            </a:r>
            <a:r>
              <a:rPr sz="2800" b="1" i="1" u="sng" spc="-10" dirty="0">
                <a:uFill>
                  <a:solidFill>
                    <a:srgbClr val="000000"/>
                  </a:solidFill>
                </a:uFill>
                <a:latin typeface="Calibri"/>
                <a:cs typeface="Calibri"/>
              </a:rPr>
              <a:t>Function</a:t>
            </a:r>
            <a:r>
              <a:rPr sz="2800" b="1" i="1" u="sng" spc="20" dirty="0">
                <a:uFill>
                  <a:solidFill>
                    <a:srgbClr val="000000"/>
                  </a:solidFill>
                </a:uFill>
                <a:latin typeface="Calibri"/>
                <a:cs typeface="Calibri"/>
              </a:rPr>
              <a:t> </a:t>
            </a:r>
            <a:endParaRPr sz="2800">
              <a:latin typeface="Calibri"/>
              <a:cs typeface="Calibri"/>
            </a:endParaRPr>
          </a:p>
          <a:p>
            <a:pPr marL="501650">
              <a:lnSpc>
                <a:spcPct val="100000"/>
              </a:lnSpc>
              <a:spcBef>
                <a:spcPts val="2265"/>
              </a:spcBef>
            </a:pPr>
            <a:r>
              <a:rPr sz="2400" spc="-20" dirty="0">
                <a:latin typeface="Calibri"/>
                <a:cs typeface="Calibri"/>
              </a:rPr>
              <a:t>Average </a:t>
            </a:r>
            <a:r>
              <a:rPr sz="2400" spc="-10" dirty="0">
                <a:latin typeface="Calibri"/>
                <a:cs typeface="Calibri"/>
              </a:rPr>
              <a:t>Error</a:t>
            </a:r>
            <a:r>
              <a:rPr sz="2400" spc="-40"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12.8</a:t>
            </a:r>
            <a:endParaRPr sz="2400">
              <a:latin typeface="Calibri"/>
              <a:cs typeface="Calibri"/>
            </a:endParaRPr>
          </a:p>
          <a:p>
            <a:pPr>
              <a:lnSpc>
                <a:spcPct val="100000"/>
              </a:lnSpc>
              <a:spcBef>
                <a:spcPts val="15"/>
              </a:spcBef>
            </a:pPr>
            <a:endParaRPr sz="2100">
              <a:latin typeface="Calibri"/>
              <a:cs typeface="Calibri"/>
            </a:endParaRPr>
          </a:p>
          <a:p>
            <a:pPr marL="12700">
              <a:lnSpc>
                <a:spcPct val="100000"/>
              </a:lnSpc>
            </a:pPr>
            <a:r>
              <a:rPr sz="2800" b="1" i="1" u="sng" spc="-35" dirty="0">
                <a:uFill>
                  <a:solidFill>
                    <a:srgbClr val="000000"/>
                  </a:solidFill>
                </a:uFill>
                <a:latin typeface="Calibri"/>
                <a:cs typeface="Calibri"/>
              </a:rPr>
              <a:t>Testing:</a:t>
            </a:r>
            <a:endParaRPr sz="2800">
              <a:latin typeface="Calibri"/>
              <a:cs typeface="Calibri"/>
            </a:endParaRPr>
          </a:p>
          <a:p>
            <a:pPr marL="422275" marR="5080" indent="57150">
              <a:lnSpc>
                <a:spcPts val="5430"/>
              </a:lnSpc>
              <a:spcBef>
                <a:spcPts val="320"/>
              </a:spcBef>
            </a:pPr>
            <a:r>
              <a:rPr sz="2400" spc="-20" dirty="0">
                <a:latin typeface="Calibri"/>
                <a:cs typeface="Calibri"/>
              </a:rPr>
              <a:t>Average </a:t>
            </a:r>
            <a:r>
              <a:rPr sz="2400" spc="-10" dirty="0">
                <a:latin typeface="Calibri"/>
                <a:cs typeface="Calibri"/>
              </a:rPr>
              <a:t>Error </a:t>
            </a:r>
            <a:r>
              <a:rPr sz="2400" dirty="0">
                <a:latin typeface="Calibri"/>
                <a:cs typeface="Calibri"/>
              </a:rPr>
              <a:t>= </a:t>
            </a:r>
            <a:r>
              <a:rPr sz="2400" spc="-5" dirty="0">
                <a:latin typeface="Calibri"/>
                <a:cs typeface="Calibri"/>
              </a:rPr>
              <a:t>232.1 </a:t>
            </a:r>
            <a:r>
              <a:rPr sz="2400" spc="-530" dirty="0">
                <a:latin typeface="Calibri"/>
                <a:cs typeface="Calibri"/>
              </a:rPr>
              <a:t> </a:t>
            </a:r>
            <a:r>
              <a:rPr sz="2400" spc="-5" dirty="0">
                <a:solidFill>
                  <a:srgbClr val="FF0000"/>
                </a:solidFill>
                <a:latin typeface="Calibri"/>
                <a:cs typeface="Calibri"/>
              </a:rPr>
              <a:t>The</a:t>
            </a:r>
            <a:r>
              <a:rPr sz="2400" spc="-10" dirty="0">
                <a:solidFill>
                  <a:srgbClr val="FF0000"/>
                </a:solidFill>
                <a:latin typeface="Calibri"/>
                <a:cs typeface="Calibri"/>
              </a:rPr>
              <a:t> </a:t>
            </a:r>
            <a:r>
              <a:rPr sz="2400" spc="-5" dirty="0">
                <a:solidFill>
                  <a:srgbClr val="FF0000"/>
                </a:solidFill>
                <a:latin typeface="Calibri"/>
                <a:cs typeface="Calibri"/>
              </a:rPr>
              <a:t>results</a:t>
            </a:r>
            <a:r>
              <a:rPr sz="2400" spc="-15" dirty="0">
                <a:solidFill>
                  <a:srgbClr val="FF0000"/>
                </a:solidFill>
                <a:latin typeface="Calibri"/>
                <a:cs typeface="Calibri"/>
              </a:rPr>
              <a:t> are</a:t>
            </a:r>
            <a:r>
              <a:rPr sz="2400" spc="-20" dirty="0">
                <a:solidFill>
                  <a:srgbClr val="FF0000"/>
                </a:solidFill>
                <a:latin typeface="Calibri"/>
                <a:cs typeface="Calibri"/>
              </a:rPr>
              <a:t> </a:t>
            </a:r>
            <a:r>
              <a:rPr sz="2400" spc="-5" dirty="0">
                <a:solidFill>
                  <a:srgbClr val="FF0000"/>
                </a:solidFill>
                <a:latin typeface="Calibri"/>
                <a:cs typeface="Calibri"/>
              </a:rPr>
              <a:t>so</a:t>
            </a:r>
            <a:r>
              <a:rPr sz="2400" spc="-20" dirty="0">
                <a:solidFill>
                  <a:srgbClr val="FF0000"/>
                </a:solidFill>
                <a:latin typeface="Calibri"/>
                <a:cs typeface="Calibri"/>
              </a:rPr>
              <a:t> </a:t>
            </a:r>
            <a:r>
              <a:rPr sz="2400" spc="-5" dirty="0">
                <a:solidFill>
                  <a:srgbClr val="FF0000"/>
                </a:solidFill>
                <a:latin typeface="Calibri"/>
                <a:cs typeface="Calibri"/>
              </a:rPr>
              <a:t>bad.</a:t>
            </a:r>
            <a:endParaRPr sz="2400">
              <a:latin typeface="Calibri"/>
              <a:cs typeface="Calibri"/>
            </a:endParaRPr>
          </a:p>
        </p:txBody>
      </p:sp>
      <p:pic>
        <p:nvPicPr>
          <p:cNvPr id="4" name="object 4"/>
          <p:cNvPicPr/>
          <p:nvPr/>
        </p:nvPicPr>
        <p:blipFill>
          <a:blip r:embed="rId2" cstate="print"/>
          <a:stretch>
            <a:fillRect/>
          </a:stretch>
        </p:blipFill>
        <p:spPr>
          <a:xfrm>
            <a:off x="3974591" y="0"/>
            <a:ext cx="5168900" cy="6857997"/>
          </a:xfrm>
          <a:prstGeom prst="rect">
            <a:avLst/>
          </a:prstGeom>
        </p:spPr>
      </p:pic>
      <p:pic>
        <p:nvPicPr>
          <p:cNvPr id="5" name="object 5"/>
          <p:cNvPicPr/>
          <p:nvPr/>
        </p:nvPicPr>
        <p:blipFill>
          <a:blip r:embed="rId3" cstate="print"/>
          <a:stretch>
            <a:fillRect/>
          </a:stretch>
        </p:blipFill>
        <p:spPr>
          <a:xfrm>
            <a:off x="370331" y="1149096"/>
            <a:ext cx="3343655" cy="1200912"/>
          </a:xfrm>
          <a:prstGeom prst="rect">
            <a:avLst/>
          </a:prstGeom>
        </p:spPr>
      </p:pic>
      <p:sp>
        <p:nvSpPr>
          <p:cNvPr id="6" name="object 6"/>
          <p:cNvSpPr txBox="1"/>
          <p:nvPr/>
        </p:nvSpPr>
        <p:spPr>
          <a:xfrm>
            <a:off x="370331" y="1149096"/>
            <a:ext cx="3343910" cy="1201420"/>
          </a:xfrm>
          <a:prstGeom prst="rect">
            <a:avLst/>
          </a:prstGeom>
          <a:ln w="6096">
            <a:solidFill>
              <a:srgbClr val="5B9BD4"/>
            </a:solidFill>
          </a:ln>
        </p:spPr>
        <p:txBody>
          <a:bodyPr vert="horz" wrap="square" lIns="0" tIns="27940" rIns="0" bIns="0" rtlCol="0">
            <a:spAutoFit/>
          </a:bodyPr>
          <a:lstStyle/>
          <a:p>
            <a:pPr marL="90805">
              <a:lnSpc>
                <a:spcPct val="100000"/>
              </a:lnSpc>
              <a:spcBef>
                <a:spcPts val="220"/>
              </a:spcBef>
            </a:pPr>
            <a:r>
              <a:rPr sz="2400" dirty="0">
                <a:latin typeface="Calibri"/>
                <a:cs typeface="Calibri"/>
              </a:rPr>
              <a:t>y</a:t>
            </a:r>
            <a:r>
              <a:rPr sz="2400" spc="-20"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 </a:t>
            </a:r>
            <a:r>
              <a:rPr sz="2400" spc="-5" dirty="0">
                <a:latin typeface="Calibri"/>
                <a:cs typeface="Calibri"/>
              </a:rPr>
              <a:t>w</a:t>
            </a:r>
            <a:r>
              <a:rPr sz="2400" spc="-7" baseline="-20833" dirty="0">
                <a:latin typeface="Calibri"/>
                <a:cs typeface="Calibri"/>
              </a:rPr>
              <a:t>1</a:t>
            </a:r>
            <a:r>
              <a:rPr sz="2400" spc="240" baseline="-20833" dirty="0">
                <a:latin typeface="Calibri"/>
                <a:cs typeface="Calibri"/>
              </a:rPr>
              <a:t> </a:t>
            </a:r>
            <a:r>
              <a:rPr sz="2400" spc="85" dirty="0">
                <a:latin typeface="Cambria Math"/>
                <a:cs typeface="Cambria Math"/>
              </a:rPr>
              <a:t>∙</a:t>
            </a:r>
            <a:r>
              <a:rPr sz="2400" dirty="0">
                <a:latin typeface="Cambria Math"/>
                <a:cs typeface="Cambria Math"/>
              </a:rPr>
              <a:t> </a:t>
            </a:r>
            <a:r>
              <a:rPr sz="2400" spc="-20" dirty="0">
                <a:latin typeface="Calibri"/>
                <a:cs typeface="Calibri"/>
              </a:rPr>
              <a:t>x</a:t>
            </a:r>
            <a:r>
              <a:rPr sz="2400" spc="-30" baseline="-20833" dirty="0">
                <a:latin typeface="Calibri"/>
                <a:cs typeface="Calibri"/>
              </a:rPr>
              <a:t>cp</a:t>
            </a:r>
            <a:r>
              <a:rPr sz="2400" spc="-37" baseline="-20833"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w</a:t>
            </a:r>
            <a:r>
              <a:rPr sz="2400" baseline="-20833" dirty="0">
                <a:latin typeface="Calibri"/>
                <a:cs typeface="Calibri"/>
              </a:rPr>
              <a:t>2</a:t>
            </a:r>
            <a:r>
              <a:rPr sz="2400" spc="247" baseline="-20833" dirty="0">
                <a:latin typeface="Calibri"/>
                <a:cs typeface="Calibri"/>
              </a:rPr>
              <a:t> </a:t>
            </a:r>
            <a:r>
              <a:rPr sz="2400" spc="85"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2</a:t>
            </a:r>
            <a:endParaRPr sz="2400" baseline="24305">
              <a:latin typeface="Calibri"/>
              <a:cs typeface="Calibri"/>
            </a:endParaRPr>
          </a:p>
          <a:p>
            <a:pPr marL="90805">
              <a:lnSpc>
                <a:spcPct val="100000"/>
              </a:lnSpc>
              <a:spcBef>
                <a:spcPts val="5"/>
              </a:spcBef>
            </a:pPr>
            <a:r>
              <a:rPr sz="2400" dirty="0">
                <a:latin typeface="Calibri"/>
                <a:cs typeface="Calibri"/>
              </a:rPr>
              <a:t>+</a:t>
            </a:r>
            <a:r>
              <a:rPr sz="2400" spc="-15" dirty="0">
                <a:latin typeface="Calibri"/>
                <a:cs typeface="Calibri"/>
              </a:rPr>
              <a:t> </a:t>
            </a:r>
            <a:r>
              <a:rPr sz="2400" dirty="0">
                <a:latin typeface="Calibri"/>
                <a:cs typeface="Calibri"/>
              </a:rPr>
              <a:t>w</a:t>
            </a:r>
            <a:r>
              <a:rPr sz="2400" baseline="-20833" dirty="0">
                <a:latin typeface="Calibri"/>
                <a:cs typeface="Calibri"/>
              </a:rPr>
              <a:t>3</a:t>
            </a:r>
            <a:r>
              <a:rPr sz="2400" spc="240" baseline="-20833" dirty="0">
                <a:latin typeface="Calibri"/>
                <a:cs typeface="Calibri"/>
              </a:rPr>
              <a:t> </a:t>
            </a:r>
            <a:r>
              <a:rPr sz="2400" spc="80" dirty="0">
                <a:latin typeface="Cambria Math"/>
                <a:cs typeface="Cambria Math"/>
              </a:rPr>
              <a:t>∙</a:t>
            </a:r>
            <a:r>
              <a:rPr sz="2400" spc="-5"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3</a:t>
            </a:r>
            <a:r>
              <a:rPr sz="2400" spc="-37" baseline="2430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w</a:t>
            </a:r>
            <a:r>
              <a:rPr sz="2400" spc="-7" baseline="-20833" dirty="0">
                <a:latin typeface="Calibri"/>
                <a:cs typeface="Calibri"/>
              </a:rPr>
              <a:t>4</a:t>
            </a:r>
            <a:r>
              <a:rPr sz="2400" spc="270" baseline="-20833" dirty="0">
                <a:latin typeface="Calibri"/>
                <a:cs typeface="Calibri"/>
              </a:rPr>
              <a:t> </a:t>
            </a:r>
            <a:r>
              <a:rPr sz="2400" spc="80" dirty="0">
                <a:latin typeface="Cambria Math"/>
                <a:cs typeface="Cambria Math"/>
              </a:rPr>
              <a:t>∙</a:t>
            </a:r>
            <a:r>
              <a:rPr sz="2400" spc="-2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4</a:t>
            </a:r>
            <a:endParaRPr sz="2400" baseline="24305">
              <a:latin typeface="Calibri"/>
              <a:cs typeface="Calibri"/>
            </a:endParaRPr>
          </a:p>
          <a:p>
            <a:pPr marL="90805">
              <a:lnSpc>
                <a:spcPct val="100000"/>
              </a:lnSpc>
            </a:pPr>
            <a:r>
              <a:rPr sz="2400" dirty="0">
                <a:latin typeface="Calibri"/>
                <a:cs typeface="Calibri"/>
              </a:rPr>
              <a:t>+</a:t>
            </a:r>
            <a:r>
              <a:rPr sz="2400" spc="-25" dirty="0">
                <a:latin typeface="Calibri"/>
                <a:cs typeface="Calibri"/>
              </a:rPr>
              <a:t> </a:t>
            </a:r>
            <a:r>
              <a:rPr sz="2400" dirty="0">
                <a:latin typeface="Calibri"/>
                <a:cs typeface="Calibri"/>
              </a:rPr>
              <a:t>w</a:t>
            </a:r>
            <a:r>
              <a:rPr sz="2400" baseline="-20833" dirty="0">
                <a:latin typeface="Calibri"/>
                <a:cs typeface="Calibri"/>
              </a:rPr>
              <a:t>5</a:t>
            </a:r>
            <a:r>
              <a:rPr sz="2400" spc="225" baseline="-20833" dirty="0">
                <a:latin typeface="Calibri"/>
                <a:cs typeface="Calibri"/>
              </a:rPr>
              <a:t> </a:t>
            </a:r>
            <a:r>
              <a:rPr sz="2400" spc="80" dirty="0">
                <a:latin typeface="Cambria Math"/>
                <a:cs typeface="Cambria Math"/>
              </a:rPr>
              <a:t>∙</a:t>
            </a:r>
            <a:r>
              <a:rPr sz="2400" spc="-15"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5</a:t>
            </a:r>
            <a:endParaRPr sz="2400" baseline="24305">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2291" y="3089148"/>
            <a:ext cx="7941945" cy="2126615"/>
            <a:chOff x="812291" y="3089148"/>
            <a:chExt cx="7941945" cy="2126615"/>
          </a:xfrm>
        </p:grpSpPr>
        <p:pic>
          <p:nvPicPr>
            <p:cNvPr id="3" name="object 3"/>
            <p:cNvPicPr/>
            <p:nvPr/>
          </p:nvPicPr>
          <p:blipFill>
            <a:blip r:embed="rId3" cstate="print"/>
            <a:stretch>
              <a:fillRect/>
            </a:stretch>
          </p:blipFill>
          <p:spPr>
            <a:xfrm>
              <a:off x="4716780" y="3563112"/>
              <a:ext cx="4034028" cy="1648968"/>
            </a:xfrm>
            <a:prstGeom prst="rect">
              <a:avLst/>
            </a:prstGeom>
          </p:spPr>
        </p:pic>
        <p:sp>
          <p:nvSpPr>
            <p:cNvPr id="4" name="object 4"/>
            <p:cNvSpPr/>
            <p:nvPr/>
          </p:nvSpPr>
          <p:spPr>
            <a:xfrm>
              <a:off x="4716780" y="3563112"/>
              <a:ext cx="4034154" cy="1649095"/>
            </a:xfrm>
            <a:custGeom>
              <a:avLst/>
              <a:gdLst/>
              <a:ahLst/>
              <a:cxnLst/>
              <a:rect l="l" t="t" r="r" b="b"/>
              <a:pathLst>
                <a:path w="4034154" h="1649095">
                  <a:moveTo>
                    <a:pt x="0" y="824483"/>
                  </a:moveTo>
                  <a:lnTo>
                    <a:pt x="4290" y="770280"/>
                  </a:lnTo>
                  <a:lnTo>
                    <a:pt x="16985" y="717011"/>
                  </a:lnTo>
                  <a:lnTo>
                    <a:pt x="37817" y="664786"/>
                  </a:lnTo>
                  <a:lnTo>
                    <a:pt x="66522" y="613714"/>
                  </a:lnTo>
                  <a:lnTo>
                    <a:pt x="102833" y="563904"/>
                  </a:lnTo>
                  <a:lnTo>
                    <a:pt x="146485" y="515464"/>
                  </a:lnTo>
                  <a:lnTo>
                    <a:pt x="197211" y="468502"/>
                  </a:lnTo>
                  <a:lnTo>
                    <a:pt x="254746" y="423128"/>
                  </a:lnTo>
                  <a:lnTo>
                    <a:pt x="285984" y="401070"/>
                  </a:lnTo>
                  <a:lnTo>
                    <a:pt x="318825" y="379450"/>
                  </a:lnTo>
                  <a:lnTo>
                    <a:pt x="353234" y="358282"/>
                  </a:lnTo>
                  <a:lnTo>
                    <a:pt x="389180" y="337578"/>
                  </a:lnTo>
                  <a:lnTo>
                    <a:pt x="426629" y="317352"/>
                  </a:lnTo>
                  <a:lnTo>
                    <a:pt x="465547" y="297619"/>
                  </a:lnTo>
                  <a:lnTo>
                    <a:pt x="505902" y="278391"/>
                  </a:lnTo>
                  <a:lnTo>
                    <a:pt x="547660" y="259682"/>
                  </a:lnTo>
                  <a:lnTo>
                    <a:pt x="590788" y="241506"/>
                  </a:lnTo>
                  <a:lnTo>
                    <a:pt x="635252" y="223876"/>
                  </a:lnTo>
                  <a:lnTo>
                    <a:pt x="681020" y="206807"/>
                  </a:lnTo>
                  <a:lnTo>
                    <a:pt x="728058" y="190310"/>
                  </a:lnTo>
                  <a:lnTo>
                    <a:pt x="776333" y="174401"/>
                  </a:lnTo>
                  <a:lnTo>
                    <a:pt x="825812" y="159093"/>
                  </a:lnTo>
                  <a:lnTo>
                    <a:pt x="876462" y="144399"/>
                  </a:lnTo>
                  <a:lnTo>
                    <a:pt x="928249" y="130333"/>
                  </a:lnTo>
                  <a:lnTo>
                    <a:pt x="981140" y="116908"/>
                  </a:lnTo>
                  <a:lnTo>
                    <a:pt x="1035102" y="104138"/>
                  </a:lnTo>
                  <a:lnTo>
                    <a:pt x="1090101" y="92037"/>
                  </a:lnTo>
                  <a:lnTo>
                    <a:pt x="1146105" y="80619"/>
                  </a:lnTo>
                  <a:lnTo>
                    <a:pt x="1203080" y="69896"/>
                  </a:lnTo>
                  <a:lnTo>
                    <a:pt x="1260993" y="59882"/>
                  </a:lnTo>
                  <a:lnTo>
                    <a:pt x="1319811" y="50591"/>
                  </a:lnTo>
                  <a:lnTo>
                    <a:pt x="1379500" y="42038"/>
                  </a:lnTo>
                  <a:lnTo>
                    <a:pt x="1440027" y="34234"/>
                  </a:lnTo>
                  <a:lnTo>
                    <a:pt x="1501360" y="27194"/>
                  </a:lnTo>
                  <a:lnTo>
                    <a:pt x="1563464" y="20931"/>
                  </a:lnTo>
                  <a:lnTo>
                    <a:pt x="1626307" y="15459"/>
                  </a:lnTo>
                  <a:lnTo>
                    <a:pt x="1689855" y="10792"/>
                  </a:lnTo>
                  <a:lnTo>
                    <a:pt x="1754076" y="6943"/>
                  </a:lnTo>
                  <a:lnTo>
                    <a:pt x="1818935" y="3926"/>
                  </a:lnTo>
                  <a:lnTo>
                    <a:pt x="1884400" y="1753"/>
                  </a:lnTo>
                  <a:lnTo>
                    <a:pt x="1950437" y="440"/>
                  </a:lnTo>
                  <a:lnTo>
                    <a:pt x="2017014" y="0"/>
                  </a:lnTo>
                  <a:lnTo>
                    <a:pt x="2083590" y="440"/>
                  </a:lnTo>
                  <a:lnTo>
                    <a:pt x="2149627" y="1753"/>
                  </a:lnTo>
                  <a:lnTo>
                    <a:pt x="2215092" y="3926"/>
                  </a:lnTo>
                  <a:lnTo>
                    <a:pt x="2279951" y="6943"/>
                  </a:lnTo>
                  <a:lnTo>
                    <a:pt x="2344172" y="10792"/>
                  </a:lnTo>
                  <a:lnTo>
                    <a:pt x="2407720" y="15459"/>
                  </a:lnTo>
                  <a:lnTo>
                    <a:pt x="2470563" y="20931"/>
                  </a:lnTo>
                  <a:lnTo>
                    <a:pt x="2532667" y="27194"/>
                  </a:lnTo>
                  <a:lnTo>
                    <a:pt x="2594000" y="34234"/>
                  </a:lnTo>
                  <a:lnTo>
                    <a:pt x="2654527" y="42038"/>
                  </a:lnTo>
                  <a:lnTo>
                    <a:pt x="2714216" y="50591"/>
                  </a:lnTo>
                  <a:lnTo>
                    <a:pt x="2773034" y="59882"/>
                  </a:lnTo>
                  <a:lnTo>
                    <a:pt x="2830947" y="69896"/>
                  </a:lnTo>
                  <a:lnTo>
                    <a:pt x="2887922" y="80619"/>
                  </a:lnTo>
                  <a:lnTo>
                    <a:pt x="2943926" y="92037"/>
                  </a:lnTo>
                  <a:lnTo>
                    <a:pt x="2998925" y="104138"/>
                  </a:lnTo>
                  <a:lnTo>
                    <a:pt x="3052887" y="116908"/>
                  </a:lnTo>
                  <a:lnTo>
                    <a:pt x="3105778" y="130333"/>
                  </a:lnTo>
                  <a:lnTo>
                    <a:pt x="3157565" y="144399"/>
                  </a:lnTo>
                  <a:lnTo>
                    <a:pt x="3208215" y="159093"/>
                  </a:lnTo>
                  <a:lnTo>
                    <a:pt x="3257694" y="174401"/>
                  </a:lnTo>
                  <a:lnTo>
                    <a:pt x="3305969" y="190310"/>
                  </a:lnTo>
                  <a:lnTo>
                    <a:pt x="3353007" y="206807"/>
                  </a:lnTo>
                  <a:lnTo>
                    <a:pt x="3398775" y="223876"/>
                  </a:lnTo>
                  <a:lnTo>
                    <a:pt x="3443239" y="241506"/>
                  </a:lnTo>
                  <a:lnTo>
                    <a:pt x="3486367" y="259682"/>
                  </a:lnTo>
                  <a:lnTo>
                    <a:pt x="3528125" y="278391"/>
                  </a:lnTo>
                  <a:lnTo>
                    <a:pt x="3568480" y="297619"/>
                  </a:lnTo>
                  <a:lnTo>
                    <a:pt x="3607398" y="317352"/>
                  </a:lnTo>
                  <a:lnTo>
                    <a:pt x="3644847" y="337578"/>
                  </a:lnTo>
                  <a:lnTo>
                    <a:pt x="3680793" y="358282"/>
                  </a:lnTo>
                  <a:lnTo>
                    <a:pt x="3715202" y="379450"/>
                  </a:lnTo>
                  <a:lnTo>
                    <a:pt x="3748043" y="401070"/>
                  </a:lnTo>
                  <a:lnTo>
                    <a:pt x="3779281" y="423128"/>
                  </a:lnTo>
                  <a:lnTo>
                    <a:pt x="3836816" y="468502"/>
                  </a:lnTo>
                  <a:lnTo>
                    <a:pt x="3887542" y="515464"/>
                  </a:lnTo>
                  <a:lnTo>
                    <a:pt x="3931194" y="563904"/>
                  </a:lnTo>
                  <a:lnTo>
                    <a:pt x="3967505" y="613714"/>
                  </a:lnTo>
                  <a:lnTo>
                    <a:pt x="3996210" y="664786"/>
                  </a:lnTo>
                  <a:lnTo>
                    <a:pt x="4017042" y="717011"/>
                  </a:lnTo>
                  <a:lnTo>
                    <a:pt x="4029737" y="770280"/>
                  </a:lnTo>
                  <a:lnTo>
                    <a:pt x="4034028" y="824483"/>
                  </a:lnTo>
                  <a:lnTo>
                    <a:pt x="4032949" y="851696"/>
                  </a:lnTo>
                  <a:lnTo>
                    <a:pt x="4024424" y="905446"/>
                  </a:lnTo>
                  <a:lnTo>
                    <a:pt x="4007627" y="958206"/>
                  </a:lnTo>
                  <a:lnTo>
                    <a:pt x="3982825" y="1009868"/>
                  </a:lnTo>
                  <a:lnTo>
                    <a:pt x="3950284" y="1060322"/>
                  </a:lnTo>
                  <a:lnTo>
                    <a:pt x="3910269" y="1109461"/>
                  </a:lnTo>
                  <a:lnTo>
                    <a:pt x="3863047" y="1157176"/>
                  </a:lnTo>
                  <a:lnTo>
                    <a:pt x="3808883" y="1203357"/>
                  </a:lnTo>
                  <a:lnTo>
                    <a:pt x="3748043" y="1247897"/>
                  </a:lnTo>
                  <a:lnTo>
                    <a:pt x="3715202" y="1269517"/>
                  </a:lnTo>
                  <a:lnTo>
                    <a:pt x="3680793" y="1290685"/>
                  </a:lnTo>
                  <a:lnTo>
                    <a:pt x="3644847" y="1311389"/>
                  </a:lnTo>
                  <a:lnTo>
                    <a:pt x="3607398" y="1331615"/>
                  </a:lnTo>
                  <a:lnTo>
                    <a:pt x="3568480" y="1351348"/>
                  </a:lnTo>
                  <a:lnTo>
                    <a:pt x="3528125" y="1370576"/>
                  </a:lnTo>
                  <a:lnTo>
                    <a:pt x="3486367" y="1389285"/>
                  </a:lnTo>
                  <a:lnTo>
                    <a:pt x="3443239" y="1407461"/>
                  </a:lnTo>
                  <a:lnTo>
                    <a:pt x="3398775" y="1425091"/>
                  </a:lnTo>
                  <a:lnTo>
                    <a:pt x="3353007" y="1442160"/>
                  </a:lnTo>
                  <a:lnTo>
                    <a:pt x="3305969" y="1458657"/>
                  </a:lnTo>
                  <a:lnTo>
                    <a:pt x="3257694" y="1474566"/>
                  </a:lnTo>
                  <a:lnTo>
                    <a:pt x="3208215" y="1489874"/>
                  </a:lnTo>
                  <a:lnTo>
                    <a:pt x="3157565" y="1504568"/>
                  </a:lnTo>
                  <a:lnTo>
                    <a:pt x="3105778" y="1518634"/>
                  </a:lnTo>
                  <a:lnTo>
                    <a:pt x="3052887" y="1532059"/>
                  </a:lnTo>
                  <a:lnTo>
                    <a:pt x="2998925" y="1544829"/>
                  </a:lnTo>
                  <a:lnTo>
                    <a:pt x="2943926" y="1556930"/>
                  </a:lnTo>
                  <a:lnTo>
                    <a:pt x="2887922" y="1568348"/>
                  </a:lnTo>
                  <a:lnTo>
                    <a:pt x="2830947" y="1579071"/>
                  </a:lnTo>
                  <a:lnTo>
                    <a:pt x="2773034" y="1589085"/>
                  </a:lnTo>
                  <a:lnTo>
                    <a:pt x="2714216" y="1598376"/>
                  </a:lnTo>
                  <a:lnTo>
                    <a:pt x="2654527" y="1606929"/>
                  </a:lnTo>
                  <a:lnTo>
                    <a:pt x="2594000" y="1614733"/>
                  </a:lnTo>
                  <a:lnTo>
                    <a:pt x="2532667" y="1621773"/>
                  </a:lnTo>
                  <a:lnTo>
                    <a:pt x="2470563" y="1628036"/>
                  </a:lnTo>
                  <a:lnTo>
                    <a:pt x="2407720" y="1633508"/>
                  </a:lnTo>
                  <a:lnTo>
                    <a:pt x="2344172" y="1638175"/>
                  </a:lnTo>
                  <a:lnTo>
                    <a:pt x="2279951" y="1642024"/>
                  </a:lnTo>
                  <a:lnTo>
                    <a:pt x="2215092" y="1645041"/>
                  </a:lnTo>
                  <a:lnTo>
                    <a:pt x="2149627" y="1647214"/>
                  </a:lnTo>
                  <a:lnTo>
                    <a:pt x="2083590" y="1648527"/>
                  </a:lnTo>
                  <a:lnTo>
                    <a:pt x="2017014" y="1648968"/>
                  </a:lnTo>
                  <a:lnTo>
                    <a:pt x="1950437" y="1648527"/>
                  </a:lnTo>
                  <a:lnTo>
                    <a:pt x="1884400" y="1647214"/>
                  </a:lnTo>
                  <a:lnTo>
                    <a:pt x="1818935" y="1645041"/>
                  </a:lnTo>
                  <a:lnTo>
                    <a:pt x="1754076" y="1642024"/>
                  </a:lnTo>
                  <a:lnTo>
                    <a:pt x="1689855" y="1638175"/>
                  </a:lnTo>
                  <a:lnTo>
                    <a:pt x="1626307" y="1633508"/>
                  </a:lnTo>
                  <a:lnTo>
                    <a:pt x="1563464" y="1628036"/>
                  </a:lnTo>
                  <a:lnTo>
                    <a:pt x="1501360" y="1621773"/>
                  </a:lnTo>
                  <a:lnTo>
                    <a:pt x="1440027" y="1614733"/>
                  </a:lnTo>
                  <a:lnTo>
                    <a:pt x="1379500" y="1606929"/>
                  </a:lnTo>
                  <a:lnTo>
                    <a:pt x="1319811" y="1598376"/>
                  </a:lnTo>
                  <a:lnTo>
                    <a:pt x="1260993" y="1589085"/>
                  </a:lnTo>
                  <a:lnTo>
                    <a:pt x="1203080" y="1579071"/>
                  </a:lnTo>
                  <a:lnTo>
                    <a:pt x="1146105" y="1568348"/>
                  </a:lnTo>
                  <a:lnTo>
                    <a:pt x="1090101" y="1556930"/>
                  </a:lnTo>
                  <a:lnTo>
                    <a:pt x="1035102" y="1544829"/>
                  </a:lnTo>
                  <a:lnTo>
                    <a:pt x="981140" y="1532059"/>
                  </a:lnTo>
                  <a:lnTo>
                    <a:pt x="928249" y="1518634"/>
                  </a:lnTo>
                  <a:lnTo>
                    <a:pt x="876462" y="1504568"/>
                  </a:lnTo>
                  <a:lnTo>
                    <a:pt x="825812" y="1489874"/>
                  </a:lnTo>
                  <a:lnTo>
                    <a:pt x="776333" y="1474566"/>
                  </a:lnTo>
                  <a:lnTo>
                    <a:pt x="728058" y="1458657"/>
                  </a:lnTo>
                  <a:lnTo>
                    <a:pt x="681020" y="1442160"/>
                  </a:lnTo>
                  <a:lnTo>
                    <a:pt x="635252" y="1425091"/>
                  </a:lnTo>
                  <a:lnTo>
                    <a:pt x="590788" y="1407461"/>
                  </a:lnTo>
                  <a:lnTo>
                    <a:pt x="547660" y="1389285"/>
                  </a:lnTo>
                  <a:lnTo>
                    <a:pt x="505902" y="1370576"/>
                  </a:lnTo>
                  <a:lnTo>
                    <a:pt x="465547" y="1351348"/>
                  </a:lnTo>
                  <a:lnTo>
                    <a:pt x="426629" y="1331615"/>
                  </a:lnTo>
                  <a:lnTo>
                    <a:pt x="389180" y="1311389"/>
                  </a:lnTo>
                  <a:lnTo>
                    <a:pt x="353234" y="1290685"/>
                  </a:lnTo>
                  <a:lnTo>
                    <a:pt x="318825" y="1269517"/>
                  </a:lnTo>
                  <a:lnTo>
                    <a:pt x="285984" y="1247897"/>
                  </a:lnTo>
                  <a:lnTo>
                    <a:pt x="254746" y="1225839"/>
                  </a:lnTo>
                  <a:lnTo>
                    <a:pt x="197211" y="1180465"/>
                  </a:lnTo>
                  <a:lnTo>
                    <a:pt x="146485" y="1133503"/>
                  </a:lnTo>
                  <a:lnTo>
                    <a:pt x="102833" y="1085063"/>
                  </a:lnTo>
                  <a:lnTo>
                    <a:pt x="66522" y="1035253"/>
                  </a:lnTo>
                  <a:lnTo>
                    <a:pt x="37817" y="984181"/>
                  </a:lnTo>
                  <a:lnTo>
                    <a:pt x="16985" y="931956"/>
                  </a:lnTo>
                  <a:lnTo>
                    <a:pt x="4290" y="878687"/>
                  </a:lnTo>
                  <a:lnTo>
                    <a:pt x="0" y="824483"/>
                  </a:lnTo>
                  <a:close/>
                </a:path>
              </a:pathLst>
            </a:custGeom>
            <a:ln w="6096">
              <a:solidFill>
                <a:srgbClr val="EC7C30"/>
              </a:solidFill>
            </a:ln>
          </p:spPr>
          <p:txBody>
            <a:bodyPr wrap="square" lIns="0" tIns="0" rIns="0" bIns="0" rtlCol="0"/>
            <a:lstStyle/>
            <a:p>
              <a:endParaRPr/>
            </a:p>
          </p:txBody>
        </p:sp>
        <p:pic>
          <p:nvPicPr>
            <p:cNvPr id="5" name="object 5"/>
            <p:cNvPicPr/>
            <p:nvPr/>
          </p:nvPicPr>
          <p:blipFill>
            <a:blip r:embed="rId4" cstate="print"/>
            <a:stretch>
              <a:fillRect/>
            </a:stretch>
          </p:blipFill>
          <p:spPr>
            <a:xfrm>
              <a:off x="5620512" y="3826764"/>
              <a:ext cx="2226564" cy="1121664"/>
            </a:xfrm>
            <a:prstGeom prst="rect">
              <a:avLst/>
            </a:prstGeom>
          </p:spPr>
        </p:pic>
        <p:sp>
          <p:nvSpPr>
            <p:cNvPr id="6" name="object 6"/>
            <p:cNvSpPr/>
            <p:nvPr/>
          </p:nvSpPr>
          <p:spPr>
            <a:xfrm>
              <a:off x="5620512" y="3826764"/>
              <a:ext cx="2226945" cy="1122045"/>
            </a:xfrm>
            <a:custGeom>
              <a:avLst/>
              <a:gdLst/>
              <a:ahLst/>
              <a:cxnLst/>
              <a:rect l="l" t="t" r="r" b="b"/>
              <a:pathLst>
                <a:path w="2226945" h="1122045">
                  <a:moveTo>
                    <a:pt x="0" y="560832"/>
                  </a:moveTo>
                  <a:lnTo>
                    <a:pt x="6987" y="497645"/>
                  </a:lnTo>
                  <a:lnTo>
                    <a:pt x="27447" y="436512"/>
                  </a:lnTo>
                  <a:lnTo>
                    <a:pt x="60629" y="377810"/>
                  </a:lnTo>
                  <a:lnTo>
                    <a:pt x="105779" y="321919"/>
                  </a:lnTo>
                  <a:lnTo>
                    <a:pt x="162146" y="269216"/>
                  </a:lnTo>
                  <a:lnTo>
                    <a:pt x="194301" y="244180"/>
                  </a:lnTo>
                  <a:lnTo>
                    <a:pt x="228978" y="220082"/>
                  </a:lnTo>
                  <a:lnTo>
                    <a:pt x="266083" y="196971"/>
                  </a:lnTo>
                  <a:lnTo>
                    <a:pt x="305522" y="174894"/>
                  </a:lnTo>
                  <a:lnTo>
                    <a:pt x="347202" y="153898"/>
                  </a:lnTo>
                  <a:lnTo>
                    <a:pt x="391027" y="134031"/>
                  </a:lnTo>
                  <a:lnTo>
                    <a:pt x="436905" y="115340"/>
                  </a:lnTo>
                  <a:lnTo>
                    <a:pt x="484741" y="97872"/>
                  </a:lnTo>
                  <a:lnTo>
                    <a:pt x="534441" y="81675"/>
                  </a:lnTo>
                  <a:lnTo>
                    <a:pt x="585911" y="66796"/>
                  </a:lnTo>
                  <a:lnTo>
                    <a:pt x="639057" y="53282"/>
                  </a:lnTo>
                  <a:lnTo>
                    <a:pt x="693785" y="41180"/>
                  </a:lnTo>
                  <a:lnTo>
                    <a:pt x="750001" y="30539"/>
                  </a:lnTo>
                  <a:lnTo>
                    <a:pt x="807611" y="21404"/>
                  </a:lnTo>
                  <a:lnTo>
                    <a:pt x="866521" y="13825"/>
                  </a:lnTo>
                  <a:lnTo>
                    <a:pt x="926637" y="7847"/>
                  </a:lnTo>
                  <a:lnTo>
                    <a:pt x="987865" y="3519"/>
                  </a:lnTo>
                  <a:lnTo>
                    <a:pt x="1050111" y="887"/>
                  </a:lnTo>
                  <a:lnTo>
                    <a:pt x="1113282" y="0"/>
                  </a:lnTo>
                  <a:lnTo>
                    <a:pt x="1176452" y="887"/>
                  </a:lnTo>
                  <a:lnTo>
                    <a:pt x="1238698" y="3519"/>
                  </a:lnTo>
                  <a:lnTo>
                    <a:pt x="1299926" y="7847"/>
                  </a:lnTo>
                  <a:lnTo>
                    <a:pt x="1360042" y="13825"/>
                  </a:lnTo>
                  <a:lnTo>
                    <a:pt x="1418952" y="21404"/>
                  </a:lnTo>
                  <a:lnTo>
                    <a:pt x="1476562" y="30539"/>
                  </a:lnTo>
                  <a:lnTo>
                    <a:pt x="1532778" y="41180"/>
                  </a:lnTo>
                  <a:lnTo>
                    <a:pt x="1587506" y="53282"/>
                  </a:lnTo>
                  <a:lnTo>
                    <a:pt x="1640652" y="66796"/>
                  </a:lnTo>
                  <a:lnTo>
                    <a:pt x="1692122" y="81675"/>
                  </a:lnTo>
                  <a:lnTo>
                    <a:pt x="1741822" y="97872"/>
                  </a:lnTo>
                  <a:lnTo>
                    <a:pt x="1789658" y="115340"/>
                  </a:lnTo>
                  <a:lnTo>
                    <a:pt x="1835536" y="134031"/>
                  </a:lnTo>
                  <a:lnTo>
                    <a:pt x="1879361" y="153898"/>
                  </a:lnTo>
                  <a:lnTo>
                    <a:pt x="1921041" y="174894"/>
                  </a:lnTo>
                  <a:lnTo>
                    <a:pt x="1960480" y="196971"/>
                  </a:lnTo>
                  <a:lnTo>
                    <a:pt x="1997585" y="220082"/>
                  </a:lnTo>
                  <a:lnTo>
                    <a:pt x="2032262" y="244180"/>
                  </a:lnTo>
                  <a:lnTo>
                    <a:pt x="2064417" y="269216"/>
                  </a:lnTo>
                  <a:lnTo>
                    <a:pt x="2093956" y="295145"/>
                  </a:lnTo>
                  <a:lnTo>
                    <a:pt x="2144808" y="349489"/>
                  </a:lnTo>
                  <a:lnTo>
                    <a:pt x="2184068" y="406833"/>
                  </a:lnTo>
                  <a:lnTo>
                    <a:pt x="2210983" y="466798"/>
                  </a:lnTo>
                  <a:lnTo>
                    <a:pt x="2224801" y="529005"/>
                  </a:lnTo>
                  <a:lnTo>
                    <a:pt x="2226564" y="560832"/>
                  </a:lnTo>
                  <a:lnTo>
                    <a:pt x="2224801" y="592658"/>
                  </a:lnTo>
                  <a:lnTo>
                    <a:pt x="2210983" y="654865"/>
                  </a:lnTo>
                  <a:lnTo>
                    <a:pt x="2184068" y="714830"/>
                  </a:lnTo>
                  <a:lnTo>
                    <a:pt x="2144808" y="772174"/>
                  </a:lnTo>
                  <a:lnTo>
                    <a:pt x="2093956" y="826518"/>
                  </a:lnTo>
                  <a:lnTo>
                    <a:pt x="2064417" y="852447"/>
                  </a:lnTo>
                  <a:lnTo>
                    <a:pt x="2032262" y="877483"/>
                  </a:lnTo>
                  <a:lnTo>
                    <a:pt x="1997585" y="901581"/>
                  </a:lnTo>
                  <a:lnTo>
                    <a:pt x="1960480" y="924692"/>
                  </a:lnTo>
                  <a:lnTo>
                    <a:pt x="1921041" y="946769"/>
                  </a:lnTo>
                  <a:lnTo>
                    <a:pt x="1879361" y="967765"/>
                  </a:lnTo>
                  <a:lnTo>
                    <a:pt x="1835536" y="987632"/>
                  </a:lnTo>
                  <a:lnTo>
                    <a:pt x="1789658" y="1006323"/>
                  </a:lnTo>
                  <a:lnTo>
                    <a:pt x="1741822" y="1023791"/>
                  </a:lnTo>
                  <a:lnTo>
                    <a:pt x="1692122" y="1039988"/>
                  </a:lnTo>
                  <a:lnTo>
                    <a:pt x="1640652" y="1054867"/>
                  </a:lnTo>
                  <a:lnTo>
                    <a:pt x="1587506" y="1068381"/>
                  </a:lnTo>
                  <a:lnTo>
                    <a:pt x="1532778" y="1080483"/>
                  </a:lnTo>
                  <a:lnTo>
                    <a:pt x="1476562" y="1091124"/>
                  </a:lnTo>
                  <a:lnTo>
                    <a:pt x="1418952" y="1100259"/>
                  </a:lnTo>
                  <a:lnTo>
                    <a:pt x="1360042" y="1107838"/>
                  </a:lnTo>
                  <a:lnTo>
                    <a:pt x="1299926" y="1113816"/>
                  </a:lnTo>
                  <a:lnTo>
                    <a:pt x="1238698" y="1118144"/>
                  </a:lnTo>
                  <a:lnTo>
                    <a:pt x="1176452" y="1120776"/>
                  </a:lnTo>
                  <a:lnTo>
                    <a:pt x="1113282" y="1121664"/>
                  </a:lnTo>
                  <a:lnTo>
                    <a:pt x="1050111" y="1120776"/>
                  </a:lnTo>
                  <a:lnTo>
                    <a:pt x="987865" y="1118144"/>
                  </a:lnTo>
                  <a:lnTo>
                    <a:pt x="926637" y="1113816"/>
                  </a:lnTo>
                  <a:lnTo>
                    <a:pt x="866521" y="1107838"/>
                  </a:lnTo>
                  <a:lnTo>
                    <a:pt x="807611" y="1100259"/>
                  </a:lnTo>
                  <a:lnTo>
                    <a:pt x="750001" y="1091124"/>
                  </a:lnTo>
                  <a:lnTo>
                    <a:pt x="693785" y="1080483"/>
                  </a:lnTo>
                  <a:lnTo>
                    <a:pt x="639057" y="1068381"/>
                  </a:lnTo>
                  <a:lnTo>
                    <a:pt x="585911" y="1054867"/>
                  </a:lnTo>
                  <a:lnTo>
                    <a:pt x="534441" y="1039988"/>
                  </a:lnTo>
                  <a:lnTo>
                    <a:pt x="484741" y="1023791"/>
                  </a:lnTo>
                  <a:lnTo>
                    <a:pt x="436905" y="1006323"/>
                  </a:lnTo>
                  <a:lnTo>
                    <a:pt x="391027" y="987632"/>
                  </a:lnTo>
                  <a:lnTo>
                    <a:pt x="347202" y="967765"/>
                  </a:lnTo>
                  <a:lnTo>
                    <a:pt x="305522" y="946769"/>
                  </a:lnTo>
                  <a:lnTo>
                    <a:pt x="266083" y="924692"/>
                  </a:lnTo>
                  <a:lnTo>
                    <a:pt x="228978" y="901581"/>
                  </a:lnTo>
                  <a:lnTo>
                    <a:pt x="194301" y="877483"/>
                  </a:lnTo>
                  <a:lnTo>
                    <a:pt x="162146" y="852447"/>
                  </a:lnTo>
                  <a:lnTo>
                    <a:pt x="132607" y="826518"/>
                  </a:lnTo>
                  <a:lnTo>
                    <a:pt x="81755" y="772174"/>
                  </a:lnTo>
                  <a:lnTo>
                    <a:pt x="42495" y="714830"/>
                  </a:lnTo>
                  <a:lnTo>
                    <a:pt x="15580" y="654865"/>
                  </a:lnTo>
                  <a:lnTo>
                    <a:pt x="1762" y="592658"/>
                  </a:lnTo>
                  <a:lnTo>
                    <a:pt x="0" y="560832"/>
                  </a:lnTo>
                  <a:close/>
                </a:path>
              </a:pathLst>
            </a:custGeom>
            <a:ln w="6096">
              <a:solidFill>
                <a:srgbClr val="6FAC46"/>
              </a:solidFill>
            </a:ln>
          </p:spPr>
          <p:txBody>
            <a:bodyPr wrap="square" lIns="0" tIns="0" rIns="0" bIns="0" rtlCol="0"/>
            <a:lstStyle/>
            <a:p>
              <a:endParaRPr/>
            </a:p>
          </p:txBody>
        </p:sp>
        <p:pic>
          <p:nvPicPr>
            <p:cNvPr id="7" name="object 7"/>
            <p:cNvPicPr/>
            <p:nvPr/>
          </p:nvPicPr>
          <p:blipFill>
            <a:blip r:embed="rId5" cstate="print"/>
            <a:stretch>
              <a:fillRect/>
            </a:stretch>
          </p:blipFill>
          <p:spPr>
            <a:xfrm>
              <a:off x="812291" y="3089148"/>
              <a:ext cx="3343655" cy="830579"/>
            </a:xfrm>
            <a:prstGeom prst="rect">
              <a:avLst/>
            </a:prstGeom>
          </p:spPr>
        </p:pic>
      </p:grpSp>
      <p:sp>
        <p:nvSpPr>
          <p:cNvPr id="8" name="object 8"/>
          <p:cNvSpPr txBox="1">
            <a:spLocks noGrp="1"/>
          </p:cNvSpPr>
          <p:nvPr>
            <p:ph type="title"/>
          </p:nvPr>
        </p:nvSpPr>
        <p:spPr>
          <a:xfrm>
            <a:off x="707542" y="609676"/>
            <a:ext cx="3664585" cy="697230"/>
          </a:xfrm>
          <a:prstGeom prst="rect">
            <a:avLst/>
          </a:prstGeom>
        </p:spPr>
        <p:txBody>
          <a:bodyPr vert="horz" wrap="square" lIns="0" tIns="13335" rIns="0" bIns="0" rtlCol="0">
            <a:spAutoFit/>
          </a:bodyPr>
          <a:lstStyle/>
          <a:p>
            <a:pPr marL="12700">
              <a:lnSpc>
                <a:spcPct val="100000"/>
              </a:lnSpc>
              <a:spcBef>
                <a:spcPts val="105"/>
              </a:spcBef>
            </a:pPr>
            <a:r>
              <a:rPr dirty="0"/>
              <a:t>Model</a:t>
            </a:r>
            <a:r>
              <a:rPr spc="-55" dirty="0"/>
              <a:t> </a:t>
            </a:r>
            <a:r>
              <a:rPr spc="-5" dirty="0"/>
              <a:t>Selection</a:t>
            </a:r>
          </a:p>
        </p:txBody>
      </p:sp>
      <p:pic>
        <p:nvPicPr>
          <p:cNvPr id="9" name="object 9"/>
          <p:cNvPicPr/>
          <p:nvPr/>
        </p:nvPicPr>
        <p:blipFill>
          <a:blip r:embed="rId6" cstate="print"/>
          <a:stretch>
            <a:fillRect/>
          </a:stretch>
        </p:blipFill>
        <p:spPr>
          <a:xfrm>
            <a:off x="812291" y="2449067"/>
            <a:ext cx="3343655" cy="461772"/>
          </a:xfrm>
          <a:prstGeom prst="rect">
            <a:avLst/>
          </a:prstGeom>
        </p:spPr>
      </p:pic>
      <p:sp>
        <p:nvSpPr>
          <p:cNvPr id="10" name="object 10"/>
          <p:cNvSpPr txBox="1"/>
          <p:nvPr/>
        </p:nvSpPr>
        <p:spPr>
          <a:xfrm>
            <a:off x="812291" y="2449067"/>
            <a:ext cx="3343910" cy="462280"/>
          </a:xfrm>
          <a:prstGeom prst="rect">
            <a:avLst/>
          </a:prstGeom>
          <a:ln w="6096">
            <a:solidFill>
              <a:srgbClr val="5B9BD4"/>
            </a:solidFill>
          </a:ln>
        </p:spPr>
        <p:txBody>
          <a:bodyPr vert="horz" wrap="square" lIns="0" tIns="27940" rIns="0" bIns="0" rtlCol="0">
            <a:spAutoFit/>
          </a:bodyPr>
          <a:lstStyle/>
          <a:p>
            <a:pPr marL="90805">
              <a:lnSpc>
                <a:spcPct val="100000"/>
              </a:lnSpc>
              <a:spcBef>
                <a:spcPts val="220"/>
              </a:spcBef>
            </a:pPr>
            <a:r>
              <a:rPr sz="2400" dirty="0">
                <a:latin typeface="Calibri"/>
                <a:cs typeface="Calibri"/>
              </a:rPr>
              <a:t>y</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w</a:t>
            </a:r>
            <a:r>
              <a:rPr sz="2400" baseline="-20833" dirty="0">
                <a:latin typeface="Calibri"/>
                <a:cs typeface="Calibri"/>
              </a:rPr>
              <a:t>1</a:t>
            </a:r>
            <a:r>
              <a:rPr sz="2400" spc="247"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20" dirty="0">
                <a:latin typeface="Calibri"/>
                <a:cs typeface="Calibri"/>
              </a:rPr>
              <a:t>x</a:t>
            </a:r>
            <a:r>
              <a:rPr sz="2400" spc="-30" baseline="-20833" dirty="0">
                <a:latin typeface="Calibri"/>
                <a:cs typeface="Calibri"/>
              </a:rPr>
              <a:t>cp</a:t>
            </a:r>
            <a:r>
              <a:rPr sz="2400" spc="-37" baseline="-20833"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w</a:t>
            </a:r>
            <a:r>
              <a:rPr sz="2400" spc="-7" baseline="-20833" dirty="0">
                <a:latin typeface="Calibri"/>
                <a:cs typeface="Calibri"/>
              </a:rPr>
              <a:t>2</a:t>
            </a:r>
            <a:r>
              <a:rPr sz="2400" spc="240"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2</a:t>
            </a:r>
            <a:endParaRPr sz="2400" baseline="24305">
              <a:latin typeface="Calibri"/>
              <a:cs typeface="Calibri"/>
            </a:endParaRPr>
          </a:p>
        </p:txBody>
      </p:sp>
      <p:sp>
        <p:nvSpPr>
          <p:cNvPr id="11" name="object 11"/>
          <p:cNvSpPr txBox="1"/>
          <p:nvPr/>
        </p:nvSpPr>
        <p:spPr>
          <a:xfrm>
            <a:off x="812291" y="3089148"/>
            <a:ext cx="3343910" cy="830580"/>
          </a:xfrm>
          <a:prstGeom prst="rect">
            <a:avLst/>
          </a:prstGeom>
          <a:ln w="6096">
            <a:solidFill>
              <a:srgbClr val="FFC000"/>
            </a:solidFill>
          </a:ln>
        </p:spPr>
        <p:txBody>
          <a:bodyPr vert="horz" wrap="square" lIns="0" tIns="27940" rIns="0" bIns="0" rtlCol="0">
            <a:spAutoFit/>
          </a:bodyPr>
          <a:lstStyle/>
          <a:p>
            <a:pPr marL="90805">
              <a:lnSpc>
                <a:spcPct val="100000"/>
              </a:lnSpc>
              <a:spcBef>
                <a:spcPts val="220"/>
              </a:spcBef>
            </a:pPr>
            <a:r>
              <a:rPr sz="2400" dirty="0">
                <a:latin typeface="Calibri"/>
                <a:cs typeface="Calibri"/>
              </a:rPr>
              <a:t>y</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w</a:t>
            </a:r>
            <a:r>
              <a:rPr sz="2400" baseline="-20833" dirty="0">
                <a:latin typeface="Calibri"/>
                <a:cs typeface="Calibri"/>
              </a:rPr>
              <a:t>1</a:t>
            </a:r>
            <a:r>
              <a:rPr sz="2400" spc="247"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20" dirty="0">
                <a:latin typeface="Calibri"/>
                <a:cs typeface="Calibri"/>
              </a:rPr>
              <a:t>x</a:t>
            </a:r>
            <a:r>
              <a:rPr sz="2400" spc="-30" baseline="-20833" dirty="0">
                <a:latin typeface="Calibri"/>
                <a:cs typeface="Calibri"/>
              </a:rPr>
              <a:t>cp</a:t>
            </a:r>
            <a:r>
              <a:rPr sz="2400" spc="-37" baseline="-20833"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w</a:t>
            </a:r>
            <a:r>
              <a:rPr sz="2400" spc="-7" baseline="-20833" dirty="0">
                <a:latin typeface="Calibri"/>
                <a:cs typeface="Calibri"/>
              </a:rPr>
              <a:t>2</a:t>
            </a:r>
            <a:r>
              <a:rPr sz="2400" spc="240"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2</a:t>
            </a:r>
            <a:endParaRPr sz="2400" baseline="24305">
              <a:latin typeface="Calibri"/>
              <a:cs typeface="Calibri"/>
            </a:endParaRPr>
          </a:p>
          <a:p>
            <a:pPr marL="90805">
              <a:lnSpc>
                <a:spcPct val="100000"/>
              </a:lnSpc>
            </a:pPr>
            <a:r>
              <a:rPr sz="2400" dirty="0">
                <a:latin typeface="Calibri"/>
                <a:cs typeface="Calibri"/>
              </a:rPr>
              <a:t>+</a:t>
            </a:r>
            <a:r>
              <a:rPr sz="2400" spc="-25" dirty="0">
                <a:latin typeface="Calibri"/>
                <a:cs typeface="Calibri"/>
              </a:rPr>
              <a:t> </a:t>
            </a:r>
            <a:r>
              <a:rPr sz="2400" spc="-5" dirty="0">
                <a:latin typeface="Calibri"/>
                <a:cs typeface="Calibri"/>
              </a:rPr>
              <a:t>w</a:t>
            </a:r>
            <a:r>
              <a:rPr sz="2400" spc="-7" baseline="-20833" dirty="0">
                <a:latin typeface="Calibri"/>
                <a:cs typeface="Calibri"/>
              </a:rPr>
              <a:t>3</a:t>
            </a:r>
            <a:r>
              <a:rPr sz="2400" spc="225" baseline="-20833" dirty="0">
                <a:latin typeface="Calibri"/>
                <a:cs typeface="Calibri"/>
              </a:rPr>
              <a:t> </a:t>
            </a:r>
            <a:r>
              <a:rPr sz="2400" spc="80" dirty="0">
                <a:latin typeface="Cambria Math"/>
                <a:cs typeface="Cambria Math"/>
              </a:rPr>
              <a:t>∙</a:t>
            </a:r>
            <a:r>
              <a:rPr sz="2400" spc="-15"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3</a:t>
            </a:r>
            <a:endParaRPr sz="2400" baseline="24305">
              <a:latin typeface="Calibri"/>
              <a:cs typeface="Calibri"/>
            </a:endParaRPr>
          </a:p>
        </p:txBody>
      </p:sp>
      <p:pic>
        <p:nvPicPr>
          <p:cNvPr id="12" name="object 12"/>
          <p:cNvPicPr/>
          <p:nvPr/>
        </p:nvPicPr>
        <p:blipFill>
          <a:blip r:embed="rId7" cstate="print"/>
          <a:stretch>
            <a:fillRect/>
          </a:stretch>
        </p:blipFill>
        <p:spPr>
          <a:xfrm>
            <a:off x="812291" y="4098035"/>
            <a:ext cx="3343655" cy="830580"/>
          </a:xfrm>
          <a:prstGeom prst="rect">
            <a:avLst/>
          </a:prstGeom>
        </p:spPr>
      </p:pic>
      <p:sp>
        <p:nvSpPr>
          <p:cNvPr id="13" name="object 13"/>
          <p:cNvSpPr txBox="1"/>
          <p:nvPr/>
        </p:nvSpPr>
        <p:spPr>
          <a:xfrm>
            <a:off x="812291" y="4098035"/>
            <a:ext cx="3343910" cy="830580"/>
          </a:xfrm>
          <a:prstGeom prst="rect">
            <a:avLst/>
          </a:prstGeom>
          <a:ln w="6096">
            <a:solidFill>
              <a:srgbClr val="6FAC46"/>
            </a:solidFill>
          </a:ln>
        </p:spPr>
        <p:txBody>
          <a:bodyPr vert="horz" wrap="square" lIns="0" tIns="27940" rIns="0" bIns="0" rtlCol="0">
            <a:spAutoFit/>
          </a:bodyPr>
          <a:lstStyle/>
          <a:p>
            <a:pPr marL="90805">
              <a:lnSpc>
                <a:spcPct val="100000"/>
              </a:lnSpc>
              <a:spcBef>
                <a:spcPts val="220"/>
              </a:spcBef>
            </a:pPr>
            <a:r>
              <a:rPr sz="2400" dirty="0">
                <a:latin typeface="Calibri"/>
                <a:cs typeface="Calibri"/>
              </a:rPr>
              <a:t>y</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w</a:t>
            </a:r>
            <a:r>
              <a:rPr sz="2400" baseline="-20833" dirty="0">
                <a:latin typeface="Calibri"/>
                <a:cs typeface="Calibri"/>
              </a:rPr>
              <a:t>1</a:t>
            </a:r>
            <a:r>
              <a:rPr sz="2400" spc="247"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20" dirty="0">
                <a:latin typeface="Calibri"/>
                <a:cs typeface="Calibri"/>
              </a:rPr>
              <a:t>x</a:t>
            </a:r>
            <a:r>
              <a:rPr sz="2400" spc="-30" baseline="-20833" dirty="0">
                <a:latin typeface="Calibri"/>
                <a:cs typeface="Calibri"/>
              </a:rPr>
              <a:t>cp</a:t>
            </a:r>
            <a:r>
              <a:rPr sz="2400" spc="-37" baseline="-20833"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w</a:t>
            </a:r>
            <a:r>
              <a:rPr sz="2400" spc="-7" baseline="-20833" dirty="0">
                <a:latin typeface="Calibri"/>
                <a:cs typeface="Calibri"/>
              </a:rPr>
              <a:t>2</a:t>
            </a:r>
            <a:r>
              <a:rPr sz="2400" spc="240"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2</a:t>
            </a:r>
            <a:endParaRPr sz="2400" baseline="24305">
              <a:latin typeface="Calibri"/>
              <a:cs typeface="Calibri"/>
            </a:endParaRPr>
          </a:p>
          <a:p>
            <a:pPr marL="90805">
              <a:lnSpc>
                <a:spcPct val="100000"/>
              </a:lnSpc>
            </a:pPr>
            <a:r>
              <a:rPr sz="2400" dirty="0">
                <a:latin typeface="Calibri"/>
                <a:cs typeface="Calibri"/>
              </a:rPr>
              <a:t>+</a:t>
            </a:r>
            <a:r>
              <a:rPr sz="2400" spc="-15" dirty="0">
                <a:latin typeface="Calibri"/>
                <a:cs typeface="Calibri"/>
              </a:rPr>
              <a:t> </a:t>
            </a:r>
            <a:r>
              <a:rPr sz="2400" spc="-5" dirty="0">
                <a:latin typeface="Calibri"/>
                <a:cs typeface="Calibri"/>
              </a:rPr>
              <a:t>w</a:t>
            </a:r>
            <a:r>
              <a:rPr sz="2400" spc="-7" baseline="-20833" dirty="0">
                <a:latin typeface="Calibri"/>
                <a:cs typeface="Calibri"/>
              </a:rPr>
              <a:t>3</a:t>
            </a:r>
            <a:r>
              <a:rPr sz="2400" spc="240"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3</a:t>
            </a:r>
            <a:r>
              <a:rPr sz="2400" spc="-37" baseline="2430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w</a:t>
            </a:r>
            <a:r>
              <a:rPr sz="2400" spc="-7" baseline="-20833" dirty="0">
                <a:latin typeface="Calibri"/>
                <a:cs typeface="Calibri"/>
              </a:rPr>
              <a:t>4</a:t>
            </a:r>
            <a:r>
              <a:rPr sz="2400" spc="262" baseline="-20833" dirty="0">
                <a:latin typeface="Calibri"/>
                <a:cs typeface="Calibri"/>
              </a:rPr>
              <a:t> </a:t>
            </a:r>
            <a:r>
              <a:rPr sz="2400" spc="80" dirty="0">
                <a:latin typeface="Cambria Math"/>
                <a:cs typeface="Cambria Math"/>
              </a:rPr>
              <a:t>∙</a:t>
            </a:r>
            <a:r>
              <a:rPr sz="2400" spc="-2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4</a:t>
            </a:r>
            <a:endParaRPr sz="2400" baseline="24305">
              <a:latin typeface="Calibri"/>
              <a:cs typeface="Calibri"/>
            </a:endParaRPr>
          </a:p>
        </p:txBody>
      </p:sp>
      <p:pic>
        <p:nvPicPr>
          <p:cNvPr id="14" name="object 14"/>
          <p:cNvPicPr/>
          <p:nvPr/>
        </p:nvPicPr>
        <p:blipFill>
          <a:blip r:embed="rId8" cstate="print"/>
          <a:stretch>
            <a:fillRect/>
          </a:stretch>
        </p:blipFill>
        <p:spPr>
          <a:xfrm>
            <a:off x="812291" y="1808988"/>
            <a:ext cx="3343655" cy="461772"/>
          </a:xfrm>
          <a:prstGeom prst="rect">
            <a:avLst/>
          </a:prstGeom>
        </p:spPr>
      </p:pic>
      <p:sp>
        <p:nvSpPr>
          <p:cNvPr id="15" name="object 15"/>
          <p:cNvSpPr txBox="1"/>
          <p:nvPr/>
        </p:nvSpPr>
        <p:spPr>
          <a:xfrm>
            <a:off x="812291" y="1808988"/>
            <a:ext cx="3343910" cy="462280"/>
          </a:xfrm>
          <a:prstGeom prst="rect">
            <a:avLst/>
          </a:prstGeom>
          <a:ln w="6096">
            <a:solidFill>
              <a:srgbClr val="4471C4"/>
            </a:solidFill>
          </a:ln>
        </p:spPr>
        <p:txBody>
          <a:bodyPr vert="horz" wrap="square" lIns="0" tIns="27305" rIns="0" bIns="0" rtlCol="0">
            <a:spAutoFit/>
          </a:bodyPr>
          <a:lstStyle/>
          <a:p>
            <a:pPr marL="90805">
              <a:lnSpc>
                <a:spcPct val="100000"/>
              </a:lnSpc>
              <a:spcBef>
                <a:spcPts val="215"/>
              </a:spcBef>
            </a:pPr>
            <a:r>
              <a:rPr sz="2400" dirty="0">
                <a:latin typeface="Calibri"/>
                <a:cs typeface="Calibri"/>
              </a:rPr>
              <a:t>y</a:t>
            </a:r>
            <a:r>
              <a:rPr sz="2400" spc="-2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b</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w</a:t>
            </a:r>
            <a:r>
              <a:rPr sz="2400" spc="-20" dirty="0">
                <a:latin typeface="Calibri"/>
                <a:cs typeface="Calibri"/>
              </a:rPr>
              <a:t> </a:t>
            </a:r>
            <a:r>
              <a:rPr sz="2400" spc="80" dirty="0">
                <a:latin typeface="Cambria Math"/>
                <a:cs typeface="Cambria Math"/>
              </a:rPr>
              <a:t>∙</a:t>
            </a:r>
            <a:r>
              <a:rPr sz="2400" spc="-10" dirty="0">
                <a:latin typeface="Cambria Math"/>
                <a:cs typeface="Cambria Math"/>
              </a:rPr>
              <a:t> </a:t>
            </a:r>
            <a:r>
              <a:rPr sz="2400" spc="-20" dirty="0">
                <a:latin typeface="Calibri"/>
                <a:cs typeface="Calibri"/>
              </a:rPr>
              <a:t>x</a:t>
            </a:r>
            <a:r>
              <a:rPr sz="2400" spc="-30" baseline="-20833" dirty="0">
                <a:latin typeface="Calibri"/>
                <a:cs typeface="Calibri"/>
              </a:rPr>
              <a:t>cp</a:t>
            </a:r>
            <a:endParaRPr sz="2400" baseline="-20833">
              <a:latin typeface="Calibri"/>
              <a:cs typeface="Calibri"/>
            </a:endParaRPr>
          </a:p>
        </p:txBody>
      </p:sp>
      <p:pic>
        <p:nvPicPr>
          <p:cNvPr id="16" name="object 16"/>
          <p:cNvPicPr/>
          <p:nvPr/>
        </p:nvPicPr>
        <p:blipFill>
          <a:blip r:embed="rId9" cstate="print"/>
          <a:stretch>
            <a:fillRect/>
          </a:stretch>
        </p:blipFill>
        <p:spPr>
          <a:xfrm>
            <a:off x="812291" y="5106923"/>
            <a:ext cx="3343655" cy="1200912"/>
          </a:xfrm>
          <a:prstGeom prst="rect">
            <a:avLst/>
          </a:prstGeom>
        </p:spPr>
      </p:pic>
      <p:sp>
        <p:nvSpPr>
          <p:cNvPr id="17" name="object 17"/>
          <p:cNvSpPr txBox="1"/>
          <p:nvPr/>
        </p:nvSpPr>
        <p:spPr>
          <a:xfrm>
            <a:off x="812291" y="5106923"/>
            <a:ext cx="3343910" cy="1201420"/>
          </a:xfrm>
          <a:prstGeom prst="rect">
            <a:avLst/>
          </a:prstGeom>
          <a:ln w="6096">
            <a:solidFill>
              <a:srgbClr val="EC7C30"/>
            </a:solidFill>
          </a:ln>
        </p:spPr>
        <p:txBody>
          <a:bodyPr vert="horz" wrap="square" lIns="0" tIns="28575" rIns="0" bIns="0" rtlCol="0">
            <a:spAutoFit/>
          </a:bodyPr>
          <a:lstStyle/>
          <a:p>
            <a:pPr marL="90805">
              <a:lnSpc>
                <a:spcPct val="100000"/>
              </a:lnSpc>
              <a:spcBef>
                <a:spcPts val="225"/>
              </a:spcBef>
            </a:pPr>
            <a:r>
              <a:rPr sz="2400" dirty="0">
                <a:latin typeface="Calibri"/>
                <a:cs typeface="Calibri"/>
              </a:rPr>
              <a:t>y</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w</a:t>
            </a:r>
            <a:r>
              <a:rPr sz="2400" baseline="-20833" dirty="0">
                <a:latin typeface="Calibri"/>
                <a:cs typeface="Calibri"/>
              </a:rPr>
              <a:t>1</a:t>
            </a:r>
            <a:r>
              <a:rPr sz="2400" spc="247"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20" dirty="0">
                <a:latin typeface="Calibri"/>
                <a:cs typeface="Calibri"/>
              </a:rPr>
              <a:t>x</a:t>
            </a:r>
            <a:r>
              <a:rPr sz="2400" spc="-30" baseline="-20833" dirty="0">
                <a:latin typeface="Calibri"/>
                <a:cs typeface="Calibri"/>
              </a:rPr>
              <a:t>cp</a:t>
            </a:r>
            <a:r>
              <a:rPr sz="2400" spc="-37" baseline="-20833"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w</a:t>
            </a:r>
            <a:r>
              <a:rPr sz="2400" spc="-7" baseline="-20833" dirty="0">
                <a:latin typeface="Calibri"/>
                <a:cs typeface="Calibri"/>
              </a:rPr>
              <a:t>2</a:t>
            </a:r>
            <a:r>
              <a:rPr sz="2400" spc="240"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2</a:t>
            </a:r>
            <a:endParaRPr sz="2400" baseline="24305">
              <a:latin typeface="Calibri"/>
              <a:cs typeface="Calibri"/>
            </a:endParaRPr>
          </a:p>
          <a:p>
            <a:pPr marL="90805">
              <a:lnSpc>
                <a:spcPct val="100000"/>
              </a:lnSpc>
            </a:pPr>
            <a:r>
              <a:rPr sz="2400" dirty="0">
                <a:latin typeface="Calibri"/>
                <a:cs typeface="Calibri"/>
              </a:rPr>
              <a:t>+</a:t>
            </a:r>
            <a:r>
              <a:rPr sz="2400" spc="-15" dirty="0">
                <a:latin typeface="Calibri"/>
                <a:cs typeface="Calibri"/>
              </a:rPr>
              <a:t> </a:t>
            </a:r>
            <a:r>
              <a:rPr sz="2400" spc="-5" dirty="0">
                <a:latin typeface="Calibri"/>
                <a:cs typeface="Calibri"/>
              </a:rPr>
              <a:t>w</a:t>
            </a:r>
            <a:r>
              <a:rPr sz="2400" spc="-7" baseline="-20833" dirty="0">
                <a:latin typeface="Calibri"/>
                <a:cs typeface="Calibri"/>
              </a:rPr>
              <a:t>3</a:t>
            </a:r>
            <a:r>
              <a:rPr sz="2400" spc="240" baseline="-20833" dirty="0">
                <a:latin typeface="Calibri"/>
                <a:cs typeface="Calibri"/>
              </a:rPr>
              <a:t> </a:t>
            </a:r>
            <a:r>
              <a:rPr sz="2400" spc="80" dirty="0">
                <a:latin typeface="Cambria Math"/>
                <a:cs typeface="Cambria Math"/>
              </a:rPr>
              <a:t>∙</a:t>
            </a:r>
            <a:r>
              <a:rPr sz="240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3</a:t>
            </a:r>
            <a:r>
              <a:rPr sz="2400" spc="-37" baseline="2430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w</a:t>
            </a:r>
            <a:r>
              <a:rPr sz="2400" spc="-7" baseline="-20833" dirty="0">
                <a:latin typeface="Calibri"/>
                <a:cs typeface="Calibri"/>
              </a:rPr>
              <a:t>4</a:t>
            </a:r>
            <a:r>
              <a:rPr sz="2400" spc="262" baseline="-20833" dirty="0">
                <a:latin typeface="Calibri"/>
                <a:cs typeface="Calibri"/>
              </a:rPr>
              <a:t> </a:t>
            </a:r>
            <a:r>
              <a:rPr sz="2400" spc="80" dirty="0">
                <a:latin typeface="Cambria Math"/>
                <a:cs typeface="Cambria Math"/>
              </a:rPr>
              <a:t>∙</a:t>
            </a:r>
            <a:r>
              <a:rPr sz="2400" spc="-20"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4</a:t>
            </a:r>
            <a:endParaRPr sz="2400" baseline="24305">
              <a:latin typeface="Calibri"/>
              <a:cs typeface="Calibri"/>
            </a:endParaRPr>
          </a:p>
          <a:p>
            <a:pPr marL="90805">
              <a:lnSpc>
                <a:spcPct val="100000"/>
              </a:lnSpc>
            </a:pPr>
            <a:r>
              <a:rPr sz="2400" dirty="0">
                <a:latin typeface="Calibri"/>
                <a:cs typeface="Calibri"/>
              </a:rPr>
              <a:t>+</a:t>
            </a:r>
            <a:r>
              <a:rPr sz="2400" spc="-25" dirty="0">
                <a:latin typeface="Calibri"/>
                <a:cs typeface="Calibri"/>
              </a:rPr>
              <a:t> </a:t>
            </a:r>
            <a:r>
              <a:rPr sz="2400" spc="-5" dirty="0">
                <a:latin typeface="Calibri"/>
                <a:cs typeface="Calibri"/>
              </a:rPr>
              <a:t>w</a:t>
            </a:r>
            <a:r>
              <a:rPr sz="2400" spc="-7" baseline="-20833" dirty="0">
                <a:latin typeface="Calibri"/>
                <a:cs typeface="Calibri"/>
              </a:rPr>
              <a:t>5</a:t>
            </a:r>
            <a:r>
              <a:rPr sz="2400" spc="225" baseline="-20833" dirty="0">
                <a:latin typeface="Calibri"/>
                <a:cs typeface="Calibri"/>
              </a:rPr>
              <a:t> </a:t>
            </a:r>
            <a:r>
              <a:rPr sz="2400" spc="80" dirty="0">
                <a:latin typeface="Cambria Math"/>
                <a:cs typeface="Cambria Math"/>
              </a:rPr>
              <a:t>∙</a:t>
            </a:r>
            <a:r>
              <a:rPr sz="2400" spc="-15" dirty="0">
                <a:latin typeface="Cambria Math"/>
                <a:cs typeface="Cambria Math"/>
              </a:rPr>
              <a:t> </a:t>
            </a:r>
            <a:r>
              <a:rPr sz="2400" spc="-10" dirty="0">
                <a:latin typeface="Calibri"/>
                <a:cs typeface="Calibri"/>
              </a:rPr>
              <a:t>(x</a:t>
            </a:r>
            <a:r>
              <a:rPr sz="2400" spc="-15" baseline="-20833" dirty="0">
                <a:latin typeface="Calibri"/>
                <a:cs typeface="Calibri"/>
              </a:rPr>
              <a:t>cp</a:t>
            </a:r>
            <a:r>
              <a:rPr sz="2400" spc="-10" dirty="0">
                <a:latin typeface="Calibri"/>
                <a:cs typeface="Calibri"/>
              </a:rPr>
              <a:t>)</a:t>
            </a:r>
            <a:r>
              <a:rPr sz="2400" spc="-15" baseline="24305" dirty="0">
                <a:latin typeface="Calibri"/>
                <a:cs typeface="Calibri"/>
              </a:rPr>
              <a:t>5</a:t>
            </a:r>
            <a:endParaRPr sz="2400" baseline="24305">
              <a:latin typeface="Calibri"/>
              <a:cs typeface="Calibri"/>
            </a:endParaRPr>
          </a:p>
        </p:txBody>
      </p:sp>
      <p:sp>
        <p:nvSpPr>
          <p:cNvPr id="18" name="object 18"/>
          <p:cNvSpPr txBox="1"/>
          <p:nvPr/>
        </p:nvSpPr>
        <p:spPr>
          <a:xfrm>
            <a:off x="397865" y="1822196"/>
            <a:ext cx="255904"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1.</a:t>
            </a:r>
            <a:endParaRPr sz="2400">
              <a:latin typeface="Calibri"/>
              <a:cs typeface="Calibri"/>
            </a:endParaRPr>
          </a:p>
        </p:txBody>
      </p:sp>
      <p:sp>
        <p:nvSpPr>
          <p:cNvPr id="19" name="object 19"/>
          <p:cNvSpPr txBox="1"/>
          <p:nvPr/>
        </p:nvSpPr>
        <p:spPr>
          <a:xfrm>
            <a:off x="397865" y="2462021"/>
            <a:ext cx="255904"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2.</a:t>
            </a:r>
            <a:endParaRPr sz="2400">
              <a:latin typeface="Calibri"/>
              <a:cs typeface="Calibri"/>
            </a:endParaRPr>
          </a:p>
        </p:txBody>
      </p:sp>
      <p:sp>
        <p:nvSpPr>
          <p:cNvPr id="20" name="object 20"/>
          <p:cNvSpPr txBox="1"/>
          <p:nvPr/>
        </p:nvSpPr>
        <p:spPr>
          <a:xfrm>
            <a:off x="397865" y="3290773"/>
            <a:ext cx="255904"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3.</a:t>
            </a:r>
            <a:endParaRPr sz="2400">
              <a:latin typeface="Calibri"/>
              <a:cs typeface="Calibri"/>
            </a:endParaRPr>
          </a:p>
        </p:txBody>
      </p:sp>
      <p:sp>
        <p:nvSpPr>
          <p:cNvPr id="21" name="object 21"/>
          <p:cNvSpPr txBox="1"/>
          <p:nvPr/>
        </p:nvSpPr>
        <p:spPr>
          <a:xfrm>
            <a:off x="397865" y="4300220"/>
            <a:ext cx="255904"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4.</a:t>
            </a:r>
            <a:endParaRPr sz="2400">
              <a:latin typeface="Calibri"/>
              <a:cs typeface="Calibri"/>
            </a:endParaRPr>
          </a:p>
        </p:txBody>
      </p:sp>
      <p:sp>
        <p:nvSpPr>
          <p:cNvPr id="22" name="object 22"/>
          <p:cNvSpPr txBox="1"/>
          <p:nvPr/>
        </p:nvSpPr>
        <p:spPr>
          <a:xfrm>
            <a:off x="397865" y="5488330"/>
            <a:ext cx="255904"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5.</a:t>
            </a:r>
            <a:endParaRPr sz="2400">
              <a:latin typeface="Calibri"/>
              <a:cs typeface="Calibri"/>
            </a:endParaRPr>
          </a:p>
        </p:txBody>
      </p:sp>
      <p:pic>
        <p:nvPicPr>
          <p:cNvPr id="23" name="object 23"/>
          <p:cNvPicPr/>
          <p:nvPr/>
        </p:nvPicPr>
        <p:blipFill>
          <a:blip r:embed="rId10" cstate="print"/>
          <a:stretch>
            <a:fillRect/>
          </a:stretch>
        </p:blipFill>
        <p:spPr>
          <a:xfrm>
            <a:off x="4451603" y="595883"/>
            <a:ext cx="4453128" cy="2680716"/>
          </a:xfrm>
          <a:prstGeom prst="rect">
            <a:avLst/>
          </a:prstGeom>
        </p:spPr>
      </p:pic>
      <p:sp>
        <p:nvSpPr>
          <p:cNvPr id="24" name="object 24"/>
          <p:cNvSpPr txBox="1"/>
          <p:nvPr/>
        </p:nvSpPr>
        <p:spPr>
          <a:xfrm>
            <a:off x="5852921" y="147954"/>
            <a:ext cx="1649730"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Calibri"/>
                <a:cs typeface="Calibri"/>
              </a:rPr>
              <a:t>Training</a:t>
            </a:r>
            <a:r>
              <a:rPr sz="2400" spc="-80" dirty="0">
                <a:latin typeface="Calibri"/>
                <a:cs typeface="Calibri"/>
              </a:rPr>
              <a:t> </a:t>
            </a:r>
            <a:r>
              <a:rPr sz="2400" spc="-15" dirty="0">
                <a:latin typeface="Calibri"/>
                <a:cs typeface="Calibri"/>
              </a:rPr>
              <a:t>Data</a:t>
            </a:r>
            <a:endParaRPr sz="2400">
              <a:latin typeface="Calibri"/>
              <a:cs typeface="Calibri"/>
            </a:endParaRPr>
          </a:p>
        </p:txBody>
      </p:sp>
      <p:grpSp>
        <p:nvGrpSpPr>
          <p:cNvPr id="25" name="object 25"/>
          <p:cNvGrpSpPr/>
          <p:nvPr/>
        </p:nvGrpSpPr>
        <p:grpSpPr>
          <a:xfrm>
            <a:off x="4151121" y="3492627"/>
            <a:ext cx="3296920" cy="1300480"/>
            <a:chOff x="4151121" y="3492627"/>
            <a:chExt cx="3296920" cy="1300480"/>
          </a:xfrm>
        </p:grpSpPr>
        <p:pic>
          <p:nvPicPr>
            <p:cNvPr id="26" name="object 26"/>
            <p:cNvPicPr/>
            <p:nvPr/>
          </p:nvPicPr>
          <p:blipFill>
            <a:blip r:embed="rId11" cstate="print"/>
            <a:stretch>
              <a:fillRect/>
            </a:stretch>
          </p:blipFill>
          <p:spPr>
            <a:xfrm>
              <a:off x="6022847" y="4073652"/>
              <a:ext cx="1421892" cy="716280"/>
            </a:xfrm>
            <a:prstGeom prst="rect">
              <a:avLst/>
            </a:prstGeom>
          </p:spPr>
        </p:pic>
        <p:sp>
          <p:nvSpPr>
            <p:cNvPr id="27" name="object 27"/>
            <p:cNvSpPr/>
            <p:nvPr/>
          </p:nvSpPr>
          <p:spPr>
            <a:xfrm>
              <a:off x="6022847" y="4073652"/>
              <a:ext cx="1422400" cy="716280"/>
            </a:xfrm>
            <a:custGeom>
              <a:avLst/>
              <a:gdLst/>
              <a:ahLst/>
              <a:cxnLst/>
              <a:rect l="l" t="t" r="r" b="b"/>
              <a:pathLst>
                <a:path w="1422400" h="716279">
                  <a:moveTo>
                    <a:pt x="0" y="358140"/>
                  </a:moveTo>
                  <a:lnTo>
                    <a:pt x="10294" y="297080"/>
                  </a:lnTo>
                  <a:lnTo>
                    <a:pt x="40042" y="239365"/>
                  </a:lnTo>
                  <a:lnTo>
                    <a:pt x="87535" y="185854"/>
                  </a:lnTo>
                  <a:lnTo>
                    <a:pt x="117403" y="160944"/>
                  </a:lnTo>
                  <a:lnTo>
                    <a:pt x="151067" y="137409"/>
                  </a:lnTo>
                  <a:lnTo>
                    <a:pt x="188315" y="115355"/>
                  </a:lnTo>
                  <a:lnTo>
                    <a:pt x="228933" y="94891"/>
                  </a:lnTo>
                  <a:lnTo>
                    <a:pt x="272707" y="76124"/>
                  </a:lnTo>
                  <a:lnTo>
                    <a:pt x="319425" y="59161"/>
                  </a:lnTo>
                  <a:lnTo>
                    <a:pt x="368873" y="44111"/>
                  </a:lnTo>
                  <a:lnTo>
                    <a:pt x="420837" y="31081"/>
                  </a:lnTo>
                  <a:lnTo>
                    <a:pt x="475105" y="20179"/>
                  </a:lnTo>
                  <a:lnTo>
                    <a:pt x="531463" y="11512"/>
                  </a:lnTo>
                  <a:lnTo>
                    <a:pt x="589698" y="5188"/>
                  </a:lnTo>
                  <a:lnTo>
                    <a:pt x="649597" y="1315"/>
                  </a:lnTo>
                  <a:lnTo>
                    <a:pt x="710946" y="0"/>
                  </a:lnTo>
                  <a:lnTo>
                    <a:pt x="772294" y="1315"/>
                  </a:lnTo>
                  <a:lnTo>
                    <a:pt x="832193" y="5188"/>
                  </a:lnTo>
                  <a:lnTo>
                    <a:pt x="890428" y="11512"/>
                  </a:lnTo>
                  <a:lnTo>
                    <a:pt x="946786" y="20179"/>
                  </a:lnTo>
                  <a:lnTo>
                    <a:pt x="1001054" y="31081"/>
                  </a:lnTo>
                  <a:lnTo>
                    <a:pt x="1053018" y="44111"/>
                  </a:lnTo>
                  <a:lnTo>
                    <a:pt x="1102466" y="59161"/>
                  </a:lnTo>
                  <a:lnTo>
                    <a:pt x="1149184" y="76124"/>
                  </a:lnTo>
                  <a:lnTo>
                    <a:pt x="1192958" y="94891"/>
                  </a:lnTo>
                  <a:lnTo>
                    <a:pt x="1233576" y="115355"/>
                  </a:lnTo>
                  <a:lnTo>
                    <a:pt x="1270824" y="137409"/>
                  </a:lnTo>
                  <a:lnTo>
                    <a:pt x="1304488" y="160944"/>
                  </a:lnTo>
                  <a:lnTo>
                    <a:pt x="1334356" y="185854"/>
                  </a:lnTo>
                  <a:lnTo>
                    <a:pt x="1381849" y="239365"/>
                  </a:lnTo>
                  <a:lnTo>
                    <a:pt x="1411597" y="297080"/>
                  </a:lnTo>
                  <a:lnTo>
                    <a:pt x="1421892" y="358140"/>
                  </a:lnTo>
                  <a:lnTo>
                    <a:pt x="1419282" y="389033"/>
                  </a:lnTo>
                  <a:lnTo>
                    <a:pt x="1399048" y="448528"/>
                  </a:lnTo>
                  <a:lnTo>
                    <a:pt x="1360214" y="504249"/>
                  </a:lnTo>
                  <a:lnTo>
                    <a:pt x="1304488" y="555335"/>
                  </a:lnTo>
                  <a:lnTo>
                    <a:pt x="1270824" y="578870"/>
                  </a:lnTo>
                  <a:lnTo>
                    <a:pt x="1233576" y="600924"/>
                  </a:lnTo>
                  <a:lnTo>
                    <a:pt x="1192958" y="621388"/>
                  </a:lnTo>
                  <a:lnTo>
                    <a:pt x="1149184" y="640155"/>
                  </a:lnTo>
                  <a:lnTo>
                    <a:pt x="1102466" y="657118"/>
                  </a:lnTo>
                  <a:lnTo>
                    <a:pt x="1053018" y="672168"/>
                  </a:lnTo>
                  <a:lnTo>
                    <a:pt x="1001054" y="685198"/>
                  </a:lnTo>
                  <a:lnTo>
                    <a:pt x="946786" y="696100"/>
                  </a:lnTo>
                  <a:lnTo>
                    <a:pt x="890428" y="704767"/>
                  </a:lnTo>
                  <a:lnTo>
                    <a:pt x="832193" y="711091"/>
                  </a:lnTo>
                  <a:lnTo>
                    <a:pt x="772294" y="714964"/>
                  </a:lnTo>
                  <a:lnTo>
                    <a:pt x="710946" y="716280"/>
                  </a:lnTo>
                  <a:lnTo>
                    <a:pt x="649597" y="714964"/>
                  </a:lnTo>
                  <a:lnTo>
                    <a:pt x="589698" y="711091"/>
                  </a:lnTo>
                  <a:lnTo>
                    <a:pt x="531463" y="704767"/>
                  </a:lnTo>
                  <a:lnTo>
                    <a:pt x="475105" y="696100"/>
                  </a:lnTo>
                  <a:lnTo>
                    <a:pt x="420837" y="685198"/>
                  </a:lnTo>
                  <a:lnTo>
                    <a:pt x="368873" y="672168"/>
                  </a:lnTo>
                  <a:lnTo>
                    <a:pt x="319425" y="657118"/>
                  </a:lnTo>
                  <a:lnTo>
                    <a:pt x="272707" y="640155"/>
                  </a:lnTo>
                  <a:lnTo>
                    <a:pt x="228933" y="621388"/>
                  </a:lnTo>
                  <a:lnTo>
                    <a:pt x="188315" y="600924"/>
                  </a:lnTo>
                  <a:lnTo>
                    <a:pt x="151067" y="578870"/>
                  </a:lnTo>
                  <a:lnTo>
                    <a:pt x="117403" y="555335"/>
                  </a:lnTo>
                  <a:lnTo>
                    <a:pt x="87535" y="530425"/>
                  </a:lnTo>
                  <a:lnTo>
                    <a:pt x="40042" y="476914"/>
                  </a:lnTo>
                  <a:lnTo>
                    <a:pt x="10294" y="419199"/>
                  </a:lnTo>
                  <a:lnTo>
                    <a:pt x="0" y="358140"/>
                  </a:lnTo>
                  <a:close/>
                </a:path>
              </a:pathLst>
            </a:custGeom>
            <a:ln w="6096">
              <a:solidFill>
                <a:srgbClr val="FFC000"/>
              </a:solidFill>
            </a:ln>
          </p:spPr>
          <p:txBody>
            <a:bodyPr wrap="square" lIns="0" tIns="0" rIns="0" bIns="0" rtlCol="0"/>
            <a:lstStyle/>
            <a:p>
              <a:endParaRPr/>
            </a:p>
          </p:txBody>
        </p:sp>
        <p:sp>
          <p:nvSpPr>
            <p:cNvPr id="28" name="object 28"/>
            <p:cNvSpPr/>
            <p:nvPr/>
          </p:nvSpPr>
          <p:spPr>
            <a:xfrm>
              <a:off x="4151122" y="3492626"/>
              <a:ext cx="1873250" cy="1061085"/>
            </a:xfrm>
            <a:custGeom>
              <a:avLst/>
              <a:gdLst/>
              <a:ahLst/>
              <a:cxnLst/>
              <a:rect l="l" t="t" r="r" b="b"/>
              <a:pathLst>
                <a:path w="1873250" h="1061085">
                  <a:moveTo>
                    <a:pt x="1470025" y="895731"/>
                  </a:moveTo>
                  <a:lnTo>
                    <a:pt x="1451521" y="888746"/>
                  </a:lnTo>
                  <a:lnTo>
                    <a:pt x="1379220" y="861441"/>
                  </a:lnTo>
                  <a:lnTo>
                    <a:pt x="1382179" y="890231"/>
                  </a:lnTo>
                  <a:lnTo>
                    <a:pt x="4064" y="1031748"/>
                  </a:lnTo>
                  <a:lnTo>
                    <a:pt x="7112" y="1060577"/>
                  </a:lnTo>
                  <a:lnTo>
                    <a:pt x="1385138" y="919060"/>
                  </a:lnTo>
                  <a:lnTo>
                    <a:pt x="1388110" y="947801"/>
                  </a:lnTo>
                  <a:lnTo>
                    <a:pt x="1470025" y="895731"/>
                  </a:lnTo>
                  <a:close/>
                </a:path>
                <a:path w="1873250" h="1061085">
                  <a:moveTo>
                    <a:pt x="1873250" y="794893"/>
                  </a:moveTo>
                  <a:lnTo>
                    <a:pt x="1860651" y="780288"/>
                  </a:lnTo>
                  <a:lnTo>
                    <a:pt x="1809877" y="721360"/>
                  </a:lnTo>
                  <a:lnTo>
                    <a:pt x="1798688" y="748042"/>
                  </a:lnTo>
                  <a:lnTo>
                    <a:pt x="11176" y="0"/>
                  </a:lnTo>
                  <a:lnTo>
                    <a:pt x="0" y="26670"/>
                  </a:lnTo>
                  <a:lnTo>
                    <a:pt x="1787512" y="774712"/>
                  </a:lnTo>
                  <a:lnTo>
                    <a:pt x="1776349" y="801370"/>
                  </a:lnTo>
                  <a:lnTo>
                    <a:pt x="1873250" y="794893"/>
                  </a:lnTo>
                  <a:close/>
                </a:path>
              </a:pathLst>
            </a:custGeom>
            <a:solidFill>
              <a:srgbClr val="000000"/>
            </a:solidFill>
          </p:spPr>
          <p:txBody>
            <a:bodyPr wrap="square" lIns="0" tIns="0" rIns="0" bIns="0" rtlCol="0"/>
            <a:lstStyle/>
            <a:p>
              <a:endParaRPr/>
            </a:p>
          </p:txBody>
        </p:sp>
      </p:grpSp>
      <p:sp>
        <p:nvSpPr>
          <p:cNvPr id="29" name="object 29"/>
          <p:cNvSpPr txBox="1"/>
          <p:nvPr/>
        </p:nvSpPr>
        <p:spPr>
          <a:xfrm>
            <a:off x="4384040" y="5326481"/>
            <a:ext cx="4512945" cy="1200150"/>
          </a:xfrm>
          <a:prstGeom prst="rect">
            <a:avLst/>
          </a:prstGeom>
        </p:spPr>
        <p:txBody>
          <a:bodyPr vert="horz" wrap="square" lIns="0" tIns="12700" rIns="0" bIns="0" rtlCol="0">
            <a:spAutoFit/>
          </a:bodyPr>
          <a:lstStyle/>
          <a:p>
            <a:pPr marL="518795" marR="341630">
              <a:lnSpc>
                <a:spcPct val="100000"/>
              </a:lnSpc>
              <a:spcBef>
                <a:spcPts val="100"/>
              </a:spcBef>
            </a:pPr>
            <a:r>
              <a:rPr sz="2400" dirty="0">
                <a:latin typeface="Calibri"/>
                <a:cs typeface="Calibri"/>
              </a:rPr>
              <a:t>A</a:t>
            </a:r>
            <a:r>
              <a:rPr sz="2400" spc="-35" dirty="0">
                <a:latin typeface="Calibri"/>
                <a:cs typeface="Calibri"/>
              </a:rPr>
              <a:t> </a:t>
            </a:r>
            <a:r>
              <a:rPr sz="2400" spc="-10" dirty="0">
                <a:latin typeface="Calibri"/>
                <a:cs typeface="Calibri"/>
              </a:rPr>
              <a:t>more</a:t>
            </a:r>
            <a:r>
              <a:rPr sz="2400" spc="-15" dirty="0">
                <a:latin typeface="Calibri"/>
                <a:cs typeface="Calibri"/>
              </a:rPr>
              <a:t> complex</a:t>
            </a:r>
            <a:r>
              <a:rPr sz="2400" spc="-30" dirty="0">
                <a:latin typeface="Calibri"/>
                <a:cs typeface="Calibri"/>
              </a:rPr>
              <a:t> </a:t>
            </a:r>
            <a:r>
              <a:rPr sz="2400" dirty="0">
                <a:latin typeface="Calibri"/>
                <a:cs typeface="Calibri"/>
              </a:rPr>
              <a:t>model</a:t>
            </a:r>
            <a:r>
              <a:rPr sz="2400" spc="-30" dirty="0">
                <a:latin typeface="Calibri"/>
                <a:cs typeface="Calibri"/>
              </a:rPr>
              <a:t> </a:t>
            </a:r>
            <a:r>
              <a:rPr sz="2400" dirty="0">
                <a:latin typeface="Calibri"/>
                <a:cs typeface="Calibri"/>
              </a:rPr>
              <a:t>yields </a:t>
            </a:r>
            <a:r>
              <a:rPr sz="2400" spc="-530" dirty="0">
                <a:latin typeface="Calibri"/>
                <a:cs typeface="Calibri"/>
              </a:rPr>
              <a:t> </a:t>
            </a:r>
            <a:r>
              <a:rPr sz="2400" spc="-10" dirty="0">
                <a:latin typeface="Calibri"/>
                <a:cs typeface="Calibri"/>
              </a:rPr>
              <a:t>lower error</a:t>
            </a:r>
            <a:r>
              <a:rPr sz="2400" spc="-30" dirty="0">
                <a:latin typeface="Calibri"/>
                <a:cs typeface="Calibri"/>
              </a:rPr>
              <a:t> </a:t>
            </a:r>
            <a:r>
              <a:rPr sz="2400" spc="-5" dirty="0">
                <a:latin typeface="Calibri"/>
                <a:cs typeface="Calibri"/>
              </a:rPr>
              <a:t>on</a:t>
            </a:r>
            <a:r>
              <a:rPr sz="2400" spc="-15" dirty="0">
                <a:latin typeface="Calibri"/>
                <a:cs typeface="Calibri"/>
              </a:rPr>
              <a:t> </a:t>
            </a:r>
            <a:r>
              <a:rPr sz="2400" spc="-10" dirty="0">
                <a:latin typeface="Calibri"/>
                <a:cs typeface="Calibri"/>
              </a:rPr>
              <a:t>training</a:t>
            </a:r>
            <a:r>
              <a:rPr sz="2400" spc="-30" dirty="0">
                <a:latin typeface="Calibri"/>
                <a:cs typeface="Calibri"/>
              </a:rPr>
              <a:t> </a:t>
            </a:r>
            <a:r>
              <a:rPr sz="2400" spc="-10" dirty="0">
                <a:latin typeface="Calibri"/>
                <a:cs typeface="Calibri"/>
              </a:rPr>
              <a:t>data.</a:t>
            </a:r>
            <a:endParaRPr sz="2400">
              <a:latin typeface="Calibri"/>
              <a:cs typeface="Calibri"/>
            </a:endParaRPr>
          </a:p>
          <a:p>
            <a:pPr marL="12700">
              <a:lnSpc>
                <a:spcPct val="100000"/>
              </a:lnSpc>
              <a:spcBef>
                <a:spcPts val="605"/>
              </a:spcBef>
            </a:pPr>
            <a:r>
              <a:rPr sz="2400" dirty="0">
                <a:latin typeface="Calibri"/>
                <a:cs typeface="Calibri"/>
              </a:rPr>
              <a:t>If</a:t>
            </a:r>
            <a:r>
              <a:rPr sz="2400" spc="-20" dirty="0">
                <a:latin typeface="Calibri"/>
                <a:cs typeface="Calibri"/>
              </a:rPr>
              <a:t> </a:t>
            </a:r>
            <a:r>
              <a:rPr sz="2400" spc="-15" dirty="0">
                <a:latin typeface="Calibri"/>
                <a:cs typeface="Calibri"/>
              </a:rPr>
              <a:t>we</a:t>
            </a:r>
            <a:r>
              <a:rPr sz="2400" spc="-5" dirty="0">
                <a:latin typeface="Calibri"/>
                <a:cs typeface="Calibri"/>
              </a:rPr>
              <a:t> </a:t>
            </a:r>
            <a:r>
              <a:rPr sz="2400" spc="-10" dirty="0">
                <a:latin typeface="Calibri"/>
                <a:cs typeface="Calibri"/>
              </a:rPr>
              <a:t>can</a:t>
            </a:r>
            <a:r>
              <a:rPr sz="2400" spc="-5" dirty="0">
                <a:latin typeface="Calibri"/>
                <a:cs typeface="Calibri"/>
              </a:rPr>
              <a:t> </a:t>
            </a:r>
            <a:r>
              <a:rPr sz="2400" dirty="0">
                <a:latin typeface="Calibri"/>
                <a:cs typeface="Calibri"/>
              </a:rPr>
              <a:t>truly</a:t>
            </a:r>
            <a:r>
              <a:rPr sz="2400" spc="-40" dirty="0">
                <a:latin typeface="Calibri"/>
                <a:cs typeface="Calibri"/>
              </a:rPr>
              <a:t> </a:t>
            </a:r>
            <a:r>
              <a:rPr sz="2400" spc="-5" dirty="0">
                <a:latin typeface="Calibri"/>
                <a:cs typeface="Calibri"/>
              </a:rPr>
              <a:t>find</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best</a:t>
            </a:r>
            <a:r>
              <a:rPr sz="2400" spc="-30" dirty="0">
                <a:latin typeface="Calibri"/>
                <a:cs typeface="Calibri"/>
              </a:rPr>
              <a:t> </a:t>
            </a:r>
            <a:r>
              <a:rPr sz="2400" spc="-5" dirty="0">
                <a:latin typeface="Calibri"/>
                <a:cs typeface="Calibri"/>
              </a:rPr>
              <a:t>function</a:t>
            </a:r>
            <a:endParaRPr sz="2400">
              <a:latin typeface="Calibri"/>
              <a:cs typeface="Calibri"/>
            </a:endParaRPr>
          </a:p>
        </p:txBody>
      </p:sp>
      <p:sp>
        <p:nvSpPr>
          <p:cNvPr id="30" name="object 30"/>
          <p:cNvSpPr/>
          <p:nvPr/>
        </p:nvSpPr>
        <p:spPr>
          <a:xfrm>
            <a:off x="4147058" y="4880609"/>
            <a:ext cx="943610" cy="838835"/>
          </a:xfrm>
          <a:custGeom>
            <a:avLst/>
            <a:gdLst/>
            <a:ahLst/>
            <a:cxnLst/>
            <a:rect l="l" t="t" r="r" b="b"/>
            <a:pathLst>
              <a:path w="943610" h="838835">
                <a:moveTo>
                  <a:pt x="868864" y="46837"/>
                </a:moveTo>
                <a:lnTo>
                  <a:pt x="0" y="816673"/>
                </a:lnTo>
                <a:lnTo>
                  <a:pt x="19303" y="838352"/>
                </a:lnTo>
                <a:lnTo>
                  <a:pt x="888024" y="68445"/>
                </a:lnTo>
                <a:lnTo>
                  <a:pt x="868864" y="46837"/>
                </a:lnTo>
                <a:close/>
              </a:path>
              <a:path w="943610" h="838835">
                <a:moveTo>
                  <a:pt x="928546" y="37210"/>
                </a:moveTo>
                <a:lnTo>
                  <a:pt x="879728" y="37210"/>
                </a:lnTo>
                <a:lnTo>
                  <a:pt x="898905" y="58800"/>
                </a:lnTo>
                <a:lnTo>
                  <a:pt x="888024" y="68445"/>
                </a:lnTo>
                <a:lnTo>
                  <a:pt x="907288" y="90169"/>
                </a:lnTo>
                <a:lnTo>
                  <a:pt x="928546" y="37210"/>
                </a:lnTo>
                <a:close/>
              </a:path>
              <a:path w="943610" h="838835">
                <a:moveTo>
                  <a:pt x="879728" y="37210"/>
                </a:moveTo>
                <a:lnTo>
                  <a:pt x="868864" y="46837"/>
                </a:lnTo>
                <a:lnTo>
                  <a:pt x="888024" y="68445"/>
                </a:lnTo>
                <a:lnTo>
                  <a:pt x="898905" y="58800"/>
                </a:lnTo>
                <a:lnTo>
                  <a:pt x="879728" y="37210"/>
                </a:lnTo>
                <a:close/>
              </a:path>
              <a:path w="943610" h="838835">
                <a:moveTo>
                  <a:pt x="943482" y="0"/>
                </a:moveTo>
                <a:lnTo>
                  <a:pt x="849629" y="25145"/>
                </a:lnTo>
                <a:lnTo>
                  <a:pt x="868864" y="46837"/>
                </a:lnTo>
                <a:lnTo>
                  <a:pt x="879728" y="37210"/>
                </a:lnTo>
                <a:lnTo>
                  <a:pt x="928546" y="37210"/>
                </a:lnTo>
                <a:lnTo>
                  <a:pt x="943482" y="0"/>
                </a:lnTo>
                <a:close/>
              </a:path>
            </a:pathLst>
          </a:custGeom>
          <a:solidFill>
            <a:srgbClr val="000000"/>
          </a:solid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664585" cy="697230"/>
          </a:xfrm>
          <a:prstGeom prst="rect">
            <a:avLst/>
          </a:prstGeom>
        </p:spPr>
        <p:txBody>
          <a:bodyPr vert="horz" wrap="square" lIns="0" tIns="13335" rIns="0" bIns="0" rtlCol="0">
            <a:spAutoFit/>
          </a:bodyPr>
          <a:lstStyle/>
          <a:p>
            <a:pPr marL="12700">
              <a:lnSpc>
                <a:spcPct val="100000"/>
              </a:lnSpc>
              <a:spcBef>
                <a:spcPts val="105"/>
              </a:spcBef>
            </a:pPr>
            <a:r>
              <a:rPr dirty="0"/>
              <a:t>Model</a:t>
            </a:r>
            <a:r>
              <a:rPr spc="-55" dirty="0"/>
              <a:t> </a:t>
            </a:r>
            <a:r>
              <a:rPr spc="-5" dirty="0"/>
              <a:t>Selection</a:t>
            </a:r>
          </a:p>
        </p:txBody>
      </p:sp>
      <p:grpSp>
        <p:nvGrpSpPr>
          <p:cNvPr id="3" name="object 3"/>
          <p:cNvGrpSpPr/>
          <p:nvPr/>
        </p:nvGrpSpPr>
        <p:grpSpPr>
          <a:xfrm>
            <a:off x="329184" y="1716023"/>
            <a:ext cx="5247640" cy="3257550"/>
            <a:chOff x="329184" y="1716023"/>
            <a:chExt cx="5247640" cy="3257550"/>
          </a:xfrm>
        </p:grpSpPr>
        <p:pic>
          <p:nvPicPr>
            <p:cNvPr id="4" name="object 4"/>
            <p:cNvPicPr/>
            <p:nvPr/>
          </p:nvPicPr>
          <p:blipFill>
            <a:blip r:embed="rId2" cstate="print"/>
            <a:stretch>
              <a:fillRect/>
            </a:stretch>
          </p:blipFill>
          <p:spPr>
            <a:xfrm>
              <a:off x="329184" y="1900427"/>
              <a:ext cx="5247132" cy="3072841"/>
            </a:xfrm>
            <a:prstGeom prst="rect">
              <a:avLst/>
            </a:prstGeom>
          </p:spPr>
        </p:pic>
        <p:sp>
          <p:nvSpPr>
            <p:cNvPr id="5" name="object 5"/>
            <p:cNvSpPr/>
            <p:nvPr/>
          </p:nvSpPr>
          <p:spPr>
            <a:xfrm>
              <a:off x="2946654" y="3623309"/>
              <a:ext cx="460375" cy="548640"/>
            </a:xfrm>
            <a:custGeom>
              <a:avLst/>
              <a:gdLst/>
              <a:ahLst/>
              <a:cxnLst/>
              <a:rect l="l" t="t" r="r" b="b"/>
              <a:pathLst>
                <a:path w="460375" h="548639">
                  <a:moveTo>
                    <a:pt x="0" y="274319"/>
                  </a:moveTo>
                  <a:lnTo>
                    <a:pt x="3706" y="225008"/>
                  </a:lnTo>
                  <a:lnTo>
                    <a:pt x="14393" y="178597"/>
                  </a:lnTo>
                  <a:lnTo>
                    <a:pt x="31411" y="135861"/>
                  </a:lnTo>
                  <a:lnTo>
                    <a:pt x="54111" y="97575"/>
                  </a:lnTo>
                  <a:lnTo>
                    <a:pt x="81844" y="64513"/>
                  </a:lnTo>
                  <a:lnTo>
                    <a:pt x="113961" y="37450"/>
                  </a:lnTo>
                  <a:lnTo>
                    <a:pt x="149812" y="17161"/>
                  </a:lnTo>
                  <a:lnTo>
                    <a:pt x="188750" y="4419"/>
                  </a:lnTo>
                  <a:lnTo>
                    <a:pt x="230123" y="0"/>
                  </a:lnTo>
                  <a:lnTo>
                    <a:pt x="271497" y="4419"/>
                  </a:lnTo>
                  <a:lnTo>
                    <a:pt x="310435" y="17161"/>
                  </a:lnTo>
                  <a:lnTo>
                    <a:pt x="346286" y="37450"/>
                  </a:lnTo>
                  <a:lnTo>
                    <a:pt x="378403" y="64513"/>
                  </a:lnTo>
                  <a:lnTo>
                    <a:pt x="406136" y="97575"/>
                  </a:lnTo>
                  <a:lnTo>
                    <a:pt x="428836" y="135861"/>
                  </a:lnTo>
                  <a:lnTo>
                    <a:pt x="445854" y="178597"/>
                  </a:lnTo>
                  <a:lnTo>
                    <a:pt x="456541" y="225008"/>
                  </a:lnTo>
                  <a:lnTo>
                    <a:pt x="460247" y="274319"/>
                  </a:lnTo>
                  <a:lnTo>
                    <a:pt x="456541" y="323631"/>
                  </a:lnTo>
                  <a:lnTo>
                    <a:pt x="445854" y="370042"/>
                  </a:lnTo>
                  <a:lnTo>
                    <a:pt x="428836" y="412778"/>
                  </a:lnTo>
                  <a:lnTo>
                    <a:pt x="406136" y="451064"/>
                  </a:lnTo>
                  <a:lnTo>
                    <a:pt x="378403" y="484126"/>
                  </a:lnTo>
                  <a:lnTo>
                    <a:pt x="346286" y="511189"/>
                  </a:lnTo>
                  <a:lnTo>
                    <a:pt x="310435" y="531478"/>
                  </a:lnTo>
                  <a:lnTo>
                    <a:pt x="271497" y="544220"/>
                  </a:lnTo>
                  <a:lnTo>
                    <a:pt x="230123" y="548639"/>
                  </a:lnTo>
                  <a:lnTo>
                    <a:pt x="188750" y="544220"/>
                  </a:lnTo>
                  <a:lnTo>
                    <a:pt x="149812" y="531478"/>
                  </a:lnTo>
                  <a:lnTo>
                    <a:pt x="113961" y="511189"/>
                  </a:lnTo>
                  <a:lnTo>
                    <a:pt x="81844" y="484126"/>
                  </a:lnTo>
                  <a:lnTo>
                    <a:pt x="54111" y="451064"/>
                  </a:lnTo>
                  <a:lnTo>
                    <a:pt x="31411" y="412778"/>
                  </a:lnTo>
                  <a:lnTo>
                    <a:pt x="14393" y="370042"/>
                  </a:lnTo>
                  <a:lnTo>
                    <a:pt x="3706" y="323631"/>
                  </a:lnTo>
                  <a:lnTo>
                    <a:pt x="0" y="274319"/>
                  </a:lnTo>
                  <a:close/>
                </a:path>
              </a:pathLst>
            </a:custGeom>
            <a:ln w="28956">
              <a:solidFill>
                <a:srgbClr val="FF0000"/>
              </a:solidFill>
            </a:ln>
          </p:spPr>
          <p:txBody>
            <a:bodyPr wrap="square" lIns="0" tIns="0" rIns="0" bIns="0" rtlCol="0"/>
            <a:lstStyle/>
            <a:p>
              <a:endParaRPr/>
            </a:p>
          </p:txBody>
        </p:sp>
        <p:sp>
          <p:nvSpPr>
            <p:cNvPr id="6" name="object 6"/>
            <p:cNvSpPr/>
            <p:nvPr/>
          </p:nvSpPr>
          <p:spPr>
            <a:xfrm>
              <a:off x="3670554" y="1735073"/>
              <a:ext cx="0" cy="2723515"/>
            </a:xfrm>
            <a:custGeom>
              <a:avLst/>
              <a:gdLst/>
              <a:ahLst/>
              <a:cxnLst/>
              <a:rect l="l" t="t" r="r" b="b"/>
              <a:pathLst>
                <a:path h="2723515">
                  <a:moveTo>
                    <a:pt x="0" y="0"/>
                  </a:moveTo>
                  <a:lnTo>
                    <a:pt x="0" y="2723134"/>
                  </a:lnTo>
                </a:path>
              </a:pathLst>
            </a:custGeom>
            <a:ln w="38100">
              <a:solidFill>
                <a:srgbClr val="FF0000"/>
              </a:solidFill>
            </a:ln>
          </p:spPr>
          <p:txBody>
            <a:bodyPr wrap="square" lIns="0" tIns="0" rIns="0" bIns="0" rtlCol="0"/>
            <a:lstStyle/>
            <a:p>
              <a:endParaRPr/>
            </a:p>
          </p:txBody>
        </p:sp>
        <p:pic>
          <p:nvPicPr>
            <p:cNvPr id="7" name="object 7"/>
            <p:cNvPicPr/>
            <p:nvPr/>
          </p:nvPicPr>
          <p:blipFill>
            <a:blip r:embed="rId3" cstate="print"/>
            <a:stretch>
              <a:fillRect/>
            </a:stretch>
          </p:blipFill>
          <p:spPr>
            <a:xfrm>
              <a:off x="3813048" y="2615183"/>
              <a:ext cx="1763268" cy="522732"/>
            </a:xfrm>
            <a:prstGeom prst="rect">
              <a:avLst/>
            </a:prstGeom>
          </p:spPr>
        </p:pic>
      </p:grpSp>
      <p:graphicFrame>
        <p:nvGraphicFramePr>
          <p:cNvPr id="8" name="object 8"/>
          <p:cNvGraphicFramePr>
            <a:graphicFrameLocks noGrp="1"/>
          </p:cNvGraphicFramePr>
          <p:nvPr/>
        </p:nvGraphicFramePr>
        <p:xfrm>
          <a:off x="5808471" y="2155698"/>
          <a:ext cx="3084195" cy="2249805"/>
        </p:xfrm>
        <a:graphic>
          <a:graphicData uri="http://schemas.openxmlformats.org/drawingml/2006/table">
            <a:tbl>
              <a:tblPr firstRow="1" bandRow="1">
                <a:tableStyleId>{2D5ABB26-0587-4C30-8999-92F81FD0307C}</a:tableStyleId>
              </a:tblPr>
              <a:tblGrid>
                <a:gridCol w="1028065">
                  <a:extLst>
                    <a:ext uri="{9D8B030D-6E8A-4147-A177-3AD203B41FA5}">
                      <a16:colId xmlns:a16="http://schemas.microsoft.com/office/drawing/2014/main" val="20000"/>
                    </a:ext>
                  </a:extLst>
                </a:gridCol>
                <a:gridCol w="1028065">
                  <a:extLst>
                    <a:ext uri="{9D8B030D-6E8A-4147-A177-3AD203B41FA5}">
                      <a16:colId xmlns:a16="http://schemas.microsoft.com/office/drawing/2014/main" val="20001"/>
                    </a:ext>
                  </a:extLst>
                </a:gridCol>
                <a:gridCol w="1028065">
                  <a:extLst>
                    <a:ext uri="{9D8B030D-6E8A-4147-A177-3AD203B41FA5}">
                      <a16:colId xmlns:a16="http://schemas.microsoft.com/office/drawing/2014/main" val="20002"/>
                    </a:ext>
                  </a:extLst>
                </a:gridCol>
              </a:tblGrid>
              <a:tr h="375285">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L="1270" algn="ctr">
                        <a:lnSpc>
                          <a:spcPts val="2815"/>
                        </a:lnSpc>
                      </a:pPr>
                      <a:r>
                        <a:rPr sz="2400" spc="-25" dirty="0">
                          <a:latin typeface="Calibri"/>
                          <a:cs typeface="Calibri"/>
                        </a:rPr>
                        <a:t>Training</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L="1905" algn="ctr">
                        <a:lnSpc>
                          <a:spcPts val="2815"/>
                        </a:lnSpc>
                      </a:pPr>
                      <a:r>
                        <a:rPr sz="2400" spc="-40" dirty="0">
                          <a:latin typeface="Calibri"/>
                          <a:cs typeface="Calibri"/>
                        </a:rPr>
                        <a:t>Testing</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0"/>
                  </a:ext>
                </a:extLst>
              </a:tr>
              <a:tr h="374650">
                <a:tc>
                  <a:txBody>
                    <a:bodyPr/>
                    <a:lstStyle/>
                    <a:p>
                      <a:pPr marL="437515">
                        <a:lnSpc>
                          <a:spcPts val="2815"/>
                        </a:lnSpc>
                      </a:pPr>
                      <a:r>
                        <a:rPr sz="2400" dirty="0">
                          <a:latin typeface="Calibri"/>
                          <a:cs typeface="Calibri"/>
                        </a:rPr>
                        <a:t>1</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L="1270" algn="ctr">
                        <a:lnSpc>
                          <a:spcPts val="2815"/>
                        </a:lnSpc>
                      </a:pPr>
                      <a:r>
                        <a:rPr sz="2400" spc="-5" dirty="0">
                          <a:latin typeface="Calibri"/>
                          <a:cs typeface="Calibri"/>
                        </a:rPr>
                        <a:t>31.9</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L="1905" algn="ctr">
                        <a:lnSpc>
                          <a:spcPts val="2815"/>
                        </a:lnSpc>
                      </a:pPr>
                      <a:r>
                        <a:rPr sz="2400" spc="-5" dirty="0">
                          <a:latin typeface="Calibri"/>
                          <a:cs typeface="Calibri"/>
                        </a:rPr>
                        <a:t>35.0</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1"/>
                  </a:ext>
                </a:extLst>
              </a:tr>
              <a:tr h="358775">
                <a:tc>
                  <a:txBody>
                    <a:bodyPr/>
                    <a:lstStyle/>
                    <a:p>
                      <a:pPr marL="437515">
                        <a:lnSpc>
                          <a:spcPts val="2730"/>
                        </a:lnSpc>
                      </a:pPr>
                      <a:r>
                        <a:rPr sz="2400" dirty="0">
                          <a:latin typeface="Calibri"/>
                          <a:cs typeface="Calibri"/>
                        </a:rPr>
                        <a:t>2</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57150">
                      <a:solidFill>
                        <a:srgbClr val="FF0000"/>
                      </a:solidFill>
                      <a:prstDash val="solid"/>
                    </a:lnB>
                    <a:solidFill>
                      <a:srgbClr val="EAEEF7"/>
                    </a:solidFill>
                  </a:tcPr>
                </a:tc>
                <a:tc>
                  <a:txBody>
                    <a:bodyPr/>
                    <a:lstStyle/>
                    <a:p>
                      <a:pPr marL="1270" algn="ctr">
                        <a:lnSpc>
                          <a:spcPts val="2730"/>
                        </a:lnSpc>
                      </a:pPr>
                      <a:r>
                        <a:rPr sz="2400" spc="-5" dirty="0">
                          <a:latin typeface="Calibri"/>
                          <a:cs typeface="Calibri"/>
                        </a:rPr>
                        <a:t>15.4</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57150">
                      <a:solidFill>
                        <a:srgbClr val="FF0000"/>
                      </a:solidFill>
                      <a:prstDash val="solid"/>
                    </a:lnB>
                    <a:solidFill>
                      <a:srgbClr val="EAEEF7"/>
                    </a:solidFill>
                  </a:tcPr>
                </a:tc>
                <a:tc>
                  <a:txBody>
                    <a:bodyPr/>
                    <a:lstStyle/>
                    <a:p>
                      <a:pPr marL="1905" algn="ctr">
                        <a:lnSpc>
                          <a:spcPts val="2730"/>
                        </a:lnSpc>
                      </a:pPr>
                      <a:r>
                        <a:rPr sz="2400" spc="-5" dirty="0">
                          <a:latin typeface="Calibri"/>
                          <a:cs typeface="Calibri"/>
                        </a:rPr>
                        <a:t>18.4</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57150">
                      <a:solidFill>
                        <a:srgbClr val="FF0000"/>
                      </a:solidFill>
                      <a:prstDash val="solid"/>
                    </a:lnB>
                    <a:solidFill>
                      <a:srgbClr val="EAEEF7"/>
                    </a:solidFill>
                  </a:tcPr>
                </a:tc>
                <a:extLst>
                  <a:ext uri="{0D108BD9-81ED-4DB2-BD59-A6C34878D82A}">
                    <a16:rowId xmlns:a16="http://schemas.microsoft.com/office/drawing/2014/main" val="10002"/>
                  </a:ext>
                </a:extLst>
              </a:tr>
              <a:tr h="377825">
                <a:tc>
                  <a:txBody>
                    <a:bodyPr/>
                    <a:lstStyle/>
                    <a:p>
                      <a:pPr marL="437515">
                        <a:lnSpc>
                          <a:spcPts val="2815"/>
                        </a:lnSpc>
                        <a:spcBef>
                          <a:spcPts val="65"/>
                        </a:spcBef>
                      </a:pPr>
                      <a:r>
                        <a:rPr sz="2400" dirty="0">
                          <a:latin typeface="Calibri"/>
                          <a:cs typeface="Calibri"/>
                        </a:rPr>
                        <a:t>3</a:t>
                      </a:r>
                      <a:endParaRPr sz="2400">
                        <a:latin typeface="Calibri"/>
                        <a:cs typeface="Calibri"/>
                      </a:endParaRPr>
                    </a:p>
                  </a:txBody>
                  <a:tcPr marL="0" marR="0" marT="8255" marB="0">
                    <a:lnL w="38100">
                      <a:solidFill>
                        <a:srgbClr val="FF0000"/>
                      </a:solidFill>
                      <a:prstDash val="solid"/>
                    </a:lnL>
                    <a:lnR w="12700">
                      <a:solidFill>
                        <a:srgbClr val="000000"/>
                      </a:solidFill>
                      <a:prstDash val="solid"/>
                    </a:lnR>
                    <a:lnT w="57150">
                      <a:solidFill>
                        <a:srgbClr val="FF0000"/>
                      </a:solidFill>
                      <a:prstDash val="solid"/>
                    </a:lnT>
                    <a:lnB w="57150">
                      <a:solidFill>
                        <a:srgbClr val="FF0000"/>
                      </a:solidFill>
                      <a:prstDash val="solid"/>
                    </a:lnB>
                    <a:solidFill>
                      <a:srgbClr val="EAEEF7"/>
                    </a:solidFill>
                  </a:tcPr>
                </a:tc>
                <a:tc>
                  <a:txBody>
                    <a:bodyPr/>
                    <a:lstStyle/>
                    <a:p>
                      <a:pPr marL="1270" algn="ctr">
                        <a:lnSpc>
                          <a:spcPts val="2815"/>
                        </a:lnSpc>
                        <a:spcBef>
                          <a:spcPts val="65"/>
                        </a:spcBef>
                      </a:pPr>
                      <a:r>
                        <a:rPr sz="2400" spc="-5" dirty="0">
                          <a:latin typeface="Calibri"/>
                          <a:cs typeface="Calibri"/>
                        </a:rPr>
                        <a:t>15.3</a:t>
                      </a:r>
                      <a:endParaRPr sz="2400">
                        <a:latin typeface="Calibri"/>
                        <a:cs typeface="Calibri"/>
                      </a:endParaRPr>
                    </a:p>
                  </a:txBody>
                  <a:tcPr marL="0" marR="0" marT="8255" marB="0">
                    <a:lnL w="12700">
                      <a:solidFill>
                        <a:srgbClr val="000000"/>
                      </a:solidFill>
                      <a:prstDash val="solid"/>
                    </a:lnL>
                    <a:lnR w="12700">
                      <a:solidFill>
                        <a:srgbClr val="000000"/>
                      </a:solidFill>
                      <a:prstDash val="solid"/>
                    </a:lnR>
                    <a:lnT w="57150">
                      <a:solidFill>
                        <a:srgbClr val="FF0000"/>
                      </a:solidFill>
                      <a:prstDash val="solid"/>
                    </a:lnT>
                    <a:lnB w="57150">
                      <a:solidFill>
                        <a:srgbClr val="FF0000"/>
                      </a:solidFill>
                      <a:prstDash val="solid"/>
                    </a:lnB>
                    <a:solidFill>
                      <a:srgbClr val="EAEEF7"/>
                    </a:solidFill>
                  </a:tcPr>
                </a:tc>
                <a:tc>
                  <a:txBody>
                    <a:bodyPr/>
                    <a:lstStyle/>
                    <a:p>
                      <a:pPr marL="1905" algn="ctr">
                        <a:lnSpc>
                          <a:spcPts val="2815"/>
                        </a:lnSpc>
                        <a:spcBef>
                          <a:spcPts val="65"/>
                        </a:spcBef>
                      </a:pPr>
                      <a:r>
                        <a:rPr sz="2400" spc="-5" dirty="0">
                          <a:latin typeface="Calibri"/>
                          <a:cs typeface="Calibri"/>
                        </a:rPr>
                        <a:t>18.1</a:t>
                      </a:r>
                      <a:endParaRPr sz="2400">
                        <a:latin typeface="Calibri"/>
                        <a:cs typeface="Calibri"/>
                      </a:endParaRPr>
                    </a:p>
                  </a:txBody>
                  <a:tcPr marL="0" marR="0" marT="8255" marB="0">
                    <a:lnL w="12700">
                      <a:solidFill>
                        <a:srgbClr val="000000"/>
                      </a:solidFill>
                      <a:prstDash val="solid"/>
                    </a:lnL>
                    <a:lnR w="38100">
                      <a:solidFill>
                        <a:srgbClr val="FF0000"/>
                      </a:solidFill>
                      <a:prstDash val="solid"/>
                    </a:lnR>
                    <a:lnT w="57150">
                      <a:solidFill>
                        <a:srgbClr val="FF0000"/>
                      </a:solidFill>
                      <a:prstDash val="solid"/>
                    </a:lnT>
                    <a:lnB w="57150">
                      <a:solidFill>
                        <a:srgbClr val="FF0000"/>
                      </a:solidFill>
                      <a:prstDash val="solid"/>
                    </a:lnB>
                    <a:solidFill>
                      <a:srgbClr val="EAEEF7"/>
                    </a:solidFill>
                  </a:tcPr>
                </a:tc>
                <a:extLst>
                  <a:ext uri="{0D108BD9-81ED-4DB2-BD59-A6C34878D82A}">
                    <a16:rowId xmlns:a16="http://schemas.microsoft.com/office/drawing/2014/main" val="10003"/>
                  </a:ext>
                </a:extLst>
              </a:tr>
              <a:tr h="388620">
                <a:tc>
                  <a:txBody>
                    <a:bodyPr/>
                    <a:lstStyle/>
                    <a:p>
                      <a:pPr marL="437515">
                        <a:lnSpc>
                          <a:spcPct val="100000"/>
                        </a:lnSpc>
                        <a:spcBef>
                          <a:spcPts val="45"/>
                        </a:spcBef>
                      </a:pPr>
                      <a:r>
                        <a:rPr sz="2400" dirty="0">
                          <a:latin typeface="Calibri"/>
                          <a:cs typeface="Calibri"/>
                        </a:rPr>
                        <a:t>4</a:t>
                      </a:r>
                      <a:endParaRPr sz="2400">
                        <a:latin typeface="Calibri"/>
                        <a:cs typeface="Calibri"/>
                      </a:endParaRPr>
                    </a:p>
                  </a:txBody>
                  <a:tcPr marL="0" marR="0" marT="5715" marB="0">
                    <a:lnL w="12700">
                      <a:solidFill>
                        <a:srgbClr val="000000"/>
                      </a:solidFill>
                      <a:prstDash val="solid"/>
                    </a:lnL>
                    <a:lnR w="12700">
                      <a:solidFill>
                        <a:srgbClr val="000000"/>
                      </a:solidFill>
                      <a:prstDash val="solid"/>
                    </a:lnR>
                    <a:lnT w="57150">
                      <a:solidFill>
                        <a:srgbClr val="FF0000"/>
                      </a:solidFill>
                      <a:prstDash val="solid"/>
                    </a:lnT>
                    <a:lnB w="12700">
                      <a:solidFill>
                        <a:srgbClr val="000000"/>
                      </a:solidFill>
                      <a:prstDash val="solid"/>
                    </a:lnB>
                    <a:solidFill>
                      <a:srgbClr val="EAEEF7"/>
                    </a:solidFill>
                  </a:tcPr>
                </a:tc>
                <a:tc>
                  <a:txBody>
                    <a:bodyPr/>
                    <a:lstStyle/>
                    <a:p>
                      <a:pPr marL="1270" algn="ctr">
                        <a:lnSpc>
                          <a:spcPct val="100000"/>
                        </a:lnSpc>
                        <a:spcBef>
                          <a:spcPts val="45"/>
                        </a:spcBef>
                      </a:pPr>
                      <a:r>
                        <a:rPr sz="2400" spc="-5" dirty="0">
                          <a:latin typeface="Calibri"/>
                          <a:cs typeface="Calibri"/>
                        </a:rPr>
                        <a:t>14.9</a:t>
                      </a:r>
                      <a:endParaRPr sz="2400">
                        <a:latin typeface="Calibri"/>
                        <a:cs typeface="Calibri"/>
                      </a:endParaRPr>
                    </a:p>
                  </a:txBody>
                  <a:tcPr marL="0" marR="0" marT="5715" marB="0">
                    <a:lnL w="12700">
                      <a:solidFill>
                        <a:srgbClr val="000000"/>
                      </a:solidFill>
                      <a:prstDash val="solid"/>
                    </a:lnL>
                    <a:lnR w="12700">
                      <a:solidFill>
                        <a:srgbClr val="000000"/>
                      </a:solidFill>
                      <a:prstDash val="solid"/>
                    </a:lnR>
                    <a:lnT w="57150">
                      <a:solidFill>
                        <a:srgbClr val="FF0000"/>
                      </a:solidFill>
                      <a:prstDash val="solid"/>
                    </a:lnT>
                    <a:lnB w="12700">
                      <a:solidFill>
                        <a:srgbClr val="000000"/>
                      </a:solidFill>
                      <a:prstDash val="solid"/>
                    </a:lnB>
                    <a:solidFill>
                      <a:srgbClr val="EAEEF7"/>
                    </a:solidFill>
                  </a:tcPr>
                </a:tc>
                <a:tc>
                  <a:txBody>
                    <a:bodyPr/>
                    <a:lstStyle/>
                    <a:p>
                      <a:pPr marL="1905" algn="ctr">
                        <a:lnSpc>
                          <a:spcPct val="100000"/>
                        </a:lnSpc>
                        <a:spcBef>
                          <a:spcPts val="45"/>
                        </a:spcBef>
                      </a:pPr>
                      <a:r>
                        <a:rPr sz="2400" spc="-5" dirty="0">
                          <a:latin typeface="Calibri"/>
                          <a:cs typeface="Calibri"/>
                        </a:rPr>
                        <a:t>28.2</a:t>
                      </a:r>
                      <a:endParaRPr sz="2400">
                        <a:latin typeface="Calibri"/>
                        <a:cs typeface="Calibri"/>
                      </a:endParaRPr>
                    </a:p>
                  </a:txBody>
                  <a:tcPr marL="0" marR="0" marT="5715" marB="0">
                    <a:lnL w="12700">
                      <a:solidFill>
                        <a:srgbClr val="000000"/>
                      </a:solidFill>
                      <a:prstDash val="solid"/>
                    </a:lnL>
                    <a:lnR w="12700">
                      <a:solidFill>
                        <a:srgbClr val="000000"/>
                      </a:solidFill>
                      <a:prstDash val="solid"/>
                    </a:lnR>
                    <a:lnT w="57150">
                      <a:solidFill>
                        <a:srgbClr val="FF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4"/>
                  </a:ext>
                </a:extLst>
              </a:tr>
              <a:tr h="374650">
                <a:tc>
                  <a:txBody>
                    <a:bodyPr/>
                    <a:lstStyle/>
                    <a:p>
                      <a:pPr marL="437515">
                        <a:lnSpc>
                          <a:spcPts val="2820"/>
                        </a:lnSpc>
                      </a:pPr>
                      <a:r>
                        <a:rPr sz="2400" dirty="0">
                          <a:latin typeface="Calibri"/>
                          <a:cs typeface="Calibri"/>
                        </a:rPr>
                        <a:t>5</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L="1270" algn="ctr">
                        <a:lnSpc>
                          <a:spcPts val="2820"/>
                        </a:lnSpc>
                      </a:pPr>
                      <a:r>
                        <a:rPr sz="2400" spc="-10" dirty="0">
                          <a:latin typeface="Calibri"/>
                          <a:cs typeface="Calibri"/>
                        </a:rPr>
                        <a:t>12.8</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algn="ctr">
                        <a:lnSpc>
                          <a:spcPts val="2820"/>
                        </a:lnSpc>
                      </a:pPr>
                      <a:r>
                        <a:rPr sz="2400" spc="-10" dirty="0">
                          <a:latin typeface="Calibri"/>
                          <a:cs typeface="Calibri"/>
                        </a:rPr>
                        <a:t>232.1</a:t>
                      </a:r>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5"/>
                  </a:ext>
                </a:extLst>
              </a:tr>
            </a:tbl>
          </a:graphicData>
        </a:graphic>
      </p:graphicFrame>
      <p:sp>
        <p:nvSpPr>
          <p:cNvPr id="9" name="object 9"/>
          <p:cNvSpPr txBox="1"/>
          <p:nvPr/>
        </p:nvSpPr>
        <p:spPr>
          <a:xfrm>
            <a:off x="1418082" y="5198109"/>
            <a:ext cx="5857240" cy="75755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A </a:t>
            </a:r>
            <a:r>
              <a:rPr sz="2400" spc="-10" dirty="0">
                <a:latin typeface="Calibri"/>
                <a:cs typeface="Calibri"/>
              </a:rPr>
              <a:t>more </a:t>
            </a:r>
            <a:r>
              <a:rPr sz="2400" spc="-15" dirty="0">
                <a:latin typeface="Calibri"/>
                <a:cs typeface="Calibri"/>
              </a:rPr>
              <a:t>complex </a:t>
            </a:r>
            <a:r>
              <a:rPr sz="2400" dirty="0">
                <a:latin typeface="Calibri"/>
                <a:cs typeface="Calibri"/>
              </a:rPr>
              <a:t>model </a:t>
            </a:r>
            <a:r>
              <a:rPr sz="2400" spc="-5" dirty="0">
                <a:latin typeface="Calibri"/>
                <a:cs typeface="Calibri"/>
              </a:rPr>
              <a:t>does </a:t>
            </a:r>
            <a:r>
              <a:rPr sz="2400" spc="-10" dirty="0">
                <a:latin typeface="Calibri"/>
                <a:cs typeface="Calibri"/>
              </a:rPr>
              <a:t>not </a:t>
            </a:r>
            <a:r>
              <a:rPr sz="2400" spc="-20" dirty="0">
                <a:latin typeface="Calibri"/>
                <a:cs typeface="Calibri"/>
              </a:rPr>
              <a:t>always </a:t>
            </a:r>
            <a:r>
              <a:rPr sz="2400" dirty="0">
                <a:latin typeface="Calibri"/>
                <a:cs typeface="Calibri"/>
              </a:rPr>
              <a:t>lead </a:t>
            </a:r>
            <a:r>
              <a:rPr sz="2400" spc="-15" dirty="0">
                <a:latin typeface="Calibri"/>
                <a:cs typeface="Calibri"/>
              </a:rPr>
              <a:t>to </a:t>
            </a:r>
            <a:r>
              <a:rPr sz="2400" spc="-530" dirty="0">
                <a:latin typeface="Calibri"/>
                <a:cs typeface="Calibri"/>
              </a:rPr>
              <a:t> </a:t>
            </a:r>
            <a:r>
              <a:rPr sz="2400" spc="-15" dirty="0">
                <a:latin typeface="Calibri"/>
                <a:cs typeface="Calibri"/>
              </a:rPr>
              <a:t>better </a:t>
            </a:r>
            <a:r>
              <a:rPr sz="2400" spc="-10" dirty="0">
                <a:latin typeface="Calibri"/>
                <a:cs typeface="Calibri"/>
              </a:rPr>
              <a:t>performance </a:t>
            </a:r>
            <a:r>
              <a:rPr sz="2400" spc="-5" dirty="0">
                <a:latin typeface="Calibri"/>
                <a:cs typeface="Calibri"/>
              </a:rPr>
              <a:t>on</a:t>
            </a:r>
            <a:r>
              <a:rPr sz="2400" spc="15" dirty="0">
                <a:latin typeface="Calibri"/>
                <a:cs typeface="Calibri"/>
              </a:rPr>
              <a:t> </a:t>
            </a:r>
            <a:r>
              <a:rPr sz="2400" b="1" i="1" u="sng" spc="-15" dirty="0">
                <a:uFill>
                  <a:solidFill>
                    <a:srgbClr val="000000"/>
                  </a:solidFill>
                </a:uFill>
                <a:latin typeface="Calibri"/>
                <a:cs typeface="Calibri"/>
              </a:rPr>
              <a:t>testing</a:t>
            </a:r>
            <a:r>
              <a:rPr sz="2400" b="1" i="1" u="sng" spc="5" dirty="0">
                <a:uFill>
                  <a:solidFill>
                    <a:srgbClr val="000000"/>
                  </a:solidFill>
                </a:uFill>
                <a:latin typeface="Calibri"/>
                <a:cs typeface="Calibri"/>
              </a:rPr>
              <a:t> </a:t>
            </a:r>
            <a:r>
              <a:rPr sz="2400" b="1" i="1" u="sng" spc="-5" dirty="0">
                <a:uFill>
                  <a:solidFill>
                    <a:srgbClr val="000000"/>
                  </a:solidFill>
                </a:uFill>
                <a:latin typeface="Calibri"/>
                <a:cs typeface="Calibri"/>
              </a:rPr>
              <a:t>data</a:t>
            </a:r>
            <a:r>
              <a:rPr sz="2400" spc="-5" dirty="0">
                <a:latin typeface="Calibri"/>
                <a:cs typeface="Calibri"/>
              </a:rPr>
              <a:t>.</a:t>
            </a:r>
            <a:endParaRPr sz="2400">
              <a:latin typeface="Calibri"/>
              <a:cs typeface="Calibri"/>
            </a:endParaRPr>
          </a:p>
        </p:txBody>
      </p:sp>
      <p:sp>
        <p:nvSpPr>
          <p:cNvPr id="10" name="object 10"/>
          <p:cNvSpPr txBox="1"/>
          <p:nvPr/>
        </p:nvSpPr>
        <p:spPr>
          <a:xfrm>
            <a:off x="1418082" y="6049467"/>
            <a:ext cx="23063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This</a:t>
            </a:r>
            <a:r>
              <a:rPr sz="2400" spc="-25" dirty="0">
                <a:latin typeface="Calibri"/>
                <a:cs typeface="Calibri"/>
              </a:rPr>
              <a:t> </a:t>
            </a:r>
            <a:r>
              <a:rPr sz="2400" dirty="0">
                <a:latin typeface="Calibri"/>
                <a:cs typeface="Calibri"/>
              </a:rPr>
              <a:t>is</a:t>
            </a:r>
            <a:r>
              <a:rPr sz="2400" spc="-15" dirty="0">
                <a:latin typeface="Calibri"/>
                <a:cs typeface="Calibri"/>
              </a:rPr>
              <a:t> </a:t>
            </a:r>
            <a:r>
              <a:rPr sz="2400" b="1" i="1" u="sng" spc="-10" dirty="0">
                <a:solidFill>
                  <a:srgbClr val="FF0000"/>
                </a:solidFill>
                <a:uFill>
                  <a:solidFill>
                    <a:srgbClr val="FF0000"/>
                  </a:solidFill>
                </a:uFill>
                <a:latin typeface="Calibri"/>
                <a:cs typeface="Calibri"/>
              </a:rPr>
              <a:t>Overfitting</a:t>
            </a:r>
            <a:r>
              <a:rPr sz="2400" spc="-10" dirty="0">
                <a:latin typeface="Calibri"/>
                <a:cs typeface="Calibri"/>
              </a:rPr>
              <a:t>.</a:t>
            </a:r>
            <a:endParaRPr sz="2400">
              <a:latin typeface="Calibri"/>
              <a:cs typeface="Calibri"/>
            </a:endParaRPr>
          </a:p>
        </p:txBody>
      </p:sp>
      <p:sp>
        <p:nvSpPr>
          <p:cNvPr id="11" name="object 11"/>
          <p:cNvSpPr txBox="1"/>
          <p:nvPr/>
        </p:nvSpPr>
        <p:spPr>
          <a:xfrm>
            <a:off x="3813047" y="2615183"/>
            <a:ext cx="1763395" cy="523240"/>
          </a:xfrm>
          <a:prstGeom prst="rect">
            <a:avLst/>
          </a:prstGeom>
          <a:ln w="6096">
            <a:solidFill>
              <a:srgbClr val="EC7C30"/>
            </a:solidFill>
          </a:ln>
        </p:spPr>
        <p:txBody>
          <a:bodyPr vert="horz" wrap="square" lIns="0" tIns="22860" rIns="0" bIns="0" rtlCol="0">
            <a:spAutoFit/>
          </a:bodyPr>
          <a:lstStyle/>
          <a:p>
            <a:pPr marL="107314">
              <a:lnSpc>
                <a:spcPct val="100000"/>
              </a:lnSpc>
              <a:spcBef>
                <a:spcPts val="180"/>
              </a:spcBef>
            </a:pPr>
            <a:r>
              <a:rPr sz="2800" spc="-15" dirty="0">
                <a:latin typeface="Calibri"/>
                <a:cs typeface="Calibri"/>
              </a:rPr>
              <a:t>Overfitting</a:t>
            </a:r>
            <a:endParaRPr sz="2800">
              <a:latin typeface="Calibri"/>
              <a:cs typeface="Calibri"/>
            </a:endParaRPr>
          </a:p>
        </p:txBody>
      </p:sp>
      <p:grpSp>
        <p:nvGrpSpPr>
          <p:cNvPr id="12" name="object 12"/>
          <p:cNvGrpSpPr/>
          <p:nvPr/>
        </p:nvGrpSpPr>
        <p:grpSpPr>
          <a:xfrm>
            <a:off x="3944111" y="6086855"/>
            <a:ext cx="929640" cy="321945"/>
            <a:chOff x="3944111" y="6086855"/>
            <a:chExt cx="929640" cy="321945"/>
          </a:xfrm>
        </p:grpSpPr>
        <p:sp>
          <p:nvSpPr>
            <p:cNvPr id="13" name="object 13"/>
            <p:cNvSpPr/>
            <p:nvPr/>
          </p:nvSpPr>
          <p:spPr>
            <a:xfrm>
              <a:off x="3950207" y="6092951"/>
              <a:ext cx="917575" cy="309880"/>
            </a:xfrm>
            <a:custGeom>
              <a:avLst/>
              <a:gdLst/>
              <a:ahLst/>
              <a:cxnLst/>
              <a:rect l="l" t="t" r="r" b="b"/>
              <a:pathLst>
                <a:path w="917575" h="309879">
                  <a:moveTo>
                    <a:pt x="762762" y="0"/>
                  </a:moveTo>
                  <a:lnTo>
                    <a:pt x="762762" y="77343"/>
                  </a:lnTo>
                  <a:lnTo>
                    <a:pt x="0" y="77343"/>
                  </a:lnTo>
                  <a:lnTo>
                    <a:pt x="0" y="232029"/>
                  </a:lnTo>
                  <a:lnTo>
                    <a:pt x="762762" y="232029"/>
                  </a:lnTo>
                  <a:lnTo>
                    <a:pt x="762762" y="309372"/>
                  </a:lnTo>
                  <a:lnTo>
                    <a:pt x="917447" y="154686"/>
                  </a:lnTo>
                  <a:lnTo>
                    <a:pt x="762762" y="0"/>
                  </a:lnTo>
                  <a:close/>
                </a:path>
              </a:pathLst>
            </a:custGeom>
            <a:solidFill>
              <a:srgbClr val="000000"/>
            </a:solidFill>
          </p:spPr>
          <p:txBody>
            <a:bodyPr wrap="square" lIns="0" tIns="0" rIns="0" bIns="0" rtlCol="0"/>
            <a:lstStyle/>
            <a:p>
              <a:endParaRPr/>
            </a:p>
          </p:txBody>
        </p:sp>
        <p:sp>
          <p:nvSpPr>
            <p:cNvPr id="14" name="object 14"/>
            <p:cNvSpPr/>
            <p:nvPr/>
          </p:nvSpPr>
          <p:spPr>
            <a:xfrm>
              <a:off x="3950207" y="6092951"/>
              <a:ext cx="917575" cy="309880"/>
            </a:xfrm>
            <a:custGeom>
              <a:avLst/>
              <a:gdLst/>
              <a:ahLst/>
              <a:cxnLst/>
              <a:rect l="l" t="t" r="r" b="b"/>
              <a:pathLst>
                <a:path w="917575" h="309879">
                  <a:moveTo>
                    <a:pt x="0" y="77343"/>
                  </a:moveTo>
                  <a:lnTo>
                    <a:pt x="762762" y="77343"/>
                  </a:lnTo>
                  <a:lnTo>
                    <a:pt x="762762" y="0"/>
                  </a:lnTo>
                  <a:lnTo>
                    <a:pt x="917447" y="154686"/>
                  </a:lnTo>
                  <a:lnTo>
                    <a:pt x="762762" y="309372"/>
                  </a:lnTo>
                  <a:lnTo>
                    <a:pt x="762762" y="232029"/>
                  </a:lnTo>
                  <a:lnTo>
                    <a:pt x="0" y="232029"/>
                  </a:lnTo>
                  <a:lnTo>
                    <a:pt x="0" y="77343"/>
                  </a:lnTo>
                  <a:close/>
                </a:path>
              </a:pathLst>
            </a:custGeom>
            <a:ln w="12192">
              <a:solidFill>
                <a:srgbClr val="000000"/>
              </a:solidFill>
            </a:ln>
          </p:spPr>
          <p:txBody>
            <a:bodyPr wrap="square" lIns="0" tIns="0" rIns="0" bIns="0" rtlCol="0"/>
            <a:lstStyle/>
            <a:p>
              <a:endParaRPr/>
            </a:p>
          </p:txBody>
        </p:sp>
      </p:grpSp>
      <p:sp>
        <p:nvSpPr>
          <p:cNvPr id="15" name="object 15"/>
          <p:cNvSpPr txBox="1"/>
          <p:nvPr/>
        </p:nvSpPr>
        <p:spPr>
          <a:xfrm>
            <a:off x="5051805" y="6031483"/>
            <a:ext cx="2667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Select</a:t>
            </a:r>
            <a:r>
              <a:rPr sz="2400" spc="-60" dirty="0">
                <a:latin typeface="Calibri"/>
                <a:cs typeface="Calibri"/>
              </a:rPr>
              <a:t> </a:t>
            </a:r>
            <a:r>
              <a:rPr sz="2400" spc="-10" dirty="0">
                <a:latin typeface="Calibri"/>
                <a:cs typeface="Calibri"/>
              </a:rPr>
              <a:t>suitable</a:t>
            </a:r>
            <a:r>
              <a:rPr sz="2400" spc="-40" dirty="0">
                <a:latin typeface="Calibri"/>
                <a:cs typeface="Calibri"/>
              </a:rPr>
              <a:t> </a:t>
            </a:r>
            <a:r>
              <a:rPr sz="2400" dirty="0">
                <a:latin typeface="Calibri"/>
                <a:cs typeface="Calibri"/>
              </a:rPr>
              <a:t>model</a:t>
            </a:r>
            <a:endParaRPr sz="2400">
              <a:latin typeface="Calibri"/>
              <a:cs typeface="Calibri"/>
            </a:endParaRPr>
          </a:p>
        </p:txBody>
      </p:sp>
      <p:sp>
        <p:nvSpPr>
          <p:cNvPr id="16" name="object 16"/>
          <p:cNvSpPr/>
          <p:nvPr/>
        </p:nvSpPr>
        <p:spPr>
          <a:xfrm>
            <a:off x="3669791" y="1862327"/>
            <a:ext cx="414655" cy="605155"/>
          </a:xfrm>
          <a:custGeom>
            <a:avLst/>
            <a:gdLst/>
            <a:ahLst/>
            <a:cxnLst/>
            <a:rect l="l" t="t" r="r" b="b"/>
            <a:pathLst>
              <a:path w="414654" h="605155">
                <a:moveTo>
                  <a:pt x="207263" y="0"/>
                </a:moveTo>
                <a:lnTo>
                  <a:pt x="207263" y="151257"/>
                </a:lnTo>
                <a:lnTo>
                  <a:pt x="0" y="151257"/>
                </a:lnTo>
                <a:lnTo>
                  <a:pt x="0" y="453771"/>
                </a:lnTo>
                <a:lnTo>
                  <a:pt x="207263" y="453771"/>
                </a:lnTo>
                <a:lnTo>
                  <a:pt x="207263" y="605027"/>
                </a:lnTo>
                <a:lnTo>
                  <a:pt x="414528" y="302513"/>
                </a:lnTo>
                <a:lnTo>
                  <a:pt x="207263" y="0"/>
                </a:lnTo>
                <a:close/>
              </a:path>
            </a:pathLst>
          </a:custGeom>
          <a:solidFill>
            <a:srgbClr val="FF0000"/>
          </a:solid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085715" cy="697230"/>
          </a:xfrm>
          <a:prstGeom prst="rect">
            <a:avLst/>
          </a:prstGeom>
        </p:spPr>
        <p:txBody>
          <a:bodyPr vert="horz" wrap="square" lIns="0" tIns="13335" rIns="0" bIns="0" rtlCol="0">
            <a:spAutoFit/>
          </a:bodyPr>
          <a:lstStyle/>
          <a:p>
            <a:pPr marL="12700">
              <a:lnSpc>
                <a:spcPct val="100000"/>
              </a:lnSpc>
              <a:spcBef>
                <a:spcPts val="105"/>
              </a:spcBef>
            </a:pPr>
            <a:r>
              <a:rPr spc="-30" dirty="0"/>
              <a:t>Let’s</a:t>
            </a:r>
            <a:r>
              <a:rPr spc="-15" dirty="0"/>
              <a:t> collect</a:t>
            </a:r>
            <a:r>
              <a:rPr spc="5" dirty="0"/>
              <a:t> </a:t>
            </a:r>
            <a:r>
              <a:rPr spc="-20" dirty="0"/>
              <a:t>more</a:t>
            </a:r>
            <a:r>
              <a:rPr spc="-30" dirty="0"/>
              <a:t> </a:t>
            </a:r>
            <a:r>
              <a:rPr spc="-25" dirty="0"/>
              <a:t>data</a:t>
            </a:r>
          </a:p>
        </p:txBody>
      </p:sp>
      <p:grpSp>
        <p:nvGrpSpPr>
          <p:cNvPr id="3" name="object 3"/>
          <p:cNvGrpSpPr/>
          <p:nvPr/>
        </p:nvGrpSpPr>
        <p:grpSpPr>
          <a:xfrm>
            <a:off x="1029636" y="1815679"/>
            <a:ext cx="7066915" cy="4664075"/>
            <a:chOff x="1029636" y="1815679"/>
            <a:chExt cx="7066915" cy="4664075"/>
          </a:xfrm>
        </p:grpSpPr>
        <p:pic>
          <p:nvPicPr>
            <p:cNvPr id="4" name="object 4"/>
            <p:cNvPicPr/>
            <p:nvPr/>
          </p:nvPicPr>
          <p:blipFill>
            <a:blip r:embed="rId2" cstate="print"/>
            <a:stretch>
              <a:fillRect/>
            </a:stretch>
          </p:blipFill>
          <p:spPr>
            <a:xfrm>
              <a:off x="1029636" y="1815679"/>
              <a:ext cx="7066791" cy="4663773"/>
            </a:xfrm>
            <a:prstGeom prst="rect">
              <a:avLst/>
            </a:prstGeom>
          </p:spPr>
        </p:pic>
        <p:pic>
          <p:nvPicPr>
            <p:cNvPr id="5" name="object 5"/>
            <p:cNvPicPr/>
            <p:nvPr/>
          </p:nvPicPr>
          <p:blipFill>
            <a:blip r:embed="rId3" cstate="print"/>
            <a:stretch>
              <a:fillRect/>
            </a:stretch>
          </p:blipFill>
          <p:spPr>
            <a:xfrm>
              <a:off x="2249423" y="2243327"/>
              <a:ext cx="3310128" cy="1200912"/>
            </a:xfrm>
            <a:prstGeom prst="rect">
              <a:avLst/>
            </a:prstGeom>
          </p:spPr>
        </p:pic>
      </p:grpSp>
      <p:sp>
        <p:nvSpPr>
          <p:cNvPr id="6" name="object 6"/>
          <p:cNvSpPr txBox="1"/>
          <p:nvPr/>
        </p:nvSpPr>
        <p:spPr>
          <a:xfrm>
            <a:off x="2249423" y="2243327"/>
            <a:ext cx="3310254" cy="1201420"/>
          </a:xfrm>
          <a:prstGeom prst="rect">
            <a:avLst/>
          </a:prstGeom>
          <a:ln w="6096">
            <a:solidFill>
              <a:srgbClr val="FFC000"/>
            </a:solidFill>
          </a:ln>
        </p:spPr>
        <p:txBody>
          <a:bodyPr vert="horz" wrap="square" lIns="0" tIns="26669" rIns="0" bIns="0" rtlCol="0">
            <a:spAutoFit/>
          </a:bodyPr>
          <a:lstStyle/>
          <a:p>
            <a:pPr marL="92075" marR="147955">
              <a:lnSpc>
                <a:spcPct val="100000"/>
              </a:lnSpc>
              <a:spcBef>
                <a:spcPts val="209"/>
              </a:spcBef>
            </a:pPr>
            <a:r>
              <a:rPr sz="2400" spc="-10" dirty="0">
                <a:latin typeface="Calibri"/>
                <a:cs typeface="Calibri"/>
              </a:rPr>
              <a:t>There </a:t>
            </a:r>
            <a:r>
              <a:rPr sz="2400" dirty="0">
                <a:latin typeface="Calibri"/>
                <a:cs typeface="Calibri"/>
              </a:rPr>
              <a:t>is </a:t>
            </a:r>
            <a:r>
              <a:rPr sz="2400" spc="-5" dirty="0">
                <a:latin typeface="Calibri"/>
                <a:cs typeface="Calibri"/>
              </a:rPr>
              <a:t>some hidden </a:t>
            </a:r>
            <a:r>
              <a:rPr sz="2400" dirty="0">
                <a:latin typeface="Calibri"/>
                <a:cs typeface="Calibri"/>
              </a:rPr>
              <a:t> </a:t>
            </a:r>
            <a:r>
              <a:rPr sz="2400" spc="-20" dirty="0">
                <a:latin typeface="Calibri"/>
                <a:cs typeface="Calibri"/>
              </a:rPr>
              <a:t>factors </a:t>
            </a:r>
            <a:r>
              <a:rPr sz="2400" spc="-5" dirty="0">
                <a:latin typeface="Calibri"/>
                <a:cs typeface="Calibri"/>
              </a:rPr>
              <a:t>not </a:t>
            </a:r>
            <a:r>
              <a:rPr sz="2400" spc="-10" dirty="0">
                <a:latin typeface="Calibri"/>
                <a:cs typeface="Calibri"/>
              </a:rPr>
              <a:t>considered </a:t>
            </a:r>
            <a:r>
              <a:rPr sz="2400" dirty="0">
                <a:latin typeface="Calibri"/>
                <a:cs typeface="Calibri"/>
              </a:rPr>
              <a:t>in </a:t>
            </a:r>
            <a:r>
              <a:rPr sz="2400" spc="-530"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previous</a:t>
            </a:r>
            <a:r>
              <a:rPr sz="2400" spc="-15" dirty="0">
                <a:latin typeface="Calibri"/>
                <a:cs typeface="Calibri"/>
              </a:rPr>
              <a:t> </a:t>
            </a:r>
            <a:r>
              <a:rPr sz="2400" dirty="0">
                <a:latin typeface="Calibri"/>
                <a:cs typeface="Calibri"/>
              </a:rPr>
              <a:t>model</a:t>
            </a:r>
            <a:r>
              <a:rPr sz="2400" spc="-25" dirty="0">
                <a:latin typeface="Calibri"/>
                <a:cs typeface="Calibri"/>
              </a:rPr>
              <a:t> </a:t>
            </a:r>
            <a:r>
              <a:rPr sz="2400" spc="-5" dirty="0">
                <a:latin typeface="Calibri"/>
                <a:cs typeface="Calibri"/>
              </a:rPr>
              <a:t>……</a:t>
            </a:r>
            <a:endParaRPr sz="24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584315" cy="697230"/>
          </a:xfrm>
          <a:prstGeom prst="rect">
            <a:avLst/>
          </a:prstGeom>
        </p:spPr>
        <p:txBody>
          <a:bodyPr vert="horz" wrap="square" lIns="0" tIns="13335" rIns="0" bIns="0" rtlCol="0">
            <a:spAutoFit/>
          </a:bodyPr>
          <a:lstStyle/>
          <a:p>
            <a:pPr marL="12700">
              <a:lnSpc>
                <a:spcPct val="100000"/>
              </a:lnSpc>
              <a:spcBef>
                <a:spcPts val="105"/>
              </a:spcBef>
            </a:pPr>
            <a:r>
              <a:rPr spc="-15" dirty="0"/>
              <a:t>What</a:t>
            </a:r>
            <a:r>
              <a:rPr spc="-5" dirty="0"/>
              <a:t> </a:t>
            </a:r>
            <a:r>
              <a:rPr spc="-20" dirty="0"/>
              <a:t>are</a:t>
            </a:r>
            <a:r>
              <a:rPr spc="-25" dirty="0"/>
              <a:t> </a:t>
            </a:r>
            <a:r>
              <a:rPr dirty="0"/>
              <a:t>the</a:t>
            </a:r>
            <a:r>
              <a:rPr spc="-5" dirty="0"/>
              <a:t> </a:t>
            </a:r>
            <a:r>
              <a:rPr dirty="0"/>
              <a:t>hidden </a:t>
            </a:r>
            <a:r>
              <a:rPr spc="-30" dirty="0"/>
              <a:t>factors?</a:t>
            </a:r>
          </a:p>
        </p:txBody>
      </p:sp>
      <p:grpSp>
        <p:nvGrpSpPr>
          <p:cNvPr id="3" name="object 3"/>
          <p:cNvGrpSpPr/>
          <p:nvPr/>
        </p:nvGrpSpPr>
        <p:grpSpPr>
          <a:xfrm>
            <a:off x="1276426" y="1653484"/>
            <a:ext cx="6860540" cy="4878705"/>
            <a:chOff x="1276426" y="1653484"/>
            <a:chExt cx="6860540" cy="4878705"/>
          </a:xfrm>
        </p:grpSpPr>
        <p:pic>
          <p:nvPicPr>
            <p:cNvPr id="4" name="object 4"/>
            <p:cNvPicPr/>
            <p:nvPr/>
          </p:nvPicPr>
          <p:blipFill>
            <a:blip r:embed="rId2" cstate="print"/>
            <a:stretch>
              <a:fillRect/>
            </a:stretch>
          </p:blipFill>
          <p:spPr>
            <a:xfrm>
              <a:off x="1276426" y="1653484"/>
              <a:ext cx="6860246" cy="4526391"/>
            </a:xfrm>
            <a:prstGeom prst="rect">
              <a:avLst/>
            </a:prstGeom>
          </p:spPr>
        </p:pic>
        <p:pic>
          <p:nvPicPr>
            <p:cNvPr id="5" name="object 5"/>
            <p:cNvPicPr/>
            <p:nvPr/>
          </p:nvPicPr>
          <p:blipFill>
            <a:blip r:embed="rId3" cstate="print"/>
            <a:stretch>
              <a:fillRect/>
            </a:stretch>
          </p:blipFill>
          <p:spPr>
            <a:xfrm>
              <a:off x="2727959" y="2304287"/>
              <a:ext cx="1793748" cy="1955292"/>
            </a:xfrm>
            <a:prstGeom prst="rect">
              <a:avLst/>
            </a:prstGeom>
          </p:spPr>
        </p:pic>
        <p:pic>
          <p:nvPicPr>
            <p:cNvPr id="6" name="object 6"/>
            <p:cNvPicPr/>
            <p:nvPr/>
          </p:nvPicPr>
          <p:blipFill>
            <a:blip r:embed="rId4" cstate="print"/>
            <a:stretch>
              <a:fillRect/>
            </a:stretch>
          </p:blipFill>
          <p:spPr>
            <a:xfrm>
              <a:off x="6362700" y="3938016"/>
              <a:ext cx="1109472" cy="1446276"/>
            </a:xfrm>
            <a:prstGeom prst="rect">
              <a:avLst/>
            </a:prstGeom>
          </p:spPr>
        </p:pic>
        <p:pic>
          <p:nvPicPr>
            <p:cNvPr id="7" name="object 7"/>
            <p:cNvPicPr/>
            <p:nvPr/>
          </p:nvPicPr>
          <p:blipFill>
            <a:blip r:embed="rId5" cstate="print"/>
            <a:stretch>
              <a:fillRect/>
            </a:stretch>
          </p:blipFill>
          <p:spPr>
            <a:xfrm>
              <a:off x="4715255" y="5344667"/>
              <a:ext cx="1223772" cy="1187195"/>
            </a:xfrm>
            <a:prstGeom prst="rect">
              <a:avLst/>
            </a:prstGeom>
          </p:spPr>
        </p:pic>
        <p:sp>
          <p:nvSpPr>
            <p:cNvPr id="8" name="object 8"/>
            <p:cNvSpPr/>
            <p:nvPr/>
          </p:nvSpPr>
          <p:spPr>
            <a:xfrm>
              <a:off x="3829304" y="3938777"/>
              <a:ext cx="2870200" cy="1555115"/>
            </a:xfrm>
            <a:custGeom>
              <a:avLst/>
              <a:gdLst/>
              <a:ahLst/>
              <a:cxnLst/>
              <a:rect l="l" t="t" r="r" b="b"/>
              <a:pathLst>
                <a:path w="2870200" h="1555114">
                  <a:moveTo>
                    <a:pt x="438912" y="446024"/>
                  </a:moveTo>
                  <a:lnTo>
                    <a:pt x="98412" y="71767"/>
                  </a:lnTo>
                  <a:lnTo>
                    <a:pt x="113906" y="57658"/>
                  </a:lnTo>
                  <a:lnTo>
                    <a:pt x="126619" y="46101"/>
                  </a:lnTo>
                  <a:lnTo>
                    <a:pt x="7366" y="0"/>
                  </a:lnTo>
                  <a:lnTo>
                    <a:pt x="42037" y="123063"/>
                  </a:lnTo>
                  <a:lnTo>
                    <a:pt x="70218" y="97421"/>
                  </a:lnTo>
                  <a:lnTo>
                    <a:pt x="410718" y="471678"/>
                  </a:lnTo>
                  <a:lnTo>
                    <a:pt x="438912" y="446024"/>
                  </a:lnTo>
                  <a:close/>
                </a:path>
                <a:path w="2870200" h="1555114">
                  <a:moveTo>
                    <a:pt x="886587" y="1547114"/>
                  </a:moveTo>
                  <a:lnTo>
                    <a:pt x="869772" y="1527429"/>
                  </a:lnTo>
                  <a:lnTo>
                    <a:pt x="803529" y="1449832"/>
                  </a:lnTo>
                  <a:lnTo>
                    <a:pt x="788657" y="1484960"/>
                  </a:lnTo>
                  <a:lnTo>
                    <a:pt x="14732" y="1157478"/>
                  </a:lnTo>
                  <a:lnTo>
                    <a:pt x="0" y="1192530"/>
                  </a:lnTo>
                  <a:lnTo>
                    <a:pt x="773811" y="1520024"/>
                  </a:lnTo>
                  <a:lnTo>
                    <a:pt x="758952" y="1555115"/>
                  </a:lnTo>
                  <a:lnTo>
                    <a:pt x="886587" y="1547114"/>
                  </a:lnTo>
                  <a:close/>
                </a:path>
                <a:path w="2870200" h="1555114">
                  <a:moveTo>
                    <a:pt x="2869946" y="722376"/>
                  </a:moveTo>
                  <a:lnTo>
                    <a:pt x="2850096" y="715391"/>
                  </a:lnTo>
                  <a:lnTo>
                    <a:pt x="2749423" y="679958"/>
                  </a:lnTo>
                  <a:lnTo>
                    <a:pt x="2754198" y="717778"/>
                  </a:lnTo>
                  <a:lnTo>
                    <a:pt x="422529" y="1012317"/>
                  </a:lnTo>
                  <a:lnTo>
                    <a:pt x="427355" y="1050036"/>
                  </a:lnTo>
                  <a:lnTo>
                    <a:pt x="2758986" y="755624"/>
                  </a:lnTo>
                  <a:lnTo>
                    <a:pt x="2763774" y="793369"/>
                  </a:lnTo>
                  <a:lnTo>
                    <a:pt x="2869946" y="722376"/>
                  </a:lnTo>
                  <a:close/>
                </a:path>
              </a:pathLst>
            </a:custGeom>
            <a:solidFill>
              <a:srgbClr val="000000"/>
            </a:solidFill>
          </p:spPr>
          <p:txBody>
            <a:bodyPr wrap="square" lIns="0" tIns="0" rIns="0" bIns="0" rtlCol="0"/>
            <a:lstStyle/>
            <a:p>
              <a:endParaRPr/>
            </a:p>
          </p:txBody>
        </p:sp>
        <p:sp>
          <p:nvSpPr>
            <p:cNvPr id="9" name="object 9"/>
            <p:cNvSpPr/>
            <p:nvPr/>
          </p:nvSpPr>
          <p:spPr>
            <a:xfrm>
              <a:off x="5760110" y="1717318"/>
              <a:ext cx="2026285" cy="1777364"/>
            </a:xfrm>
            <a:custGeom>
              <a:avLst/>
              <a:gdLst/>
              <a:ahLst/>
              <a:cxnLst/>
              <a:rect l="l" t="t" r="r" b="b"/>
              <a:pathLst>
                <a:path w="2026284" h="1777364">
                  <a:moveTo>
                    <a:pt x="694791" y="507213"/>
                  </a:moveTo>
                  <a:lnTo>
                    <a:pt x="746293" y="465120"/>
                  </a:lnTo>
                  <a:lnTo>
                    <a:pt x="797970" y="424645"/>
                  </a:lnTo>
                  <a:lnTo>
                    <a:pt x="849731" y="385819"/>
                  </a:lnTo>
                  <a:lnTo>
                    <a:pt x="901490" y="348670"/>
                  </a:lnTo>
                  <a:lnTo>
                    <a:pt x="953158" y="313227"/>
                  </a:lnTo>
                  <a:lnTo>
                    <a:pt x="1004645" y="279520"/>
                  </a:lnTo>
                  <a:lnTo>
                    <a:pt x="1055864" y="247577"/>
                  </a:lnTo>
                  <a:lnTo>
                    <a:pt x="1106726" y="217428"/>
                  </a:lnTo>
                  <a:lnTo>
                    <a:pt x="1157143" y="189102"/>
                  </a:lnTo>
                  <a:lnTo>
                    <a:pt x="1207026" y="162627"/>
                  </a:lnTo>
                  <a:lnTo>
                    <a:pt x="1256287" y="138034"/>
                  </a:lnTo>
                  <a:lnTo>
                    <a:pt x="1304837" y="115352"/>
                  </a:lnTo>
                  <a:lnTo>
                    <a:pt x="1352588" y="94608"/>
                  </a:lnTo>
                  <a:lnTo>
                    <a:pt x="1399451" y="75834"/>
                  </a:lnTo>
                  <a:lnTo>
                    <a:pt x="1445338" y="59057"/>
                  </a:lnTo>
                  <a:lnTo>
                    <a:pt x="1490160" y="44306"/>
                  </a:lnTo>
                  <a:lnTo>
                    <a:pt x="1533829" y="31612"/>
                  </a:lnTo>
                  <a:lnTo>
                    <a:pt x="1576257" y="21003"/>
                  </a:lnTo>
                  <a:lnTo>
                    <a:pt x="1617354" y="12508"/>
                  </a:lnTo>
                  <a:lnTo>
                    <a:pt x="1657033" y="6156"/>
                  </a:lnTo>
                  <a:lnTo>
                    <a:pt x="1695204" y="1977"/>
                  </a:lnTo>
                  <a:lnTo>
                    <a:pt x="1731781" y="0"/>
                  </a:lnTo>
                  <a:lnTo>
                    <a:pt x="1766673" y="253"/>
                  </a:lnTo>
                  <a:lnTo>
                    <a:pt x="1831051" y="7568"/>
                  </a:lnTo>
                  <a:lnTo>
                    <a:pt x="1887632" y="24156"/>
                  </a:lnTo>
                  <a:lnTo>
                    <a:pt x="1935708" y="50249"/>
                  </a:lnTo>
                  <a:lnTo>
                    <a:pt x="1974570" y="86081"/>
                  </a:lnTo>
                  <a:lnTo>
                    <a:pt x="2002857" y="130715"/>
                  </a:lnTo>
                  <a:lnTo>
                    <a:pt x="2019918" y="182672"/>
                  </a:lnTo>
                  <a:lnTo>
                    <a:pt x="2026106" y="241296"/>
                  </a:lnTo>
                  <a:lnTo>
                    <a:pt x="2025235" y="272905"/>
                  </a:lnTo>
                  <a:lnTo>
                    <a:pt x="2015784" y="340304"/>
                  </a:lnTo>
                  <a:lnTo>
                    <a:pt x="1996352" y="412736"/>
                  </a:lnTo>
                  <a:lnTo>
                    <a:pt x="1983003" y="450634"/>
                  </a:lnTo>
                  <a:lnTo>
                    <a:pt x="1967293" y="489545"/>
                  </a:lnTo>
                  <a:lnTo>
                    <a:pt x="1949265" y="529387"/>
                  </a:lnTo>
                  <a:lnTo>
                    <a:pt x="1928965" y="570078"/>
                  </a:lnTo>
                  <a:lnTo>
                    <a:pt x="1906435" y="611536"/>
                  </a:lnTo>
                  <a:lnTo>
                    <a:pt x="1881722" y="653679"/>
                  </a:lnTo>
                  <a:lnTo>
                    <a:pt x="1854869" y="696426"/>
                  </a:lnTo>
                  <a:lnTo>
                    <a:pt x="1825920" y="739695"/>
                  </a:lnTo>
                  <a:lnTo>
                    <a:pt x="1794922" y="783404"/>
                  </a:lnTo>
                  <a:lnTo>
                    <a:pt x="1761917" y="827471"/>
                  </a:lnTo>
                  <a:lnTo>
                    <a:pt x="1726950" y="871815"/>
                  </a:lnTo>
                  <a:lnTo>
                    <a:pt x="1690066" y="916353"/>
                  </a:lnTo>
                  <a:lnTo>
                    <a:pt x="1651310" y="961004"/>
                  </a:lnTo>
                  <a:lnTo>
                    <a:pt x="1610725" y="1005686"/>
                  </a:lnTo>
                  <a:lnTo>
                    <a:pt x="1568357" y="1050317"/>
                  </a:lnTo>
                  <a:lnTo>
                    <a:pt x="1524249" y="1094816"/>
                  </a:lnTo>
                  <a:lnTo>
                    <a:pt x="1478446" y="1139100"/>
                  </a:lnTo>
                  <a:lnTo>
                    <a:pt x="1430994" y="1183088"/>
                  </a:lnTo>
                  <a:lnTo>
                    <a:pt x="1381935" y="1226698"/>
                  </a:lnTo>
                  <a:lnTo>
                    <a:pt x="1331315" y="1269848"/>
                  </a:lnTo>
                  <a:lnTo>
                    <a:pt x="1279801" y="1311942"/>
                  </a:lnTo>
                  <a:lnTo>
                    <a:pt x="1228115" y="1352416"/>
                  </a:lnTo>
                  <a:lnTo>
                    <a:pt x="1176344" y="1391243"/>
                  </a:lnTo>
                  <a:lnTo>
                    <a:pt x="1124578" y="1428392"/>
                  </a:lnTo>
                  <a:lnTo>
                    <a:pt x="1072905" y="1463835"/>
                  </a:lnTo>
                  <a:lnTo>
                    <a:pt x="1021413" y="1497543"/>
                  </a:lnTo>
                  <a:lnTo>
                    <a:pt x="970190" y="1529487"/>
                  </a:lnTo>
                  <a:lnTo>
                    <a:pt x="919325" y="1559636"/>
                  </a:lnTo>
                  <a:lnTo>
                    <a:pt x="868907" y="1587963"/>
                  </a:lnTo>
                  <a:lnTo>
                    <a:pt x="819023" y="1614439"/>
                  </a:lnTo>
                  <a:lnTo>
                    <a:pt x="769762" y="1639033"/>
                  </a:lnTo>
                  <a:lnTo>
                    <a:pt x="721213" y="1661718"/>
                  </a:lnTo>
                  <a:lnTo>
                    <a:pt x="673464" y="1682463"/>
                  </a:lnTo>
                  <a:lnTo>
                    <a:pt x="626603" y="1701240"/>
                  </a:lnTo>
                  <a:lnTo>
                    <a:pt x="580719" y="1718020"/>
                  </a:lnTo>
                  <a:lnTo>
                    <a:pt x="535900" y="1732773"/>
                  </a:lnTo>
                  <a:lnTo>
                    <a:pt x="492234" y="1745471"/>
                  </a:lnTo>
                  <a:lnTo>
                    <a:pt x="449810" y="1756084"/>
                  </a:lnTo>
                  <a:lnTo>
                    <a:pt x="408717" y="1764583"/>
                  </a:lnTo>
                  <a:lnTo>
                    <a:pt x="369042" y="1770940"/>
                  </a:lnTo>
                  <a:lnTo>
                    <a:pt x="330875" y="1775124"/>
                  </a:lnTo>
                  <a:lnTo>
                    <a:pt x="294303" y="1777108"/>
                  </a:lnTo>
                  <a:lnTo>
                    <a:pt x="259414" y="1776861"/>
                  </a:lnTo>
                  <a:lnTo>
                    <a:pt x="195043" y="1769561"/>
                  </a:lnTo>
                  <a:lnTo>
                    <a:pt x="138468" y="1752990"/>
                  </a:lnTo>
                  <a:lnTo>
                    <a:pt x="90397" y="1726917"/>
                  </a:lnTo>
                  <a:lnTo>
                    <a:pt x="51536" y="1691107"/>
                  </a:lnTo>
                  <a:lnTo>
                    <a:pt x="23249" y="1646472"/>
                  </a:lnTo>
                  <a:lnTo>
                    <a:pt x="6188" y="1594511"/>
                  </a:lnTo>
                  <a:lnTo>
                    <a:pt x="0" y="1535880"/>
                  </a:lnTo>
                  <a:lnTo>
                    <a:pt x="871" y="1504268"/>
                  </a:lnTo>
                  <a:lnTo>
                    <a:pt x="10322" y="1436859"/>
                  </a:lnTo>
                  <a:lnTo>
                    <a:pt x="29754" y="1364416"/>
                  </a:lnTo>
                  <a:lnTo>
                    <a:pt x="43103" y="1326512"/>
                  </a:lnTo>
                  <a:lnTo>
                    <a:pt x="58813" y="1287595"/>
                  </a:lnTo>
                  <a:lnTo>
                    <a:pt x="76841" y="1247748"/>
                  </a:lnTo>
                  <a:lnTo>
                    <a:pt x="97141" y="1207051"/>
                  </a:lnTo>
                  <a:lnTo>
                    <a:pt x="119671" y="1165587"/>
                  </a:lnTo>
                  <a:lnTo>
                    <a:pt x="144384" y="1123437"/>
                  </a:lnTo>
                  <a:lnTo>
                    <a:pt x="171237" y="1080684"/>
                  </a:lnTo>
                  <a:lnTo>
                    <a:pt x="200185" y="1037409"/>
                  </a:lnTo>
                  <a:lnTo>
                    <a:pt x="231184" y="993695"/>
                  </a:lnTo>
                  <a:lnTo>
                    <a:pt x="264189" y="949622"/>
                  </a:lnTo>
                  <a:lnTo>
                    <a:pt x="299156" y="905273"/>
                  </a:lnTo>
                  <a:lnTo>
                    <a:pt x="336040" y="860730"/>
                  </a:lnTo>
                  <a:lnTo>
                    <a:pt x="374796" y="816075"/>
                  </a:lnTo>
                  <a:lnTo>
                    <a:pt x="415381" y="771389"/>
                  </a:lnTo>
                  <a:lnTo>
                    <a:pt x="457749" y="726754"/>
                  </a:lnTo>
                  <a:lnTo>
                    <a:pt x="501857" y="682252"/>
                  </a:lnTo>
                  <a:lnTo>
                    <a:pt x="547660" y="637965"/>
                  </a:lnTo>
                  <a:lnTo>
                    <a:pt x="595112" y="593975"/>
                  </a:lnTo>
                  <a:lnTo>
                    <a:pt x="644171" y="550364"/>
                  </a:lnTo>
                  <a:lnTo>
                    <a:pt x="694791" y="507213"/>
                  </a:lnTo>
                  <a:close/>
                </a:path>
              </a:pathLst>
            </a:custGeom>
            <a:ln w="28574">
              <a:solidFill>
                <a:srgbClr val="FF0000"/>
              </a:solidFill>
            </a:ln>
          </p:spPr>
          <p:txBody>
            <a:bodyPr wrap="square" lIns="0" tIns="0" rIns="0" bIns="0" rtlCol="0"/>
            <a:lstStyle/>
            <a:p>
              <a:endParaRPr/>
            </a:p>
          </p:txBody>
        </p:sp>
        <p:pic>
          <p:nvPicPr>
            <p:cNvPr id="10" name="object 10"/>
            <p:cNvPicPr/>
            <p:nvPr/>
          </p:nvPicPr>
          <p:blipFill>
            <a:blip r:embed="rId6" cstate="print"/>
            <a:stretch>
              <a:fillRect/>
            </a:stretch>
          </p:blipFill>
          <p:spPr>
            <a:xfrm>
              <a:off x="4572000" y="1793747"/>
              <a:ext cx="1539239" cy="1534667"/>
            </a:xfrm>
            <a:prstGeom prst="rect">
              <a:avLst/>
            </a:prstGeom>
          </p:spPr>
        </p:pic>
      </p:grpSp>
      <p:sp>
        <p:nvSpPr>
          <p:cNvPr id="11" name="object 11"/>
          <p:cNvSpPr txBox="1"/>
          <p:nvPr/>
        </p:nvSpPr>
        <p:spPr>
          <a:xfrm>
            <a:off x="4076446" y="2139441"/>
            <a:ext cx="757555" cy="391160"/>
          </a:xfrm>
          <a:prstGeom prst="rect">
            <a:avLst/>
          </a:prstGeom>
        </p:spPr>
        <p:txBody>
          <a:bodyPr vert="horz" wrap="square" lIns="0" tIns="12700" rIns="0" bIns="0" rtlCol="0">
            <a:spAutoFit/>
          </a:bodyPr>
          <a:lstStyle/>
          <a:p>
            <a:pPr marL="12700">
              <a:lnSpc>
                <a:spcPct val="100000"/>
              </a:lnSpc>
              <a:spcBef>
                <a:spcPts val="100"/>
              </a:spcBef>
            </a:pPr>
            <a:r>
              <a:rPr sz="2400" spc="-45" dirty="0">
                <a:latin typeface="Calibri"/>
                <a:cs typeface="Calibri"/>
              </a:rPr>
              <a:t>E</a:t>
            </a:r>
            <a:r>
              <a:rPr sz="2400" dirty="0">
                <a:latin typeface="Calibri"/>
                <a:cs typeface="Calibri"/>
              </a:rPr>
              <a:t>e</a:t>
            </a:r>
            <a:r>
              <a:rPr sz="2400" spc="-35" dirty="0">
                <a:latin typeface="Calibri"/>
                <a:cs typeface="Calibri"/>
              </a:rPr>
              <a:t>v</a:t>
            </a:r>
            <a:r>
              <a:rPr sz="2400" dirty="0">
                <a:latin typeface="Calibri"/>
                <a:cs typeface="Calibri"/>
              </a:rPr>
              <a:t>ee</a:t>
            </a:r>
            <a:endParaRPr sz="2400">
              <a:latin typeface="Calibri"/>
              <a:cs typeface="Calibri"/>
            </a:endParaRPr>
          </a:p>
        </p:txBody>
      </p:sp>
      <p:sp>
        <p:nvSpPr>
          <p:cNvPr id="12" name="object 12"/>
          <p:cNvSpPr txBox="1"/>
          <p:nvPr/>
        </p:nvSpPr>
        <p:spPr>
          <a:xfrm>
            <a:off x="2338832" y="4099686"/>
            <a:ext cx="84328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Pidgey</a:t>
            </a:r>
            <a:endParaRPr sz="2400">
              <a:latin typeface="Calibri"/>
              <a:cs typeface="Calibri"/>
            </a:endParaRPr>
          </a:p>
        </p:txBody>
      </p:sp>
      <p:sp>
        <p:nvSpPr>
          <p:cNvPr id="13" name="object 13"/>
          <p:cNvSpPr txBox="1"/>
          <p:nvPr/>
        </p:nvSpPr>
        <p:spPr>
          <a:xfrm>
            <a:off x="7557261" y="4818964"/>
            <a:ext cx="972819" cy="391795"/>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Weedle</a:t>
            </a:r>
            <a:endParaRPr sz="2400">
              <a:latin typeface="Calibri"/>
              <a:cs typeface="Calibri"/>
            </a:endParaRPr>
          </a:p>
        </p:txBody>
      </p:sp>
      <p:sp>
        <p:nvSpPr>
          <p:cNvPr id="14" name="object 14"/>
          <p:cNvSpPr txBox="1"/>
          <p:nvPr/>
        </p:nvSpPr>
        <p:spPr>
          <a:xfrm>
            <a:off x="6024117" y="6118656"/>
            <a:ext cx="107124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Caterpie</a:t>
            </a:r>
            <a:endParaRPr sz="24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567555" cy="697230"/>
          </a:xfrm>
          <a:prstGeom prst="rect">
            <a:avLst/>
          </a:prstGeom>
        </p:spPr>
        <p:txBody>
          <a:bodyPr vert="horz" wrap="square" lIns="0" tIns="13335" rIns="0" bIns="0" rtlCol="0">
            <a:spAutoFit/>
          </a:bodyPr>
          <a:lstStyle/>
          <a:p>
            <a:pPr marL="12700">
              <a:lnSpc>
                <a:spcPct val="100000"/>
              </a:lnSpc>
              <a:spcBef>
                <a:spcPts val="105"/>
              </a:spcBef>
            </a:pPr>
            <a:r>
              <a:rPr spc="-10" dirty="0"/>
              <a:t>Example</a:t>
            </a:r>
            <a:r>
              <a:rPr spc="-95" dirty="0"/>
              <a:t> </a:t>
            </a:r>
            <a:r>
              <a:rPr spc="-10" dirty="0"/>
              <a:t>Application</a:t>
            </a:r>
          </a:p>
        </p:txBody>
      </p:sp>
      <p:sp>
        <p:nvSpPr>
          <p:cNvPr id="3" name="object 3"/>
          <p:cNvSpPr txBox="1"/>
          <p:nvPr/>
        </p:nvSpPr>
        <p:spPr>
          <a:xfrm>
            <a:off x="878535" y="4339209"/>
            <a:ext cx="22097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𝑓</a:t>
            </a:r>
            <a:endParaRPr sz="2800">
              <a:latin typeface="Cambria Math"/>
              <a:cs typeface="Cambria Math"/>
            </a:endParaRPr>
          </a:p>
        </p:txBody>
      </p:sp>
      <p:grpSp>
        <p:nvGrpSpPr>
          <p:cNvPr id="4" name="object 4"/>
          <p:cNvGrpSpPr/>
          <p:nvPr/>
        </p:nvGrpSpPr>
        <p:grpSpPr>
          <a:xfrm>
            <a:off x="1128077" y="2782823"/>
            <a:ext cx="4355465" cy="3568065"/>
            <a:chOff x="1128077" y="2782823"/>
            <a:chExt cx="4355465" cy="3568065"/>
          </a:xfrm>
        </p:grpSpPr>
        <p:sp>
          <p:nvSpPr>
            <p:cNvPr id="5" name="object 5"/>
            <p:cNvSpPr/>
            <p:nvPr/>
          </p:nvSpPr>
          <p:spPr>
            <a:xfrm>
              <a:off x="1128077" y="4440047"/>
              <a:ext cx="4355465" cy="328930"/>
            </a:xfrm>
            <a:custGeom>
              <a:avLst/>
              <a:gdLst/>
              <a:ahLst/>
              <a:cxnLst/>
              <a:rect l="l" t="t" r="r" b="b"/>
              <a:pathLst>
                <a:path w="4355465" h="328929">
                  <a:moveTo>
                    <a:pt x="4250372" y="0"/>
                  </a:moveTo>
                  <a:lnTo>
                    <a:pt x="4245673" y="13461"/>
                  </a:lnTo>
                  <a:lnTo>
                    <a:pt x="4264703" y="21705"/>
                  </a:lnTo>
                  <a:lnTo>
                    <a:pt x="4281043" y="33115"/>
                  </a:lnTo>
                  <a:lnTo>
                    <a:pt x="4305744" y="65531"/>
                  </a:lnTo>
                  <a:lnTo>
                    <a:pt x="4320317" y="109219"/>
                  </a:lnTo>
                  <a:lnTo>
                    <a:pt x="4325175" y="162813"/>
                  </a:lnTo>
                  <a:lnTo>
                    <a:pt x="4323961" y="191845"/>
                  </a:lnTo>
                  <a:lnTo>
                    <a:pt x="4314245" y="241859"/>
                  </a:lnTo>
                  <a:lnTo>
                    <a:pt x="4294669" y="280965"/>
                  </a:lnTo>
                  <a:lnTo>
                    <a:pt x="4264900" y="307306"/>
                  </a:lnTo>
                  <a:lnTo>
                    <a:pt x="4246181" y="315594"/>
                  </a:lnTo>
                  <a:lnTo>
                    <a:pt x="4250372" y="328929"/>
                  </a:lnTo>
                  <a:lnTo>
                    <a:pt x="4295203" y="307895"/>
                  </a:lnTo>
                  <a:lnTo>
                    <a:pt x="4328223" y="271525"/>
                  </a:lnTo>
                  <a:lnTo>
                    <a:pt x="4348511" y="222678"/>
                  </a:lnTo>
                  <a:lnTo>
                    <a:pt x="4355274" y="164591"/>
                  </a:lnTo>
                  <a:lnTo>
                    <a:pt x="4353563" y="134417"/>
                  </a:lnTo>
                  <a:lnTo>
                    <a:pt x="4339951" y="80974"/>
                  </a:lnTo>
                  <a:lnTo>
                    <a:pt x="4313023" y="37468"/>
                  </a:lnTo>
                  <a:lnTo>
                    <a:pt x="4274161" y="8616"/>
                  </a:lnTo>
                  <a:lnTo>
                    <a:pt x="4250372" y="0"/>
                  </a:lnTo>
                  <a:close/>
                </a:path>
                <a:path w="4355465" h="328929">
                  <a:moveTo>
                    <a:pt x="104901" y="0"/>
                  </a:moveTo>
                  <a:lnTo>
                    <a:pt x="60144" y="21113"/>
                  </a:lnTo>
                  <a:lnTo>
                    <a:pt x="27139" y="57657"/>
                  </a:lnTo>
                  <a:lnTo>
                    <a:pt x="6788" y="106552"/>
                  </a:lnTo>
                  <a:lnTo>
                    <a:pt x="0" y="164591"/>
                  </a:lnTo>
                  <a:lnTo>
                    <a:pt x="1690" y="194784"/>
                  </a:lnTo>
                  <a:lnTo>
                    <a:pt x="15216" y="248263"/>
                  </a:lnTo>
                  <a:lnTo>
                    <a:pt x="42060" y="291621"/>
                  </a:lnTo>
                  <a:lnTo>
                    <a:pt x="80984" y="320335"/>
                  </a:lnTo>
                  <a:lnTo>
                    <a:pt x="104901" y="328929"/>
                  </a:lnTo>
                  <a:lnTo>
                    <a:pt x="109067" y="315594"/>
                  </a:lnTo>
                  <a:lnTo>
                    <a:pt x="90322" y="307306"/>
                  </a:lnTo>
                  <a:lnTo>
                    <a:pt x="74147" y="295767"/>
                  </a:lnTo>
                  <a:lnTo>
                    <a:pt x="49504" y="262889"/>
                  </a:lnTo>
                  <a:lnTo>
                    <a:pt x="34874" y="218185"/>
                  </a:lnTo>
                  <a:lnTo>
                    <a:pt x="29997" y="162813"/>
                  </a:lnTo>
                  <a:lnTo>
                    <a:pt x="31216" y="134790"/>
                  </a:lnTo>
                  <a:lnTo>
                    <a:pt x="40970" y="86125"/>
                  </a:lnTo>
                  <a:lnTo>
                    <a:pt x="60575" y="47716"/>
                  </a:lnTo>
                  <a:lnTo>
                    <a:pt x="90616" y="21705"/>
                  </a:lnTo>
                  <a:lnTo>
                    <a:pt x="109588" y="13461"/>
                  </a:lnTo>
                  <a:lnTo>
                    <a:pt x="104901"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1740407" y="2782823"/>
              <a:ext cx="3249167" cy="3567684"/>
            </a:xfrm>
            <a:prstGeom prst="rect">
              <a:avLst/>
            </a:prstGeom>
          </p:spPr>
        </p:pic>
      </p:grpSp>
      <p:sp>
        <p:nvSpPr>
          <p:cNvPr id="7" name="object 7"/>
          <p:cNvSpPr txBox="1"/>
          <p:nvPr/>
        </p:nvSpPr>
        <p:spPr>
          <a:xfrm>
            <a:off x="5602351" y="4339209"/>
            <a:ext cx="290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pic>
        <p:nvPicPr>
          <p:cNvPr id="8" name="object 8"/>
          <p:cNvPicPr/>
          <p:nvPr/>
        </p:nvPicPr>
        <p:blipFill>
          <a:blip r:embed="rId4" cstate="print"/>
          <a:stretch>
            <a:fillRect/>
          </a:stretch>
        </p:blipFill>
        <p:spPr>
          <a:xfrm>
            <a:off x="6143244" y="4110228"/>
            <a:ext cx="1769363" cy="954024"/>
          </a:xfrm>
          <a:prstGeom prst="rect">
            <a:avLst/>
          </a:prstGeom>
        </p:spPr>
      </p:pic>
      <p:sp>
        <p:nvSpPr>
          <p:cNvPr id="9" name="object 9"/>
          <p:cNvSpPr txBox="1"/>
          <p:nvPr/>
        </p:nvSpPr>
        <p:spPr>
          <a:xfrm>
            <a:off x="6143244" y="4110228"/>
            <a:ext cx="1769745" cy="954405"/>
          </a:xfrm>
          <a:prstGeom prst="rect">
            <a:avLst/>
          </a:prstGeom>
          <a:ln w="6096">
            <a:solidFill>
              <a:srgbClr val="4471C4"/>
            </a:solidFill>
          </a:ln>
        </p:spPr>
        <p:txBody>
          <a:bodyPr vert="horz" wrap="square" lIns="0" tIns="23495" rIns="0" bIns="0" rtlCol="0">
            <a:spAutoFit/>
          </a:bodyPr>
          <a:lstStyle/>
          <a:p>
            <a:pPr marL="205740" marR="194945" indent="106680">
              <a:lnSpc>
                <a:spcPct val="100000"/>
              </a:lnSpc>
              <a:spcBef>
                <a:spcPts val="185"/>
              </a:spcBef>
            </a:pPr>
            <a:r>
              <a:rPr sz="2800" spc="-5" dirty="0">
                <a:latin typeface="Calibri"/>
                <a:cs typeface="Calibri"/>
              </a:rPr>
              <a:t>CP </a:t>
            </a:r>
            <a:r>
              <a:rPr sz="2800" spc="-10" dirty="0">
                <a:latin typeface="Calibri"/>
                <a:cs typeface="Calibri"/>
              </a:rPr>
              <a:t>after </a:t>
            </a:r>
            <a:r>
              <a:rPr sz="2800" spc="-5" dirty="0">
                <a:latin typeface="Calibri"/>
                <a:cs typeface="Calibri"/>
              </a:rPr>
              <a:t> </a:t>
            </a:r>
            <a:r>
              <a:rPr sz="2800" spc="-15" dirty="0">
                <a:latin typeface="Calibri"/>
                <a:cs typeface="Calibri"/>
              </a:rPr>
              <a:t>e</a:t>
            </a:r>
            <a:r>
              <a:rPr sz="2800" spc="-35" dirty="0">
                <a:latin typeface="Calibri"/>
                <a:cs typeface="Calibri"/>
              </a:rPr>
              <a:t>v</a:t>
            </a:r>
            <a:r>
              <a:rPr sz="2800" spc="-10" dirty="0">
                <a:latin typeface="Calibri"/>
                <a:cs typeface="Calibri"/>
              </a:rPr>
              <a:t>ol</a:t>
            </a:r>
            <a:r>
              <a:rPr sz="2800" spc="-15" dirty="0">
                <a:latin typeface="Calibri"/>
                <a:cs typeface="Calibri"/>
              </a:rPr>
              <a:t>u</a:t>
            </a:r>
            <a:r>
              <a:rPr sz="2800" spc="-5" dirty="0">
                <a:latin typeface="Calibri"/>
                <a:cs typeface="Calibri"/>
              </a:rPr>
              <a:t>tion</a:t>
            </a:r>
            <a:endParaRPr sz="2800">
              <a:latin typeface="Calibri"/>
              <a:cs typeface="Calibri"/>
            </a:endParaRPr>
          </a:p>
        </p:txBody>
      </p:sp>
      <p:sp>
        <p:nvSpPr>
          <p:cNvPr id="10" name="object 10"/>
          <p:cNvSpPr txBox="1"/>
          <p:nvPr/>
        </p:nvSpPr>
        <p:spPr>
          <a:xfrm>
            <a:off x="5092446" y="4932679"/>
            <a:ext cx="21462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𝑥</a:t>
            </a:r>
            <a:endParaRPr sz="2800">
              <a:latin typeface="Cambria Math"/>
              <a:cs typeface="Cambria Math"/>
            </a:endParaRPr>
          </a:p>
        </p:txBody>
      </p:sp>
      <p:sp>
        <p:nvSpPr>
          <p:cNvPr id="11" name="object 11"/>
          <p:cNvSpPr txBox="1"/>
          <p:nvPr/>
        </p:nvSpPr>
        <p:spPr>
          <a:xfrm>
            <a:off x="694842" y="1793189"/>
            <a:ext cx="7304405" cy="1497965"/>
          </a:xfrm>
          <a:prstGeom prst="rect">
            <a:avLst/>
          </a:prstGeom>
        </p:spPr>
        <p:txBody>
          <a:bodyPr vert="horz" wrap="square" lIns="0" tIns="60325" rIns="0" bIns="0" rtlCol="0">
            <a:spAutoFit/>
          </a:bodyPr>
          <a:lstStyle/>
          <a:p>
            <a:pPr marL="254000" marR="17780" indent="-228600">
              <a:lnSpc>
                <a:spcPts val="3030"/>
              </a:lnSpc>
              <a:spcBef>
                <a:spcPts val="475"/>
              </a:spcBef>
              <a:buFont typeface="Arial"/>
              <a:buChar char="•"/>
              <a:tabLst>
                <a:tab pos="254000" algn="l"/>
              </a:tabLst>
            </a:pPr>
            <a:r>
              <a:rPr sz="2800" spc="-15" dirty="0">
                <a:latin typeface="Calibri"/>
                <a:cs typeface="Calibri"/>
              </a:rPr>
              <a:t>Estimating</a:t>
            </a:r>
            <a:r>
              <a:rPr sz="2800" spc="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Combat</a:t>
            </a:r>
            <a:r>
              <a:rPr sz="2800" spc="10" dirty="0">
                <a:latin typeface="Calibri"/>
                <a:cs typeface="Calibri"/>
              </a:rPr>
              <a:t> </a:t>
            </a:r>
            <a:r>
              <a:rPr sz="2800" spc="-25" dirty="0">
                <a:latin typeface="Calibri"/>
                <a:cs typeface="Calibri"/>
              </a:rPr>
              <a:t>Power</a:t>
            </a:r>
            <a:r>
              <a:rPr sz="2800" spc="10" dirty="0">
                <a:latin typeface="Calibri"/>
                <a:cs typeface="Calibri"/>
              </a:rPr>
              <a:t> </a:t>
            </a:r>
            <a:r>
              <a:rPr sz="2800" spc="-5" dirty="0">
                <a:latin typeface="Calibri"/>
                <a:cs typeface="Calibri"/>
              </a:rPr>
              <a:t>(CP) of</a:t>
            </a:r>
            <a:r>
              <a:rPr sz="2800" dirty="0">
                <a:latin typeface="Calibri"/>
                <a:cs typeface="Calibri"/>
              </a:rPr>
              <a:t> </a:t>
            </a:r>
            <a:r>
              <a:rPr sz="2800" spc="-5" dirty="0">
                <a:latin typeface="Calibri"/>
                <a:cs typeface="Calibri"/>
              </a:rPr>
              <a:t>a</a:t>
            </a:r>
            <a:r>
              <a:rPr sz="2800" spc="40" dirty="0">
                <a:latin typeface="Calibri"/>
                <a:cs typeface="Calibri"/>
              </a:rPr>
              <a:t> </a:t>
            </a:r>
            <a:r>
              <a:rPr sz="2800" spc="-20" dirty="0">
                <a:latin typeface="Calibri"/>
                <a:cs typeface="Calibri"/>
              </a:rPr>
              <a:t>pokemon </a:t>
            </a:r>
            <a:r>
              <a:rPr sz="2800" spc="-620" dirty="0">
                <a:latin typeface="Calibri"/>
                <a:cs typeface="Calibri"/>
              </a:rPr>
              <a:t> </a:t>
            </a:r>
            <a:r>
              <a:rPr sz="2800" spc="-10" dirty="0">
                <a:latin typeface="Calibri"/>
                <a:cs typeface="Calibri"/>
              </a:rPr>
              <a:t>after</a:t>
            </a:r>
            <a:r>
              <a:rPr sz="2800" spc="-15" dirty="0">
                <a:latin typeface="Calibri"/>
                <a:cs typeface="Calibri"/>
              </a:rPr>
              <a:t> </a:t>
            </a:r>
            <a:r>
              <a:rPr sz="2800" spc="-10" dirty="0">
                <a:latin typeface="Calibri"/>
                <a:cs typeface="Calibri"/>
              </a:rPr>
              <a:t>evolution</a:t>
            </a:r>
            <a:endParaRPr sz="2800">
              <a:latin typeface="Calibri"/>
              <a:cs typeface="Calibri"/>
            </a:endParaRPr>
          </a:p>
          <a:p>
            <a:pPr marR="909955" algn="ctr">
              <a:lnSpc>
                <a:spcPct val="100000"/>
              </a:lnSpc>
              <a:spcBef>
                <a:spcPts val="1800"/>
              </a:spcBef>
            </a:pPr>
            <a:r>
              <a:rPr sz="4200" spc="97" baseline="11904" dirty="0">
                <a:latin typeface="Cambria Math"/>
                <a:cs typeface="Cambria Math"/>
              </a:rPr>
              <a:t>𝑥</a:t>
            </a:r>
            <a:r>
              <a:rPr sz="2050" spc="65" dirty="0">
                <a:latin typeface="Cambria Math"/>
                <a:cs typeface="Cambria Math"/>
              </a:rPr>
              <a:t>𝑐𝑝</a:t>
            </a:r>
            <a:endParaRPr sz="2050">
              <a:latin typeface="Cambria Math"/>
              <a:cs typeface="Cambria Math"/>
            </a:endParaRPr>
          </a:p>
        </p:txBody>
      </p:sp>
      <p:sp>
        <p:nvSpPr>
          <p:cNvPr id="12" name="object 12"/>
          <p:cNvSpPr txBox="1"/>
          <p:nvPr/>
        </p:nvSpPr>
        <p:spPr>
          <a:xfrm>
            <a:off x="7997443" y="4624578"/>
            <a:ext cx="22415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𝑦</a:t>
            </a:r>
            <a:endParaRPr sz="2800">
              <a:latin typeface="Cambria Math"/>
              <a:cs typeface="Cambria Math"/>
            </a:endParaRPr>
          </a:p>
        </p:txBody>
      </p:sp>
      <p:sp>
        <p:nvSpPr>
          <p:cNvPr id="13" name="object 13"/>
          <p:cNvSpPr txBox="1"/>
          <p:nvPr/>
        </p:nvSpPr>
        <p:spPr>
          <a:xfrm>
            <a:off x="3778250" y="5439562"/>
            <a:ext cx="587375" cy="452120"/>
          </a:xfrm>
          <a:prstGeom prst="rect">
            <a:avLst/>
          </a:prstGeom>
        </p:spPr>
        <p:txBody>
          <a:bodyPr vert="horz" wrap="square" lIns="0" tIns="12065" rIns="0" bIns="0" rtlCol="0">
            <a:spAutoFit/>
          </a:bodyPr>
          <a:lstStyle/>
          <a:p>
            <a:pPr marL="38100">
              <a:lnSpc>
                <a:spcPct val="100000"/>
              </a:lnSpc>
              <a:spcBef>
                <a:spcPts val="95"/>
              </a:spcBef>
            </a:pPr>
            <a:r>
              <a:rPr sz="4200" spc="120" baseline="11904" dirty="0">
                <a:latin typeface="Cambria Math"/>
                <a:cs typeface="Cambria Math"/>
              </a:rPr>
              <a:t>𝑥</a:t>
            </a:r>
            <a:r>
              <a:rPr sz="2050" spc="80" dirty="0">
                <a:latin typeface="Cambria Math"/>
                <a:cs typeface="Cambria Math"/>
              </a:rPr>
              <a:t>ℎ𝑝</a:t>
            </a:r>
            <a:endParaRPr sz="2050">
              <a:latin typeface="Cambria Math"/>
              <a:cs typeface="Cambria Math"/>
            </a:endParaRPr>
          </a:p>
        </p:txBody>
      </p:sp>
      <p:sp>
        <p:nvSpPr>
          <p:cNvPr id="14" name="object 14"/>
          <p:cNvSpPr txBox="1"/>
          <p:nvPr/>
        </p:nvSpPr>
        <p:spPr>
          <a:xfrm>
            <a:off x="3369817" y="6143650"/>
            <a:ext cx="474345" cy="452120"/>
          </a:xfrm>
          <a:prstGeom prst="rect">
            <a:avLst/>
          </a:prstGeom>
        </p:spPr>
        <p:txBody>
          <a:bodyPr vert="horz" wrap="square" lIns="0" tIns="12065" rIns="0" bIns="0" rtlCol="0">
            <a:spAutoFit/>
          </a:bodyPr>
          <a:lstStyle/>
          <a:p>
            <a:pPr marL="38100">
              <a:lnSpc>
                <a:spcPct val="100000"/>
              </a:lnSpc>
              <a:spcBef>
                <a:spcPts val="95"/>
              </a:spcBef>
            </a:pPr>
            <a:r>
              <a:rPr sz="2800" spc="60" dirty="0">
                <a:latin typeface="Cambria Math"/>
                <a:cs typeface="Cambria Math"/>
              </a:rPr>
              <a:t>𝑥</a:t>
            </a:r>
            <a:r>
              <a:rPr sz="3075" spc="89" baseline="-16260" dirty="0">
                <a:latin typeface="Cambria Math"/>
                <a:cs typeface="Cambria Math"/>
              </a:rPr>
              <a:t>𝑤</a:t>
            </a:r>
            <a:endParaRPr sz="3075" baseline="-16260">
              <a:latin typeface="Cambria Math"/>
              <a:cs typeface="Cambria Math"/>
            </a:endParaRPr>
          </a:p>
        </p:txBody>
      </p:sp>
      <p:sp>
        <p:nvSpPr>
          <p:cNvPr id="15" name="object 15"/>
          <p:cNvSpPr txBox="1"/>
          <p:nvPr/>
        </p:nvSpPr>
        <p:spPr>
          <a:xfrm>
            <a:off x="4228465" y="6167424"/>
            <a:ext cx="423545" cy="452120"/>
          </a:xfrm>
          <a:prstGeom prst="rect">
            <a:avLst/>
          </a:prstGeom>
        </p:spPr>
        <p:txBody>
          <a:bodyPr vert="horz" wrap="square" lIns="0" tIns="12065" rIns="0" bIns="0" rtlCol="0">
            <a:spAutoFit/>
          </a:bodyPr>
          <a:lstStyle/>
          <a:p>
            <a:pPr marL="38100">
              <a:lnSpc>
                <a:spcPct val="100000"/>
              </a:lnSpc>
              <a:spcBef>
                <a:spcPts val="95"/>
              </a:spcBef>
            </a:pPr>
            <a:r>
              <a:rPr sz="2800" spc="50" dirty="0">
                <a:latin typeface="Cambria Math"/>
                <a:cs typeface="Cambria Math"/>
              </a:rPr>
              <a:t>𝑥</a:t>
            </a:r>
            <a:r>
              <a:rPr sz="3075" spc="75" baseline="-16260" dirty="0">
                <a:latin typeface="Cambria Math"/>
                <a:cs typeface="Cambria Math"/>
              </a:rPr>
              <a:t>ℎ</a:t>
            </a:r>
            <a:endParaRPr sz="3075" baseline="-16260">
              <a:latin typeface="Cambria Math"/>
              <a:cs typeface="Cambria Math"/>
            </a:endParaRPr>
          </a:p>
        </p:txBody>
      </p:sp>
      <p:sp>
        <p:nvSpPr>
          <p:cNvPr id="16" name="object 16"/>
          <p:cNvSpPr/>
          <p:nvPr/>
        </p:nvSpPr>
        <p:spPr>
          <a:xfrm>
            <a:off x="2715005" y="2785110"/>
            <a:ext cx="2115820" cy="3496310"/>
          </a:xfrm>
          <a:custGeom>
            <a:avLst/>
            <a:gdLst/>
            <a:ahLst/>
            <a:cxnLst/>
            <a:rect l="l" t="t" r="r" b="b"/>
            <a:pathLst>
              <a:path w="2115820" h="3496310">
                <a:moveTo>
                  <a:pt x="124968" y="388620"/>
                </a:moveTo>
                <a:lnTo>
                  <a:pt x="911352" y="388620"/>
                </a:lnTo>
                <a:lnTo>
                  <a:pt x="911352" y="0"/>
                </a:lnTo>
                <a:lnTo>
                  <a:pt x="124968" y="0"/>
                </a:lnTo>
                <a:lnTo>
                  <a:pt x="124968" y="388620"/>
                </a:lnTo>
                <a:close/>
              </a:path>
              <a:path w="2115820" h="3496310">
                <a:moveTo>
                  <a:pt x="303275" y="2976372"/>
                </a:moveTo>
                <a:lnTo>
                  <a:pt x="1031747" y="2976372"/>
                </a:lnTo>
                <a:lnTo>
                  <a:pt x="1031747" y="2703576"/>
                </a:lnTo>
                <a:lnTo>
                  <a:pt x="303275" y="2703576"/>
                </a:lnTo>
                <a:lnTo>
                  <a:pt x="303275" y="2976372"/>
                </a:lnTo>
                <a:close/>
              </a:path>
              <a:path w="2115820" h="3496310">
                <a:moveTo>
                  <a:pt x="547116" y="3479292"/>
                </a:moveTo>
                <a:lnTo>
                  <a:pt x="1275588" y="3479292"/>
                </a:lnTo>
                <a:lnTo>
                  <a:pt x="1275588" y="3119628"/>
                </a:lnTo>
                <a:lnTo>
                  <a:pt x="547116" y="3119628"/>
                </a:lnTo>
                <a:lnTo>
                  <a:pt x="547116" y="3479292"/>
                </a:lnTo>
                <a:close/>
              </a:path>
              <a:path w="2115820" h="3496310">
                <a:moveTo>
                  <a:pt x="1386840" y="3496056"/>
                </a:moveTo>
                <a:lnTo>
                  <a:pt x="2115312" y="3496056"/>
                </a:lnTo>
                <a:lnTo>
                  <a:pt x="2115312" y="3136392"/>
                </a:lnTo>
                <a:lnTo>
                  <a:pt x="1386840" y="3136392"/>
                </a:lnTo>
                <a:lnTo>
                  <a:pt x="1386840" y="3496056"/>
                </a:lnTo>
                <a:close/>
              </a:path>
              <a:path w="2115820" h="3496310">
                <a:moveTo>
                  <a:pt x="0" y="2587752"/>
                </a:moveTo>
                <a:lnTo>
                  <a:pt x="1275588" y="2587752"/>
                </a:lnTo>
                <a:lnTo>
                  <a:pt x="1275588" y="2286000"/>
                </a:lnTo>
                <a:lnTo>
                  <a:pt x="0" y="2286000"/>
                </a:lnTo>
                <a:lnTo>
                  <a:pt x="0" y="2587752"/>
                </a:lnTo>
                <a:close/>
              </a:path>
            </a:pathLst>
          </a:custGeom>
          <a:ln w="38100">
            <a:solidFill>
              <a:srgbClr val="006FC0"/>
            </a:solidFill>
          </a:ln>
        </p:spPr>
        <p:txBody>
          <a:bodyPr wrap="square" lIns="0" tIns="0" rIns="0" bIns="0" rtlCol="0"/>
          <a:lstStyle/>
          <a:p>
            <a:endParaRPr/>
          </a:p>
        </p:txBody>
      </p:sp>
      <p:sp>
        <p:nvSpPr>
          <p:cNvPr id="17" name="object 17"/>
          <p:cNvSpPr txBox="1"/>
          <p:nvPr/>
        </p:nvSpPr>
        <p:spPr>
          <a:xfrm>
            <a:off x="2202433" y="4907660"/>
            <a:ext cx="387985" cy="452120"/>
          </a:xfrm>
          <a:prstGeom prst="rect">
            <a:avLst/>
          </a:prstGeom>
        </p:spPr>
        <p:txBody>
          <a:bodyPr vert="horz" wrap="square" lIns="0" tIns="12065" rIns="0" bIns="0" rtlCol="0">
            <a:spAutoFit/>
          </a:bodyPr>
          <a:lstStyle/>
          <a:p>
            <a:pPr marL="38100">
              <a:lnSpc>
                <a:spcPct val="100000"/>
              </a:lnSpc>
              <a:spcBef>
                <a:spcPts val="95"/>
              </a:spcBef>
            </a:pPr>
            <a:r>
              <a:rPr sz="2800" spc="5" dirty="0">
                <a:latin typeface="Cambria Math"/>
                <a:cs typeface="Cambria Math"/>
              </a:rPr>
              <a:t>𝑥</a:t>
            </a:r>
            <a:r>
              <a:rPr sz="3075" spc="7" baseline="-16260" dirty="0">
                <a:latin typeface="Cambria Math"/>
                <a:cs typeface="Cambria Math"/>
              </a:rPr>
              <a:t>𝑠</a:t>
            </a:r>
            <a:endParaRPr sz="3075" baseline="-16260">
              <a:latin typeface="Cambria Math"/>
              <a:cs typeface="Cambria Math"/>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308228"/>
            <a:ext cx="4507230" cy="1300480"/>
          </a:xfrm>
          <a:prstGeom prst="rect">
            <a:avLst/>
          </a:prstGeom>
        </p:spPr>
        <p:txBody>
          <a:bodyPr vert="horz" wrap="square" lIns="0" tIns="88900" rIns="0" bIns="0" rtlCol="0">
            <a:spAutoFit/>
          </a:bodyPr>
          <a:lstStyle/>
          <a:p>
            <a:pPr marL="12700" marR="5080">
              <a:lnSpc>
                <a:spcPts val="4750"/>
              </a:lnSpc>
              <a:spcBef>
                <a:spcPts val="700"/>
              </a:spcBef>
            </a:pPr>
            <a:r>
              <a:rPr spc="-5" dirty="0"/>
              <a:t>Back</a:t>
            </a:r>
            <a:r>
              <a:rPr spc="-10" dirty="0"/>
              <a:t> </a:t>
            </a:r>
            <a:r>
              <a:rPr spc="-25" dirty="0"/>
              <a:t>to</a:t>
            </a:r>
            <a:r>
              <a:rPr spc="-10" dirty="0"/>
              <a:t> </a:t>
            </a:r>
            <a:r>
              <a:rPr spc="-25" dirty="0"/>
              <a:t>step</a:t>
            </a:r>
            <a:r>
              <a:rPr spc="-10" dirty="0"/>
              <a:t> </a:t>
            </a:r>
            <a:r>
              <a:rPr dirty="0"/>
              <a:t>1: </a:t>
            </a:r>
            <a:r>
              <a:rPr spc="5" dirty="0"/>
              <a:t> </a:t>
            </a:r>
            <a:r>
              <a:rPr spc="-15" dirty="0"/>
              <a:t>Redesign</a:t>
            </a:r>
            <a:r>
              <a:rPr spc="-40" dirty="0"/>
              <a:t> </a:t>
            </a:r>
            <a:r>
              <a:rPr dirty="0"/>
              <a:t>the</a:t>
            </a:r>
            <a:r>
              <a:rPr spc="-35" dirty="0"/>
              <a:t> </a:t>
            </a:r>
            <a:r>
              <a:rPr dirty="0"/>
              <a:t>Model</a:t>
            </a:r>
          </a:p>
        </p:txBody>
      </p:sp>
      <p:grpSp>
        <p:nvGrpSpPr>
          <p:cNvPr id="3" name="object 3"/>
          <p:cNvGrpSpPr/>
          <p:nvPr/>
        </p:nvGrpSpPr>
        <p:grpSpPr>
          <a:xfrm>
            <a:off x="1632204" y="2478023"/>
            <a:ext cx="5861685" cy="3011805"/>
            <a:chOff x="1632204" y="2478023"/>
            <a:chExt cx="5861685" cy="3011805"/>
          </a:xfrm>
        </p:grpSpPr>
        <p:pic>
          <p:nvPicPr>
            <p:cNvPr id="4" name="object 4"/>
            <p:cNvPicPr/>
            <p:nvPr/>
          </p:nvPicPr>
          <p:blipFill>
            <a:blip r:embed="rId2" cstate="print"/>
            <a:stretch>
              <a:fillRect/>
            </a:stretch>
          </p:blipFill>
          <p:spPr>
            <a:xfrm>
              <a:off x="1635252" y="2968751"/>
              <a:ext cx="5855208" cy="2517648"/>
            </a:xfrm>
            <a:prstGeom prst="rect">
              <a:avLst/>
            </a:prstGeom>
          </p:spPr>
        </p:pic>
        <p:sp>
          <p:nvSpPr>
            <p:cNvPr id="5" name="object 5"/>
            <p:cNvSpPr/>
            <p:nvPr/>
          </p:nvSpPr>
          <p:spPr>
            <a:xfrm>
              <a:off x="1635252" y="2968751"/>
              <a:ext cx="5855335" cy="2517775"/>
            </a:xfrm>
            <a:custGeom>
              <a:avLst/>
              <a:gdLst/>
              <a:ahLst/>
              <a:cxnLst/>
              <a:rect l="l" t="t" r="r" b="b"/>
              <a:pathLst>
                <a:path w="5855334" h="2517775">
                  <a:moveTo>
                    <a:pt x="0" y="2517648"/>
                  </a:moveTo>
                  <a:lnTo>
                    <a:pt x="5855208" y="2517648"/>
                  </a:lnTo>
                  <a:lnTo>
                    <a:pt x="5855208" y="0"/>
                  </a:lnTo>
                  <a:lnTo>
                    <a:pt x="0" y="0"/>
                  </a:lnTo>
                  <a:lnTo>
                    <a:pt x="0" y="2517648"/>
                  </a:lnTo>
                  <a:close/>
                </a:path>
              </a:pathLst>
            </a:custGeom>
            <a:ln w="6096">
              <a:solidFill>
                <a:srgbClr val="5B9BD4"/>
              </a:solidFill>
            </a:ln>
          </p:spPr>
          <p:txBody>
            <a:bodyPr wrap="square" lIns="0" tIns="0" rIns="0" bIns="0" rtlCol="0"/>
            <a:lstStyle/>
            <a:p>
              <a:endParaRPr/>
            </a:p>
          </p:txBody>
        </p:sp>
        <p:sp>
          <p:nvSpPr>
            <p:cNvPr id="6" name="object 6"/>
            <p:cNvSpPr/>
            <p:nvPr/>
          </p:nvSpPr>
          <p:spPr>
            <a:xfrm>
              <a:off x="4308348" y="2484119"/>
              <a:ext cx="510540" cy="457200"/>
            </a:xfrm>
            <a:custGeom>
              <a:avLst/>
              <a:gdLst/>
              <a:ahLst/>
              <a:cxnLst/>
              <a:rect l="l" t="t" r="r" b="b"/>
              <a:pathLst>
                <a:path w="510539" h="457200">
                  <a:moveTo>
                    <a:pt x="382904" y="0"/>
                  </a:moveTo>
                  <a:lnTo>
                    <a:pt x="127635" y="0"/>
                  </a:lnTo>
                  <a:lnTo>
                    <a:pt x="127635" y="228600"/>
                  </a:lnTo>
                  <a:lnTo>
                    <a:pt x="0" y="228600"/>
                  </a:lnTo>
                  <a:lnTo>
                    <a:pt x="255269" y="457200"/>
                  </a:lnTo>
                  <a:lnTo>
                    <a:pt x="510539" y="228600"/>
                  </a:lnTo>
                  <a:lnTo>
                    <a:pt x="382904" y="228600"/>
                  </a:lnTo>
                  <a:lnTo>
                    <a:pt x="382904" y="0"/>
                  </a:lnTo>
                  <a:close/>
                </a:path>
              </a:pathLst>
            </a:custGeom>
            <a:solidFill>
              <a:srgbClr val="000000"/>
            </a:solidFill>
          </p:spPr>
          <p:txBody>
            <a:bodyPr wrap="square" lIns="0" tIns="0" rIns="0" bIns="0" rtlCol="0"/>
            <a:lstStyle/>
            <a:p>
              <a:endParaRPr/>
            </a:p>
          </p:txBody>
        </p:sp>
        <p:sp>
          <p:nvSpPr>
            <p:cNvPr id="7" name="object 7"/>
            <p:cNvSpPr/>
            <p:nvPr/>
          </p:nvSpPr>
          <p:spPr>
            <a:xfrm>
              <a:off x="4308348" y="2484119"/>
              <a:ext cx="510540" cy="457200"/>
            </a:xfrm>
            <a:custGeom>
              <a:avLst/>
              <a:gdLst/>
              <a:ahLst/>
              <a:cxnLst/>
              <a:rect l="l" t="t" r="r" b="b"/>
              <a:pathLst>
                <a:path w="510539" h="457200">
                  <a:moveTo>
                    <a:pt x="0" y="228600"/>
                  </a:moveTo>
                  <a:lnTo>
                    <a:pt x="127635" y="228600"/>
                  </a:lnTo>
                  <a:lnTo>
                    <a:pt x="127635" y="0"/>
                  </a:lnTo>
                  <a:lnTo>
                    <a:pt x="382904" y="0"/>
                  </a:lnTo>
                  <a:lnTo>
                    <a:pt x="382904" y="228600"/>
                  </a:lnTo>
                  <a:lnTo>
                    <a:pt x="510539" y="228600"/>
                  </a:lnTo>
                  <a:lnTo>
                    <a:pt x="255269" y="457200"/>
                  </a:lnTo>
                  <a:lnTo>
                    <a:pt x="0" y="228600"/>
                  </a:lnTo>
                  <a:close/>
                </a:path>
              </a:pathLst>
            </a:custGeom>
            <a:ln w="12192">
              <a:solidFill>
                <a:srgbClr val="000000"/>
              </a:solidFill>
            </a:ln>
          </p:spPr>
          <p:txBody>
            <a:bodyPr wrap="square" lIns="0" tIns="0" rIns="0" bIns="0" rtlCol="0"/>
            <a:lstStyle/>
            <a:p>
              <a:endParaRPr/>
            </a:p>
          </p:txBody>
        </p:sp>
      </p:grpSp>
      <p:sp>
        <p:nvSpPr>
          <p:cNvPr id="8" name="object 8"/>
          <p:cNvSpPr txBox="1"/>
          <p:nvPr/>
        </p:nvSpPr>
        <p:spPr>
          <a:xfrm>
            <a:off x="4483100" y="1947113"/>
            <a:ext cx="17970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endParaRPr sz="2800">
              <a:latin typeface="Calibri"/>
              <a:cs typeface="Calibri"/>
            </a:endParaRPr>
          </a:p>
        </p:txBody>
      </p:sp>
      <p:sp>
        <p:nvSpPr>
          <p:cNvPr id="9" name="object 9"/>
          <p:cNvSpPr txBox="1"/>
          <p:nvPr/>
        </p:nvSpPr>
        <p:spPr>
          <a:xfrm>
            <a:off x="4480052" y="6005880"/>
            <a:ext cx="1866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y</a:t>
            </a:r>
            <a:endParaRPr sz="2800">
              <a:latin typeface="Calibri"/>
              <a:cs typeface="Calibri"/>
            </a:endParaRPr>
          </a:p>
        </p:txBody>
      </p:sp>
      <p:grpSp>
        <p:nvGrpSpPr>
          <p:cNvPr id="10" name="object 10"/>
          <p:cNvGrpSpPr/>
          <p:nvPr/>
        </p:nvGrpSpPr>
        <p:grpSpPr>
          <a:xfrm>
            <a:off x="4302252" y="5588508"/>
            <a:ext cx="523240" cy="469900"/>
            <a:chOff x="4302252" y="5588508"/>
            <a:chExt cx="523240" cy="469900"/>
          </a:xfrm>
        </p:grpSpPr>
        <p:sp>
          <p:nvSpPr>
            <p:cNvPr id="11" name="object 11"/>
            <p:cNvSpPr/>
            <p:nvPr/>
          </p:nvSpPr>
          <p:spPr>
            <a:xfrm>
              <a:off x="4308348" y="5594604"/>
              <a:ext cx="510540" cy="457200"/>
            </a:xfrm>
            <a:custGeom>
              <a:avLst/>
              <a:gdLst/>
              <a:ahLst/>
              <a:cxnLst/>
              <a:rect l="l" t="t" r="r" b="b"/>
              <a:pathLst>
                <a:path w="510539" h="457200">
                  <a:moveTo>
                    <a:pt x="382904" y="0"/>
                  </a:moveTo>
                  <a:lnTo>
                    <a:pt x="127635" y="0"/>
                  </a:lnTo>
                  <a:lnTo>
                    <a:pt x="127635" y="228600"/>
                  </a:lnTo>
                  <a:lnTo>
                    <a:pt x="0" y="228600"/>
                  </a:lnTo>
                  <a:lnTo>
                    <a:pt x="255269" y="457200"/>
                  </a:lnTo>
                  <a:lnTo>
                    <a:pt x="510539" y="228600"/>
                  </a:lnTo>
                  <a:lnTo>
                    <a:pt x="382904" y="228600"/>
                  </a:lnTo>
                  <a:lnTo>
                    <a:pt x="382904" y="0"/>
                  </a:lnTo>
                  <a:close/>
                </a:path>
              </a:pathLst>
            </a:custGeom>
            <a:solidFill>
              <a:srgbClr val="000000"/>
            </a:solidFill>
          </p:spPr>
          <p:txBody>
            <a:bodyPr wrap="square" lIns="0" tIns="0" rIns="0" bIns="0" rtlCol="0"/>
            <a:lstStyle/>
            <a:p>
              <a:endParaRPr/>
            </a:p>
          </p:txBody>
        </p:sp>
        <p:sp>
          <p:nvSpPr>
            <p:cNvPr id="12" name="object 12"/>
            <p:cNvSpPr/>
            <p:nvPr/>
          </p:nvSpPr>
          <p:spPr>
            <a:xfrm>
              <a:off x="4308348" y="5594604"/>
              <a:ext cx="510540" cy="457200"/>
            </a:xfrm>
            <a:custGeom>
              <a:avLst/>
              <a:gdLst/>
              <a:ahLst/>
              <a:cxnLst/>
              <a:rect l="l" t="t" r="r" b="b"/>
              <a:pathLst>
                <a:path w="510539" h="457200">
                  <a:moveTo>
                    <a:pt x="0" y="228600"/>
                  </a:moveTo>
                  <a:lnTo>
                    <a:pt x="127635" y="228600"/>
                  </a:lnTo>
                  <a:lnTo>
                    <a:pt x="127635" y="0"/>
                  </a:lnTo>
                  <a:lnTo>
                    <a:pt x="382904" y="0"/>
                  </a:lnTo>
                  <a:lnTo>
                    <a:pt x="382904" y="228600"/>
                  </a:lnTo>
                  <a:lnTo>
                    <a:pt x="510539" y="228600"/>
                  </a:lnTo>
                  <a:lnTo>
                    <a:pt x="255269" y="457200"/>
                  </a:lnTo>
                  <a:lnTo>
                    <a:pt x="0" y="228600"/>
                  </a:lnTo>
                  <a:close/>
                </a:path>
              </a:pathLst>
            </a:custGeom>
            <a:ln w="12192">
              <a:solidFill>
                <a:srgbClr val="000000"/>
              </a:solidFill>
            </a:ln>
          </p:spPr>
          <p:txBody>
            <a:bodyPr wrap="square" lIns="0" tIns="0" rIns="0" bIns="0" rtlCol="0"/>
            <a:lstStyle/>
            <a:p>
              <a:endParaRPr/>
            </a:p>
          </p:txBody>
        </p:sp>
      </p:grpSp>
      <p:sp>
        <p:nvSpPr>
          <p:cNvPr id="13" name="object 13"/>
          <p:cNvSpPr txBox="1"/>
          <p:nvPr/>
        </p:nvSpPr>
        <p:spPr>
          <a:xfrm>
            <a:off x="2056764" y="2930397"/>
            <a:ext cx="2127250" cy="2352675"/>
          </a:xfrm>
          <a:prstGeom prst="rect">
            <a:avLst/>
          </a:prstGeom>
        </p:spPr>
        <p:txBody>
          <a:bodyPr vert="horz" wrap="square" lIns="0" tIns="6350" rIns="0" bIns="0" rtlCol="0">
            <a:spAutoFit/>
          </a:bodyPr>
          <a:lstStyle/>
          <a:p>
            <a:pPr marL="38100" marR="30480" indent="19050">
              <a:lnSpc>
                <a:spcPct val="157000"/>
              </a:lnSpc>
              <a:spcBef>
                <a:spcPts val="50"/>
              </a:spcBef>
            </a:pPr>
            <a:r>
              <a:rPr sz="2400" dirty="0">
                <a:latin typeface="Calibri"/>
                <a:cs typeface="Calibri"/>
              </a:rPr>
              <a:t>If </a:t>
            </a:r>
            <a:r>
              <a:rPr sz="2400" dirty="0">
                <a:latin typeface="Cambria Math"/>
                <a:cs typeface="Cambria Math"/>
              </a:rPr>
              <a:t>𝑥</a:t>
            </a:r>
            <a:r>
              <a:rPr sz="2625" baseline="-15873" dirty="0">
                <a:latin typeface="Cambria Math"/>
                <a:cs typeface="Cambria Math"/>
              </a:rPr>
              <a:t>𝑠   </a:t>
            </a:r>
            <a:r>
              <a:rPr sz="2400" dirty="0">
                <a:latin typeface="Cambria Math"/>
                <a:cs typeface="Cambria Math"/>
              </a:rPr>
              <a:t>=</a:t>
            </a:r>
            <a:r>
              <a:rPr sz="2400" spc="525" dirty="0">
                <a:latin typeface="Cambria Math"/>
                <a:cs typeface="Cambria Math"/>
              </a:rPr>
              <a:t> </a:t>
            </a:r>
            <a:r>
              <a:rPr sz="2400" spc="-5" dirty="0">
                <a:latin typeface="Calibri"/>
                <a:cs typeface="Calibri"/>
              </a:rPr>
              <a:t>Pidgey: </a:t>
            </a:r>
            <a:r>
              <a:rPr sz="2400" dirty="0">
                <a:latin typeface="Calibri"/>
                <a:cs typeface="Calibri"/>
              </a:rPr>
              <a:t> If</a:t>
            </a:r>
            <a:r>
              <a:rPr sz="2400" spc="-30" dirty="0">
                <a:latin typeface="Calibri"/>
                <a:cs typeface="Calibri"/>
              </a:rPr>
              <a:t> </a:t>
            </a:r>
            <a:r>
              <a:rPr sz="2400" dirty="0">
                <a:latin typeface="Cambria Math"/>
                <a:cs typeface="Cambria Math"/>
              </a:rPr>
              <a:t>𝑥</a:t>
            </a:r>
            <a:r>
              <a:rPr sz="2625" baseline="-15873" dirty="0">
                <a:latin typeface="Cambria Math"/>
                <a:cs typeface="Cambria Math"/>
              </a:rPr>
              <a:t>𝑠</a:t>
            </a:r>
            <a:r>
              <a:rPr sz="2625" spc="22" baseline="-15873" dirty="0">
                <a:latin typeface="Cambria Math"/>
                <a:cs typeface="Cambria Math"/>
              </a:rPr>
              <a:t> </a:t>
            </a:r>
            <a:r>
              <a:rPr sz="2400" dirty="0">
                <a:latin typeface="Cambria Math"/>
                <a:cs typeface="Cambria Math"/>
              </a:rPr>
              <a:t>=</a:t>
            </a:r>
            <a:r>
              <a:rPr sz="2400" spc="114" dirty="0">
                <a:latin typeface="Cambria Math"/>
                <a:cs typeface="Cambria Math"/>
              </a:rPr>
              <a:t> </a:t>
            </a:r>
            <a:r>
              <a:rPr sz="2400" dirty="0">
                <a:latin typeface="Calibri"/>
                <a:cs typeface="Calibri"/>
              </a:rPr>
              <a:t>Weedle: </a:t>
            </a:r>
            <a:r>
              <a:rPr sz="2400" spc="5" dirty="0">
                <a:latin typeface="Calibri"/>
                <a:cs typeface="Calibri"/>
              </a:rPr>
              <a:t> </a:t>
            </a:r>
            <a:r>
              <a:rPr sz="2400" dirty="0">
                <a:latin typeface="Calibri"/>
                <a:cs typeface="Calibri"/>
              </a:rPr>
              <a:t>If</a:t>
            </a:r>
            <a:r>
              <a:rPr sz="2400" spc="-30" dirty="0">
                <a:latin typeface="Calibri"/>
                <a:cs typeface="Calibri"/>
              </a:rPr>
              <a:t> </a:t>
            </a:r>
            <a:r>
              <a:rPr sz="2400" dirty="0">
                <a:latin typeface="Cambria Math"/>
                <a:cs typeface="Cambria Math"/>
              </a:rPr>
              <a:t>𝑥</a:t>
            </a:r>
            <a:r>
              <a:rPr sz="2625" baseline="-15873" dirty="0">
                <a:latin typeface="Cambria Math"/>
                <a:cs typeface="Cambria Math"/>
              </a:rPr>
              <a:t>𝑠</a:t>
            </a:r>
            <a:r>
              <a:rPr sz="2625" spc="22" baseline="-15873" dirty="0">
                <a:latin typeface="Cambria Math"/>
                <a:cs typeface="Cambria Math"/>
              </a:rPr>
              <a:t> </a:t>
            </a:r>
            <a:r>
              <a:rPr sz="2400" dirty="0">
                <a:latin typeface="Cambria Math"/>
                <a:cs typeface="Cambria Math"/>
              </a:rPr>
              <a:t>=</a:t>
            </a:r>
            <a:r>
              <a:rPr sz="2400" spc="110" dirty="0">
                <a:latin typeface="Cambria Math"/>
                <a:cs typeface="Cambria Math"/>
              </a:rPr>
              <a:t> </a:t>
            </a:r>
            <a:r>
              <a:rPr sz="2400" spc="-5" dirty="0">
                <a:latin typeface="Calibri"/>
                <a:cs typeface="Calibri"/>
              </a:rPr>
              <a:t>Caterpie:</a:t>
            </a:r>
            <a:endParaRPr sz="2400">
              <a:latin typeface="Calibri"/>
              <a:cs typeface="Calibri"/>
            </a:endParaRPr>
          </a:p>
          <a:p>
            <a:pPr marL="38100">
              <a:lnSpc>
                <a:spcPct val="100000"/>
              </a:lnSpc>
              <a:spcBef>
                <a:spcPts val="1930"/>
              </a:spcBef>
            </a:pPr>
            <a:r>
              <a:rPr sz="2400" dirty="0">
                <a:latin typeface="Calibri"/>
                <a:cs typeface="Calibri"/>
              </a:rPr>
              <a:t>If</a:t>
            </a:r>
            <a:r>
              <a:rPr sz="2400" spc="-30" dirty="0">
                <a:latin typeface="Calibri"/>
                <a:cs typeface="Calibri"/>
              </a:rPr>
              <a:t> </a:t>
            </a:r>
            <a:r>
              <a:rPr sz="2400" dirty="0">
                <a:latin typeface="Cambria Math"/>
                <a:cs typeface="Cambria Math"/>
              </a:rPr>
              <a:t>𝑥</a:t>
            </a:r>
            <a:r>
              <a:rPr sz="2625" baseline="-15873" dirty="0">
                <a:latin typeface="Cambria Math"/>
                <a:cs typeface="Cambria Math"/>
              </a:rPr>
              <a:t>𝑠</a:t>
            </a:r>
            <a:r>
              <a:rPr sz="2625" spc="30" baseline="-15873" dirty="0">
                <a:latin typeface="Cambria Math"/>
                <a:cs typeface="Cambria Math"/>
              </a:rPr>
              <a:t> </a:t>
            </a:r>
            <a:r>
              <a:rPr sz="2400" dirty="0">
                <a:latin typeface="Cambria Math"/>
                <a:cs typeface="Cambria Math"/>
              </a:rPr>
              <a:t>=</a:t>
            </a:r>
            <a:r>
              <a:rPr sz="2400" spc="114" dirty="0">
                <a:latin typeface="Cambria Math"/>
                <a:cs typeface="Cambria Math"/>
              </a:rPr>
              <a:t> </a:t>
            </a:r>
            <a:r>
              <a:rPr sz="2400" dirty="0">
                <a:latin typeface="Calibri"/>
                <a:cs typeface="Calibri"/>
              </a:rPr>
              <a:t>Eevee:</a:t>
            </a:r>
            <a:endParaRPr sz="2400">
              <a:latin typeface="Calibri"/>
              <a:cs typeface="Calibri"/>
            </a:endParaRPr>
          </a:p>
        </p:txBody>
      </p:sp>
      <p:sp>
        <p:nvSpPr>
          <p:cNvPr id="14" name="object 14"/>
          <p:cNvSpPr txBox="1"/>
          <p:nvPr/>
        </p:nvSpPr>
        <p:spPr>
          <a:xfrm>
            <a:off x="4911597" y="2960242"/>
            <a:ext cx="2303780" cy="2287905"/>
          </a:xfrm>
          <a:prstGeom prst="rect">
            <a:avLst/>
          </a:prstGeom>
        </p:spPr>
        <p:txBody>
          <a:bodyPr vert="horz" wrap="square" lIns="0" tIns="191770" rIns="0" bIns="0" rtlCol="0">
            <a:spAutoFit/>
          </a:bodyPr>
          <a:lstStyle/>
          <a:p>
            <a:pPr marL="44450">
              <a:lnSpc>
                <a:spcPct val="100000"/>
              </a:lnSpc>
              <a:spcBef>
                <a:spcPts val="1510"/>
              </a:spcBef>
            </a:pPr>
            <a:r>
              <a:rPr sz="2400" dirty="0">
                <a:latin typeface="Cambria Math"/>
                <a:cs typeface="Cambria Math"/>
              </a:rPr>
              <a:t>𝑦</a:t>
            </a:r>
            <a:r>
              <a:rPr sz="2400" spc="165" dirty="0">
                <a:latin typeface="Cambria Math"/>
                <a:cs typeface="Cambria Math"/>
              </a:rPr>
              <a:t> </a:t>
            </a:r>
            <a:r>
              <a:rPr sz="2400" dirty="0">
                <a:latin typeface="Cambria Math"/>
                <a:cs typeface="Cambria Math"/>
              </a:rPr>
              <a:t>=</a:t>
            </a:r>
            <a:r>
              <a:rPr sz="2400" spc="110" dirty="0">
                <a:latin typeface="Cambria Math"/>
                <a:cs typeface="Cambria Math"/>
              </a:rPr>
              <a:t> </a:t>
            </a:r>
            <a:r>
              <a:rPr sz="2400" spc="-45" dirty="0">
                <a:latin typeface="Cambria Math"/>
                <a:cs typeface="Cambria Math"/>
              </a:rPr>
              <a:t>𝑏</a:t>
            </a:r>
            <a:r>
              <a:rPr sz="2625" spc="-67" baseline="-15873" dirty="0">
                <a:latin typeface="Cambria Math"/>
                <a:cs typeface="Cambria Math"/>
              </a:rPr>
              <a:t>1</a:t>
            </a:r>
            <a:r>
              <a:rPr sz="2625" spc="367" baseline="-15873" dirty="0">
                <a:latin typeface="Cambria Math"/>
                <a:cs typeface="Cambria Math"/>
              </a:rPr>
              <a:t> </a:t>
            </a:r>
            <a:r>
              <a:rPr sz="2400" dirty="0">
                <a:latin typeface="Cambria Math"/>
                <a:cs typeface="Cambria Math"/>
              </a:rPr>
              <a:t>+</a:t>
            </a:r>
            <a:r>
              <a:rPr sz="2400" spc="-20" dirty="0">
                <a:latin typeface="Cambria Math"/>
                <a:cs typeface="Cambria Math"/>
              </a:rPr>
              <a:t> </a:t>
            </a:r>
            <a:r>
              <a:rPr sz="2400" spc="-55" dirty="0">
                <a:latin typeface="Cambria Math"/>
                <a:cs typeface="Cambria Math"/>
              </a:rPr>
              <a:t>𝑤</a:t>
            </a:r>
            <a:r>
              <a:rPr sz="2625" spc="-82" baseline="-15873" dirty="0">
                <a:latin typeface="Cambria Math"/>
                <a:cs typeface="Cambria Math"/>
              </a:rPr>
              <a:t>1</a:t>
            </a:r>
            <a:r>
              <a:rPr sz="2625" spc="367" baseline="-15873" dirty="0">
                <a:latin typeface="Cambria Math"/>
                <a:cs typeface="Cambria Math"/>
              </a:rPr>
              <a:t> </a:t>
            </a:r>
            <a:r>
              <a:rPr sz="2400" spc="80" dirty="0">
                <a:latin typeface="Cambria Math"/>
                <a:cs typeface="Cambria Math"/>
              </a:rPr>
              <a:t>∙</a:t>
            </a:r>
            <a:r>
              <a:rPr sz="2400" spc="-5"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endParaRPr sz="2625" baseline="-15873">
              <a:latin typeface="Cambria Math"/>
              <a:cs typeface="Cambria Math"/>
            </a:endParaRPr>
          </a:p>
          <a:p>
            <a:pPr marL="38100">
              <a:lnSpc>
                <a:spcPct val="100000"/>
              </a:lnSpc>
              <a:spcBef>
                <a:spcPts val="1405"/>
              </a:spcBef>
            </a:pPr>
            <a:r>
              <a:rPr sz="2400" dirty="0">
                <a:latin typeface="Cambria Math"/>
                <a:cs typeface="Cambria Math"/>
              </a:rPr>
              <a:t>𝑦</a:t>
            </a:r>
            <a:r>
              <a:rPr sz="2400" spc="150" dirty="0">
                <a:latin typeface="Cambria Math"/>
                <a:cs typeface="Cambria Math"/>
              </a:rPr>
              <a:t> </a:t>
            </a:r>
            <a:r>
              <a:rPr sz="2400" dirty="0">
                <a:latin typeface="Cambria Math"/>
                <a:cs typeface="Cambria Math"/>
              </a:rPr>
              <a:t>=</a:t>
            </a:r>
            <a:r>
              <a:rPr sz="2400" spc="120" dirty="0">
                <a:latin typeface="Cambria Math"/>
                <a:cs typeface="Cambria Math"/>
              </a:rPr>
              <a:t> </a:t>
            </a:r>
            <a:r>
              <a:rPr sz="2400" spc="-15" dirty="0">
                <a:latin typeface="Cambria Math"/>
                <a:cs typeface="Cambria Math"/>
              </a:rPr>
              <a:t>𝑏</a:t>
            </a:r>
            <a:r>
              <a:rPr sz="2625" spc="-22" baseline="-15873" dirty="0">
                <a:latin typeface="Cambria Math"/>
                <a:cs typeface="Cambria Math"/>
              </a:rPr>
              <a:t>2</a:t>
            </a:r>
            <a:r>
              <a:rPr sz="2625" spc="352" baseline="-15873" dirty="0">
                <a:latin typeface="Cambria Math"/>
                <a:cs typeface="Cambria Math"/>
              </a:rPr>
              <a:t> </a:t>
            </a:r>
            <a:r>
              <a:rPr sz="2400" dirty="0">
                <a:latin typeface="Cambria Math"/>
                <a:cs typeface="Cambria Math"/>
              </a:rPr>
              <a:t>+</a:t>
            </a:r>
            <a:r>
              <a:rPr sz="2400" spc="-20" dirty="0">
                <a:latin typeface="Cambria Math"/>
                <a:cs typeface="Cambria Math"/>
              </a:rPr>
              <a:t> </a:t>
            </a:r>
            <a:r>
              <a:rPr sz="2400" spc="-25" dirty="0">
                <a:latin typeface="Cambria Math"/>
                <a:cs typeface="Cambria Math"/>
              </a:rPr>
              <a:t>𝑤</a:t>
            </a:r>
            <a:r>
              <a:rPr sz="2625" spc="-37" baseline="-15873" dirty="0">
                <a:latin typeface="Cambria Math"/>
                <a:cs typeface="Cambria Math"/>
              </a:rPr>
              <a:t>2</a:t>
            </a:r>
            <a:r>
              <a:rPr sz="2625" spc="367" baseline="-15873" dirty="0">
                <a:latin typeface="Cambria Math"/>
                <a:cs typeface="Cambria Math"/>
              </a:rPr>
              <a:t> </a:t>
            </a:r>
            <a:r>
              <a:rPr sz="2400" spc="80" dirty="0">
                <a:latin typeface="Cambria Math"/>
                <a:cs typeface="Cambria Math"/>
              </a:rPr>
              <a:t>∙</a:t>
            </a:r>
            <a:r>
              <a:rPr sz="2400" spc="-20"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endParaRPr sz="2625" baseline="-15873">
              <a:latin typeface="Cambria Math"/>
              <a:cs typeface="Cambria Math"/>
            </a:endParaRPr>
          </a:p>
          <a:p>
            <a:pPr marL="44450">
              <a:lnSpc>
                <a:spcPct val="100000"/>
              </a:lnSpc>
              <a:spcBef>
                <a:spcPts val="1550"/>
              </a:spcBef>
            </a:pPr>
            <a:r>
              <a:rPr sz="2400" dirty="0">
                <a:latin typeface="Cambria Math"/>
                <a:cs typeface="Cambria Math"/>
              </a:rPr>
              <a:t>𝑦</a:t>
            </a:r>
            <a:r>
              <a:rPr sz="2400" spc="165" dirty="0">
                <a:latin typeface="Cambria Math"/>
                <a:cs typeface="Cambria Math"/>
              </a:rPr>
              <a:t> </a:t>
            </a:r>
            <a:r>
              <a:rPr sz="2400" dirty="0">
                <a:latin typeface="Cambria Math"/>
                <a:cs typeface="Cambria Math"/>
              </a:rPr>
              <a:t>=</a:t>
            </a:r>
            <a:r>
              <a:rPr sz="2400" spc="110" dirty="0">
                <a:latin typeface="Cambria Math"/>
                <a:cs typeface="Cambria Math"/>
              </a:rPr>
              <a:t> </a:t>
            </a:r>
            <a:r>
              <a:rPr sz="2400" spc="-15" dirty="0">
                <a:latin typeface="Cambria Math"/>
                <a:cs typeface="Cambria Math"/>
              </a:rPr>
              <a:t>𝑏</a:t>
            </a:r>
            <a:r>
              <a:rPr sz="2625" spc="-22" baseline="-15873" dirty="0">
                <a:latin typeface="Cambria Math"/>
                <a:cs typeface="Cambria Math"/>
              </a:rPr>
              <a:t>3</a:t>
            </a:r>
            <a:r>
              <a:rPr sz="2625" spc="345"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spc="-25" dirty="0">
                <a:latin typeface="Cambria Math"/>
                <a:cs typeface="Cambria Math"/>
              </a:rPr>
              <a:t>𝑤</a:t>
            </a:r>
            <a:r>
              <a:rPr sz="2625" spc="-37" baseline="-15873" dirty="0">
                <a:latin typeface="Cambria Math"/>
                <a:cs typeface="Cambria Math"/>
              </a:rPr>
              <a:t>3</a:t>
            </a:r>
            <a:r>
              <a:rPr sz="2625" spc="345" baseline="-15873" dirty="0">
                <a:latin typeface="Cambria Math"/>
                <a:cs typeface="Cambria Math"/>
              </a:rPr>
              <a:t> </a:t>
            </a:r>
            <a:r>
              <a:rPr sz="2400" spc="80" dirty="0">
                <a:latin typeface="Cambria Math"/>
                <a:cs typeface="Cambria Math"/>
              </a:rPr>
              <a:t>∙</a:t>
            </a:r>
            <a:r>
              <a:rPr sz="2400" spc="-5"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endParaRPr sz="2625" baseline="-15873">
              <a:latin typeface="Cambria Math"/>
              <a:cs typeface="Cambria Math"/>
            </a:endParaRPr>
          </a:p>
          <a:p>
            <a:pPr marL="42545">
              <a:lnSpc>
                <a:spcPct val="100000"/>
              </a:lnSpc>
              <a:spcBef>
                <a:spcPts val="1925"/>
              </a:spcBef>
            </a:pPr>
            <a:r>
              <a:rPr sz="2400" dirty="0">
                <a:latin typeface="Cambria Math"/>
                <a:cs typeface="Cambria Math"/>
              </a:rPr>
              <a:t>𝑦</a:t>
            </a:r>
            <a:r>
              <a:rPr sz="2400" spc="155" dirty="0">
                <a:latin typeface="Cambria Math"/>
                <a:cs typeface="Cambria Math"/>
              </a:rPr>
              <a:t> </a:t>
            </a:r>
            <a:r>
              <a:rPr sz="2400" dirty="0">
                <a:latin typeface="Cambria Math"/>
                <a:cs typeface="Cambria Math"/>
              </a:rPr>
              <a:t>=</a:t>
            </a:r>
            <a:r>
              <a:rPr sz="2400" spc="120" dirty="0">
                <a:latin typeface="Cambria Math"/>
                <a:cs typeface="Cambria Math"/>
              </a:rPr>
              <a:t> </a:t>
            </a:r>
            <a:r>
              <a:rPr sz="2400" spc="-15" dirty="0">
                <a:latin typeface="Cambria Math"/>
                <a:cs typeface="Cambria Math"/>
              </a:rPr>
              <a:t>𝑏</a:t>
            </a:r>
            <a:r>
              <a:rPr sz="2625" spc="-22" baseline="-15873" dirty="0">
                <a:latin typeface="Cambria Math"/>
                <a:cs typeface="Cambria Math"/>
              </a:rPr>
              <a:t>4</a:t>
            </a:r>
            <a:r>
              <a:rPr sz="2625" spc="345" baseline="-15873" dirty="0">
                <a:latin typeface="Cambria Math"/>
                <a:cs typeface="Cambria Math"/>
              </a:rPr>
              <a:t> </a:t>
            </a:r>
            <a:r>
              <a:rPr sz="2400" dirty="0">
                <a:latin typeface="Cambria Math"/>
                <a:cs typeface="Cambria Math"/>
              </a:rPr>
              <a:t>+</a:t>
            </a:r>
            <a:r>
              <a:rPr sz="2400" spc="-20" dirty="0">
                <a:latin typeface="Cambria Math"/>
                <a:cs typeface="Cambria Math"/>
              </a:rPr>
              <a:t> </a:t>
            </a:r>
            <a:r>
              <a:rPr sz="2400" spc="-60" dirty="0">
                <a:latin typeface="Cambria Math"/>
                <a:cs typeface="Cambria Math"/>
              </a:rPr>
              <a:t>𝑤</a:t>
            </a:r>
            <a:r>
              <a:rPr sz="2625" spc="-89" baseline="-15873" dirty="0">
                <a:latin typeface="Cambria Math"/>
                <a:cs typeface="Cambria Math"/>
              </a:rPr>
              <a:t>4</a:t>
            </a:r>
            <a:r>
              <a:rPr sz="2625" spc="345" baseline="-15873" dirty="0">
                <a:latin typeface="Cambria Math"/>
                <a:cs typeface="Cambria Math"/>
              </a:rPr>
              <a:t> </a:t>
            </a:r>
            <a:r>
              <a:rPr sz="2400" spc="80" dirty="0">
                <a:latin typeface="Cambria Math"/>
                <a:cs typeface="Cambria Math"/>
              </a:rPr>
              <a:t>∙</a:t>
            </a:r>
            <a:r>
              <a:rPr sz="2400" spc="-5"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endParaRPr sz="2625" baseline="-15873">
              <a:latin typeface="Cambria Math"/>
              <a:cs typeface="Cambria Math"/>
            </a:endParaRPr>
          </a:p>
        </p:txBody>
      </p:sp>
      <p:pic>
        <p:nvPicPr>
          <p:cNvPr id="15" name="object 15"/>
          <p:cNvPicPr/>
          <p:nvPr/>
        </p:nvPicPr>
        <p:blipFill>
          <a:blip r:embed="rId3" cstate="print"/>
          <a:stretch>
            <a:fillRect/>
          </a:stretch>
        </p:blipFill>
        <p:spPr>
          <a:xfrm>
            <a:off x="6001511" y="1554480"/>
            <a:ext cx="2368295" cy="524256"/>
          </a:xfrm>
          <a:prstGeom prst="rect">
            <a:avLst/>
          </a:prstGeom>
        </p:spPr>
      </p:pic>
      <p:sp>
        <p:nvSpPr>
          <p:cNvPr id="16" name="object 16"/>
          <p:cNvSpPr txBox="1"/>
          <p:nvPr/>
        </p:nvSpPr>
        <p:spPr>
          <a:xfrm>
            <a:off x="6001511" y="1554480"/>
            <a:ext cx="2368550" cy="524510"/>
          </a:xfrm>
          <a:prstGeom prst="rect">
            <a:avLst/>
          </a:prstGeom>
          <a:ln w="6096">
            <a:solidFill>
              <a:srgbClr val="EC7C30"/>
            </a:solidFill>
          </a:ln>
        </p:spPr>
        <p:txBody>
          <a:bodyPr vert="horz" wrap="square" lIns="0" tIns="23495" rIns="0" bIns="0" rtlCol="0">
            <a:spAutoFit/>
          </a:bodyPr>
          <a:lstStyle/>
          <a:p>
            <a:pPr marL="161290">
              <a:lnSpc>
                <a:spcPct val="100000"/>
              </a:lnSpc>
              <a:spcBef>
                <a:spcPts val="185"/>
              </a:spcBef>
            </a:pPr>
            <a:r>
              <a:rPr sz="2800" spc="-5" dirty="0">
                <a:latin typeface="Calibri"/>
                <a:cs typeface="Calibri"/>
              </a:rPr>
              <a:t>Linear</a:t>
            </a:r>
            <a:r>
              <a:rPr sz="2800" spc="-35" dirty="0">
                <a:latin typeface="Calibri"/>
                <a:cs typeface="Calibri"/>
              </a:rPr>
              <a:t> </a:t>
            </a:r>
            <a:r>
              <a:rPr sz="2800" spc="-5" dirty="0">
                <a:latin typeface="Calibri"/>
                <a:cs typeface="Calibri"/>
              </a:rPr>
              <a:t>model?</a:t>
            </a:r>
            <a:endParaRPr sz="2800">
              <a:latin typeface="Calibri"/>
              <a:cs typeface="Calibri"/>
            </a:endParaRPr>
          </a:p>
        </p:txBody>
      </p:sp>
      <p:sp>
        <p:nvSpPr>
          <p:cNvPr id="17" name="object 17"/>
          <p:cNvSpPr txBox="1"/>
          <p:nvPr/>
        </p:nvSpPr>
        <p:spPr>
          <a:xfrm>
            <a:off x="5862573" y="753617"/>
            <a:ext cx="2824227" cy="873957"/>
          </a:xfrm>
          <a:prstGeom prst="rect">
            <a:avLst/>
          </a:prstGeom>
        </p:spPr>
        <p:txBody>
          <a:bodyPr vert="horz" wrap="square" lIns="0" tIns="12065" rIns="0" bIns="0" rtlCol="0">
            <a:spAutoFit/>
          </a:bodyPr>
          <a:lstStyle/>
          <a:p>
            <a:pPr marL="38100">
              <a:lnSpc>
                <a:spcPct val="100000"/>
              </a:lnSpc>
              <a:spcBef>
                <a:spcPts val="95"/>
              </a:spcBef>
              <a:tabLst>
                <a:tab pos="1406525" algn="l"/>
              </a:tabLst>
            </a:pPr>
            <a:r>
              <a:rPr sz="2800" spc="-5" dirty="0">
                <a:latin typeface="Cambria Math"/>
                <a:cs typeface="Cambria Math"/>
              </a:rPr>
              <a:t>𝑦</a:t>
            </a:r>
            <a:r>
              <a:rPr sz="2800" spc="204" dirty="0">
                <a:latin typeface="Cambria Math"/>
                <a:cs typeface="Cambria Math"/>
              </a:rPr>
              <a:t> </a:t>
            </a:r>
            <a:r>
              <a:rPr sz="2800" spc="-5" dirty="0">
                <a:latin typeface="Cambria Math"/>
                <a:cs typeface="Cambria Math"/>
              </a:rPr>
              <a:t>=</a:t>
            </a:r>
            <a:r>
              <a:rPr sz="2800" spc="160" dirty="0">
                <a:latin typeface="Cambria Math"/>
                <a:cs typeface="Cambria Math"/>
              </a:rPr>
              <a:t> </a:t>
            </a:r>
            <a:r>
              <a:rPr sz="2800" spc="-5" dirty="0">
                <a:latin typeface="Cambria Math"/>
                <a:cs typeface="Cambria Math"/>
              </a:rPr>
              <a:t>𝑏</a:t>
            </a:r>
            <a:r>
              <a:rPr sz="2800" spc="75" dirty="0">
                <a:latin typeface="Cambria Math"/>
                <a:cs typeface="Cambria Math"/>
              </a:rPr>
              <a:t> </a:t>
            </a:r>
            <a:r>
              <a:rPr sz="2800" spc="-5" dirty="0">
                <a:latin typeface="Cambria Math"/>
                <a:cs typeface="Cambria Math"/>
              </a:rPr>
              <a:t>+	</a:t>
            </a:r>
            <a:r>
              <a:rPr sz="2800" spc="2830" dirty="0">
                <a:latin typeface="Cambria Math"/>
                <a:cs typeface="Cambria Math"/>
              </a:rPr>
              <a:t>෍ </a:t>
            </a:r>
            <a:r>
              <a:rPr sz="2800" spc="2835" dirty="0">
                <a:latin typeface="Cambria Math"/>
                <a:cs typeface="Cambria Math"/>
              </a:rPr>
              <a:t> </a:t>
            </a:r>
            <a:r>
              <a:rPr sz="2800" spc="-90" dirty="0">
                <a:latin typeface="Cambria Math"/>
                <a:cs typeface="Cambria Math"/>
              </a:rPr>
              <a:t>𝑤</a:t>
            </a:r>
            <a:r>
              <a:rPr sz="3075" spc="-135" baseline="-16260" dirty="0">
                <a:latin typeface="Cambria Math"/>
                <a:cs typeface="Cambria Math"/>
              </a:rPr>
              <a:t>𝑖</a:t>
            </a:r>
            <a:r>
              <a:rPr sz="2800" spc="-90" dirty="0">
                <a:latin typeface="Cambria Math"/>
                <a:cs typeface="Cambria Math"/>
              </a:rPr>
              <a:t>𝑥</a:t>
            </a:r>
            <a:r>
              <a:rPr sz="3075" spc="-135" baseline="-16260" dirty="0">
                <a:latin typeface="Cambria Math"/>
                <a:cs typeface="Cambria Math"/>
              </a:rPr>
              <a:t>𝑖</a:t>
            </a:r>
            <a:endParaRPr sz="3075" baseline="-16260" dirty="0">
              <a:latin typeface="Cambria Math"/>
              <a:cs typeface="Cambria Math"/>
            </a:endParaRPr>
          </a:p>
        </p:txBody>
      </p:sp>
      <p:sp>
        <p:nvSpPr>
          <p:cNvPr id="18" name="object 18"/>
          <p:cNvSpPr txBox="1"/>
          <p:nvPr/>
        </p:nvSpPr>
        <p:spPr>
          <a:xfrm>
            <a:off x="682142" y="2213228"/>
            <a:ext cx="2180590"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𝑥</a:t>
            </a:r>
            <a:r>
              <a:rPr sz="2625" baseline="-15873" dirty="0">
                <a:latin typeface="Cambria Math"/>
                <a:cs typeface="Cambria Math"/>
              </a:rPr>
              <a:t>𝑠</a:t>
            </a:r>
            <a:r>
              <a:rPr sz="2625" spc="600"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5" dirty="0">
                <a:latin typeface="Calibri"/>
                <a:cs typeface="Calibri"/>
              </a:rPr>
              <a:t>species of</a:t>
            </a:r>
            <a:r>
              <a:rPr sz="2400" spc="-25" dirty="0">
                <a:latin typeface="Calibri"/>
                <a:cs typeface="Calibri"/>
              </a:rPr>
              <a:t> </a:t>
            </a:r>
            <a:r>
              <a:rPr sz="2400" dirty="0">
                <a:latin typeface="Calibri"/>
                <a:cs typeface="Calibri"/>
              </a:rPr>
              <a:t>x</a:t>
            </a:r>
            <a:endParaRPr sz="2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308228"/>
            <a:ext cx="4507230" cy="1300480"/>
          </a:xfrm>
          <a:prstGeom prst="rect">
            <a:avLst/>
          </a:prstGeom>
        </p:spPr>
        <p:txBody>
          <a:bodyPr vert="horz" wrap="square" lIns="0" tIns="88900" rIns="0" bIns="0" rtlCol="0">
            <a:spAutoFit/>
          </a:bodyPr>
          <a:lstStyle/>
          <a:p>
            <a:pPr marL="12700" marR="5080">
              <a:lnSpc>
                <a:spcPts val="4750"/>
              </a:lnSpc>
              <a:spcBef>
                <a:spcPts val="700"/>
              </a:spcBef>
            </a:pPr>
            <a:r>
              <a:rPr spc="-5" dirty="0"/>
              <a:t>Back</a:t>
            </a:r>
            <a:r>
              <a:rPr spc="-10" dirty="0"/>
              <a:t> </a:t>
            </a:r>
            <a:r>
              <a:rPr spc="-25" dirty="0"/>
              <a:t>to</a:t>
            </a:r>
            <a:r>
              <a:rPr spc="-10" dirty="0"/>
              <a:t> </a:t>
            </a:r>
            <a:r>
              <a:rPr spc="-25" dirty="0"/>
              <a:t>step</a:t>
            </a:r>
            <a:r>
              <a:rPr spc="-10" dirty="0"/>
              <a:t> </a:t>
            </a:r>
            <a:r>
              <a:rPr dirty="0"/>
              <a:t>1: </a:t>
            </a:r>
            <a:r>
              <a:rPr spc="5" dirty="0"/>
              <a:t> </a:t>
            </a:r>
            <a:r>
              <a:rPr spc="-15" dirty="0"/>
              <a:t>Redesign</a:t>
            </a:r>
            <a:r>
              <a:rPr spc="-40" dirty="0"/>
              <a:t> </a:t>
            </a:r>
            <a:r>
              <a:rPr dirty="0"/>
              <a:t>the</a:t>
            </a:r>
            <a:r>
              <a:rPr spc="-35" dirty="0"/>
              <a:t> </a:t>
            </a:r>
            <a:r>
              <a:rPr dirty="0"/>
              <a:t>Model</a:t>
            </a:r>
          </a:p>
        </p:txBody>
      </p:sp>
      <p:sp>
        <p:nvSpPr>
          <p:cNvPr id="3" name="object 3"/>
          <p:cNvSpPr txBox="1"/>
          <p:nvPr/>
        </p:nvSpPr>
        <p:spPr>
          <a:xfrm>
            <a:off x="714146" y="1896313"/>
            <a:ext cx="1090930" cy="391795"/>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𝑦</a:t>
            </a:r>
            <a:r>
              <a:rPr sz="2400" spc="135" dirty="0">
                <a:latin typeface="Cambria Math"/>
                <a:cs typeface="Cambria Math"/>
              </a:rPr>
              <a:t> </a:t>
            </a:r>
            <a:r>
              <a:rPr sz="2400" dirty="0">
                <a:latin typeface="Cambria Math"/>
                <a:cs typeface="Cambria Math"/>
              </a:rPr>
              <a:t>=</a:t>
            </a:r>
            <a:r>
              <a:rPr sz="2400" spc="105" dirty="0">
                <a:latin typeface="Cambria Math"/>
                <a:cs typeface="Cambria Math"/>
              </a:rPr>
              <a:t> </a:t>
            </a:r>
            <a:r>
              <a:rPr sz="2400" spc="-45" dirty="0">
                <a:latin typeface="Cambria Math"/>
                <a:cs typeface="Cambria Math"/>
              </a:rPr>
              <a:t>𝑏</a:t>
            </a:r>
            <a:r>
              <a:rPr sz="2625" spc="-67" baseline="-15873" dirty="0">
                <a:latin typeface="Cambria Math"/>
                <a:cs typeface="Cambria Math"/>
              </a:rPr>
              <a:t>1</a:t>
            </a:r>
            <a:r>
              <a:rPr sz="2625" spc="330" baseline="-15873" dirty="0">
                <a:latin typeface="Cambria Math"/>
                <a:cs typeface="Cambria Math"/>
              </a:rPr>
              <a:t> </a:t>
            </a:r>
            <a:r>
              <a:rPr sz="2400" spc="85" dirty="0">
                <a:latin typeface="Cambria Math"/>
                <a:cs typeface="Cambria Math"/>
              </a:rPr>
              <a:t>∙</a:t>
            </a:r>
            <a:endParaRPr sz="2400">
              <a:latin typeface="Cambria Math"/>
              <a:cs typeface="Cambria Math"/>
            </a:endParaRPr>
          </a:p>
        </p:txBody>
      </p:sp>
      <p:sp>
        <p:nvSpPr>
          <p:cNvPr id="4" name="object 4"/>
          <p:cNvSpPr txBox="1"/>
          <p:nvPr/>
        </p:nvSpPr>
        <p:spPr>
          <a:xfrm>
            <a:off x="1834642" y="1924208"/>
            <a:ext cx="1802764" cy="402590"/>
          </a:xfrm>
          <a:prstGeom prst="rect">
            <a:avLst/>
          </a:prstGeom>
        </p:spPr>
        <p:txBody>
          <a:bodyPr vert="horz" wrap="square" lIns="0" tIns="0" rIns="0" bIns="0" rtlCol="0">
            <a:spAutoFit/>
          </a:bodyPr>
          <a:lstStyle/>
          <a:p>
            <a:pPr>
              <a:lnSpc>
                <a:spcPts val="2765"/>
              </a:lnSpc>
              <a:tabLst>
                <a:tab pos="301625" algn="l"/>
              </a:tabLst>
            </a:pPr>
            <a:r>
              <a:rPr sz="2400" dirty="0">
                <a:latin typeface="Cambria Math"/>
                <a:cs typeface="Cambria Math"/>
              </a:rPr>
              <a:t>𝛿	𝑥</a:t>
            </a:r>
            <a:r>
              <a:rPr sz="2625" baseline="-15873" dirty="0">
                <a:latin typeface="Cambria Math"/>
                <a:cs typeface="Cambria Math"/>
              </a:rPr>
              <a:t>𝑠</a:t>
            </a:r>
            <a:r>
              <a:rPr sz="2625" spc="585"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5" dirty="0">
                <a:latin typeface="Calibri"/>
                <a:cs typeface="Calibri"/>
              </a:rPr>
              <a:t>Pidgey</a:t>
            </a:r>
            <a:endParaRPr sz="2400">
              <a:latin typeface="Calibri"/>
              <a:cs typeface="Calibri"/>
            </a:endParaRPr>
          </a:p>
        </p:txBody>
      </p:sp>
      <p:sp>
        <p:nvSpPr>
          <p:cNvPr id="5" name="object 5"/>
          <p:cNvSpPr txBox="1"/>
          <p:nvPr/>
        </p:nvSpPr>
        <p:spPr>
          <a:xfrm>
            <a:off x="1090269" y="3165094"/>
            <a:ext cx="753745" cy="391160"/>
          </a:xfrm>
          <a:prstGeom prst="rect">
            <a:avLst/>
          </a:prstGeom>
        </p:spPr>
        <p:txBody>
          <a:bodyPr vert="horz" wrap="square" lIns="0" tIns="12700" rIns="0" bIns="0" rtlCol="0">
            <a:spAutoFit/>
          </a:bodyPr>
          <a:lstStyle/>
          <a:p>
            <a:pPr marL="38100">
              <a:lnSpc>
                <a:spcPct val="100000"/>
              </a:lnSpc>
              <a:spcBef>
                <a:spcPts val="100"/>
              </a:spcBef>
            </a:pPr>
            <a:r>
              <a:rPr sz="2400" spc="-15" dirty="0">
                <a:latin typeface="Cambria Math"/>
                <a:cs typeface="Cambria Math"/>
              </a:rPr>
              <a:t>+𝑏</a:t>
            </a:r>
            <a:r>
              <a:rPr sz="2625" spc="-22" baseline="-15873" dirty="0">
                <a:latin typeface="Cambria Math"/>
                <a:cs typeface="Cambria Math"/>
              </a:rPr>
              <a:t>2</a:t>
            </a:r>
            <a:r>
              <a:rPr sz="2625" spc="277" baseline="-15873" dirty="0">
                <a:latin typeface="Cambria Math"/>
                <a:cs typeface="Cambria Math"/>
              </a:rPr>
              <a:t> </a:t>
            </a:r>
            <a:r>
              <a:rPr sz="2400" spc="80" dirty="0">
                <a:latin typeface="Cambria Math"/>
                <a:cs typeface="Cambria Math"/>
              </a:rPr>
              <a:t>∙</a:t>
            </a:r>
            <a:endParaRPr sz="2400">
              <a:latin typeface="Cambria Math"/>
              <a:cs typeface="Cambria Math"/>
            </a:endParaRPr>
          </a:p>
        </p:txBody>
      </p:sp>
      <p:sp>
        <p:nvSpPr>
          <p:cNvPr id="6" name="object 6"/>
          <p:cNvSpPr txBox="1"/>
          <p:nvPr/>
        </p:nvSpPr>
        <p:spPr>
          <a:xfrm>
            <a:off x="1873630" y="3192974"/>
            <a:ext cx="1939289" cy="401955"/>
          </a:xfrm>
          <a:prstGeom prst="rect">
            <a:avLst/>
          </a:prstGeom>
        </p:spPr>
        <p:txBody>
          <a:bodyPr vert="horz" wrap="square" lIns="0" tIns="0" rIns="0" bIns="0" rtlCol="0">
            <a:spAutoFit/>
          </a:bodyPr>
          <a:lstStyle/>
          <a:p>
            <a:pPr>
              <a:lnSpc>
                <a:spcPts val="2760"/>
              </a:lnSpc>
              <a:tabLst>
                <a:tab pos="301625" algn="l"/>
              </a:tabLst>
            </a:pPr>
            <a:r>
              <a:rPr sz="2400" dirty="0">
                <a:latin typeface="Cambria Math"/>
                <a:cs typeface="Cambria Math"/>
              </a:rPr>
              <a:t>𝛿	𝑥</a:t>
            </a:r>
            <a:r>
              <a:rPr sz="2625" baseline="-15873" dirty="0">
                <a:latin typeface="Cambria Math"/>
                <a:cs typeface="Cambria Math"/>
              </a:rPr>
              <a:t>𝑠</a:t>
            </a:r>
            <a:r>
              <a:rPr sz="2625" spc="592"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spc="-5" dirty="0">
                <a:latin typeface="Calibri"/>
                <a:cs typeface="Calibri"/>
              </a:rPr>
              <a:t>Weedle</a:t>
            </a:r>
            <a:endParaRPr sz="2400">
              <a:latin typeface="Calibri"/>
              <a:cs typeface="Calibri"/>
            </a:endParaRPr>
          </a:p>
        </p:txBody>
      </p:sp>
      <p:sp>
        <p:nvSpPr>
          <p:cNvPr id="7" name="object 7"/>
          <p:cNvSpPr txBox="1"/>
          <p:nvPr/>
        </p:nvSpPr>
        <p:spPr>
          <a:xfrm>
            <a:off x="1090269" y="4362399"/>
            <a:ext cx="755650" cy="391795"/>
          </a:xfrm>
          <a:prstGeom prst="rect">
            <a:avLst/>
          </a:prstGeom>
        </p:spPr>
        <p:txBody>
          <a:bodyPr vert="horz" wrap="square" lIns="0" tIns="12700" rIns="0" bIns="0" rtlCol="0">
            <a:spAutoFit/>
          </a:bodyPr>
          <a:lstStyle/>
          <a:p>
            <a:pPr marL="38100">
              <a:lnSpc>
                <a:spcPct val="100000"/>
              </a:lnSpc>
              <a:spcBef>
                <a:spcPts val="100"/>
              </a:spcBef>
            </a:pPr>
            <a:r>
              <a:rPr sz="2400" spc="-15" dirty="0">
                <a:latin typeface="Cambria Math"/>
                <a:cs typeface="Cambria Math"/>
              </a:rPr>
              <a:t>+𝑏</a:t>
            </a:r>
            <a:r>
              <a:rPr sz="2625" spc="-22" baseline="-15873" dirty="0">
                <a:latin typeface="Cambria Math"/>
                <a:cs typeface="Cambria Math"/>
              </a:rPr>
              <a:t>3</a:t>
            </a:r>
            <a:r>
              <a:rPr sz="2625" spc="284" baseline="-15873" dirty="0">
                <a:latin typeface="Cambria Math"/>
                <a:cs typeface="Cambria Math"/>
              </a:rPr>
              <a:t> </a:t>
            </a:r>
            <a:r>
              <a:rPr sz="2400" spc="85" dirty="0">
                <a:latin typeface="Cambria Math"/>
                <a:cs typeface="Cambria Math"/>
              </a:rPr>
              <a:t>∙</a:t>
            </a:r>
            <a:endParaRPr sz="2400">
              <a:latin typeface="Cambria Math"/>
              <a:cs typeface="Cambria Math"/>
            </a:endParaRPr>
          </a:p>
        </p:txBody>
      </p:sp>
      <p:sp>
        <p:nvSpPr>
          <p:cNvPr id="8" name="object 8"/>
          <p:cNvSpPr txBox="1"/>
          <p:nvPr/>
        </p:nvSpPr>
        <p:spPr>
          <a:xfrm>
            <a:off x="1873630" y="4390294"/>
            <a:ext cx="2033905" cy="401955"/>
          </a:xfrm>
          <a:prstGeom prst="rect">
            <a:avLst/>
          </a:prstGeom>
        </p:spPr>
        <p:txBody>
          <a:bodyPr vert="horz" wrap="square" lIns="0" tIns="0" rIns="0" bIns="0" rtlCol="0">
            <a:spAutoFit/>
          </a:bodyPr>
          <a:lstStyle/>
          <a:p>
            <a:pPr>
              <a:lnSpc>
                <a:spcPts val="2765"/>
              </a:lnSpc>
              <a:tabLst>
                <a:tab pos="301625" algn="l"/>
              </a:tabLst>
            </a:pPr>
            <a:r>
              <a:rPr sz="2400" dirty="0">
                <a:latin typeface="Cambria Math"/>
                <a:cs typeface="Cambria Math"/>
              </a:rPr>
              <a:t>𝛿	𝑥</a:t>
            </a:r>
            <a:r>
              <a:rPr sz="2625" baseline="-15873" dirty="0">
                <a:latin typeface="Cambria Math"/>
                <a:cs typeface="Cambria Math"/>
              </a:rPr>
              <a:t>𝑠</a:t>
            </a:r>
            <a:r>
              <a:rPr sz="2625" spc="592" baseline="-15873" dirty="0">
                <a:latin typeface="Cambria Math"/>
                <a:cs typeface="Cambria Math"/>
              </a:rPr>
              <a:t> </a:t>
            </a:r>
            <a:r>
              <a:rPr sz="2400" dirty="0">
                <a:latin typeface="Cambria Math"/>
                <a:cs typeface="Cambria Math"/>
              </a:rPr>
              <a:t>=</a:t>
            </a:r>
            <a:r>
              <a:rPr sz="2400" spc="120" dirty="0">
                <a:latin typeface="Cambria Math"/>
                <a:cs typeface="Cambria Math"/>
              </a:rPr>
              <a:t> </a:t>
            </a:r>
            <a:r>
              <a:rPr sz="2400" spc="-5" dirty="0">
                <a:latin typeface="Calibri"/>
                <a:cs typeface="Calibri"/>
              </a:rPr>
              <a:t>Caterpie</a:t>
            </a:r>
            <a:endParaRPr sz="2400">
              <a:latin typeface="Calibri"/>
              <a:cs typeface="Calibri"/>
            </a:endParaRPr>
          </a:p>
        </p:txBody>
      </p:sp>
      <p:sp>
        <p:nvSpPr>
          <p:cNvPr id="9" name="object 9"/>
          <p:cNvSpPr txBox="1"/>
          <p:nvPr/>
        </p:nvSpPr>
        <p:spPr>
          <a:xfrm>
            <a:off x="1088745" y="5560567"/>
            <a:ext cx="753745" cy="391160"/>
          </a:xfrm>
          <a:prstGeom prst="rect">
            <a:avLst/>
          </a:prstGeom>
        </p:spPr>
        <p:txBody>
          <a:bodyPr vert="horz" wrap="square" lIns="0" tIns="12700" rIns="0" bIns="0" rtlCol="0">
            <a:spAutoFit/>
          </a:bodyPr>
          <a:lstStyle/>
          <a:p>
            <a:pPr marL="38100">
              <a:lnSpc>
                <a:spcPct val="100000"/>
              </a:lnSpc>
              <a:spcBef>
                <a:spcPts val="100"/>
              </a:spcBef>
            </a:pPr>
            <a:r>
              <a:rPr sz="2400" spc="-15" dirty="0">
                <a:latin typeface="Cambria Math"/>
                <a:cs typeface="Cambria Math"/>
              </a:rPr>
              <a:t>+𝑏</a:t>
            </a:r>
            <a:r>
              <a:rPr sz="2625" spc="-22" baseline="-15873" dirty="0">
                <a:latin typeface="Cambria Math"/>
                <a:cs typeface="Cambria Math"/>
              </a:rPr>
              <a:t>4</a:t>
            </a:r>
            <a:r>
              <a:rPr sz="2625" spc="277" baseline="-15873" dirty="0">
                <a:latin typeface="Cambria Math"/>
                <a:cs typeface="Cambria Math"/>
              </a:rPr>
              <a:t> </a:t>
            </a:r>
            <a:r>
              <a:rPr sz="2400" spc="80" dirty="0">
                <a:latin typeface="Cambria Math"/>
                <a:cs typeface="Cambria Math"/>
              </a:rPr>
              <a:t>∙</a:t>
            </a:r>
            <a:endParaRPr sz="2400">
              <a:latin typeface="Cambria Math"/>
              <a:cs typeface="Cambria Math"/>
            </a:endParaRPr>
          </a:p>
        </p:txBody>
      </p:sp>
      <p:sp>
        <p:nvSpPr>
          <p:cNvPr id="10" name="object 10"/>
          <p:cNvSpPr txBox="1"/>
          <p:nvPr/>
        </p:nvSpPr>
        <p:spPr>
          <a:xfrm>
            <a:off x="1872107" y="5588448"/>
            <a:ext cx="1725930" cy="401955"/>
          </a:xfrm>
          <a:prstGeom prst="rect">
            <a:avLst/>
          </a:prstGeom>
        </p:spPr>
        <p:txBody>
          <a:bodyPr vert="horz" wrap="square" lIns="0" tIns="0" rIns="0" bIns="0" rtlCol="0">
            <a:spAutoFit/>
          </a:bodyPr>
          <a:lstStyle/>
          <a:p>
            <a:pPr>
              <a:lnSpc>
                <a:spcPts val="2760"/>
              </a:lnSpc>
              <a:tabLst>
                <a:tab pos="301625" algn="l"/>
              </a:tabLst>
            </a:pPr>
            <a:r>
              <a:rPr sz="2400" dirty="0">
                <a:latin typeface="Cambria Math"/>
                <a:cs typeface="Cambria Math"/>
              </a:rPr>
              <a:t>𝛿	𝑥</a:t>
            </a:r>
            <a:r>
              <a:rPr sz="2625" baseline="-15873" dirty="0">
                <a:latin typeface="Cambria Math"/>
                <a:cs typeface="Cambria Math"/>
              </a:rPr>
              <a:t>𝑠</a:t>
            </a:r>
            <a:r>
              <a:rPr sz="2625" spc="562" baseline="-15873" dirty="0">
                <a:latin typeface="Cambria Math"/>
                <a:cs typeface="Cambria Math"/>
              </a:rPr>
              <a:t> </a:t>
            </a:r>
            <a:r>
              <a:rPr sz="2400" dirty="0">
                <a:latin typeface="Cambria Math"/>
                <a:cs typeface="Cambria Math"/>
              </a:rPr>
              <a:t>=</a:t>
            </a:r>
            <a:r>
              <a:rPr sz="2400" spc="105" dirty="0">
                <a:latin typeface="Cambria Math"/>
                <a:cs typeface="Cambria Math"/>
              </a:rPr>
              <a:t> </a:t>
            </a:r>
            <a:r>
              <a:rPr sz="2400" dirty="0">
                <a:latin typeface="Calibri"/>
                <a:cs typeface="Calibri"/>
              </a:rPr>
              <a:t>Eevee</a:t>
            </a:r>
            <a:endParaRPr sz="2400">
              <a:latin typeface="Calibri"/>
              <a:cs typeface="Calibri"/>
            </a:endParaRPr>
          </a:p>
        </p:txBody>
      </p:sp>
      <p:sp>
        <p:nvSpPr>
          <p:cNvPr id="11" name="object 11"/>
          <p:cNvSpPr txBox="1"/>
          <p:nvPr/>
        </p:nvSpPr>
        <p:spPr>
          <a:xfrm>
            <a:off x="1091793" y="2515870"/>
            <a:ext cx="807085" cy="391160"/>
          </a:xfrm>
          <a:prstGeom prst="rect">
            <a:avLst/>
          </a:prstGeom>
        </p:spPr>
        <p:txBody>
          <a:bodyPr vert="horz" wrap="square" lIns="0" tIns="12700" rIns="0" bIns="0" rtlCol="0">
            <a:spAutoFit/>
          </a:bodyPr>
          <a:lstStyle/>
          <a:p>
            <a:pPr marL="38100">
              <a:lnSpc>
                <a:spcPct val="100000"/>
              </a:lnSpc>
              <a:spcBef>
                <a:spcPts val="100"/>
              </a:spcBef>
            </a:pPr>
            <a:r>
              <a:rPr sz="2400" spc="-40" dirty="0">
                <a:latin typeface="Cambria Math"/>
                <a:cs typeface="Cambria Math"/>
              </a:rPr>
              <a:t>+𝑤</a:t>
            </a:r>
            <a:r>
              <a:rPr sz="2625" spc="-60" baseline="-15873" dirty="0">
                <a:latin typeface="Cambria Math"/>
                <a:cs typeface="Cambria Math"/>
              </a:rPr>
              <a:t>1</a:t>
            </a:r>
            <a:r>
              <a:rPr sz="2625" spc="300" baseline="-15873" dirty="0">
                <a:latin typeface="Cambria Math"/>
                <a:cs typeface="Cambria Math"/>
              </a:rPr>
              <a:t> </a:t>
            </a:r>
            <a:r>
              <a:rPr sz="2400" spc="80" dirty="0">
                <a:latin typeface="Cambria Math"/>
                <a:cs typeface="Cambria Math"/>
              </a:rPr>
              <a:t>∙</a:t>
            </a:r>
            <a:endParaRPr sz="2400">
              <a:latin typeface="Cambria Math"/>
              <a:cs typeface="Cambria Math"/>
            </a:endParaRPr>
          </a:p>
        </p:txBody>
      </p:sp>
      <p:sp>
        <p:nvSpPr>
          <p:cNvPr id="12" name="object 12"/>
          <p:cNvSpPr txBox="1"/>
          <p:nvPr/>
        </p:nvSpPr>
        <p:spPr>
          <a:xfrm>
            <a:off x="1926970" y="2543750"/>
            <a:ext cx="2343150" cy="401955"/>
          </a:xfrm>
          <a:prstGeom prst="rect">
            <a:avLst/>
          </a:prstGeom>
        </p:spPr>
        <p:txBody>
          <a:bodyPr vert="horz" wrap="square" lIns="0" tIns="0" rIns="0" bIns="0" rtlCol="0">
            <a:spAutoFit/>
          </a:bodyPr>
          <a:lstStyle/>
          <a:p>
            <a:pPr>
              <a:lnSpc>
                <a:spcPts val="2760"/>
              </a:lnSpc>
              <a:tabLst>
                <a:tab pos="302895" algn="l"/>
                <a:tab pos="1931035" algn="l"/>
              </a:tabLst>
            </a:pPr>
            <a:r>
              <a:rPr sz="2400" dirty="0">
                <a:latin typeface="Cambria Math"/>
                <a:cs typeface="Cambria Math"/>
              </a:rPr>
              <a:t>𝛿	</a:t>
            </a:r>
            <a:r>
              <a:rPr sz="2400" spc="-30" dirty="0">
                <a:latin typeface="Cambria Math"/>
                <a:cs typeface="Cambria Math"/>
              </a:rPr>
              <a:t>𝑥</a:t>
            </a:r>
            <a:r>
              <a:rPr sz="2625" spc="127" baseline="-15873" dirty="0">
                <a:latin typeface="Cambria Math"/>
                <a:cs typeface="Cambria Math"/>
              </a:rPr>
              <a:t>𝑠</a:t>
            </a:r>
            <a:r>
              <a:rPr sz="2625" baseline="-15873" dirty="0">
                <a:latin typeface="Cambria Math"/>
                <a:cs typeface="Cambria Math"/>
              </a:rPr>
              <a:t> </a:t>
            </a:r>
            <a:r>
              <a:rPr sz="2625" spc="37" baseline="-15873"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libri"/>
                <a:cs typeface="Calibri"/>
              </a:rPr>
              <a:t>Pid</a:t>
            </a:r>
            <a:r>
              <a:rPr sz="2400" spc="-10" dirty="0">
                <a:latin typeface="Calibri"/>
                <a:cs typeface="Calibri"/>
              </a:rPr>
              <a:t>g</a:t>
            </a:r>
            <a:r>
              <a:rPr sz="2400" dirty="0">
                <a:latin typeface="Calibri"/>
                <a:cs typeface="Calibri"/>
              </a:rPr>
              <a:t>ey	</a:t>
            </a:r>
            <a:r>
              <a:rPr sz="2400" spc="-30" dirty="0">
                <a:latin typeface="Cambria Math"/>
                <a:cs typeface="Cambria Math"/>
              </a:rPr>
              <a:t>𝑥</a:t>
            </a:r>
            <a:r>
              <a:rPr sz="2625" spc="300" baseline="-15873" dirty="0">
                <a:latin typeface="Cambria Math"/>
                <a:cs typeface="Cambria Math"/>
              </a:rPr>
              <a:t>𝑐𝑝</a:t>
            </a:r>
            <a:endParaRPr sz="2625" baseline="-15873" dirty="0">
              <a:latin typeface="Cambria Math"/>
              <a:cs typeface="Cambria Math"/>
            </a:endParaRPr>
          </a:p>
        </p:txBody>
      </p:sp>
      <p:sp>
        <p:nvSpPr>
          <p:cNvPr id="13" name="object 13"/>
          <p:cNvSpPr txBox="1"/>
          <p:nvPr/>
        </p:nvSpPr>
        <p:spPr>
          <a:xfrm>
            <a:off x="1093317" y="3767073"/>
            <a:ext cx="813435" cy="391160"/>
          </a:xfrm>
          <a:prstGeom prst="rect">
            <a:avLst/>
          </a:prstGeom>
        </p:spPr>
        <p:txBody>
          <a:bodyPr vert="horz" wrap="square" lIns="0" tIns="12700" rIns="0" bIns="0" rtlCol="0">
            <a:spAutoFit/>
          </a:bodyPr>
          <a:lstStyle/>
          <a:p>
            <a:pPr marL="38100">
              <a:lnSpc>
                <a:spcPct val="100000"/>
              </a:lnSpc>
              <a:spcBef>
                <a:spcPts val="100"/>
              </a:spcBef>
            </a:pPr>
            <a:r>
              <a:rPr sz="2400" spc="-20" dirty="0">
                <a:latin typeface="Cambria Math"/>
                <a:cs typeface="Cambria Math"/>
              </a:rPr>
              <a:t>+𝑤</a:t>
            </a:r>
            <a:r>
              <a:rPr sz="2625" spc="-30" baseline="-15873" dirty="0">
                <a:latin typeface="Cambria Math"/>
                <a:cs typeface="Cambria Math"/>
              </a:rPr>
              <a:t>2</a:t>
            </a:r>
            <a:r>
              <a:rPr sz="2625" spc="277" baseline="-15873" dirty="0">
                <a:latin typeface="Cambria Math"/>
                <a:cs typeface="Cambria Math"/>
              </a:rPr>
              <a:t> </a:t>
            </a:r>
            <a:r>
              <a:rPr sz="2400" spc="80" dirty="0">
                <a:latin typeface="Cambria Math"/>
                <a:cs typeface="Cambria Math"/>
              </a:rPr>
              <a:t>∙</a:t>
            </a:r>
            <a:endParaRPr sz="2400">
              <a:latin typeface="Cambria Math"/>
              <a:cs typeface="Cambria Math"/>
            </a:endParaRPr>
          </a:p>
        </p:txBody>
      </p:sp>
      <p:sp>
        <p:nvSpPr>
          <p:cNvPr id="14" name="object 14"/>
          <p:cNvSpPr txBox="1"/>
          <p:nvPr/>
        </p:nvSpPr>
        <p:spPr>
          <a:xfrm>
            <a:off x="1936114" y="3794954"/>
            <a:ext cx="2480310" cy="401955"/>
          </a:xfrm>
          <a:prstGeom prst="rect">
            <a:avLst/>
          </a:prstGeom>
        </p:spPr>
        <p:txBody>
          <a:bodyPr vert="horz" wrap="square" lIns="0" tIns="0" rIns="0" bIns="0" rtlCol="0">
            <a:spAutoFit/>
          </a:bodyPr>
          <a:lstStyle/>
          <a:p>
            <a:pPr>
              <a:lnSpc>
                <a:spcPts val="2760"/>
              </a:lnSpc>
              <a:tabLst>
                <a:tab pos="301625" algn="l"/>
                <a:tab pos="2068195" algn="l"/>
              </a:tabLst>
            </a:pPr>
            <a:r>
              <a:rPr sz="2400" dirty="0">
                <a:latin typeface="Cambria Math"/>
                <a:cs typeface="Cambria Math"/>
              </a:rPr>
              <a:t>𝛿	</a:t>
            </a:r>
            <a:r>
              <a:rPr sz="2400" spc="-30" dirty="0">
                <a:latin typeface="Cambria Math"/>
                <a:cs typeface="Cambria Math"/>
              </a:rPr>
              <a:t>𝑥</a:t>
            </a:r>
            <a:r>
              <a:rPr sz="2625" spc="127" baseline="-15873" dirty="0">
                <a:latin typeface="Cambria Math"/>
                <a:cs typeface="Cambria Math"/>
              </a:rPr>
              <a:t>𝑠</a:t>
            </a:r>
            <a:r>
              <a:rPr sz="2625" baseline="-15873" dirty="0">
                <a:latin typeface="Cambria Math"/>
                <a:cs typeface="Cambria Math"/>
              </a:rPr>
              <a:t> </a:t>
            </a:r>
            <a:r>
              <a:rPr sz="2625" spc="52" baseline="-15873"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libri"/>
                <a:cs typeface="Calibri"/>
              </a:rPr>
              <a:t>We</a:t>
            </a:r>
            <a:r>
              <a:rPr sz="2400" spc="5" dirty="0">
                <a:latin typeface="Calibri"/>
                <a:cs typeface="Calibri"/>
              </a:rPr>
              <a:t>e</a:t>
            </a:r>
            <a:r>
              <a:rPr sz="2400" spc="-5" dirty="0">
                <a:latin typeface="Calibri"/>
                <a:cs typeface="Calibri"/>
              </a:rPr>
              <a:t>dl</a:t>
            </a:r>
            <a:r>
              <a:rPr sz="2400" dirty="0">
                <a:latin typeface="Calibri"/>
                <a:cs typeface="Calibri"/>
              </a:rPr>
              <a:t>e	</a:t>
            </a:r>
            <a:r>
              <a:rPr sz="2400" spc="-30" dirty="0">
                <a:latin typeface="Cambria Math"/>
                <a:cs typeface="Cambria Math"/>
              </a:rPr>
              <a:t>𝑥</a:t>
            </a:r>
            <a:r>
              <a:rPr sz="2625" spc="300" baseline="-15873" dirty="0">
                <a:latin typeface="Cambria Math"/>
                <a:cs typeface="Cambria Math"/>
              </a:rPr>
              <a:t>𝑐𝑝</a:t>
            </a:r>
            <a:endParaRPr sz="2625" baseline="-15873">
              <a:latin typeface="Cambria Math"/>
              <a:cs typeface="Cambria Math"/>
            </a:endParaRPr>
          </a:p>
        </p:txBody>
      </p:sp>
      <p:sp>
        <p:nvSpPr>
          <p:cNvPr id="15" name="object 15"/>
          <p:cNvSpPr txBox="1"/>
          <p:nvPr/>
        </p:nvSpPr>
        <p:spPr>
          <a:xfrm>
            <a:off x="1093317" y="4986654"/>
            <a:ext cx="813435" cy="391160"/>
          </a:xfrm>
          <a:prstGeom prst="rect">
            <a:avLst/>
          </a:prstGeom>
        </p:spPr>
        <p:txBody>
          <a:bodyPr vert="horz" wrap="square" lIns="0" tIns="12700" rIns="0" bIns="0" rtlCol="0">
            <a:spAutoFit/>
          </a:bodyPr>
          <a:lstStyle/>
          <a:p>
            <a:pPr marL="38100">
              <a:lnSpc>
                <a:spcPct val="100000"/>
              </a:lnSpc>
              <a:spcBef>
                <a:spcPts val="100"/>
              </a:spcBef>
            </a:pPr>
            <a:r>
              <a:rPr sz="2400" spc="-20" dirty="0">
                <a:latin typeface="Cambria Math"/>
                <a:cs typeface="Cambria Math"/>
              </a:rPr>
              <a:t>+𝑤</a:t>
            </a:r>
            <a:r>
              <a:rPr sz="2625" spc="-30" baseline="-15873" dirty="0">
                <a:latin typeface="Cambria Math"/>
                <a:cs typeface="Cambria Math"/>
              </a:rPr>
              <a:t>3</a:t>
            </a:r>
            <a:r>
              <a:rPr sz="2625" spc="277" baseline="-15873" dirty="0">
                <a:latin typeface="Cambria Math"/>
                <a:cs typeface="Cambria Math"/>
              </a:rPr>
              <a:t> </a:t>
            </a:r>
            <a:r>
              <a:rPr sz="2400" spc="80" dirty="0">
                <a:latin typeface="Cambria Math"/>
                <a:cs typeface="Cambria Math"/>
              </a:rPr>
              <a:t>∙</a:t>
            </a:r>
            <a:endParaRPr sz="2400">
              <a:latin typeface="Cambria Math"/>
              <a:cs typeface="Cambria Math"/>
            </a:endParaRPr>
          </a:p>
        </p:txBody>
      </p:sp>
      <p:sp>
        <p:nvSpPr>
          <p:cNvPr id="16" name="object 16"/>
          <p:cNvSpPr txBox="1"/>
          <p:nvPr/>
        </p:nvSpPr>
        <p:spPr>
          <a:xfrm>
            <a:off x="1936114" y="5014535"/>
            <a:ext cx="2573655" cy="401955"/>
          </a:xfrm>
          <a:prstGeom prst="rect">
            <a:avLst/>
          </a:prstGeom>
        </p:spPr>
        <p:txBody>
          <a:bodyPr vert="horz" wrap="square" lIns="0" tIns="0" rIns="0" bIns="0" rtlCol="0">
            <a:spAutoFit/>
          </a:bodyPr>
          <a:lstStyle/>
          <a:p>
            <a:pPr>
              <a:lnSpc>
                <a:spcPts val="2760"/>
              </a:lnSpc>
              <a:tabLst>
                <a:tab pos="301625" algn="l"/>
                <a:tab pos="2160905" algn="l"/>
              </a:tabLst>
            </a:pPr>
            <a:r>
              <a:rPr sz="2400" dirty="0">
                <a:latin typeface="Cambria Math"/>
                <a:cs typeface="Cambria Math"/>
              </a:rPr>
              <a:t>𝛿	</a:t>
            </a:r>
            <a:r>
              <a:rPr sz="2400" spc="-30" dirty="0">
                <a:latin typeface="Cambria Math"/>
                <a:cs typeface="Cambria Math"/>
              </a:rPr>
              <a:t>𝑥</a:t>
            </a:r>
            <a:r>
              <a:rPr sz="2625" spc="127" baseline="-15873" dirty="0">
                <a:latin typeface="Cambria Math"/>
                <a:cs typeface="Cambria Math"/>
              </a:rPr>
              <a:t>𝑠</a:t>
            </a:r>
            <a:r>
              <a:rPr sz="2625" baseline="-15873" dirty="0">
                <a:latin typeface="Cambria Math"/>
                <a:cs typeface="Cambria Math"/>
              </a:rPr>
              <a:t> </a:t>
            </a:r>
            <a:r>
              <a:rPr sz="2625" spc="52" baseline="-15873" dirty="0">
                <a:latin typeface="Cambria Math"/>
                <a:cs typeface="Cambria Math"/>
              </a:rPr>
              <a:t> </a:t>
            </a:r>
            <a:r>
              <a:rPr sz="2400" dirty="0">
                <a:latin typeface="Cambria Math"/>
                <a:cs typeface="Cambria Math"/>
              </a:rPr>
              <a:t>=</a:t>
            </a:r>
            <a:r>
              <a:rPr sz="2400" spc="125" dirty="0">
                <a:latin typeface="Cambria Math"/>
                <a:cs typeface="Cambria Math"/>
              </a:rPr>
              <a:t> </a:t>
            </a:r>
            <a:r>
              <a:rPr sz="2400" spc="-5" dirty="0">
                <a:latin typeface="Calibri"/>
                <a:cs typeface="Calibri"/>
              </a:rPr>
              <a:t>C</a:t>
            </a:r>
            <a:r>
              <a:rPr sz="2400" dirty="0">
                <a:latin typeface="Calibri"/>
                <a:cs typeface="Calibri"/>
              </a:rPr>
              <a:t>ater</a:t>
            </a:r>
            <a:r>
              <a:rPr sz="2400" spc="-5" dirty="0">
                <a:latin typeface="Calibri"/>
                <a:cs typeface="Calibri"/>
              </a:rPr>
              <a:t>pi</a:t>
            </a:r>
            <a:r>
              <a:rPr sz="2400" dirty="0">
                <a:latin typeface="Calibri"/>
                <a:cs typeface="Calibri"/>
              </a:rPr>
              <a:t>e	</a:t>
            </a:r>
            <a:r>
              <a:rPr sz="2400" spc="-30" dirty="0">
                <a:latin typeface="Cambria Math"/>
                <a:cs typeface="Cambria Math"/>
              </a:rPr>
              <a:t>𝑥</a:t>
            </a:r>
            <a:r>
              <a:rPr sz="2625" spc="300" baseline="-15873" dirty="0">
                <a:latin typeface="Cambria Math"/>
                <a:cs typeface="Cambria Math"/>
              </a:rPr>
              <a:t>𝑐𝑝</a:t>
            </a:r>
            <a:endParaRPr sz="2625" baseline="-15873">
              <a:latin typeface="Cambria Math"/>
              <a:cs typeface="Cambria Math"/>
            </a:endParaRPr>
          </a:p>
        </p:txBody>
      </p:sp>
      <p:sp>
        <p:nvSpPr>
          <p:cNvPr id="17" name="object 17"/>
          <p:cNvSpPr txBox="1"/>
          <p:nvPr/>
        </p:nvSpPr>
        <p:spPr>
          <a:xfrm>
            <a:off x="1091793" y="6140602"/>
            <a:ext cx="803910" cy="391160"/>
          </a:xfrm>
          <a:prstGeom prst="rect">
            <a:avLst/>
          </a:prstGeom>
        </p:spPr>
        <p:txBody>
          <a:bodyPr vert="horz" wrap="square" lIns="0" tIns="12700" rIns="0" bIns="0" rtlCol="0">
            <a:spAutoFit/>
          </a:bodyPr>
          <a:lstStyle/>
          <a:p>
            <a:pPr marL="38100">
              <a:lnSpc>
                <a:spcPct val="100000"/>
              </a:lnSpc>
              <a:spcBef>
                <a:spcPts val="100"/>
              </a:spcBef>
            </a:pPr>
            <a:r>
              <a:rPr sz="2400" spc="-40" dirty="0">
                <a:latin typeface="Cambria Math"/>
                <a:cs typeface="Cambria Math"/>
              </a:rPr>
              <a:t>+𝑤</a:t>
            </a:r>
            <a:r>
              <a:rPr sz="2625" spc="-60" baseline="-15873" dirty="0">
                <a:latin typeface="Cambria Math"/>
                <a:cs typeface="Cambria Math"/>
              </a:rPr>
              <a:t>4</a:t>
            </a:r>
            <a:r>
              <a:rPr sz="2625" spc="262" baseline="-15873" dirty="0">
                <a:latin typeface="Cambria Math"/>
                <a:cs typeface="Cambria Math"/>
              </a:rPr>
              <a:t> </a:t>
            </a:r>
            <a:r>
              <a:rPr sz="2400" spc="80" dirty="0">
                <a:latin typeface="Cambria Math"/>
                <a:cs typeface="Cambria Math"/>
              </a:rPr>
              <a:t>∙</a:t>
            </a:r>
            <a:endParaRPr sz="2400">
              <a:latin typeface="Cambria Math"/>
              <a:cs typeface="Cambria Math"/>
            </a:endParaRPr>
          </a:p>
        </p:txBody>
      </p:sp>
      <p:sp>
        <p:nvSpPr>
          <p:cNvPr id="18" name="object 18"/>
          <p:cNvSpPr txBox="1"/>
          <p:nvPr/>
        </p:nvSpPr>
        <p:spPr>
          <a:xfrm>
            <a:off x="1925447" y="6168482"/>
            <a:ext cx="2265680" cy="401955"/>
          </a:xfrm>
          <a:prstGeom prst="rect">
            <a:avLst/>
          </a:prstGeom>
        </p:spPr>
        <p:txBody>
          <a:bodyPr vert="horz" wrap="square" lIns="0" tIns="0" rIns="0" bIns="0" rtlCol="0">
            <a:spAutoFit/>
          </a:bodyPr>
          <a:lstStyle/>
          <a:p>
            <a:pPr>
              <a:lnSpc>
                <a:spcPts val="2760"/>
              </a:lnSpc>
              <a:tabLst>
                <a:tab pos="301625" algn="l"/>
                <a:tab pos="1852930" algn="l"/>
              </a:tabLst>
            </a:pPr>
            <a:r>
              <a:rPr sz="2400" dirty="0">
                <a:latin typeface="Cambria Math"/>
                <a:cs typeface="Cambria Math"/>
              </a:rPr>
              <a:t>𝛿	</a:t>
            </a:r>
            <a:r>
              <a:rPr sz="2400" spc="-30" dirty="0">
                <a:latin typeface="Cambria Math"/>
                <a:cs typeface="Cambria Math"/>
              </a:rPr>
              <a:t>𝑥</a:t>
            </a:r>
            <a:r>
              <a:rPr sz="2625" spc="127" baseline="-15873" dirty="0">
                <a:latin typeface="Cambria Math"/>
                <a:cs typeface="Cambria Math"/>
              </a:rPr>
              <a:t>𝑠</a:t>
            </a:r>
            <a:r>
              <a:rPr sz="2625" baseline="-15873" dirty="0">
                <a:latin typeface="Cambria Math"/>
                <a:cs typeface="Cambria Math"/>
              </a:rPr>
              <a:t> </a:t>
            </a:r>
            <a:r>
              <a:rPr sz="2625" spc="52" baseline="-15873" dirty="0">
                <a:latin typeface="Cambria Math"/>
                <a:cs typeface="Cambria Math"/>
              </a:rPr>
              <a:t> </a:t>
            </a:r>
            <a:r>
              <a:rPr sz="2400" dirty="0">
                <a:latin typeface="Cambria Math"/>
                <a:cs typeface="Cambria Math"/>
              </a:rPr>
              <a:t>=</a:t>
            </a:r>
            <a:r>
              <a:rPr sz="2400" spc="125" dirty="0">
                <a:latin typeface="Cambria Math"/>
                <a:cs typeface="Cambria Math"/>
              </a:rPr>
              <a:t> </a:t>
            </a:r>
            <a:r>
              <a:rPr sz="2400" spc="-5" dirty="0">
                <a:latin typeface="Calibri"/>
                <a:cs typeface="Calibri"/>
              </a:rPr>
              <a:t>E</a:t>
            </a:r>
            <a:r>
              <a:rPr sz="2400" spc="5" dirty="0">
                <a:latin typeface="Calibri"/>
                <a:cs typeface="Calibri"/>
              </a:rPr>
              <a:t>e</a:t>
            </a:r>
            <a:r>
              <a:rPr sz="2400" dirty="0">
                <a:latin typeface="Calibri"/>
                <a:cs typeface="Calibri"/>
              </a:rPr>
              <a:t>vee	</a:t>
            </a:r>
            <a:r>
              <a:rPr sz="2400" spc="-30" dirty="0">
                <a:latin typeface="Cambria Math"/>
                <a:cs typeface="Cambria Math"/>
              </a:rPr>
              <a:t>𝑥</a:t>
            </a:r>
            <a:r>
              <a:rPr sz="2625" spc="300" baseline="-15873" dirty="0">
                <a:latin typeface="Cambria Math"/>
                <a:cs typeface="Cambria Math"/>
              </a:rPr>
              <a:t>𝑐𝑝</a:t>
            </a:r>
            <a:endParaRPr sz="2625" baseline="-15873">
              <a:latin typeface="Cambria Math"/>
              <a:cs typeface="Cambria Math"/>
            </a:endParaRPr>
          </a:p>
        </p:txBody>
      </p:sp>
      <p:sp>
        <p:nvSpPr>
          <p:cNvPr id="19" name="object 19"/>
          <p:cNvSpPr/>
          <p:nvPr/>
        </p:nvSpPr>
        <p:spPr>
          <a:xfrm>
            <a:off x="5644260" y="2729357"/>
            <a:ext cx="1702435" cy="282575"/>
          </a:xfrm>
          <a:custGeom>
            <a:avLst/>
            <a:gdLst/>
            <a:ahLst/>
            <a:cxnLst/>
            <a:rect l="l" t="t" r="r" b="b"/>
            <a:pathLst>
              <a:path w="1702434" h="282575">
                <a:moveTo>
                  <a:pt x="1612011" y="0"/>
                </a:moveTo>
                <a:lnTo>
                  <a:pt x="1607946" y="11429"/>
                </a:lnTo>
                <a:lnTo>
                  <a:pt x="1624310" y="18577"/>
                </a:lnTo>
                <a:lnTo>
                  <a:pt x="1638363" y="28416"/>
                </a:lnTo>
                <a:lnTo>
                  <a:pt x="1666896" y="73925"/>
                </a:lnTo>
                <a:lnTo>
                  <a:pt x="1675227" y="115732"/>
                </a:lnTo>
                <a:lnTo>
                  <a:pt x="1676272" y="139826"/>
                </a:lnTo>
                <a:lnTo>
                  <a:pt x="1675225" y="164689"/>
                </a:lnTo>
                <a:lnTo>
                  <a:pt x="1666843" y="207603"/>
                </a:lnTo>
                <a:lnTo>
                  <a:pt x="1638363" y="253857"/>
                </a:lnTo>
                <a:lnTo>
                  <a:pt x="1608455" y="270890"/>
                </a:lnTo>
                <a:lnTo>
                  <a:pt x="1612011" y="282320"/>
                </a:lnTo>
                <a:lnTo>
                  <a:pt x="1650507" y="264302"/>
                </a:lnTo>
                <a:lnTo>
                  <a:pt x="1678813" y="233044"/>
                </a:lnTo>
                <a:lnTo>
                  <a:pt x="1696243" y="191135"/>
                </a:lnTo>
                <a:lnTo>
                  <a:pt x="1702054" y="141223"/>
                </a:lnTo>
                <a:lnTo>
                  <a:pt x="1700599" y="115341"/>
                </a:lnTo>
                <a:lnTo>
                  <a:pt x="1688927" y="69482"/>
                </a:lnTo>
                <a:lnTo>
                  <a:pt x="1665803" y="32146"/>
                </a:lnTo>
                <a:lnTo>
                  <a:pt x="1632465" y="7381"/>
                </a:lnTo>
                <a:lnTo>
                  <a:pt x="1612011" y="0"/>
                </a:lnTo>
                <a:close/>
              </a:path>
              <a:path w="1702434" h="282575">
                <a:moveTo>
                  <a:pt x="90042" y="0"/>
                </a:moveTo>
                <a:lnTo>
                  <a:pt x="51593" y="18097"/>
                </a:lnTo>
                <a:lnTo>
                  <a:pt x="23240" y="49529"/>
                </a:lnTo>
                <a:lnTo>
                  <a:pt x="5810" y="91424"/>
                </a:lnTo>
                <a:lnTo>
                  <a:pt x="0" y="141223"/>
                </a:lnTo>
                <a:lnTo>
                  <a:pt x="1450" y="167179"/>
                </a:lnTo>
                <a:lnTo>
                  <a:pt x="13019" y="213090"/>
                </a:lnTo>
                <a:lnTo>
                  <a:pt x="36018" y="250334"/>
                </a:lnTo>
                <a:lnTo>
                  <a:pt x="69494" y="274960"/>
                </a:lnTo>
                <a:lnTo>
                  <a:pt x="90042" y="282320"/>
                </a:lnTo>
                <a:lnTo>
                  <a:pt x="93599" y="270890"/>
                </a:lnTo>
                <a:lnTo>
                  <a:pt x="77475" y="263773"/>
                </a:lnTo>
                <a:lnTo>
                  <a:pt x="63579" y="253857"/>
                </a:lnTo>
                <a:lnTo>
                  <a:pt x="35083" y="207603"/>
                </a:lnTo>
                <a:lnTo>
                  <a:pt x="26701" y="164689"/>
                </a:lnTo>
                <a:lnTo>
                  <a:pt x="25653" y="139826"/>
                </a:lnTo>
                <a:lnTo>
                  <a:pt x="26701" y="115732"/>
                </a:lnTo>
                <a:lnTo>
                  <a:pt x="35083" y="73925"/>
                </a:lnTo>
                <a:lnTo>
                  <a:pt x="63674" y="28416"/>
                </a:lnTo>
                <a:lnTo>
                  <a:pt x="93979" y="11429"/>
                </a:lnTo>
                <a:lnTo>
                  <a:pt x="90042" y="0"/>
                </a:lnTo>
                <a:close/>
              </a:path>
            </a:pathLst>
          </a:custGeom>
          <a:solidFill>
            <a:srgbClr val="000000"/>
          </a:solidFill>
        </p:spPr>
        <p:txBody>
          <a:bodyPr wrap="square" lIns="0" tIns="0" rIns="0" bIns="0" rtlCol="0"/>
          <a:lstStyle/>
          <a:p>
            <a:endParaRPr/>
          </a:p>
        </p:txBody>
      </p:sp>
      <p:sp>
        <p:nvSpPr>
          <p:cNvPr id="20" name="object 20"/>
          <p:cNvSpPr/>
          <p:nvPr/>
        </p:nvSpPr>
        <p:spPr>
          <a:xfrm>
            <a:off x="5345429" y="3499865"/>
            <a:ext cx="259079" cy="1108075"/>
          </a:xfrm>
          <a:custGeom>
            <a:avLst/>
            <a:gdLst/>
            <a:ahLst/>
            <a:cxnLst/>
            <a:rect l="l" t="t" r="r" b="b"/>
            <a:pathLst>
              <a:path w="259079" h="1108075">
                <a:moveTo>
                  <a:pt x="259080" y="1107948"/>
                </a:moveTo>
                <a:lnTo>
                  <a:pt x="218151" y="1100485"/>
                </a:lnTo>
                <a:lnTo>
                  <a:pt x="182593" y="1079703"/>
                </a:lnTo>
                <a:lnTo>
                  <a:pt x="154545" y="1048009"/>
                </a:lnTo>
                <a:lnTo>
                  <a:pt x="136148" y="1007811"/>
                </a:lnTo>
                <a:lnTo>
                  <a:pt x="129540" y="961517"/>
                </a:lnTo>
                <a:lnTo>
                  <a:pt x="129540" y="700405"/>
                </a:lnTo>
                <a:lnTo>
                  <a:pt x="122931" y="654110"/>
                </a:lnTo>
                <a:lnTo>
                  <a:pt x="104534" y="613912"/>
                </a:lnTo>
                <a:lnTo>
                  <a:pt x="76486" y="582218"/>
                </a:lnTo>
                <a:lnTo>
                  <a:pt x="40928" y="561436"/>
                </a:lnTo>
                <a:lnTo>
                  <a:pt x="0" y="553974"/>
                </a:lnTo>
                <a:lnTo>
                  <a:pt x="40928" y="546511"/>
                </a:lnTo>
                <a:lnTo>
                  <a:pt x="76486" y="525729"/>
                </a:lnTo>
                <a:lnTo>
                  <a:pt x="104534" y="494035"/>
                </a:lnTo>
                <a:lnTo>
                  <a:pt x="122931" y="453837"/>
                </a:lnTo>
                <a:lnTo>
                  <a:pt x="129540" y="407543"/>
                </a:lnTo>
                <a:lnTo>
                  <a:pt x="129540" y="146431"/>
                </a:lnTo>
                <a:lnTo>
                  <a:pt x="136148" y="100136"/>
                </a:lnTo>
                <a:lnTo>
                  <a:pt x="154545" y="59938"/>
                </a:lnTo>
                <a:lnTo>
                  <a:pt x="182593" y="28244"/>
                </a:lnTo>
                <a:lnTo>
                  <a:pt x="218151" y="7462"/>
                </a:lnTo>
                <a:lnTo>
                  <a:pt x="259080" y="0"/>
                </a:lnTo>
              </a:path>
            </a:pathLst>
          </a:custGeom>
          <a:ln w="28956">
            <a:solidFill>
              <a:srgbClr val="000000"/>
            </a:solidFill>
          </a:ln>
        </p:spPr>
        <p:txBody>
          <a:bodyPr wrap="square" lIns="0" tIns="0" rIns="0" bIns="0" rtlCol="0"/>
          <a:lstStyle/>
          <a:p>
            <a:endParaRPr/>
          </a:p>
        </p:txBody>
      </p:sp>
      <p:sp>
        <p:nvSpPr>
          <p:cNvPr id="21" name="object 21"/>
          <p:cNvSpPr txBox="1"/>
          <p:nvPr/>
        </p:nvSpPr>
        <p:spPr>
          <a:xfrm>
            <a:off x="5392292" y="2639948"/>
            <a:ext cx="2743200" cy="1162685"/>
          </a:xfrm>
          <a:prstGeom prst="rect">
            <a:avLst/>
          </a:prstGeom>
        </p:spPr>
        <p:txBody>
          <a:bodyPr vert="horz" wrap="square" lIns="0" tIns="12700" rIns="0" bIns="0" rtlCol="0">
            <a:spAutoFit/>
          </a:bodyPr>
          <a:lstStyle/>
          <a:p>
            <a:pPr marL="50800">
              <a:lnSpc>
                <a:spcPct val="100000"/>
              </a:lnSpc>
              <a:spcBef>
                <a:spcPts val="100"/>
              </a:spcBef>
              <a:tabLst>
                <a:tab pos="352425" algn="l"/>
              </a:tabLst>
            </a:pPr>
            <a:r>
              <a:rPr sz="2400" dirty="0">
                <a:latin typeface="Cambria Math"/>
                <a:cs typeface="Cambria Math"/>
              </a:rPr>
              <a:t>𝛿	𝑥</a:t>
            </a:r>
            <a:r>
              <a:rPr sz="2625" baseline="-15873" dirty="0">
                <a:latin typeface="Cambria Math"/>
                <a:cs typeface="Cambria Math"/>
              </a:rPr>
              <a:t>𝑠</a:t>
            </a:r>
            <a:r>
              <a:rPr sz="2625" spc="22" baseline="-15873" dirty="0">
                <a:latin typeface="Cambria Math"/>
                <a:cs typeface="Cambria Math"/>
              </a:rPr>
              <a:t> </a:t>
            </a:r>
            <a:r>
              <a:rPr sz="2400" dirty="0">
                <a:latin typeface="Cambria Math"/>
                <a:cs typeface="Cambria Math"/>
              </a:rPr>
              <a:t>=</a:t>
            </a:r>
            <a:r>
              <a:rPr sz="2400" spc="110" dirty="0">
                <a:latin typeface="Cambria Math"/>
                <a:cs typeface="Cambria Math"/>
              </a:rPr>
              <a:t> </a:t>
            </a:r>
            <a:r>
              <a:rPr sz="2400" spc="-5" dirty="0">
                <a:latin typeface="Calibri"/>
                <a:cs typeface="Calibri"/>
              </a:rPr>
              <a:t>Pidgey</a:t>
            </a:r>
            <a:endParaRPr sz="2400">
              <a:latin typeface="Calibri"/>
              <a:cs typeface="Calibri"/>
            </a:endParaRPr>
          </a:p>
          <a:p>
            <a:pPr>
              <a:lnSpc>
                <a:spcPct val="100000"/>
              </a:lnSpc>
              <a:spcBef>
                <a:spcPts val="20"/>
              </a:spcBef>
            </a:pPr>
            <a:endParaRPr sz="2600">
              <a:latin typeface="Calibri"/>
              <a:cs typeface="Calibri"/>
            </a:endParaRPr>
          </a:p>
          <a:p>
            <a:pPr marL="252095">
              <a:lnSpc>
                <a:spcPct val="100000"/>
              </a:lnSpc>
              <a:tabLst>
                <a:tab pos="939800" algn="l"/>
              </a:tabLst>
            </a:pPr>
            <a:r>
              <a:rPr sz="2400" dirty="0">
                <a:latin typeface="Calibri"/>
                <a:cs typeface="Calibri"/>
              </a:rPr>
              <a:t>=1	If</a:t>
            </a:r>
            <a:r>
              <a:rPr sz="2400" spc="-25" dirty="0">
                <a:latin typeface="Calibri"/>
                <a:cs typeface="Calibri"/>
              </a:rPr>
              <a:t> </a:t>
            </a:r>
            <a:r>
              <a:rPr sz="2400" dirty="0">
                <a:latin typeface="Cambria Math"/>
                <a:cs typeface="Cambria Math"/>
              </a:rPr>
              <a:t>𝑥</a:t>
            </a:r>
            <a:r>
              <a:rPr sz="2625" baseline="-14285" dirty="0">
                <a:latin typeface="Cambria Math"/>
                <a:cs typeface="Cambria Math"/>
              </a:rPr>
              <a:t>𝑠</a:t>
            </a:r>
            <a:r>
              <a:rPr sz="2625" spc="22" baseline="-14285" dirty="0">
                <a:latin typeface="Cambria Math"/>
                <a:cs typeface="Cambria Math"/>
              </a:rPr>
              <a:t> </a:t>
            </a:r>
            <a:r>
              <a:rPr sz="2400" dirty="0">
                <a:latin typeface="Cambria Math"/>
                <a:cs typeface="Cambria Math"/>
              </a:rPr>
              <a:t>=</a:t>
            </a:r>
            <a:r>
              <a:rPr sz="2400" spc="114" dirty="0">
                <a:latin typeface="Cambria Math"/>
                <a:cs typeface="Cambria Math"/>
              </a:rPr>
              <a:t> </a:t>
            </a:r>
            <a:r>
              <a:rPr sz="2400" spc="-5" dirty="0">
                <a:latin typeface="Calibri"/>
                <a:cs typeface="Calibri"/>
              </a:rPr>
              <a:t>Pidgey</a:t>
            </a:r>
            <a:endParaRPr sz="2400">
              <a:latin typeface="Calibri"/>
              <a:cs typeface="Calibri"/>
            </a:endParaRPr>
          </a:p>
        </p:txBody>
      </p:sp>
      <p:sp>
        <p:nvSpPr>
          <p:cNvPr id="22" name="object 22"/>
          <p:cNvSpPr txBox="1"/>
          <p:nvPr/>
        </p:nvSpPr>
        <p:spPr>
          <a:xfrm>
            <a:off x="5657850" y="4186173"/>
            <a:ext cx="3333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=0</a:t>
            </a:r>
            <a:endParaRPr sz="2400">
              <a:latin typeface="Calibri"/>
              <a:cs typeface="Calibri"/>
            </a:endParaRPr>
          </a:p>
        </p:txBody>
      </p:sp>
      <p:pic>
        <p:nvPicPr>
          <p:cNvPr id="23" name="object 23"/>
          <p:cNvPicPr/>
          <p:nvPr/>
        </p:nvPicPr>
        <p:blipFill>
          <a:blip r:embed="rId2" cstate="print"/>
          <a:stretch>
            <a:fillRect/>
          </a:stretch>
        </p:blipFill>
        <p:spPr>
          <a:xfrm>
            <a:off x="6001511" y="1554480"/>
            <a:ext cx="2368295" cy="524256"/>
          </a:xfrm>
          <a:prstGeom prst="rect">
            <a:avLst/>
          </a:prstGeom>
        </p:spPr>
      </p:pic>
      <p:sp>
        <p:nvSpPr>
          <p:cNvPr id="24" name="object 24"/>
          <p:cNvSpPr txBox="1"/>
          <p:nvPr/>
        </p:nvSpPr>
        <p:spPr>
          <a:xfrm>
            <a:off x="6001511" y="1554480"/>
            <a:ext cx="2368550" cy="524510"/>
          </a:xfrm>
          <a:prstGeom prst="rect">
            <a:avLst/>
          </a:prstGeom>
          <a:ln w="6096">
            <a:solidFill>
              <a:srgbClr val="EC7C30"/>
            </a:solidFill>
          </a:ln>
        </p:spPr>
        <p:txBody>
          <a:bodyPr vert="horz" wrap="square" lIns="0" tIns="23495" rIns="0" bIns="0" rtlCol="0">
            <a:spAutoFit/>
          </a:bodyPr>
          <a:lstStyle/>
          <a:p>
            <a:pPr marL="161290">
              <a:lnSpc>
                <a:spcPct val="100000"/>
              </a:lnSpc>
              <a:spcBef>
                <a:spcPts val="185"/>
              </a:spcBef>
            </a:pPr>
            <a:r>
              <a:rPr sz="2800" spc="-5" dirty="0">
                <a:latin typeface="Calibri"/>
                <a:cs typeface="Calibri"/>
              </a:rPr>
              <a:t>Linear</a:t>
            </a:r>
            <a:r>
              <a:rPr sz="2800" spc="-35" dirty="0">
                <a:latin typeface="Calibri"/>
                <a:cs typeface="Calibri"/>
              </a:rPr>
              <a:t> </a:t>
            </a:r>
            <a:r>
              <a:rPr sz="2800" spc="-5" dirty="0">
                <a:latin typeface="Calibri"/>
                <a:cs typeface="Calibri"/>
              </a:rPr>
              <a:t>model?</a:t>
            </a:r>
            <a:endParaRPr sz="2800">
              <a:latin typeface="Calibri"/>
              <a:cs typeface="Calibri"/>
            </a:endParaRPr>
          </a:p>
        </p:txBody>
      </p:sp>
      <p:sp>
        <p:nvSpPr>
          <p:cNvPr id="25" name="object 25"/>
          <p:cNvSpPr txBox="1"/>
          <p:nvPr/>
        </p:nvSpPr>
        <p:spPr>
          <a:xfrm>
            <a:off x="5862573" y="753617"/>
            <a:ext cx="2616835" cy="452120"/>
          </a:xfrm>
          <a:prstGeom prst="rect">
            <a:avLst/>
          </a:prstGeom>
        </p:spPr>
        <p:txBody>
          <a:bodyPr vert="horz" wrap="square" lIns="0" tIns="12065" rIns="0" bIns="0" rtlCol="0">
            <a:spAutoFit/>
          </a:bodyPr>
          <a:lstStyle/>
          <a:p>
            <a:pPr marL="38100">
              <a:lnSpc>
                <a:spcPct val="100000"/>
              </a:lnSpc>
              <a:spcBef>
                <a:spcPts val="95"/>
              </a:spcBef>
              <a:tabLst>
                <a:tab pos="1406525" algn="l"/>
              </a:tabLst>
            </a:pPr>
            <a:r>
              <a:rPr sz="2800" spc="-5" dirty="0">
                <a:latin typeface="Cambria Math"/>
                <a:cs typeface="Cambria Math"/>
              </a:rPr>
              <a:t>𝑦</a:t>
            </a:r>
            <a:r>
              <a:rPr sz="2800" spc="204" dirty="0">
                <a:latin typeface="Cambria Math"/>
                <a:cs typeface="Cambria Math"/>
              </a:rPr>
              <a:t> </a:t>
            </a:r>
            <a:r>
              <a:rPr sz="2800" spc="-5" dirty="0">
                <a:latin typeface="Cambria Math"/>
                <a:cs typeface="Cambria Math"/>
              </a:rPr>
              <a:t>=</a:t>
            </a:r>
            <a:r>
              <a:rPr sz="2800" spc="160" dirty="0">
                <a:latin typeface="Cambria Math"/>
                <a:cs typeface="Cambria Math"/>
              </a:rPr>
              <a:t> </a:t>
            </a:r>
            <a:r>
              <a:rPr sz="2800" spc="-5" dirty="0">
                <a:latin typeface="Cambria Math"/>
                <a:cs typeface="Cambria Math"/>
              </a:rPr>
              <a:t>𝑏</a:t>
            </a:r>
            <a:r>
              <a:rPr sz="2800" spc="75" dirty="0">
                <a:latin typeface="Cambria Math"/>
                <a:cs typeface="Cambria Math"/>
              </a:rPr>
              <a:t> </a:t>
            </a:r>
            <a:r>
              <a:rPr sz="2800" spc="-5" dirty="0">
                <a:latin typeface="Cambria Math"/>
                <a:cs typeface="Cambria Math"/>
              </a:rPr>
              <a:t>+	</a:t>
            </a:r>
            <a:r>
              <a:rPr sz="2800" spc="2830" dirty="0">
                <a:latin typeface="Cambria Math"/>
                <a:cs typeface="Cambria Math"/>
              </a:rPr>
              <a:t>෍ </a:t>
            </a:r>
            <a:r>
              <a:rPr sz="2800" spc="2835" dirty="0">
                <a:latin typeface="Cambria Math"/>
                <a:cs typeface="Cambria Math"/>
              </a:rPr>
              <a:t> </a:t>
            </a:r>
            <a:r>
              <a:rPr sz="2800" spc="-90" dirty="0">
                <a:latin typeface="Cambria Math"/>
                <a:cs typeface="Cambria Math"/>
              </a:rPr>
              <a:t>𝑤</a:t>
            </a:r>
            <a:r>
              <a:rPr sz="3075" spc="-135" baseline="-16260" dirty="0">
                <a:latin typeface="Cambria Math"/>
                <a:cs typeface="Cambria Math"/>
              </a:rPr>
              <a:t>𝑖</a:t>
            </a:r>
            <a:r>
              <a:rPr sz="2800" spc="-90" dirty="0">
                <a:latin typeface="Cambria Math"/>
                <a:cs typeface="Cambria Math"/>
              </a:rPr>
              <a:t>𝑥</a:t>
            </a:r>
            <a:r>
              <a:rPr sz="3075" spc="-135" baseline="-16260" dirty="0">
                <a:latin typeface="Cambria Math"/>
                <a:cs typeface="Cambria Math"/>
              </a:rPr>
              <a:t>𝑖</a:t>
            </a:r>
            <a:endParaRPr sz="3075" baseline="-16260">
              <a:latin typeface="Cambria Math"/>
              <a:cs typeface="Cambria Math"/>
            </a:endParaRPr>
          </a:p>
        </p:txBody>
      </p:sp>
      <p:sp>
        <p:nvSpPr>
          <p:cNvPr id="29" name="object 29"/>
          <p:cNvSpPr/>
          <p:nvPr/>
        </p:nvSpPr>
        <p:spPr>
          <a:xfrm>
            <a:off x="8158733" y="726186"/>
            <a:ext cx="410209" cy="577850"/>
          </a:xfrm>
          <a:custGeom>
            <a:avLst/>
            <a:gdLst/>
            <a:ahLst/>
            <a:cxnLst/>
            <a:rect l="l" t="t" r="r" b="b"/>
            <a:pathLst>
              <a:path w="410209" h="577850">
                <a:moveTo>
                  <a:pt x="0" y="577596"/>
                </a:moveTo>
                <a:lnTo>
                  <a:pt x="409955" y="577596"/>
                </a:lnTo>
                <a:lnTo>
                  <a:pt x="409955" y="0"/>
                </a:lnTo>
                <a:lnTo>
                  <a:pt x="0" y="0"/>
                </a:lnTo>
                <a:lnTo>
                  <a:pt x="0" y="577596"/>
                </a:lnTo>
                <a:close/>
              </a:path>
            </a:pathLst>
          </a:custGeom>
          <a:ln w="38100">
            <a:solidFill>
              <a:srgbClr val="006FC0"/>
            </a:solidFill>
          </a:ln>
        </p:spPr>
        <p:txBody>
          <a:bodyPr wrap="square" lIns="0" tIns="0" rIns="0" bIns="0" rtlCol="0"/>
          <a:lstStyle/>
          <a:p>
            <a:endParaRPr/>
          </a:p>
        </p:txBody>
      </p:sp>
      <p:sp>
        <p:nvSpPr>
          <p:cNvPr id="30" name="object 30"/>
          <p:cNvSpPr txBox="1"/>
          <p:nvPr/>
        </p:nvSpPr>
        <p:spPr>
          <a:xfrm>
            <a:off x="6319773" y="4213352"/>
            <a:ext cx="12661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otherwise</a:t>
            </a:r>
            <a:endParaRPr sz="2400">
              <a:latin typeface="Calibri"/>
              <a:cs typeface="Calibri"/>
            </a:endParaRPr>
          </a:p>
        </p:txBody>
      </p:sp>
      <p:sp>
        <p:nvSpPr>
          <p:cNvPr id="31" name="object 31"/>
          <p:cNvSpPr txBox="1"/>
          <p:nvPr/>
        </p:nvSpPr>
        <p:spPr>
          <a:xfrm>
            <a:off x="5243195" y="4962499"/>
            <a:ext cx="3093720" cy="1169035"/>
          </a:xfrm>
          <a:prstGeom prst="rect">
            <a:avLst/>
          </a:prstGeom>
        </p:spPr>
        <p:txBody>
          <a:bodyPr vert="horz" wrap="square" lIns="0" tIns="218440" rIns="0" bIns="0" rtlCol="0">
            <a:spAutoFit/>
          </a:bodyPr>
          <a:lstStyle/>
          <a:p>
            <a:pPr marL="38100">
              <a:lnSpc>
                <a:spcPct val="100000"/>
              </a:lnSpc>
              <a:spcBef>
                <a:spcPts val="1720"/>
              </a:spcBef>
            </a:pPr>
            <a:r>
              <a:rPr sz="2400" dirty="0">
                <a:latin typeface="Calibri"/>
                <a:cs typeface="Calibri"/>
              </a:rPr>
              <a:t>If</a:t>
            </a:r>
            <a:r>
              <a:rPr sz="2400" spc="-25" dirty="0">
                <a:latin typeface="Calibri"/>
                <a:cs typeface="Calibri"/>
              </a:rPr>
              <a:t> </a:t>
            </a:r>
            <a:r>
              <a:rPr sz="2400" dirty="0">
                <a:latin typeface="Cambria Math"/>
                <a:cs typeface="Cambria Math"/>
              </a:rPr>
              <a:t>𝑥</a:t>
            </a:r>
            <a:r>
              <a:rPr sz="2625" baseline="-15873" dirty="0">
                <a:latin typeface="Cambria Math"/>
                <a:cs typeface="Cambria Math"/>
              </a:rPr>
              <a:t>𝑠</a:t>
            </a:r>
            <a:r>
              <a:rPr sz="2625" spc="30" baseline="-15873" dirty="0">
                <a:latin typeface="Cambria Math"/>
                <a:cs typeface="Cambria Math"/>
              </a:rPr>
              <a:t> </a:t>
            </a:r>
            <a:r>
              <a:rPr sz="2400" dirty="0">
                <a:latin typeface="Cambria Math"/>
                <a:cs typeface="Cambria Math"/>
              </a:rPr>
              <a:t>=</a:t>
            </a:r>
            <a:r>
              <a:rPr sz="2400" spc="120" dirty="0">
                <a:latin typeface="Cambria Math"/>
                <a:cs typeface="Cambria Math"/>
              </a:rPr>
              <a:t> </a:t>
            </a:r>
            <a:r>
              <a:rPr sz="2400" spc="-5" dirty="0">
                <a:latin typeface="Calibri"/>
                <a:cs typeface="Calibri"/>
              </a:rPr>
              <a:t>Pidgey</a:t>
            </a:r>
            <a:endParaRPr sz="2400">
              <a:latin typeface="Calibri"/>
              <a:cs typeface="Calibri"/>
            </a:endParaRPr>
          </a:p>
          <a:p>
            <a:pPr marL="847725">
              <a:lnSpc>
                <a:spcPct val="100000"/>
              </a:lnSpc>
              <a:spcBef>
                <a:spcPts val="1620"/>
              </a:spcBef>
            </a:pPr>
            <a:r>
              <a:rPr sz="2400" dirty="0">
                <a:latin typeface="Cambria Math"/>
                <a:cs typeface="Cambria Math"/>
              </a:rPr>
              <a:t>𝑦</a:t>
            </a:r>
            <a:r>
              <a:rPr sz="2400" spc="165" dirty="0">
                <a:latin typeface="Cambria Math"/>
                <a:cs typeface="Cambria Math"/>
              </a:rPr>
              <a:t> </a:t>
            </a:r>
            <a:r>
              <a:rPr sz="2400" dirty="0">
                <a:latin typeface="Cambria Math"/>
                <a:cs typeface="Cambria Math"/>
              </a:rPr>
              <a:t>=</a:t>
            </a:r>
            <a:r>
              <a:rPr sz="2400" spc="114" dirty="0">
                <a:latin typeface="Cambria Math"/>
                <a:cs typeface="Cambria Math"/>
              </a:rPr>
              <a:t> </a:t>
            </a:r>
            <a:r>
              <a:rPr sz="2400" spc="-45" dirty="0">
                <a:latin typeface="Cambria Math"/>
                <a:cs typeface="Cambria Math"/>
              </a:rPr>
              <a:t>𝑏</a:t>
            </a:r>
            <a:r>
              <a:rPr sz="2625" spc="-67" baseline="-15873" dirty="0">
                <a:latin typeface="Cambria Math"/>
                <a:cs typeface="Cambria Math"/>
              </a:rPr>
              <a:t>1</a:t>
            </a:r>
            <a:r>
              <a:rPr sz="2625" spc="367" baseline="-15873" dirty="0">
                <a:latin typeface="Cambria Math"/>
                <a:cs typeface="Cambria Math"/>
              </a:rPr>
              <a:t> </a:t>
            </a:r>
            <a:r>
              <a:rPr sz="2400" dirty="0">
                <a:latin typeface="Cambria Math"/>
                <a:cs typeface="Cambria Math"/>
              </a:rPr>
              <a:t>+</a:t>
            </a:r>
            <a:r>
              <a:rPr sz="2400" spc="-20" dirty="0">
                <a:latin typeface="Cambria Math"/>
                <a:cs typeface="Cambria Math"/>
              </a:rPr>
              <a:t> </a:t>
            </a:r>
            <a:r>
              <a:rPr sz="2400" spc="-55" dirty="0">
                <a:latin typeface="Cambria Math"/>
                <a:cs typeface="Cambria Math"/>
              </a:rPr>
              <a:t>𝑤</a:t>
            </a:r>
            <a:r>
              <a:rPr sz="2625" spc="-82" baseline="-15873" dirty="0">
                <a:latin typeface="Cambria Math"/>
                <a:cs typeface="Cambria Math"/>
              </a:rPr>
              <a:t>1</a:t>
            </a:r>
            <a:r>
              <a:rPr sz="2625" spc="367" baseline="-15873" dirty="0">
                <a:latin typeface="Cambria Math"/>
                <a:cs typeface="Cambria Math"/>
              </a:rPr>
              <a:t> </a:t>
            </a:r>
            <a:r>
              <a:rPr sz="2400" spc="80" dirty="0">
                <a:latin typeface="Cambria Math"/>
                <a:cs typeface="Cambria Math"/>
              </a:rPr>
              <a:t>∙</a:t>
            </a:r>
            <a:r>
              <a:rPr sz="2400" spc="-5"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endParaRPr sz="2625" baseline="-15873">
              <a:latin typeface="Cambria Math"/>
              <a:cs typeface="Cambria Math"/>
            </a:endParaRPr>
          </a:p>
        </p:txBody>
      </p:sp>
      <p:sp>
        <p:nvSpPr>
          <p:cNvPr id="32" name="object 32"/>
          <p:cNvSpPr txBox="1"/>
          <p:nvPr/>
        </p:nvSpPr>
        <p:spPr>
          <a:xfrm>
            <a:off x="1975104" y="1883664"/>
            <a:ext cx="516890" cy="402590"/>
          </a:xfrm>
          <a:prstGeom prst="rect">
            <a:avLst/>
          </a:prstGeom>
          <a:solidFill>
            <a:srgbClr val="EC7C30"/>
          </a:solidFill>
          <a:ln w="12191">
            <a:solidFill>
              <a:srgbClr val="AD5A20"/>
            </a:solidFill>
          </a:ln>
        </p:spPr>
        <p:txBody>
          <a:bodyPr vert="horz" wrap="square" lIns="0" tIns="0" rIns="0" bIns="0" rtlCol="0">
            <a:spAutoFit/>
          </a:bodyPr>
          <a:lstStyle/>
          <a:p>
            <a:pPr marL="168275">
              <a:lnSpc>
                <a:spcPts val="3080"/>
              </a:lnSpc>
            </a:pPr>
            <a:r>
              <a:rPr sz="2800" spc="-5" dirty="0">
                <a:solidFill>
                  <a:srgbClr val="FFFFFF"/>
                </a:solidFill>
                <a:latin typeface="Calibri"/>
                <a:cs typeface="Calibri"/>
              </a:rPr>
              <a:t>1</a:t>
            </a:r>
            <a:endParaRPr sz="2800">
              <a:latin typeface="Calibri"/>
              <a:cs typeface="Calibri"/>
            </a:endParaRPr>
          </a:p>
        </p:txBody>
      </p:sp>
      <p:sp>
        <p:nvSpPr>
          <p:cNvPr id="34" name="object 34"/>
          <p:cNvSpPr txBox="1"/>
          <p:nvPr/>
        </p:nvSpPr>
        <p:spPr>
          <a:xfrm>
            <a:off x="1975104" y="2494788"/>
            <a:ext cx="516890" cy="402590"/>
          </a:xfrm>
          <a:prstGeom prst="rect">
            <a:avLst/>
          </a:prstGeom>
          <a:solidFill>
            <a:srgbClr val="EC7C30"/>
          </a:solidFill>
          <a:ln w="12191">
            <a:solidFill>
              <a:srgbClr val="AD5A20"/>
            </a:solidFill>
          </a:ln>
        </p:spPr>
        <p:txBody>
          <a:bodyPr vert="horz" wrap="square" lIns="0" tIns="0" rIns="0" bIns="0" rtlCol="0">
            <a:spAutoFit/>
          </a:bodyPr>
          <a:lstStyle/>
          <a:p>
            <a:pPr marL="168275">
              <a:lnSpc>
                <a:spcPts val="3080"/>
              </a:lnSpc>
            </a:pPr>
            <a:r>
              <a:rPr sz="2800" spc="-5" dirty="0">
                <a:solidFill>
                  <a:srgbClr val="FFFFFF"/>
                </a:solidFill>
                <a:latin typeface="Calibri"/>
                <a:cs typeface="Calibri"/>
              </a:rPr>
              <a:t>1</a:t>
            </a:r>
            <a:endParaRPr sz="2800">
              <a:latin typeface="Calibri"/>
              <a:cs typeface="Calibri"/>
            </a:endParaRPr>
          </a:p>
        </p:txBody>
      </p:sp>
      <p:sp>
        <p:nvSpPr>
          <p:cNvPr id="35" name="object 35"/>
          <p:cNvSpPr txBox="1"/>
          <p:nvPr/>
        </p:nvSpPr>
        <p:spPr>
          <a:xfrm>
            <a:off x="1987295" y="3145535"/>
            <a:ext cx="516890" cy="402590"/>
          </a:xfrm>
          <a:prstGeom prst="rect">
            <a:avLst/>
          </a:prstGeom>
          <a:solidFill>
            <a:srgbClr val="EC7C30"/>
          </a:solidFill>
          <a:ln w="12191">
            <a:solidFill>
              <a:srgbClr val="AD5A20"/>
            </a:solidFill>
          </a:ln>
        </p:spPr>
        <p:txBody>
          <a:bodyPr vert="horz" wrap="square" lIns="0" tIns="0" rIns="0" bIns="0" rtlCol="0">
            <a:spAutoFit/>
          </a:bodyPr>
          <a:lstStyle/>
          <a:p>
            <a:pPr marL="168275">
              <a:lnSpc>
                <a:spcPts val="3085"/>
              </a:lnSpc>
            </a:pPr>
            <a:r>
              <a:rPr sz="2800" spc="-5" dirty="0">
                <a:solidFill>
                  <a:srgbClr val="FFFFFF"/>
                </a:solidFill>
                <a:latin typeface="Calibri"/>
                <a:cs typeface="Calibri"/>
              </a:rPr>
              <a:t>0</a:t>
            </a:r>
            <a:endParaRPr sz="2800">
              <a:latin typeface="Calibri"/>
              <a:cs typeface="Calibri"/>
            </a:endParaRPr>
          </a:p>
        </p:txBody>
      </p:sp>
      <p:sp>
        <p:nvSpPr>
          <p:cNvPr id="36" name="object 36"/>
          <p:cNvSpPr txBox="1"/>
          <p:nvPr/>
        </p:nvSpPr>
        <p:spPr>
          <a:xfrm>
            <a:off x="1965960" y="3777996"/>
            <a:ext cx="516890" cy="403860"/>
          </a:xfrm>
          <a:prstGeom prst="rect">
            <a:avLst/>
          </a:prstGeom>
          <a:solidFill>
            <a:srgbClr val="EC7C30"/>
          </a:solidFill>
          <a:ln w="12191">
            <a:solidFill>
              <a:srgbClr val="AD5A20"/>
            </a:solidFill>
          </a:ln>
        </p:spPr>
        <p:txBody>
          <a:bodyPr vert="horz" wrap="square" lIns="0" tIns="0" rIns="0" bIns="0" rtlCol="0">
            <a:spAutoFit/>
          </a:bodyPr>
          <a:lstStyle/>
          <a:p>
            <a:pPr marL="167640">
              <a:lnSpc>
                <a:spcPts val="3095"/>
              </a:lnSpc>
            </a:pPr>
            <a:r>
              <a:rPr sz="2800" spc="-5" dirty="0">
                <a:solidFill>
                  <a:srgbClr val="FFFFFF"/>
                </a:solidFill>
                <a:latin typeface="Calibri"/>
                <a:cs typeface="Calibri"/>
              </a:rPr>
              <a:t>0</a:t>
            </a:r>
            <a:endParaRPr sz="2800">
              <a:latin typeface="Calibri"/>
              <a:cs typeface="Calibri"/>
            </a:endParaRPr>
          </a:p>
        </p:txBody>
      </p:sp>
      <p:sp>
        <p:nvSpPr>
          <p:cNvPr id="37" name="object 37"/>
          <p:cNvSpPr txBox="1"/>
          <p:nvPr/>
        </p:nvSpPr>
        <p:spPr>
          <a:xfrm>
            <a:off x="1965960" y="4375403"/>
            <a:ext cx="516890" cy="403860"/>
          </a:xfrm>
          <a:prstGeom prst="rect">
            <a:avLst/>
          </a:prstGeom>
          <a:solidFill>
            <a:srgbClr val="EC7C30"/>
          </a:solidFill>
          <a:ln w="12191">
            <a:solidFill>
              <a:srgbClr val="AD5A20"/>
            </a:solidFill>
          </a:ln>
        </p:spPr>
        <p:txBody>
          <a:bodyPr vert="horz" wrap="square" lIns="0" tIns="0" rIns="0" bIns="0" rtlCol="0">
            <a:spAutoFit/>
          </a:bodyPr>
          <a:lstStyle/>
          <a:p>
            <a:pPr marL="167640">
              <a:lnSpc>
                <a:spcPts val="3095"/>
              </a:lnSpc>
            </a:pPr>
            <a:r>
              <a:rPr sz="2800" spc="-5" dirty="0">
                <a:solidFill>
                  <a:srgbClr val="FFFFFF"/>
                </a:solidFill>
                <a:latin typeface="Calibri"/>
                <a:cs typeface="Calibri"/>
              </a:rPr>
              <a:t>0</a:t>
            </a:r>
            <a:endParaRPr sz="2800">
              <a:latin typeface="Calibri"/>
              <a:cs typeface="Calibri"/>
            </a:endParaRPr>
          </a:p>
        </p:txBody>
      </p:sp>
      <p:sp>
        <p:nvSpPr>
          <p:cNvPr id="38" name="object 38"/>
          <p:cNvSpPr txBox="1"/>
          <p:nvPr/>
        </p:nvSpPr>
        <p:spPr>
          <a:xfrm>
            <a:off x="1967483" y="5007864"/>
            <a:ext cx="516890" cy="402590"/>
          </a:xfrm>
          <a:prstGeom prst="rect">
            <a:avLst/>
          </a:prstGeom>
          <a:solidFill>
            <a:srgbClr val="EC7C30"/>
          </a:solidFill>
          <a:ln w="12191">
            <a:solidFill>
              <a:srgbClr val="AD5A20"/>
            </a:solidFill>
          </a:ln>
        </p:spPr>
        <p:txBody>
          <a:bodyPr vert="horz" wrap="square" lIns="0" tIns="0" rIns="0" bIns="0" rtlCol="0">
            <a:spAutoFit/>
          </a:bodyPr>
          <a:lstStyle/>
          <a:p>
            <a:pPr marL="168275">
              <a:lnSpc>
                <a:spcPts val="3090"/>
              </a:lnSpc>
            </a:pPr>
            <a:r>
              <a:rPr sz="2800" spc="-5" dirty="0">
                <a:solidFill>
                  <a:srgbClr val="FFFFFF"/>
                </a:solidFill>
                <a:latin typeface="Calibri"/>
                <a:cs typeface="Calibri"/>
              </a:rPr>
              <a:t>0</a:t>
            </a:r>
            <a:endParaRPr sz="2800">
              <a:latin typeface="Calibri"/>
              <a:cs typeface="Calibri"/>
            </a:endParaRPr>
          </a:p>
        </p:txBody>
      </p:sp>
      <p:sp>
        <p:nvSpPr>
          <p:cNvPr id="39" name="object 39"/>
          <p:cNvSpPr txBox="1"/>
          <p:nvPr/>
        </p:nvSpPr>
        <p:spPr>
          <a:xfrm>
            <a:off x="1967483" y="5582411"/>
            <a:ext cx="516890" cy="402590"/>
          </a:xfrm>
          <a:prstGeom prst="rect">
            <a:avLst/>
          </a:prstGeom>
          <a:solidFill>
            <a:srgbClr val="EC7C30"/>
          </a:solidFill>
          <a:ln w="12191">
            <a:solidFill>
              <a:srgbClr val="AD5A20"/>
            </a:solidFill>
          </a:ln>
        </p:spPr>
        <p:txBody>
          <a:bodyPr vert="horz" wrap="square" lIns="0" tIns="0" rIns="0" bIns="0" rtlCol="0">
            <a:spAutoFit/>
          </a:bodyPr>
          <a:lstStyle/>
          <a:p>
            <a:pPr marL="168275">
              <a:lnSpc>
                <a:spcPts val="3090"/>
              </a:lnSpc>
            </a:pPr>
            <a:r>
              <a:rPr sz="2800" spc="-5" dirty="0">
                <a:solidFill>
                  <a:srgbClr val="FFFFFF"/>
                </a:solidFill>
                <a:latin typeface="Calibri"/>
                <a:cs typeface="Calibri"/>
              </a:rPr>
              <a:t>0</a:t>
            </a:r>
            <a:endParaRPr sz="2800">
              <a:latin typeface="Calibri"/>
              <a:cs typeface="Calibri"/>
            </a:endParaRPr>
          </a:p>
        </p:txBody>
      </p:sp>
      <p:sp>
        <p:nvSpPr>
          <p:cNvPr id="40" name="object 40"/>
          <p:cNvSpPr txBox="1"/>
          <p:nvPr/>
        </p:nvSpPr>
        <p:spPr>
          <a:xfrm>
            <a:off x="1965960" y="6175247"/>
            <a:ext cx="516890" cy="402590"/>
          </a:xfrm>
          <a:prstGeom prst="rect">
            <a:avLst/>
          </a:prstGeom>
          <a:solidFill>
            <a:srgbClr val="EC7C30"/>
          </a:solidFill>
          <a:ln w="12191">
            <a:solidFill>
              <a:srgbClr val="AD5A20"/>
            </a:solidFill>
          </a:ln>
        </p:spPr>
        <p:txBody>
          <a:bodyPr vert="horz" wrap="square" lIns="0" tIns="0" rIns="0" bIns="0" rtlCol="0">
            <a:spAutoFit/>
          </a:bodyPr>
          <a:lstStyle/>
          <a:p>
            <a:pPr marL="167640">
              <a:lnSpc>
                <a:spcPts val="3090"/>
              </a:lnSpc>
            </a:pPr>
            <a:r>
              <a:rPr sz="2800" spc="-5" dirty="0">
                <a:solidFill>
                  <a:srgbClr val="FFFFFF"/>
                </a:solidFill>
                <a:latin typeface="Calibri"/>
                <a:cs typeface="Calibri"/>
              </a:rPr>
              <a:t>0</a:t>
            </a:r>
            <a:endParaRPr sz="2800">
              <a:latin typeface="Calibri"/>
              <a:cs typeface="Calibri"/>
            </a:endParaRPr>
          </a:p>
        </p:txBody>
      </p:sp>
      <p:sp>
        <p:nvSpPr>
          <p:cNvPr id="41" name="object 41"/>
          <p:cNvSpPr txBox="1"/>
          <p:nvPr/>
        </p:nvSpPr>
        <p:spPr>
          <a:xfrm>
            <a:off x="2585339" y="2497582"/>
            <a:ext cx="488315" cy="391160"/>
          </a:xfrm>
          <a:prstGeom prst="rect">
            <a:avLst/>
          </a:prstGeom>
        </p:spPr>
        <p:txBody>
          <a:bodyPr vert="horz" wrap="square" lIns="0" tIns="12700" rIns="0" bIns="0" rtlCol="0">
            <a:spAutoFit/>
          </a:bodyPr>
          <a:lstStyle/>
          <a:p>
            <a:pPr marL="38100">
              <a:lnSpc>
                <a:spcPct val="100000"/>
              </a:lnSpc>
              <a:spcBef>
                <a:spcPts val="100"/>
              </a:spcBef>
            </a:pPr>
            <a:r>
              <a:rPr sz="3600" spc="82" baseline="11574" dirty="0">
                <a:latin typeface="Cambria Math"/>
                <a:cs typeface="Cambria Math"/>
              </a:rPr>
              <a:t>𝑥</a:t>
            </a:r>
            <a:r>
              <a:rPr sz="1750" spc="55" dirty="0">
                <a:latin typeface="Cambria Math"/>
                <a:cs typeface="Cambria Math"/>
              </a:rPr>
              <a:t>𝑐𝑝</a:t>
            </a:r>
            <a:endParaRPr sz="1750">
              <a:latin typeface="Cambria Math"/>
              <a:cs typeface="Cambria Math"/>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29000" y="0"/>
            <a:ext cx="5168900" cy="6768465"/>
            <a:chOff x="3429000" y="0"/>
            <a:chExt cx="5168900" cy="6768465"/>
          </a:xfrm>
        </p:grpSpPr>
        <p:pic>
          <p:nvPicPr>
            <p:cNvPr id="3" name="object 3"/>
            <p:cNvPicPr/>
            <p:nvPr/>
          </p:nvPicPr>
          <p:blipFill>
            <a:blip r:embed="rId2" cstate="print"/>
            <a:stretch>
              <a:fillRect/>
            </a:stretch>
          </p:blipFill>
          <p:spPr>
            <a:xfrm>
              <a:off x="3505200" y="3466083"/>
              <a:ext cx="5003800" cy="3302000"/>
            </a:xfrm>
            <a:prstGeom prst="rect">
              <a:avLst/>
            </a:prstGeom>
          </p:spPr>
        </p:pic>
        <p:pic>
          <p:nvPicPr>
            <p:cNvPr id="4" name="object 4"/>
            <p:cNvPicPr/>
            <p:nvPr/>
          </p:nvPicPr>
          <p:blipFill>
            <a:blip r:embed="rId3" cstate="print"/>
            <a:stretch>
              <a:fillRect/>
            </a:stretch>
          </p:blipFill>
          <p:spPr>
            <a:xfrm>
              <a:off x="3429000" y="0"/>
              <a:ext cx="5168900" cy="3479800"/>
            </a:xfrm>
            <a:prstGeom prst="rect">
              <a:avLst/>
            </a:prstGeom>
          </p:spPr>
        </p:pic>
      </p:grpSp>
      <p:sp>
        <p:nvSpPr>
          <p:cNvPr id="5" name="object 5"/>
          <p:cNvSpPr txBox="1"/>
          <p:nvPr/>
        </p:nvSpPr>
        <p:spPr>
          <a:xfrm>
            <a:off x="1335150" y="4509642"/>
            <a:ext cx="1718310" cy="75692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Average</a:t>
            </a:r>
            <a:r>
              <a:rPr sz="2400" spc="-75" dirty="0">
                <a:latin typeface="Calibri"/>
                <a:cs typeface="Calibri"/>
              </a:rPr>
              <a:t> </a:t>
            </a:r>
            <a:r>
              <a:rPr sz="2400" spc="-10" dirty="0">
                <a:latin typeface="Calibri"/>
                <a:cs typeface="Calibri"/>
              </a:rPr>
              <a:t>error</a:t>
            </a:r>
            <a:endParaRPr sz="2400">
              <a:latin typeface="Calibri"/>
              <a:cs typeface="Calibri"/>
            </a:endParaRPr>
          </a:p>
          <a:p>
            <a:pPr marL="12700">
              <a:lnSpc>
                <a:spcPct val="100000"/>
              </a:lnSpc>
            </a:pPr>
            <a:r>
              <a:rPr sz="2400" dirty="0">
                <a:latin typeface="Calibri"/>
                <a:cs typeface="Calibri"/>
              </a:rPr>
              <a:t>=</a:t>
            </a:r>
            <a:r>
              <a:rPr sz="2400" spc="-45" dirty="0">
                <a:latin typeface="Calibri"/>
                <a:cs typeface="Calibri"/>
              </a:rPr>
              <a:t> </a:t>
            </a:r>
            <a:r>
              <a:rPr sz="2400" spc="-5" dirty="0">
                <a:latin typeface="Calibri"/>
                <a:cs typeface="Calibri"/>
              </a:rPr>
              <a:t>14.3</a:t>
            </a:r>
            <a:endParaRPr sz="2400">
              <a:latin typeface="Calibri"/>
              <a:cs typeface="Calibri"/>
            </a:endParaRPr>
          </a:p>
        </p:txBody>
      </p:sp>
      <p:sp>
        <p:nvSpPr>
          <p:cNvPr id="6" name="object 6"/>
          <p:cNvSpPr txBox="1"/>
          <p:nvPr/>
        </p:nvSpPr>
        <p:spPr>
          <a:xfrm>
            <a:off x="1397635" y="1174496"/>
            <a:ext cx="1718310" cy="75692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Average</a:t>
            </a:r>
            <a:r>
              <a:rPr sz="2400" spc="-75" dirty="0">
                <a:latin typeface="Calibri"/>
                <a:cs typeface="Calibri"/>
              </a:rPr>
              <a:t> </a:t>
            </a:r>
            <a:r>
              <a:rPr sz="2400" spc="-10" dirty="0">
                <a:latin typeface="Calibri"/>
                <a:cs typeface="Calibri"/>
              </a:rPr>
              <a:t>error</a:t>
            </a:r>
            <a:endParaRPr sz="2400">
              <a:latin typeface="Calibri"/>
              <a:cs typeface="Calibri"/>
            </a:endParaRPr>
          </a:p>
          <a:p>
            <a:pPr marL="12700">
              <a:lnSpc>
                <a:spcPct val="100000"/>
              </a:lnSpc>
            </a:pPr>
            <a:r>
              <a:rPr sz="2400" dirty="0">
                <a:latin typeface="Calibri"/>
                <a:cs typeface="Calibri"/>
              </a:rPr>
              <a:t>=</a:t>
            </a:r>
            <a:r>
              <a:rPr sz="2400" spc="-50" dirty="0">
                <a:latin typeface="Calibri"/>
                <a:cs typeface="Calibri"/>
              </a:rPr>
              <a:t> </a:t>
            </a:r>
            <a:r>
              <a:rPr sz="2400" dirty="0">
                <a:latin typeface="Calibri"/>
                <a:cs typeface="Calibri"/>
              </a:rPr>
              <a:t>3.8</a:t>
            </a:r>
            <a:endParaRPr sz="2400">
              <a:latin typeface="Calibri"/>
              <a:cs typeface="Calibri"/>
            </a:endParaRPr>
          </a:p>
        </p:txBody>
      </p:sp>
      <p:sp>
        <p:nvSpPr>
          <p:cNvPr id="7" name="object 7"/>
          <p:cNvSpPr txBox="1">
            <a:spLocks noGrp="1"/>
          </p:cNvSpPr>
          <p:nvPr>
            <p:ph type="title"/>
          </p:nvPr>
        </p:nvSpPr>
        <p:spPr>
          <a:xfrm>
            <a:off x="4686427" y="343280"/>
            <a:ext cx="1007110" cy="756920"/>
          </a:xfrm>
          <a:prstGeom prst="rect">
            <a:avLst/>
          </a:prstGeom>
        </p:spPr>
        <p:txBody>
          <a:bodyPr vert="horz" wrap="square" lIns="0" tIns="12700" rIns="0" bIns="0" rtlCol="0">
            <a:spAutoFit/>
          </a:bodyPr>
          <a:lstStyle/>
          <a:p>
            <a:pPr marL="12700" marR="5080">
              <a:lnSpc>
                <a:spcPct val="100000"/>
              </a:lnSpc>
              <a:spcBef>
                <a:spcPts val="100"/>
              </a:spcBef>
            </a:pPr>
            <a:r>
              <a:rPr sz="2400" b="0" spc="-150" dirty="0">
                <a:latin typeface="Calibri"/>
                <a:cs typeface="Calibri"/>
              </a:rPr>
              <a:t>T</a:t>
            </a:r>
            <a:r>
              <a:rPr sz="2400" b="0" spc="-45" dirty="0">
                <a:latin typeface="Calibri"/>
                <a:cs typeface="Calibri"/>
              </a:rPr>
              <a:t>r</a:t>
            </a:r>
            <a:r>
              <a:rPr sz="2400" b="0" dirty="0">
                <a:latin typeface="Calibri"/>
                <a:cs typeface="Calibri"/>
              </a:rPr>
              <a:t>aining  </a:t>
            </a:r>
            <a:r>
              <a:rPr sz="2400" b="0" spc="-15" dirty="0">
                <a:latin typeface="Calibri"/>
                <a:cs typeface="Calibri"/>
              </a:rPr>
              <a:t>Data</a:t>
            </a:r>
            <a:endParaRPr sz="2400">
              <a:latin typeface="Calibri"/>
              <a:cs typeface="Calibri"/>
            </a:endParaRPr>
          </a:p>
        </p:txBody>
      </p:sp>
      <p:sp>
        <p:nvSpPr>
          <p:cNvPr id="8" name="object 8"/>
          <p:cNvSpPr txBox="1"/>
          <p:nvPr/>
        </p:nvSpPr>
        <p:spPr>
          <a:xfrm>
            <a:off x="4686427" y="3936568"/>
            <a:ext cx="891540" cy="391795"/>
          </a:xfrm>
          <a:prstGeom prst="rect">
            <a:avLst/>
          </a:prstGeom>
        </p:spPr>
        <p:txBody>
          <a:bodyPr vert="horz" wrap="square" lIns="0" tIns="12700" rIns="0" bIns="0" rtlCol="0">
            <a:spAutoFit/>
          </a:bodyPr>
          <a:lstStyle/>
          <a:p>
            <a:pPr marL="12700">
              <a:lnSpc>
                <a:spcPct val="100000"/>
              </a:lnSpc>
              <a:spcBef>
                <a:spcPts val="100"/>
              </a:spcBef>
            </a:pPr>
            <a:r>
              <a:rPr sz="2400" spc="-220" dirty="0">
                <a:latin typeface="Calibri"/>
                <a:cs typeface="Calibri"/>
              </a:rPr>
              <a:t>T</a:t>
            </a:r>
            <a:r>
              <a:rPr sz="2400" dirty="0">
                <a:latin typeface="Calibri"/>
                <a:cs typeface="Calibri"/>
              </a:rPr>
              <a:t>e</a:t>
            </a:r>
            <a:r>
              <a:rPr sz="2400" spc="-25" dirty="0">
                <a:latin typeface="Calibri"/>
                <a:cs typeface="Calibri"/>
              </a:rPr>
              <a:t>s</a:t>
            </a:r>
            <a:r>
              <a:rPr sz="2400" dirty="0">
                <a:latin typeface="Calibri"/>
                <a:cs typeface="Calibri"/>
              </a:rPr>
              <a:t>ting</a:t>
            </a:r>
            <a:endParaRPr sz="2400">
              <a:latin typeface="Calibri"/>
              <a:cs typeface="Calibri"/>
            </a:endParaRPr>
          </a:p>
        </p:txBody>
      </p:sp>
      <p:sp>
        <p:nvSpPr>
          <p:cNvPr id="9" name="object 9"/>
          <p:cNvSpPr txBox="1"/>
          <p:nvPr/>
        </p:nvSpPr>
        <p:spPr>
          <a:xfrm>
            <a:off x="4686427" y="4303014"/>
            <a:ext cx="6019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D</a:t>
            </a:r>
            <a:r>
              <a:rPr sz="2400" spc="-20" dirty="0">
                <a:latin typeface="Calibri"/>
                <a:cs typeface="Calibri"/>
              </a:rPr>
              <a:t>a</a:t>
            </a:r>
            <a:r>
              <a:rPr sz="2400" spc="-25" dirty="0">
                <a:latin typeface="Calibri"/>
                <a:cs typeface="Calibri"/>
              </a:rPr>
              <a:t>t</a:t>
            </a:r>
            <a:r>
              <a:rPr sz="2400" dirty="0">
                <a:latin typeface="Calibri"/>
                <a:cs typeface="Calibri"/>
              </a:rPr>
              <a:t>a</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6246" y="1412874"/>
            <a:ext cx="2851785" cy="878840"/>
          </a:xfrm>
          <a:prstGeom prst="rect">
            <a:avLst/>
          </a:prstGeom>
        </p:spPr>
        <p:txBody>
          <a:bodyPr vert="horz" wrap="square" lIns="0" tIns="12065" rIns="0" bIns="0" rtlCol="0">
            <a:spAutoFit/>
          </a:bodyPr>
          <a:lstStyle/>
          <a:p>
            <a:pPr marL="12700" marR="5080">
              <a:lnSpc>
                <a:spcPct val="100000"/>
              </a:lnSpc>
              <a:spcBef>
                <a:spcPts val="95"/>
              </a:spcBef>
            </a:pPr>
            <a:r>
              <a:rPr sz="2800" spc="-20" dirty="0">
                <a:latin typeface="Calibri"/>
                <a:cs typeface="Calibri"/>
              </a:rPr>
              <a:t>Are</a:t>
            </a:r>
            <a:r>
              <a:rPr sz="2800" spc="-15" dirty="0">
                <a:latin typeface="Calibri"/>
                <a:cs typeface="Calibri"/>
              </a:rPr>
              <a:t> there</a:t>
            </a:r>
            <a:r>
              <a:rPr sz="2800" dirty="0">
                <a:latin typeface="Calibri"/>
                <a:cs typeface="Calibri"/>
              </a:rPr>
              <a:t> </a:t>
            </a:r>
            <a:r>
              <a:rPr sz="2800" spc="-20" dirty="0">
                <a:latin typeface="Calibri"/>
                <a:cs typeface="Calibri"/>
              </a:rPr>
              <a:t>any</a:t>
            </a:r>
            <a:r>
              <a:rPr sz="2800" spc="-15" dirty="0">
                <a:latin typeface="Calibri"/>
                <a:cs typeface="Calibri"/>
              </a:rPr>
              <a:t> </a:t>
            </a:r>
            <a:r>
              <a:rPr sz="2800" spc="-10" dirty="0">
                <a:latin typeface="Calibri"/>
                <a:cs typeface="Calibri"/>
              </a:rPr>
              <a:t>other </a:t>
            </a:r>
            <a:r>
              <a:rPr sz="2800" spc="-620" dirty="0">
                <a:latin typeface="Calibri"/>
                <a:cs typeface="Calibri"/>
              </a:rPr>
              <a:t> </a:t>
            </a:r>
            <a:r>
              <a:rPr sz="2800" spc="-10" dirty="0">
                <a:latin typeface="Calibri"/>
                <a:cs typeface="Calibri"/>
              </a:rPr>
              <a:t>hidden</a:t>
            </a:r>
            <a:r>
              <a:rPr sz="2800" spc="25" dirty="0">
                <a:latin typeface="Calibri"/>
                <a:cs typeface="Calibri"/>
              </a:rPr>
              <a:t> </a:t>
            </a:r>
            <a:r>
              <a:rPr sz="2800" spc="-20" dirty="0">
                <a:latin typeface="Calibri"/>
                <a:cs typeface="Calibri"/>
              </a:rPr>
              <a:t>factors?</a:t>
            </a:r>
            <a:endParaRPr sz="2800">
              <a:latin typeface="Calibri"/>
              <a:cs typeface="Calibri"/>
            </a:endParaRPr>
          </a:p>
        </p:txBody>
      </p:sp>
      <p:sp>
        <p:nvSpPr>
          <p:cNvPr id="3" name="object 3"/>
          <p:cNvSpPr/>
          <p:nvPr/>
        </p:nvSpPr>
        <p:spPr>
          <a:xfrm>
            <a:off x="4556759" y="309372"/>
            <a:ext cx="460375" cy="2464435"/>
          </a:xfrm>
          <a:custGeom>
            <a:avLst/>
            <a:gdLst/>
            <a:ahLst/>
            <a:cxnLst/>
            <a:rect l="l" t="t" r="r" b="b"/>
            <a:pathLst>
              <a:path w="460375" h="2464435">
                <a:moveTo>
                  <a:pt x="460248" y="0"/>
                </a:moveTo>
                <a:lnTo>
                  <a:pt x="0" y="0"/>
                </a:lnTo>
                <a:lnTo>
                  <a:pt x="0" y="2464307"/>
                </a:lnTo>
                <a:lnTo>
                  <a:pt x="460248" y="2464307"/>
                </a:lnTo>
                <a:lnTo>
                  <a:pt x="460248" y="0"/>
                </a:lnTo>
                <a:close/>
              </a:path>
            </a:pathLst>
          </a:custGeom>
          <a:solidFill>
            <a:srgbClr val="FFFFFF"/>
          </a:solidFill>
        </p:spPr>
        <p:txBody>
          <a:bodyPr wrap="square" lIns="0" tIns="0" rIns="0" bIns="0" rtlCol="0"/>
          <a:lstStyle/>
          <a:p>
            <a:endParaRPr/>
          </a:p>
        </p:txBody>
      </p:sp>
      <p:sp>
        <p:nvSpPr>
          <p:cNvPr id="4" name="object 4"/>
          <p:cNvSpPr txBox="1"/>
          <p:nvPr/>
        </p:nvSpPr>
        <p:spPr>
          <a:xfrm>
            <a:off x="4646167" y="421877"/>
            <a:ext cx="330200" cy="2242185"/>
          </a:xfrm>
          <a:prstGeom prst="rect">
            <a:avLst/>
          </a:prstGeom>
        </p:spPr>
        <p:txBody>
          <a:bodyPr vert="vert270" wrap="square" lIns="0" tIns="0" rIns="0" bIns="0" rtlCol="0">
            <a:spAutoFit/>
          </a:bodyPr>
          <a:lstStyle/>
          <a:p>
            <a:pPr marL="12700">
              <a:lnSpc>
                <a:spcPts val="2380"/>
              </a:lnSpc>
            </a:pPr>
            <a:r>
              <a:rPr sz="2400" spc="-5" dirty="0">
                <a:latin typeface="Calibri"/>
                <a:cs typeface="Calibri"/>
              </a:rPr>
              <a:t>CP</a:t>
            </a:r>
            <a:r>
              <a:rPr sz="2400" spc="-55" dirty="0">
                <a:latin typeface="Calibri"/>
                <a:cs typeface="Calibri"/>
              </a:rPr>
              <a:t> </a:t>
            </a:r>
            <a:r>
              <a:rPr sz="2400" spc="-10" dirty="0">
                <a:latin typeface="Calibri"/>
                <a:cs typeface="Calibri"/>
              </a:rPr>
              <a:t>after</a:t>
            </a:r>
            <a:r>
              <a:rPr sz="2400" spc="-40" dirty="0">
                <a:latin typeface="Calibri"/>
                <a:cs typeface="Calibri"/>
              </a:rPr>
              <a:t> </a:t>
            </a:r>
            <a:r>
              <a:rPr sz="2400" spc="-10" dirty="0">
                <a:latin typeface="Calibri"/>
                <a:cs typeface="Calibri"/>
              </a:rPr>
              <a:t>evolution</a:t>
            </a:r>
            <a:endParaRPr sz="2400">
              <a:latin typeface="Calibri"/>
              <a:cs typeface="Calibri"/>
            </a:endParaRPr>
          </a:p>
        </p:txBody>
      </p:sp>
      <p:sp>
        <p:nvSpPr>
          <p:cNvPr id="5" name="object 5"/>
          <p:cNvSpPr txBox="1"/>
          <p:nvPr/>
        </p:nvSpPr>
        <p:spPr>
          <a:xfrm>
            <a:off x="4655057" y="3539650"/>
            <a:ext cx="330200" cy="2242185"/>
          </a:xfrm>
          <a:prstGeom prst="rect">
            <a:avLst/>
          </a:prstGeom>
        </p:spPr>
        <p:txBody>
          <a:bodyPr vert="vert270" wrap="square" lIns="0" tIns="0" rIns="0" bIns="0" rtlCol="0">
            <a:spAutoFit/>
          </a:bodyPr>
          <a:lstStyle/>
          <a:p>
            <a:pPr marL="12700">
              <a:lnSpc>
                <a:spcPts val="2380"/>
              </a:lnSpc>
            </a:pPr>
            <a:r>
              <a:rPr sz="2400" spc="-5" dirty="0">
                <a:latin typeface="Calibri"/>
                <a:cs typeface="Calibri"/>
              </a:rPr>
              <a:t>CP</a:t>
            </a:r>
            <a:r>
              <a:rPr sz="2400" spc="-55" dirty="0">
                <a:latin typeface="Calibri"/>
                <a:cs typeface="Calibri"/>
              </a:rPr>
              <a:t> </a:t>
            </a:r>
            <a:r>
              <a:rPr sz="2400" spc="-10" dirty="0">
                <a:latin typeface="Calibri"/>
                <a:cs typeface="Calibri"/>
              </a:rPr>
              <a:t>after</a:t>
            </a:r>
            <a:r>
              <a:rPr sz="2400" spc="-40" dirty="0">
                <a:latin typeface="Calibri"/>
                <a:cs typeface="Calibri"/>
              </a:rPr>
              <a:t> </a:t>
            </a:r>
            <a:r>
              <a:rPr sz="2400" spc="-10" dirty="0">
                <a:latin typeface="Calibri"/>
                <a:cs typeface="Calibri"/>
              </a:rPr>
              <a:t>evolution</a:t>
            </a:r>
            <a:endParaRPr sz="2400">
              <a:latin typeface="Calibri"/>
              <a:cs typeface="Calibri"/>
            </a:endParaRPr>
          </a:p>
        </p:txBody>
      </p:sp>
      <p:grpSp>
        <p:nvGrpSpPr>
          <p:cNvPr id="6" name="object 6"/>
          <p:cNvGrpSpPr/>
          <p:nvPr/>
        </p:nvGrpSpPr>
        <p:grpSpPr>
          <a:xfrm>
            <a:off x="128015" y="3510050"/>
            <a:ext cx="4384040" cy="2727960"/>
            <a:chOff x="128015" y="3510050"/>
            <a:chExt cx="4384040" cy="2727960"/>
          </a:xfrm>
        </p:grpSpPr>
        <p:pic>
          <p:nvPicPr>
            <p:cNvPr id="7" name="object 7"/>
            <p:cNvPicPr/>
            <p:nvPr/>
          </p:nvPicPr>
          <p:blipFill>
            <a:blip r:embed="rId2" cstate="print"/>
            <a:stretch>
              <a:fillRect/>
            </a:stretch>
          </p:blipFill>
          <p:spPr>
            <a:xfrm>
              <a:off x="422577" y="3510050"/>
              <a:ext cx="4089374" cy="2727403"/>
            </a:xfrm>
            <a:prstGeom prst="rect">
              <a:avLst/>
            </a:prstGeom>
          </p:spPr>
        </p:pic>
        <p:sp>
          <p:nvSpPr>
            <p:cNvPr id="8" name="object 8"/>
            <p:cNvSpPr/>
            <p:nvPr/>
          </p:nvSpPr>
          <p:spPr>
            <a:xfrm>
              <a:off x="128015" y="3636263"/>
              <a:ext cx="462280" cy="2464435"/>
            </a:xfrm>
            <a:custGeom>
              <a:avLst/>
              <a:gdLst/>
              <a:ahLst/>
              <a:cxnLst/>
              <a:rect l="l" t="t" r="r" b="b"/>
              <a:pathLst>
                <a:path w="462280" h="2464435">
                  <a:moveTo>
                    <a:pt x="461772" y="0"/>
                  </a:moveTo>
                  <a:lnTo>
                    <a:pt x="0" y="0"/>
                  </a:lnTo>
                  <a:lnTo>
                    <a:pt x="0" y="2464308"/>
                  </a:lnTo>
                  <a:lnTo>
                    <a:pt x="461772" y="2464308"/>
                  </a:lnTo>
                  <a:lnTo>
                    <a:pt x="461772" y="0"/>
                  </a:lnTo>
                  <a:close/>
                </a:path>
              </a:pathLst>
            </a:custGeom>
            <a:solidFill>
              <a:srgbClr val="FFFFFF"/>
            </a:solidFill>
          </p:spPr>
          <p:txBody>
            <a:bodyPr wrap="square" lIns="0" tIns="0" rIns="0" bIns="0" rtlCol="0"/>
            <a:lstStyle/>
            <a:p>
              <a:endParaRPr/>
            </a:p>
          </p:txBody>
        </p:sp>
      </p:grpSp>
      <p:sp>
        <p:nvSpPr>
          <p:cNvPr id="9" name="object 9"/>
          <p:cNvSpPr txBox="1"/>
          <p:nvPr/>
        </p:nvSpPr>
        <p:spPr>
          <a:xfrm>
            <a:off x="217195" y="3748073"/>
            <a:ext cx="330835" cy="2243455"/>
          </a:xfrm>
          <a:prstGeom prst="rect">
            <a:avLst/>
          </a:prstGeom>
        </p:spPr>
        <p:txBody>
          <a:bodyPr vert="vert270" wrap="square" lIns="0" tIns="0" rIns="0" bIns="0" rtlCol="0">
            <a:spAutoFit/>
          </a:bodyPr>
          <a:lstStyle/>
          <a:p>
            <a:pPr marL="12700">
              <a:lnSpc>
                <a:spcPts val="2380"/>
              </a:lnSpc>
            </a:pPr>
            <a:r>
              <a:rPr sz="2400" spc="-5" dirty="0">
                <a:latin typeface="Calibri"/>
                <a:cs typeface="Calibri"/>
              </a:rPr>
              <a:t>CP</a:t>
            </a:r>
            <a:r>
              <a:rPr sz="2400" spc="-45" dirty="0">
                <a:latin typeface="Calibri"/>
                <a:cs typeface="Calibri"/>
              </a:rPr>
              <a:t> </a:t>
            </a:r>
            <a:r>
              <a:rPr sz="2400" spc="-10" dirty="0">
                <a:latin typeface="Calibri"/>
                <a:cs typeface="Calibri"/>
              </a:rPr>
              <a:t>after</a:t>
            </a:r>
            <a:r>
              <a:rPr sz="2400" spc="-35" dirty="0">
                <a:latin typeface="Calibri"/>
                <a:cs typeface="Calibri"/>
              </a:rPr>
              <a:t> </a:t>
            </a:r>
            <a:r>
              <a:rPr sz="2400" spc="-10" dirty="0">
                <a:latin typeface="Calibri"/>
                <a:cs typeface="Calibri"/>
              </a:rPr>
              <a:t>evolution</a:t>
            </a:r>
            <a:endParaRPr sz="2400">
              <a:latin typeface="Calibri"/>
              <a:cs typeface="Calibri"/>
            </a:endParaRPr>
          </a:p>
        </p:txBody>
      </p:sp>
      <p:sp>
        <p:nvSpPr>
          <p:cNvPr id="10" name="object 10"/>
          <p:cNvSpPr/>
          <p:nvPr/>
        </p:nvSpPr>
        <p:spPr>
          <a:xfrm>
            <a:off x="5841491" y="2852927"/>
            <a:ext cx="2466340" cy="460375"/>
          </a:xfrm>
          <a:custGeom>
            <a:avLst/>
            <a:gdLst/>
            <a:ahLst/>
            <a:cxnLst/>
            <a:rect l="l" t="t" r="r" b="b"/>
            <a:pathLst>
              <a:path w="2466340" h="460375">
                <a:moveTo>
                  <a:pt x="2465832" y="0"/>
                </a:moveTo>
                <a:lnTo>
                  <a:pt x="0" y="0"/>
                </a:lnTo>
                <a:lnTo>
                  <a:pt x="0" y="460248"/>
                </a:lnTo>
                <a:lnTo>
                  <a:pt x="2465832" y="460248"/>
                </a:lnTo>
                <a:lnTo>
                  <a:pt x="2465832" y="0"/>
                </a:lnTo>
                <a:close/>
              </a:path>
            </a:pathLst>
          </a:custGeom>
          <a:solidFill>
            <a:srgbClr val="FFFFFF"/>
          </a:solidFill>
        </p:spPr>
        <p:txBody>
          <a:bodyPr wrap="square" lIns="0" tIns="0" rIns="0" bIns="0" rtlCol="0"/>
          <a:lstStyle/>
          <a:p>
            <a:endParaRPr/>
          </a:p>
        </p:txBody>
      </p:sp>
      <p:sp>
        <p:nvSpPr>
          <p:cNvPr id="11" name="object 11"/>
          <p:cNvSpPr txBox="1"/>
          <p:nvPr/>
        </p:nvSpPr>
        <p:spPr>
          <a:xfrm>
            <a:off x="6642861" y="2866135"/>
            <a:ext cx="86550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Calibri"/>
                <a:cs typeface="Calibri"/>
              </a:rPr>
              <a:t>w</a:t>
            </a:r>
            <a:r>
              <a:rPr sz="2400" dirty="0">
                <a:latin typeface="Calibri"/>
                <a:cs typeface="Calibri"/>
              </a:rPr>
              <a:t>eig</a:t>
            </a:r>
            <a:r>
              <a:rPr sz="2400" spc="-25" dirty="0">
                <a:latin typeface="Calibri"/>
                <a:cs typeface="Calibri"/>
              </a:rPr>
              <a:t>h</a:t>
            </a:r>
            <a:r>
              <a:rPr sz="2400" dirty="0">
                <a:latin typeface="Calibri"/>
                <a:cs typeface="Calibri"/>
              </a:rPr>
              <a:t>t</a:t>
            </a:r>
            <a:endParaRPr sz="2400">
              <a:latin typeface="Calibri"/>
              <a:cs typeface="Calibri"/>
            </a:endParaRPr>
          </a:p>
        </p:txBody>
      </p:sp>
      <p:sp>
        <p:nvSpPr>
          <p:cNvPr id="12" name="object 12"/>
          <p:cNvSpPr/>
          <p:nvPr/>
        </p:nvSpPr>
        <p:spPr>
          <a:xfrm>
            <a:off x="5841491" y="6100571"/>
            <a:ext cx="2466340" cy="462280"/>
          </a:xfrm>
          <a:custGeom>
            <a:avLst/>
            <a:gdLst/>
            <a:ahLst/>
            <a:cxnLst/>
            <a:rect l="l" t="t" r="r" b="b"/>
            <a:pathLst>
              <a:path w="2466340" h="462279">
                <a:moveTo>
                  <a:pt x="2465832" y="0"/>
                </a:moveTo>
                <a:lnTo>
                  <a:pt x="0" y="0"/>
                </a:lnTo>
                <a:lnTo>
                  <a:pt x="0" y="461771"/>
                </a:lnTo>
                <a:lnTo>
                  <a:pt x="2465832" y="461771"/>
                </a:lnTo>
                <a:lnTo>
                  <a:pt x="2465832" y="0"/>
                </a:lnTo>
                <a:close/>
              </a:path>
            </a:pathLst>
          </a:custGeom>
          <a:solidFill>
            <a:srgbClr val="FFFFFF"/>
          </a:solidFill>
        </p:spPr>
        <p:txBody>
          <a:bodyPr wrap="square" lIns="0" tIns="0" rIns="0" bIns="0" rtlCol="0"/>
          <a:lstStyle/>
          <a:p>
            <a:endParaRPr/>
          </a:p>
        </p:txBody>
      </p:sp>
      <p:sp>
        <p:nvSpPr>
          <p:cNvPr id="13" name="object 13"/>
          <p:cNvSpPr txBox="1"/>
          <p:nvPr/>
        </p:nvSpPr>
        <p:spPr>
          <a:xfrm>
            <a:off x="6888226" y="6115913"/>
            <a:ext cx="3740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HP</a:t>
            </a:r>
            <a:endParaRPr sz="2400">
              <a:latin typeface="Calibri"/>
              <a:cs typeface="Calibri"/>
            </a:endParaRPr>
          </a:p>
        </p:txBody>
      </p:sp>
      <p:sp>
        <p:nvSpPr>
          <p:cNvPr id="14" name="object 14"/>
          <p:cNvSpPr/>
          <p:nvPr/>
        </p:nvSpPr>
        <p:spPr>
          <a:xfrm>
            <a:off x="1344167" y="6100571"/>
            <a:ext cx="2466340" cy="462280"/>
          </a:xfrm>
          <a:custGeom>
            <a:avLst/>
            <a:gdLst/>
            <a:ahLst/>
            <a:cxnLst/>
            <a:rect l="l" t="t" r="r" b="b"/>
            <a:pathLst>
              <a:path w="2466340" h="462279">
                <a:moveTo>
                  <a:pt x="2465832" y="0"/>
                </a:moveTo>
                <a:lnTo>
                  <a:pt x="0" y="0"/>
                </a:lnTo>
                <a:lnTo>
                  <a:pt x="0" y="461771"/>
                </a:lnTo>
                <a:lnTo>
                  <a:pt x="2465832" y="461771"/>
                </a:lnTo>
                <a:lnTo>
                  <a:pt x="2465832" y="0"/>
                </a:lnTo>
                <a:close/>
              </a:path>
            </a:pathLst>
          </a:custGeom>
          <a:solidFill>
            <a:srgbClr val="FFFFFF"/>
          </a:solidFill>
        </p:spPr>
        <p:txBody>
          <a:bodyPr wrap="square" lIns="0" tIns="0" rIns="0" bIns="0" rtlCol="0"/>
          <a:lstStyle/>
          <a:p>
            <a:endParaRPr/>
          </a:p>
        </p:txBody>
      </p:sp>
      <p:sp>
        <p:nvSpPr>
          <p:cNvPr id="15" name="object 15"/>
          <p:cNvSpPr txBox="1"/>
          <p:nvPr/>
        </p:nvSpPr>
        <p:spPr>
          <a:xfrm>
            <a:off x="2157476" y="6115913"/>
            <a:ext cx="8407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H</a:t>
            </a:r>
            <a:r>
              <a:rPr sz="2400" spc="5" dirty="0">
                <a:latin typeface="Calibri"/>
                <a:cs typeface="Calibri"/>
              </a:rPr>
              <a:t>e</a:t>
            </a:r>
            <a:r>
              <a:rPr sz="2400" dirty="0">
                <a:latin typeface="Calibri"/>
                <a:cs typeface="Calibri"/>
              </a:rPr>
              <a:t>ig</a:t>
            </a:r>
            <a:r>
              <a:rPr sz="2400" spc="-30" dirty="0">
                <a:latin typeface="Calibri"/>
                <a:cs typeface="Calibri"/>
              </a:rPr>
              <a:t>h</a:t>
            </a:r>
            <a:r>
              <a:rPr sz="2400" dirty="0">
                <a:latin typeface="Calibri"/>
                <a:cs typeface="Calibri"/>
              </a:rPr>
              <a:t>t</a:t>
            </a:r>
            <a:endParaRPr sz="24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308228"/>
            <a:ext cx="5876925" cy="1300480"/>
          </a:xfrm>
          <a:prstGeom prst="rect">
            <a:avLst/>
          </a:prstGeom>
        </p:spPr>
        <p:txBody>
          <a:bodyPr vert="horz" wrap="square" lIns="0" tIns="12700" rIns="0" bIns="0" rtlCol="0">
            <a:spAutoFit/>
          </a:bodyPr>
          <a:lstStyle/>
          <a:p>
            <a:pPr marL="12700">
              <a:lnSpc>
                <a:spcPts val="5015"/>
              </a:lnSpc>
              <a:spcBef>
                <a:spcPts val="100"/>
              </a:spcBef>
            </a:pPr>
            <a:r>
              <a:rPr spc="-5" dirty="0"/>
              <a:t>Back</a:t>
            </a:r>
            <a:r>
              <a:rPr spc="-20" dirty="0"/>
              <a:t> </a:t>
            </a:r>
            <a:r>
              <a:rPr spc="-25" dirty="0"/>
              <a:t>to</a:t>
            </a:r>
            <a:r>
              <a:rPr spc="-20" dirty="0"/>
              <a:t> </a:t>
            </a:r>
            <a:r>
              <a:rPr spc="-25" dirty="0"/>
              <a:t>step</a:t>
            </a:r>
            <a:r>
              <a:rPr spc="-15" dirty="0"/>
              <a:t> </a:t>
            </a:r>
            <a:r>
              <a:rPr dirty="0"/>
              <a:t>1:</a:t>
            </a:r>
          </a:p>
          <a:p>
            <a:pPr marL="12700">
              <a:lnSpc>
                <a:spcPts val="5015"/>
              </a:lnSpc>
            </a:pPr>
            <a:r>
              <a:rPr spc="-15" dirty="0"/>
              <a:t>Redesign</a:t>
            </a:r>
            <a:r>
              <a:rPr spc="-25" dirty="0"/>
              <a:t> </a:t>
            </a:r>
            <a:r>
              <a:rPr dirty="0"/>
              <a:t>the</a:t>
            </a:r>
            <a:r>
              <a:rPr spc="-20" dirty="0"/>
              <a:t> </a:t>
            </a:r>
            <a:r>
              <a:rPr dirty="0"/>
              <a:t>Model</a:t>
            </a:r>
            <a:r>
              <a:rPr spc="-20" dirty="0"/>
              <a:t> Again</a:t>
            </a:r>
          </a:p>
        </p:txBody>
      </p:sp>
      <p:pic>
        <p:nvPicPr>
          <p:cNvPr id="3" name="object 3"/>
          <p:cNvPicPr/>
          <p:nvPr/>
        </p:nvPicPr>
        <p:blipFill>
          <a:blip r:embed="rId2" cstate="print"/>
          <a:stretch>
            <a:fillRect/>
          </a:stretch>
        </p:blipFill>
        <p:spPr>
          <a:xfrm>
            <a:off x="121920" y="2421635"/>
            <a:ext cx="6958583" cy="3392424"/>
          </a:xfrm>
          <a:prstGeom prst="rect">
            <a:avLst/>
          </a:prstGeom>
        </p:spPr>
      </p:pic>
      <p:sp>
        <p:nvSpPr>
          <p:cNvPr id="4" name="object 4"/>
          <p:cNvSpPr txBox="1"/>
          <p:nvPr/>
        </p:nvSpPr>
        <p:spPr>
          <a:xfrm>
            <a:off x="3490086" y="6180226"/>
            <a:ext cx="18669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y</a:t>
            </a:r>
            <a:endParaRPr sz="2800">
              <a:latin typeface="Calibri"/>
              <a:cs typeface="Calibri"/>
            </a:endParaRPr>
          </a:p>
        </p:txBody>
      </p:sp>
      <p:grpSp>
        <p:nvGrpSpPr>
          <p:cNvPr id="5" name="object 5"/>
          <p:cNvGrpSpPr/>
          <p:nvPr/>
        </p:nvGrpSpPr>
        <p:grpSpPr>
          <a:xfrm>
            <a:off x="3311397" y="1958085"/>
            <a:ext cx="541655" cy="4319905"/>
            <a:chOff x="3311397" y="1958085"/>
            <a:chExt cx="541655" cy="4319905"/>
          </a:xfrm>
        </p:grpSpPr>
        <p:sp>
          <p:nvSpPr>
            <p:cNvPr id="6" name="object 6"/>
            <p:cNvSpPr/>
            <p:nvPr/>
          </p:nvSpPr>
          <p:spPr>
            <a:xfrm>
              <a:off x="3317747" y="1964435"/>
              <a:ext cx="510540" cy="457200"/>
            </a:xfrm>
            <a:custGeom>
              <a:avLst/>
              <a:gdLst/>
              <a:ahLst/>
              <a:cxnLst/>
              <a:rect l="l" t="t" r="r" b="b"/>
              <a:pathLst>
                <a:path w="510539" h="457200">
                  <a:moveTo>
                    <a:pt x="382904" y="0"/>
                  </a:moveTo>
                  <a:lnTo>
                    <a:pt x="127635" y="0"/>
                  </a:lnTo>
                  <a:lnTo>
                    <a:pt x="127635" y="228600"/>
                  </a:lnTo>
                  <a:lnTo>
                    <a:pt x="0" y="228600"/>
                  </a:lnTo>
                  <a:lnTo>
                    <a:pt x="255269" y="457200"/>
                  </a:lnTo>
                  <a:lnTo>
                    <a:pt x="510539" y="228600"/>
                  </a:lnTo>
                  <a:lnTo>
                    <a:pt x="382904" y="228600"/>
                  </a:lnTo>
                  <a:lnTo>
                    <a:pt x="382904" y="0"/>
                  </a:lnTo>
                  <a:close/>
                </a:path>
              </a:pathLst>
            </a:custGeom>
            <a:solidFill>
              <a:srgbClr val="000000"/>
            </a:solidFill>
          </p:spPr>
          <p:txBody>
            <a:bodyPr wrap="square" lIns="0" tIns="0" rIns="0" bIns="0" rtlCol="0"/>
            <a:lstStyle/>
            <a:p>
              <a:endParaRPr/>
            </a:p>
          </p:txBody>
        </p:sp>
        <p:sp>
          <p:nvSpPr>
            <p:cNvPr id="7" name="object 7"/>
            <p:cNvSpPr/>
            <p:nvPr/>
          </p:nvSpPr>
          <p:spPr>
            <a:xfrm>
              <a:off x="3317747" y="1964435"/>
              <a:ext cx="510540" cy="457200"/>
            </a:xfrm>
            <a:custGeom>
              <a:avLst/>
              <a:gdLst/>
              <a:ahLst/>
              <a:cxnLst/>
              <a:rect l="l" t="t" r="r" b="b"/>
              <a:pathLst>
                <a:path w="510539" h="457200">
                  <a:moveTo>
                    <a:pt x="0" y="228600"/>
                  </a:moveTo>
                  <a:lnTo>
                    <a:pt x="127635" y="228600"/>
                  </a:lnTo>
                  <a:lnTo>
                    <a:pt x="127635" y="0"/>
                  </a:lnTo>
                  <a:lnTo>
                    <a:pt x="382904" y="0"/>
                  </a:lnTo>
                  <a:lnTo>
                    <a:pt x="382904" y="228600"/>
                  </a:lnTo>
                  <a:lnTo>
                    <a:pt x="510539" y="228600"/>
                  </a:lnTo>
                  <a:lnTo>
                    <a:pt x="255269" y="457200"/>
                  </a:lnTo>
                  <a:lnTo>
                    <a:pt x="0" y="228600"/>
                  </a:lnTo>
                  <a:close/>
                </a:path>
              </a:pathLst>
            </a:custGeom>
            <a:ln w="12192">
              <a:solidFill>
                <a:srgbClr val="000000"/>
              </a:solidFill>
            </a:ln>
          </p:spPr>
          <p:txBody>
            <a:bodyPr wrap="square" lIns="0" tIns="0" rIns="0" bIns="0" rtlCol="0"/>
            <a:lstStyle/>
            <a:p>
              <a:endParaRPr/>
            </a:p>
          </p:txBody>
        </p:sp>
        <p:sp>
          <p:nvSpPr>
            <p:cNvPr id="8" name="object 8"/>
            <p:cNvSpPr/>
            <p:nvPr/>
          </p:nvSpPr>
          <p:spPr>
            <a:xfrm>
              <a:off x="3337559" y="5814059"/>
              <a:ext cx="509270" cy="457200"/>
            </a:xfrm>
            <a:custGeom>
              <a:avLst/>
              <a:gdLst/>
              <a:ahLst/>
              <a:cxnLst/>
              <a:rect l="l" t="t" r="r" b="b"/>
              <a:pathLst>
                <a:path w="509270" h="457200">
                  <a:moveTo>
                    <a:pt x="381762" y="0"/>
                  </a:moveTo>
                  <a:lnTo>
                    <a:pt x="127253" y="0"/>
                  </a:lnTo>
                  <a:lnTo>
                    <a:pt x="127253" y="228599"/>
                  </a:lnTo>
                  <a:lnTo>
                    <a:pt x="0" y="228599"/>
                  </a:lnTo>
                  <a:lnTo>
                    <a:pt x="254507" y="457199"/>
                  </a:lnTo>
                  <a:lnTo>
                    <a:pt x="509015" y="228599"/>
                  </a:lnTo>
                  <a:lnTo>
                    <a:pt x="381762" y="228599"/>
                  </a:lnTo>
                  <a:lnTo>
                    <a:pt x="381762" y="0"/>
                  </a:lnTo>
                  <a:close/>
                </a:path>
              </a:pathLst>
            </a:custGeom>
            <a:solidFill>
              <a:srgbClr val="000000"/>
            </a:solidFill>
          </p:spPr>
          <p:txBody>
            <a:bodyPr wrap="square" lIns="0" tIns="0" rIns="0" bIns="0" rtlCol="0"/>
            <a:lstStyle/>
            <a:p>
              <a:endParaRPr/>
            </a:p>
          </p:txBody>
        </p:sp>
        <p:sp>
          <p:nvSpPr>
            <p:cNvPr id="9" name="object 9"/>
            <p:cNvSpPr/>
            <p:nvPr/>
          </p:nvSpPr>
          <p:spPr>
            <a:xfrm>
              <a:off x="3337559" y="5814059"/>
              <a:ext cx="509270" cy="457200"/>
            </a:xfrm>
            <a:custGeom>
              <a:avLst/>
              <a:gdLst/>
              <a:ahLst/>
              <a:cxnLst/>
              <a:rect l="l" t="t" r="r" b="b"/>
              <a:pathLst>
                <a:path w="509270" h="457200">
                  <a:moveTo>
                    <a:pt x="0" y="228599"/>
                  </a:moveTo>
                  <a:lnTo>
                    <a:pt x="127253" y="228599"/>
                  </a:lnTo>
                  <a:lnTo>
                    <a:pt x="127253" y="0"/>
                  </a:lnTo>
                  <a:lnTo>
                    <a:pt x="381762" y="0"/>
                  </a:lnTo>
                  <a:lnTo>
                    <a:pt x="381762" y="228599"/>
                  </a:lnTo>
                  <a:lnTo>
                    <a:pt x="509015" y="228599"/>
                  </a:lnTo>
                  <a:lnTo>
                    <a:pt x="254507" y="457199"/>
                  </a:lnTo>
                  <a:lnTo>
                    <a:pt x="0" y="228599"/>
                  </a:lnTo>
                  <a:close/>
                </a:path>
              </a:pathLst>
            </a:custGeom>
            <a:ln w="12191">
              <a:solidFill>
                <a:srgbClr val="000000"/>
              </a:solidFill>
            </a:ln>
          </p:spPr>
          <p:txBody>
            <a:bodyPr wrap="square" lIns="0" tIns="0" rIns="0" bIns="0" rtlCol="0"/>
            <a:lstStyle/>
            <a:p>
              <a:endParaRPr/>
            </a:p>
          </p:txBody>
        </p:sp>
      </p:grpSp>
      <p:sp>
        <p:nvSpPr>
          <p:cNvPr id="10" name="object 10"/>
          <p:cNvSpPr/>
          <p:nvPr/>
        </p:nvSpPr>
        <p:spPr>
          <a:xfrm>
            <a:off x="6123818" y="2616200"/>
            <a:ext cx="647700" cy="368300"/>
          </a:xfrm>
          <a:custGeom>
            <a:avLst/>
            <a:gdLst/>
            <a:ahLst/>
            <a:cxnLst/>
            <a:rect l="l" t="t" r="r" b="b"/>
            <a:pathLst>
              <a:path w="647700" h="368300">
                <a:moveTo>
                  <a:pt x="550412" y="0"/>
                </a:moveTo>
                <a:lnTo>
                  <a:pt x="546729" y="12191"/>
                </a:lnTo>
                <a:lnTo>
                  <a:pt x="563635" y="20974"/>
                </a:lnTo>
                <a:lnTo>
                  <a:pt x="578352" y="33782"/>
                </a:lnTo>
                <a:lnTo>
                  <a:pt x="601212" y="71374"/>
                </a:lnTo>
                <a:lnTo>
                  <a:pt x="615150" y="122348"/>
                </a:lnTo>
                <a:lnTo>
                  <a:pt x="619754" y="184276"/>
                </a:lnTo>
                <a:lnTo>
                  <a:pt x="618607" y="216542"/>
                </a:lnTo>
                <a:lnTo>
                  <a:pt x="609359" y="272930"/>
                </a:lnTo>
                <a:lnTo>
                  <a:pt x="590877" y="317744"/>
                </a:lnTo>
                <a:lnTo>
                  <a:pt x="563635" y="347219"/>
                </a:lnTo>
                <a:lnTo>
                  <a:pt x="546729" y="355980"/>
                </a:lnTo>
                <a:lnTo>
                  <a:pt x="550412" y="368300"/>
                </a:lnTo>
                <a:lnTo>
                  <a:pt x="591560" y="346281"/>
                </a:lnTo>
                <a:lnTo>
                  <a:pt x="622040" y="304926"/>
                </a:lnTo>
                <a:lnTo>
                  <a:pt x="640899" y="249205"/>
                </a:lnTo>
                <a:lnTo>
                  <a:pt x="647186" y="184150"/>
                </a:lnTo>
                <a:lnTo>
                  <a:pt x="645614" y="150381"/>
                </a:lnTo>
                <a:lnTo>
                  <a:pt x="633041" y="89941"/>
                </a:lnTo>
                <a:lnTo>
                  <a:pt x="608133" y="40147"/>
                </a:lnTo>
                <a:lnTo>
                  <a:pt x="572319" y="8524"/>
                </a:lnTo>
                <a:lnTo>
                  <a:pt x="550412" y="0"/>
                </a:lnTo>
                <a:close/>
              </a:path>
              <a:path w="647700" h="368300">
                <a:moveTo>
                  <a:pt x="96641" y="0"/>
                </a:moveTo>
                <a:lnTo>
                  <a:pt x="55604" y="21907"/>
                </a:lnTo>
                <a:lnTo>
                  <a:pt x="25140" y="63246"/>
                </a:lnTo>
                <a:lnTo>
                  <a:pt x="6280" y="118983"/>
                </a:lnTo>
                <a:lnTo>
                  <a:pt x="0" y="184276"/>
                </a:lnTo>
                <a:lnTo>
                  <a:pt x="1565" y="217844"/>
                </a:lnTo>
                <a:lnTo>
                  <a:pt x="14138" y="278233"/>
                </a:lnTo>
                <a:lnTo>
                  <a:pt x="39044" y="328027"/>
                </a:lnTo>
                <a:lnTo>
                  <a:pt x="74806" y="359701"/>
                </a:lnTo>
                <a:lnTo>
                  <a:pt x="96641" y="368300"/>
                </a:lnTo>
                <a:lnTo>
                  <a:pt x="100451" y="355980"/>
                </a:lnTo>
                <a:lnTo>
                  <a:pt x="83524" y="347219"/>
                </a:lnTo>
                <a:lnTo>
                  <a:pt x="68764" y="334470"/>
                </a:lnTo>
                <a:lnTo>
                  <a:pt x="45841" y="297052"/>
                </a:lnTo>
                <a:lnTo>
                  <a:pt x="31950" y="246094"/>
                </a:lnTo>
                <a:lnTo>
                  <a:pt x="27303" y="184150"/>
                </a:lnTo>
                <a:lnTo>
                  <a:pt x="28463" y="151937"/>
                </a:lnTo>
                <a:lnTo>
                  <a:pt x="37746" y="95498"/>
                </a:lnTo>
                <a:lnTo>
                  <a:pt x="56195" y="50589"/>
                </a:lnTo>
                <a:lnTo>
                  <a:pt x="83524" y="20974"/>
                </a:lnTo>
                <a:lnTo>
                  <a:pt x="100451" y="12191"/>
                </a:lnTo>
                <a:lnTo>
                  <a:pt x="96641" y="0"/>
                </a:lnTo>
                <a:close/>
              </a:path>
            </a:pathLst>
          </a:custGeom>
          <a:solidFill>
            <a:srgbClr val="000000"/>
          </a:solidFill>
        </p:spPr>
        <p:txBody>
          <a:bodyPr wrap="square" lIns="0" tIns="0" rIns="0" bIns="0" rtlCol="0"/>
          <a:lstStyle/>
          <a:p>
            <a:endParaRPr/>
          </a:p>
        </p:txBody>
      </p:sp>
      <p:sp>
        <p:nvSpPr>
          <p:cNvPr id="11" name="object 11"/>
          <p:cNvSpPr/>
          <p:nvPr/>
        </p:nvSpPr>
        <p:spPr>
          <a:xfrm>
            <a:off x="6131692" y="3187954"/>
            <a:ext cx="647700" cy="368300"/>
          </a:xfrm>
          <a:custGeom>
            <a:avLst/>
            <a:gdLst/>
            <a:ahLst/>
            <a:cxnLst/>
            <a:rect l="l" t="t" r="r" b="b"/>
            <a:pathLst>
              <a:path w="647700" h="368300">
                <a:moveTo>
                  <a:pt x="550412" y="0"/>
                </a:moveTo>
                <a:lnTo>
                  <a:pt x="546729" y="12192"/>
                </a:lnTo>
                <a:lnTo>
                  <a:pt x="563637" y="20955"/>
                </a:lnTo>
                <a:lnTo>
                  <a:pt x="578367" y="33718"/>
                </a:lnTo>
                <a:lnTo>
                  <a:pt x="601339" y="71247"/>
                </a:lnTo>
                <a:lnTo>
                  <a:pt x="615229" y="122332"/>
                </a:lnTo>
                <a:lnTo>
                  <a:pt x="619881" y="184276"/>
                </a:lnTo>
                <a:lnTo>
                  <a:pt x="618716" y="216542"/>
                </a:lnTo>
                <a:lnTo>
                  <a:pt x="609433" y="272930"/>
                </a:lnTo>
                <a:lnTo>
                  <a:pt x="590931" y="317744"/>
                </a:lnTo>
                <a:lnTo>
                  <a:pt x="563637" y="347219"/>
                </a:lnTo>
                <a:lnTo>
                  <a:pt x="546729" y="355981"/>
                </a:lnTo>
                <a:lnTo>
                  <a:pt x="550412" y="368173"/>
                </a:lnTo>
                <a:lnTo>
                  <a:pt x="591560" y="346265"/>
                </a:lnTo>
                <a:lnTo>
                  <a:pt x="622040" y="304926"/>
                </a:lnTo>
                <a:lnTo>
                  <a:pt x="640899" y="249205"/>
                </a:lnTo>
                <a:lnTo>
                  <a:pt x="647186" y="184150"/>
                </a:lnTo>
                <a:lnTo>
                  <a:pt x="645614" y="150381"/>
                </a:lnTo>
                <a:lnTo>
                  <a:pt x="633041" y="89941"/>
                </a:lnTo>
                <a:lnTo>
                  <a:pt x="608133" y="40147"/>
                </a:lnTo>
                <a:lnTo>
                  <a:pt x="572319" y="8524"/>
                </a:lnTo>
                <a:lnTo>
                  <a:pt x="550412" y="0"/>
                </a:lnTo>
                <a:close/>
              </a:path>
              <a:path w="647700" h="368300">
                <a:moveTo>
                  <a:pt x="96768" y="0"/>
                </a:moveTo>
                <a:lnTo>
                  <a:pt x="55620" y="21907"/>
                </a:lnTo>
                <a:lnTo>
                  <a:pt x="25140" y="63246"/>
                </a:lnTo>
                <a:lnTo>
                  <a:pt x="6280" y="118983"/>
                </a:lnTo>
                <a:lnTo>
                  <a:pt x="0" y="184276"/>
                </a:lnTo>
                <a:lnTo>
                  <a:pt x="1565" y="217844"/>
                </a:lnTo>
                <a:lnTo>
                  <a:pt x="14138" y="278233"/>
                </a:lnTo>
                <a:lnTo>
                  <a:pt x="39046" y="328025"/>
                </a:lnTo>
                <a:lnTo>
                  <a:pt x="74860" y="359648"/>
                </a:lnTo>
                <a:lnTo>
                  <a:pt x="96768" y="368173"/>
                </a:lnTo>
                <a:lnTo>
                  <a:pt x="100451" y="355981"/>
                </a:lnTo>
                <a:lnTo>
                  <a:pt x="83542" y="347219"/>
                </a:lnTo>
                <a:lnTo>
                  <a:pt x="68812" y="334470"/>
                </a:lnTo>
                <a:lnTo>
                  <a:pt x="45841" y="297053"/>
                </a:lnTo>
                <a:lnTo>
                  <a:pt x="32013" y="246094"/>
                </a:lnTo>
                <a:lnTo>
                  <a:pt x="27430" y="184150"/>
                </a:lnTo>
                <a:lnTo>
                  <a:pt x="28571" y="151935"/>
                </a:lnTo>
                <a:lnTo>
                  <a:pt x="37766" y="95444"/>
                </a:lnTo>
                <a:lnTo>
                  <a:pt x="56249" y="50482"/>
                </a:lnTo>
                <a:lnTo>
                  <a:pt x="83542" y="20955"/>
                </a:lnTo>
                <a:lnTo>
                  <a:pt x="100451" y="12192"/>
                </a:lnTo>
                <a:lnTo>
                  <a:pt x="96768" y="0"/>
                </a:lnTo>
                <a:close/>
              </a:path>
            </a:pathLst>
          </a:custGeom>
          <a:solidFill>
            <a:srgbClr val="000000"/>
          </a:solidFill>
        </p:spPr>
        <p:txBody>
          <a:bodyPr wrap="square" lIns="0" tIns="0" rIns="0" bIns="0" rtlCol="0"/>
          <a:lstStyle/>
          <a:p>
            <a:endParaRPr/>
          </a:p>
        </p:txBody>
      </p:sp>
      <p:sp>
        <p:nvSpPr>
          <p:cNvPr id="12" name="object 12"/>
          <p:cNvSpPr/>
          <p:nvPr/>
        </p:nvSpPr>
        <p:spPr>
          <a:xfrm>
            <a:off x="6178936" y="3767201"/>
            <a:ext cx="647700" cy="368300"/>
          </a:xfrm>
          <a:custGeom>
            <a:avLst/>
            <a:gdLst/>
            <a:ahLst/>
            <a:cxnLst/>
            <a:rect l="l" t="t" r="r" b="b"/>
            <a:pathLst>
              <a:path w="647700" h="368300">
                <a:moveTo>
                  <a:pt x="550412" y="0"/>
                </a:moveTo>
                <a:lnTo>
                  <a:pt x="546729" y="12192"/>
                </a:lnTo>
                <a:lnTo>
                  <a:pt x="563637" y="20955"/>
                </a:lnTo>
                <a:lnTo>
                  <a:pt x="578367" y="33718"/>
                </a:lnTo>
                <a:lnTo>
                  <a:pt x="601339" y="71247"/>
                </a:lnTo>
                <a:lnTo>
                  <a:pt x="615229" y="122285"/>
                </a:lnTo>
                <a:lnTo>
                  <a:pt x="619881" y="184276"/>
                </a:lnTo>
                <a:lnTo>
                  <a:pt x="618716" y="216540"/>
                </a:lnTo>
                <a:lnTo>
                  <a:pt x="609433" y="272877"/>
                </a:lnTo>
                <a:lnTo>
                  <a:pt x="590931" y="317690"/>
                </a:lnTo>
                <a:lnTo>
                  <a:pt x="563637" y="347218"/>
                </a:lnTo>
                <a:lnTo>
                  <a:pt x="546729" y="355981"/>
                </a:lnTo>
                <a:lnTo>
                  <a:pt x="550412" y="368173"/>
                </a:lnTo>
                <a:lnTo>
                  <a:pt x="591560" y="346265"/>
                </a:lnTo>
                <a:lnTo>
                  <a:pt x="622040" y="304926"/>
                </a:lnTo>
                <a:lnTo>
                  <a:pt x="640899" y="249205"/>
                </a:lnTo>
                <a:lnTo>
                  <a:pt x="647186" y="184150"/>
                </a:lnTo>
                <a:lnTo>
                  <a:pt x="645614" y="150381"/>
                </a:lnTo>
                <a:lnTo>
                  <a:pt x="633041" y="89941"/>
                </a:lnTo>
                <a:lnTo>
                  <a:pt x="608133" y="40147"/>
                </a:lnTo>
                <a:lnTo>
                  <a:pt x="572319" y="8524"/>
                </a:lnTo>
                <a:lnTo>
                  <a:pt x="550412" y="0"/>
                </a:lnTo>
                <a:close/>
              </a:path>
              <a:path w="647700" h="368300">
                <a:moveTo>
                  <a:pt x="96768" y="0"/>
                </a:moveTo>
                <a:lnTo>
                  <a:pt x="55620" y="21907"/>
                </a:lnTo>
                <a:lnTo>
                  <a:pt x="25140" y="63246"/>
                </a:lnTo>
                <a:lnTo>
                  <a:pt x="6280" y="118983"/>
                </a:lnTo>
                <a:lnTo>
                  <a:pt x="0" y="184276"/>
                </a:lnTo>
                <a:lnTo>
                  <a:pt x="1565" y="217844"/>
                </a:lnTo>
                <a:lnTo>
                  <a:pt x="14138" y="278233"/>
                </a:lnTo>
                <a:lnTo>
                  <a:pt x="39046" y="328025"/>
                </a:lnTo>
                <a:lnTo>
                  <a:pt x="74860" y="359648"/>
                </a:lnTo>
                <a:lnTo>
                  <a:pt x="96768" y="368173"/>
                </a:lnTo>
                <a:lnTo>
                  <a:pt x="100451" y="355981"/>
                </a:lnTo>
                <a:lnTo>
                  <a:pt x="83542" y="347218"/>
                </a:lnTo>
                <a:lnTo>
                  <a:pt x="68812" y="334454"/>
                </a:lnTo>
                <a:lnTo>
                  <a:pt x="45841" y="296925"/>
                </a:lnTo>
                <a:lnTo>
                  <a:pt x="32013" y="246078"/>
                </a:lnTo>
                <a:lnTo>
                  <a:pt x="27430" y="184150"/>
                </a:lnTo>
                <a:lnTo>
                  <a:pt x="28571" y="151917"/>
                </a:lnTo>
                <a:lnTo>
                  <a:pt x="37766" y="95390"/>
                </a:lnTo>
                <a:lnTo>
                  <a:pt x="56249" y="50482"/>
                </a:lnTo>
                <a:lnTo>
                  <a:pt x="83542" y="20955"/>
                </a:lnTo>
                <a:lnTo>
                  <a:pt x="100451" y="12192"/>
                </a:lnTo>
                <a:lnTo>
                  <a:pt x="96768" y="0"/>
                </a:lnTo>
                <a:close/>
              </a:path>
            </a:pathLst>
          </a:custGeom>
          <a:solidFill>
            <a:srgbClr val="000000"/>
          </a:solidFill>
        </p:spPr>
        <p:txBody>
          <a:bodyPr wrap="square" lIns="0" tIns="0" rIns="0" bIns="0" rtlCol="0"/>
          <a:lstStyle/>
          <a:p>
            <a:endParaRPr/>
          </a:p>
        </p:txBody>
      </p:sp>
      <p:sp>
        <p:nvSpPr>
          <p:cNvPr id="13" name="object 13"/>
          <p:cNvSpPr/>
          <p:nvPr/>
        </p:nvSpPr>
        <p:spPr>
          <a:xfrm>
            <a:off x="6100958" y="4347083"/>
            <a:ext cx="647700" cy="368300"/>
          </a:xfrm>
          <a:custGeom>
            <a:avLst/>
            <a:gdLst/>
            <a:ahLst/>
            <a:cxnLst/>
            <a:rect l="l" t="t" r="r" b="b"/>
            <a:pathLst>
              <a:path w="647700" h="368300">
                <a:moveTo>
                  <a:pt x="550412" y="0"/>
                </a:moveTo>
                <a:lnTo>
                  <a:pt x="546729" y="12192"/>
                </a:lnTo>
                <a:lnTo>
                  <a:pt x="563637" y="20955"/>
                </a:lnTo>
                <a:lnTo>
                  <a:pt x="578367" y="33718"/>
                </a:lnTo>
                <a:lnTo>
                  <a:pt x="601339" y="71247"/>
                </a:lnTo>
                <a:lnTo>
                  <a:pt x="615166" y="122285"/>
                </a:lnTo>
                <a:lnTo>
                  <a:pt x="619754" y="184277"/>
                </a:lnTo>
                <a:lnTo>
                  <a:pt x="618609" y="216540"/>
                </a:lnTo>
                <a:lnTo>
                  <a:pt x="609413" y="272877"/>
                </a:lnTo>
                <a:lnTo>
                  <a:pt x="590931" y="317690"/>
                </a:lnTo>
                <a:lnTo>
                  <a:pt x="563637" y="347218"/>
                </a:lnTo>
                <a:lnTo>
                  <a:pt x="546729" y="355981"/>
                </a:lnTo>
                <a:lnTo>
                  <a:pt x="550412" y="368173"/>
                </a:lnTo>
                <a:lnTo>
                  <a:pt x="591560" y="346265"/>
                </a:lnTo>
                <a:lnTo>
                  <a:pt x="622040" y="304927"/>
                </a:lnTo>
                <a:lnTo>
                  <a:pt x="640899" y="249205"/>
                </a:lnTo>
                <a:lnTo>
                  <a:pt x="647186" y="184150"/>
                </a:lnTo>
                <a:lnTo>
                  <a:pt x="645614" y="150381"/>
                </a:lnTo>
                <a:lnTo>
                  <a:pt x="633041" y="89941"/>
                </a:lnTo>
                <a:lnTo>
                  <a:pt x="608133" y="40147"/>
                </a:lnTo>
                <a:lnTo>
                  <a:pt x="572319" y="8524"/>
                </a:lnTo>
                <a:lnTo>
                  <a:pt x="550412" y="0"/>
                </a:lnTo>
                <a:close/>
              </a:path>
              <a:path w="647700" h="368300">
                <a:moveTo>
                  <a:pt x="96768" y="0"/>
                </a:moveTo>
                <a:lnTo>
                  <a:pt x="55620" y="21907"/>
                </a:lnTo>
                <a:lnTo>
                  <a:pt x="25140" y="63246"/>
                </a:lnTo>
                <a:lnTo>
                  <a:pt x="6280" y="118983"/>
                </a:lnTo>
                <a:lnTo>
                  <a:pt x="0" y="184277"/>
                </a:lnTo>
                <a:lnTo>
                  <a:pt x="1565" y="217844"/>
                </a:lnTo>
                <a:lnTo>
                  <a:pt x="14138" y="278233"/>
                </a:lnTo>
                <a:lnTo>
                  <a:pt x="39046" y="328025"/>
                </a:lnTo>
                <a:lnTo>
                  <a:pt x="74860" y="359648"/>
                </a:lnTo>
                <a:lnTo>
                  <a:pt x="96768" y="368173"/>
                </a:lnTo>
                <a:lnTo>
                  <a:pt x="100451" y="355981"/>
                </a:lnTo>
                <a:lnTo>
                  <a:pt x="83542" y="347218"/>
                </a:lnTo>
                <a:lnTo>
                  <a:pt x="68812" y="334454"/>
                </a:lnTo>
                <a:lnTo>
                  <a:pt x="45841" y="296926"/>
                </a:lnTo>
                <a:lnTo>
                  <a:pt x="31950" y="246078"/>
                </a:lnTo>
                <a:lnTo>
                  <a:pt x="27303" y="184150"/>
                </a:lnTo>
                <a:lnTo>
                  <a:pt x="28463" y="151917"/>
                </a:lnTo>
                <a:lnTo>
                  <a:pt x="37746" y="95390"/>
                </a:lnTo>
                <a:lnTo>
                  <a:pt x="56249" y="50482"/>
                </a:lnTo>
                <a:lnTo>
                  <a:pt x="83542" y="20955"/>
                </a:lnTo>
                <a:lnTo>
                  <a:pt x="100451" y="12192"/>
                </a:lnTo>
                <a:lnTo>
                  <a:pt x="96768" y="0"/>
                </a:lnTo>
                <a:close/>
              </a:path>
            </a:pathLst>
          </a:custGeom>
          <a:solidFill>
            <a:srgbClr val="000000"/>
          </a:solidFill>
        </p:spPr>
        <p:txBody>
          <a:bodyPr wrap="square" lIns="0" tIns="0" rIns="0" bIns="0" rtlCol="0"/>
          <a:lstStyle/>
          <a:p>
            <a:endParaRPr/>
          </a:p>
        </p:txBody>
      </p:sp>
      <p:sp>
        <p:nvSpPr>
          <p:cNvPr id="14" name="object 14"/>
          <p:cNvSpPr txBox="1"/>
          <p:nvPr/>
        </p:nvSpPr>
        <p:spPr>
          <a:xfrm>
            <a:off x="3484245" y="1507947"/>
            <a:ext cx="17970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x</a:t>
            </a:r>
            <a:endParaRPr sz="2800">
              <a:latin typeface="Calibri"/>
              <a:cs typeface="Calibri"/>
            </a:endParaRPr>
          </a:p>
        </p:txBody>
      </p:sp>
      <p:sp>
        <p:nvSpPr>
          <p:cNvPr id="15" name="object 15"/>
          <p:cNvSpPr/>
          <p:nvPr/>
        </p:nvSpPr>
        <p:spPr>
          <a:xfrm>
            <a:off x="3622935" y="4857369"/>
            <a:ext cx="673735" cy="368300"/>
          </a:xfrm>
          <a:custGeom>
            <a:avLst/>
            <a:gdLst/>
            <a:ahLst/>
            <a:cxnLst/>
            <a:rect l="l" t="t" r="r" b="b"/>
            <a:pathLst>
              <a:path w="673735" h="368300">
                <a:moveTo>
                  <a:pt x="576447" y="0"/>
                </a:moveTo>
                <a:lnTo>
                  <a:pt x="572764" y="12191"/>
                </a:lnTo>
                <a:lnTo>
                  <a:pt x="589670" y="20954"/>
                </a:lnTo>
                <a:lnTo>
                  <a:pt x="604387" y="33718"/>
                </a:lnTo>
                <a:lnTo>
                  <a:pt x="627247" y="71246"/>
                </a:lnTo>
                <a:lnTo>
                  <a:pt x="641137" y="122285"/>
                </a:lnTo>
                <a:lnTo>
                  <a:pt x="645789" y="184276"/>
                </a:lnTo>
                <a:lnTo>
                  <a:pt x="644624" y="216540"/>
                </a:lnTo>
                <a:lnTo>
                  <a:pt x="635341" y="272877"/>
                </a:lnTo>
                <a:lnTo>
                  <a:pt x="616912" y="317690"/>
                </a:lnTo>
                <a:lnTo>
                  <a:pt x="589670" y="347217"/>
                </a:lnTo>
                <a:lnTo>
                  <a:pt x="572764" y="355980"/>
                </a:lnTo>
                <a:lnTo>
                  <a:pt x="576447" y="368172"/>
                </a:lnTo>
                <a:lnTo>
                  <a:pt x="617595" y="346265"/>
                </a:lnTo>
                <a:lnTo>
                  <a:pt x="648075" y="304926"/>
                </a:lnTo>
                <a:lnTo>
                  <a:pt x="666934" y="249205"/>
                </a:lnTo>
                <a:lnTo>
                  <a:pt x="673221" y="184149"/>
                </a:lnTo>
                <a:lnTo>
                  <a:pt x="671649" y="150381"/>
                </a:lnTo>
                <a:lnTo>
                  <a:pt x="659076" y="89941"/>
                </a:lnTo>
                <a:lnTo>
                  <a:pt x="634168" y="40147"/>
                </a:lnTo>
                <a:lnTo>
                  <a:pt x="598354" y="8524"/>
                </a:lnTo>
                <a:lnTo>
                  <a:pt x="576447" y="0"/>
                </a:lnTo>
                <a:close/>
              </a:path>
              <a:path w="673735" h="368300">
                <a:moveTo>
                  <a:pt x="96768" y="0"/>
                </a:moveTo>
                <a:lnTo>
                  <a:pt x="55667" y="21907"/>
                </a:lnTo>
                <a:lnTo>
                  <a:pt x="25140" y="63245"/>
                </a:lnTo>
                <a:lnTo>
                  <a:pt x="6280" y="118983"/>
                </a:lnTo>
                <a:lnTo>
                  <a:pt x="0" y="184276"/>
                </a:lnTo>
                <a:lnTo>
                  <a:pt x="1565" y="217844"/>
                </a:lnTo>
                <a:lnTo>
                  <a:pt x="14138" y="278233"/>
                </a:lnTo>
                <a:lnTo>
                  <a:pt x="39100" y="328025"/>
                </a:lnTo>
                <a:lnTo>
                  <a:pt x="74878" y="359648"/>
                </a:lnTo>
                <a:lnTo>
                  <a:pt x="96768" y="368172"/>
                </a:lnTo>
                <a:lnTo>
                  <a:pt x="100451" y="355980"/>
                </a:lnTo>
                <a:lnTo>
                  <a:pt x="83544" y="347217"/>
                </a:lnTo>
                <a:lnTo>
                  <a:pt x="68828" y="334454"/>
                </a:lnTo>
                <a:lnTo>
                  <a:pt x="45968" y="296925"/>
                </a:lnTo>
                <a:lnTo>
                  <a:pt x="32077" y="246078"/>
                </a:lnTo>
                <a:lnTo>
                  <a:pt x="27430" y="184149"/>
                </a:lnTo>
                <a:lnTo>
                  <a:pt x="28590" y="151917"/>
                </a:lnTo>
                <a:lnTo>
                  <a:pt x="37873" y="95390"/>
                </a:lnTo>
                <a:lnTo>
                  <a:pt x="56302" y="50482"/>
                </a:lnTo>
                <a:lnTo>
                  <a:pt x="83544" y="20954"/>
                </a:lnTo>
                <a:lnTo>
                  <a:pt x="100451" y="12191"/>
                </a:lnTo>
                <a:lnTo>
                  <a:pt x="96768" y="0"/>
                </a:lnTo>
                <a:close/>
              </a:path>
            </a:pathLst>
          </a:custGeom>
          <a:solidFill>
            <a:srgbClr val="000000"/>
          </a:solidFill>
        </p:spPr>
        <p:txBody>
          <a:bodyPr wrap="square" lIns="0" tIns="0" rIns="0" bIns="0" rtlCol="0"/>
          <a:lstStyle/>
          <a:p>
            <a:endParaRPr/>
          </a:p>
        </p:txBody>
      </p:sp>
      <p:sp>
        <p:nvSpPr>
          <p:cNvPr id="16" name="object 16"/>
          <p:cNvSpPr/>
          <p:nvPr/>
        </p:nvSpPr>
        <p:spPr>
          <a:xfrm>
            <a:off x="2854832" y="5367782"/>
            <a:ext cx="514984" cy="282575"/>
          </a:xfrm>
          <a:custGeom>
            <a:avLst/>
            <a:gdLst/>
            <a:ahLst/>
            <a:cxnLst/>
            <a:rect l="l" t="t" r="r" b="b"/>
            <a:pathLst>
              <a:path w="514985" h="282575">
                <a:moveTo>
                  <a:pt x="424815" y="0"/>
                </a:moveTo>
                <a:lnTo>
                  <a:pt x="420878" y="11430"/>
                </a:lnTo>
                <a:lnTo>
                  <a:pt x="437185" y="18522"/>
                </a:lnTo>
                <a:lnTo>
                  <a:pt x="451231" y="28352"/>
                </a:lnTo>
                <a:lnTo>
                  <a:pt x="479754" y="73852"/>
                </a:lnTo>
                <a:lnTo>
                  <a:pt x="488049" y="115623"/>
                </a:lnTo>
                <a:lnTo>
                  <a:pt x="489077" y="139700"/>
                </a:lnTo>
                <a:lnTo>
                  <a:pt x="488049" y="164634"/>
                </a:lnTo>
                <a:lnTo>
                  <a:pt x="479754" y="207574"/>
                </a:lnTo>
                <a:lnTo>
                  <a:pt x="451278" y="253822"/>
                </a:lnTo>
                <a:lnTo>
                  <a:pt x="421258" y="270865"/>
                </a:lnTo>
                <a:lnTo>
                  <a:pt x="424815" y="282321"/>
                </a:lnTo>
                <a:lnTo>
                  <a:pt x="463359" y="264252"/>
                </a:lnTo>
                <a:lnTo>
                  <a:pt x="491617" y="232981"/>
                </a:lnTo>
                <a:lnTo>
                  <a:pt x="509047" y="191127"/>
                </a:lnTo>
                <a:lnTo>
                  <a:pt x="514857" y="141224"/>
                </a:lnTo>
                <a:lnTo>
                  <a:pt x="513405" y="115341"/>
                </a:lnTo>
                <a:lnTo>
                  <a:pt x="501784" y="69482"/>
                </a:lnTo>
                <a:lnTo>
                  <a:pt x="478714" y="32146"/>
                </a:lnTo>
                <a:lnTo>
                  <a:pt x="445289" y="7381"/>
                </a:lnTo>
                <a:lnTo>
                  <a:pt x="424815" y="0"/>
                </a:lnTo>
                <a:close/>
              </a:path>
              <a:path w="514985" h="282575">
                <a:moveTo>
                  <a:pt x="90043" y="0"/>
                </a:moveTo>
                <a:lnTo>
                  <a:pt x="51641" y="18097"/>
                </a:lnTo>
                <a:lnTo>
                  <a:pt x="23241" y="49530"/>
                </a:lnTo>
                <a:lnTo>
                  <a:pt x="5810" y="91424"/>
                </a:lnTo>
                <a:lnTo>
                  <a:pt x="0" y="141224"/>
                </a:lnTo>
                <a:lnTo>
                  <a:pt x="1452" y="167178"/>
                </a:lnTo>
                <a:lnTo>
                  <a:pt x="13073" y="213063"/>
                </a:lnTo>
                <a:lnTo>
                  <a:pt x="36125" y="250266"/>
                </a:lnTo>
                <a:lnTo>
                  <a:pt x="69514" y="274936"/>
                </a:lnTo>
                <a:lnTo>
                  <a:pt x="90043" y="282321"/>
                </a:lnTo>
                <a:lnTo>
                  <a:pt x="93599" y="270865"/>
                </a:lnTo>
                <a:lnTo>
                  <a:pt x="77531" y="263738"/>
                </a:lnTo>
                <a:lnTo>
                  <a:pt x="63642" y="253822"/>
                </a:lnTo>
                <a:lnTo>
                  <a:pt x="35210" y="207574"/>
                </a:lnTo>
                <a:lnTo>
                  <a:pt x="26828" y="164634"/>
                </a:lnTo>
                <a:lnTo>
                  <a:pt x="25781" y="139700"/>
                </a:lnTo>
                <a:lnTo>
                  <a:pt x="26828" y="115623"/>
                </a:lnTo>
                <a:lnTo>
                  <a:pt x="35210" y="73852"/>
                </a:lnTo>
                <a:lnTo>
                  <a:pt x="63753" y="28352"/>
                </a:lnTo>
                <a:lnTo>
                  <a:pt x="94106" y="11430"/>
                </a:lnTo>
                <a:lnTo>
                  <a:pt x="90043" y="0"/>
                </a:lnTo>
                <a:close/>
              </a:path>
            </a:pathLst>
          </a:custGeom>
          <a:solidFill>
            <a:srgbClr val="000000"/>
          </a:solidFill>
        </p:spPr>
        <p:txBody>
          <a:bodyPr wrap="square" lIns="0" tIns="0" rIns="0" bIns="0" rtlCol="0"/>
          <a:lstStyle/>
          <a:p>
            <a:endParaRPr/>
          </a:p>
        </p:txBody>
      </p:sp>
      <p:sp>
        <p:nvSpPr>
          <p:cNvPr id="17" name="object 17"/>
          <p:cNvSpPr/>
          <p:nvPr/>
        </p:nvSpPr>
        <p:spPr>
          <a:xfrm>
            <a:off x="6047613" y="5367782"/>
            <a:ext cx="559435" cy="282575"/>
          </a:xfrm>
          <a:custGeom>
            <a:avLst/>
            <a:gdLst/>
            <a:ahLst/>
            <a:cxnLst/>
            <a:rect l="l" t="t" r="r" b="b"/>
            <a:pathLst>
              <a:path w="559434" h="282575">
                <a:moveTo>
                  <a:pt x="469011" y="0"/>
                </a:moveTo>
                <a:lnTo>
                  <a:pt x="465073" y="11430"/>
                </a:lnTo>
                <a:lnTo>
                  <a:pt x="481381" y="18522"/>
                </a:lnTo>
                <a:lnTo>
                  <a:pt x="495426" y="28352"/>
                </a:lnTo>
                <a:lnTo>
                  <a:pt x="523950" y="73852"/>
                </a:lnTo>
                <a:lnTo>
                  <a:pt x="532245" y="115623"/>
                </a:lnTo>
                <a:lnTo>
                  <a:pt x="533272" y="139700"/>
                </a:lnTo>
                <a:lnTo>
                  <a:pt x="532245" y="164634"/>
                </a:lnTo>
                <a:lnTo>
                  <a:pt x="523950" y="207574"/>
                </a:lnTo>
                <a:lnTo>
                  <a:pt x="495474" y="253822"/>
                </a:lnTo>
                <a:lnTo>
                  <a:pt x="465455" y="270865"/>
                </a:lnTo>
                <a:lnTo>
                  <a:pt x="469011" y="282321"/>
                </a:lnTo>
                <a:lnTo>
                  <a:pt x="507555" y="264252"/>
                </a:lnTo>
                <a:lnTo>
                  <a:pt x="535813" y="232981"/>
                </a:lnTo>
                <a:lnTo>
                  <a:pt x="553243" y="191127"/>
                </a:lnTo>
                <a:lnTo>
                  <a:pt x="559054" y="141224"/>
                </a:lnTo>
                <a:lnTo>
                  <a:pt x="557601" y="115341"/>
                </a:lnTo>
                <a:lnTo>
                  <a:pt x="545980" y="69482"/>
                </a:lnTo>
                <a:lnTo>
                  <a:pt x="522910" y="32146"/>
                </a:lnTo>
                <a:lnTo>
                  <a:pt x="489485" y="7381"/>
                </a:lnTo>
                <a:lnTo>
                  <a:pt x="469011" y="0"/>
                </a:lnTo>
                <a:close/>
              </a:path>
              <a:path w="559434" h="282575">
                <a:moveTo>
                  <a:pt x="90042" y="0"/>
                </a:moveTo>
                <a:lnTo>
                  <a:pt x="51641" y="18097"/>
                </a:lnTo>
                <a:lnTo>
                  <a:pt x="23240" y="49530"/>
                </a:lnTo>
                <a:lnTo>
                  <a:pt x="5810" y="91424"/>
                </a:lnTo>
                <a:lnTo>
                  <a:pt x="0" y="141224"/>
                </a:lnTo>
                <a:lnTo>
                  <a:pt x="1452" y="167178"/>
                </a:lnTo>
                <a:lnTo>
                  <a:pt x="13073" y="213063"/>
                </a:lnTo>
                <a:lnTo>
                  <a:pt x="36125" y="250266"/>
                </a:lnTo>
                <a:lnTo>
                  <a:pt x="69514" y="274936"/>
                </a:lnTo>
                <a:lnTo>
                  <a:pt x="90042" y="282321"/>
                </a:lnTo>
                <a:lnTo>
                  <a:pt x="93599" y="270865"/>
                </a:lnTo>
                <a:lnTo>
                  <a:pt x="77531" y="263738"/>
                </a:lnTo>
                <a:lnTo>
                  <a:pt x="63642" y="253822"/>
                </a:lnTo>
                <a:lnTo>
                  <a:pt x="35210" y="207574"/>
                </a:lnTo>
                <a:lnTo>
                  <a:pt x="26828" y="164634"/>
                </a:lnTo>
                <a:lnTo>
                  <a:pt x="25781" y="139700"/>
                </a:lnTo>
                <a:lnTo>
                  <a:pt x="26828" y="115623"/>
                </a:lnTo>
                <a:lnTo>
                  <a:pt x="35210" y="73852"/>
                </a:lnTo>
                <a:lnTo>
                  <a:pt x="63754" y="28352"/>
                </a:lnTo>
                <a:lnTo>
                  <a:pt x="94107" y="11430"/>
                </a:lnTo>
                <a:lnTo>
                  <a:pt x="90042" y="0"/>
                </a:lnTo>
                <a:close/>
              </a:path>
            </a:pathLst>
          </a:custGeom>
          <a:solidFill>
            <a:srgbClr val="000000"/>
          </a:solidFill>
        </p:spPr>
        <p:txBody>
          <a:bodyPr wrap="square" lIns="0" tIns="0" rIns="0" bIns="0" rtlCol="0"/>
          <a:lstStyle/>
          <a:p>
            <a:endParaRPr/>
          </a:p>
        </p:txBody>
      </p:sp>
      <p:pic>
        <p:nvPicPr>
          <p:cNvPr id="18" name="object 18"/>
          <p:cNvPicPr/>
          <p:nvPr/>
        </p:nvPicPr>
        <p:blipFill>
          <a:blip r:embed="rId3" cstate="print"/>
          <a:stretch>
            <a:fillRect/>
          </a:stretch>
        </p:blipFill>
        <p:spPr>
          <a:xfrm>
            <a:off x="7109459" y="2991611"/>
            <a:ext cx="1981200" cy="830580"/>
          </a:xfrm>
          <a:prstGeom prst="rect">
            <a:avLst/>
          </a:prstGeom>
        </p:spPr>
      </p:pic>
      <p:grpSp>
        <p:nvGrpSpPr>
          <p:cNvPr id="19" name="object 19"/>
          <p:cNvGrpSpPr/>
          <p:nvPr/>
        </p:nvGrpSpPr>
        <p:grpSpPr>
          <a:xfrm>
            <a:off x="6958583" y="2906267"/>
            <a:ext cx="2185670" cy="2060575"/>
            <a:chOff x="6958583" y="2906267"/>
            <a:chExt cx="2185670" cy="2060575"/>
          </a:xfrm>
        </p:grpSpPr>
        <p:pic>
          <p:nvPicPr>
            <p:cNvPr id="20" name="object 20"/>
            <p:cNvPicPr/>
            <p:nvPr/>
          </p:nvPicPr>
          <p:blipFill>
            <a:blip r:embed="rId4" cstate="print"/>
            <a:stretch>
              <a:fillRect/>
            </a:stretch>
          </p:blipFill>
          <p:spPr>
            <a:xfrm>
              <a:off x="7050023" y="2951975"/>
              <a:ext cx="2093975" cy="943368"/>
            </a:xfrm>
            <a:prstGeom prst="rect">
              <a:avLst/>
            </a:prstGeom>
          </p:spPr>
        </p:pic>
        <p:pic>
          <p:nvPicPr>
            <p:cNvPr id="21" name="object 21"/>
            <p:cNvPicPr/>
            <p:nvPr/>
          </p:nvPicPr>
          <p:blipFill>
            <a:blip r:embed="rId5" cstate="print"/>
            <a:stretch>
              <a:fillRect/>
            </a:stretch>
          </p:blipFill>
          <p:spPr>
            <a:xfrm>
              <a:off x="6958583" y="2906267"/>
              <a:ext cx="2185415" cy="1120140"/>
            </a:xfrm>
            <a:prstGeom prst="rect">
              <a:avLst/>
            </a:prstGeom>
          </p:spPr>
        </p:pic>
        <p:pic>
          <p:nvPicPr>
            <p:cNvPr id="22" name="object 22"/>
            <p:cNvPicPr/>
            <p:nvPr/>
          </p:nvPicPr>
          <p:blipFill>
            <a:blip r:embed="rId4" cstate="print"/>
            <a:stretch>
              <a:fillRect/>
            </a:stretch>
          </p:blipFill>
          <p:spPr>
            <a:xfrm>
              <a:off x="7040879" y="4023347"/>
              <a:ext cx="2095500" cy="943368"/>
            </a:xfrm>
            <a:prstGeom prst="rect">
              <a:avLst/>
            </a:prstGeom>
          </p:spPr>
        </p:pic>
      </p:grpSp>
      <p:grpSp>
        <p:nvGrpSpPr>
          <p:cNvPr id="23" name="object 23"/>
          <p:cNvGrpSpPr/>
          <p:nvPr/>
        </p:nvGrpSpPr>
        <p:grpSpPr>
          <a:xfrm>
            <a:off x="6949440" y="3977640"/>
            <a:ext cx="2132330" cy="1120140"/>
            <a:chOff x="6949440" y="3977640"/>
            <a:chExt cx="2132330" cy="1120140"/>
          </a:xfrm>
        </p:grpSpPr>
        <p:pic>
          <p:nvPicPr>
            <p:cNvPr id="24" name="object 24"/>
            <p:cNvPicPr/>
            <p:nvPr/>
          </p:nvPicPr>
          <p:blipFill>
            <a:blip r:embed="rId6" cstate="print"/>
            <a:stretch>
              <a:fillRect/>
            </a:stretch>
          </p:blipFill>
          <p:spPr>
            <a:xfrm>
              <a:off x="6949440" y="3977640"/>
              <a:ext cx="2104644" cy="1120140"/>
            </a:xfrm>
            <a:prstGeom prst="rect">
              <a:avLst/>
            </a:prstGeom>
          </p:spPr>
        </p:pic>
        <p:pic>
          <p:nvPicPr>
            <p:cNvPr id="25" name="object 25"/>
            <p:cNvPicPr/>
            <p:nvPr/>
          </p:nvPicPr>
          <p:blipFill>
            <a:blip r:embed="rId7" cstate="print"/>
            <a:stretch>
              <a:fillRect/>
            </a:stretch>
          </p:blipFill>
          <p:spPr>
            <a:xfrm>
              <a:off x="7100316" y="4062984"/>
              <a:ext cx="1981200" cy="830580"/>
            </a:xfrm>
            <a:prstGeom prst="rect">
              <a:avLst/>
            </a:prstGeom>
          </p:spPr>
        </p:pic>
      </p:grpSp>
      <p:graphicFrame>
        <p:nvGraphicFramePr>
          <p:cNvPr id="26" name="object 26"/>
          <p:cNvGraphicFramePr>
            <a:graphicFrameLocks noGrp="1"/>
          </p:cNvGraphicFramePr>
          <p:nvPr/>
        </p:nvGraphicFramePr>
        <p:xfrm>
          <a:off x="118871" y="2418588"/>
          <a:ext cx="8963659" cy="3390263"/>
        </p:xfrm>
        <a:graphic>
          <a:graphicData uri="http://schemas.openxmlformats.org/drawingml/2006/table">
            <a:tbl>
              <a:tblPr firstRow="1" bandRow="1">
                <a:tableStyleId>{2D5ABB26-0587-4C30-8999-92F81FD0307C}</a:tableStyleId>
              </a:tblPr>
              <a:tblGrid>
                <a:gridCol w="6958330">
                  <a:extLst>
                    <a:ext uri="{9D8B030D-6E8A-4147-A177-3AD203B41FA5}">
                      <a16:colId xmlns:a16="http://schemas.microsoft.com/office/drawing/2014/main" val="20000"/>
                    </a:ext>
                  </a:extLst>
                </a:gridCol>
                <a:gridCol w="2005329">
                  <a:extLst>
                    <a:ext uri="{9D8B030D-6E8A-4147-A177-3AD203B41FA5}">
                      <a16:colId xmlns:a16="http://schemas.microsoft.com/office/drawing/2014/main" val="20001"/>
                    </a:ext>
                  </a:extLst>
                </a:gridCol>
              </a:tblGrid>
              <a:tr h="569595">
                <a:tc rowSpan="5">
                  <a:txBody>
                    <a:bodyPr/>
                    <a:lstStyle/>
                    <a:p>
                      <a:pPr marL="6677025">
                        <a:lnSpc>
                          <a:spcPts val="1525"/>
                        </a:lnSpc>
                        <a:spcBef>
                          <a:spcPts val="325"/>
                        </a:spcBef>
                      </a:pPr>
                      <a:r>
                        <a:rPr sz="1750" dirty="0">
                          <a:latin typeface="Cambria Math"/>
                          <a:cs typeface="Cambria Math"/>
                        </a:rPr>
                        <a:t>2</a:t>
                      </a:r>
                      <a:endParaRPr sz="1750">
                        <a:latin typeface="Cambria Math"/>
                        <a:cs typeface="Cambria Math"/>
                      </a:endParaRPr>
                    </a:p>
                    <a:p>
                      <a:pPr marL="179070">
                        <a:lnSpc>
                          <a:spcPts val="2305"/>
                        </a:lnSpc>
                        <a:tabLst>
                          <a:tab pos="2740025" algn="l"/>
                          <a:tab pos="6113145" algn="l"/>
                        </a:tabLst>
                      </a:pPr>
                      <a:r>
                        <a:rPr sz="3600" baseline="1157" dirty="0">
                          <a:latin typeface="Calibri"/>
                          <a:cs typeface="Calibri"/>
                        </a:rPr>
                        <a:t>If</a:t>
                      </a:r>
                      <a:r>
                        <a:rPr sz="3600" spc="-15" baseline="1157" dirty="0">
                          <a:latin typeface="Calibri"/>
                          <a:cs typeface="Calibri"/>
                        </a:rPr>
                        <a:t> </a:t>
                      </a:r>
                      <a:r>
                        <a:rPr sz="3600" baseline="1157" dirty="0">
                          <a:latin typeface="Cambria Math"/>
                          <a:cs typeface="Cambria Math"/>
                        </a:rPr>
                        <a:t>𝑥</a:t>
                      </a:r>
                      <a:r>
                        <a:rPr sz="2625" baseline="-12698" dirty="0">
                          <a:latin typeface="Cambria Math"/>
                          <a:cs typeface="Cambria Math"/>
                        </a:rPr>
                        <a:t>𝑠</a:t>
                      </a:r>
                      <a:r>
                        <a:rPr sz="2625" spc="644" baseline="-12698" dirty="0">
                          <a:latin typeface="Cambria Math"/>
                          <a:cs typeface="Cambria Math"/>
                        </a:rPr>
                        <a:t> </a:t>
                      </a:r>
                      <a:r>
                        <a:rPr sz="3600" baseline="1157" dirty="0">
                          <a:latin typeface="Cambria Math"/>
                          <a:cs typeface="Cambria Math"/>
                        </a:rPr>
                        <a:t>=</a:t>
                      </a:r>
                      <a:r>
                        <a:rPr sz="3600" spc="209" baseline="1157" dirty="0">
                          <a:latin typeface="Cambria Math"/>
                          <a:cs typeface="Cambria Math"/>
                        </a:rPr>
                        <a:t> </a:t>
                      </a:r>
                      <a:r>
                        <a:rPr sz="3600" spc="-7" baseline="1157" dirty="0">
                          <a:latin typeface="Calibri"/>
                          <a:cs typeface="Calibri"/>
                        </a:rPr>
                        <a:t>Pidgey:	</a:t>
                      </a:r>
                      <a:r>
                        <a:rPr sz="2400" spc="-5" dirty="0">
                          <a:latin typeface="Cambria Math"/>
                          <a:cs typeface="Cambria Math"/>
                        </a:rPr>
                        <a:t>𝑦′</a:t>
                      </a:r>
                      <a:r>
                        <a:rPr sz="2400" spc="130" dirty="0">
                          <a:latin typeface="Cambria Math"/>
                          <a:cs typeface="Cambria Math"/>
                        </a:rPr>
                        <a:t> </a:t>
                      </a:r>
                      <a:r>
                        <a:rPr sz="2400" dirty="0">
                          <a:latin typeface="Cambria Math"/>
                          <a:cs typeface="Cambria Math"/>
                        </a:rPr>
                        <a:t>=</a:t>
                      </a:r>
                      <a:r>
                        <a:rPr sz="2400" spc="125" dirty="0">
                          <a:latin typeface="Cambria Math"/>
                          <a:cs typeface="Cambria Math"/>
                        </a:rPr>
                        <a:t> </a:t>
                      </a:r>
                      <a:r>
                        <a:rPr sz="2400" spc="-45" dirty="0">
                          <a:latin typeface="Cambria Math"/>
                          <a:cs typeface="Cambria Math"/>
                        </a:rPr>
                        <a:t>𝑏</a:t>
                      </a:r>
                      <a:r>
                        <a:rPr sz="2625" spc="-67" baseline="-15873" dirty="0">
                          <a:latin typeface="Cambria Math"/>
                          <a:cs typeface="Cambria Math"/>
                        </a:rPr>
                        <a:t>1</a:t>
                      </a:r>
                      <a:r>
                        <a:rPr sz="2625" spc="390" baseline="-15873" dirty="0">
                          <a:latin typeface="Cambria Math"/>
                          <a:cs typeface="Cambria Math"/>
                        </a:rPr>
                        <a:t> </a:t>
                      </a:r>
                      <a:r>
                        <a:rPr sz="2400" dirty="0">
                          <a:latin typeface="Cambria Math"/>
                          <a:cs typeface="Cambria Math"/>
                        </a:rPr>
                        <a:t>+</a:t>
                      </a:r>
                      <a:r>
                        <a:rPr sz="2400" spc="-10" dirty="0">
                          <a:latin typeface="Cambria Math"/>
                          <a:cs typeface="Cambria Math"/>
                        </a:rPr>
                        <a:t> </a:t>
                      </a:r>
                      <a:r>
                        <a:rPr sz="2400" spc="-50" dirty="0">
                          <a:latin typeface="Cambria Math"/>
                          <a:cs typeface="Cambria Math"/>
                        </a:rPr>
                        <a:t>𝑤</a:t>
                      </a:r>
                      <a:r>
                        <a:rPr sz="2625" spc="-75" baseline="-15873" dirty="0">
                          <a:latin typeface="Cambria Math"/>
                          <a:cs typeface="Cambria Math"/>
                        </a:rPr>
                        <a:t>1</a:t>
                      </a:r>
                      <a:r>
                        <a:rPr sz="2625" spc="390" baseline="-15873" dirty="0">
                          <a:latin typeface="Cambria Math"/>
                          <a:cs typeface="Cambria Math"/>
                        </a:rPr>
                        <a:t> </a:t>
                      </a:r>
                      <a:r>
                        <a:rPr sz="2400" spc="85" dirty="0">
                          <a:latin typeface="Cambria Math"/>
                          <a:cs typeface="Cambria Math"/>
                        </a:rPr>
                        <a:t>∙</a:t>
                      </a:r>
                      <a:r>
                        <a:rPr sz="2400" spc="5"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r>
                        <a:rPr sz="2625" spc="397" baseline="-15873" dirty="0">
                          <a:latin typeface="Cambria Math"/>
                          <a:cs typeface="Cambria Math"/>
                        </a:rPr>
                        <a:t> </a:t>
                      </a:r>
                      <a:r>
                        <a:rPr sz="2400" dirty="0">
                          <a:latin typeface="Cambria Math"/>
                          <a:cs typeface="Cambria Math"/>
                        </a:rPr>
                        <a:t>+ </a:t>
                      </a:r>
                      <a:r>
                        <a:rPr sz="2400" spc="-20" dirty="0">
                          <a:latin typeface="Cambria Math"/>
                          <a:cs typeface="Cambria Math"/>
                        </a:rPr>
                        <a:t>𝑤</a:t>
                      </a:r>
                      <a:r>
                        <a:rPr sz="2625" spc="-30" baseline="-15873" dirty="0">
                          <a:latin typeface="Cambria Math"/>
                          <a:cs typeface="Cambria Math"/>
                        </a:rPr>
                        <a:t>5</a:t>
                      </a:r>
                      <a:r>
                        <a:rPr sz="2625" spc="367" baseline="-15873" dirty="0">
                          <a:latin typeface="Cambria Math"/>
                          <a:cs typeface="Cambria Math"/>
                        </a:rPr>
                        <a:t> </a:t>
                      </a:r>
                      <a:r>
                        <a:rPr sz="2400" spc="85"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endParaRPr sz="2625" baseline="-15873">
                        <a:latin typeface="Cambria Math"/>
                        <a:cs typeface="Cambria Math"/>
                      </a:endParaRPr>
                    </a:p>
                    <a:p>
                      <a:pPr marL="159385">
                        <a:lnSpc>
                          <a:spcPts val="2010"/>
                        </a:lnSpc>
                        <a:spcBef>
                          <a:spcPts val="1625"/>
                        </a:spcBef>
                        <a:tabLst>
                          <a:tab pos="2733675" algn="l"/>
                          <a:tab pos="3742690" algn="l"/>
                          <a:tab pos="4462780" algn="l"/>
                          <a:tab pos="5110480" algn="l"/>
                          <a:tab pos="5829300" algn="l"/>
                          <a:tab pos="6120765" algn="l"/>
                          <a:tab pos="6684645" algn="l"/>
                        </a:tabLst>
                      </a:pPr>
                      <a:r>
                        <a:rPr sz="3600" baseline="2314" dirty="0">
                          <a:latin typeface="Calibri"/>
                          <a:cs typeface="Calibri"/>
                        </a:rPr>
                        <a:t>If</a:t>
                      </a:r>
                      <a:r>
                        <a:rPr sz="3600" spc="-15" baseline="2314" dirty="0">
                          <a:latin typeface="Calibri"/>
                          <a:cs typeface="Calibri"/>
                        </a:rPr>
                        <a:t> </a:t>
                      </a:r>
                      <a:r>
                        <a:rPr sz="3600" baseline="2314" dirty="0">
                          <a:latin typeface="Cambria Math"/>
                          <a:cs typeface="Cambria Math"/>
                        </a:rPr>
                        <a:t>𝑥</a:t>
                      </a:r>
                      <a:r>
                        <a:rPr sz="2625" baseline="-12698" dirty="0">
                          <a:latin typeface="Cambria Math"/>
                          <a:cs typeface="Cambria Math"/>
                        </a:rPr>
                        <a:t>𝑠</a:t>
                      </a:r>
                      <a:r>
                        <a:rPr sz="2625" spc="637" baseline="-12698" dirty="0">
                          <a:latin typeface="Cambria Math"/>
                          <a:cs typeface="Cambria Math"/>
                        </a:rPr>
                        <a:t> </a:t>
                      </a:r>
                      <a:r>
                        <a:rPr sz="3600" baseline="2314" dirty="0">
                          <a:latin typeface="Cambria Math"/>
                          <a:cs typeface="Cambria Math"/>
                        </a:rPr>
                        <a:t>=</a:t>
                      </a:r>
                      <a:r>
                        <a:rPr sz="3600" spc="202" baseline="2314" dirty="0">
                          <a:latin typeface="Cambria Math"/>
                          <a:cs typeface="Cambria Math"/>
                        </a:rPr>
                        <a:t> </a:t>
                      </a:r>
                      <a:r>
                        <a:rPr sz="3600" baseline="2314" dirty="0">
                          <a:latin typeface="Calibri"/>
                          <a:cs typeface="Calibri"/>
                        </a:rPr>
                        <a:t>Weedle:	</a:t>
                      </a:r>
                      <a:r>
                        <a:rPr sz="2400" dirty="0">
                          <a:latin typeface="Cambria Math"/>
                          <a:cs typeface="Cambria Math"/>
                        </a:rPr>
                        <a:t>𝑦′</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𝑏	+</a:t>
                      </a:r>
                      <a:r>
                        <a:rPr sz="2400" spc="5" dirty="0">
                          <a:latin typeface="Cambria Math"/>
                          <a:cs typeface="Cambria Math"/>
                        </a:rPr>
                        <a:t> </a:t>
                      </a:r>
                      <a:r>
                        <a:rPr sz="2400" dirty="0">
                          <a:latin typeface="Cambria Math"/>
                          <a:cs typeface="Cambria Math"/>
                        </a:rPr>
                        <a:t>𝑤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	+</a:t>
                      </a:r>
                      <a:r>
                        <a:rPr sz="2400" spc="5" dirty="0">
                          <a:latin typeface="Cambria Math"/>
                          <a:cs typeface="Cambria Math"/>
                        </a:rPr>
                        <a:t> </a:t>
                      </a:r>
                      <a:r>
                        <a:rPr sz="2400" dirty="0">
                          <a:latin typeface="Cambria Math"/>
                          <a:cs typeface="Cambria Math"/>
                        </a:rPr>
                        <a:t>𝑤	</a:t>
                      </a:r>
                      <a:r>
                        <a:rPr sz="2400" spc="80" dirty="0">
                          <a:latin typeface="Cambria Math"/>
                          <a:cs typeface="Cambria Math"/>
                        </a:rPr>
                        <a:t>∙	</a:t>
                      </a:r>
                      <a:r>
                        <a:rPr sz="2400" dirty="0">
                          <a:latin typeface="Cambria Math"/>
                          <a:cs typeface="Cambria Math"/>
                        </a:rPr>
                        <a:t>𝑥	</a:t>
                      </a:r>
                      <a:r>
                        <a:rPr sz="2625" spc="67" baseline="50793" dirty="0">
                          <a:latin typeface="Cambria Math"/>
                          <a:cs typeface="Cambria Math"/>
                        </a:rPr>
                        <a:t>2</a:t>
                      </a:r>
                      <a:endParaRPr sz="2625" baseline="50793">
                        <a:latin typeface="Cambria Math"/>
                        <a:cs typeface="Cambria Math"/>
                      </a:endParaRPr>
                    </a:p>
                    <a:p>
                      <a:pPr marL="3533775">
                        <a:lnSpc>
                          <a:spcPts val="1230"/>
                        </a:lnSpc>
                        <a:tabLst>
                          <a:tab pos="4253865" algn="l"/>
                          <a:tab pos="4775200" algn="l"/>
                          <a:tab pos="5621020" algn="l"/>
                          <a:tab pos="6279515" algn="l"/>
                        </a:tabLst>
                      </a:pPr>
                      <a:r>
                        <a:rPr sz="1750" spc="40" dirty="0">
                          <a:latin typeface="Cambria Math"/>
                          <a:cs typeface="Cambria Math"/>
                        </a:rPr>
                        <a:t>2	2	</a:t>
                      </a:r>
                      <a:r>
                        <a:rPr sz="1750" spc="100" dirty="0">
                          <a:latin typeface="Cambria Math"/>
                          <a:cs typeface="Cambria Math"/>
                        </a:rPr>
                        <a:t>𝑐𝑝	</a:t>
                      </a:r>
                      <a:r>
                        <a:rPr sz="1750" spc="40" dirty="0">
                          <a:latin typeface="Cambria Math"/>
                          <a:cs typeface="Cambria Math"/>
                        </a:rPr>
                        <a:t>6	</a:t>
                      </a:r>
                      <a:r>
                        <a:rPr sz="1750" spc="100" dirty="0">
                          <a:latin typeface="Cambria Math"/>
                          <a:cs typeface="Cambria Math"/>
                        </a:rPr>
                        <a:t>𝑐𝑝</a:t>
                      </a:r>
                      <a:endParaRPr sz="1750">
                        <a:latin typeface="Cambria Math"/>
                        <a:cs typeface="Cambria Math"/>
                      </a:endParaRPr>
                    </a:p>
                    <a:p>
                      <a:pPr marL="6732270">
                        <a:lnSpc>
                          <a:spcPts val="1525"/>
                        </a:lnSpc>
                        <a:spcBef>
                          <a:spcPts val="370"/>
                        </a:spcBef>
                      </a:pPr>
                      <a:r>
                        <a:rPr sz="1750" dirty="0">
                          <a:latin typeface="Cambria Math"/>
                          <a:cs typeface="Cambria Math"/>
                        </a:rPr>
                        <a:t>2</a:t>
                      </a:r>
                      <a:endParaRPr sz="1750">
                        <a:latin typeface="Cambria Math"/>
                        <a:cs typeface="Cambria Math"/>
                      </a:endParaRPr>
                    </a:p>
                    <a:p>
                      <a:pPr marL="159385">
                        <a:lnSpc>
                          <a:spcPts val="2305"/>
                        </a:lnSpc>
                        <a:tabLst>
                          <a:tab pos="2779395" algn="l"/>
                          <a:tab pos="6168390" algn="l"/>
                        </a:tabLst>
                      </a:pPr>
                      <a:r>
                        <a:rPr sz="3600" baseline="2314" dirty="0">
                          <a:latin typeface="Calibri"/>
                          <a:cs typeface="Calibri"/>
                        </a:rPr>
                        <a:t>If</a:t>
                      </a:r>
                      <a:r>
                        <a:rPr sz="3600" spc="-15" baseline="2314" dirty="0">
                          <a:latin typeface="Calibri"/>
                          <a:cs typeface="Calibri"/>
                        </a:rPr>
                        <a:t> </a:t>
                      </a:r>
                      <a:r>
                        <a:rPr sz="3600" baseline="2314" dirty="0">
                          <a:latin typeface="Cambria Math"/>
                          <a:cs typeface="Cambria Math"/>
                        </a:rPr>
                        <a:t>𝑥</a:t>
                      </a:r>
                      <a:r>
                        <a:rPr sz="2625" baseline="-12698" dirty="0">
                          <a:latin typeface="Cambria Math"/>
                          <a:cs typeface="Cambria Math"/>
                        </a:rPr>
                        <a:t>𝑠</a:t>
                      </a:r>
                      <a:r>
                        <a:rPr sz="2625" spc="644" baseline="-12698" dirty="0">
                          <a:latin typeface="Cambria Math"/>
                          <a:cs typeface="Cambria Math"/>
                        </a:rPr>
                        <a:t> </a:t>
                      </a:r>
                      <a:r>
                        <a:rPr sz="3600" baseline="2314" dirty="0">
                          <a:latin typeface="Cambria Math"/>
                          <a:cs typeface="Cambria Math"/>
                        </a:rPr>
                        <a:t>=</a:t>
                      </a:r>
                      <a:r>
                        <a:rPr sz="3600" spc="209" baseline="2314" dirty="0">
                          <a:latin typeface="Cambria Math"/>
                          <a:cs typeface="Cambria Math"/>
                        </a:rPr>
                        <a:t> </a:t>
                      </a:r>
                      <a:r>
                        <a:rPr sz="3600" spc="-7" baseline="2314" dirty="0">
                          <a:latin typeface="Calibri"/>
                          <a:cs typeface="Calibri"/>
                        </a:rPr>
                        <a:t>Caterpie:	</a:t>
                      </a:r>
                      <a:r>
                        <a:rPr sz="2400" spc="-5" dirty="0">
                          <a:latin typeface="Cambria Math"/>
                          <a:cs typeface="Cambria Math"/>
                        </a:rPr>
                        <a:t>𝑦′</a:t>
                      </a:r>
                      <a:r>
                        <a:rPr sz="2400" spc="145" dirty="0">
                          <a:latin typeface="Cambria Math"/>
                          <a:cs typeface="Cambria Math"/>
                        </a:rPr>
                        <a:t> </a:t>
                      </a:r>
                      <a:r>
                        <a:rPr sz="2400" dirty="0">
                          <a:latin typeface="Cambria Math"/>
                          <a:cs typeface="Cambria Math"/>
                        </a:rPr>
                        <a:t>=</a:t>
                      </a:r>
                      <a:r>
                        <a:rPr sz="2400" spc="125" dirty="0">
                          <a:latin typeface="Cambria Math"/>
                          <a:cs typeface="Cambria Math"/>
                        </a:rPr>
                        <a:t> </a:t>
                      </a:r>
                      <a:r>
                        <a:rPr sz="2400" spc="-15" dirty="0">
                          <a:latin typeface="Cambria Math"/>
                          <a:cs typeface="Cambria Math"/>
                        </a:rPr>
                        <a:t>𝑏</a:t>
                      </a:r>
                      <a:r>
                        <a:rPr sz="2625" spc="-22" baseline="-15873" dirty="0">
                          <a:latin typeface="Cambria Math"/>
                          <a:cs typeface="Cambria Math"/>
                        </a:rPr>
                        <a:t>3</a:t>
                      </a:r>
                      <a:r>
                        <a:rPr sz="2625" spc="367" baseline="-15873" dirty="0">
                          <a:latin typeface="Cambria Math"/>
                          <a:cs typeface="Cambria Math"/>
                        </a:rPr>
                        <a:t> </a:t>
                      </a:r>
                      <a:r>
                        <a:rPr sz="2400" dirty="0">
                          <a:latin typeface="Cambria Math"/>
                          <a:cs typeface="Cambria Math"/>
                        </a:rPr>
                        <a:t>+ </a:t>
                      </a:r>
                      <a:r>
                        <a:rPr sz="2400" spc="-20" dirty="0">
                          <a:latin typeface="Cambria Math"/>
                          <a:cs typeface="Cambria Math"/>
                        </a:rPr>
                        <a:t>𝑤</a:t>
                      </a:r>
                      <a:r>
                        <a:rPr sz="2625" spc="-30" baseline="-15873" dirty="0">
                          <a:latin typeface="Cambria Math"/>
                          <a:cs typeface="Cambria Math"/>
                        </a:rPr>
                        <a:t>3</a:t>
                      </a:r>
                      <a:r>
                        <a:rPr sz="2625" spc="367" baseline="-15873" dirty="0">
                          <a:latin typeface="Cambria Math"/>
                          <a:cs typeface="Cambria Math"/>
                        </a:rPr>
                        <a:t> </a:t>
                      </a:r>
                      <a:r>
                        <a:rPr sz="2400" spc="85" dirty="0">
                          <a:latin typeface="Cambria Math"/>
                          <a:cs typeface="Cambria Math"/>
                        </a:rPr>
                        <a:t>∙</a:t>
                      </a:r>
                      <a:r>
                        <a:rPr sz="2400" spc="5"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r>
                        <a:rPr sz="2625" spc="397"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spc="-20" dirty="0">
                          <a:latin typeface="Cambria Math"/>
                          <a:cs typeface="Cambria Math"/>
                        </a:rPr>
                        <a:t>𝑤</a:t>
                      </a:r>
                      <a:r>
                        <a:rPr sz="2625" spc="-30" baseline="-15873" dirty="0">
                          <a:latin typeface="Cambria Math"/>
                          <a:cs typeface="Cambria Math"/>
                        </a:rPr>
                        <a:t>7</a:t>
                      </a:r>
                      <a:r>
                        <a:rPr sz="2625" spc="359" baseline="-15873" dirty="0">
                          <a:latin typeface="Cambria Math"/>
                          <a:cs typeface="Cambria Math"/>
                        </a:rPr>
                        <a:t> </a:t>
                      </a:r>
                      <a:r>
                        <a:rPr sz="2400" spc="85"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endParaRPr sz="2625" baseline="-15873">
                        <a:latin typeface="Cambria Math"/>
                        <a:cs typeface="Cambria Math"/>
                      </a:endParaRPr>
                    </a:p>
                    <a:p>
                      <a:pPr marL="6654165">
                        <a:lnSpc>
                          <a:spcPts val="1525"/>
                        </a:lnSpc>
                        <a:spcBef>
                          <a:spcPts val="745"/>
                        </a:spcBef>
                      </a:pPr>
                      <a:r>
                        <a:rPr sz="1750" dirty="0">
                          <a:latin typeface="Cambria Math"/>
                          <a:cs typeface="Cambria Math"/>
                        </a:rPr>
                        <a:t>2</a:t>
                      </a:r>
                      <a:endParaRPr sz="1750">
                        <a:latin typeface="Cambria Math"/>
                        <a:cs typeface="Cambria Math"/>
                      </a:endParaRPr>
                    </a:p>
                    <a:p>
                      <a:pPr marL="159385">
                        <a:lnSpc>
                          <a:spcPts val="2305"/>
                        </a:lnSpc>
                        <a:tabLst>
                          <a:tab pos="2712085" algn="l"/>
                          <a:tab pos="6090285" algn="l"/>
                        </a:tabLst>
                      </a:pPr>
                      <a:r>
                        <a:rPr sz="3600" baseline="2314" dirty="0">
                          <a:latin typeface="Calibri"/>
                          <a:cs typeface="Calibri"/>
                        </a:rPr>
                        <a:t>If</a:t>
                      </a:r>
                      <a:r>
                        <a:rPr sz="3600" spc="-15" baseline="2314" dirty="0">
                          <a:latin typeface="Calibri"/>
                          <a:cs typeface="Calibri"/>
                        </a:rPr>
                        <a:t> </a:t>
                      </a:r>
                      <a:r>
                        <a:rPr sz="3600" baseline="2314" dirty="0">
                          <a:latin typeface="Cambria Math"/>
                          <a:cs typeface="Cambria Math"/>
                        </a:rPr>
                        <a:t>𝑥</a:t>
                      </a:r>
                      <a:r>
                        <a:rPr sz="2625" baseline="-12698" dirty="0">
                          <a:latin typeface="Cambria Math"/>
                          <a:cs typeface="Cambria Math"/>
                        </a:rPr>
                        <a:t>𝑠</a:t>
                      </a:r>
                      <a:r>
                        <a:rPr sz="2625" spc="637" baseline="-12698" dirty="0">
                          <a:latin typeface="Cambria Math"/>
                          <a:cs typeface="Cambria Math"/>
                        </a:rPr>
                        <a:t> </a:t>
                      </a:r>
                      <a:r>
                        <a:rPr sz="3600" baseline="2314" dirty="0">
                          <a:latin typeface="Cambria Math"/>
                          <a:cs typeface="Cambria Math"/>
                        </a:rPr>
                        <a:t>=</a:t>
                      </a:r>
                      <a:r>
                        <a:rPr sz="3600" spc="202" baseline="2314" dirty="0">
                          <a:latin typeface="Cambria Math"/>
                          <a:cs typeface="Cambria Math"/>
                        </a:rPr>
                        <a:t> </a:t>
                      </a:r>
                      <a:r>
                        <a:rPr sz="3600" baseline="2314" dirty="0">
                          <a:latin typeface="Calibri"/>
                          <a:cs typeface="Calibri"/>
                        </a:rPr>
                        <a:t>Eevee:	</a:t>
                      </a:r>
                      <a:r>
                        <a:rPr sz="2400" dirty="0">
                          <a:latin typeface="Cambria Math"/>
                          <a:cs typeface="Cambria Math"/>
                        </a:rPr>
                        <a:t>𝑦′</a:t>
                      </a:r>
                      <a:r>
                        <a:rPr sz="2400" spc="140" dirty="0">
                          <a:latin typeface="Cambria Math"/>
                          <a:cs typeface="Cambria Math"/>
                        </a:rPr>
                        <a:t> </a:t>
                      </a:r>
                      <a:r>
                        <a:rPr sz="2400" dirty="0">
                          <a:latin typeface="Cambria Math"/>
                          <a:cs typeface="Cambria Math"/>
                        </a:rPr>
                        <a:t>=</a:t>
                      </a:r>
                      <a:r>
                        <a:rPr sz="2400" spc="130" dirty="0">
                          <a:latin typeface="Cambria Math"/>
                          <a:cs typeface="Cambria Math"/>
                        </a:rPr>
                        <a:t> </a:t>
                      </a:r>
                      <a:r>
                        <a:rPr sz="2400" spc="-15" dirty="0">
                          <a:latin typeface="Cambria Math"/>
                          <a:cs typeface="Cambria Math"/>
                        </a:rPr>
                        <a:t>𝑏</a:t>
                      </a:r>
                      <a:r>
                        <a:rPr sz="2625" spc="-22" baseline="-15873" dirty="0">
                          <a:latin typeface="Cambria Math"/>
                          <a:cs typeface="Cambria Math"/>
                        </a:rPr>
                        <a:t>4</a:t>
                      </a:r>
                      <a:r>
                        <a:rPr sz="2625" spc="367"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spc="-60" dirty="0">
                          <a:latin typeface="Cambria Math"/>
                          <a:cs typeface="Cambria Math"/>
                        </a:rPr>
                        <a:t>𝑤</a:t>
                      </a:r>
                      <a:r>
                        <a:rPr sz="2625" spc="-89" baseline="-15873" dirty="0">
                          <a:latin typeface="Cambria Math"/>
                          <a:cs typeface="Cambria Math"/>
                        </a:rPr>
                        <a:t>4</a:t>
                      </a:r>
                      <a:r>
                        <a:rPr sz="2625" spc="367" baseline="-15873" dirty="0">
                          <a:latin typeface="Cambria Math"/>
                          <a:cs typeface="Cambria Math"/>
                        </a:rPr>
                        <a:t> </a:t>
                      </a:r>
                      <a:r>
                        <a:rPr sz="2400" spc="80" dirty="0">
                          <a:latin typeface="Cambria Math"/>
                          <a:cs typeface="Cambria Math"/>
                        </a:rPr>
                        <a:t>∙</a:t>
                      </a:r>
                      <a:r>
                        <a:rPr sz="2400" spc="10"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r>
                        <a:rPr sz="2625" spc="397"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spc="-25" dirty="0">
                          <a:latin typeface="Cambria Math"/>
                          <a:cs typeface="Cambria Math"/>
                        </a:rPr>
                        <a:t>𝑤</a:t>
                      </a:r>
                      <a:r>
                        <a:rPr sz="2625" spc="-37" baseline="-15873" dirty="0">
                          <a:latin typeface="Cambria Math"/>
                          <a:cs typeface="Cambria Math"/>
                        </a:rPr>
                        <a:t>8</a:t>
                      </a:r>
                      <a:r>
                        <a:rPr sz="2625" spc="375" baseline="-15873" dirty="0">
                          <a:latin typeface="Cambria Math"/>
                          <a:cs typeface="Cambria Math"/>
                        </a:rPr>
                        <a:t> </a:t>
                      </a:r>
                      <a:r>
                        <a:rPr sz="2400" spc="80" dirty="0">
                          <a:latin typeface="Cambria Math"/>
                          <a:cs typeface="Cambria Math"/>
                        </a:rPr>
                        <a:t>∙	</a:t>
                      </a:r>
                      <a:r>
                        <a:rPr sz="2400" spc="55" dirty="0">
                          <a:latin typeface="Cambria Math"/>
                          <a:cs typeface="Cambria Math"/>
                        </a:rPr>
                        <a:t>𝑥</a:t>
                      </a:r>
                      <a:r>
                        <a:rPr sz="2625" spc="82" baseline="-15873" dirty="0">
                          <a:latin typeface="Cambria Math"/>
                          <a:cs typeface="Cambria Math"/>
                        </a:rPr>
                        <a:t>𝑐𝑝</a:t>
                      </a:r>
                      <a:endParaRPr sz="2625" baseline="-15873">
                        <a:latin typeface="Cambria Math"/>
                        <a:cs typeface="Cambria Math"/>
                      </a:endParaRPr>
                    </a:p>
                    <a:p>
                      <a:pPr marL="205104">
                        <a:lnSpc>
                          <a:spcPts val="2010"/>
                        </a:lnSpc>
                        <a:spcBef>
                          <a:spcPts val="1140"/>
                        </a:spcBef>
                        <a:tabLst>
                          <a:tab pos="1807210" algn="l"/>
                          <a:tab pos="2480945" algn="l"/>
                          <a:tab pos="3320415" algn="l"/>
                          <a:tab pos="3611879" algn="l"/>
                          <a:tab pos="4201795" algn="l"/>
                        </a:tabLst>
                      </a:pPr>
                      <a:r>
                        <a:rPr sz="2400" dirty="0">
                          <a:latin typeface="Cambria Math"/>
                          <a:cs typeface="Cambria Math"/>
                        </a:rPr>
                        <a:t>𝑦</a:t>
                      </a:r>
                      <a:r>
                        <a:rPr sz="2400" spc="18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𝑦′ +</a:t>
                      </a:r>
                      <a:r>
                        <a:rPr sz="2400" spc="5" dirty="0">
                          <a:latin typeface="Cambria Math"/>
                          <a:cs typeface="Cambria Math"/>
                        </a:rPr>
                        <a:t> </a:t>
                      </a:r>
                      <a:r>
                        <a:rPr sz="2400" dirty="0">
                          <a:latin typeface="Cambria Math"/>
                          <a:cs typeface="Cambria Math"/>
                        </a:rPr>
                        <a:t>𝑤	</a:t>
                      </a:r>
                      <a:r>
                        <a:rPr sz="2400" spc="80" dirty="0">
                          <a:latin typeface="Cambria Math"/>
                          <a:cs typeface="Cambria Math"/>
                        </a:rPr>
                        <a:t>∙</a:t>
                      </a:r>
                      <a:r>
                        <a:rPr sz="2400" spc="5" dirty="0">
                          <a:latin typeface="Cambria Math"/>
                          <a:cs typeface="Cambria Math"/>
                        </a:rPr>
                        <a:t> </a:t>
                      </a:r>
                      <a:r>
                        <a:rPr sz="2400" dirty="0">
                          <a:latin typeface="Cambria Math"/>
                          <a:cs typeface="Cambria Math"/>
                        </a:rPr>
                        <a:t>𝑥	+</a:t>
                      </a:r>
                      <a:r>
                        <a:rPr sz="2400" spc="-10" dirty="0">
                          <a:latin typeface="Cambria Math"/>
                          <a:cs typeface="Cambria Math"/>
                        </a:rPr>
                        <a:t> </a:t>
                      </a:r>
                      <a:r>
                        <a:rPr sz="2400" dirty="0">
                          <a:latin typeface="Cambria Math"/>
                          <a:cs typeface="Cambria Math"/>
                        </a:rPr>
                        <a:t>𝑤	</a:t>
                      </a:r>
                      <a:r>
                        <a:rPr sz="2400" spc="80" dirty="0">
                          <a:latin typeface="Cambria Math"/>
                          <a:cs typeface="Cambria Math"/>
                        </a:rPr>
                        <a:t>∙	</a:t>
                      </a:r>
                      <a:r>
                        <a:rPr sz="2400" dirty="0">
                          <a:latin typeface="Cambria Math"/>
                          <a:cs typeface="Cambria Math"/>
                        </a:rPr>
                        <a:t>𝑥	</a:t>
                      </a:r>
                      <a:r>
                        <a:rPr sz="2625" spc="60" baseline="50793" dirty="0">
                          <a:latin typeface="Cambria Math"/>
                          <a:cs typeface="Cambria Math"/>
                        </a:rPr>
                        <a:t>2</a:t>
                      </a:r>
                      <a:endParaRPr sz="2625" baseline="50793">
                        <a:latin typeface="Cambria Math"/>
                        <a:cs typeface="Cambria Math"/>
                      </a:endParaRPr>
                    </a:p>
                    <a:p>
                      <a:pPr marL="1604645">
                        <a:lnSpc>
                          <a:spcPts val="1230"/>
                        </a:lnSpc>
                        <a:tabLst>
                          <a:tab pos="2119630" algn="l"/>
                          <a:tab pos="2981960" algn="l"/>
                          <a:tab pos="3769995" algn="l"/>
                        </a:tabLst>
                      </a:pPr>
                      <a:r>
                        <a:rPr sz="1750" spc="-5" dirty="0">
                          <a:latin typeface="Cambria Math"/>
                          <a:cs typeface="Cambria Math"/>
                        </a:rPr>
                        <a:t>9	</a:t>
                      </a:r>
                      <a:r>
                        <a:rPr sz="1750" spc="120" dirty="0">
                          <a:latin typeface="Cambria Math"/>
                          <a:cs typeface="Cambria Math"/>
                        </a:rPr>
                        <a:t>ℎ𝑝	</a:t>
                      </a:r>
                      <a:r>
                        <a:rPr sz="1750" spc="35" dirty="0">
                          <a:latin typeface="Cambria Math"/>
                          <a:cs typeface="Cambria Math"/>
                        </a:rPr>
                        <a:t>10	</a:t>
                      </a:r>
                      <a:r>
                        <a:rPr sz="1750" spc="120" dirty="0">
                          <a:latin typeface="Cambria Math"/>
                          <a:cs typeface="Cambria Math"/>
                        </a:rPr>
                        <a:t>ℎ𝑝</a:t>
                      </a:r>
                      <a:endParaRPr sz="1750">
                        <a:latin typeface="Cambria Math"/>
                        <a:cs typeface="Cambria Math"/>
                      </a:endParaRPr>
                    </a:p>
                    <a:p>
                      <a:pPr marL="401955">
                        <a:lnSpc>
                          <a:spcPct val="100000"/>
                        </a:lnSpc>
                        <a:spcBef>
                          <a:spcPts val="430"/>
                        </a:spcBef>
                        <a:tabLst>
                          <a:tab pos="2832735" algn="l"/>
                          <a:tab pos="3274695" algn="l"/>
                          <a:tab pos="6026150" algn="l"/>
                          <a:tab pos="6512559" algn="l"/>
                        </a:tabLst>
                      </a:pPr>
                      <a:r>
                        <a:rPr sz="2400" spc="-20" dirty="0">
                          <a:latin typeface="Cambria Math"/>
                          <a:cs typeface="Cambria Math"/>
                        </a:rPr>
                        <a:t>+𝑤</a:t>
                      </a:r>
                      <a:r>
                        <a:rPr sz="2625" spc="-30" baseline="-15873" dirty="0">
                          <a:latin typeface="Cambria Math"/>
                          <a:cs typeface="Cambria Math"/>
                        </a:rPr>
                        <a:t>11</a:t>
                      </a:r>
                      <a:r>
                        <a:rPr sz="2625" spc="390" baseline="-15873" dirty="0">
                          <a:latin typeface="Cambria Math"/>
                          <a:cs typeface="Cambria Math"/>
                        </a:rPr>
                        <a:t> </a:t>
                      </a:r>
                      <a:r>
                        <a:rPr sz="2400" spc="80" dirty="0">
                          <a:latin typeface="Cambria Math"/>
                          <a:cs typeface="Cambria Math"/>
                        </a:rPr>
                        <a:t>∙</a:t>
                      </a:r>
                      <a:r>
                        <a:rPr sz="2400" spc="5" dirty="0">
                          <a:latin typeface="Cambria Math"/>
                          <a:cs typeface="Cambria Math"/>
                        </a:rPr>
                        <a:t> </a:t>
                      </a:r>
                      <a:r>
                        <a:rPr sz="2400" spc="40" dirty="0">
                          <a:latin typeface="Cambria Math"/>
                          <a:cs typeface="Cambria Math"/>
                        </a:rPr>
                        <a:t>𝑥</a:t>
                      </a:r>
                      <a:r>
                        <a:rPr sz="2625" spc="60" baseline="-15873" dirty="0">
                          <a:latin typeface="Cambria Math"/>
                          <a:cs typeface="Cambria Math"/>
                        </a:rPr>
                        <a:t>ℎ</a:t>
                      </a:r>
                      <a:r>
                        <a:rPr sz="2625" spc="442"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spc="-25" dirty="0">
                          <a:latin typeface="Cambria Math"/>
                          <a:cs typeface="Cambria Math"/>
                        </a:rPr>
                        <a:t>𝑤</a:t>
                      </a:r>
                      <a:r>
                        <a:rPr sz="2625" spc="-37" baseline="-15873" dirty="0">
                          <a:latin typeface="Cambria Math"/>
                          <a:cs typeface="Cambria Math"/>
                        </a:rPr>
                        <a:t>12</a:t>
                      </a:r>
                      <a:r>
                        <a:rPr sz="2625" spc="390" baseline="-15873" dirty="0">
                          <a:latin typeface="Cambria Math"/>
                          <a:cs typeface="Cambria Math"/>
                        </a:rPr>
                        <a:t> </a:t>
                      </a:r>
                      <a:r>
                        <a:rPr sz="2400" spc="80" dirty="0">
                          <a:latin typeface="Cambria Math"/>
                          <a:cs typeface="Cambria Math"/>
                        </a:rPr>
                        <a:t>∙	</a:t>
                      </a:r>
                      <a:r>
                        <a:rPr sz="2400" spc="40" dirty="0">
                          <a:latin typeface="Cambria Math"/>
                          <a:cs typeface="Cambria Math"/>
                        </a:rPr>
                        <a:t>𝑥</a:t>
                      </a:r>
                      <a:r>
                        <a:rPr sz="2625" spc="60" baseline="-15873" dirty="0">
                          <a:latin typeface="Cambria Math"/>
                          <a:cs typeface="Cambria Math"/>
                        </a:rPr>
                        <a:t>ℎ	</a:t>
                      </a:r>
                      <a:r>
                        <a:rPr sz="2625" spc="60" baseline="28571" dirty="0">
                          <a:latin typeface="Cambria Math"/>
                          <a:cs typeface="Cambria Math"/>
                        </a:rPr>
                        <a:t>2</a:t>
                      </a:r>
                      <a:r>
                        <a:rPr sz="2625" spc="367" baseline="28571" dirty="0">
                          <a:latin typeface="Cambria Math"/>
                          <a:cs typeface="Cambria Math"/>
                        </a:rPr>
                        <a:t> </a:t>
                      </a:r>
                      <a:r>
                        <a:rPr sz="2400" dirty="0">
                          <a:latin typeface="Cambria Math"/>
                          <a:cs typeface="Cambria Math"/>
                        </a:rPr>
                        <a:t>+</a:t>
                      </a:r>
                      <a:r>
                        <a:rPr sz="2400" spc="-5" dirty="0">
                          <a:latin typeface="Cambria Math"/>
                          <a:cs typeface="Cambria Math"/>
                        </a:rPr>
                        <a:t> </a:t>
                      </a:r>
                      <a:r>
                        <a:rPr sz="2400" spc="-25" dirty="0">
                          <a:latin typeface="Cambria Math"/>
                          <a:cs typeface="Cambria Math"/>
                        </a:rPr>
                        <a:t>𝑤</a:t>
                      </a:r>
                      <a:r>
                        <a:rPr sz="2625" spc="-37" baseline="-15873" dirty="0">
                          <a:latin typeface="Cambria Math"/>
                          <a:cs typeface="Cambria Math"/>
                        </a:rPr>
                        <a:t>13</a:t>
                      </a:r>
                      <a:r>
                        <a:rPr sz="2625" spc="390" baseline="-15873" dirty="0">
                          <a:latin typeface="Cambria Math"/>
                          <a:cs typeface="Cambria Math"/>
                        </a:rPr>
                        <a:t> </a:t>
                      </a:r>
                      <a:r>
                        <a:rPr sz="2400" spc="80" dirty="0">
                          <a:latin typeface="Cambria Math"/>
                          <a:cs typeface="Cambria Math"/>
                        </a:rPr>
                        <a:t>∙</a:t>
                      </a:r>
                      <a:r>
                        <a:rPr sz="2400" spc="10" dirty="0">
                          <a:latin typeface="Cambria Math"/>
                          <a:cs typeface="Cambria Math"/>
                        </a:rPr>
                        <a:t> </a:t>
                      </a:r>
                      <a:r>
                        <a:rPr sz="2400" spc="55" dirty="0">
                          <a:latin typeface="Cambria Math"/>
                          <a:cs typeface="Cambria Math"/>
                        </a:rPr>
                        <a:t>𝑥</a:t>
                      </a:r>
                      <a:r>
                        <a:rPr sz="2625" spc="82" baseline="-15873" dirty="0">
                          <a:latin typeface="Cambria Math"/>
                          <a:cs typeface="Cambria Math"/>
                        </a:rPr>
                        <a:t>𝑤</a:t>
                      </a:r>
                      <a:r>
                        <a:rPr sz="2625" spc="442"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spc="-25" dirty="0">
                          <a:latin typeface="Cambria Math"/>
                          <a:cs typeface="Cambria Math"/>
                        </a:rPr>
                        <a:t>𝑤</a:t>
                      </a:r>
                      <a:r>
                        <a:rPr sz="2625" spc="-37" baseline="-15873" dirty="0">
                          <a:latin typeface="Cambria Math"/>
                          <a:cs typeface="Cambria Math"/>
                        </a:rPr>
                        <a:t>14</a:t>
                      </a:r>
                      <a:r>
                        <a:rPr sz="2625" spc="390" baseline="-15873" dirty="0">
                          <a:latin typeface="Cambria Math"/>
                          <a:cs typeface="Cambria Math"/>
                        </a:rPr>
                        <a:t> </a:t>
                      </a:r>
                      <a:r>
                        <a:rPr sz="2400" spc="80" dirty="0">
                          <a:latin typeface="Cambria Math"/>
                          <a:cs typeface="Cambria Math"/>
                        </a:rPr>
                        <a:t>∙	</a:t>
                      </a:r>
                      <a:r>
                        <a:rPr sz="2400" spc="55" dirty="0">
                          <a:latin typeface="Cambria Math"/>
                          <a:cs typeface="Cambria Math"/>
                        </a:rPr>
                        <a:t>𝑥</a:t>
                      </a:r>
                      <a:r>
                        <a:rPr sz="2625" spc="82" baseline="-15873" dirty="0">
                          <a:latin typeface="Cambria Math"/>
                          <a:cs typeface="Cambria Math"/>
                        </a:rPr>
                        <a:t>𝑤	</a:t>
                      </a:r>
                      <a:r>
                        <a:rPr sz="2625" spc="60" baseline="28571" dirty="0">
                          <a:latin typeface="Cambria Math"/>
                          <a:cs typeface="Cambria Math"/>
                        </a:rPr>
                        <a:t>2</a:t>
                      </a:r>
                      <a:endParaRPr sz="2625" baseline="28571">
                        <a:latin typeface="Cambria Math"/>
                        <a:cs typeface="Cambria Math"/>
                      </a:endParaRPr>
                    </a:p>
                  </a:txBody>
                  <a:tcPr marL="0" marR="0" marT="41275"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tcPr>
                </a:tc>
                <a:tc>
                  <a:txBody>
                    <a:bodyPr/>
                    <a:lstStyle/>
                    <a:p>
                      <a:pPr>
                        <a:lnSpc>
                          <a:spcPct val="100000"/>
                        </a:lnSpc>
                      </a:pPr>
                      <a:endParaRPr sz="2500">
                        <a:latin typeface="Times New Roman"/>
                        <a:cs typeface="Times New Roman"/>
                      </a:endParaRPr>
                    </a:p>
                  </a:txBody>
                  <a:tcPr marL="0" marR="0" marT="0" marB="0">
                    <a:lnL w="6350">
                      <a:solidFill>
                        <a:srgbClr val="5B9BD4"/>
                      </a:solidFill>
                      <a:prstDash val="solid"/>
                    </a:lnL>
                  </a:tcPr>
                </a:tc>
                <a:extLst>
                  <a:ext uri="{0D108BD9-81ED-4DB2-BD59-A6C34878D82A}">
                    <a16:rowId xmlns:a16="http://schemas.microsoft.com/office/drawing/2014/main" val="10000"/>
                  </a:ext>
                </a:extLst>
              </a:tr>
              <a:tr h="829944">
                <a:tc vMerge="1">
                  <a:txBody>
                    <a:bodyPr/>
                    <a:lstStyle/>
                    <a:p>
                      <a:endParaRPr/>
                    </a:p>
                  </a:txBody>
                  <a:tcPr marL="0" marR="0" marT="41275"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tcPr>
                </a:tc>
                <a:tc>
                  <a:txBody>
                    <a:bodyPr/>
                    <a:lstStyle/>
                    <a:p>
                      <a:pPr marL="121285">
                        <a:lnSpc>
                          <a:spcPct val="100000"/>
                        </a:lnSpc>
                        <a:spcBef>
                          <a:spcPts val="210"/>
                        </a:spcBef>
                      </a:pPr>
                      <a:r>
                        <a:rPr sz="2400" spc="-25" dirty="0">
                          <a:solidFill>
                            <a:srgbClr val="FFFFFF"/>
                          </a:solidFill>
                          <a:latin typeface="Calibri"/>
                          <a:cs typeface="Calibri"/>
                        </a:rPr>
                        <a:t>Training</a:t>
                      </a:r>
                      <a:r>
                        <a:rPr sz="2400" spc="-45" dirty="0">
                          <a:solidFill>
                            <a:srgbClr val="FFFFFF"/>
                          </a:solidFill>
                          <a:latin typeface="Calibri"/>
                          <a:cs typeface="Calibri"/>
                        </a:rPr>
                        <a:t> </a:t>
                      </a:r>
                      <a:r>
                        <a:rPr sz="2400" spc="-10" dirty="0">
                          <a:solidFill>
                            <a:srgbClr val="FFFFFF"/>
                          </a:solidFill>
                          <a:latin typeface="Calibri"/>
                          <a:cs typeface="Calibri"/>
                        </a:rPr>
                        <a:t>Error</a:t>
                      </a:r>
                      <a:endParaRPr sz="2400">
                        <a:latin typeface="Calibri"/>
                        <a:cs typeface="Calibri"/>
                      </a:endParaRPr>
                    </a:p>
                    <a:p>
                      <a:pPr marL="121285">
                        <a:lnSpc>
                          <a:spcPct val="100000"/>
                        </a:lnSpc>
                      </a:pPr>
                      <a:r>
                        <a:rPr sz="2400" dirty="0">
                          <a:solidFill>
                            <a:srgbClr val="FFFFFF"/>
                          </a:solidFill>
                          <a:latin typeface="Calibri"/>
                          <a:cs typeface="Calibri"/>
                        </a:rPr>
                        <a:t>=</a:t>
                      </a:r>
                      <a:r>
                        <a:rPr sz="2400" spc="-50" dirty="0">
                          <a:solidFill>
                            <a:srgbClr val="FFFFFF"/>
                          </a:solidFill>
                          <a:latin typeface="Calibri"/>
                          <a:cs typeface="Calibri"/>
                        </a:rPr>
                        <a:t> </a:t>
                      </a:r>
                      <a:r>
                        <a:rPr sz="2400" dirty="0">
                          <a:solidFill>
                            <a:srgbClr val="FFFFFF"/>
                          </a:solidFill>
                          <a:latin typeface="Calibri"/>
                          <a:cs typeface="Calibri"/>
                        </a:rPr>
                        <a:t>1.9</a:t>
                      </a:r>
                      <a:endParaRPr sz="2400">
                        <a:latin typeface="Calibri"/>
                        <a:cs typeface="Calibri"/>
                      </a:endParaRPr>
                    </a:p>
                  </a:txBody>
                  <a:tcPr marL="0" marR="0" marT="26670" marB="0">
                    <a:lnL w="6350">
                      <a:solidFill>
                        <a:srgbClr val="5B9BD4"/>
                      </a:solidFill>
                      <a:prstDash val="solid"/>
                    </a:lnL>
                  </a:tcPr>
                </a:tc>
                <a:extLst>
                  <a:ext uri="{0D108BD9-81ED-4DB2-BD59-A6C34878D82A}">
                    <a16:rowId xmlns:a16="http://schemas.microsoft.com/office/drawing/2014/main" val="10001"/>
                  </a:ext>
                </a:extLst>
              </a:tr>
              <a:tr h="240665">
                <a:tc vMerge="1">
                  <a:txBody>
                    <a:bodyPr/>
                    <a:lstStyle/>
                    <a:p>
                      <a:endParaRPr/>
                    </a:p>
                  </a:txBody>
                  <a:tcPr marL="0" marR="0" marT="41275"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tcPr>
                </a:tc>
                <a:tc>
                  <a:txBody>
                    <a:bodyPr/>
                    <a:lstStyle/>
                    <a:p>
                      <a:pPr>
                        <a:lnSpc>
                          <a:spcPct val="100000"/>
                        </a:lnSpc>
                      </a:pPr>
                      <a:endParaRPr sz="1400">
                        <a:latin typeface="Times New Roman"/>
                        <a:cs typeface="Times New Roman"/>
                      </a:endParaRPr>
                    </a:p>
                  </a:txBody>
                  <a:tcPr marL="0" marR="0" marT="0" marB="0">
                    <a:lnL w="6350">
                      <a:solidFill>
                        <a:srgbClr val="5B9BD4"/>
                      </a:solidFill>
                      <a:prstDash val="solid"/>
                    </a:lnL>
                  </a:tcPr>
                </a:tc>
                <a:extLst>
                  <a:ext uri="{0D108BD9-81ED-4DB2-BD59-A6C34878D82A}">
                    <a16:rowId xmlns:a16="http://schemas.microsoft.com/office/drawing/2014/main" val="10002"/>
                  </a:ext>
                </a:extLst>
              </a:tr>
              <a:tr h="829944">
                <a:tc vMerge="1">
                  <a:txBody>
                    <a:bodyPr/>
                    <a:lstStyle/>
                    <a:p>
                      <a:endParaRPr/>
                    </a:p>
                  </a:txBody>
                  <a:tcPr marL="0" marR="0" marT="41275"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tcPr>
                </a:tc>
                <a:tc>
                  <a:txBody>
                    <a:bodyPr/>
                    <a:lstStyle/>
                    <a:p>
                      <a:pPr marL="111760">
                        <a:lnSpc>
                          <a:spcPct val="100000"/>
                        </a:lnSpc>
                        <a:spcBef>
                          <a:spcPts val="210"/>
                        </a:spcBef>
                      </a:pPr>
                      <a:r>
                        <a:rPr sz="2400" spc="-40" dirty="0">
                          <a:solidFill>
                            <a:srgbClr val="FFFFFF"/>
                          </a:solidFill>
                          <a:latin typeface="Calibri"/>
                          <a:cs typeface="Calibri"/>
                        </a:rPr>
                        <a:t>Testing</a:t>
                      </a:r>
                      <a:r>
                        <a:rPr sz="2400" spc="-25" dirty="0">
                          <a:solidFill>
                            <a:srgbClr val="FFFFFF"/>
                          </a:solidFill>
                          <a:latin typeface="Calibri"/>
                          <a:cs typeface="Calibri"/>
                        </a:rPr>
                        <a:t> </a:t>
                      </a:r>
                      <a:r>
                        <a:rPr sz="2400" spc="-15" dirty="0">
                          <a:solidFill>
                            <a:srgbClr val="FFFFFF"/>
                          </a:solidFill>
                          <a:latin typeface="Calibri"/>
                          <a:cs typeface="Calibri"/>
                        </a:rPr>
                        <a:t>Error</a:t>
                      </a:r>
                      <a:endParaRPr sz="2400">
                        <a:latin typeface="Calibri"/>
                        <a:cs typeface="Calibri"/>
                      </a:endParaRPr>
                    </a:p>
                    <a:p>
                      <a:pPr marL="111760">
                        <a:lnSpc>
                          <a:spcPct val="100000"/>
                        </a:lnSpc>
                        <a:spcBef>
                          <a:spcPts val="5"/>
                        </a:spcBef>
                      </a:pPr>
                      <a:r>
                        <a:rPr sz="2400" dirty="0">
                          <a:solidFill>
                            <a:srgbClr val="FFFFFF"/>
                          </a:solidFill>
                          <a:latin typeface="Calibri"/>
                          <a:cs typeface="Calibri"/>
                        </a:rPr>
                        <a:t>=</a:t>
                      </a:r>
                      <a:r>
                        <a:rPr sz="2400" spc="-40" dirty="0">
                          <a:solidFill>
                            <a:srgbClr val="FFFFFF"/>
                          </a:solidFill>
                          <a:latin typeface="Calibri"/>
                          <a:cs typeface="Calibri"/>
                        </a:rPr>
                        <a:t> </a:t>
                      </a:r>
                      <a:r>
                        <a:rPr sz="2400" spc="-5" dirty="0">
                          <a:solidFill>
                            <a:srgbClr val="FFFFFF"/>
                          </a:solidFill>
                          <a:latin typeface="Calibri"/>
                          <a:cs typeface="Calibri"/>
                        </a:rPr>
                        <a:t>102.3</a:t>
                      </a:r>
                      <a:endParaRPr sz="2400">
                        <a:latin typeface="Calibri"/>
                        <a:cs typeface="Calibri"/>
                      </a:endParaRPr>
                    </a:p>
                  </a:txBody>
                  <a:tcPr marL="0" marR="0" marT="26670" marB="0">
                    <a:lnL w="6350">
                      <a:solidFill>
                        <a:srgbClr val="5B9BD4"/>
                      </a:solidFill>
                      <a:prstDash val="solid"/>
                    </a:lnL>
                  </a:tcPr>
                </a:tc>
                <a:extLst>
                  <a:ext uri="{0D108BD9-81ED-4DB2-BD59-A6C34878D82A}">
                    <a16:rowId xmlns:a16="http://schemas.microsoft.com/office/drawing/2014/main" val="10003"/>
                  </a:ext>
                </a:extLst>
              </a:tr>
              <a:tr h="920115">
                <a:tc vMerge="1">
                  <a:txBody>
                    <a:bodyPr/>
                    <a:lstStyle/>
                    <a:p>
                      <a:endParaRPr/>
                    </a:p>
                  </a:txBody>
                  <a:tcPr marL="0" marR="0" marT="41275"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tcPr>
                </a:tc>
                <a:tc>
                  <a:txBody>
                    <a:bodyPr/>
                    <a:lstStyle/>
                    <a:p>
                      <a:pPr marL="130175">
                        <a:lnSpc>
                          <a:spcPct val="100000"/>
                        </a:lnSpc>
                        <a:spcBef>
                          <a:spcPts val="1485"/>
                        </a:spcBef>
                      </a:pPr>
                      <a:r>
                        <a:rPr sz="2800" spc="-10" dirty="0">
                          <a:solidFill>
                            <a:srgbClr val="FF0000"/>
                          </a:solidFill>
                          <a:latin typeface="Calibri"/>
                          <a:cs typeface="Calibri"/>
                        </a:rPr>
                        <a:t>Overfitting!</a:t>
                      </a:r>
                      <a:endParaRPr sz="2800">
                        <a:latin typeface="Calibri"/>
                        <a:cs typeface="Calibri"/>
                      </a:endParaRPr>
                    </a:p>
                  </a:txBody>
                  <a:tcPr marL="0" marR="0" marT="188595" marB="0">
                    <a:lnL w="6350">
                      <a:solidFill>
                        <a:srgbClr val="5B9BD4"/>
                      </a:solidFill>
                      <a:prstDash val="solid"/>
                    </a:lnL>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607175" cy="697230"/>
          </a:xfrm>
          <a:prstGeom prst="rect">
            <a:avLst/>
          </a:prstGeom>
        </p:spPr>
        <p:txBody>
          <a:bodyPr vert="horz" wrap="square" lIns="0" tIns="13335" rIns="0" bIns="0" rtlCol="0">
            <a:spAutoFit/>
          </a:bodyPr>
          <a:lstStyle/>
          <a:p>
            <a:pPr marL="12700">
              <a:lnSpc>
                <a:spcPct val="100000"/>
              </a:lnSpc>
              <a:spcBef>
                <a:spcPts val="105"/>
              </a:spcBef>
            </a:pPr>
            <a:r>
              <a:rPr spc="-5" dirty="0"/>
              <a:t>Back</a:t>
            </a:r>
            <a:r>
              <a:rPr spc="-15" dirty="0"/>
              <a:t> </a:t>
            </a:r>
            <a:r>
              <a:rPr spc="-25" dirty="0"/>
              <a:t>to</a:t>
            </a:r>
            <a:r>
              <a:rPr spc="-10" dirty="0"/>
              <a:t> </a:t>
            </a:r>
            <a:r>
              <a:rPr spc="-20" dirty="0"/>
              <a:t>step</a:t>
            </a:r>
            <a:r>
              <a:rPr spc="-15" dirty="0"/>
              <a:t> </a:t>
            </a:r>
            <a:r>
              <a:rPr dirty="0"/>
              <a:t>2:</a:t>
            </a:r>
            <a:r>
              <a:rPr spc="-30" dirty="0"/>
              <a:t> </a:t>
            </a:r>
            <a:r>
              <a:rPr spc="-20" dirty="0"/>
              <a:t>Regularization</a:t>
            </a:r>
          </a:p>
        </p:txBody>
      </p:sp>
      <p:sp>
        <p:nvSpPr>
          <p:cNvPr id="3" name="object 3"/>
          <p:cNvSpPr/>
          <p:nvPr/>
        </p:nvSpPr>
        <p:spPr>
          <a:xfrm>
            <a:off x="2115566" y="2650870"/>
            <a:ext cx="3075305" cy="1133475"/>
          </a:xfrm>
          <a:custGeom>
            <a:avLst/>
            <a:gdLst/>
            <a:ahLst/>
            <a:cxnLst/>
            <a:rect l="l" t="t" r="r" b="b"/>
            <a:pathLst>
              <a:path w="3075304" h="1133475">
                <a:moveTo>
                  <a:pt x="174625" y="10287"/>
                </a:moveTo>
                <a:lnTo>
                  <a:pt x="135648" y="37642"/>
                </a:lnTo>
                <a:lnTo>
                  <a:pt x="109105" y="80314"/>
                </a:lnTo>
                <a:lnTo>
                  <a:pt x="85064" y="128016"/>
                </a:lnTo>
                <a:lnTo>
                  <a:pt x="63512" y="180746"/>
                </a:lnTo>
                <a:lnTo>
                  <a:pt x="44450" y="238506"/>
                </a:lnTo>
                <a:lnTo>
                  <a:pt x="32626" y="282143"/>
                </a:lnTo>
                <a:lnTo>
                  <a:pt x="22631" y="326809"/>
                </a:lnTo>
                <a:lnTo>
                  <a:pt x="14478" y="372529"/>
                </a:lnTo>
                <a:lnTo>
                  <a:pt x="8128" y="419277"/>
                </a:lnTo>
                <a:lnTo>
                  <a:pt x="3606" y="467067"/>
                </a:lnTo>
                <a:lnTo>
                  <a:pt x="901" y="515912"/>
                </a:lnTo>
                <a:lnTo>
                  <a:pt x="0" y="565785"/>
                </a:lnTo>
                <a:lnTo>
                  <a:pt x="901" y="614667"/>
                </a:lnTo>
                <a:lnTo>
                  <a:pt x="3606" y="662787"/>
                </a:lnTo>
                <a:lnTo>
                  <a:pt x="8128" y="710133"/>
                </a:lnTo>
                <a:lnTo>
                  <a:pt x="14478" y="756729"/>
                </a:lnTo>
                <a:lnTo>
                  <a:pt x="22631" y="802551"/>
                </a:lnTo>
                <a:lnTo>
                  <a:pt x="32626" y="847623"/>
                </a:lnTo>
                <a:lnTo>
                  <a:pt x="44450" y="891921"/>
                </a:lnTo>
                <a:lnTo>
                  <a:pt x="63512" y="950760"/>
                </a:lnTo>
                <a:lnTo>
                  <a:pt x="85064" y="1004265"/>
                </a:lnTo>
                <a:lnTo>
                  <a:pt x="109105" y="1052461"/>
                </a:lnTo>
                <a:lnTo>
                  <a:pt x="135648" y="1095362"/>
                </a:lnTo>
                <a:lnTo>
                  <a:pt x="164719" y="1132967"/>
                </a:lnTo>
                <a:lnTo>
                  <a:pt x="174625" y="1122934"/>
                </a:lnTo>
                <a:lnTo>
                  <a:pt x="148120" y="1084567"/>
                </a:lnTo>
                <a:lnTo>
                  <a:pt x="124256" y="1041222"/>
                </a:lnTo>
                <a:lnTo>
                  <a:pt x="103035" y="992911"/>
                </a:lnTo>
                <a:lnTo>
                  <a:pt x="84467" y="939634"/>
                </a:lnTo>
                <a:lnTo>
                  <a:pt x="68580" y="881380"/>
                </a:lnTo>
                <a:lnTo>
                  <a:pt x="57454" y="830389"/>
                </a:lnTo>
                <a:lnTo>
                  <a:pt x="48374" y="778764"/>
                </a:lnTo>
                <a:lnTo>
                  <a:pt x="41313" y="726478"/>
                </a:lnTo>
                <a:lnTo>
                  <a:pt x="36283" y="673544"/>
                </a:lnTo>
                <a:lnTo>
                  <a:pt x="33261" y="619937"/>
                </a:lnTo>
                <a:lnTo>
                  <a:pt x="32258" y="565658"/>
                </a:lnTo>
                <a:lnTo>
                  <a:pt x="33261" y="510133"/>
                </a:lnTo>
                <a:lnTo>
                  <a:pt x="36309" y="455676"/>
                </a:lnTo>
                <a:lnTo>
                  <a:pt x="41376" y="402310"/>
                </a:lnTo>
                <a:lnTo>
                  <a:pt x="48475" y="350012"/>
                </a:lnTo>
                <a:lnTo>
                  <a:pt x="57581" y="298805"/>
                </a:lnTo>
                <a:lnTo>
                  <a:pt x="68707" y="248666"/>
                </a:lnTo>
                <a:lnTo>
                  <a:pt x="84594" y="191541"/>
                </a:lnTo>
                <a:lnTo>
                  <a:pt x="103149" y="139141"/>
                </a:lnTo>
                <a:lnTo>
                  <a:pt x="124345" y="91478"/>
                </a:lnTo>
                <a:lnTo>
                  <a:pt x="148183" y="48526"/>
                </a:lnTo>
                <a:lnTo>
                  <a:pt x="174625" y="10287"/>
                </a:lnTo>
                <a:close/>
              </a:path>
              <a:path w="3075304" h="1133475">
                <a:moveTo>
                  <a:pt x="1068578" y="126873"/>
                </a:moveTo>
                <a:lnTo>
                  <a:pt x="1027264" y="152349"/>
                </a:lnTo>
                <a:lnTo>
                  <a:pt x="999147" y="194475"/>
                </a:lnTo>
                <a:lnTo>
                  <a:pt x="974737" y="242747"/>
                </a:lnTo>
                <a:lnTo>
                  <a:pt x="954024" y="297180"/>
                </a:lnTo>
                <a:lnTo>
                  <a:pt x="940435" y="344703"/>
                </a:lnTo>
                <a:lnTo>
                  <a:pt x="929881" y="395351"/>
                </a:lnTo>
                <a:lnTo>
                  <a:pt x="922337" y="449135"/>
                </a:lnTo>
                <a:lnTo>
                  <a:pt x="917803" y="506031"/>
                </a:lnTo>
                <a:lnTo>
                  <a:pt x="916305" y="566293"/>
                </a:lnTo>
                <a:lnTo>
                  <a:pt x="917803" y="626529"/>
                </a:lnTo>
                <a:lnTo>
                  <a:pt x="922337" y="683793"/>
                </a:lnTo>
                <a:lnTo>
                  <a:pt x="929881" y="737819"/>
                </a:lnTo>
                <a:lnTo>
                  <a:pt x="940435" y="788606"/>
                </a:lnTo>
                <a:lnTo>
                  <a:pt x="954024" y="836168"/>
                </a:lnTo>
                <a:lnTo>
                  <a:pt x="974737" y="890562"/>
                </a:lnTo>
                <a:lnTo>
                  <a:pt x="999147" y="938834"/>
                </a:lnTo>
                <a:lnTo>
                  <a:pt x="1027264" y="980998"/>
                </a:lnTo>
                <a:lnTo>
                  <a:pt x="1059053" y="1017016"/>
                </a:lnTo>
                <a:lnTo>
                  <a:pt x="1068578" y="1006475"/>
                </a:lnTo>
                <a:lnTo>
                  <a:pt x="1040282" y="969860"/>
                </a:lnTo>
                <a:lnTo>
                  <a:pt x="1015657" y="927455"/>
                </a:lnTo>
                <a:lnTo>
                  <a:pt x="994727" y="879284"/>
                </a:lnTo>
                <a:lnTo>
                  <a:pt x="977519" y="825373"/>
                </a:lnTo>
                <a:lnTo>
                  <a:pt x="966406" y="778624"/>
                </a:lnTo>
                <a:lnTo>
                  <a:pt x="957757" y="729335"/>
                </a:lnTo>
                <a:lnTo>
                  <a:pt x="951585" y="677519"/>
                </a:lnTo>
                <a:lnTo>
                  <a:pt x="947889" y="623176"/>
                </a:lnTo>
                <a:lnTo>
                  <a:pt x="946658" y="566039"/>
                </a:lnTo>
                <a:lnTo>
                  <a:pt x="947889" y="509765"/>
                </a:lnTo>
                <a:lnTo>
                  <a:pt x="951585" y="455663"/>
                </a:lnTo>
                <a:lnTo>
                  <a:pt x="957757" y="404025"/>
                </a:lnTo>
                <a:lnTo>
                  <a:pt x="966406" y="354838"/>
                </a:lnTo>
                <a:lnTo>
                  <a:pt x="977519" y="308102"/>
                </a:lnTo>
                <a:lnTo>
                  <a:pt x="994727" y="254076"/>
                </a:lnTo>
                <a:lnTo>
                  <a:pt x="1015657" y="205867"/>
                </a:lnTo>
                <a:lnTo>
                  <a:pt x="1040282" y="163487"/>
                </a:lnTo>
                <a:lnTo>
                  <a:pt x="1068578" y="126873"/>
                </a:lnTo>
                <a:close/>
              </a:path>
              <a:path w="3075304" h="1133475">
                <a:moveTo>
                  <a:pt x="2866517" y="566039"/>
                </a:moveTo>
                <a:lnTo>
                  <a:pt x="2865005" y="506031"/>
                </a:lnTo>
                <a:lnTo>
                  <a:pt x="2860471" y="449135"/>
                </a:lnTo>
                <a:lnTo>
                  <a:pt x="2852928" y="395351"/>
                </a:lnTo>
                <a:lnTo>
                  <a:pt x="2842374" y="344703"/>
                </a:lnTo>
                <a:lnTo>
                  <a:pt x="2828798" y="297180"/>
                </a:lnTo>
                <a:lnTo>
                  <a:pt x="2808020" y="242747"/>
                </a:lnTo>
                <a:lnTo>
                  <a:pt x="2783611" y="194475"/>
                </a:lnTo>
                <a:lnTo>
                  <a:pt x="2755531" y="152349"/>
                </a:lnTo>
                <a:lnTo>
                  <a:pt x="2723769" y="116332"/>
                </a:lnTo>
                <a:lnTo>
                  <a:pt x="2714244" y="126873"/>
                </a:lnTo>
                <a:lnTo>
                  <a:pt x="2742501" y="163487"/>
                </a:lnTo>
                <a:lnTo>
                  <a:pt x="2767101" y="205867"/>
                </a:lnTo>
                <a:lnTo>
                  <a:pt x="2788031" y="254076"/>
                </a:lnTo>
                <a:lnTo>
                  <a:pt x="2805303" y="308102"/>
                </a:lnTo>
                <a:lnTo>
                  <a:pt x="2816402" y="354838"/>
                </a:lnTo>
                <a:lnTo>
                  <a:pt x="2825051" y="404025"/>
                </a:lnTo>
                <a:lnTo>
                  <a:pt x="2831223" y="455663"/>
                </a:lnTo>
                <a:lnTo>
                  <a:pt x="2834919" y="509765"/>
                </a:lnTo>
                <a:lnTo>
                  <a:pt x="2836164" y="566293"/>
                </a:lnTo>
                <a:lnTo>
                  <a:pt x="2834919" y="623176"/>
                </a:lnTo>
                <a:lnTo>
                  <a:pt x="2831223" y="677519"/>
                </a:lnTo>
                <a:lnTo>
                  <a:pt x="2825051" y="729335"/>
                </a:lnTo>
                <a:lnTo>
                  <a:pt x="2816402" y="778624"/>
                </a:lnTo>
                <a:lnTo>
                  <a:pt x="2805303" y="825373"/>
                </a:lnTo>
                <a:lnTo>
                  <a:pt x="2788031" y="879284"/>
                </a:lnTo>
                <a:lnTo>
                  <a:pt x="2767101" y="927455"/>
                </a:lnTo>
                <a:lnTo>
                  <a:pt x="2742501" y="969860"/>
                </a:lnTo>
                <a:lnTo>
                  <a:pt x="2714244" y="1006475"/>
                </a:lnTo>
                <a:lnTo>
                  <a:pt x="2723769" y="1017016"/>
                </a:lnTo>
                <a:lnTo>
                  <a:pt x="2755531" y="980998"/>
                </a:lnTo>
                <a:lnTo>
                  <a:pt x="2783611" y="938834"/>
                </a:lnTo>
                <a:lnTo>
                  <a:pt x="2808020" y="890562"/>
                </a:lnTo>
                <a:lnTo>
                  <a:pt x="2828798" y="836168"/>
                </a:lnTo>
                <a:lnTo>
                  <a:pt x="2842374" y="788606"/>
                </a:lnTo>
                <a:lnTo>
                  <a:pt x="2852928" y="737819"/>
                </a:lnTo>
                <a:lnTo>
                  <a:pt x="2860471" y="683793"/>
                </a:lnTo>
                <a:lnTo>
                  <a:pt x="2865005" y="626529"/>
                </a:lnTo>
                <a:lnTo>
                  <a:pt x="2866517" y="566039"/>
                </a:lnTo>
                <a:close/>
              </a:path>
              <a:path w="3075304" h="1133475">
                <a:moveTo>
                  <a:pt x="3075038" y="565658"/>
                </a:moveTo>
                <a:lnTo>
                  <a:pt x="3074136" y="515912"/>
                </a:lnTo>
                <a:lnTo>
                  <a:pt x="3071406" y="467067"/>
                </a:lnTo>
                <a:lnTo>
                  <a:pt x="3066859" y="419277"/>
                </a:lnTo>
                <a:lnTo>
                  <a:pt x="3060484" y="372529"/>
                </a:lnTo>
                <a:lnTo>
                  <a:pt x="3052305" y="326809"/>
                </a:lnTo>
                <a:lnTo>
                  <a:pt x="3042297" y="282143"/>
                </a:lnTo>
                <a:lnTo>
                  <a:pt x="3030474" y="238506"/>
                </a:lnTo>
                <a:lnTo>
                  <a:pt x="3011386" y="180759"/>
                </a:lnTo>
                <a:lnTo>
                  <a:pt x="2989821" y="128028"/>
                </a:lnTo>
                <a:lnTo>
                  <a:pt x="2965754" y="80327"/>
                </a:lnTo>
                <a:lnTo>
                  <a:pt x="2939211" y="37642"/>
                </a:lnTo>
                <a:lnTo>
                  <a:pt x="2910205" y="0"/>
                </a:lnTo>
                <a:lnTo>
                  <a:pt x="2900172" y="10287"/>
                </a:lnTo>
                <a:lnTo>
                  <a:pt x="2926664" y="48526"/>
                </a:lnTo>
                <a:lnTo>
                  <a:pt x="2950527" y="91478"/>
                </a:lnTo>
                <a:lnTo>
                  <a:pt x="2971749" y="139141"/>
                </a:lnTo>
                <a:lnTo>
                  <a:pt x="2990316" y="191541"/>
                </a:lnTo>
                <a:lnTo>
                  <a:pt x="3006217" y="248666"/>
                </a:lnTo>
                <a:lnTo>
                  <a:pt x="3017380" y="298805"/>
                </a:lnTo>
                <a:lnTo>
                  <a:pt x="3026499" y="350012"/>
                </a:lnTo>
                <a:lnTo>
                  <a:pt x="3033585" y="402310"/>
                </a:lnTo>
                <a:lnTo>
                  <a:pt x="3038627" y="455676"/>
                </a:lnTo>
                <a:lnTo>
                  <a:pt x="3041650" y="510133"/>
                </a:lnTo>
                <a:lnTo>
                  <a:pt x="3042653" y="565785"/>
                </a:lnTo>
                <a:lnTo>
                  <a:pt x="3041650" y="619937"/>
                </a:lnTo>
                <a:lnTo>
                  <a:pt x="3038627" y="673544"/>
                </a:lnTo>
                <a:lnTo>
                  <a:pt x="3033585" y="726478"/>
                </a:lnTo>
                <a:lnTo>
                  <a:pt x="3026499" y="778764"/>
                </a:lnTo>
                <a:lnTo>
                  <a:pt x="3017380" y="830389"/>
                </a:lnTo>
                <a:lnTo>
                  <a:pt x="3006217" y="881380"/>
                </a:lnTo>
                <a:lnTo>
                  <a:pt x="2990316" y="939634"/>
                </a:lnTo>
                <a:lnTo>
                  <a:pt x="2971749" y="992911"/>
                </a:lnTo>
                <a:lnTo>
                  <a:pt x="2950527" y="1041222"/>
                </a:lnTo>
                <a:lnTo>
                  <a:pt x="2926664" y="1084567"/>
                </a:lnTo>
                <a:lnTo>
                  <a:pt x="2900172" y="1122934"/>
                </a:lnTo>
                <a:lnTo>
                  <a:pt x="2910205" y="1132967"/>
                </a:lnTo>
                <a:lnTo>
                  <a:pt x="2939211" y="1095362"/>
                </a:lnTo>
                <a:lnTo>
                  <a:pt x="2965754" y="1052461"/>
                </a:lnTo>
                <a:lnTo>
                  <a:pt x="2989821" y="1004265"/>
                </a:lnTo>
                <a:lnTo>
                  <a:pt x="3011386" y="950760"/>
                </a:lnTo>
                <a:lnTo>
                  <a:pt x="3030474" y="891921"/>
                </a:lnTo>
                <a:lnTo>
                  <a:pt x="3042297" y="847623"/>
                </a:lnTo>
                <a:lnTo>
                  <a:pt x="3052305" y="802551"/>
                </a:lnTo>
                <a:lnTo>
                  <a:pt x="3060484" y="756729"/>
                </a:lnTo>
                <a:lnTo>
                  <a:pt x="3066859" y="710133"/>
                </a:lnTo>
                <a:lnTo>
                  <a:pt x="3071406" y="662787"/>
                </a:lnTo>
                <a:lnTo>
                  <a:pt x="3074136" y="614667"/>
                </a:lnTo>
                <a:lnTo>
                  <a:pt x="3075038" y="565658"/>
                </a:lnTo>
                <a:close/>
              </a:path>
            </a:pathLst>
          </a:custGeom>
          <a:solidFill>
            <a:srgbClr val="000000"/>
          </a:solidFill>
        </p:spPr>
        <p:txBody>
          <a:bodyPr wrap="square" lIns="0" tIns="0" rIns="0" bIns="0" rtlCol="0"/>
          <a:lstStyle/>
          <a:p>
            <a:endParaRPr/>
          </a:p>
        </p:txBody>
      </p:sp>
      <p:sp>
        <p:nvSpPr>
          <p:cNvPr id="4" name="object 4"/>
          <p:cNvSpPr txBox="1"/>
          <p:nvPr/>
        </p:nvSpPr>
        <p:spPr>
          <a:xfrm>
            <a:off x="1022096" y="2841515"/>
            <a:ext cx="3829050" cy="908685"/>
          </a:xfrm>
          <a:prstGeom prst="rect">
            <a:avLst/>
          </a:prstGeom>
        </p:spPr>
        <p:txBody>
          <a:bodyPr vert="horz" wrap="square" lIns="0" tIns="157480" rIns="0" bIns="0" rtlCol="0">
            <a:spAutoFit/>
          </a:bodyPr>
          <a:lstStyle/>
          <a:p>
            <a:pPr marL="50800">
              <a:lnSpc>
                <a:spcPct val="100000"/>
              </a:lnSpc>
              <a:spcBef>
                <a:spcPts val="1240"/>
              </a:spcBef>
              <a:tabLst>
                <a:tab pos="1276985" algn="l"/>
                <a:tab pos="2172335" algn="l"/>
                <a:tab pos="2772410" algn="l"/>
              </a:tabLst>
            </a:pPr>
            <a:r>
              <a:rPr sz="2400" dirty="0">
                <a:latin typeface="Cambria Math"/>
                <a:cs typeface="Cambria Math"/>
              </a:rPr>
              <a:t>𝐿</a:t>
            </a:r>
            <a:r>
              <a:rPr sz="2400" spc="185" dirty="0">
                <a:latin typeface="Cambria Math"/>
                <a:cs typeface="Cambria Math"/>
              </a:rPr>
              <a:t> </a:t>
            </a:r>
            <a:r>
              <a:rPr sz="2400" dirty="0">
                <a:latin typeface="Cambria Math"/>
                <a:cs typeface="Cambria Math"/>
              </a:rPr>
              <a:t>=</a:t>
            </a:r>
            <a:r>
              <a:rPr sz="2400" spc="125" dirty="0">
                <a:latin typeface="Cambria Math"/>
                <a:cs typeface="Cambria Math"/>
              </a:rPr>
              <a:t> </a:t>
            </a:r>
            <a:r>
              <a:rPr sz="2400" spc="2435" dirty="0">
                <a:latin typeface="Cambria Math"/>
                <a:cs typeface="Cambria Math"/>
              </a:rPr>
              <a:t>෍	</a:t>
            </a:r>
            <a:r>
              <a:rPr sz="2400" spc="-555" dirty="0">
                <a:latin typeface="Cambria Math"/>
                <a:cs typeface="Cambria Math"/>
              </a:rPr>
              <a:t>𝑦ො</a:t>
            </a:r>
            <a:r>
              <a:rPr sz="2625" spc="-832" baseline="28571" dirty="0">
                <a:latin typeface="Cambria Math"/>
                <a:cs typeface="Cambria Math"/>
              </a:rPr>
              <a:t>𝑛</a:t>
            </a:r>
            <a:r>
              <a:rPr sz="2625" spc="412" baseline="28571" dirty="0">
                <a:latin typeface="Cambria Math"/>
                <a:cs typeface="Cambria Math"/>
              </a:rPr>
              <a:t> </a:t>
            </a:r>
            <a:r>
              <a:rPr sz="2400" dirty="0">
                <a:latin typeface="Cambria Math"/>
                <a:cs typeface="Cambria Math"/>
              </a:rPr>
              <a:t>−	𝑏</a:t>
            </a:r>
            <a:r>
              <a:rPr sz="2400" spc="60" dirty="0">
                <a:latin typeface="Cambria Math"/>
                <a:cs typeface="Cambria Math"/>
              </a:rPr>
              <a:t> </a:t>
            </a:r>
            <a:r>
              <a:rPr sz="2400" dirty="0">
                <a:latin typeface="Cambria Math"/>
                <a:cs typeface="Cambria Math"/>
              </a:rPr>
              <a:t>+	</a:t>
            </a:r>
            <a:r>
              <a:rPr sz="2400" spc="2435" dirty="0">
                <a:latin typeface="Cambria Math"/>
                <a:cs typeface="Cambria Math"/>
              </a:rPr>
              <a:t>෍ </a:t>
            </a:r>
            <a:r>
              <a:rPr sz="2400" spc="2440" dirty="0">
                <a:latin typeface="Cambria Math"/>
                <a:cs typeface="Cambria Math"/>
              </a:rPr>
              <a:t> </a:t>
            </a:r>
            <a:r>
              <a:rPr sz="2400" spc="-50" dirty="0">
                <a:latin typeface="Cambria Math"/>
                <a:cs typeface="Cambria Math"/>
              </a:rPr>
              <a:t>𝑤</a:t>
            </a:r>
            <a:r>
              <a:rPr sz="2625" spc="-75" baseline="-15873" dirty="0">
                <a:latin typeface="Cambria Math"/>
                <a:cs typeface="Cambria Math"/>
              </a:rPr>
              <a:t>𝑖</a:t>
            </a:r>
            <a:r>
              <a:rPr sz="2400" spc="-50" dirty="0">
                <a:latin typeface="Cambria Math"/>
                <a:cs typeface="Cambria Math"/>
              </a:rPr>
              <a:t>𝑥</a:t>
            </a:r>
            <a:r>
              <a:rPr sz="2625" spc="-75" baseline="-15873" dirty="0">
                <a:latin typeface="Cambria Math"/>
                <a:cs typeface="Cambria Math"/>
              </a:rPr>
              <a:t>𝑖</a:t>
            </a:r>
            <a:endParaRPr sz="2625" baseline="-15873">
              <a:latin typeface="Cambria Math"/>
              <a:cs typeface="Cambria Math"/>
            </a:endParaRPr>
          </a:p>
          <a:p>
            <a:pPr marL="742315">
              <a:lnSpc>
                <a:spcPct val="100000"/>
              </a:lnSpc>
              <a:spcBef>
                <a:spcPts val="830"/>
              </a:spcBef>
            </a:pPr>
            <a:r>
              <a:rPr sz="1750" spc="130" dirty="0">
                <a:latin typeface="Cambria Math"/>
                <a:cs typeface="Cambria Math"/>
              </a:rPr>
              <a:t>𝑛</a:t>
            </a:r>
            <a:endParaRPr sz="1750">
              <a:latin typeface="Cambria Math"/>
              <a:cs typeface="Cambria Math"/>
            </a:endParaRPr>
          </a:p>
        </p:txBody>
      </p:sp>
      <p:sp>
        <p:nvSpPr>
          <p:cNvPr id="5" name="object 5"/>
          <p:cNvSpPr txBox="1"/>
          <p:nvPr/>
        </p:nvSpPr>
        <p:spPr>
          <a:xfrm>
            <a:off x="5201539" y="2484881"/>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sp>
        <p:nvSpPr>
          <p:cNvPr id="6" name="object 6"/>
          <p:cNvSpPr txBox="1"/>
          <p:nvPr/>
        </p:nvSpPr>
        <p:spPr>
          <a:xfrm>
            <a:off x="1030528" y="1771650"/>
            <a:ext cx="3236672" cy="391160"/>
          </a:xfrm>
          <a:prstGeom prst="rect">
            <a:avLst/>
          </a:prstGeom>
        </p:spPr>
        <p:txBody>
          <a:bodyPr vert="horz" wrap="square" lIns="0" tIns="12700" rIns="0" bIns="0" rtlCol="0">
            <a:spAutoFit/>
          </a:bodyPr>
          <a:lstStyle/>
          <a:p>
            <a:pPr marL="38100">
              <a:lnSpc>
                <a:spcPct val="100000"/>
              </a:lnSpc>
              <a:spcBef>
                <a:spcPts val="100"/>
              </a:spcBef>
              <a:tabLst>
                <a:tab pos="1210310" algn="l"/>
              </a:tabLst>
            </a:pPr>
            <a:r>
              <a:rPr sz="2400" dirty="0">
                <a:latin typeface="Cambria Math"/>
                <a:cs typeface="Cambria Math"/>
              </a:rPr>
              <a:t>𝑦</a:t>
            </a:r>
            <a:r>
              <a:rPr sz="2400" spc="170" dirty="0">
                <a:latin typeface="Cambria Math"/>
                <a:cs typeface="Cambria Math"/>
              </a:rPr>
              <a:t> </a:t>
            </a:r>
            <a:r>
              <a:rPr sz="2400" dirty="0">
                <a:latin typeface="Cambria Math"/>
                <a:cs typeface="Cambria Math"/>
              </a:rPr>
              <a:t>=</a:t>
            </a:r>
            <a:r>
              <a:rPr sz="2400" spc="125" dirty="0">
                <a:latin typeface="Cambria Math"/>
                <a:cs typeface="Cambria Math"/>
              </a:rPr>
              <a:t> </a:t>
            </a:r>
            <a:r>
              <a:rPr sz="2400" dirty="0">
                <a:latin typeface="Cambria Math"/>
                <a:cs typeface="Cambria Math"/>
              </a:rPr>
              <a:t>𝑏</a:t>
            </a:r>
            <a:r>
              <a:rPr sz="2400" spc="70" dirty="0">
                <a:latin typeface="Cambria Math"/>
                <a:cs typeface="Cambria Math"/>
              </a:rPr>
              <a:t> </a:t>
            </a:r>
            <a:r>
              <a:rPr sz="2400" dirty="0">
                <a:latin typeface="Cambria Math"/>
                <a:cs typeface="Cambria Math"/>
              </a:rPr>
              <a:t>+	</a:t>
            </a:r>
            <a:r>
              <a:rPr sz="2400" spc="2435" dirty="0">
                <a:latin typeface="Cambria Math"/>
                <a:cs typeface="Cambria Math"/>
              </a:rPr>
              <a:t> </a:t>
            </a:r>
            <a:r>
              <a:rPr lang="zh-TW" altLang="en-US" sz="2400" spc="2435" dirty="0">
                <a:latin typeface="Cambria Math"/>
                <a:cs typeface="Cambria Math"/>
              </a:rPr>
              <a:t> </a:t>
            </a:r>
            <a:r>
              <a:rPr sz="2400" spc="-65" dirty="0">
                <a:latin typeface="Cambria Math"/>
                <a:cs typeface="Cambria Math"/>
              </a:rPr>
              <a:t>𝑤</a:t>
            </a:r>
            <a:r>
              <a:rPr sz="2625" spc="-97" baseline="-15873" dirty="0">
                <a:latin typeface="Cambria Math"/>
                <a:cs typeface="Cambria Math"/>
              </a:rPr>
              <a:t>𝑖</a:t>
            </a:r>
            <a:r>
              <a:rPr sz="2400" spc="-65" dirty="0">
                <a:latin typeface="Cambria Math"/>
                <a:cs typeface="Cambria Math"/>
              </a:rPr>
              <a:t>𝑥</a:t>
            </a:r>
            <a:r>
              <a:rPr sz="2625" spc="-97" baseline="-15873" dirty="0">
                <a:latin typeface="Cambria Math"/>
                <a:cs typeface="Cambria Math"/>
              </a:rPr>
              <a:t>𝑖</a:t>
            </a:r>
            <a:endParaRPr sz="2625" baseline="-15873" dirty="0">
              <a:latin typeface="Cambria Math"/>
              <a:cs typeface="Cambria Math"/>
            </a:endParaRPr>
          </a:p>
        </p:txBody>
      </p:sp>
      <p:sp>
        <p:nvSpPr>
          <p:cNvPr id="9" name="object 9"/>
          <p:cNvSpPr txBox="1"/>
          <p:nvPr/>
        </p:nvSpPr>
        <p:spPr>
          <a:xfrm>
            <a:off x="5660390" y="1974850"/>
            <a:ext cx="2668270" cy="758825"/>
          </a:xfrm>
          <a:prstGeom prst="rect">
            <a:avLst/>
          </a:prstGeom>
        </p:spPr>
        <p:txBody>
          <a:bodyPr vert="horz" wrap="square" lIns="0" tIns="10795" rIns="0" bIns="0" rtlCol="0">
            <a:spAutoFit/>
          </a:bodyPr>
          <a:lstStyle/>
          <a:p>
            <a:pPr marL="38100" marR="30480">
              <a:lnSpc>
                <a:spcPct val="100400"/>
              </a:lnSpc>
              <a:spcBef>
                <a:spcPts val="85"/>
              </a:spcBef>
            </a:pPr>
            <a:r>
              <a:rPr sz="2400" spc="-5" dirty="0">
                <a:solidFill>
                  <a:srgbClr val="FF0000"/>
                </a:solidFill>
                <a:latin typeface="Calibri"/>
                <a:cs typeface="Calibri"/>
              </a:rPr>
              <a:t>The functions </a:t>
            </a:r>
            <a:r>
              <a:rPr sz="2400" dirty="0">
                <a:solidFill>
                  <a:srgbClr val="FF0000"/>
                </a:solidFill>
                <a:latin typeface="Calibri"/>
                <a:cs typeface="Calibri"/>
              </a:rPr>
              <a:t>with </a:t>
            </a:r>
            <a:r>
              <a:rPr sz="2400" spc="5" dirty="0">
                <a:solidFill>
                  <a:srgbClr val="FF0000"/>
                </a:solidFill>
                <a:latin typeface="Calibri"/>
                <a:cs typeface="Calibri"/>
              </a:rPr>
              <a:t> </a:t>
            </a:r>
            <a:r>
              <a:rPr sz="2400" spc="-5" dirty="0">
                <a:solidFill>
                  <a:srgbClr val="FF0000"/>
                </a:solidFill>
                <a:latin typeface="Calibri"/>
                <a:cs typeface="Calibri"/>
              </a:rPr>
              <a:t>smaller</a:t>
            </a:r>
            <a:r>
              <a:rPr sz="2400" spc="-25" dirty="0">
                <a:solidFill>
                  <a:srgbClr val="FF0000"/>
                </a:solidFill>
                <a:latin typeface="Calibri"/>
                <a:cs typeface="Calibri"/>
              </a:rPr>
              <a:t> </a:t>
            </a:r>
            <a:r>
              <a:rPr sz="2400" spc="-15" dirty="0">
                <a:solidFill>
                  <a:srgbClr val="FF0000"/>
                </a:solidFill>
                <a:latin typeface="Cambria Math"/>
                <a:cs typeface="Cambria Math"/>
              </a:rPr>
              <a:t>𝑤</a:t>
            </a:r>
            <a:r>
              <a:rPr sz="2625" spc="-22" baseline="-15873" dirty="0">
                <a:solidFill>
                  <a:srgbClr val="FF0000"/>
                </a:solidFill>
                <a:latin typeface="Cambria Math"/>
                <a:cs typeface="Cambria Math"/>
              </a:rPr>
              <a:t>𝑖</a:t>
            </a:r>
            <a:r>
              <a:rPr sz="2625" spc="442" baseline="-15873" dirty="0">
                <a:solidFill>
                  <a:srgbClr val="FF0000"/>
                </a:solidFill>
                <a:latin typeface="Cambria Math"/>
                <a:cs typeface="Cambria Math"/>
              </a:rPr>
              <a:t> </a:t>
            </a:r>
            <a:r>
              <a:rPr sz="2400" spc="-15" dirty="0">
                <a:solidFill>
                  <a:srgbClr val="FF0000"/>
                </a:solidFill>
                <a:latin typeface="Calibri"/>
                <a:cs typeface="Calibri"/>
              </a:rPr>
              <a:t>are</a:t>
            </a:r>
            <a:r>
              <a:rPr sz="2400" spc="-25" dirty="0">
                <a:solidFill>
                  <a:srgbClr val="FF0000"/>
                </a:solidFill>
                <a:latin typeface="Calibri"/>
                <a:cs typeface="Calibri"/>
              </a:rPr>
              <a:t> </a:t>
            </a:r>
            <a:r>
              <a:rPr sz="2400" spc="-15" dirty="0">
                <a:solidFill>
                  <a:srgbClr val="FF0000"/>
                </a:solidFill>
                <a:latin typeface="Calibri"/>
                <a:cs typeface="Calibri"/>
              </a:rPr>
              <a:t>better</a:t>
            </a:r>
            <a:endParaRPr sz="2400">
              <a:latin typeface="Calibri"/>
              <a:cs typeface="Calibri"/>
            </a:endParaRPr>
          </a:p>
        </p:txBody>
      </p:sp>
      <p:sp>
        <p:nvSpPr>
          <p:cNvPr id="10" name="object 10"/>
          <p:cNvSpPr txBox="1"/>
          <p:nvPr/>
        </p:nvSpPr>
        <p:spPr>
          <a:xfrm>
            <a:off x="682142" y="4003294"/>
            <a:ext cx="2839085" cy="391160"/>
          </a:xfrm>
          <a:prstGeom prst="rect">
            <a:avLst/>
          </a:prstGeom>
        </p:spPr>
        <p:txBody>
          <a:bodyPr vert="horz" wrap="square" lIns="0" tIns="12700" rIns="0" bIns="0" rtlCol="0">
            <a:spAutoFit/>
          </a:bodyPr>
          <a:lstStyle/>
          <a:p>
            <a:pPr marL="324485" indent="-287020">
              <a:lnSpc>
                <a:spcPct val="100000"/>
              </a:lnSpc>
              <a:spcBef>
                <a:spcPts val="100"/>
              </a:spcBef>
              <a:buFont typeface="Wingdings"/>
              <a:buChar char=""/>
              <a:tabLst>
                <a:tab pos="325120" algn="l"/>
              </a:tabLst>
            </a:pPr>
            <a:r>
              <a:rPr sz="2400" spc="-5" dirty="0">
                <a:latin typeface="Calibri"/>
                <a:cs typeface="Calibri"/>
              </a:rPr>
              <a:t>Smaller</a:t>
            </a:r>
            <a:r>
              <a:rPr sz="2400" spc="-35" dirty="0">
                <a:latin typeface="Calibri"/>
                <a:cs typeface="Calibri"/>
              </a:rPr>
              <a:t> </a:t>
            </a:r>
            <a:r>
              <a:rPr sz="2400" spc="-15" dirty="0">
                <a:latin typeface="Cambria Math"/>
                <a:cs typeface="Cambria Math"/>
              </a:rPr>
              <a:t>𝑤</a:t>
            </a:r>
            <a:r>
              <a:rPr sz="2625" spc="-22" baseline="-15873" dirty="0">
                <a:latin typeface="Cambria Math"/>
                <a:cs typeface="Cambria Math"/>
              </a:rPr>
              <a:t>𝑖</a:t>
            </a:r>
            <a:r>
              <a:rPr sz="2625" spc="442" baseline="-15873" dirty="0">
                <a:latin typeface="Cambria Math"/>
                <a:cs typeface="Cambria Math"/>
              </a:rPr>
              <a:t> </a:t>
            </a:r>
            <a:r>
              <a:rPr sz="2400" dirty="0">
                <a:latin typeface="Calibri"/>
                <a:cs typeface="Calibri"/>
              </a:rPr>
              <a:t>means</a:t>
            </a:r>
            <a:r>
              <a:rPr sz="2400" spc="-35" dirty="0">
                <a:latin typeface="Calibri"/>
                <a:cs typeface="Calibri"/>
              </a:rPr>
              <a:t> </a:t>
            </a:r>
            <a:r>
              <a:rPr sz="2400" dirty="0">
                <a:latin typeface="Calibri"/>
                <a:cs typeface="Calibri"/>
              </a:rPr>
              <a:t>…</a:t>
            </a:r>
            <a:endParaRPr sz="2400">
              <a:latin typeface="Calibri"/>
              <a:cs typeface="Calibri"/>
            </a:endParaRPr>
          </a:p>
        </p:txBody>
      </p:sp>
      <p:sp>
        <p:nvSpPr>
          <p:cNvPr id="12" name="object 12"/>
          <p:cNvSpPr txBox="1"/>
          <p:nvPr/>
        </p:nvSpPr>
        <p:spPr>
          <a:xfrm>
            <a:off x="666292" y="4932933"/>
            <a:ext cx="8068945" cy="1556836"/>
          </a:xfrm>
          <a:prstGeom prst="rect">
            <a:avLst/>
          </a:prstGeom>
        </p:spPr>
        <p:txBody>
          <a:bodyPr vert="horz" wrap="square" lIns="0" tIns="12700" rIns="0" bIns="0" rtlCol="0">
            <a:spAutoFit/>
          </a:bodyPr>
          <a:lstStyle/>
          <a:p>
            <a:pPr marL="324485" indent="-287020">
              <a:lnSpc>
                <a:spcPct val="100000"/>
              </a:lnSpc>
              <a:spcBef>
                <a:spcPts val="2540"/>
              </a:spcBef>
              <a:buFont typeface="Wingdings"/>
              <a:buChar char=""/>
              <a:tabLst>
                <a:tab pos="325120" algn="l"/>
              </a:tabLst>
            </a:pPr>
            <a:endParaRPr lang="en-US" sz="2400" spc="-45" dirty="0">
              <a:latin typeface="Calibri"/>
              <a:cs typeface="Calibri"/>
            </a:endParaRPr>
          </a:p>
          <a:p>
            <a:pPr marL="324485" indent="-287020">
              <a:lnSpc>
                <a:spcPct val="100000"/>
              </a:lnSpc>
              <a:spcBef>
                <a:spcPts val="2540"/>
              </a:spcBef>
              <a:buFont typeface="Wingdings"/>
              <a:buChar char=""/>
              <a:tabLst>
                <a:tab pos="325120" algn="l"/>
              </a:tabLst>
            </a:pPr>
            <a:r>
              <a:rPr sz="2400" spc="-45" dirty="0">
                <a:latin typeface="Calibri"/>
                <a:cs typeface="Calibri"/>
              </a:rPr>
              <a:t>We</a:t>
            </a:r>
            <a:r>
              <a:rPr sz="2400" spc="-5" dirty="0">
                <a:latin typeface="Calibri"/>
                <a:cs typeface="Calibri"/>
              </a:rPr>
              <a:t> </a:t>
            </a:r>
            <a:r>
              <a:rPr sz="2400" spc="-10" dirty="0">
                <a:latin typeface="Calibri"/>
                <a:cs typeface="Calibri"/>
              </a:rPr>
              <a:t>believe</a:t>
            </a:r>
            <a:r>
              <a:rPr sz="2400" dirty="0">
                <a:latin typeface="Calibri"/>
                <a:cs typeface="Calibri"/>
              </a:rPr>
              <a:t> </a:t>
            </a:r>
            <a:r>
              <a:rPr sz="2400" spc="-5" dirty="0">
                <a:latin typeface="Calibri"/>
                <a:cs typeface="Calibri"/>
              </a:rPr>
              <a:t>smoother</a:t>
            </a:r>
            <a:r>
              <a:rPr sz="2400" spc="-25" dirty="0">
                <a:latin typeface="Calibri"/>
                <a:cs typeface="Calibri"/>
              </a:rPr>
              <a:t> </a:t>
            </a:r>
            <a:r>
              <a:rPr sz="2400" spc="-5" dirty="0">
                <a:latin typeface="Calibri"/>
                <a:cs typeface="Calibri"/>
              </a:rPr>
              <a:t>function </a:t>
            </a:r>
            <a:r>
              <a:rPr sz="2400" dirty="0">
                <a:latin typeface="Calibri"/>
                <a:cs typeface="Calibri"/>
              </a:rPr>
              <a:t>is</a:t>
            </a:r>
            <a:r>
              <a:rPr sz="2400" spc="-5" dirty="0">
                <a:latin typeface="Calibri"/>
                <a:cs typeface="Calibri"/>
              </a:rPr>
              <a:t> </a:t>
            </a:r>
            <a:r>
              <a:rPr sz="2400" spc="-10" dirty="0">
                <a:latin typeface="Calibri"/>
                <a:cs typeface="Calibri"/>
              </a:rPr>
              <a:t>more</a:t>
            </a:r>
            <a:r>
              <a:rPr sz="2400" spc="-5" dirty="0">
                <a:latin typeface="Calibri"/>
                <a:cs typeface="Calibri"/>
              </a:rPr>
              <a:t> </a:t>
            </a:r>
            <a:r>
              <a:rPr sz="2400" spc="-15" dirty="0">
                <a:latin typeface="Calibri"/>
                <a:cs typeface="Calibri"/>
              </a:rPr>
              <a:t>likely</a:t>
            </a:r>
            <a:r>
              <a:rPr sz="2400" spc="-20" dirty="0">
                <a:latin typeface="Calibri"/>
                <a:cs typeface="Calibri"/>
              </a:rPr>
              <a:t> </a:t>
            </a:r>
            <a:r>
              <a:rPr sz="2400" spc="-15" dirty="0">
                <a:latin typeface="Calibri"/>
                <a:cs typeface="Calibri"/>
              </a:rPr>
              <a:t>to</a:t>
            </a:r>
            <a:r>
              <a:rPr sz="2400" spc="-30" dirty="0">
                <a:latin typeface="Calibri"/>
                <a:cs typeface="Calibri"/>
              </a:rPr>
              <a:t> </a:t>
            </a:r>
            <a:r>
              <a:rPr sz="2400" spc="-5" dirty="0">
                <a:latin typeface="Calibri"/>
                <a:cs typeface="Calibri"/>
              </a:rPr>
              <a:t>be </a:t>
            </a:r>
            <a:r>
              <a:rPr sz="2400" spc="-10" dirty="0">
                <a:latin typeface="Calibri"/>
                <a:cs typeface="Calibri"/>
              </a:rPr>
              <a:t>correct</a:t>
            </a:r>
            <a:endParaRPr sz="2400" dirty="0">
              <a:latin typeface="Calibri"/>
              <a:cs typeface="Calibri"/>
            </a:endParaRPr>
          </a:p>
          <a:p>
            <a:pPr marL="2564765">
              <a:lnSpc>
                <a:spcPct val="100000"/>
              </a:lnSpc>
              <a:spcBef>
                <a:spcPts val="869"/>
              </a:spcBef>
            </a:pPr>
            <a:r>
              <a:rPr sz="2400" spc="-5" dirty="0">
                <a:latin typeface="Calibri"/>
                <a:cs typeface="Calibri"/>
              </a:rPr>
              <a:t>Do</a:t>
            </a:r>
            <a:r>
              <a:rPr sz="2400" spc="-10" dirty="0">
                <a:latin typeface="Calibri"/>
                <a:cs typeface="Calibri"/>
              </a:rPr>
              <a:t> you</a:t>
            </a:r>
            <a:r>
              <a:rPr sz="2400" spc="-20" dirty="0">
                <a:latin typeface="Calibri"/>
                <a:cs typeface="Calibri"/>
              </a:rPr>
              <a:t> have</a:t>
            </a:r>
            <a:r>
              <a:rPr sz="2400" spc="15" dirty="0">
                <a:latin typeface="Calibri"/>
                <a:cs typeface="Calibri"/>
              </a:rPr>
              <a:t> </a:t>
            </a:r>
            <a:r>
              <a:rPr sz="2400" spc="-15" dirty="0">
                <a:latin typeface="Calibri"/>
                <a:cs typeface="Calibri"/>
              </a:rPr>
              <a:t>to</a:t>
            </a:r>
            <a:r>
              <a:rPr sz="2400" spc="-25" dirty="0">
                <a:latin typeface="Calibri"/>
                <a:cs typeface="Calibri"/>
              </a:rPr>
              <a:t> </a:t>
            </a:r>
            <a:r>
              <a:rPr sz="2400" spc="-5" dirty="0">
                <a:latin typeface="Calibri"/>
                <a:cs typeface="Calibri"/>
              </a:rPr>
              <a:t>apply</a:t>
            </a:r>
            <a:r>
              <a:rPr sz="2400" spc="5" dirty="0">
                <a:latin typeface="Calibri"/>
                <a:cs typeface="Calibri"/>
              </a:rPr>
              <a:t> </a:t>
            </a:r>
            <a:r>
              <a:rPr sz="2400" spc="-10" dirty="0">
                <a:latin typeface="Calibri"/>
                <a:cs typeface="Calibri"/>
              </a:rPr>
              <a:t>regularization</a:t>
            </a:r>
            <a:r>
              <a:rPr sz="2400" spc="-15" dirty="0">
                <a:latin typeface="Calibri"/>
                <a:cs typeface="Calibri"/>
              </a:rPr>
              <a:t> </a:t>
            </a:r>
            <a:r>
              <a:rPr sz="2400" spc="-5" dirty="0">
                <a:latin typeface="Calibri"/>
                <a:cs typeface="Calibri"/>
              </a:rPr>
              <a:t>on bias?</a:t>
            </a:r>
            <a:endParaRPr sz="2400" dirty="0">
              <a:latin typeface="Calibri"/>
              <a:cs typeface="Calibri"/>
            </a:endParaRPr>
          </a:p>
        </p:txBody>
      </p:sp>
      <p:pic>
        <p:nvPicPr>
          <p:cNvPr id="19" name="Picture 18">
            <a:extLst>
              <a:ext uri="{FF2B5EF4-FFF2-40B4-BE49-F238E27FC236}">
                <a16:creationId xmlns:a16="http://schemas.microsoft.com/office/drawing/2014/main" id="{921B963E-E7EB-E442-805B-F54F36CBF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111" y="1555750"/>
            <a:ext cx="558800" cy="838200"/>
          </a:xfrm>
          <a:prstGeom prst="rect">
            <a:avLst/>
          </a:prstGeom>
        </p:spPr>
      </p:pic>
      <p:pic>
        <p:nvPicPr>
          <p:cNvPr id="21" name="Picture 20">
            <a:extLst>
              <a:ext uri="{FF2B5EF4-FFF2-40B4-BE49-F238E27FC236}">
                <a16:creationId xmlns:a16="http://schemas.microsoft.com/office/drawing/2014/main" id="{22E06D1C-AA1B-FD44-B566-10CC542E2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153" y="2459686"/>
            <a:ext cx="4495800" cy="1574800"/>
          </a:xfrm>
          <a:prstGeom prst="rect">
            <a:avLst/>
          </a:prstGeom>
        </p:spPr>
      </p:pic>
      <p:pic>
        <p:nvPicPr>
          <p:cNvPr id="23" name="Picture 22">
            <a:extLst>
              <a:ext uri="{FF2B5EF4-FFF2-40B4-BE49-F238E27FC236}">
                <a16:creationId xmlns:a16="http://schemas.microsoft.com/office/drawing/2014/main" id="{EC3A2087-F7F5-074E-9A07-3AB562B8EB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1556" y="2777616"/>
            <a:ext cx="1866900" cy="977900"/>
          </a:xfrm>
          <a:prstGeom prst="rect">
            <a:avLst/>
          </a:prstGeom>
        </p:spPr>
      </p:pic>
      <p:sp>
        <p:nvSpPr>
          <p:cNvPr id="8" name="object 8"/>
          <p:cNvSpPr txBox="1"/>
          <p:nvPr/>
        </p:nvSpPr>
        <p:spPr>
          <a:xfrm>
            <a:off x="5618226" y="2811017"/>
            <a:ext cx="1819910" cy="1022075"/>
          </a:xfrm>
          <a:prstGeom prst="rect">
            <a:avLst/>
          </a:prstGeom>
          <a:ln w="38100">
            <a:solidFill>
              <a:srgbClr val="FF0000"/>
            </a:solidFill>
          </a:ln>
        </p:spPr>
        <p:txBody>
          <a:bodyPr vert="horz" wrap="square" lIns="0" tIns="237490" rIns="0" bIns="0" rtlCol="0">
            <a:spAutoFit/>
          </a:bodyPr>
          <a:lstStyle/>
          <a:p>
            <a:pPr marL="133350">
              <a:lnSpc>
                <a:spcPct val="100000"/>
              </a:lnSpc>
              <a:spcBef>
                <a:spcPts val="1870"/>
              </a:spcBef>
              <a:tabLst>
                <a:tab pos="1543050" algn="l"/>
              </a:tabLst>
            </a:pPr>
            <a:endParaRPr lang="en-US" sz="2625" baseline="28571" dirty="0">
              <a:latin typeface="Cambria Math"/>
              <a:cs typeface="Cambria Math"/>
            </a:endParaRPr>
          </a:p>
          <a:p>
            <a:pPr marL="133350">
              <a:lnSpc>
                <a:spcPct val="100000"/>
              </a:lnSpc>
              <a:spcBef>
                <a:spcPts val="1870"/>
              </a:spcBef>
              <a:tabLst>
                <a:tab pos="1543050" algn="l"/>
              </a:tabLst>
            </a:pPr>
            <a:endParaRPr sz="2625" baseline="28571" dirty="0">
              <a:latin typeface="Cambria Math"/>
              <a:cs typeface="Cambria Math"/>
            </a:endParaRPr>
          </a:p>
        </p:txBody>
      </p:sp>
      <p:pic>
        <p:nvPicPr>
          <p:cNvPr id="30" name="Picture 29">
            <a:extLst>
              <a:ext uri="{FF2B5EF4-FFF2-40B4-BE49-F238E27FC236}">
                <a16:creationId xmlns:a16="http://schemas.microsoft.com/office/drawing/2014/main" id="{6C8FF661-0BB2-8447-A9F9-E60233D064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7238" y="3917689"/>
            <a:ext cx="4836858" cy="153020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200400" cy="697230"/>
          </a:xfrm>
          <a:prstGeom prst="rect">
            <a:avLst/>
          </a:prstGeom>
        </p:spPr>
        <p:txBody>
          <a:bodyPr vert="horz" wrap="square" lIns="0" tIns="13335" rIns="0" bIns="0" rtlCol="0">
            <a:spAutoFit/>
          </a:bodyPr>
          <a:lstStyle/>
          <a:p>
            <a:pPr marL="12700">
              <a:lnSpc>
                <a:spcPct val="100000"/>
              </a:lnSpc>
              <a:spcBef>
                <a:spcPts val="105"/>
              </a:spcBef>
            </a:pPr>
            <a:r>
              <a:rPr spc="-20" dirty="0"/>
              <a:t>Regularization</a:t>
            </a:r>
          </a:p>
        </p:txBody>
      </p:sp>
      <p:pic>
        <p:nvPicPr>
          <p:cNvPr id="3" name="object 3"/>
          <p:cNvPicPr/>
          <p:nvPr/>
        </p:nvPicPr>
        <p:blipFill>
          <a:blip r:embed="rId3" cstate="print"/>
          <a:stretch>
            <a:fillRect/>
          </a:stretch>
        </p:blipFill>
        <p:spPr>
          <a:xfrm>
            <a:off x="377952" y="1680972"/>
            <a:ext cx="6099048" cy="3672840"/>
          </a:xfrm>
          <a:prstGeom prst="rect">
            <a:avLst/>
          </a:prstGeom>
        </p:spPr>
      </p:pic>
      <p:graphicFrame>
        <p:nvGraphicFramePr>
          <p:cNvPr id="4" name="object 4"/>
          <p:cNvGraphicFramePr>
            <a:graphicFrameLocks noGrp="1"/>
          </p:cNvGraphicFramePr>
          <p:nvPr/>
        </p:nvGraphicFramePr>
        <p:xfrm>
          <a:off x="5396991" y="275843"/>
          <a:ext cx="3363594" cy="2896870"/>
        </p:xfrm>
        <a:graphic>
          <a:graphicData uri="http://schemas.openxmlformats.org/drawingml/2006/table">
            <a:tbl>
              <a:tblPr firstRow="1" bandRow="1">
                <a:tableStyleId>{2D5ABB26-0587-4C30-8999-92F81FD0307C}</a:tableStyleId>
              </a:tblPr>
              <a:tblGrid>
                <a:gridCol w="1113155">
                  <a:extLst>
                    <a:ext uri="{9D8B030D-6E8A-4147-A177-3AD203B41FA5}">
                      <a16:colId xmlns:a16="http://schemas.microsoft.com/office/drawing/2014/main" val="20000"/>
                    </a:ext>
                  </a:extLst>
                </a:gridCol>
                <a:gridCol w="1128395">
                  <a:extLst>
                    <a:ext uri="{9D8B030D-6E8A-4147-A177-3AD203B41FA5}">
                      <a16:colId xmlns:a16="http://schemas.microsoft.com/office/drawing/2014/main" val="20001"/>
                    </a:ext>
                  </a:extLst>
                </a:gridCol>
                <a:gridCol w="1122044">
                  <a:extLst>
                    <a:ext uri="{9D8B030D-6E8A-4147-A177-3AD203B41FA5}">
                      <a16:colId xmlns:a16="http://schemas.microsoft.com/office/drawing/2014/main" val="20002"/>
                    </a:ext>
                  </a:extLst>
                </a:gridCol>
              </a:tblGrid>
              <a:tr h="365125">
                <a:tc>
                  <a:txBody>
                    <a:bodyPr/>
                    <a:lstStyle/>
                    <a:p>
                      <a:pPr marL="9525" marR="12065" algn="ctr">
                        <a:lnSpc>
                          <a:spcPts val="2780"/>
                        </a:lnSpc>
                      </a:pPr>
                      <a:r>
                        <a:rPr sz="2400" dirty="0">
                          <a:latin typeface="Cambria Math"/>
                          <a:cs typeface="Cambria Math"/>
                        </a:rPr>
                        <a:t>𝜆</a:t>
                      </a:r>
                      <a:endParaRPr sz="2400">
                        <a:latin typeface="Cambria Math"/>
                        <a:cs typeface="Cambria Math"/>
                      </a:endParaRPr>
                    </a:p>
                  </a:txBody>
                  <a:tcPr marL="0" marR="0" marT="0" marB="0">
                    <a:lnR w="38100">
                      <a:solidFill>
                        <a:srgbClr val="FF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L="13970">
                        <a:lnSpc>
                          <a:spcPts val="2735"/>
                        </a:lnSpc>
                      </a:pPr>
                      <a:r>
                        <a:rPr sz="2400" spc="-25" dirty="0">
                          <a:latin typeface="Calibri"/>
                          <a:cs typeface="Calibri"/>
                        </a:rPr>
                        <a:t>Training</a:t>
                      </a:r>
                      <a:endParaRPr sz="2400">
                        <a:latin typeface="Calibri"/>
                        <a:cs typeface="Calibri"/>
                      </a:endParaRPr>
                    </a:p>
                  </a:txBody>
                  <a:tcPr marL="0" marR="0" marT="0" marB="0">
                    <a:lnL w="38100">
                      <a:solidFill>
                        <a:srgbClr val="FF0000"/>
                      </a:solidFill>
                      <a:prstDash val="solid"/>
                    </a:lnL>
                    <a:lnR w="57150">
                      <a:solidFill>
                        <a:srgbClr val="FF0000"/>
                      </a:solidFill>
                      <a:prstDash val="solid"/>
                    </a:lnR>
                    <a:lnT w="38100">
                      <a:solidFill>
                        <a:srgbClr val="FF0000"/>
                      </a:solidFill>
                      <a:prstDash val="solid"/>
                    </a:lnT>
                    <a:lnB w="12700">
                      <a:solidFill>
                        <a:srgbClr val="000000"/>
                      </a:solidFill>
                      <a:prstDash val="solid"/>
                    </a:lnB>
                    <a:solidFill>
                      <a:srgbClr val="EAEEF7"/>
                    </a:solidFill>
                  </a:tcPr>
                </a:tc>
                <a:tc>
                  <a:txBody>
                    <a:bodyPr/>
                    <a:lstStyle/>
                    <a:p>
                      <a:pPr>
                        <a:lnSpc>
                          <a:spcPts val="2735"/>
                        </a:lnSpc>
                      </a:pPr>
                      <a:r>
                        <a:rPr sz="2400" spc="-40" dirty="0">
                          <a:latin typeface="Calibri"/>
                          <a:cs typeface="Calibri"/>
                        </a:rPr>
                        <a:t>Testing</a:t>
                      </a:r>
                      <a:endParaRPr sz="2400">
                        <a:latin typeface="Calibri"/>
                        <a:cs typeface="Calibri"/>
                      </a:endParaRPr>
                    </a:p>
                  </a:txBody>
                  <a:tcPr marL="0" marR="0" marT="0" marB="0">
                    <a:lnL w="57150">
                      <a:solidFill>
                        <a:srgbClr val="FF0000"/>
                      </a:solidFill>
                      <a:prstDash val="solid"/>
                    </a:lnL>
                    <a:lnR w="38100">
                      <a:solidFill>
                        <a:srgbClr val="FF0000"/>
                      </a:solidFill>
                      <a:prstDash val="solid"/>
                    </a:lnR>
                    <a:lnT w="38100">
                      <a:solidFill>
                        <a:srgbClr val="FF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0"/>
                  </a:ext>
                </a:extLst>
              </a:tr>
              <a:tr h="365760">
                <a:tc>
                  <a:txBody>
                    <a:bodyPr/>
                    <a:lstStyle/>
                    <a:p>
                      <a:pPr algn="r">
                        <a:lnSpc>
                          <a:spcPts val="2740"/>
                        </a:lnSpc>
                      </a:pPr>
                      <a:r>
                        <a:rPr sz="2400" dirty="0">
                          <a:latin typeface="Calibri"/>
                          <a:cs typeface="Calibri"/>
                        </a:rPr>
                        <a:t>0</a:t>
                      </a:r>
                      <a:endParaRPr sz="2400">
                        <a:latin typeface="Calibri"/>
                        <a:cs typeface="Calibri"/>
                      </a:endParaRPr>
                    </a:p>
                  </a:txBody>
                  <a:tcPr marL="0" marR="0" marT="0" marB="0">
                    <a:lnR w="38100">
                      <a:solidFill>
                        <a:srgbClr val="FF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algn="r">
                        <a:lnSpc>
                          <a:spcPts val="2740"/>
                        </a:lnSpc>
                      </a:pPr>
                      <a:r>
                        <a:rPr sz="2400" spc="-5" dirty="0">
                          <a:latin typeface="Calibri"/>
                          <a:cs typeface="Calibri"/>
                        </a:rPr>
                        <a:t>1.9</a:t>
                      </a:r>
                      <a:endParaRPr sz="2400">
                        <a:latin typeface="Calibri"/>
                        <a:cs typeface="Calibri"/>
                      </a:endParaRPr>
                    </a:p>
                  </a:txBody>
                  <a:tcPr marL="0" marR="0" marT="0" marB="0">
                    <a:lnL w="38100">
                      <a:solidFill>
                        <a:srgbClr val="FF0000"/>
                      </a:solidFill>
                      <a:prstDash val="solid"/>
                    </a:lnL>
                    <a:lnR w="57150">
                      <a:solidFill>
                        <a:srgbClr val="FF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R="12065" algn="r">
                        <a:lnSpc>
                          <a:spcPts val="2740"/>
                        </a:lnSpc>
                      </a:pPr>
                      <a:r>
                        <a:rPr sz="2400" spc="-5" dirty="0">
                          <a:latin typeface="Calibri"/>
                          <a:cs typeface="Calibri"/>
                        </a:rPr>
                        <a:t>102.3</a:t>
                      </a:r>
                      <a:endParaRPr sz="2400">
                        <a:latin typeface="Calibri"/>
                        <a:cs typeface="Calibri"/>
                      </a:endParaRPr>
                    </a:p>
                  </a:txBody>
                  <a:tcPr marL="0" marR="0" marT="0" marB="0">
                    <a:lnL w="57150">
                      <a:solidFill>
                        <a:srgbClr val="FF0000"/>
                      </a:solidFill>
                      <a:prstDash val="solid"/>
                    </a:lnL>
                    <a:lnR w="38100">
                      <a:solidFill>
                        <a:srgbClr val="FF0000"/>
                      </a:solidFill>
                      <a:prstDash val="solid"/>
                    </a:lnR>
                    <a:lnT w="12700">
                      <a:solidFill>
                        <a:srgbClr val="00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1"/>
                  </a:ext>
                </a:extLst>
              </a:tr>
              <a:tr h="365760">
                <a:tc>
                  <a:txBody>
                    <a:bodyPr/>
                    <a:lstStyle/>
                    <a:p>
                      <a:pPr algn="r">
                        <a:lnSpc>
                          <a:spcPts val="2740"/>
                        </a:lnSpc>
                      </a:pPr>
                      <a:r>
                        <a:rPr sz="2400" dirty="0">
                          <a:latin typeface="Calibri"/>
                          <a:cs typeface="Calibri"/>
                        </a:rPr>
                        <a:t>1</a:t>
                      </a:r>
                      <a:endParaRPr sz="2400">
                        <a:latin typeface="Calibri"/>
                        <a:cs typeface="Calibri"/>
                      </a:endParaRPr>
                    </a:p>
                  </a:txBody>
                  <a:tcPr marL="0" marR="0" marT="0" marB="0">
                    <a:lnR w="38100">
                      <a:solidFill>
                        <a:srgbClr val="FF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algn="r">
                        <a:lnSpc>
                          <a:spcPts val="2740"/>
                        </a:lnSpc>
                      </a:pPr>
                      <a:r>
                        <a:rPr sz="2400" spc="-5" dirty="0">
                          <a:latin typeface="Calibri"/>
                          <a:cs typeface="Calibri"/>
                        </a:rPr>
                        <a:t>2.3</a:t>
                      </a:r>
                      <a:endParaRPr sz="2400">
                        <a:latin typeface="Calibri"/>
                        <a:cs typeface="Calibri"/>
                      </a:endParaRPr>
                    </a:p>
                  </a:txBody>
                  <a:tcPr marL="0" marR="0" marT="0" marB="0">
                    <a:lnL w="38100">
                      <a:solidFill>
                        <a:srgbClr val="FF0000"/>
                      </a:solidFill>
                      <a:prstDash val="solid"/>
                    </a:lnL>
                    <a:lnR w="57150">
                      <a:solidFill>
                        <a:srgbClr val="FF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R="12065" algn="r">
                        <a:lnSpc>
                          <a:spcPts val="2740"/>
                        </a:lnSpc>
                      </a:pPr>
                      <a:r>
                        <a:rPr sz="2400" spc="-5" dirty="0">
                          <a:latin typeface="Calibri"/>
                          <a:cs typeface="Calibri"/>
                        </a:rPr>
                        <a:t>68.7</a:t>
                      </a:r>
                      <a:endParaRPr sz="2400">
                        <a:latin typeface="Calibri"/>
                        <a:cs typeface="Calibri"/>
                      </a:endParaRPr>
                    </a:p>
                  </a:txBody>
                  <a:tcPr marL="0" marR="0" marT="0" marB="0">
                    <a:lnL w="57150">
                      <a:solidFill>
                        <a:srgbClr val="FF0000"/>
                      </a:solidFill>
                      <a:prstDash val="solid"/>
                    </a:lnL>
                    <a:lnR w="38100">
                      <a:solidFill>
                        <a:srgbClr val="FF0000"/>
                      </a:solidFill>
                      <a:prstDash val="solid"/>
                    </a:lnR>
                    <a:lnT w="12700">
                      <a:solidFill>
                        <a:srgbClr val="00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2"/>
                  </a:ext>
                </a:extLst>
              </a:tr>
              <a:tr h="365760">
                <a:tc>
                  <a:txBody>
                    <a:bodyPr/>
                    <a:lstStyle/>
                    <a:p>
                      <a:pPr algn="r">
                        <a:lnSpc>
                          <a:spcPts val="2740"/>
                        </a:lnSpc>
                      </a:pPr>
                      <a:r>
                        <a:rPr sz="2400" spc="-10" dirty="0">
                          <a:latin typeface="Calibri"/>
                          <a:cs typeface="Calibri"/>
                        </a:rPr>
                        <a:t>10</a:t>
                      </a:r>
                      <a:endParaRPr sz="2400">
                        <a:latin typeface="Calibri"/>
                        <a:cs typeface="Calibri"/>
                      </a:endParaRPr>
                    </a:p>
                  </a:txBody>
                  <a:tcPr marL="0" marR="0" marT="0" marB="0">
                    <a:lnR w="38100">
                      <a:solidFill>
                        <a:srgbClr val="FF0000"/>
                      </a:solidFill>
                      <a:prstDash val="solid"/>
                    </a:lnR>
                    <a:lnT w="12700">
                      <a:solidFill>
                        <a:srgbClr val="000000"/>
                      </a:solidFill>
                      <a:prstDash val="solid"/>
                    </a:lnT>
                    <a:lnB w="38100">
                      <a:solidFill>
                        <a:srgbClr val="FF0000"/>
                      </a:solidFill>
                      <a:prstDash val="solid"/>
                    </a:lnB>
                    <a:solidFill>
                      <a:srgbClr val="EAEEF7"/>
                    </a:solidFill>
                  </a:tcPr>
                </a:tc>
                <a:tc>
                  <a:txBody>
                    <a:bodyPr/>
                    <a:lstStyle/>
                    <a:p>
                      <a:pPr algn="r">
                        <a:lnSpc>
                          <a:spcPts val="2740"/>
                        </a:lnSpc>
                      </a:pPr>
                      <a:r>
                        <a:rPr sz="2400" spc="-10" dirty="0">
                          <a:latin typeface="Calibri"/>
                          <a:cs typeface="Calibri"/>
                        </a:rPr>
                        <a:t>3.5</a:t>
                      </a:r>
                      <a:endParaRPr sz="2400">
                        <a:latin typeface="Calibri"/>
                        <a:cs typeface="Calibri"/>
                      </a:endParaRPr>
                    </a:p>
                  </a:txBody>
                  <a:tcPr marL="0" marR="0" marT="0" marB="0">
                    <a:lnL w="38100">
                      <a:solidFill>
                        <a:srgbClr val="FF0000"/>
                      </a:solidFill>
                      <a:prstDash val="solid"/>
                    </a:lnL>
                    <a:lnR w="57150">
                      <a:solidFill>
                        <a:srgbClr val="FF0000"/>
                      </a:solidFill>
                      <a:prstDash val="solid"/>
                    </a:lnR>
                    <a:lnT w="12700">
                      <a:solidFill>
                        <a:srgbClr val="000000"/>
                      </a:solidFill>
                      <a:prstDash val="solid"/>
                    </a:lnT>
                    <a:lnB w="38100">
                      <a:solidFill>
                        <a:srgbClr val="FF0000"/>
                      </a:solidFill>
                      <a:prstDash val="solid"/>
                    </a:lnB>
                    <a:solidFill>
                      <a:srgbClr val="EAEEF7"/>
                    </a:solidFill>
                  </a:tcPr>
                </a:tc>
                <a:tc>
                  <a:txBody>
                    <a:bodyPr/>
                    <a:lstStyle/>
                    <a:p>
                      <a:pPr marR="12065" algn="r">
                        <a:lnSpc>
                          <a:spcPts val="2740"/>
                        </a:lnSpc>
                      </a:pPr>
                      <a:r>
                        <a:rPr sz="2400" spc="-10" dirty="0">
                          <a:latin typeface="Calibri"/>
                          <a:cs typeface="Calibri"/>
                        </a:rPr>
                        <a:t>25.7</a:t>
                      </a:r>
                      <a:endParaRPr sz="2400">
                        <a:latin typeface="Calibri"/>
                        <a:cs typeface="Calibri"/>
                      </a:endParaRPr>
                    </a:p>
                  </a:txBody>
                  <a:tcPr marL="0" marR="0" marT="0" marB="0">
                    <a:lnL w="57150">
                      <a:solidFill>
                        <a:srgbClr val="FF0000"/>
                      </a:solidFill>
                      <a:prstDash val="solid"/>
                    </a:lnL>
                    <a:lnR w="38100">
                      <a:solidFill>
                        <a:srgbClr val="FF0000"/>
                      </a:solidFill>
                      <a:prstDash val="solid"/>
                    </a:lnR>
                    <a:lnT w="12700">
                      <a:solidFill>
                        <a:srgbClr val="000000"/>
                      </a:solidFill>
                      <a:prstDash val="solid"/>
                    </a:lnT>
                    <a:lnB w="38100">
                      <a:solidFill>
                        <a:srgbClr val="FF0000"/>
                      </a:solidFill>
                      <a:prstDash val="solid"/>
                    </a:lnB>
                    <a:solidFill>
                      <a:srgbClr val="EAEEF7"/>
                    </a:solidFill>
                  </a:tcPr>
                </a:tc>
                <a:extLst>
                  <a:ext uri="{0D108BD9-81ED-4DB2-BD59-A6C34878D82A}">
                    <a16:rowId xmlns:a16="http://schemas.microsoft.com/office/drawing/2014/main" val="10003"/>
                  </a:ext>
                </a:extLst>
              </a:tr>
              <a:tr h="357505">
                <a:tc>
                  <a:txBody>
                    <a:bodyPr/>
                    <a:lstStyle/>
                    <a:p>
                      <a:pPr algn="r">
                        <a:lnSpc>
                          <a:spcPts val="2720"/>
                        </a:lnSpc>
                      </a:pPr>
                      <a:r>
                        <a:rPr sz="2400" spc="-5" dirty="0">
                          <a:latin typeface="Calibri"/>
                          <a:cs typeface="Calibri"/>
                        </a:rPr>
                        <a:t>100</a:t>
                      </a:r>
                      <a:endParaRPr sz="2400">
                        <a:latin typeface="Calibri"/>
                        <a:cs typeface="Calibri"/>
                      </a:endParaRPr>
                    </a:p>
                  </a:txBody>
                  <a:tcPr marL="0" marR="0" marT="0" marB="0">
                    <a:lnL w="38100">
                      <a:solidFill>
                        <a:srgbClr val="FF0000"/>
                      </a:solidFill>
                      <a:prstDash val="solid"/>
                    </a:lnL>
                    <a:lnR w="38100">
                      <a:solidFill>
                        <a:srgbClr val="FF0000"/>
                      </a:solidFill>
                      <a:prstDash val="solid"/>
                    </a:lnR>
                    <a:lnT w="38100">
                      <a:solidFill>
                        <a:srgbClr val="FF0000"/>
                      </a:solidFill>
                      <a:prstDash val="solid"/>
                    </a:lnT>
                    <a:lnB w="38100">
                      <a:solidFill>
                        <a:srgbClr val="FF0000"/>
                      </a:solidFill>
                      <a:prstDash val="solid"/>
                    </a:lnB>
                    <a:solidFill>
                      <a:srgbClr val="EAEEF7"/>
                    </a:solidFill>
                  </a:tcPr>
                </a:tc>
                <a:tc>
                  <a:txBody>
                    <a:bodyPr/>
                    <a:lstStyle/>
                    <a:p>
                      <a:pPr algn="r">
                        <a:lnSpc>
                          <a:spcPts val="2720"/>
                        </a:lnSpc>
                      </a:pPr>
                      <a:r>
                        <a:rPr sz="2400" spc="-5" dirty="0">
                          <a:latin typeface="Calibri"/>
                          <a:cs typeface="Calibri"/>
                        </a:rPr>
                        <a:t>4.1</a:t>
                      </a:r>
                      <a:endParaRPr sz="2400">
                        <a:latin typeface="Calibri"/>
                        <a:cs typeface="Calibri"/>
                      </a:endParaRPr>
                    </a:p>
                  </a:txBody>
                  <a:tcPr marL="0" marR="0" marT="0" marB="0">
                    <a:lnL w="38100">
                      <a:solidFill>
                        <a:srgbClr val="FF0000"/>
                      </a:solidFill>
                      <a:prstDash val="solid"/>
                    </a:lnL>
                    <a:lnR w="57150">
                      <a:solidFill>
                        <a:srgbClr val="FF0000"/>
                      </a:solidFill>
                      <a:prstDash val="solid"/>
                    </a:lnR>
                    <a:lnT w="38100">
                      <a:solidFill>
                        <a:srgbClr val="FF0000"/>
                      </a:solidFill>
                      <a:prstDash val="solid"/>
                    </a:lnT>
                    <a:lnB w="38100">
                      <a:solidFill>
                        <a:srgbClr val="FF0000"/>
                      </a:solidFill>
                      <a:prstDash val="solid"/>
                    </a:lnB>
                    <a:solidFill>
                      <a:srgbClr val="EAEEF7"/>
                    </a:solidFill>
                  </a:tcPr>
                </a:tc>
                <a:tc>
                  <a:txBody>
                    <a:bodyPr/>
                    <a:lstStyle/>
                    <a:p>
                      <a:pPr marR="12065" algn="r">
                        <a:lnSpc>
                          <a:spcPts val="2720"/>
                        </a:lnSpc>
                      </a:pPr>
                      <a:r>
                        <a:rPr sz="2400" spc="-5" dirty="0">
                          <a:latin typeface="Calibri"/>
                          <a:cs typeface="Calibri"/>
                        </a:rPr>
                        <a:t>11.1</a:t>
                      </a:r>
                      <a:endParaRPr sz="2400">
                        <a:latin typeface="Calibri"/>
                        <a:cs typeface="Calibri"/>
                      </a:endParaRPr>
                    </a:p>
                  </a:txBody>
                  <a:tcPr marL="0" marR="0" marT="0" marB="0">
                    <a:lnL w="57150">
                      <a:solidFill>
                        <a:srgbClr val="FF0000"/>
                      </a:solidFill>
                      <a:prstDash val="solid"/>
                    </a:lnL>
                    <a:lnR w="76200">
                      <a:solidFill>
                        <a:srgbClr val="FF0000"/>
                      </a:solidFill>
                      <a:prstDash val="solid"/>
                    </a:lnR>
                    <a:lnT w="38100">
                      <a:solidFill>
                        <a:srgbClr val="FF0000"/>
                      </a:solidFill>
                      <a:prstDash val="solid"/>
                    </a:lnT>
                    <a:lnB w="38100">
                      <a:solidFill>
                        <a:srgbClr val="FF0000"/>
                      </a:solidFill>
                      <a:prstDash val="solid"/>
                    </a:lnB>
                    <a:solidFill>
                      <a:srgbClr val="EAEEF7"/>
                    </a:solidFill>
                  </a:tcPr>
                </a:tc>
                <a:extLst>
                  <a:ext uri="{0D108BD9-81ED-4DB2-BD59-A6C34878D82A}">
                    <a16:rowId xmlns:a16="http://schemas.microsoft.com/office/drawing/2014/main" val="10004"/>
                  </a:ext>
                </a:extLst>
              </a:tr>
              <a:tr h="372745">
                <a:tc>
                  <a:txBody>
                    <a:bodyPr/>
                    <a:lstStyle/>
                    <a:p>
                      <a:pPr algn="r">
                        <a:lnSpc>
                          <a:spcPts val="2800"/>
                        </a:lnSpc>
                      </a:pPr>
                      <a:r>
                        <a:rPr sz="2400" spc="-5" dirty="0">
                          <a:latin typeface="Calibri"/>
                          <a:cs typeface="Calibri"/>
                        </a:rPr>
                        <a:t>1000</a:t>
                      </a:r>
                      <a:endParaRPr sz="2400">
                        <a:latin typeface="Calibri"/>
                        <a:cs typeface="Calibri"/>
                      </a:endParaRPr>
                    </a:p>
                  </a:txBody>
                  <a:tcPr marL="0" marR="0" marT="0" marB="0">
                    <a:lnR w="38100">
                      <a:solidFill>
                        <a:srgbClr val="FF0000"/>
                      </a:solidFill>
                      <a:prstDash val="solid"/>
                    </a:lnR>
                    <a:lnT w="38100">
                      <a:solidFill>
                        <a:srgbClr val="FF0000"/>
                      </a:solidFill>
                      <a:prstDash val="solid"/>
                    </a:lnT>
                    <a:lnB w="12700">
                      <a:solidFill>
                        <a:srgbClr val="000000"/>
                      </a:solidFill>
                      <a:prstDash val="solid"/>
                    </a:lnB>
                    <a:solidFill>
                      <a:srgbClr val="EAEEF7"/>
                    </a:solidFill>
                  </a:tcPr>
                </a:tc>
                <a:tc>
                  <a:txBody>
                    <a:bodyPr/>
                    <a:lstStyle/>
                    <a:p>
                      <a:pPr algn="r">
                        <a:lnSpc>
                          <a:spcPts val="2800"/>
                        </a:lnSpc>
                      </a:pPr>
                      <a:r>
                        <a:rPr sz="2400" spc="-5" dirty="0">
                          <a:latin typeface="Calibri"/>
                          <a:cs typeface="Calibri"/>
                        </a:rPr>
                        <a:t>5.6</a:t>
                      </a:r>
                      <a:endParaRPr sz="2400">
                        <a:latin typeface="Calibri"/>
                        <a:cs typeface="Calibri"/>
                      </a:endParaRPr>
                    </a:p>
                  </a:txBody>
                  <a:tcPr marL="0" marR="0" marT="0" marB="0">
                    <a:lnL w="38100">
                      <a:solidFill>
                        <a:srgbClr val="FF0000"/>
                      </a:solidFill>
                      <a:prstDash val="solid"/>
                    </a:lnL>
                    <a:lnR w="57150">
                      <a:solidFill>
                        <a:srgbClr val="FF0000"/>
                      </a:solidFill>
                      <a:prstDash val="solid"/>
                    </a:lnR>
                    <a:lnT w="38100">
                      <a:solidFill>
                        <a:srgbClr val="FF0000"/>
                      </a:solidFill>
                      <a:prstDash val="solid"/>
                    </a:lnT>
                    <a:lnB w="12700">
                      <a:solidFill>
                        <a:srgbClr val="000000"/>
                      </a:solidFill>
                      <a:prstDash val="solid"/>
                    </a:lnB>
                    <a:solidFill>
                      <a:srgbClr val="EAEEF7"/>
                    </a:solidFill>
                  </a:tcPr>
                </a:tc>
                <a:tc>
                  <a:txBody>
                    <a:bodyPr/>
                    <a:lstStyle/>
                    <a:p>
                      <a:pPr marR="12065" algn="r">
                        <a:lnSpc>
                          <a:spcPts val="2800"/>
                        </a:lnSpc>
                      </a:pPr>
                      <a:r>
                        <a:rPr sz="2400" spc="-5" dirty="0">
                          <a:latin typeface="Calibri"/>
                          <a:cs typeface="Calibri"/>
                        </a:rPr>
                        <a:t>12.8</a:t>
                      </a:r>
                      <a:endParaRPr sz="2400">
                        <a:latin typeface="Calibri"/>
                        <a:cs typeface="Calibri"/>
                      </a:endParaRPr>
                    </a:p>
                  </a:txBody>
                  <a:tcPr marL="0" marR="0" marT="0" marB="0">
                    <a:lnL w="57150">
                      <a:solidFill>
                        <a:srgbClr val="FF0000"/>
                      </a:solidFill>
                      <a:prstDash val="solid"/>
                    </a:lnL>
                    <a:lnR w="38100">
                      <a:solidFill>
                        <a:srgbClr val="FF0000"/>
                      </a:solidFill>
                      <a:prstDash val="solid"/>
                    </a:lnR>
                    <a:lnT w="38100">
                      <a:solidFill>
                        <a:srgbClr val="FF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5"/>
                  </a:ext>
                </a:extLst>
              </a:tr>
              <a:tr h="365760">
                <a:tc>
                  <a:txBody>
                    <a:bodyPr/>
                    <a:lstStyle/>
                    <a:p>
                      <a:pPr algn="r">
                        <a:lnSpc>
                          <a:spcPts val="2740"/>
                        </a:lnSpc>
                      </a:pPr>
                      <a:r>
                        <a:rPr sz="2400" spc="-10" dirty="0">
                          <a:latin typeface="Calibri"/>
                          <a:cs typeface="Calibri"/>
                        </a:rPr>
                        <a:t>10000</a:t>
                      </a:r>
                      <a:endParaRPr sz="2400">
                        <a:latin typeface="Calibri"/>
                        <a:cs typeface="Calibri"/>
                      </a:endParaRPr>
                    </a:p>
                  </a:txBody>
                  <a:tcPr marL="0" marR="0" marT="0" marB="0">
                    <a:lnR w="38100">
                      <a:solidFill>
                        <a:srgbClr val="FF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algn="r">
                        <a:lnSpc>
                          <a:spcPts val="2740"/>
                        </a:lnSpc>
                      </a:pPr>
                      <a:r>
                        <a:rPr sz="2400" spc="-10" dirty="0">
                          <a:latin typeface="Calibri"/>
                          <a:cs typeface="Calibri"/>
                        </a:rPr>
                        <a:t>6.3</a:t>
                      </a:r>
                      <a:endParaRPr sz="2400">
                        <a:latin typeface="Calibri"/>
                        <a:cs typeface="Calibri"/>
                      </a:endParaRPr>
                    </a:p>
                  </a:txBody>
                  <a:tcPr marL="0" marR="0" marT="0" marB="0">
                    <a:lnL w="38100">
                      <a:solidFill>
                        <a:srgbClr val="FF0000"/>
                      </a:solidFill>
                      <a:prstDash val="solid"/>
                    </a:lnL>
                    <a:lnR w="57150">
                      <a:solidFill>
                        <a:srgbClr val="FF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marR="12065" algn="r">
                        <a:lnSpc>
                          <a:spcPts val="2740"/>
                        </a:lnSpc>
                      </a:pPr>
                      <a:r>
                        <a:rPr sz="2400" spc="-10" dirty="0">
                          <a:latin typeface="Calibri"/>
                          <a:cs typeface="Calibri"/>
                        </a:rPr>
                        <a:t>18.7</a:t>
                      </a:r>
                      <a:endParaRPr sz="2400">
                        <a:latin typeface="Calibri"/>
                        <a:cs typeface="Calibri"/>
                      </a:endParaRPr>
                    </a:p>
                  </a:txBody>
                  <a:tcPr marL="0" marR="0" marT="0" marB="0">
                    <a:lnL w="57150">
                      <a:solidFill>
                        <a:srgbClr val="FF0000"/>
                      </a:solidFill>
                      <a:prstDash val="solid"/>
                    </a:lnL>
                    <a:lnR w="38100">
                      <a:solidFill>
                        <a:srgbClr val="FF0000"/>
                      </a:solidFill>
                      <a:prstDash val="solid"/>
                    </a:lnR>
                    <a:lnT w="12700">
                      <a:solidFill>
                        <a:srgbClr val="000000"/>
                      </a:solidFill>
                      <a:prstDash val="solid"/>
                    </a:lnT>
                    <a:lnB w="12700">
                      <a:solidFill>
                        <a:srgbClr val="000000"/>
                      </a:solidFill>
                      <a:prstDash val="solid"/>
                    </a:lnB>
                    <a:solidFill>
                      <a:srgbClr val="EAEEF7"/>
                    </a:solidFill>
                  </a:tcPr>
                </a:tc>
                <a:extLst>
                  <a:ext uri="{0D108BD9-81ED-4DB2-BD59-A6C34878D82A}">
                    <a16:rowId xmlns:a16="http://schemas.microsoft.com/office/drawing/2014/main" val="10006"/>
                  </a:ext>
                </a:extLst>
              </a:tr>
              <a:tr h="338455">
                <a:tc>
                  <a:txBody>
                    <a:bodyPr/>
                    <a:lstStyle/>
                    <a:p>
                      <a:pPr algn="r">
                        <a:lnSpc>
                          <a:spcPts val="2570"/>
                        </a:lnSpc>
                      </a:pPr>
                      <a:r>
                        <a:rPr sz="2400" spc="-5" dirty="0">
                          <a:latin typeface="Calibri"/>
                          <a:cs typeface="Calibri"/>
                        </a:rPr>
                        <a:t>100000</a:t>
                      </a:r>
                      <a:endParaRPr sz="2400">
                        <a:latin typeface="Calibri"/>
                        <a:cs typeface="Calibri"/>
                      </a:endParaRPr>
                    </a:p>
                  </a:txBody>
                  <a:tcPr marL="0" marR="0" marT="0" marB="0">
                    <a:lnR w="38100">
                      <a:solidFill>
                        <a:srgbClr val="FF0000"/>
                      </a:solidFill>
                      <a:prstDash val="solid"/>
                    </a:lnR>
                    <a:lnT w="12700">
                      <a:solidFill>
                        <a:srgbClr val="000000"/>
                      </a:solidFill>
                      <a:prstDash val="solid"/>
                    </a:lnT>
                    <a:lnB w="12700">
                      <a:solidFill>
                        <a:srgbClr val="000000"/>
                      </a:solidFill>
                      <a:prstDash val="solid"/>
                    </a:lnB>
                    <a:solidFill>
                      <a:srgbClr val="EAEEF7"/>
                    </a:solidFill>
                  </a:tcPr>
                </a:tc>
                <a:tc>
                  <a:txBody>
                    <a:bodyPr/>
                    <a:lstStyle/>
                    <a:p>
                      <a:pPr algn="r">
                        <a:lnSpc>
                          <a:spcPts val="2570"/>
                        </a:lnSpc>
                      </a:pPr>
                      <a:r>
                        <a:rPr sz="2400" spc="-5" dirty="0">
                          <a:latin typeface="Calibri"/>
                          <a:cs typeface="Calibri"/>
                        </a:rPr>
                        <a:t>8.5</a:t>
                      </a:r>
                      <a:endParaRPr sz="2400">
                        <a:latin typeface="Calibri"/>
                        <a:cs typeface="Calibri"/>
                      </a:endParaRPr>
                    </a:p>
                  </a:txBody>
                  <a:tcPr marL="0" marR="0" marT="0" marB="0">
                    <a:lnL w="38100">
                      <a:solidFill>
                        <a:srgbClr val="FF0000"/>
                      </a:solidFill>
                      <a:prstDash val="solid"/>
                    </a:lnL>
                    <a:lnR w="57150">
                      <a:solidFill>
                        <a:srgbClr val="FF0000"/>
                      </a:solidFill>
                      <a:prstDash val="solid"/>
                    </a:lnR>
                    <a:lnT w="12700">
                      <a:solidFill>
                        <a:srgbClr val="000000"/>
                      </a:solidFill>
                      <a:prstDash val="solid"/>
                    </a:lnT>
                    <a:lnB w="38100">
                      <a:solidFill>
                        <a:srgbClr val="FF0000"/>
                      </a:solidFill>
                      <a:prstDash val="solid"/>
                    </a:lnB>
                    <a:solidFill>
                      <a:srgbClr val="EAEEF7"/>
                    </a:solidFill>
                  </a:tcPr>
                </a:tc>
                <a:tc>
                  <a:txBody>
                    <a:bodyPr/>
                    <a:lstStyle/>
                    <a:p>
                      <a:pPr marR="12065" algn="r">
                        <a:lnSpc>
                          <a:spcPts val="2570"/>
                        </a:lnSpc>
                      </a:pPr>
                      <a:r>
                        <a:rPr sz="2400" spc="-5" dirty="0">
                          <a:latin typeface="Calibri"/>
                          <a:cs typeface="Calibri"/>
                        </a:rPr>
                        <a:t>26.8</a:t>
                      </a:r>
                      <a:endParaRPr sz="2400">
                        <a:latin typeface="Calibri"/>
                        <a:cs typeface="Calibri"/>
                      </a:endParaRPr>
                    </a:p>
                  </a:txBody>
                  <a:tcPr marL="0" marR="0" marT="0" marB="0">
                    <a:lnL w="57150">
                      <a:solidFill>
                        <a:srgbClr val="FF0000"/>
                      </a:solidFill>
                      <a:prstDash val="solid"/>
                    </a:lnL>
                    <a:lnR w="38100">
                      <a:solidFill>
                        <a:srgbClr val="FF0000"/>
                      </a:solidFill>
                      <a:prstDash val="solid"/>
                    </a:lnR>
                    <a:lnT w="12700">
                      <a:solidFill>
                        <a:srgbClr val="000000"/>
                      </a:solidFill>
                      <a:prstDash val="solid"/>
                    </a:lnT>
                    <a:lnB w="38100">
                      <a:solidFill>
                        <a:srgbClr val="FF0000"/>
                      </a:solidFill>
                      <a:prstDash val="solid"/>
                    </a:lnB>
                    <a:solidFill>
                      <a:srgbClr val="EAEEF7"/>
                    </a:solidFill>
                  </a:tcPr>
                </a:tc>
                <a:extLst>
                  <a:ext uri="{0D108BD9-81ED-4DB2-BD59-A6C34878D82A}">
                    <a16:rowId xmlns:a16="http://schemas.microsoft.com/office/drawing/2014/main" val="10007"/>
                  </a:ext>
                </a:extLst>
              </a:tr>
            </a:tbl>
          </a:graphicData>
        </a:graphic>
      </p:graphicFrame>
      <p:grpSp>
        <p:nvGrpSpPr>
          <p:cNvPr id="5" name="object 5"/>
          <p:cNvGrpSpPr/>
          <p:nvPr/>
        </p:nvGrpSpPr>
        <p:grpSpPr>
          <a:xfrm>
            <a:off x="4779009" y="866902"/>
            <a:ext cx="452120" cy="2128520"/>
            <a:chOff x="4779009" y="866902"/>
            <a:chExt cx="452120" cy="2128520"/>
          </a:xfrm>
        </p:grpSpPr>
        <p:sp>
          <p:nvSpPr>
            <p:cNvPr id="6" name="object 6"/>
            <p:cNvSpPr/>
            <p:nvPr/>
          </p:nvSpPr>
          <p:spPr>
            <a:xfrm>
              <a:off x="4785359" y="873252"/>
              <a:ext cx="439420" cy="2115820"/>
            </a:xfrm>
            <a:custGeom>
              <a:avLst/>
              <a:gdLst/>
              <a:ahLst/>
              <a:cxnLst/>
              <a:rect l="l" t="t" r="r" b="b"/>
              <a:pathLst>
                <a:path w="439420" h="2115820">
                  <a:moveTo>
                    <a:pt x="329184" y="0"/>
                  </a:moveTo>
                  <a:lnTo>
                    <a:pt x="109727" y="0"/>
                  </a:lnTo>
                  <a:lnTo>
                    <a:pt x="109727" y="1895856"/>
                  </a:lnTo>
                  <a:lnTo>
                    <a:pt x="0" y="1895856"/>
                  </a:lnTo>
                  <a:lnTo>
                    <a:pt x="219455" y="2115312"/>
                  </a:lnTo>
                  <a:lnTo>
                    <a:pt x="438912" y="1895856"/>
                  </a:lnTo>
                  <a:lnTo>
                    <a:pt x="329184" y="1895856"/>
                  </a:lnTo>
                  <a:lnTo>
                    <a:pt x="329184" y="0"/>
                  </a:lnTo>
                  <a:close/>
                </a:path>
              </a:pathLst>
            </a:custGeom>
            <a:solidFill>
              <a:srgbClr val="5B9BD4"/>
            </a:solidFill>
          </p:spPr>
          <p:txBody>
            <a:bodyPr wrap="square" lIns="0" tIns="0" rIns="0" bIns="0" rtlCol="0"/>
            <a:lstStyle/>
            <a:p>
              <a:endParaRPr/>
            </a:p>
          </p:txBody>
        </p:sp>
        <p:sp>
          <p:nvSpPr>
            <p:cNvPr id="7" name="object 7"/>
            <p:cNvSpPr/>
            <p:nvPr/>
          </p:nvSpPr>
          <p:spPr>
            <a:xfrm>
              <a:off x="4785359" y="873252"/>
              <a:ext cx="439420" cy="2115820"/>
            </a:xfrm>
            <a:custGeom>
              <a:avLst/>
              <a:gdLst/>
              <a:ahLst/>
              <a:cxnLst/>
              <a:rect l="l" t="t" r="r" b="b"/>
              <a:pathLst>
                <a:path w="439420" h="2115820">
                  <a:moveTo>
                    <a:pt x="0" y="1895856"/>
                  </a:moveTo>
                  <a:lnTo>
                    <a:pt x="109727" y="1895856"/>
                  </a:lnTo>
                  <a:lnTo>
                    <a:pt x="109727" y="0"/>
                  </a:lnTo>
                  <a:lnTo>
                    <a:pt x="329184" y="0"/>
                  </a:lnTo>
                  <a:lnTo>
                    <a:pt x="329184" y="1895856"/>
                  </a:lnTo>
                  <a:lnTo>
                    <a:pt x="438912" y="1895856"/>
                  </a:lnTo>
                  <a:lnTo>
                    <a:pt x="219455" y="2115312"/>
                  </a:lnTo>
                  <a:lnTo>
                    <a:pt x="0" y="1895856"/>
                  </a:lnTo>
                  <a:close/>
                </a:path>
              </a:pathLst>
            </a:custGeom>
            <a:ln w="12192">
              <a:solidFill>
                <a:srgbClr val="41709C"/>
              </a:solidFill>
            </a:ln>
          </p:spPr>
          <p:txBody>
            <a:bodyPr wrap="square" lIns="0" tIns="0" rIns="0" bIns="0" rtlCol="0"/>
            <a:lstStyle/>
            <a:p>
              <a:endParaRPr/>
            </a:p>
          </p:txBody>
        </p:sp>
      </p:grpSp>
      <p:sp>
        <p:nvSpPr>
          <p:cNvPr id="8" name="object 8"/>
          <p:cNvSpPr txBox="1"/>
          <p:nvPr/>
        </p:nvSpPr>
        <p:spPr>
          <a:xfrm>
            <a:off x="3544570" y="1745996"/>
            <a:ext cx="122872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smo</a:t>
            </a:r>
            <a:r>
              <a:rPr sz="2400" spc="-10" dirty="0">
                <a:latin typeface="Calibri"/>
                <a:cs typeface="Calibri"/>
              </a:rPr>
              <a:t>o</a:t>
            </a:r>
            <a:r>
              <a:rPr sz="2400" dirty="0">
                <a:latin typeface="Calibri"/>
                <a:cs typeface="Calibri"/>
              </a:rPr>
              <a:t>ther</a:t>
            </a:r>
            <a:endParaRPr sz="2400">
              <a:latin typeface="Calibri"/>
              <a:cs typeface="Calibri"/>
            </a:endParaRPr>
          </a:p>
        </p:txBody>
      </p:sp>
      <p:sp>
        <p:nvSpPr>
          <p:cNvPr id="9" name="object 9"/>
          <p:cNvSpPr/>
          <p:nvPr/>
        </p:nvSpPr>
        <p:spPr>
          <a:xfrm>
            <a:off x="3428238" y="3932682"/>
            <a:ext cx="462280" cy="550545"/>
          </a:xfrm>
          <a:custGeom>
            <a:avLst/>
            <a:gdLst/>
            <a:ahLst/>
            <a:cxnLst/>
            <a:rect l="l" t="t" r="r" b="b"/>
            <a:pathLst>
              <a:path w="462279" h="550545">
                <a:moveTo>
                  <a:pt x="0" y="275082"/>
                </a:moveTo>
                <a:lnTo>
                  <a:pt x="3720" y="225643"/>
                </a:lnTo>
                <a:lnTo>
                  <a:pt x="14445" y="179109"/>
                </a:lnTo>
                <a:lnTo>
                  <a:pt x="31524" y="136256"/>
                </a:lnTo>
                <a:lnTo>
                  <a:pt x="54303" y="97863"/>
                </a:lnTo>
                <a:lnTo>
                  <a:pt x="82131" y="64706"/>
                </a:lnTo>
                <a:lnTo>
                  <a:pt x="114356" y="37563"/>
                </a:lnTo>
                <a:lnTo>
                  <a:pt x="150325" y="17213"/>
                </a:lnTo>
                <a:lnTo>
                  <a:pt x="189385" y="4432"/>
                </a:lnTo>
                <a:lnTo>
                  <a:pt x="230886" y="0"/>
                </a:lnTo>
                <a:lnTo>
                  <a:pt x="272386" y="4432"/>
                </a:lnTo>
                <a:lnTo>
                  <a:pt x="311446" y="17213"/>
                </a:lnTo>
                <a:lnTo>
                  <a:pt x="347415" y="37563"/>
                </a:lnTo>
                <a:lnTo>
                  <a:pt x="379640" y="64706"/>
                </a:lnTo>
                <a:lnTo>
                  <a:pt x="407468" y="97863"/>
                </a:lnTo>
                <a:lnTo>
                  <a:pt x="430247" y="136256"/>
                </a:lnTo>
                <a:lnTo>
                  <a:pt x="447326" y="179109"/>
                </a:lnTo>
                <a:lnTo>
                  <a:pt x="458051" y="225643"/>
                </a:lnTo>
                <a:lnTo>
                  <a:pt x="461772" y="275082"/>
                </a:lnTo>
                <a:lnTo>
                  <a:pt x="458051" y="324520"/>
                </a:lnTo>
                <a:lnTo>
                  <a:pt x="447326" y="371054"/>
                </a:lnTo>
                <a:lnTo>
                  <a:pt x="430247" y="413907"/>
                </a:lnTo>
                <a:lnTo>
                  <a:pt x="407468" y="452300"/>
                </a:lnTo>
                <a:lnTo>
                  <a:pt x="379640" y="485457"/>
                </a:lnTo>
                <a:lnTo>
                  <a:pt x="347415" y="512600"/>
                </a:lnTo>
                <a:lnTo>
                  <a:pt x="311446" y="532950"/>
                </a:lnTo>
                <a:lnTo>
                  <a:pt x="272386" y="545731"/>
                </a:lnTo>
                <a:lnTo>
                  <a:pt x="230886" y="550164"/>
                </a:lnTo>
                <a:lnTo>
                  <a:pt x="189385" y="545731"/>
                </a:lnTo>
                <a:lnTo>
                  <a:pt x="150325" y="532950"/>
                </a:lnTo>
                <a:lnTo>
                  <a:pt x="114356" y="512600"/>
                </a:lnTo>
                <a:lnTo>
                  <a:pt x="82131" y="485457"/>
                </a:lnTo>
                <a:lnTo>
                  <a:pt x="54303" y="452300"/>
                </a:lnTo>
                <a:lnTo>
                  <a:pt x="31524" y="413907"/>
                </a:lnTo>
                <a:lnTo>
                  <a:pt x="14445" y="371054"/>
                </a:lnTo>
                <a:lnTo>
                  <a:pt x="3720" y="324520"/>
                </a:lnTo>
                <a:lnTo>
                  <a:pt x="0" y="275082"/>
                </a:lnTo>
                <a:close/>
              </a:path>
            </a:pathLst>
          </a:custGeom>
          <a:ln w="28956">
            <a:solidFill>
              <a:srgbClr val="FF0000"/>
            </a:solidFill>
          </a:ln>
        </p:spPr>
        <p:txBody>
          <a:bodyPr wrap="square" lIns="0" tIns="0" rIns="0" bIns="0" rtlCol="0"/>
          <a:lstStyle/>
          <a:p>
            <a:endParaRPr/>
          </a:p>
        </p:txBody>
      </p:sp>
      <p:sp>
        <p:nvSpPr>
          <p:cNvPr id="10" name="object 10"/>
          <p:cNvSpPr txBox="1"/>
          <p:nvPr/>
        </p:nvSpPr>
        <p:spPr>
          <a:xfrm>
            <a:off x="873353" y="3768087"/>
            <a:ext cx="7966709" cy="2789555"/>
          </a:xfrm>
          <a:prstGeom prst="rect">
            <a:avLst/>
          </a:prstGeom>
        </p:spPr>
        <p:txBody>
          <a:bodyPr vert="horz" wrap="square" lIns="0" tIns="153035" rIns="0" bIns="0" rtlCol="0">
            <a:spAutoFit/>
          </a:bodyPr>
          <a:lstStyle/>
          <a:p>
            <a:pPr marL="5728335">
              <a:lnSpc>
                <a:spcPct val="100000"/>
              </a:lnSpc>
              <a:spcBef>
                <a:spcPts val="1205"/>
              </a:spcBef>
            </a:pPr>
            <a:r>
              <a:rPr sz="2400" spc="-10" dirty="0">
                <a:latin typeface="Calibri"/>
                <a:cs typeface="Calibri"/>
              </a:rPr>
              <a:t>How</a:t>
            </a:r>
            <a:r>
              <a:rPr sz="2400" spc="-30" dirty="0">
                <a:latin typeface="Calibri"/>
                <a:cs typeface="Calibri"/>
              </a:rPr>
              <a:t> </a:t>
            </a:r>
            <a:r>
              <a:rPr sz="2400" spc="-5" dirty="0">
                <a:latin typeface="Calibri"/>
                <a:cs typeface="Calibri"/>
              </a:rPr>
              <a:t>smooth?</a:t>
            </a:r>
            <a:endParaRPr sz="2400" dirty="0">
              <a:latin typeface="Calibri"/>
              <a:cs typeface="Calibri"/>
            </a:endParaRPr>
          </a:p>
          <a:p>
            <a:pPr marL="5742305" marR="5080">
              <a:lnSpc>
                <a:spcPts val="2870"/>
              </a:lnSpc>
              <a:spcBef>
                <a:spcPts val="1205"/>
              </a:spcBef>
            </a:pPr>
            <a:r>
              <a:rPr sz="2400" dirty="0">
                <a:latin typeface="Calibri"/>
                <a:cs typeface="Calibri"/>
              </a:rPr>
              <a:t>Select</a:t>
            </a:r>
            <a:r>
              <a:rPr sz="2400" spc="-50" dirty="0">
                <a:latin typeface="Calibri"/>
                <a:cs typeface="Calibri"/>
              </a:rPr>
              <a:t> </a:t>
            </a:r>
            <a:r>
              <a:rPr sz="2400" dirty="0">
                <a:latin typeface="Cambria Math"/>
                <a:cs typeface="Cambria Math"/>
              </a:rPr>
              <a:t>𝜆</a:t>
            </a:r>
            <a:r>
              <a:rPr sz="2400" spc="20" dirty="0">
                <a:latin typeface="Cambria Math"/>
                <a:cs typeface="Cambria Math"/>
              </a:rPr>
              <a:t> </a:t>
            </a:r>
            <a:r>
              <a:rPr sz="2400" spc="-10" dirty="0">
                <a:latin typeface="Calibri"/>
                <a:cs typeface="Calibri"/>
              </a:rPr>
              <a:t>obtaining </a:t>
            </a:r>
            <a:r>
              <a:rPr sz="2400" spc="-530"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best</a:t>
            </a:r>
            <a:r>
              <a:rPr sz="2400" spc="-30" dirty="0">
                <a:latin typeface="Calibri"/>
                <a:cs typeface="Calibri"/>
              </a:rPr>
              <a:t> </a:t>
            </a:r>
            <a:r>
              <a:rPr sz="2400" dirty="0">
                <a:latin typeface="Calibri"/>
                <a:cs typeface="Calibri"/>
              </a:rPr>
              <a:t>model</a:t>
            </a:r>
          </a:p>
          <a:p>
            <a:pPr>
              <a:lnSpc>
                <a:spcPct val="100000"/>
              </a:lnSpc>
              <a:spcBef>
                <a:spcPts val="25"/>
              </a:spcBef>
            </a:pPr>
            <a:endParaRPr sz="2550" dirty="0">
              <a:latin typeface="Calibri"/>
              <a:cs typeface="Calibri"/>
            </a:endParaRPr>
          </a:p>
          <a:p>
            <a:pPr marL="299085" indent="-287020">
              <a:lnSpc>
                <a:spcPct val="100000"/>
              </a:lnSpc>
              <a:buFont typeface="Wingdings"/>
              <a:buChar char=""/>
              <a:tabLst>
                <a:tab pos="299720" algn="l"/>
              </a:tabLst>
            </a:pPr>
            <a:r>
              <a:rPr sz="2400" spc="-25" dirty="0">
                <a:latin typeface="Calibri"/>
                <a:cs typeface="Calibri"/>
              </a:rPr>
              <a:t>Training</a:t>
            </a:r>
            <a:r>
              <a:rPr sz="2400" spc="-5" dirty="0">
                <a:latin typeface="Calibri"/>
                <a:cs typeface="Calibri"/>
              </a:rPr>
              <a:t> </a:t>
            </a:r>
            <a:r>
              <a:rPr sz="2400" spc="-10" dirty="0">
                <a:latin typeface="Calibri"/>
                <a:cs typeface="Calibri"/>
              </a:rPr>
              <a:t>error:</a:t>
            </a:r>
            <a:r>
              <a:rPr sz="2400" spc="-25" dirty="0">
                <a:latin typeface="Calibri"/>
                <a:cs typeface="Calibri"/>
              </a:rPr>
              <a:t> </a:t>
            </a:r>
            <a:r>
              <a:rPr sz="2400" spc="-5" dirty="0">
                <a:latin typeface="Calibri"/>
                <a:cs typeface="Calibri"/>
              </a:rPr>
              <a:t>larger</a:t>
            </a:r>
            <a:r>
              <a:rPr sz="2400" spc="-5" dirty="0">
                <a:latin typeface="Cambria Math"/>
                <a:cs typeface="Cambria Math"/>
              </a:rPr>
              <a:t>𝜆</a:t>
            </a:r>
            <a:r>
              <a:rPr sz="2400" spc="-5" dirty="0">
                <a:latin typeface="Calibri"/>
                <a:cs typeface="Calibri"/>
              </a:rPr>
              <a:t>,</a:t>
            </a:r>
            <a:r>
              <a:rPr sz="2400" spc="-10" dirty="0">
                <a:latin typeface="Calibri"/>
                <a:cs typeface="Calibri"/>
              </a:rPr>
              <a:t> </a:t>
            </a:r>
            <a:r>
              <a:rPr sz="2400" spc="-5" dirty="0">
                <a:latin typeface="Calibri"/>
                <a:cs typeface="Calibri"/>
              </a:rPr>
              <a:t>considering</a:t>
            </a:r>
            <a:r>
              <a:rPr sz="2400" dirty="0">
                <a:latin typeface="Calibri"/>
                <a:cs typeface="Calibri"/>
              </a:rPr>
              <a:t> the</a:t>
            </a:r>
            <a:r>
              <a:rPr sz="2400" spc="5" dirty="0">
                <a:latin typeface="Calibri"/>
                <a:cs typeface="Calibri"/>
              </a:rPr>
              <a:t> </a:t>
            </a:r>
            <a:r>
              <a:rPr sz="2400" spc="-10" dirty="0">
                <a:latin typeface="Calibri"/>
                <a:cs typeface="Calibri"/>
              </a:rPr>
              <a:t>training error</a:t>
            </a:r>
            <a:r>
              <a:rPr sz="2400" spc="-15" dirty="0">
                <a:latin typeface="Calibri"/>
                <a:cs typeface="Calibri"/>
              </a:rPr>
              <a:t> </a:t>
            </a:r>
            <a:r>
              <a:rPr sz="2400" dirty="0">
                <a:latin typeface="Calibri"/>
                <a:cs typeface="Calibri"/>
              </a:rPr>
              <a:t>less</a:t>
            </a:r>
          </a:p>
          <a:p>
            <a:pPr marL="299085" indent="-287020">
              <a:lnSpc>
                <a:spcPct val="100000"/>
              </a:lnSpc>
              <a:spcBef>
                <a:spcPts val="1935"/>
              </a:spcBef>
              <a:buFont typeface="Wingdings"/>
              <a:buChar char=""/>
              <a:tabLst>
                <a:tab pos="299720" algn="l"/>
              </a:tabLst>
            </a:pPr>
            <a:r>
              <a:rPr sz="2400" spc="-45" dirty="0">
                <a:latin typeface="Calibri"/>
                <a:cs typeface="Calibri"/>
              </a:rPr>
              <a:t>We</a:t>
            </a:r>
            <a:r>
              <a:rPr sz="2400" spc="-5" dirty="0">
                <a:latin typeface="Calibri"/>
                <a:cs typeface="Calibri"/>
              </a:rPr>
              <a:t> </a:t>
            </a:r>
            <a:r>
              <a:rPr sz="2400" spc="-25" dirty="0">
                <a:latin typeface="Calibri"/>
                <a:cs typeface="Calibri"/>
              </a:rPr>
              <a:t>prefer</a:t>
            </a:r>
            <a:r>
              <a:rPr sz="2400" spc="5" dirty="0">
                <a:latin typeface="Calibri"/>
                <a:cs typeface="Calibri"/>
              </a:rPr>
              <a:t> </a:t>
            </a:r>
            <a:r>
              <a:rPr sz="2400" spc="-5" dirty="0">
                <a:latin typeface="Calibri"/>
                <a:cs typeface="Calibri"/>
              </a:rPr>
              <a:t>smooth function, but</a:t>
            </a:r>
            <a:r>
              <a:rPr sz="2400" spc="-10" dirty="0">
                <a:latin typeface="Calibri"/>
                <a:cs typeface="Calibri"/>
              </a:rPr>
              <a:t> don’t</a:t>
            </a:r>
            <a:r>
              <a:rPr sz="2400" spc="-5" dirty="0">
                <a:latin typeface="Calibri"/>
                <a:cs typeface="Calibri"/>
              </a:rPr>
              <a:t> be </a:t>
            </a:r>
            <a:r>
              <a:rPr sz="2400" spc="-10" dirty="0">
                <a:latin typeface="Calibri"/>
                <a:cs typeface="Calibri"/>
              </a:rPr>
              <a:t>too</a:t>
            </a:r>
            <a:r>
              <a:rPr sz="2400" spc="-15" dirty="0">
                <a:latin typeface="Calibri"/>
                <a:cs typeface="Calibri"/>
              </a:rPr>
              <a:t> </a:t>
            </a:r>
            <a:r>
              <a:rPr sz="2400" spc="-10" dirty="0">
                <a:latin typeface="Calibri"/>
                <a:cs typeface="Calibri"/>
              </a:rPr>
              <a:t>smooth.</a:t>
            </a:r>
            <a:endParaRPr sz="2400" dirty="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479040" cy="697230"/>
          </a:xfrm>
          <a:prstGeom prst="rect">
            <a:avLst/>
          </a:prstGeom>
        </p:spPr>
        <p:txBody>
          <a:bodyPr vert="horz" wrap="square" lIns="0" tIns="13335" rIns="0" bIns="0" rtlCol="0">
            <a:spAutoFit/>
          </a:bodyPr>
          <a:lstStyle/>
          <a:p>
            <a:pPr marL="12700">
              <a:lnSpc>
                <a:spcPct val="100000"/>
              </a:lnSpc>
              <a:spcBef>
                <a:spcPts val="105"/>
              </a:spcBef>
            </a:pPr>
            <a:r>
              <a:rPr spc="-5" dirty="0"/>
              <a:t>Conclusion</a:t>
            </a:r>
          </a:p>
        </p:txBody>
      </p:sp>
      <p:sp>
        <p:nvSpPr>
          <p:cNvPr id="3" name="object 3"/>
          <p:cNvSpPr txBox="1"/>
          <p:nvPr/>
        </p:nvSpPr>
        <p:spPr>
          <a:xfrm>
            <a:off x="707542" y="1802638"/>
            <a:ext cx="7090409" cy="4054475"/>
          </a:xfrm>
          <a:prstGeom prst="rect">
            <a:avLst/>
          </a:prstGeom>
        </p:spPr>
        <p:txBody>
          <a:bodyPr vert="horz" wrap="square" lIns="0" tIns="53340" rIns="0" bIns="0" rtlCol="0">
            <a:spAutoFit/>
          </a:bodyPr>
          <a:lstStyle/>
          <a:p>
            <a:pPr marL="241300" marR="5080" indent="-228600">
              <a:lnSpc>
                <a:spcPts val="2600"/>
              </a:lnSpc>
              <a:spcBef>
                <a:spcPts val="420"/>
              </a:spcBef>
              <a:buFont typeface="Arial"/>
              <a:buChar char="•"/>
              <a:tabLst>
                <a:tab pos="241300" algn="l"/>
              </a:tabLst>
            </a:pPr>
            <a:r>
              <a:rPr sz="2400" spc="-15" dirty="0">
                <a:latin typeface="Calibri"/>
                <a:cs typeface="Calibri"/>
              </a:rPr>
              <a:t>Pokémon: </a:t>
            </a:r>
            <a:r>
              <a:rPr sz="2400" spc="-5" dirty="0">
                <a:latin typeface="Calibri"/>
                <a:cs typeface="Calibri"/>
              </a:rPr>
              <a:t>Original CP </a:t>
            </a:r>
            <a:r>
              <a:rPr sz="2400" dirty="0">
                <a:latin typeface="Calibri"/>
                <a:cs typeface="Calibri"/>
              </a:rPr>
              <a:t>and </a:t>
            </a:r>
            <a:r>
              <a:rPr sz="2400" spc="-5" dirty="0">
                <a:latin typeface="Calibri"/>
                <a:cs typeface="Calibri"/>
              </a:rPr>
              <a:t>species almost decide </a:t>
            </a:r>
            <a:r>
              <a:rPr sz="2400" dirty="0">
                <a:latin typeface="Calibri"/>
                <a:cs typeface="Calibri"/>
              </a:rPr>
              <a:t>the </a:t>
            </a:r>
            <a:r>
              <a:rPr sz="2400" spc="-5" dirty="0">
                <a:latin typeface="Calibri"/>
                <a:cs typeface="Calibri"/>
              </a:rPr>
              <a:t>CP </a:t>
            </a:r>
            <a:r>
              <a:rPr sz="2400" spc="-530" dirty="0">
                <a:latin typeface="Calibri"/>
                <a:cs typeface="Calibri"/>
              </a:rPr>
              <a:t> </a:t>
            </a:r>
            <a:r>
              <a:rPr sz="2400" spc="-10" dirty="0">
                <a:latin typeface="Calibri"/>
                <a:cs typeface="Calibri"/>
              </a:rPr>
              <a:t>after</a:t>
            </a:r>
            <a:r>
              <a:rPr sz="2400" spc="-15" dirty="0">
                <a:latin typeface="Calibri"/>
                <a:cs typeface="Calibri"/>
              </a:rPr>
              <a:t> </a:t>
            </a:r>
            <a:r>
              <a:rPr sz="2400" spc="-10" dirty="0">
                <a:latin typeface="Calibri"/>
                <a:cs typeface="Calibri"/>
              </a:rPr>
              <a:t>evolution</a:t>
            </a:r>
            <a:endParaRPr sz="2400">
              <a:latin typeface="Calibri"/>
              <a:cs typeface="Calibri"/>
            </a:endParaRPr>
          </a:p>
          <a:p>
            <a:pPr marL="697865" lvl="1" indent="-228600">
              <a:lnSpc>
                <a:spcPct val="100000"/>
              </a:lnSpc>
              <a:spcBef>
                <a:spcPts val="170"/>
              </a:spcBef>
              <a:buFont typeface="Arial"/>
              <a:buChar char="•"/>
              <a:tabLst>
                <a:tab pos="698500" algn="l"/>
              </a:tabLst>
            </a:pPr>
            <a:r>
              <a:rPr sz="2400" spc="-10" dirty="0">
                <a:latin typeface="Calibri"/>
                <a:cs typeface="Calibri"/>
              </a:rPr>
              <a:t>There</a:t>
            </a:r>
            <a:r>
              <a:rPr sz="2400" dirty="0">
                <a:latin typeface="Calibri"/>
                <a:cs typeface="Calibri"/>
              </a:rPr>
              <a:t> </a:t>
            </a:r>
            <a:r>
              <a:rPr sz="2400" spc="-15" dirty="0">
                <a:latin typeface="Calibri"/>
                <a:cs typeface="Calibri"/>
              </a:rPr>
              <a:t>are</a:t>
            </a:r>
            <a:r>
              <a:rPr sz="2400" spc="-5" dirty="0">
                <a:latin typeface="Calibri"/>
                <a:cs typeface="Calibri"/>
              </a:rPr>
              <a:t> </a:t>
            </a:r>
            <a:r>
              <a:rPr sz="2400" spc="-10" dirty="0">
                <a:latin typeface="Calibri"/>
                <a:cs typeface="Calibri"/>
              </a:rPr>
              <a:t>probably</a:t>
            </a:r>
            <a:r>
              <a:rPr sz="2400" spc="-20" dirty="0">
                <a:latin typeface="Calibri"/>
                <a:cs typeface="Calibri"/>
              </a:rPr>
              <a:t> </a:t>
            </a:r>
            <a:r>
              <a:rPr sz="2400" spc="-5" dirty="0">
                <a:latin typeface="Calibri"/>
                <a:cs typeface="Calibri"/>
              </a:rPr>
              <a:t>other</a:t>
            </a:r>
            <a:r>
              <a:rPr sz="2400" spc="-10" dirty="0">
                <a:latin typeface="Calibri"/>
                <a:cs typeface="Calibri"/>
              </a:rPr>
              <a:t> </a:t>
            </a:r>
            <a:r>
              <a:rPr sz="2400" spc="-5" dirty="0">
                <a:latin typeface="Calibri"/>
                <a:cs typeface="Calibri"/>
              </a:rPr>
              <a:t>hidden </a:t>
            </a:r>
            <a:r>
              <a:rPr sz="2400" spc="-20" dirty="0">
                <a:latin typeface="Calibri"/>
                <a:cs typeface="Calibri"/>
              </a:rPr>
              <a:t>factors</a:t>
            </a:r>
            <a:endParaRPr sz="2400">
              <a:latin typeface="Calibri"/>
              <a:cs typeface="Calibri"/>
            </a:endParaRPr>
          </a:p>
          <a:p>
            <a:pPr marL="241300" indent="-228600">
              <a:lnSpc>
                <a:spcPct val="100000"/>
              </a:lnSpc>
              <a:spcBef>
                <a:spcPts val="710"/>
              </a:spcBef>
              <a:buFont typeface="Arial"/>
              <a:buChar char="•"/>
              <a:tabLst>
                <a:tab pos="241300" algn="l"/>
              </a:tabLst>
            </a:pPr>
            <a:r>
              <a:rPr sz="2400" spc="-10" dirty="0">
                <a:latin typeface="Calibri"/>
                <a:cs typeface="Calibri"/>
              </a:rPr>
              <a:t>Gradient</a:t>
            </a:r>
            <a:r>
              <a:rPr sz="2400" spc="-45" dirty="0">
                <a:latin typeface="Calibri"/>
                <a:cs typeface="Calibri"/>
              </a:rPr>
              <a:t> </a:t>
            </a:r>
            <a:r>
              <a:rPr sz="2400" spc="-10" dirty="0">
                <a:latin typeface="Calibri"/>
                <a:cs typeface="Calibri"/>
              </a:rPr>
              <a:t>descent</a:t>
            </a:r>
            <a:endParaRPr sz="2400">
              <a:latin typeface="Calibri"/>
              <a:cs typeface="Calibri"/>
            </a:endParaRPr>
          </a:p>
          <a:p>
            <a:pPr marL="697865" lvl="1" indent="-228600">
              <a:lnSpc>
                <a:spcPct val="100000"/>
              </a:lnSpc>
              <a:spcBef>
                <a:spcPts val="215"/>
              </a:spcBef>
              <a:buFont typeface="Arial"/>
              <a:buChar char="•"/>
              <a:tabLst>
                <a:tab pos="698500" algn="l"/>
              </a:tabLst>
            </a:pPr>
            <a:r>
              <a:rPr sz="2400" spc="-10" dirty="0">
                <a:latin typeface="Calibri"/>
                <a:cs typeface="Calibri"/>
              </a:rPr>
              <a:t>More </a:t>
            </a:r>
            <a:r>
              <a:rPr sz="2400" dirty="0">
                <a:latin typeface="Calibri"/>
                <a:cs typeface="Calibri"/>
              </a:rPr>
              <a:t>theory</a:t>
            </a:r>
            <a:r>
              <a:rPr sz="2400" spc="-15" dirty="0">
                <a:latin typeface="Calibri"/>
                <a:cs typeface="Calibri"/>
              </a:rPr>
              <a:t> </a:t>
            </a:r>
            <a:r>
              <a:rPr sz="2400" dirty="0">
                <a:latin typeface="Calibri"/>
                <a:cs typeface="Calibri"/>
              </a:rPr>
              <a:t>and</a:t>
            </a:r>
            <a:r>
              <a:rPr sz="2400" spc="-5" dirty="0">
                <a:latin typeface="Calibri"/>
                <a:cs typeface="Calibri"/>
              </a:rPr>
              <a:t> tips</a:t>
            </a:r>
            <a:r>
              <a:rPr sz="2400" spc="-15" dirty="0">
                <a:latin typeface="Calibri"/>
                <a:cs typeface="Calibri"/>
              </a:rPr>
              <a:t> </a:t>
            </a:r>
            <a:r>
              <a:rPr sz="2400" dirty="0">
                <a:latin typeface="Calibri"/>
                <a:cs typeface="Calibri"/>
              </a:rPr>
              <a:t>in</a:t>
            </a:r>
            <a:r>
              <a:rPr sz="2400" spc="-1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following</a:t>
            </a:r>
            <a:r>
              <a:rPr sz="2400" spc="-15" dirty="0">
                <a:latin typeface="Calibri"/>
                <a:cs typeface="Calibri"/>
              </a:rPr>
              <a:t> </a:t>
            </a:r>
            <a:r>
              <a:rPr sz="2400" spc="-5" dirty="0">
                <a:latin typeface="Calibri"/>
                <a:cs typeface="Calibri"/>
              </a:rPr>
              <a:t>lectures</a:t>
            </a:r>
            <a:endParaRPr sz="2400">
              <a:latin typeface="Calibri"/>
              <a:cs typeface="Calibri"/>
            </a:endParaRPr>
          </a:p>
          <a:p>
            <a:pPr marL="241300" indent="-228600">
              <a:lnSpc>
                <a:spcPct val="100000"/>
              </a:lnSpc>
              <a:spcBef>
                <a:spcPts val="710"/>
              </a:spcBef>
              <a:buFont typeface="Arial"/>
              <a:buChar char="•"/>
              <a:tabLst>
                <a:tab pos="241300" algn="l"/>
              </a:tabLst>
            </a:pPr>
            <a:r>
              <a:rPr sz="2400" spc="-45" dirty="0">
                <a:latin typeface="Calibri"/>
                <a:cs typeface="Calibri"/>
              </a:rPr>
              <a:t>We</a:t>
            </a:r>
            <a:r>
              <a:rPr sz="2400" spc="-5" dirty="0">
                <a:latin typeface="Calibri"/>
                <a:cs typeface="Calibri"/>
              </a:rPr>
              <a:t> finally</a:t>
            </a:r>
            <a:r>
              <a:rPr sz="2400" spc="-15" dirty="0">
                <a:latin typeface="Calibri"/>
                <a:cs typeface="Calibri"/>
              </a:rPr>
              <a:t> </a:t>
            </a:r>
            <a:r>
              <a:rPr sz="2400" spc="-10" dirty="0">
                <a:latin typeface="Calibri"/>
                <a:cs typeface="Calibri"/>
              </a:rPr>
              <a:t>get</a:t>
            </a:r>
            <a:r>
              <a:rPr sz="2400" spc="-20" dirty="0">
                <a:latin typeface="Calibri"/>
                <a:cs typeface="Calibri"/>
              </a:rPr>
              <a:t> average</a:t>
            </a:r>
            <a:r>
              <a:rPr sz="2400" spc="-5" dirty="0">
                <a:latin typeface="Calibri"/>
                <a:cs typeface="Calibri"/>
              </a:rPr>
              <a:t> </a:t>
            </a:r>
            <a:r>
              <a:rPr sz="2400" spc="-10" dirty="0">
                <a:latin typeface="Calibri"/>
                <a:cs typeface="Calibri"/>
              </a:rPr>
              <a:t>error</a:t>
            </a:r>
            <a:r>
              <a:rPr sz="2400" spc="-20"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11.1</a:t>
            </a:r>
            <a:r>
              <a:rPr sz="2400" spc="-10" dirty="0">
                <a:latin typeface="Calibri"/>
                <a:cs typeface="Calibri"/>
              </a:rPr>
              <a:t> </a:t>
            </a:r>
            <a:r>
              <a:rPr sz="2400" spc="-5" dirty="0">
                <a:latin typeface="Calibri"/>
                <a:cs typeface="Calibri"/>
              </a:rPr>
              <a:t>on</a:t>
            </a:r>
            <a:r>
              <a:rPr sz="2400" spc="-15" dirty="0">
                <a:latin typeface="Calibri"/>
                <a:cs typeface="Calibri"/>
              </a:rPr>
              <a:t> </a:t>
            </a:r>
            <a:r>
              <a:rPr sz="2400" dirty="0">
                <a:latin typeface="Calibri"/>
                <a:cs typeface="Calibri"/>
              </a:rPr>
              <a:t>the </a:t>
            </a:r>
            <a:r>
              <a:rPr sz="2400" spc="-10" dirty="0">
                <a:latin typeface="Calibri"/>
                <a:cs typeface="Calibri"/>
              </a:rPr>
              <a:t>testing</a:t>
            </a:r>
            <a:r>
              <a:rPr sz="2400" spc="-35" dirty="0">
                <a:latin typeface="Calibri"/>
                <a:cs typeface="Calibri"/>
              </a:rPr>
              <a:t> </a:t>
            </a:r>
            <a:r>
              <a:rPr sz="2400" spc="-15" dirty="0">
                <a:latin typeface="Calibri"/>
                <a:cs typeface="Calibri"/>
              </a:rPr>
              <a:t>data</a:t>
            </a:r>
            <a:endParaRPr sz="2400">
              <a:latin typeface="Calibri"/>
              <a:cs typeface="Calibri"/>
            </a:endParaRPr>
          </a:p>
          <a:p>
            <a:pPr marL="697865" lvl="1" indent="-228600">
              <a:lnSpc>
                <a:spcPct val="100000"/>
              </a:lnSpc>
              <a:spcBef>
                <a:spcPts val="215"/>
              </a:spcBef>
              <a:buFont typeface="Arial"/>
              <a:buChar char="•"/>
              <a:tabLst>
                <a:tab pos="698500" algn="l"/>
              </a:tabLst>
            </a:pPr>
            <a:r>
              <a:rPr sz="2400" spc="-10" dirty="0">
                <a:latin typeface="Calibri"/>
                <a:cs typeface="Calibri"/>
              </a:rPr>
              <a:t>How</a:t>
            </a:r>
            <a:r>
              <a:rPr sz="2400" spc="-5" dirty="0">
                <a:latin typeface="Calibri"/>
                <a:cs typeface="Calibri"/>
              </a:rPr>
              <a:t> </a:t>
            </a:r>
            <a:r>
              <a:rPr sz="2400" dirty="0">
                <a:latin typeface="Calibri"/>
                <a:cs typeface="Calibri"/>
              </a:rPr>
              <a:t>about</a:t>
            </a:r>
            <a:r>
              <a:rPr sz="2400" spc="-10" dirty="0">
                <a:latin typeface="Calibri"/>
                <a:cs typeface="Calibri"/>
              </a:rPr>
              <a:t> </a:t>
            </a:r>
            <a:r>
              <a:rPr sz="2400" spc="-5" dirty="0">
                <a:latin typeface="Calibri"/>
                <a:cs typeface="Calibri"/>
              </a:rPr>
              <a:t>new </a:t>
            </a:r>
            <a:r>
              <a:rPr sz="2400" spc="-15" dirty="0">
                <a:latin typeface="Calibri"/>
                <a:cs typeface="Calibri"/>
              </a:rPr>
              <a:t>data?</a:t>
            </a:r>
            <a:r>
              <a:rPr sz="2400" spc="-20" dirty="0">
                <a:latin typeface="Calibri"/>
                <a:cs typeface="Calibri"/>
              </a:rPr>
              <a:t> </a:t>
            </a:r>
            <a:r>
              <a:rPr sz="2400" spc="-15" dirty="0">
                <a:latin typeface="Calibri"/>
                <a:cs typeface="Calibri"/>
              </a:rPr>
              <a:t>Larger</a:t>
            </a:r>
            <a:r>
              <a:rPr sz="2400" dirty="0">
                <a:latin typeface="Calibri"/>
                <a:cs typeface="Calibri"/>
              </a:rPr>
              <a:t> </a:t>
            </a:r>
            <a:r>
              <a:rPr sz="2400" spc="-10" dirty="0">
                <a:latin typeface="Calibri"/>
                <a:cs typeface="Calibri"/>
              </a:rPr>
              <a:t>error?</a:t>
            </a:r>
            <a:r>
              <a:rPr sz="2400" spc="-15" dirty="0">
                <a:latin typeface="Calibri"/>
                <a:cs typeface="Calibri"/>
              </a:rPr>
              <a:t> </a:t>
            </a:r>
            <a:r>
              <a:rPr sz="2400" spc="-10" dirty="0">
                <a:latin typeface="Calibri"/>
                <a:cs typeface="Calibri"/>
              </a:rPr>
              <a:t>Lower</a:t>
            </a:r>
            <a:r>
              <a:rPr sz="2400" dirty="0">
                <a:latin typeface="Calibri"/>
                <a:cs typeface="Calibri"/>
              </a:rPr>
              <a:t> </a:t>
            </a:r>
            <a:r>
              <a:rPr sz="2400" spc="-10" dirty="0">
                <a:latin typeface="Calibri"/>
                <a:cs typeface="Calibri"/>
              </a:rPr>
              <a:t>error?</a:t>
            </a:r>
            <a:endParaRPr sz="2400">
              <a:latin typeface="Calibri"/>
              <a:cs typeface="Calibri"/>
            </a:endParaRPr>
          </a:p>
          <a:p>
            <a:pPr marL="241300" indent="-228600">
              <a:lnSpc>
                <a:spcPct val="100000"/>
              </a:lnSpc>
              <a:spcBef>
                <a:spcPts val="705"/>
              </a:spcBef>
              <a:buFont typeface="Arial"/>
              <a:buChar char="•"/>
              <a:tabLst>
                <a:tab pos="241300" algn="l"/>
              </a:tabLst>
            </a:pPr>
            <a:r>
              <a:rPr sz="2400" spc="-10" dirty="0">
                <a:latin typeface="Calibri"/>
                <a:cs typeface="Calibri"/>
              </a:rPr>
              <a:t>Next</a:t>
            </a:r>
            <a:r>
              <a:rPr sz="2400" spc="-20" dirty="0">
                <a:latin typeface="Calibri"/>
                <a:cs typeface="Calibri"/>
              </a:rPr>
              <a:t> </a:t>
            </a:r>
            <a:r>
              <a:rPr sz="2400" spc="-5" dirty="0">
                <a:latin typeface="Calibri"/>
                <a:cs typeface="Calibri"/>
              </a:rPr>
              <a:t>lecture:</a:t>
            </a:r>
            <a:r>
              <a:rPr sz="2400" spc="-20" dirty="0">
                <a:latin typeface="Calibri"/>
                <a:cs typeface="Calibri"/>
              </a:rPr>
              <a:t> </a:t>
            </a:r>
            <a:r>
              <a:rPr sz="2400" spc="-10" dirty="0">
                <a:latin typeface="Calibri"/>
                <a:cs typeface="Calibri"/>
              </a:rPr>
              <a:t>Where</a:t>
            </a:r>
            <a:r>
              <a:rPr sz="2400" dirty="0">
                <a:latin typeface="Calibri"/>
                <a:cs typeface="Calibri"/>
              </a:rPr>
              <a:t> </a:t>
            </a:r>
            <a:r>
              <a:rPr sz="2400" spc="-5" dirty="0">
                <a:latin typeface="Calibri"/>
                <a:cs typeface="Calibri"/>
              </a:rPr>
              <a:t>does</a:t>
            </a:r>
            <a:r>
              <a:rPr sz="2400" spc="-10" dirty="0">
                <a:latin typeface="Calibri"/>
                <a:cs typeface="Calibri"/>
              </a:rPr>
              <a:t> </a:t>
            </a:r>
            <a:r>
              <a:rPr sz="2400" dirty="0">
                <a:latin typeface="Calibri"/>
                <a:cs typeface="Calibri"/>
              </a:rPr>
              <a:t>the </a:t>
            </a:r>
            <a:r>
              <a:rPr sz="2400" spc="-10" dirty="0">
                <a:latin typeface="Calibri"/>
                <a:cs typeface="Calibri"/>
              </a:rPr>
              <a:t>error</a:t>
            </a:r>
            <a:r>
              <a:rPr sz="2400" spc="-20" dirty="0">
                <a:latin typeface="Calibri"/>
                <a:cs typeface="Calibri"/>
              </a:rPr>
              <a:t> </a:t>
            </a:r>
            <a:r>
              <a:rPr sz="2400" spc="-10" dirty="0">
                <a:latin typeface="Calibri"/>
                <a:cs typeface="Calibri"/>
              </a:rPr>
              <a:t>come</a:t>
            </a:r>
            <a:r>
              <a:rPr sz="2400" spc="-20" dirty="0">
                <a:latin typeface="Calibri"/>
                <a:cs typeface="Calibri"/>
              </a:rPr>
              <a:t> </a:t>
            </a:r>
            <a:r>
              <a:rPr sz="2400" spc="-15" dirty="0">
                <a:latin typeface="Calibri"/>
                <a:cs typeface="Calibri"/>
              </a:rPr>
              <a:t>from?</a:t>
            </a:r>
            <a:endParaRPr sz="2400">
              <a:latin typeface="Calibri"/>
              <a:cs typeface="Calibri"/>
            </a:endParaRPr>
          </a:p>
          <a:p>
            <a:pPr marL="697865" lvl="1" indent="-228600">
              <a:lnSpc>
                <a:spcPct val="100000"/>
              </a:lnSpc>
              <a:spcBef>
                <a:spcPts val="220"/>
              </a:spcBef>
              <a:buFont typeface="Arial"/>
              <a:buChar char="•"/>
              <a:tabLst>
                <a:tab pos="698500" algn="l"/>
              </a:tabLst>
            </a:pPr>
            <a:r>
              <a:rPr sz="2400" spc="-10" dirty="0">
                <a:latin typeface="Calibri"/>
                <a:cs typeface="Calibri"/>
              </a:rPr>
              <a:t>More </a:t>
            </a:r>
            <a:r>
              <a:rPr sz="2400" dirty="0">
                <a:latin typeface="Calibri"/>
                <a:cs typeface="Calibri"/>
              </a:rPr>
              <a:t>theory</a:t>
            </a:r>
            <a:r>
              <a:rPr sz="2400" spc="-15" dirty="0">
                <a:latin typeface="Calibri"/>
                <a:cs typeface="Calibri"/>
              </a:rPr>
              <a:t> </a:t>
            </a:r>
            <a:r>
              <a:rPr sz="2400" dirty="0">
                <a:latin typeface="Calibri"/>
                <a:cs typeface="Calibri"/>
              </a:rPr>
              <a:t>about</a:t>
            </a:r>
            <a:r>
              <a:rPr sz="2400" spc="-15" dirty="0">
                <a:latin typeface="Calibri"/>
                <a:cs typeface="Calibri"/>
              </a:rPr>
              <a:t> </a:t>
            </a:r>
            <a:r>
              <a:rPr sz="2400" spc="-10" dirty="0">
                <a:latin typeface="Calibri"/>
                <a:cs typeface="Calibri"/>
              </a:rPr>
              <a:t>overfitting</a:t>
            </a:r>
            <a:r>
              <a:rPr sz="2400" spc="-5" dirty="0">
                <a:latin typeface="Calibri"/>
                <a:cs typeface="Calibri"/>
              </a:rPr>
              <a:t> </a:t>
            </a:r>
            <a:r>
              <a:rPr sz="2400" dirty="0">
                <a:latin typeface="Calibri"/>
                <a:cs typeface="Calibri"/>
              </a:rPr>
              <a:t>and</a:t>
            </a:r>
            <a:r>
              <a:rPr sz="2400" spc="-10" dirty="0">
                <a:latin typeface="Calibri"/>
                <a:cs typeface="Calibri"/>
              </a:rPr>
              <a:t> regularization</a:t>
            </a:r>
            <a:endParaRPr sz="2400">
              <a:latin typeface="Calibri"/>
              <a:cs typeface="Calibri"/>
            </a:endParaRPr>
          </a:p>
          <a:p>
            <a:pPr marL="697865" lvl="1" indent="-228600">
              <a:lnSpc>
                <a:spcPct val="100000"/>
              </a:lnSpc>
              <a:spcBef>
                <a:spcPts val="215"/>
              </a:spcBef>
              <a:buFont typeface="Arial"/>
              <a:buChar char="•"/>
              <a:tabLst>
                <a:tab pos="698500" algn="l"/>
              </a:tabLst>
            </a:pPr>
            <a:r>
              <a:rPr sz="2400" spc="-5" dirty="0">
                <a:latin typeface="Calibri"/>
                <a:cs typeface="Calibri"/>
              </a:rPr>
              <a:t>The </a:t>
            </a:r>
            <a:r>
              <a:rPr sz="2400" spc="-10" dirty="0">
                <a:latin typeface="Calibri"/>
                <a:cs typeface="Calibri"/>
              </a:rPr>
              <a:t>concept</a:t>
            </a:r>
            <a:r>
              <a:rPr sz="2400" spc="-20" dirty="0">
                <a:latin typeface="Calibri"/>
                <a:cs typeface="Calibri"/>
              </a:rPr>
              <a:t> </a:t>
            </a:r>
            <a:r>
              <a:rPr sz="2400" spc="-5" dirty="0">
                <a:latin typeface="Calibri"/>
                <a:cs typeface="Calibri"/>
              </a:rPr>
              <a:t>of</a:t>
            </a:r>
            <a:r>
              <a:rPr sz="2400" spc="-15" dirty="0">
                <a:latin typeface="Calibri"/>
                <a:cs typeface="Calibri"/>
              </a:rPr>
              <a:t> </a:t>
            </a:r>
            <a:r>
              <a:rPr sz="2400" spc="-10" dirty="0">
                <a:latin typeface="Calibri"/>
                <a:cs typeface="Calibri"/>
              </a:rPr>
              <a:t>validation</a:t>
            </a:r>
            <a:endParaRPr sz="24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2275840" cy="697230"/>
          </a:xfrm>
          <a:prstGeom prst="rect">
            <a:avLst/>
          </a:prstGeom>
        </p:spPr>
        <p:txBody>
          <a:bodyPr vert="horz" wrap="square" lIns="0" tIns="13335" rIns="0" bIns="0" rtlCol="0">
            <a:spAutoFit/>
          </a:bodyPr>
          <a:lstStyle/>
          <a:p>
            <a:pPr marL="12700">
              <a:lnSpc>
                <a:spcPct val="100000"/>
              </a:lnSpc>
              <a:spcBef>
                <a:spcPts val="105"/>
              </a:spcBef>
            </a:pPr>
            <a:r>
              <a:rPr spc="-40" dirty="0"/>
              <a:t>Reference</a:t>
            </a:r>
          </a:p>
        </p:txBody>
      </p:sp>
      <p:sp>
        <p:nvSpPr>
          <p:cNvPr id="3" name="object 3"/>
          <p:cNvSpPr txBox="1"/>
          <p:nvPr/>
        </p:nvSpPr>
        <p:spPr>
          <a:xfrm>
            <a:off x="707542" y="1793189"/>
            <a:ext cx="3084195" cy="45212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5" dirty="0">
                <a:latin typeface="Calibri"/>
                <a:cs typeface="Calibri"/>
              </a:rPr>
              <a:t>Bishop:</a:t>
            </a:r>
            <a:r>
              <a:rPr sz="2800" spc="-20" dirty="0">
                <a:latin typeface="Calibri"/>
                <a:cs typeface="Calibri"/>
              </a:rPr>
              <a:t> </a:t>
            </a:r>
            <a:r>
              <a:rPr sz="2800" spc="-10" dirty="0">
                <a:latin typeface="Calibri"/>
                <a:cs typeface="Calibri"/>
              </a:rPr>
              <a:t>Chapter</a:t>
            </a:r>
            <a:r>
              <a:rPr sz="2800" spc="-25" dirty="0">
                <a:latin typeface="Calibri"/>
                <a:cs typeface="Calibri"/>
              </a:rPr>
              <a:t> </a:t>
            </a:r>
            <a:r>
              <a:rPr sz="2800" spc="-5" dirty="0">
                <a:latin typeface="Calibri"/>
                <a:cs typeface="Calibri"/>
              </a:rPr>
              <a:t>1.1</a:t>
            </a:r>
            <a:endParaRPr sz="28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935095" cy="697230"/>
          </a:xfrm>
          <a:prstGeom prst="rect">
            <a:avLst/>
          </a:prstGeom>
        </p:spPr>
        <p:txBody>
          <a:bodyPr vert="horz" wrap="square" lIns="0" tIns="13335" rIns="0" bIns="0" rtlCol="0">
            <a:spAutoFit/>
          </a:bodyPr>
          <a:lstStyle/>
          <a:p>
            <a:pPr marL="12700">
              <a:lnSpc>
                <a:spcPct val="100000"/>
              </a:lnSpc>
              <a:spcBef>
                <a:spcPts val="105"/>
              </a:spcBef>
            </a:pPr>
            <a:r>
              <a:rPr spc="-10" dirty="0"/>
              <a:t>Acknowledgment</a:t>
            </a:r>
          </a:p>
        </p:txBody>
      </p:sp>
      <p:sp>
        <p:nvSpPr>
          <p:cNvPr id="3" name="object 3"/>
          <p:cNvSpPr txBox="1"/>
          <p:nvPr/>
        </p:nvSpPr>
        <p:spPr>
          <a:xfrm>
            <a:off x="707542" y="1711415"/>
            <a:ext cx="7601584" cy="1942464"/>
          </a:xfrm>
          <a:prstGeom prst="rect">
            <a:avLst/>
          </a:prstGeom>
        </p:spPr>
        <p:txBody>
          <a:bodyPr vert="horz" wrap="square" lIns="0" tIns="97155" rIns="0" bIns="0" rtlCol="0">
            <a:spAutoFit/>
          </a:bodyPr>
          <a:lstStyle/>
          <a:p>
            <a:pPr marL="321945" indent="-309880">
              <a:lnSpc>
                <a:spcPct val="100000"/>
              </a:lnSpc>
              <a:spcBef>
                <a:spcPts val="765"/>
              </a:spcBef>
              <a:buFont typeface="Arial"/>
              <a:buChar char="•"/>
              <a:tabLst>
                <a:tab pos="321945" algn="l"/>
                <a:tab pos="322580" algn="l"/>
              </a:tabLst>
            </a:pPr>
            <a:r>
              <a:rPr sz="2800" spc="-10" dirty="0">
                <a:latin typeface="PMingLiU"/>
                <a:cs typeface="PMingLiU"/>
              </a:rPr>
              <a:t>感</a:t>
            </a:r>
            <a:r>
              <a:rPr sz="2800" spc="-5" dirty="0">
                <a:latin typeface="PMingLiU"/>
                <a:cs typeface="PMingLiU"/>
              </a:rPr>
              <a:t>謝</a:t>
            </a:r>
            <a:r>
              <a:rPr sz="2800" spc="-95" dirty="0">
                <a:latin typeface="PMingLiU"/>
                <a:cs typeface="PMingLiU"/>
              </a:rPr>
              <a:t> </a:t>
            </a:r>
            <a:r>
              <a:rPr sz="2800" spc="-10" dirty="0">
                <a:latin typeface="PMingLiU"/>
                <a:cs typeface="PMingLiU"/>
              </a:rPr>
              <a:t>鄭凱</a:t>
            </a:r>
            <a:r>
              <a:rPr sz="2800" spc="-5" dirty="0">
                <a:latin typeface="PMingLiU"/>
                <a:cs typeface="PMingLiU"/>
              </a:rPr>
              <a:t>文</a:t>
            </a:r>
            <a:r>
              <a:rPr sz="2800" spc="-95" dirty="0">
                <a:latin typeface="PMingLiU"/>
                <a:cs typeface="PMingLiU"/>
              </a:rPr>
              <a:t> </a:t>
            </a:r>
            <a:r>
              <a:rPr sz="2800" spc="-10" dirty="0">
                <a:latin typeface="PMingLiU"/>
                <a:cs typeface="PMingLiU"/>
              </a:rPr>
              <a:t>同學發現投影片上的符號錯誤</a:t>
            </a:r>
            <a:endParaRPr sz="2800">
              <a:latin typeface="PMingLiU"/>
              <a:cs typeface="PMingLiU"/>
            </a:endParaRPr>
          </a:p>
          <a:p>
            <a:pPr marL="321945" indent="-309880">
              <a:lnSpc>
                <a:spcPct val="100000"/>
              </a:lnSpc>
              <a:spcBef>
                <a:spcPts val="665"/>
              </a:spcBef>
              <a:buFont typeface="Arial"/>
              <a:buChar char="•"/>
              <a:tabLst>
                <a:tab pos="321945" algn="l"/>
                <a:tab pos="322580" algn="l"/>
              </a:tabLst>
            </a:pPr>
            <a:r>
              <a:rPr sz="2800" spc="-5" dirty="0">
                <a:latin typeface="PMingLiU"/>
                <a:cs typeface="PMingLiU"/>
              </a:rPr>
              <a:t>感</a:t>
            </a:r>
            <a:r>
              <a:rPr sz="2800" spc="645" dirty="0">
                <a:latin typeface="PMingLiU"/>
                <a:cs typeface="PMingLiU"/>
              </a:rPr>
              <a:t>謝</a:t>
            </a:r>
            <a:r>
              <a:rPr sz="2800" spc="-5" dirty="0">
                <a:latin typeface="PMingLiU"/>
                <a:cs typeface="PMingLiU"/>
              </a:rPr>
              <a:t>童</a:t>
            </a:r>
            <a:r>
              <a:rPr sz="2800" spc="640" dirty="0">
                <a:latin typeface="PMingLiU"/>
                <a:cs typeface="PMingLiU"/>
              </a:rPr>
              <a:t>寬</a:t>
            </a:r>
            <a:r>
              <a:rPr sz="2800" spc="-5" dirty="0">
                <a:latin typeface="PMingLiU"/>
                <a:cs typeface="PMingLiU"/>
              </a:rPr>
              <a:t>同學發現投影片上的符號錯誤</a:t>
            </a:r>
            <a:endParaRPr sz="2800">
              <a:latin typeface="PMingLiU"/>
              <a:cs typeface="PMingLiU"/>
            </a:endParaRPr>
          </a:p>
          <a:p>
            <a:pPr marL="241300" marR="5080" indent="-228600">
              <a:lnSpc>
                <a:spcPts val="3020"/>
              </a:lnSpc>
              <a:spcBef>
                <a:spcPts val="1040"/>
              </a:spcBef>
              <a:buFont typeface="Arial"/>
              <a:buChar char="•"/>
              <a:tabLst>
                <a:tab pos="321945" algn="l"/>
                <a:tab pos="322580" algn="l"/>
              </a:tabLst>
            </a:pPr>
            <a:r>
              <a:rPr dirty="0"/>
              <a:t>	</a:t>
            </a:r>
            <a:r>
              <a:rPr sz="2800" spc="-5" dirty="0">
                <a:latin typeface="PMingLiU"/>
                <a:cs typeface="PMingLiU"/>
              </a:rPr>
              <a:t>感</a:t>
            </a:r>
            <a:r>
              <a:rPr sz="2800" spc="645" dirty="0">
                <a:latin typeface="PMingLiU"/>
                <a:cs typeface="PMingLiU"/>
              </a:rPr>
              <a:t>謝</a:t>
            </a:r>
            <a:r>
              <a:rPr sz="2800" spc="-5" dirty="0">
                <a:latin typeface="PMingLiU"/>
                <a:cs typeface="PMingLiU"/>
              </a:rPr>
              <a:t>黃振</a:t>
            </a:r>
            <a:r>
              <a:rPr sz="2800" spc="640" dirty="0">
                <a:latin typeface="PMingLiU"/>
                <a:cs typeface="PMingLiU"/>
              </a:rPr>
              <a:t>綸</a:t>
            </a:r>
            <a:r>
              <a:rPr sz="2800" spc="-5" dirty="0">
                <a:latin typeface="PMingLiU"/>
                <a:cs typeface="PMingLiU"/>
              </a:rPr>
              <a:t>同學發現課程網頁上影片連結錯誤 </a:t>
            </a:r>
            <a:r>
              <a:rPr sz="2800" spc="-10" dirty="0">
                <a:latin typeface="PMingLiU"/>
                <a:cs typeface="PMingLiU"/>
              </a:rPr>
              <a:t>的符號錯誤</a:t>
            </a:r>
            <a:endParaRPr sz="2800">
              <a:latin typeface="PMingLiU"/>
              <a:cs typeface="PMingLi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316039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45" dirty="0"/>
              <a:t> </a:t>
            </a:r>
            <a:r>
              <a:rPr dirty="0"/>
              <a:t>1:</a:t>
            </a:r>
            <a:r>
              <a:rPr spc="-35" dirty="0"/>
              <a:t> </a:t>
            </a:r>
            <a:r>
              <a:rPr spc="-5" dirty="0"/>
              <a:t>Model</a:t>
            </a:r>
          </a:p>
        </p:txBody>
      </p:sp>
      <p:grpSp>
        <p:nvGrpSpPr>
          <p:cNvPr id="3" name="object 3"/>
          <p:cNvGrpSpPr/>
          <p:nvPr/>
        </p:nvGrpSpPr>
        <p:grpSpPr>
          <a:xfrm>
            <a:off x="1084961" y="2031364"/>
            <a:ext cx="1643380" cy="1097915"/>
            <a:chOff x="1084961" y="2031364"/>
            <a:chExt cx="1643380" cy="1097915"/>
          </a:xfrm>
        </p:grpSpPr>
        <p:pic>
          <p:nvPicPr>
            <p:cNvPr id="4" name="object 4"/>
            <p:cNvPicPr/>
            <p:nvPr/>
          </p:nvPicPr>
          <p:blipFill>
            <a:blip r:embed="rId2" cstate="print"/>
            <a:stretch>
              <a:fillRect/>
            </a:stretch>
          </p:blipFill>
          <p:spPr>
            <a:xfrm>
              <a:off x="1088136" y="2034539"/>
              <a:ext cx="1636776" cy="1091184"/>
            </a:xfrm>
            <a:prstGeom prst="rect">
              <a:avLst/>
            </a:prstGeom>
          </p:spPr>
        </p:pic>
        <p:sp>
          <p:nvSpPr>
            <p:cNvPr id="5" name="object 5"/>
            <p:cNvSpPr/>
            <p:nvPr/>
          </p:nvSpPr>
          <p:spPr>
            <a:xfrm>
              <a:off x="1088136" y="2034539"/>
              <a:ext cx="1637030" cy="1091565"/>
            </a:xfrm>
            <a:custGeom>
              <a:avLst/>
              <a:gdLst/>
              <a:ahLst/>
              <a:cxnLst/>
              <a:rect l="l" t="t" r="r" b="b"/>
              <a:pathLst>
                <a:path w="1637030" h="1091564">
                  <a:moveTo>
                    <a:pt x="1636776" y="136398"/>
                  </a:moveTo>
                  <a:lnTo>
                    <a:pt x="1607543" y="172651"/>
                  </a:lnTo>
                  <a:lnTo>
                    <a:pt x="1557980" y="194860"/>
                  </a:lnTo>
                  <a:lnTo>
                    <a:pt x="1487055" y="215051"/>
                  </a:lnTo>
                  <a:lnTo>
                    <a:pt x="1444304" y="224269"/>
                  </a:lnTo>
                  <a:lnTo>
                    <a:pt x="1397079" y="232838"/>
                  </a:lnTo>
                  <a:lnTo>
                    <a:pt x="1345669" y="240710"/>
                  </a:lnTo>
                  <a:lnTo>
                    <a:pt x="1290362" y="247836"/>
                  </a:lnTo>
                  <a:lnTo>
                    <a:pt x="1231448" y="254169"/>
                  </a:lnTo>
                  <a:lnTo>
                    <a:pt x="1169216" y="259659"/>
                  </a:lnTo>
                  <a:lnTo>
                    <a:pt x="1103954" y="264260"/>
                  </a:lnTo>
                  <a:lnTo>
                    <a:pt x="1035951" y="267922"/>
                  </a:lnTo>
                  <a:lnTo>
                    <a:pt x="965496" y="270597"/>
                  </a:lnTo>
                  <a:lnTo>
                    <a:pt x="892879" y="272238"/>
                  </a:lnTo>
                  <a:lnTo>
                    <a:pt x="818388" y="272796"/>
                  </a:lnTo>
                  <a:lnTo>
                    <a:pt x="743896" y="272238"/>
                  </a:lnTo>
                  <a:lnTo>
                    <a:pt x="671279" y="270597"/>
                  </a:lnTo>
                  <a:lnTo>
                    <a:pt x="600824" y="267922"/>
                  </a:lnTo>
                  <a:lnTo>
                    <a:pt x="532821" y="264260"/>
                  </a:lnTo>
                  <a:lnTo>
                    <a:pt x="467559" y="259659"/>
                  </a:lnTo>
                  <a:lnTo>
                    <a:pt x="405327" y="254169"/>
                  </a:lnTo>
                  <a:lnTo>
                    <a:pt x="346413" y="247836"/>
                  </a:lnTo>
                  <a:lnTo>
                    <a:pt x="291106" y="240710"/>
                  </a:lnTo>
                  <a:lnTo>
                    <a:pt x="239696" y="232838"/>
                  </a:lnTo>
                  <a:lnTo>
                    <a:pt x="192471" y="224269"/>
                  </a:lnTo>
                  <a:lnTo>
                    <a:pt x="149720" y="215051"/>
                  </a:lnTo>
                  <a:lnTo>
                    <a:pt x="111731" y="205232"/>
                  </a:lnTo>
                  <a:lnTo>
                    <a:pt x="51199" y="183983"/>
                  </a:lnTo>
                  <a:lnTo>
                    <a:pt x="13185" y="160910"/>
                  </a:lnTo>
                  <a:lnTo>
                    <a:pt x="0" y="136398"/>
                  </a:lnTo>
                  <a:lnTo>
                    <a:pt x="3344" y="123985"/>
                  </a:lnTo>
                  <a:lnTo>
                    <a:pt x="51199" y="88812"/>
                  </a:lnTo>
                  <a:lnTo>
                    <a:pt x="111731" y="67563"/>
                  </a:lnTo>
                  <a:lnTo>
                    <a:pt x="149720" y="57744"/>
                  </a:lnTo>
                  <a:lnTo>
                    <a:pt x="192471" y="48526"/>
                  </a:lnTo>
                  <a:lnTo>
                    <a:pt x="239696" y="39957"/>
                  </a:lnTo>
                  <a:lnTo>
                    <a:pt x="291106" y="32085"/>
                  </a:lnTo>
                  <a:lnTo>
                    <a:pt x="346413" y="24959"/>
                  </a:lnTo>
                  <a:lnTo>
                    <a:pt x="405327" y="18626"/>
                  </a:lnTo>
                  <a:lnTo>
                    <a:pt x="467559" y="13136"/>
                  </a:lnTo>
                  <a:lnTo>
                    <a:pt x="532821" y="8535"/>
                  </a:lnTo>
                  <a:lnTo>
                    <a:pt x="600824" y="4873"/>
                  </a:lnTo>
                  <a:lnTo>
                    <a:pt x="671279" y="2198"/>
                  </a:lnTo>
                  <a:lnTo>
                    <a:pt x="743896" y="557"/>
                  </a:lnTo>
                  <a:lnTo>
                    <a:pt x="818388" y="0"/>
                  </a:lnTo>
                  <a:lnTo>
                    <a:pt x="892879" y="557"/>
                  </a:lnTo>
                  <a:lnTo>
                    <a:pt x="965496" y="2198"/>
                  </a:lnTo>
                  <a:lnTo>
                    <a:pt x="1035951" y="4873"/>
                  </a:lnTo>
                  <a:lnTo>
                    <a:pt x="1103954" y="8535"/>
                  </a:lnTo>
                  <a:lnTo>
                    <a:pt x="1169216" y="13136"/>
                  </a:lnTo>
                  <a:lnTo>
                    <a:pt x="1231448" y="18626"/>
                  </a:lnTo>
                  <a:lnTo>
                    <a:pt x="1290362" y="24959"/>
                  </a:lnTo>
                  <a:lnTo>
                    <a:pt x="1345669" y="32085"/>
                  </a:lnTo>
                  <a:lnTo>
                    <a:pt x="1397079" y="39957"/>
                  </a:lnTo>
                  <a:lnTo>
                    <a:pt x="1444304" y="48526"/>
                  </a:lnTo>
                  <a:lnTo>
                    <a:pt x="1487055" y="57744"/>
                  </a:lnTo>
                  <a:lnTo>
                    <a:pt x="1525044" y="67563"/>
                  </a:lnTo>
                  <a:lnTo>
                    <a:pt x="1585576" y="88812"/>
                  </a:lnTo>
                  <a:lnTo>
                    <a:pt x="1623590" y="111885"/>
                  </a:lnTo>
                  <a:lnTo>
                    <a:pt x="1636776" y="136398"/>
                  </a:lnTo>
                  <a:close/>
                </a:path>
                <a:path w="1637030" h="1091564">
                  <a:moveTo>
                    <a:pt x="1636776" y="136398"/>
                  </a:moveTo>
                  <a:lnTo>
                    <a:pt x="1636776" y="954786"/>
                  </a:lnTo>
                  <a:lnTo>
                    <a:pt x="1633431" y="967198"/>
                  </a:lnTo>
                  <a:lnTo>
                    <a:pt x="1585576" y="1002371"/>
                  </a:lnTo>
                  <a:lnTo>
                    <a:pt x="1525044" y="1023620"/>
                  </a:lnTo>
                  <a:lnTo>
                    <a:pt x="1487055" y="1033439"/>
                  </a:lnTo>
                  <a:lnTo>
                    <a:pt x="1444304" y="1042657"/>
                  </a:lnTo>
                  <a:lnTo>
                    <a:pt x="1397079" y="1051226"/>
                  </a:lnTo>
                  <a:lnTo>
                    <a:pt x="1345669" y="1059098"/>
                  </a:lnTo>
                  <a:lnTo>
                    <a:pt x="1290362" y="1066224"/>
                  </a:lnTo>
                  <a:lnTo>
                    <a:pt x="1231448" y="1072557"/>
                  </a:lnTo>
                  <a:lnTo>
                    <a:pt x="1169216" y="1078047"/>
                  </a:lnTo>
                  <a:lnTo>
                    <a:pt x="1103954" y="1082648"/>
                  </a:lnTo>
                  <a:lnTo>
                    <a:pt x="1035951" y="1086310"/>
                  </a:lnTo>
                  <a:lnTo>
                    <a:pt x="965496" y="1088985"/>
                  </a:lnTo>
                  <a:lnTo>
                    <a:pt x="892879" y="1090626"/>
                  </a:lnTo>
                  <a:lnTo>
                    <a:pt x="818388" y="1091184"/>
                  </a:lnTo>
                  <a:lnTo>
                    <a:pt x="743896" y="1090626"/>
                  </a:lnTo>
                  <a:lnTo>
                    <a:pt x="671279" y="1088985"/>
                  </a:lnTo>
                  <a:lnTo>
                    <a:pt x="600824" y="1086310"/>
                  </a:lnTo>
                  <a:lnTo>
                    <a:pt x="532821" y="1082648"/>
                  </a:lnTo>
                  <a:lnTo>
                    <a:pt x="467559" y="1078047"/>
                  </a:lnTo>
                  <a:lnTo>
                    <a:pt x="405327" y="1072557"/>
                  </a:lnTo>
                  <a:lnTo>
                    <a:pt x="346413" y="1066224"/>
                  </a:lnTo>
                  <a:lnTo>
                    <a:pt x="291106" y="1059098"/>
                  </a:lnTo>
                  <a:lnTo>
                    <a:pt x="239696" y="1051226"/>
                  </a:lnTo>
                  <a:lnTo>
                    <a:pt x="192471" y="1042657"/>
                  </a:lnTo>
                  <a:lnTo>
                    <a:pt x="149720" y="1033439"/>
                  </a:lnTo>
                  <a:lnTo>
                    <a:pt x="111731" y="1023620"/>
                  </a:lnTo>
                  <a:lnTo>
                    <a:pt x="51199" y="1002371"/>
                  </a:lnTo>
                  <a:lnTo>
                    <a:pt x="13185" y="979298"/>
                  </a:lnTo>
                  <a:lnTo>
                    <a:pt x="0" y="954786"/>
                  </a:lnTo>
                  <a:lnTo>
                    <a:pt x="0" y="136398"/>
                  </a:lnTo>
                </a:path>
              </a:pathLst>
            </a:custGeom>
            <a:ln w="6096">
              <a:solidFill>
                <a:srgbClr val="EC7C30"/>
              </a:solidFill>
            </a:ln>
          </p:spPr>
          <p:txBody>
            <a:bodyPr wrap="square" lIns="0" tIns="0" rIns="0" bIns="0" rtlCol="0"/>
            <a:lstStyle/>
            <a:p>
              <a:endParaRPr/>
            </a:p>
          </p:txBody>
        </p:sp>
      </p:grpSp>
      <p:sp>
        <p:nvSpPr>
          <p:cNvPr id="6" name="object 6"/>
          <p:cNvSpPr txBox="1"/>
          <p:nvPr/>
        </p:nvSpPr>
        <p:spPr>
          <a:xfrm>
            <a:off x="1376933" y="2250135"/>
            <a:ext cx="1060450" cy="757555"/>
          </a:xfrm>
          <a:prstGeom prst="rect">
            <a:avLst/>
          </a:prstGeom>
        </p:spPr>
        <p:txBody>
          <a:bodyPr vert="horz" wrap="square" lIns="0" tIns="12700" rIns="0" bIns="0" rtlCol="0">
            <a:spAutoFit/>
          </a:bodyPr>
          <a:lstStyle/>
          <a:p>
            <a:pPr marL="60960">
              <a:lnSpc>
                <a:spcPct val="100000"/>
              </a:lnSpc>
              <a:spcBef>
                <a:spcPts val="100"/>
              </a:spcBef>
            </a:pPr>
            <a:r>
              <a:rPr sz="2400" dirty="0">
                <a:latin typeface="Calibri"/>
                <a:cs typeface="Calibri"/>
              </a:rPr>
              <a:t>A</a:t>
            </a:r>
            <a:r>
              <a:rPr sz="2400" spc="-45" dirty="0">
                <a:latin typeface="Calibri"/>
                <a:cs typeface="Calibri"/>
              </a:rPr>
              <a:t> </a:t>
            </a:r>
            <a:r>
              <a:rPr sz="2400" spc="-10" dirty="0">
                <a:latin typeface="Calibri"/>
                <a:cs typeface="Calibri"/>
              </a:rPr>
              <a:t>set</a:t>
            </a:r>
            <a:r>
              <a:rPr sz="2400" spc="-25" dirty="0">
                <a:latin typeface="Calibri"/>
                <a:cs typeface="Calibri"/>
              </a:rPr>
              <a:t> </a:t>
            </a:r>
            <a:r>
              <a:rPr sz="2400" spc="-10" dirty="0">
                <a:latin typeface="Calibri"/>
                <a:cs typeface="Calibri"/>
              </a:rPr>
              <a:t>of</a:t>
            </a:r>
            <a:endParaRPr sz="2400">
              <a:latin typeface="Calibri"/>
              <a:cs typeface="Calibri"/>
            </a:endParaRPr>
          </a:p>
          <a:p>
            <a:pPr marL="12700">
              <a:lnSpc>
                <a:spcPct val="100000"/>
              </a:lnSpc>
              <a:spcBef>
                <a:spcPts val="5"/>
              </a:spcBef>
            </a:pPr>
            <a:r>
              <a:rPr sz="2400" spc="-5" dirty="0">
                <a:latin typeface="Calibri"/>
                <a:cs typeface="Calibri"/>
              </a:rPr>
              <a:t>function</a:t>
            </a:r>
            <a:endParaRPr sz="2400">
              <a:latin typeface="Calibri"/>
              <a:cs typeface="Calibri"/>
            </a:endParaRPr>
          </a:p>
        </p:txBody>
      </p:sp>
      <p:sp>
        <p:nvSpPr>
          <p:cNvPr id="7" name="object 7"/>
          <p:cNvSpPr txBox="1"/>
          <p:nvPr/>
        </p:nvSpPr>
        <p:spPr>
          <a:xfrm>
            <a:off x="2892727" y="2651254"/>
            <a:ext cx="1038225" cy="407162"/>
          </a:xfrm>
          <a:prstGeom prst="rect">
            <a:avLst/>
          </a:prstGeom>
        </p:spPr>
        <p:txBody>
          <a:bodyPr vert="horz" wrap="square" lIns="0" tIns="14604" rIns="0" bIns="0" rtlCol="0">
            <a:spAutoFit/>
          </a:bodyPr>
          <a:lstStyle/>
          <a:p>
            <a:pPr marL="38100">
              <a:lnSpc>
                <a:spcPct val="100000"/>
              </a:lnSpc>
              <a:spcBef>
                <a:spcPts val="114"/>
              </a:spcBef>
            </a:pPr>
            <a:r>
              <a:rPr sz="2550" i="1" spc="40" dirty="0">
                <a:latin typeface="Times New Roman"/>
                <a:cs typeface="Times New Roman"/>
              </a:rPr>
              <a:t>f</a:t>
            </a:r>
            <a:r>
              <a:rPr sz="2250" spc="60" baseline="-24074" dirty="0">
                <a:latin typeface="Times New Roman"/>
                <a:cs typeface="Times New Roman"/>
              </a:rPr>
              <a:t>1</a:t>
            </a:r>
            <a:r>
              <a:rPr sz="2550" spc="40" dirty="0">
                <a:latin typeface="Times New Roman"/>
                <a:cs typeface="Times New Roman"/>
              </a:rPr>
              <a:t>,</a:t>
            </a:r>
            <a:r>
              <a:rPr sz="2550" spc="120" dirty="0">
                <a:latin typeface="Times New Roman"/>
                <a:cs typeface="Times New Roman"/>
              </a:rPr>
              <a:t> </a:t>
            </a:r>
            <a:r>
              <a:rPr sz="2550" i="1" spc="75" dirty="0">
                <a:latin typeface="Times New Roman"/>
                <a:cs typeface="Times New Roman"/>
              </a:rPr>
              <a:t>f</a:t>
            </a:r>
            <a:r>
              <a:rPr sz="2250" spc="112" baseline="-24074" dirty="0">
                <a:latin typeface="Times New Roman"/>
                <a:cs typeface="Times New Roman"/>
              </a:rPr>
              <a:t>2</a:t>
            </a:r>
            <a:r>
              <a:rPr lang="en-TW" sz="2000" spc="-5" dirty="0">
                <a:cs typeface="Calibri"/>
              </a:rPr>
              <a:t> ……</a:t>
            </a:r>
            <a:r>
              <a:rPr sz="2250" spc="-30" baseline="-24074" dirty="0">
                <a:latin typeface="Times New Roman"/>
                <a:cs typeface="Times New Roman"/>
              </a:rPr>
              <a:t> </a:t>
            </a:r>
            <a:endParaRPr sz="2550" dirty="0">
              <a:latin typeface="Arial"/>
              <a:cs typeface="Arial"/>
            </a:endParaRPr>
          </a:p>
        </p:txBody>
      </p:sp>
      <p:grpSp>
        <p:nvGrpSpPr>
          <p:cNvPr id="8" name="object 8"/>
          <p:cNvGrpSpPr/>
          <p:nvPr/>
        </p:nvGrpSpPr>
        <p:grpSpPr>
          <a:xfrm>
            <a:off x="2682239" y="2026907"/>
            <a:ext cx="1475740" cy="861694"/>
            <a:chOff x="2682239" y="2026907"/>
            <a:chExt cx="1475740" cy="861694"/>
          </a:xfrm>
        </p:grpSpPr>
        <p:pic>
          <p:nvPicPr>
            <p:cNvPr id="9" name="object 9"/>
            <p:cNvPicPr/>
            <p:nvPr/>
          </p:nvPicPr>
          <p:blipFill>
            <a:blip r:embed="rId3" cstate="print"/>
            <a:stretch>
              <a:fillRect/>
            </a:stretch>
          </p:blipFill>
          <p:spPr>
            <a:xfrm>
              <a:off x="2761487" y="2087879"/>
              <a:ext cx="1319784" cy="635508"/>
            </a:xfrm>
            <a:prstGeom prst="rect">
              <a:avLst/>
            </a:prstGeom>
          </p:spPr>
        </p:pic>
        <p:pic>
          <p:nvPicPr>
            <p:cNvPr id="10" name="object 10"/>
            <p:cNvPicPr/>
            <p:nvPr/>
          </p:nvPicPr>
          <p:blipFill>
            <a:blip r:embed="rId4" cstate="print"/>
            <a:stretch>
              <a:fillRect/>
            </a:stretch>
          </p:blipFill>
          <p:spPr>
            <a:xfrm>
              <a:off x="2682239" y="2026907"/>
              <a:ext cx="1475232" cy="861072"/>
            </a:xfrm>
            <a:prstGeom prst="rect">
              <a:avLst/>
            </a:prstGeom>
          </p:spPr>
        </p:pic>
        <p:pic>
          <p:nvPicPr>
            <p:cNvPr id="11" name="object 11"/>
            <p:cNvPicPr/>
            <p:nvPr/>
          </p:nvPicPr>
          <p:blipFill>
            <a:blip r:embed="rId5" cstate="print"/>
            <a:stretch>
              <a:fillRect/>
            </a:stretch>
          </p:blipFill>
          <p:spPr>
            <a:xfrm>
              <a:off x="2820923" y="2127503"/>
              <a:ext cx="1205484" cy="522732"/>
            </a:xfrm>
            <a:prstGeom prst="rect">
              <a:avLst/>
            </a:prstGeom>
          </p:spPr>
        </p:pic>
      </p:grpSp>
      <p:sp>
        <p:nvSpPr>
          <p:cNvPr id="12" name="object 12"/>
          <p:cNvSpPr txBox="1"/>
          <p:nvPr/>
        </p:nvSpPr>
        <p:spPr>
          <a:xfrm>
            <a:off x="2820923" y="2127504"/>
            <a:ext cx="1205865" cy="523240"/>
          </a:xfrm>
          <a:prstGeom prst="rect">
            <a:avLst/>
          </a:prstGeom>
        </p:spPr>
        <p:txBody>
          <a:bodyPr vert="horz" wrap="square" lIns="0" tIns="22860" rIns="0" bIns="0" rtlCol="0">
            <a:spAutoFit/>
          </a:bodyPr>
          <a:lstStyle/>
          <a:p>
            <a:pPr marL="135255">
              <a:lnSpc>
                <a:spcPct val="100000"/>
              </a:lnSpc>
              <a:spcBef>
                <a:spcPts val="180"/>
              </a:spcBef>
            </a:pPr>
            <a:r>
              <a:rPr sz="2800" spc="-5" dirty="0">
                <a:solidFill>
                  <a:srgbClr val="FFFFFF"/>
                </a:solidFill>
                <a:latin typeface="Calibri"/>
                <a:cs typeface="Calibri"/>
              </a:rPr>
              <a:t>Model</a:t>
            </a:r>
            <a:endParaRPr sz="2800">
              <a:latin typeface="Calibri"/>
              <a:cs typeface="Calibri"/>
            </a:endParaRPr>
          </a:p>
        </p:txBody>
      </p:sp>
      <p:sp>
        <p:nvSpPr>
          <p:cNvPr id="13" name="object 13"/>
          <p:cNvSpPr txBox="1"/>
          <p:nvPr/>
        </p:nvSpPr>
        <p:spPr>
          <a:xfrm>
            <a:off x="1795398" y="4174363"/>
            <a:ext cx="22097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𝑓</a:t>
            </a:r>
            <a:endParaRPr sz="2800">
              <a:latin typeface="Cambria Math"/>
              <a:cs typeface="Cambria Math"/>
            </a:endParaRPr>
          </a:p>
        </p:txBody>
      </p:sp>
      <p:grpSp>
        <p:nvGrpSpPr>
          <p:cNvPr id="14" name="object 14"/>
          <p:cNvGrpSpPr/>
          <p:nvPr/>
        </p:nvGrpSpPr>
        <p:grpSpPr>
          <a:xfrm>
            <a:off x="2044700" y="3538728"/>
            <a:ext cx="2566035" cy="1701164"/>
            <a:chOff x="2044700" y="3538728"/>
            <a:chExt cx="2566035" cy="1701164"/>
          </a:xfrm>
        </p:grpSpPr>
        <p:sp>
          <p:nvSpPr>
            <p:cNvPr id="15" name="object 15"/>
            <p:cNvSpPr/>
            <p:nvPr/>
          </p:nvSpPr>
          <p:spPr>
            <a:xfrm>
              <a:off x="2044700" y="4275074"/>
              <a:ext cx="2566035" cy="328930"/>
            </a:xfrm>
            <a:custGeom>
              <a:avLst/>
              <a:gdLst/>
              <a:ahLst/>
              <a:cxnLst/>
              <a:rect l="l" t="t" r="r" b="b"/>
              <a:pathLst>
                <a:path w="2566035" h="328929">
                  <a:moveTo>
                    <a:pt x="2461133" y="0"/>
                  </a:moveTo>
                  <a:lnTo>
                    <a:pt x="2456434" y="13462"/>
                  </a:lnTo>
                  <a:lnTo>
                    <a:pt x="2475464" y="21705"/>
                  </a:lnTo>
                  <a:lnTo>
                    <a:pt x="2491803" y="33115"/>
                  </a:lnTo>
                  <a:lnTo>
                    <a:pt x="2516504" y="65531"/>
                  </a:lnTo>
                  <a:lnTo>
                    <a:pt x="2531078" y="109219"/>
                  </a:lnTo>
                  <a:lnTo>
                    <a:pt x="2535936" y="162813"/>
                  </a:lnTo>
                  <a:lnTo>
                    <a:pt x="2534721" y="191845"/>
                  </a:lnTo>
                  <a:lnTo>
                    <a:pt x="2525006" y="241859"/>
                  </a:lnTo>
                  <a:lnTo>
                    <a:pt x="2505430" y="280965"/>
                  </a:lnTo>
                  <a:lnTo>
                    <a:pt x="2475660" y="307306"/>
                  </a:lnTo>
                  <a:lnTo>
                    <a:pt x="2456941" y="315594"/>
                  </a:lnTo>
                  <a:lnTo>
                    <a:pt x="2461133" y="328930"/>
                  </a:lnTo>
                  <a:lnTo>
                    <a:pt x="2505964" y="307895"/>
                  </a:lnTo>
                  <a:lnTo>
                    <a:pt x="2538984" y="271525"/>
                  </a:lnTo>
                  <a:lnTo>
                    <a:pt x="2559161" y="222678"/>
                  </a:lnTo>
                  <a:lnTo>
                    <a:pt x="2565908" y="164592"/>
                  </a:lnTo>
                  <a:lnTo>
                    <a:pt x="2564217" y="134417"/>
                  </a:lnTo>
                  <a:lnTo>
                    <a:pt x="2550691" y="80974"/>
                  </a:lnTo>
                  <a:lnTo>
                    <a:pt x="2523783" y="37468"/>
                  </a:lnTo>
                  <a:lnTo>
                    <a:pt x="2484921" y="8616"/>
                  </a:lnTo>
                  <a:lnTo>
                    <a:pt x="2461133" y="0"/>
                  </a:lnTo>
                  <a:close/>
                </a:path>
                <a:path w="2566035" h="328929">
                  <a:moveTo>
                    <a:pt x="104775" y="0"/>
                  </a:moveTo>
                  <a:lnTo>
                    <a:pt x="60102" y="21113"/>
                  </a:lnTo>
                  <a:lnTo>
                    <a:pt x="27050" y="57657"/>
                  </a:lnTo>
                  <a:lnTo>
                    <a:pt x="6762" y="106552"/>
                  </a:lnTo>
                  <a:lnTo>
                    <a:pt x="0" y="164592"/>
                  </a:lnTo>
                  <a:lnTo>
                    <a:pt x="1690" y="194784"/>
                  </a:lnTo>
                  <a:lnTo>
                    <a:pt x="15216" y="248263"/>
                  </a:lnTo>
                  <a:lnTo>
                    <a:pt x="41999" y="291621"/>
                  </a:lnTo>
                  <a:lnTo>
                    <a:pt x="80897" y="320335"/>
                  </a:lnTo>
                  <a:lnTo>
                    <a:pt x="104775" y="328930"/>
                  </a:lnTo>
                  <a:lnTo>
                    <a:pt x="108966" y="315594"/>
                  </a:lnTo>
                  <a:lnTo>
                    <a:pt x="90247" y="307306"/>
                  </a:lnTo>
                  <a:lnTo>
                    <a:pt x="74088" y="295767"/>
                  </a:lnTo>
                  <a:lnTo>
                    <a:pt x="49402" y="262889"/>
                  </a:lnTo>
                  <a:lnTo>
                    <a:pt x="34829" y="218185"/>
                  </a:lnTo>
                  <a:lnTo>
                    <a:pt x="29972" y="162813"/>
                  </a:lnTo>
                  <a:lnTo>
                    <a:pt x="31186" y="134790"/>
                  </a:lnTo>
                  <a:lnTo>
                    <a:pt x="40901" y="86125"/>
                  </a:lnTo>
                  <a:lnTo>
                    <a:pt x="60503" y="47716"/>
                  </a:lnTo>
                  <a:lnTo>
                    <a:pt x="90515" y="21705"/>
                  </a:lnTo>
                  <a:lnTo>
                    <a:pt x="109474" y="13462"/>
                  </a:lnTo>
                  <a:lnTo>
                    <a:pt x="104775" y="0"/>
                  </a:lnTo>
                  <a:close/>
                </a:path>
              </a:pathLst>
            </a:custGeom>
            <a:solidFill>
              <a:srgbClr val="000000"/>
            </a:solidFill>
          </p:spPr>
          <p:txBody>
            <a:bodyPr wrap="square" lIns="0" tIns="0" rIns="0" bIns="0" rtlCol="0"/>
            <a:lstStyle/>
            <a:p>
              <a:endParaRPr/>
            </a:p>
          </p:txBody>
        </p:sp>
        <p:pic>
          <p:nvPicPr>
            <p:cNvPr id="16" name="object 16"/>
            <p:cNvPicPr/>
            <p:nvPr/>
          </p:nvPicPr>
          <p:blipFill>
            <a:blip r:embed="rId6" cstate="print"/>
            <a:stretch>
              <a:fillRect/>
            </a:stretch>
          </p:blipFill>
          <p:spPr>
            <a:xfrm>
              <a:off x="2606040" y="3538728"/>
              <a:ext cx="1546860" cy="1700784"/>
            </a:xfrm>
            <a:prstGeom prst="rect">
              <a:avLst/>
            </a:prstGeom>
          </p:spPr>
        </p:pic>
      </p:grpSp>
      <p:sp>
        <p:nvSpPr>
          <p:cNvPr id="17" name="object 17"/>
          <p:cNvSpPr txBox="1"/>
          <p:nvPr/>
        </p:nvSpPr>
        <p:spPr>
          <a:xfrm>
            <a:off x="4727828" y="4174363"/>
            <a:ext cx="29083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pic>
        <p:nvPicPr>
          <p:cNvPr id="18" name="object 18"/>
          <p:cNvPicPr/>
          <p:nvPr/>
        </p:nvPicPr>
        <p:blipFill>
          <a:blip r:embed="rId7" cstate="print"/>
          <a:stretch>
            <a:fillRect/>
          </a:stretch>
        </p:blipFill>
        <p:spPr>
          <a:xfrm>
            <a:off x="5260847" y="3945635"/>
            <a:ext cx="1769363" cy="954024"/>
          </a:xfrm>
          <a:prstGeom prst="rect">
            <a:avLst/>
          </a:prstGeom>
        </p:spPr>
      </p:pic>
      <p:sp>
        <p:nvSpPr>
          <p:cNvPr id="19" name="object 19"/>
          <p:cNvSpPr txBox="1"/>
          <p:nvPr/>
        </p:nvSpPr>
        <p:spPr>
          <a:xfrm>
            <a:off x="5260847" y="3945635"/>
            <a:ext cx="1769745" cy="954405"/>
          </a:xfrm>
          <a:prstGeom prst="rect">
            <a:avLst/>
          </a:prstGeom>
          <a:ln w="6096">
            <a:solidFill>
              <a:srgbClr val="4471C4"/>
            </a:solidFill>
          </a:ln>
        </p:spPr>
        <p:txBody>
          <a:bodyPr vert="horz" wrap="square" lIns="0" tIns="22860" rIns="0" bIns="0" rtlCol="0">
            <a:spAutoFit/>
          </a:bodyPr>
          <a:lstStyle/>
          <a:p>
            <a:pPr marL="205740" marR="195580" indent="106680">
              <a:lnSpc>
                <a:spcPct val="100000"/>
              </a:lnSpc>
              <a:spcBef>
                <a:spcPts val="180"/>
              </a:spcBef>
            </a:pPr>
            <a:r>
              <a:rPr sz="2800" spc="-5" dirty="0">
                <a:latin typeface="Calibri"/>
                <a:cs typeface="Calibri"/>
              </a:rPr>
              <a:t>CP </a:t>
            </a:r>
            <a:r>
              <a:rPr sz="2800" spc="-10" dirty="0">
                <a:latin typeface="Calibri"/>
                <a:cs typeface="Calibri"/>
              </a:rPr>
              <a:t>after </a:t>
            </a:r>
            <a:r>
              <a:rPr sz="2800" spc="-5" dirty="0">
                <a:latin typeface="Calibri"/>
                <a:cs typeface="Calibri"/>
              </a:rPr>
              <a:t> </a:t>
            </a:r>
            <a:r>
              <a:rPr sz="2800" spc="-20" dirty="0">
                <a:latin typeface="Calibri"/>
                <a:cs typeface="Calibri"/>
              </a:rPr>
              <a:t>e</a:t>
            </a:r>
            <a:r>
              <a:rPr sz="2800" spc="-35" dirty="0">
                <a:latin typeface="Calibri"/>
                <a:cs typeface="Calibri"/>
              </a:rPr>
              <a:t>v</a:t>
            </a:r>
            <a:r>
              <a:rPr sz="2800" spc="-10" dirty="0">
                <a:latin typeface="Calibri"/>
                <a:cs typeface="Calibri"/>
              </a:rPr>
              <a:t>ol</a:t>
            </a:r>
            <a:r>
              <a:rPr sz="2800" spc="-20" dirty="0">
                <a:latin typeface="Calibri"/>
                <a:cs typeface="Calibri"/>
              </a:rPr>
              <a:t>u</a:t>
            </a:r>
            <a:r>
              <a:rPr sz="2800" spc="-5" dirty="0">
                <a:latin typeface="Calibri"/>
                <a:cs typeface="Calibri"/>
              </a:rPr>
              <a:t>t</a:t>
            </a:r>
            <a:r>
              <a:rPr sz="2800" spc="-15" dirty="0">
                <a:latin typeface="Calibri"/>
                <a:cs typeface="Calibri"/>
              </a:rPr>
              <a:t>i</a:t>
            </a:r>
            <a:r>
              <a:rPr sz="2800" spc="-10" dirty="0">
                <a:latin typeface="Calibri"/>
                <a:cs typeface="Calibri"/>
              </a:rPr>
              <a:t>on</a:t>
            </a:r>
            <a:endParaRPr sz="2800" dirty="0">
              <a:latin typeface="Calibri"/>
              <a:cs typeface="Calibri"/>
            </a:endParaRPr>
          </a:p>
        </p:txBody>
      </p:sp>
      <p:pic>
        <p:nvPicPr>
          <p:cNvPr id="20" name="object 20"/>
          <p:cNvPicPr/>
          <p:nvPr/>
        </p:nvPicPr>
        <p:blipFill>
          <a:blip r:embed="rId8" cstate="print"/>
          <a:stretch>
            <a:fillRect/>
          </a:stretch>
        </p:blipFill>
        <p:spPr>
          <a:xfrm>
            <a:off x="726948" y="5716523"/>
            <a:ext cx="2368296" cy="522731"/>
          </a:xfrm>
          <a:prstGeom prst="rect">
            <a:avLst/>
          </a:prstGeom>
        </p:spPr>
      </p:pic>
      <p:sp>
        <p:nvSpPr>
          <p:cNvPr id="21" name="object 21"/>
          <p:cNvSpPr txBox="1"/>
          <p:nvPr/>
        </p:nvSpPr>
        <p:spPr>
          <a:xfrm>
            <a:off x="726948" y="5716523"/>
            <a:ext cx="2368550" cy="523240"/>
          </a:xfrm>
          <a:prstGeom prst="rect">
            <a:avLst/>
          </a:prstGeom>
          <a:ln w="6096">
            <a:solidFill>
              <a:srgbClr val="EC7C30"/>
            </a:solidFill>
          </a:ln>
        </p:spPr>
        <p:txBody>
          <a:bodyPr vert="horz" wrap="square" lIns="0" tIns="23495" rIns="0" bIns="0" rtlCol="0">
            <a:spAutoFit/>
          </a:bodyPr>
          <a:lstStyle/>
          <a:p>
            <a:pPr marL="195580">
              <a:lnSpc>
                <a:spcPct val="100000"/>
              </a:lnSpc>
              <a:spcBef>
                <a:spcPts val="185"/>
              </a:spcBef>
            </a:pPr>
            <a:r>
              <a:rPr sz="2800" spc="-5" dirty="0">
                <a:latin typeface="Calibri"/>
                <a:cs typeface="Calibri"/>
              </a:rPr>
              <a:t>Linear</a:t>
            </a:r>
            <a:r>
              <a:rPr sz="2800" spc="-35" dirty="0">
                <a:latin typeface="Calibri"/>
                <a:cs typeface="Calibri"/>
              </a:rPr>
              <a:t> </a:t>
            </a:r>
            <a:r>
              <a:rPr sz="2800" spc="-5" dirty="0">
                <a:latin typeface="Calibri"/>
                <a:cs typeface="Calibri"/>
              </a:rPr>
              <a:t>model:</a:t>
            </a:r>
            <a:endParaRPr sz="2800">
              <a:latin typeface="Calibri"/>
              <a:cs typeface="Calibri"/>
            </a:endParaRPr>
          </a:p>
        </p:txBody>
      </p:sp>
      <p:sp>
        <p:nvSpPr>
          <p:cNvPr id="22" name="object 22"/>
          <p:cNvSpPr txBox="1"/>
          <p:nvPr/>
        </p:nvSpPr>
        <p:spPr>
          <a:xfrm>
            <a:off x="4535170" y="1040968"/>
            <a:ext cx="3033395" cy="1229995"/>
          </a:xfrm>
          <a:prstGeom prst="rect">
            <a:avLst/>
          </a:prstGeom>
        </p:spPr>
        <p:txBody>
          <a:bodyPr vert="horz" wrap="square" lIns="0" tIns="12700" rIns="0" bIns="0" rtlCol="0">
            <a:spAutoFit/>
          </a:bodyPr>
          <a:lstStyle/>
          <a:p>
            <a:pPr marL="57150">
              <a:lnSpc>
                <a:spcPct val="100000"/>
              </a:lnSpc>
              <a:spcBef>
                <a:spcPts val="100"/>
              </a:spcBef>
            </a:pPr>
            <a:r>
              <a:rPr sz="2400" dirty="0">
                <a:latin typeface="Calibri"/>
                <a:cs typeface="Calibri"/>
              </a:rPr>
              <a:t>w</a:t>
            </a:r>
            <a:r>
              <a:rPr sz="2400" spc="-3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b</a:t>
            </a:r>
            <a:r>
              <a:rPr sz="2400" spc="-15" dirty="0">
                <a:latin typeface="Calibri"/>
                <a:cs typeface="Calibri"/>
              </a:rPr>
              <a:t> are</a:t>
            </a:r>
            <a:r>
              <a:rPr sz="2400" spc="-25" dirty="0">
                <a:latin typeface="Calibri"/>
                <a:cs typeface="Calibri"/>
              </a:rPr>
              <a:t> </a:t>
            </a:r>
            <a:r>
              <a:rPr sz="2400" spc="-15" dirty="0">
                <a:latin typeface="Calibri"/>
                <a:cs typeface="Calibri"/>
              </a:rPr>
              <a:t>parameters</a:t>
            </a:r>
            <a:endParaRPr sz="2400">
              <a:latin typeface="Calibri"/>
              <a:cs typeface="Calibri"/>
            </a:endParaRPr>
          </a:p>
          <a:p>
            <a:pPr marL="57150">
              <a:lnSpc>
                <a:spcPct val="100000"/>
              </a:lnSpc>
              <a:spcBef>
                <a:spcPts val="5"/>
              </a:spcBef>
            </a:pPr>
            <a:r>
              <a:rPr sz="2400" spc="-5" dirty="0">
                <a:latin typeface="Calibri"/>
                <a:cs typeface="Calibri"/>
              </a:rPr>
              <a:t>(can</a:t>
            </a:r>
            <a:r>
              <a:rPr sz="2400" spc="-35" dirty="0">
                <a:latin typeface="Calibri"/>
                <a:cs typeface="Calibri"/>
              </a:rPr>
              <a:t> </a:t>
            </a:r>
            <a:r>
              <a:rPr sz="2400" spc="-5" dirty="0">
                <a:latin typeface="Calibri"/>
                <a:cs typeface="Calibri"/>
              </a:rPr>
              <a:t>be</a:t>
            </a:r>
            <a:r>
              <a:rPr sz="2400" spc="-20" dirty="0">
                <a:latin typeface="Calibri"/>
                <a:cs typeface="Calibri"/>
              </a:rPr>
              <a:t> </a:t>
            </a:r>
            <a:r>
              <a:rPr sz="2400" spc="-15" dirty="0">
                <a:latin typeface="Calibri"/>
                <a:cs typeface="Calibri"/>
              </a:rPr>
              <a:t>any</a:t>
            </a:r>
            <a:r>
              <a:rPr sz="2400" spc="-20" dirty="0">
                <a:latin typeface="Calibri"/>
                <a:cs typeface="Calibri"/>
              </a:rPr>
              <a:t> </a:t>
            </a:r>
            <a:r>
              <a:rPr sz="2400" spc="-10" dirty="0">
                <a:latin typeface="Calibri"/>
                <a:cs typeface="Calibri"/>
              </a:rPr>
              <a:t>value)</a:t>
            </a:r>
            <a:endParaRPr sz="2400">
              <a:latin typeface="Calibri"/>
              <a:cs typeface="Calibri"/>
            </a:endParaRPr>
          </a:p>
          <a:p>
            <a:pPr marL="38100">
              <a:lnSpc>
                <a:spcPct val="100000"/>
              </a:lnSpc>
              <a:spcBef>
                <a:spcPts val="835"/>
              </a:spcBef>
            </a:pPr>
            <a:r>
              <a:rPr sz="2400" spc="-5" dirty="0">
                <a:latin typeface="Calibri"/>
                <a:cs typeface="Calibri"/>
              </a:rPr>
              <a:t>f</a:t>
            </a:r>
            <a:r>
              <a:rPr sz="2400" spc="-7" baseline="-20833" dirty="0">
                <a:latin typeface="Calibri"/>
                <a:cs typeface="Calibri"/>
              </a:rPr>
              <a:t>1</a:t>
            </a:r>
            <a:r>
              <a:rPr sz="2400" spc="-5" dirty="0">
                <a:latin typeface="Calibri"/>
                <a:cs typeface="Calibri"/>
              </a:rPr>
              <a:t>:</a:t>
            </a:r>
            <a:r>
              <a:rPr sz="2400" spc="-15" dirty="0">
                <a:latin typeface="Calibri"/>
                <a:cs typeface="Calibri"/>
              </a:rPr>
              <a:t> </a:t>
            </a:r>
            <a:r>
              <a:rPr sz="2400" dirty="0">
                <a:latin typeface="Calibri"/>
                <a:cs typeface="Calibri"/>
              </a:rPr>
              <a:t>y</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10.0</a:t>
            </a:r>
            <a:r>
              <a:rPr sz="2400"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9.0</a:t>
            </a:r>
            <a:r>
              <a:rPr sz="2400" spc="-25" dirty="0">
                <a:latin typeface="Calibri"/>
                <a:cs typeface="Calibri"/>
              </a:rPr>
              <a:t> </a:t>
            </a:r>
            <a:r>
              <a:rPr sz="2400" spc="80" dirty="0">
                <a:latin typeface="Cambria Math"/>
                <a:cs typeface="Cambria Math"/>
              </a:rPr>
              <a:t>∙</a:t>
            </a:r>
            <a:r>
              <a:rPr sz="2400" spc="-5" dirty="0">
                <a:latin typeface="Cambria Math"/>
                <a:cs typeface="Cambria Math"/>
              </a:rPr>
              <a:t> </a:t>
            </a:r>
            <a:r>
              <a:rPr sz="2400" spc="-20" dirty="0">
                <a:latin typeface="Calibri"/>
                <a:cs typeface="Calibri"/>
              </a:rPr>
              <a:t>x</a:t>
            </a:r>
            <a:r>
              <a:rPr sz="2400" spc="-30" baseline="-20833" dirty="0">
                <a:latin typeface="Calibri"/>
                <a:cs typeface="Calibri"/>
              </a:rPr>
              <a:t>cp</a:t>
            </a:r>
            <a:endParaRPr sz="2400" baseline="-20833">
              <a:latin typeface="Calibri"/>
              <a:cs typeface="Calibri"/>
            </a:endParaRPr>
          </a:p>
        </p:txBody>
      </p:sp>
      <p:sp>
        <p:nvSpPr>
          <p:cNvPr id="23" name="object 23"/>
          <p:cNvSpPr txBox="1"/>
          <p:nvPr/>
        </p:nvSpPr>
        <p:spPr>
          <a:xfrm>
            <a:off x="4654422" y="2518663"/>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2</a:t>
            </a:r>
            <a:endParaRPr sz="1600">
              <a:latin typeface="Calibri"/>
              <a:cs typeface="Calibri"/>
            </a:endParaRPr>
          </a:p>
        </p:txBody>
      </p:sp>
      <p:sp>
        <p:nvSpPr>
          <p:cNvPr id="24" name="object 24"/>
          <p:cNvSpPr txBox="1"/>
          <p:nvPr/>
        </p:nvSpPr>
        <p:spPr>
          <a:xfrm>
            <a:off x="4561459" y="2341879"/>
            <a:ext cx="22110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f</a:t>
            </a:r>
            <a:r>
              <a:rPr sz="2400" spc="24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y</a:t>
            </a:r>
            <a:r>
              <a:rPr sz="2400"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9.8</a:t>
            </a:r>
            <a:r>
              <a:rPr sz="2400" spc="-2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9.2</a:t>
            </a:r>
            <a:r>
              <a:rPr sz="2400" spc="-20" dirty="0">
                <a:latin typeface="Calibri"/>
                <a:cs typeface="Calibri"/>
              </a:rPr>
              <a:t> </a:t>
            </a:r>
            <a:r>
              <a:rPr sz="2400" spc="80" dirty="0">
                <a:latin typeface="Cambria Math"/>
                <a:cs typeface="Cambria Math"/>
              </a:rPr>
              <a:t>∙</a:t>
            </a:r>
            <a:r>
              <a:rPr sz="2400" spc="-5" dirty="0">
                <a:latin typeface="Cambria Math"/>
                <a:cs typeface="Cambria Math"/>
              </a:rPr>
              <a:t> </a:t>
            </a:r>
            <a:r>
              <a:rPr sz="2400" dirty="0">
                <a:latin typeface="Calibri"/>
                <a:cs typeface="Calibri"/>
              </a:rPr>
              <a:t>x</a:t>
            </a:r>
            <a:endParaRPr sz="2400">
              <a:latin typeface="Calibri"/>
              <a:cs typeface="Calibri"/>
            </a:endParaRPr>
          </a:p>
        </p:txBody>
      </p:sp>
      <p:sp>
        <p:nvSpPr>
          <p:cNvPr id="25" name="object 25"/>
          <p:cNvSpPr txBox="1"/>
          <p:nvPr/>
        </p:nvSpPr>
        <p:spPr>
          <a:xfrm>
            <a:off x="6741032" y="2518663"/>
            <a:ext cx="21717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cp</a:t>
            </a:r>
            <a:endParaRPr sz="1600">
              <a:latin typeface="Calibri"/>
              <a:cs typeface="Calibri"/>
            </a:endParaRPr>
          </a:p>
        </p:txBody>
      </p:sp>
      <p:sp>
        <p:nvSpPr>
          <p:cNvPr id="26" name="object 26"/>
          <p:cNvSpPr txBox="1"/>
          <p:nvPr/>
        </p:nvSpPr>
        <p:spPr>
          <a:xfrm>
            <a:off x="4668139" y="2969513"/>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3</a:t>
            </a:r>
            <a:endParaRPr sz="1600">
              <a:latin typeface="Calibri"/>
              <a:cs typeface="Calibri"/>
            </a:endParaRPr>
          </a:p>
        </p:txBody>
      </p:sp>
      <p:sp>
        <p:nvSpPr>
          <p:cNvPr id="27" name="object 27"/>
          <p:cNvSpPr txBox="1"/>
          <p:nvPr/>
        </p:nvSpPr>
        <p:spPr>
          <a:xfrm>
            <a:off x="4575175" y="2792729"/>
            <a:ext cx="23133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f</a:t>
            </a:r>
            <a:r>
              <a:rPr sz="2400" spc="245"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y</a:t>
            </a:r>
            <a:r>
              <a:rPr sz="2400" spc="-20"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a:t>
            </a:r>
            <a:r>
              <a:rPr sz="2400" spc="-5" dirty="0">
                <a:latin typeface="Calibri"/>
                <a:cs typeface="Calibri"/>
              </a:rPr>
              <a:t> 0.8</a:t>
            </a:r>
            <a:r>
              <a:rPr sz="2400" spc="-35" dirty="0">
                <a:latin typeface="Calibri"/>
                <a:cs typeface="Calibri"/>
              </a:rPr>
              <a:t> </a:t>
            </a:r>
            <a:r>
              <a:rPr sz="2400" dirty="0">
                <a:latin typeface="Calibri"/>
                <a:cs typeface="Calibri"/>
              </a:rPr>
              <a:t>-</a:t>
            </a:r>
            <a:r>
              <a:rPr sz="2400" spc="-5" dirty="0">
                <a:latin typeface="Calibri"/>
                <a:cs typeface="Calibri"/>
              </a:rPr>
              <a:t> 1.2</a:t>
            </a:r>
            <a:r>
              <a:rPr sz="2400" spc="-15" dirty="0">
                <a:latin typeface="Calibri"/>
                <a:cs typeface="Calibri"/>
              </a:rPr>
              <a:t> </a:t>
            </a:r>
            <a:r>
              <a:rPr sz="2400" spc="80" dirty="0">
                <a:latin typeface="Cambria Math"/>
                <a:cs typeface="Cambria Math"/>
              </a:rPr>
              <a:t>∙</a:t>
            </a:r>
            <a:r>
              <a:rPr sz="2400" spc="-15" dirty="0">
                <a:latin typeface="Cambria Math"/>
                <a:cs typeface="Cambria Math"/>
              </a:rPr>
              <a:t> </a:t>
            </a:r>
            <a:r>
              <a:rPr sz="2400" dirty="0">
                <a:latin typeface="Calibri"/>
                <a:cs typeface="Calibri"/>
              </a:rPr>
              <a:t>x</a:t>
            </a:r>
            <a:endParaRPr sz="2400">
              <a:latin typeface="Calibri"/>
              <a:cs typeface="Calibri"/>
            </a:endParaRPr>
          </a:p>
        </p:txBody>
      </p:sp>
      <p:sp>
        <p:nvSpPr>
          <p:cNvPr id="28" name="object 28"/>
          <p:cNvSpPr txBox="1"/>
          <p:nvPr/>
        </p:nvSpPr>
        <p:spPr>
          <a:xfrm>
            <a:off x="6857238" y="2969513"/>
            <a:ext cx="1543685" cy="608965"/>
          </a:xfrm>
          <a:prstGeom prst="rect">
            <a:avLst/>
          </a:prstGeom>
        </p:spPr>
        <p:txBody>
          <a:bodyPr vert="horz" wrap="square" lIns="0" tIns="12065" rIns="0" bIns="0" rtlCol="0">
            <a:spAutoFit/>
          </a:bodyPr>
          <a:lstStyle/>
          <a:p>
            <a:pPr marL="12700">
              <a:lnSpc>
                <a:spcPts val="1820"/>
              </a:lnSpc>
              <a:spcBef>
                <a:spcPts val="95"/>
              </a:spcBef>
            </a:pPr>
            <a:r>
              <a:rPr sz="1600" spc="-10" dirty="0">
                <a:latin typeface="Calibri"/>
                <a:cs typeface="Calibri"/>
              </a:rPr>
              <a:t>cp</a:t>
            </a:r>
            <a:endParaRPr sz="1600" dirty="0">
              <a:latin typeface="Calibri"/>
              <a:cs typeface="Calibri"/>
            </a:endParaRPr>
          </a:p>
          <a:p>
            <a:pPr marL="167640">
              <a:lnSpc>
                <a:spcPts val="2780"/>
              </a:lnSpc>
            </a:pPr>
            <a:r>
              <a:rPr sz="2400" spc="-5" dirty="0">
                <a:latin typeface="Calibri"/>
                <a:cs typeface="Calibri"/>
              </a:rPr>
              <a:t>……</a:t>
            </a:r>
            <a:r>
              <a:rPr sz="2400" spc="-60" dirty="0">
                <a:latin typeface="Calibri"/>
                <a:cs typeface="Calibri"/>
              </a:rPr>
              <a:t> </a:t>
            </a:r>
            <a:r>
              <a:rPr sz="2400" spc="-10" dirty="0">
                <a:latin typeface="Calibri"/>
                <a:cs typeface="Calibri"/>
              </a:rPr>
              <a:t>infinite</a:t>
            </a:r>
            <a:endParaRPr sz="2400" dirty="0">
              <a:latin typeface="Calibri"/>
              <a:cs typeface="Calibri"/>
            </a:endParaRPr>
          </a:p>
        </p:txBody>
      </p:sp>
      <p:sp>
        <p:nvSpPr>
          <p:cNvPr id="29" name="object 29"/>
          <p:cNvSpPr txBox="1"/>
          <p:nvPr/>
        </p:nvSpPr>
        <p:spPr>
          <a:xfrm>
            <a:off x="3253104" y="5716015"/>
            <a:ext cx="2616835" cy="873957"/>
          </a:xfrm>
          <a:prstGeom prst="rect">
            <a:avLst/>
          </a:prstGeom>
        </p:spPr>
        <p:txBody>
          <a:bodyPr vert="horz" wrap="square" lIns="0" tIns="12065" rIns="0" bIns="0" rtlCol="0">
            <a:spAutoFit/>
          </a:bodyPr>
          <a:lstStyle/>
          <a:p>
            <a:pPr marL="38100">
              <a:lnSpc>
                <a:spcPct val="100000"/>
              </a:lnSpc>
              <a:spcBef>
                <a:spcPts val="95"/>
              </a:spcBef>
              <a:tabLst>
                <a:tab pos="1406525" algn="l"/>
              </a:tabLst>
            </a:pPr>
            <a:r>
              <a:rPr sz="2800" spc="-5" dirty="0">
                <a:latin typeface="Cambria Math"/>
                <a:cs typeface="Cambria Math"/>
              </a:rPr>
              <a:t>𝑦</a:t>
            </a:r>
            <a:r>
              <a:rPr sz="2800" spc="204" dirty="0">
                <a:latin typeface="Cambria Math"/>
                <a:cs typeface="Cambria Math"/>
              </a:rPr>
              <a:t> </a:t>
            </a:r>
            <a:r>
              <a:rPr sz="2800" spc="-5" dirty="0">
                <a:latin typeface="Cambria Math"/>
                <a:cs typeface="Cambria Math"/>
              </a:rPr>
              <a:t>=</a:t>
            </a:r>
            <a:r>
              <a:rPr sz="2800" spc="165" dirty="0">
                <a:latin typeface="Cambria Math"/>
                <a:cs typeface="Cambria Math"/>
              </a:rPr>
              <a:t> </a:t>
            </a:r>
            <a:r>
              <a:rPr sz="2800" spc="-5" dirty="0">
                <a:latin typeface="Cambria Math"/>
                <a:cs typeface="Cambria Math"/>
              </a:rPr>
              <a:t>𝑏</a:t>
            </a:r>
            <a:r>
              <a:rPr sz="2800" spc="75" dirty="0">
                <a:latin typeface="Cambria Math"/>
                <a:cs typeface="Cambria Math"/>
              </a:rPr>
              <a:t> </a:t>
            </a:r>
            <a:r>
              <a:rPr sz="2800" spc="-5" dirty="0">
                <a:latin typeface="Cambria Math"/>
                <a:cs typeface="Cambria Math"/>
              </a:rPr>
              <a:t>+	</a:t>
            </a:r>
            <a:r>
              <a:rPr sz="2800" spc="2830" dirty="0">
                <a:latin typeface="Cambria Math"/>
                <a:cs typeface="Cambria Math"/>
              </a:rPr>
              <a:t> </a:t>
            </a:r>
            <a:r>
              <a:rPr sz="2800" spc="2835" dirty="0">
                <a:latin typeface="Cambria Math"/>
                <a:cs typeface="Cambria Math"/>
              </a:rPr>
              <a:t> </a:t>
            </a:r>
            <a:r>
              <a:rPr sz="2800" spc="-90" dirty="0">
                <a:latin typeface="Cambria Math"/>
                <a:cs typeface="Cambria Math"/>
              </a:rPr>
              <a:t>𝑤</a:t>
            </a:r>
            <a:r>
              <a:rPr sz="3075" spc="-135" baseline="-16260" dirty="0">
                <a:latin typeface="Cambria Math"/>
                <a:cs typeface="Cambria Math"/>
              </a:rPr>
              <a:t>𝑖</a:t>
            </a:r>
            <a:r>
              <a:rPr sz="2800" spc="-90" dirty="0">
                <a:latin typeface="Cambria Math"/>
                <a:cs typeface="Cambria Math"/>
              </a:rPr>
              <a:t>𝑥</a:t>
            </a:r>
            <a:r>
              <a:rPr sz="3075" spc="-135" baseline="-16260" dirty="0">
                <a:latin typeface="Cambria Math"/>
                <a:cs typeface="Cambria Math"/>
              </a:rPr>
              <a:t>𝑖</a:t>
            </a:r>
            <a:endParaRPr sz="3075" baseline="-16260" dirty="0">
              <a:latin typeface="Cambria Math"/>
              <a:cs typeface="Cambria Math"/>
            </a:endParaRPr>
          </a:p>
        </p:txBody>
      </p:sp>
      <p:sp>
        <p:nvSpPr>
          <p:cNvPr id="30" name="object 30"/>
          <p:cNvSpPr txBox="1"/>
          <p:nvPr/>
        </p:nvSpPr>
        <p:spPr>
          <a:xfrm>
            <a:off x="6136513" y="5233542"/>
            <a:ext cx="2717800" cy="391160"/>
          </a:xfrm>
          <a:prstGeom prst="rect">
            <a:avLst/>
          </a:prstGeom>
        </p:spPr>
        <p:txBody>
          <a:bodyPr vert="horz" wrap="square" lIns="0" tIns="12700" rIns="0" bIns="0" rtlCol="0">
            <a:spAutoFit/>
          </a:bodyPr>
          <a:lstStyle/>
          <a:p>
            <a:pPr marL="38100">
              <a:lnSpc>
                <a:spcPct val="100000"/>
              </a:lnSpc>
              <a:spcBef>
                <a:spcPts val="100"/>
              </a:spcBef>
            </a:pPr>
            <a:r>
              <a:rPr sz="2400" spc="-30" dirty="0">
                <a:latin typeface="Cambria Math"/>
                <a:cs typeface="Cambria Math"/>
              </a:rPr>
              <a:t>𝑥</a:t>
            </a:r>
            <a:r>
              <a:rPr sz="2625" spc="525" baseline="-15873" dirty="0">
                <a:latin typeface="Cambria Math"/>
                <a:cs typeface="Cambria Math"/>
              </a:rPr>
              <a:t>𝑖</a:t>
            </a:r>
            <a:r>
              <a:rPr sz="2400" dirty="0">
                <a:latin typeface="Calibri"/>
                <a:cs typeface="Calibri"/>
              </a:rPr>
              <a:t>:</a:t>
            </a:r>
            <a:r>
              <a:rPr sz="2400" spc="-10" dirty="0">
                <a:latin typeface="Calibri"/>
                <a:cs typeface="Calibri"/>
              </a:rPr>
              <a:t> </a:t>
            </a:r>
            <a:r>
              <a:rPr sz="2400" spc="-30" dirty="0">
                <a:latin typeface="Cambria Math"/>
                <a:cs typeface="Cambria Math"/>
              </a:rPr>
              <a:t>𝑥</a:t>
            </a:r>
            <a:r>
              <a:rPr sz="2625" spc="254" baseline="-15873" dirty="0">
                <a:latin typeface="Cambria Math"/>
                <a:cs typeface="Cambria Math"/>
              </a:rPr>
              <a:t>𝑐</a:t>
            </a:r>
            <a:r>
              <a:rPr sz="2625" spc="509" baseline="-15873" dirty="0">
                <a:latin typeface="Cambria Math"/>
                <a:cs typeface="Cambria Math"/>
              </a:rPr>
              <a:t>𝑝</a:t>
            </a:r>
            <a:r>
              <a:rPr sz="2400" dirty="0">
                <a:latin typeface="Calibri"/>
                <a:cs typeface="Calibri"/>
              </a:rPr>
              <a:t>,</a:t>
            </a:r>
            <a:r>
              <a:rPr sz="2400" spc="-5" dirty="0">
                <a:latin typeface="Calibri"/>
                <a:cs typeface="Calibri"/>
              </a:rPr>
              <a:t> </a:t>
            </a:r>
            <a:r>
              <a:rPr sz="2400" spc="-30" dirty="0">
                <a:latin typeface="Cambria Math"/>
                <a:cs typeface="Cambria Math"/>
              </a:rPr>
              <a:t>𝑥</a:t>
            </a:r>
            <a:r>
              <a:rPr sz="2625" spc="172" baseline="-15873" dirty="0">
                <a:latin typeface="Cambria Math"/>
                <a:cs typeface="Cambria Math"/>
              </a:rPr>
              <a:t>ℎ</a:t>
            </a:r>
            <a:r>
              <a:rPr sz="2625" spc="509" baseline="-15873" dirty="0">
                <a:latin typeface="Cambria Math"/>
                <a:cs typeface="Cambria Math"/>
              </a:rPr>
              <a:t>𝑝</a:t>
            </a:r>
            <a:r>
              <a:rPr sz="2400" dirty="0">
                <a:latin typeface="Calibri"/>
                <a:cs typeface="Calibri"/>
              </a:rPr>
              <a:t>,</a:t>
            </a:r>
            <a:r>
              <a:rPr sz="2400" spc="-15" dirty="0">
                <a:latin typeface="Calibri"/>
                <a:cs typeface="Calibri"/>
              </a:rPr>
              <a:t> </a:t>
            </a:r>
            <a:r>
              <a:rPr sz="2400" spc="-30" dirty="0">
                <a:latin typeface="Cambria Math"/>
                <a:cs typeface="Cambria Math"/>
              </a:rPr>
              <a:t>𝑥</a:t>
            </a:r>
            <a:r>
              <a:rPr sz="2625" spc="509" baseline="-15873" dirty="0">
                <a:latin typeface="Cambria Math"/>
                <a:cs typeface="Cambria Math"/>
              </a:rPr>
              <a:t>𝑤</a:t>
            </a:r>
            <a:r>
              <a:rPr sz="2400" dirty="0">
                <a:latin typeface="Cambria Math"/>
                <a:cs typeface="Cambria Math"/>
              </a:rPr>
              <a:t>,</a:t>
            </a:r>
            <a:r>
              <a:rPr sz="2400" spc="-135" dirty="0">
                <a:latin typeface="Cambria Math"/>
                <a:cs typeface="Cambria Math"/>
              </a:rPr>
              <a:t> </a:t>
            </a:r>
            <a:r>
              <a:rPr sz="2400" spc="-30" dirty="0">
                <a:latin typeface="Cambria Math"/>
                <a:cs typeface="Cambria Math"/>
              </a:rPr>
              <a:t>𝑥</a:t>
            </a:r>
            <a:r>
              <a:rPr sz="2625" spc="172" baseline="-15873" dirty="0">
                <a:latin typeface="Cambria Math"/>
                <a:cs typeface="Cambria Math"/>
              </a:rPr>
              <a:t>ℎ</a:t>
            </a:r>
            <a:r>
              <a:rPr sz="2625" baseline="-15873" dirty="0">
                <a:latin typeface="Cambria Math"/>
                <a:cs typeface="Cambria Math"/>
              </a:rPr>
              <a:t> </a:t>
            </a:r>
            <a:r>
              <a:rPr sz="2625" spc="-127" baseline="-15873" dirty="0">
                <a:latin typeface="Cambria Math"/>
                <a:cs typeface="Cambria Math"/>
              </a:rPr>
              <a:t> </a:t>
            </a:r>
            <a:r>
              <a:rPr sz="2400" dirty="0">
                <a:latin typeface="Calibri"/>
                <a:cs typeface="Calibri"/>
              </a:rPr>
              <a:t>…</a:t>
            </a:r>
            <a:endParaRPr sz="2400">
              <a:latin typeface="Calibri"/>
              <a:cs typeface="Calibri"/>
            </a:endParaRPr>
          </a:p>
        </p:txBody>
      </p:sp>
      <p:sp>
        <p:nvSpPr>
          <p:cNvPr id="31" name="object 31"/>
          <p:cNvSpPr txBox="1"/>
          <p:nvPr/>
        </p:nvSpPr>
        <p:spPr>
          <a:xfrm>
            <a:off x="4212082" y="4140453"/>
            <a:ext cx="21462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𝑥</a:t>
            </a:r>
            <a:endParaRPr sz="2800">
              <a:latin typeface="Cambria Math"/>
              <a:cs typeface="Cambria Math"/>
            </a:endParaRPr>
          </a:p>
        </p:txBody>
      </p:sp>
      <p:sp>
        <p:nvSpPr>
          <p:cNvPr id="32" name="object 32"/>
          <p:cNvSpPr txBox="1"/>
          <p:nvPr/>
        </p:nvSpPr>
        <p:spPr>
          <a:xfrm>
            <a:off x="7115047" y="4140453"/>
            <a:ext cx="22415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𝑦</a:t>
            </a:r>
            <a:endParaRPr sz="2800">
              <a:latin typeface="Cambria Math"/>
              <a:cs typeface="Cambria Math"/>
            </a:endParaRPr>
          </a:p>
        </p:txBody>
      </p:sp>
      <p:sp>
        <p:nvSpPr>
          <p:cNvPr id="33" name="object 33"/>
          <p:cNvSpPr txBox="1"/>
          <p:nvPr/>
        </p:nvSpPr>
        <p:spPr>
          <a:xfrm>
            <a:off x="6136513" y="6201867"/>
            <a:ext cx="2326640" cy="391160"/>
          </a:xfrm>
          <a:prstGeom prst="rect">
            <a:avLst/>
          </a:prstGeom>
        </p:spPr>
        <p:txBody>
          <a:bodyPr vert="horz" wrap="square" lIns="0" tIns="12700" rIns="0" bIns="0" rtlCol="0">
            <a:spAutoFit/>
          </a:bodyPr>
          <a:lstStyle/>
          <a:p>
            <a:pPr marL="38100">
              <a:lnSpc>
                <a:spcPct val="100000"/>
              </a:lnSpc>
              <a:spcBef>
                <a:spcPts val="100"/>
              </a:spcBef>
            </a:pPr>
            <a:r>
              <a:rPr sz="2400" spc="45" dirty="0">
                <a:latin typeface="Cambria Math"/>
                <a:cs typeface="Cambria Math"/>
              </a:rPr>
              <a:t>𝑤</a:t>
            </a:r>
            <a:r>
              <a:rPr sz="2625" spc="67" baseline="-15873" dirty="0">
                <a:latin typeface="Cambria Math"/>
                <a:cs typeface="Cambria Math"/>
              </a:rPr>
              <a:t>𝑖</a:t>
            </a:r>
            <a:r>
              <a:rPr sz="2400" spc="45" dirty="0">
                <a:latin typeface="Calibri"/>
                <a:cs typeface="Calibri"/>
              </a:rPr>
              <a:t>:</a:t>
            </a:r>
            <a:r>
              <a:rPr sz="2400" spc="-30" dirty="0">
                <a:latin typeface="Calibri"/>
                <a:cs typeface="Calibri"/>
              </a:rPr>
              <a:t> </a:t>
            </a:r>
            <a:r>
              <a:rPr sz="2400" spc="-10" dirty="0">
                <a:latin typeface="Calibri"/>
                <a:cs typeface="Calibri"/>
              </a:rPr>
              <a:t>weight,</a:t>
            </a:r>
            <a:r>
              <a:rPr sz="2400" spc="-35" dirty="0">
                <a:latin typeface="Calibri"/>
                <a:cs typeface="Calibri"/>
              </a:rPr>
              <a:t> </a:t>
            </a:r>
            <a:r>
              <a:rPr sz="2400" spc="-5" dirty="0">
                <a:latin typeface="Calibri"/>
                <a:cs typeface="Calibri"/>
              </a:rPr>
              <a:t>b:</a:t>
            </a:r>
            <a:r>
              <a:rPr sz="2400" spc="-35" dirty="0">
                <a:latin typeface="Calibri"/>
                <a:cs typeface="Calibri"/>
              </a:rPr>
              <a:t> </a:t>
            </a:r>
            <a:r>
              <a:rPr sz="2400" spc="-5" dirty="0">
                <a:latin typeface="Calibri"/>
                <a:cs typeface="Calibri"/>
              </a:rPr>
              <a:t>bias</a:t>
            </a:r>
            <a:endParaRPr sz="2400">
              <a:latin typeface="Calibri"/>
              <a:cs typeface="Calibri"/>
            </a:endParaRPr>
          </a:p>
        </p:txBody>
      </p:sp>
      <p:sp>
        <p:nvSpPr>
          <p:cNvPr id="34" name="object 34"/>
          <p:cNvSpPr txBox="1"/>
          <p:nvPr/>
        </p:nvSpPr>
        <p:spPr>
          <a:xfrm>
            <a:off x="945083" y="1506423"/>
            <a:ext cx="1967230" cy="452120"/>
          </a:xfrm>
          <a:prstGeom prst="rect">
            <a:avLst/>
          </a:prstGeom>
        </p:spPr>
        <p:txBody>
          <a:bodyPr vert="horz" wrap="square" lIns="0" tIns="12065" rIns="0" bIns="0" rtlCol="0">
            <a:spAutoFit/>
          </a:bodyPr>
          <a:lstStyle/>
          <a:p>
            <a:pPr marL="25400">
              <a:lnSpc>
                <a:spcPct val="100000"/>
              </a:lnSpc>
              <a:spcBef>
                <a:spcPts val="95"/>
              </a:spcBef>
            </a:pPr>
            <a:r>
              <a:rPr sz="2800" spc="-5" dirty="0">
                <a:latin typeface="Calibri"/>
                <a:cs typeface="Calibri"/>
              </a:rPr>
              <a:t>y</a:t>
            </a:r>
            <a:r>
              <a:rPr sz="2800" spc="-10" dirty="0">
                <a:latin typeface="Calibri"/>
                <a:cs typeface="Calibri"/>
              </a:rPr>
              <a:t> </a:t>
            </a:r>
            <a:r>
              <a:rPr sz="2800" spc="-5" dirty="0">
                <a:latin typeface="Calibri"/>
                <a:cs typeface="Calibri"/>
              </a:rPr>
              <a:t>= b</a:t>
            </a:r>
            <a:r>
              <a:rPr sz="2800" spc="-10" dirty="0">
                <a:latin typeface="Calibri"/>
                <a:cs typeface="Calibri"/>
              </a:rPr>
              <a:t> </a:t>
            </a:r>
            <a:r>
              <a:rPr sz="2800" spc="-5" dirty="0">
                <a:latin typeface="Calibri"/>
                <a:cs typeface="Calibri"/>
              </a:rPr>
              <a:t>+</a:t>
            </a:r>
            <a:r>
              <a:rPr sz="2800" dirty="0">
                <a:latin typeface="Calibri"/>
                <a:cs typeface="Calibri"/>
              </a:rPr>
              <a:t> </a:t>
            </a:r>
            <a:r>
              <a:rPr sz="2800" spc="-5" dirty="0">
                <a:latin typeface="Calibri"/>
                <a:cs typeface="Calibri"/>
              </a:rPr>
              <a:t>w</a:t>
            </a:r>
            <a:r>
              <a:rPr sz="2800" spc="5" dirty="0">
                <a:latin typeface="Calibri"/>
                <a:cs typeface="Calibri"/>
              </a:rPr>
              <a:t> </a:t>
            </a:r>
            <a:r>
              <a:rPr sz="2800" spc="95" dirty="0">
                <a:latin typeface="Cambria Math"/>
                <a:cs typeface="Cambria Math"/>
              </a:rPr>
              <a:t>∙</a:t>
            </a:r>
            <a:r>
              <a:rPr sz="2800" spc="10" dirty="0">
                <a:latin typeface="Cambria Math"/>
                <a:cs typeface="Cambria Math"/>
              </a:rPr>
              <a:t> </a:t>
            </a:r>
            <a:r>
              <a:rPr sz="2800" spc="-20" dirty="0">
                <a:latin typeface="Calibri"/>
                <a:cs typeface="Calibri"/>
              </a:rPr>
              <a:t>x</a:t>
            </a:r>
            <a:r>
              <a:rPr sz="2775" spc="-30" baseline="-21021" dirty="0">
                <a:latin typeface="Calibri"/>
                <a:cs typeface="Calibri"/>
              </a:rPr>
              <a:t>cp</a:t>
            </a:r>
            <a:endParaRPr sz="2775" baseline="-21021">
              <a:latin typeface="Calibri"/>
              <a:cs typeface="Calibri"/>
            </a:endParaRPr>
          </a:p>
        </p:txBody>
      </p:sp>
      <p:pic>
        <p:nvPicPr>
          <p:cNvPr id="35" name="object 35"/>
          <p:cNvPicPr/>
          <p:nvPr/>
        </p:nvPicPr>
        <p:blipFill>
          <a:blip r:embed="rId9" cstate="print"/>
          <a:stretch>
            <a:fillRect/>
          </a:stretch>
        </p:blipFill>
        <p:spPr>
          <a:xfrm>
            <a:off x="7632192" y="5713476"/>
            <a:ext cx="1202436" cy="461772"/>
          </a:xfrm>
          <a:prstGeom prst="rect">
            <a:avLst/>
          </a:prstGeom>
        </p:spPr>
      </p:pic>
      <p:sp>
        <p:nvSpPr>
          <p:cNvPr id="36" name="object 36"/>
          <p:cNvSpPr txBox="1"/>
          <p:nvPr/>
        </p:nvSpPr>
        <p:spPr>
          <a:xfrm>
            <a:off x="7632192" y="5713476"/>
            <a:ext cx="1202690" cy="462280"/>
          </a:xfrm>
          <a:prstGeom prst="rect">
            <a:avLst/>
          </a:prstGeom>
          <a:ln w="6096">
            <a:solidFill>
              <a:srgbClr val="4471C4"/>
            </a:solidFill>
          </a:ln>
        </p:spPr>
        <p:txBody>
          <a:bodyPr vert="horz" wrap="square" lIns="0" tIns="27305" rIns="0" bIns="0" rtlCol="0">
            <a:spAutoFit/>
          </a:bodyPr>
          <a:lstStyle/>
          <a:p>
            <a:pPr marL="153670">
              <a:lnSpc>
                <a:spcPct val="100000"/>
              </a:lnSpc>
              <a:spcBef>
                <a:spcPts val="215"/>
              </a:spcBef>
            </a:pPr>
            <a:r>
              <a:rPr sz="2400" spc="-20" dirty="0">
                <a:latin typeface="Calibri"/>
                <a:cs typeface="Calibri"/>
              </a:rPr>
              <a:t>feature</a:t>
            </a:r>
            <a:endParaRPr sz="2400">
              <a:latin typeface="Calibri"/>
              <a:cs typeface="Calibri"/>
            </a:endParaRPr>
          </a:p>
        </p:txBody>
      </p:sp>
      <p:grpSp>
        <p:nvGrpSpPr>
          <p:cNvPr id="37" name="object 37"/>
          <p:cNvGrpSpPr/>
          <p:nvPr/>
        </p:nvGrpSpPr>
        <p:grpSpPr>
          <a:xfrm>
            <a:off x="390143" y="1872995"/>
            <a:ext cx="431800" cy="3844290"/>
            <a:chOff x="390143" y="1872995"/>
            <a:chExt cx="431800" cy="3844290"/>
          </a:xfrm>
        </p:grpSpPr>
        <p:sp>
          <p:nvSpPr>
            <p:cNvPr id="38" name="object 38"/>
            <p:cNvSpPr/>
            <p:nvPr/>
          </p:nvSpPr>
          <p:spPr>
            <a:xfrm>
              <a:off x="404621" y="1887473"/>
              <a:ext cx="403225" cy="3427729"/>
            </a:xfrm>
            <a:custGeom>
              <a:avLst/>
              <a:gdLst/>
              <a:ahLst/>
              <a:cxnLst/>
              <a:rect l="l" t="t" r="r" b="b"/>
              <a:pathLst>
                <a:path w="403225" h="3427729">
                  <a:moveTo>
                    <a:pt x="0" y="240791"/>
                  </a:moveTo>
                  <a:lnTo>
                    <a:pt x="0" y="3427222"/>
                  </a:lnTo>
                </a:path>
                <a:path w="403225" h="3427729">
                  <a:moveTo>
                    <a:pt x="402640" y="0"/>
                  </a:moveTo>
                  <a:lnTo>
                    <a:pt x="0" y="240411"/>
                  </a:lnTo>
                </a:path>
              </a:pathLst>
            </a:custGeom>
            <a:ln w="28956">
              <a:solidFill>
                <a:srgbClr val="000000"/>
              </a:solidFill>
            </a:ln>
          </p:spPr>
          <p:txBody>
            <a:bodyPr wrap="square" lIns="0" tIns="0" rIns="0" bIns="0" rtlCol="0"/>
            <a:lstStyle/>
            <a:p>
              <a:endParaRPr/>
            </a:p>
          </p:txBody>
        </p:sp>
        <p:sp>
          <p:nvSpPr>
            <p:cNvPr id="39" name="object 39"/>
            <p:cNvSpPr/>
            <p:nvPr/>
          </p:nvSpPr>
          <p:spPr>
            <a:xfrm>
              <a:off x="393979" y="5270118"/>
              <a:ext cx="413384" cy="447040"/>
            </a:xfrm>
            <a:custGeom>
              <a:avLst/>
              <a:gdLst/>
              <a:ahLst/>
              <a:cxnLst/>
              <a:rect l="l" t="t" r="r" b="b"/>
              <a:pathLst>
                <a:path w="413384" h="447039">
                  <a:moveTo>
                    <a:pt x="343766" y="392588"/>
                  </a:moveTo>
                  <a:lnTo>
                    <a:pt x="322465" y="412216"/>
                  </a:lnTo>
                  <a:lnTo>
                    <a:pt x="413283" y="446658"/>
                  </a:lnTo>
                  <a:lnTo>
                    <a:pt x="400748" y="403237"/>
                  </a:lnTo>
                  <a:lnTo>
                    <a:pt x="353580" y="403237"/>
                  </a:lnTo>
                  <a:lnTo>
                    <a:pt x="343766" y="392588"/>
                  </a:lnTo>
                  <a:close/>
                </a:path>
                <a:path w="413384" h="447039">
                  <a:moveTo>
                    <a:pt x="365054" y="372971"/>
                  </a:moveTo>
                  <a:lnTo>
                    <a:pt x="343766" y="392588"/>
                  </a:lnTo>
                  <a:lnTo>
                    <a:pt x="353580" y="403237"/>
                  </a:lnTo>
                  <a:lnTo>
                    <a:pt x="374865" y="383616"/>
                  </a:lnTo>
                  <a:lnTo>
                    <a:pt x="365054" y="372971"/>
                  </a:lnTo>
                  <a:close/>
                </a:path>
                <a:path w="413384" h="447039">
                  <a:moveTo>
                    <a:pt x="386346" y="353352"/>
                  </a:moveTo>
                  <a:lnTo>
                    <a:pt x="365054" y="372971"/>
                  </a:lnTo>
                  <a:lnTo>
                    <a:pt x="374865" y="383616"/>
                  </a:lnTo>
                  <a:lnTo>
                    <a:pt x="353580" y="403237"/>
                  </a:lnTo>
                  <a:lnTo>
                    <a:pt x="400748" y="403237"/>
                  </a:lnTo>
                  <a:lnTo>
                    <a:pt x="386346" y="353352"/>
                  </a:lnTo>
                  <a:close/>
                </a:path>
                <a:path w="413384" h="447039">
                  <a:moveTo>
                    <a:pt x="21285" y="0"/>
                  </a:moveTo>
                  <a:lnTo>
                    <a:pt x="0" y="19557"/>
                  </a:lnTo>
                  <a:lnTo>
                    <a:pt x="343766" y="392588"/>
                  </a:lnTo>
                  <a:lnTo>
                    <a:pt x="365054" y="372971"/>
                  </a:lnTo>
                  <a:lnTo>
                    <a:pt x="21285" y="0"/>
                  </a:lnTo>
                  <a:close/>
                </a:path>
              </a:pathLst>
            </a:custGeom>
            <a:solidFill>
              <a:srgbClr val="000000"/>
            </a:solidFill>
          </p:spPr>
          <p:txBody>
            <a:bodyPr wrap="square" lIns="0" tIns="0" rIns="0" bIns="0" rtlCol="0"/>
            <a:lstStyle/>
            <a:p>
              <a:endParaRPr/>
            </a:p>
          </p:txBody>
        </p:sp>
      </p:grpSp>
      <p:pic>
        <p:nvPicPr>
          <p:cNvPr id="41" name="Picture 40">
            <a:extLst>
              <a:ext uri="{FF2B5EF4-FFF2-40B4-BE49-F238E27FC236}">
                <a16:creationId xmlns:a16="http://schemas.microsoft.com/office/drawing/2014/main" id="{4EAF45D2-ECFE-5042-8714-3892B0350B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60659" y="5536870"/>
            <a:ext cx="1206335" cy="7498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431782" y="2819349"/>
            <a:ext cx="4542155" cy="3749675"/>
            <a:chOff x="4431782" y="2819349"/>
            <a:chExt cx="4542155" cy="3749675"/>
          </a:xfrm>
        </p:grpSpPr>
        <p:pic>
          <p:nvPicPr>
            <p:cNvPr id="3" name="object 3"/>
            <p:cNvPicPr/>
            <p:nvPr/>
          </p:nvPicPr>
          <p:blipFill>
            <a:blip r:embed="rId2" cstate="print"/>
            <a:stretch>
              <a:fillRect/>
            </a:stretch>
          </p:blipFill>
          <p:spPr>
            <a:xfrm>
              <a:off x="4431782" y="2819349"/>
              <a:ext cx="4183399" cy="2170251"/>
            </a:xfrm>
            <a:prstGeom prst="rect">
              <a:avLst/>
            </a:prstGeom>
          </p:spPr>
        </p:pic>
        <p:pic>
          <p:nvPicPr>
            <p:cNvPr id="4" name="object 4"/>
            <p:cNvPicPr/>
            <p:nvPr/>
          </p:nvPicPr>
          <p:blipFill>
            <a:blip r:embed="rId3" cstate="print"/>
            <a:stretch>
              <a:fillRect/>
            </a:stretch>
          </p:blipFill>
          <p:spPr>
            <a:xfrm>
              <a:off x="4486656" y="2865120"/>
              <a:ext cx="4023359" cy="2019299"/>
            </a:xfrm>
            <a:prstGeom prst="rect">
              <a:avLst/>
            </a:prstGeom>
          </p:spPr>
        </p:pic>
        <p:sp>
          <p:nvSpPr>
            <p:cNvPr id="5" name="object 5"/>
            <p:cNvSpPr/>
            <p:nvPr/>
          </p:nvSpPr>
          <p:spPr>
            <a:xfrm>
              <a:off x="4467606" y="2846070"/>
              <a:ext cx="4061460" cy="2057400"/>
            </a:xfrm>
            <a:custGeom>
              <a:avLst/>
              <a:gdLst/>
              <a:ahLst/>
              <a:cxnLst/>
              <a:rect l="l" t="t" r="r" b="b"/>
              <a:pathLst>
                <a:path w="4061459" h="2057400">
                  <a:moveTo>
                    <a:pt x="0" y="2057399"/>
                  </a:moveTo>
                  <a:lnTo>
                    <a:pt x="4061459" y="2057399"/>
                  </a:lnTo>
                  <a:lnTo>
                    <a:pt x="4061459" y="0"/>
                  </a:lnTo>
                  <a:lnTo>
                    <a:pt x="0" y="0"/>
                  </a:lnTo>
                  <a:lnTo>
                    <a:pt x="0" y="2057399"/>
                  </a:lnTo>
                  <a:close/>
                </a:path>
              </a:pathLst>
            </a:custGeom>
            <a:ln w="38100">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4689348" y="4120896"/>
              <a:ext cx="4283963" cy="2447544"/>
            </a:xfrm>
            <a:prstGeom prst="rect">
              <a:avLst/>
            </a:prstGeom>
          </p:spPr>
        </p:pic>
        <p:pic>
          <p:nvPicPr>
            <p:cNvPr id="7" name="object 7"/>
            <p:cNvPicPr/>
            <p:nvPr/>
          </p:nvPicPr>
          <p:blipFill>
            <a:blip r:embed="rId5" cstate="print"/>
            <a:stretch>
              <a:fillRect/>
            </a:stretch>
          </p:blipFill>
          <p:spPr>
            <a:xfrm>
              <a:off x="4753356" y="4184904"/>
              <a:ext cx="4105655" cy="2269236"/>
            </a:xfrm>
            <a:prstGeom prst="rect">
              <a:avLst/>
            </a:prstGeom>
          </p:spPr>
        </p:pic>
        <p:sp>
          <p:nvSpPr>
            <p:cNvPr id="8" name="object 8"/>
            <p:cNvSpPr/>
            <p:nvPr/>
          </p:nvSpPr>
          <p:spPr>
            <a:xfrm>
              <a:off x="4734306" y="4165854"/>
              <a:ext cx="4144010" cy="2307590"/>
            </a:xfrm>
            <a:custGeom>
              <a:avLst/>
              <a:gdLst/>
              <a:ahLst/>
              <a:cxnLst/>
              <a:rect l="l" t="t" r="r" b="b"/>
              <a:pathLst>
                <a:path w="4144009" h="2307590">
                  <a:moveTo>
                    <a:pt x="0" y="2307336"/>
                  </a:moveTo>
                  <a:lnTo>
                    <a:pt x="4143755" y="2307336"/>
                  </a:lnTo>
                  <a:lnTo>
                    <a:pt x="4143755" y="0"/>
                  </a:lnTo>
                  <a:lnTo>
                    <a:pt x="0" y="0"/>
                  </a:lnTo>
                  <a:lnTo>
                    <a:pt x="0" y="2307336"/>
                  </a:lnTo>
                  <a:close/>
                </a:path>
              </a:pathLst>
            </a:custGeom>
            <a:ln w="38099">
              <a:solidFill>
                <a:srgbClr val="000000"/>
              </a:solidFill>
            </a:ln>
          </p:spPr>
          <p:txBody>
            <a:bodyPr wrap="square" lIns="0" tIns="0" rIns="0" bIns="0" rtlCol="0"/>
            <a:lstStyle/>
            <a:p>
              <a:endParaRPr/>
            </a:p>
          </p:txBody>
        </p:sp>
        <p:pic>
          <p:nvPicPr>
            <p:cNvPr id="9" name="object 9"/>
            <p:cNvPicPr/>
            <p:nvPr/>
          </p:nvPicPr>
          <p:blipFill>
            <a:blip r:embed="rId6" cstate="print"/>
            <a:stretch>
              <a:fillRect/>
            </a:stretch>
          </p:blipFill>
          <p:spPr>
            <a:xfrm>
              <a:off x="7792211" y="2837688"/>
              <a:ext cx="391668" cy="368808"/>
            </a:xfrm>
            <a:prstGeom prst="rect">
              <a:avLst/>
            </a:prstGeom>
          </p:spPr>
        </p:pic>
        <p:sp>
          <p:nvSpPr>
            <p:cNvPr id="10" name="object 10"/>
            <p:cNvSpPr/>
            <p:nvPr/>
          </p:nvSpPr>
          <p:spPr>
            <a:xfrm>
              <a:off x="7792211" y="2837688"/>
              <a:ext cx="391795" cy="368935"/>
            </a:xfrm>
            <a:custGeom>
              <a:avLst/>
              <a:gdLst/>
              <a:ahLst/>
              <a:cxnLst/>
              <a:rect l="l" t="t" r="r" b="b"/>
              <a:pathLst>
                <a:path w="391795" h="368935">
                  <a:moveTo>
                    <a:pt x="0" y="368808"/>
                  </a:moveTo>
                  <a:lnTo>
                    <a:pt x="391668" y="368808"/>
                  </a:lnTo>
                  <a:lnTo>
                    <a:pt x="391668" y="0"/>
                  </a:lnTo>
                  <a:lnTo>
                    <a:pt x="0" y="0"/>
                  </a:lnTo>
                  <a:lnTo>
                    <a:pt x="0" y="368808"/>
                  </a:lnTo>
                  <a:close/>
                </a:path>
              </a:pathLst>
            </a:custGeom>
            <a:ln w="6095">
              <a:solidFill>
                <a:srgbClr val="EC7C30"/>
              </a:solidFill>
            </a:ln>
          </p:spPr>
          <p:txBody>
            <a:bodyPr wrap="square" lIns="0" tIns="0" rIns="0" bIns="0" rtlCol="0"/>
            <a:lstStyle/>
            <a:p>
              <a:endParaRPr/>
            </a:p>
          </p:txBody>
        </p:sp>
      </p:grpSp>
      <p:sp>
        <p:nvSpPr>
          <p:cNvPr id="11" name="object 11"/>
          <p:cNvSpPr txBox="1">
            <a:spLocks noGrp="1"/>
          </p:cNvSpPr>
          <p:nvPr>
            <p:ph type="title"/>
          </p:nvPr>
        </p:nvSpPr>
        <p:spPr>
          <a:xfrm>
            <a:off x="707542" y="609676"/>
            <a:ext cx="66059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2:</a:t>
            </a:r>
            <a:r>
              <a:rPr spc="-15" dirty="0"/>
              <a:t> </a:t>
            </a:r>
            <a:r>
              <a:rPr spc="-5" dirty="0"/>
              <a:t>Goodness</a:t>
            </a:r>
            <a:r>
              <a:rPr spc="-30" dirty="0"/>
              <a:t> </a:t>
            </a:r>
            <a:r>
              <a:rPr dirty="0"/>
              <a:t>of</a:t>
            </a:r>
            <a:r>
              <a:rPr spc="-20" dirty="0"/>
              <a:t> </a:t>
            </a:r>
            <a:r>
              <a:rPr dirty="0"/>
              <a:t>Function</a:t>
            </a:r>
          </a:p>
        </p:txBody>
      </p:sp>
      <p:grpSp>
        <p:nvGrpSpPr>
          <p:cNvPr id="12" name="object 12"/>
          <p:cNvGrpSpPr/>
          <p:nvPr/>
        </p:nvGrpSpPr>
        <p:grpSpPr>
          <a:xfrm>
            <a:off x="1084961" y="2031364"/>
            <a:ext cx="1643380" cy="1097915"/>
            <a:chOff x="1084961" y="2031364"/>
            <a:chExt cx="1643380" cy="1097915"/>
          </a:xfrm>
        </p:grpSpPr>
        <p:pic>
          <p:nvPicPr>
            <p:cNvPr id="13" name="object 13"/>
            <p:cNvPicPr/>
            <p:nvPr/>
          </p:nvPicPr>
          <p:blipFill>
            <a:blip r:embed="rId7" cstate="print"/>
            <a:stretch>
              <a:fillRect/>
            </a:stretch>
          </p:blipFill>
          <p:spPr>
            <a:xfrm>
              <a:off x="1088136" y="2034539"/>
              <a:ext cx="1636776" cy="1091184"/>
            </a:xfrm>
            <a:prstGeom prst="rect">
              <a:avLst/>
            </a:prstGeom>
          </p:spPr>
        </p:pic>
        <p:sp>
          <p:nvSpPr>
            <p:cNvPr id="14" name="object 14"/>
            <p:cNvSpPr/>
            <p:nvPr/>
          </p:nvSpPr>
          <p:spPr>
            <a:xfrm>
              <a:off x="1088136" y="2034539"/>
              <a:ext cx="1637030" cy="1091565"/>
            </a:xfrm>
            <a:custGeom>
              <a:avLst/>
              <a:gdLst/>
              <a:ahLst/>
              <a:cxnLst/>
              <a:rect l="l" t="t" r="r" b="b"/>
              <a:pathLst>
                <a:path w="1637030" h="1091564">
                  <a:moveTo>
                    <a:pt x="1636776" y="136398"/>
                  </a:moveTo>
                  <a:lnTo>
                    <a:pt x="1607543" y="172651"/>
                  </a:lnTo>
                  <a:lnTo>
                    <a:pt x="1557980" y="194860"/>
                  </a:lnTo>
                  <a:lnTo>
                    <a:pt x="1487055" y="215051"/>
                  </a:lnTo>
                  <a:lnTo>
                    <a:pt x="1444304" y="224269"/>
                  </a:lnTo>
                  <a:lnTo>
                    <a:pt x="1397079" y="232838"/>
                  </a:lnTo>
                  <a:lnTo>
                    <a:pt x="1345669" y="240710"/>
                  </a:lnTo>
                  <a:lnTo>
                    <a:pt x="1290362" y="247836"/>
                  </a:lnTo>
                  <a:lnTo>
                    <a:pt x="1231448" y="254169"/>
                  </a:lnTo>
                  <a:lnTo>
                    <a:pt x="1169216" y="259659"/>
                  </a:lnTo>
                  <a:lnTo>
                    <a:pt x="1103954" y="264260"/>
                  </a:lnTo>
                  <a:lnTo>
                    <a:pt x="1035951" y="267922"/>
                  </a:lnTo>
                  <a:lnTo>
                    <a:pt x="965496" y="270597"/>
                  </a:lnTo>
                  <a:lnTo>
                    <a:pt x="892879" y="272238"/>
                  </a:lnTo>
                  <a:lnTo>
                    <a:pt x="818388" y="272796"/>
                  </a:lnTo>
                  <a:lnTo>
                    <a:pt x="743896" y="272238"/>
                  </a:lnTo>
                  <a:lnTo>
                    <a:pt x="671279" y="270597"/>
                  </a:lnTo>
                  <a:lnTo>
                    <a:pt x="600824" y="267922"/>
                  </a:lnTo>
                  <a:lnTo>
                    <a:pt x="532821" y="264260"/>
                  </a:lnTo>
                  <a:lnTo>
                    <a:pt x="467559" y="259659"/>
                  </a:lnTo>
                  <a:lnTo>
                    <a:pt x="405327" y="254169"/>
                  </a:lnTo>
                  <a:lnTo>
                    <a:pt x="346413" y="247836"/>
                  </a:lnTo>
                  <a:lnTo>
                    <a:pt x="291106" y="240710"/>
                  </a:lnTo>
                  <a:lnTo>
                    <a:pt x="239696" y="232838"/>
                  </a:lnTo>
                  <a:lnTo>
                    <a:pt x="192471" y="224269"/>
                  </a:lnTo>
                  <a:lnTo>
                    <a:pt x="149720" y="215051"/>
                  </a:lnTo>
                  <a:lnTo>
                    <a:pt x="111731" y="205232"/>
                  </a:lnTo>
                  <a:lnTo>
                    <a:pt x="51199" y="183983"/>
                  </a:lnTo>
                  <a:lnTo>
                    <a:pt x="13185" y="160910"/>
                  </a:lnTo>
                  <a:lnTo>
                    <a:pt x="0" y="136398"/>
                  </a:lnTo>
                  <a:lnTo>
                    <a:pt x="3344" y="123985"/>
                  </a:lnTo>
                  <a:lnTo>
                    <a:pt x="51199" y="88812"/>
                  </a:lnTo>
                  <a:lnTo>
                    <a:pt x="111731" y="67563"/>
                  </a:lnTo>
                  <a:lnTo>
                    <a:pt x="149720" y="57744"/>
                  </a:lnTo>
                  <a:lnTo>
                    <a:pt x="192471" y="48526"/>
                  </a:lnTo>
                  <a:lnTo>
                    <a:pt x="239696" y="39957"/>
                  </a:lnTo>
                  <a:lnTo>
                    <a:pt x="291106" y="32085"/>
                  </a:lnTo>
                  <a:lnTo>
                    <a:pt x="346413" y="24959"/>
                  </a:lnTo>
                  <a:lnTo>
                    <a:pt x="405327" y="18626"/>
                  </a:lnTo>
                  <a:lnTo>
                    <a:pt x="467559" y="13136"/>
                  </a:lnTo>
                  <a:lnTo>
                    <a:pt x="532821" y="8535"/>
                  </a:lnTo>
                  <a:lnTo>
                    <a:pt x="600824" y="4873"/>
                  </a:lnTo>
                  <a:lnTo>
                    <a:pt x="671279" y="2198"/>
                  </a:lnTo>
                  <a:lnTo>
                    <a:pt x="743896" y="557"/>
                  </a:lnTo>
                  <a:lnTo>
                    <a:pt x="818388" y="0"/>
                  </a:lnTo>
                  <a:lnTo>
                    <a:pt x="892879" y="557"/>
                  </a:lnTo>
                  <a:lnTo>
                    <a:pt x="965496" y="2198"/>
                  </a:lnTo>
                  <a:lnTo>
                    <a:pt x="1035951" y="4873"/>
                  </a:lnTo>
                  <a:lnTo>
                    <a:pt x="1103954" y="8535"/>
                  </a:lnTo>
                  <a:lnTo>
                    <a:pt x="1169216" y="13136"/>
                  </a:lnTo>
                  <a:lnTo>
                    <a:pt x="1231448" y="18626"/>
                  </a:lnTo>
                  <a:lnTo>
                    <a:pt x="1290362" y="24959"/>
                  </a:lnTo>
                  <a:lnTo>
                    <a:pt x="1345669" y="32085"/>
                  </a:lnTo>
                  <a:lnTo>
                    <a:pt x="1397079" y="39957"/>
                  </a:lnTo>
                  <a:lnTo>
                    <a:pt x="1444304" y="48526"/>
                  </a:lnTo>
                  <a:lnTo>
                    <a:pt x="1487055" y="57744"/>
                  </a:lnTo>
                  <a:lnTo>
                    <a:pt x="1525044" y="67563"/>
                  </a:lnTo>
                  <a:lnTo>
                    <a:pt x="1585576" y="88812"/>
                  </a:lnTo>
                  <a:lnTo>
                    <a:pt x="1623590" y="111885"/>
                  </a:lnTo>
                  <a:lnTo>
                    <a:pt x="1636776" y="136398"/>
                  </a:lnTo>
                  <a:close/>
                </a:path>
                <a:path w="1637030" h="1091564">
                  <a:moveTo>
                    <a:pt x="1636776" y="136398"/>
                  </a:moveTo>
                  <a:lnTo>
                    <a:pt x="1636776" y="954786"/>
                  </a:lnTo>
                  <a:lnTo>
                    <a:pt x="1633431" y="967198"/>
                  </a:lnTo>
                  <a:lnTo>
                    <a:pt x="1585576" y="1002371"/>
                  </a:lnTo>
                  <a:lnTo>
                    <a:pt x="1525044" y="1023620"/>
                  </a:lnTo>
                  <a:lnTo>
                    <a:pt x="1487055" y="1033439"/>
                  </a:lnTo>
                  <a:lnTo>
                    <a:pt x="1444304" y="1042657"/>
                  </a:lnTo>
                  <a:lnTo>
                    <a:pt x="1397079" y="1051226"/>
                  </a:lnTo>
                  <a:lnTo>
                    <a:pt x="1345669" y="1059098"/>
                  </a:lnTo>
                  <a:lnTo>
                    <a:pt x="1290362" y="1066224"/>
                  </a:lnTo>
                  <a:lnTo>
                    <a:pt x="1231448" y="1072557"/>
                  </a:lnTo>
                  <a:lnTo>
                    <a:pt x="1169216" y="1078047"/>
                  </a:lnTo>
                  <a:lnTo>
                    <a:pt x="1103954" y="1082648"/>
                  </a:lnTo>
                  <a:lnTo>
                    <a:pt x="1035951" y="1086310"/>
                  </a:lnTo>
                  <a:lnTo>
                    <a:pt x="965496" y="1088985"/>
                  </a:lnTo>
                  <a:lnTo>
                    <a:pt x="892879" y="1090626"/>
                  </a:lnTo>
                  <a:lnTo>
                    <a:pt x="818388" y="1091184"/>
                  </a:lnTo>
                  <a:lnTo>
                    <a:pt x="743896" y="1090626"/>
                  </a:lnTo>
                  <a:lnTo>
                    <a:pt x="671279" y="1088985"/>
                  </a:lnTo>
                  <a:lnTo>
                    <a:pt x="600824" y="1086310"/>
                  </a:lnTo>
                  <a:lnTo>
                    <a:pt x="532821" y="1082648"/>
                  </a:lnTo>
                  <a:lnTo>
                    <a:pt x="467559" y="1078047"/>
                  </a:lnTo>
                  <a:lnTo>
                    <a:pt x="405327" y="1072557"/>
                  </a:lnTo>
                  <a:lnTo>
                    <a:pt x="346413" y="1066224"/>
                  </a:lnTo>
                  <a:lnTo>
                    <a:pt x="291106" y="1059098"/>
                  </a:lnTo>
                  <a:lnTo>
                    <a:pt x="239696" y="1051226"/>
                  </a:lnTo>
                  <a:lnTo>
                    <a:pt x="192471" y="1042657"/>
                  </a:lnTo>
                  <a:lnTo>
                    <a:pt x="149720" y="1033439"/>
                  </a:lnTo>
                  <a:lnTo>
                    <a:pt x="111731" y="1023620"/>
                  </a:lnTo>
                  <a:lnTo>
                    <a:pt x="51199" y="1002371"/>
                  </a:lnTo>
                  <a:lnTo>
                    <a:pt x="13185" y="979298"/>
                  </a:lnTo>
                  <a:lnTo>
                    <a:pt x="0" y="954786"/>
                  </a:lnTo>
                  <a:lnTo>
                    <a:pt x="0" y="136398"/>
                  </a:lnTo>
                </a:path>
              </a:pathLst>
            </a:custGeom>
            <a:ln w="6096">
              <a:solidFill>
                <a:srgbClr val="EC7C30"/>
              </a:solidFill>
            </a:ln>
          </p:spPr>
          <p:txBody>
            <a:bodyPr wrap="square" lIns="0" tIns="0" rIns="0" bIns="0" rtlCol="0"/>
            <a:lstStyle/>
            <a:p>
              <a:endParaRPr/>
            </a:p>
          </p:txBody>
        </p:sp>
      </p:grpSp>
      <p:sp>
        <p:nvSpPr>
          <p:cNvPr id="15" name="object 15"/>
          <p:cNvSpPr txBox="1"/>
          <p:nvPr/>
        </p:nvSpPr>
        <p:spPr>
          <a:xfrm>
            <a:off x="1376933" y="2250135"/>
            <a:ext cx="1060450" cy="757555"/>
          </a:xfrm>
          <a:prstGeom prst="rect">
            <a:avLst/>
          </a:prstGeom>
        </p:spPr>
        <p:txBody>
          <a:bodyPr vert="horz" wrap="square" lIns="0" tIns="12700" rIns="0" bIns="0" rtlCol="0">
            <a:spAutoFit/>
          </a:bodyPr>
          <a:lstStyle/>
          <a:p>
            <a:pPr marL="60960">
              <a:lnSpc>
                <a:spcPct val="100000"/>
              </a:lnSpc>
              <a:spcBef>
                <a:spcPts val="100"/>
              </a:spcBef>
            </a:pPr>
            <a:r>
              <a:rPr sz="2400" dirty="0">
                <a:latin typeface="Calibri"/>
                <a:cs typeface="Calibri"/>
              </a:rPr>
              <a:t>A</a:t>
            </a:r>
            <a:r>
              <a:rPr sz="2400" spc="-45" dirty="0">
                <a:latin typeface="Calibri"/>
                <a:cs typeface="Calibri"/>
              </a:rPr>
              <a:t> </a:t>
            </a:r>
            <a:r>
              <a:rPr sz="2400" spc="-10" dirty="0">
                <a:latin typeface="Calibri"/>
                <a:cs typeface="Calibri"/>
              </a:rPr>
              <a:t>set</a:t>
            </a:r>
            <a:r>
              <a:rPr sz="2400" spc="-25" dirty="0">
                <a:latin typeface="Calibri"/>
                <a:cs typeface="Calibri"/>
              </a:rPr>
              <a:t> </a:t>
            </a:r>
            <a:r>
              <a:rPr sz="2400" spc="-10" dirty="0">
                <a:latin typeface="Calibri"/>
                <a:cs typeface="Calibri"/>
              </a:rPr>
              <a:t>of</a:t>
            </a:r>
            <a:endParaRPr sz="2400">
              <a:latin typeface="Calibri"/>
              <a:cs typeface="Calibri"/>
            </a:endParaRPr>
          </a:p>
          <a:p>
            <a:pPr marL="12700">
              <a:lnSpc>
                <a:spcPct val="100000"/>
              </a:lnSpc>
              <a:spcBef>
                <a:spcPts val="5"/>
              </a:spcBef>
            </a:pPr>
            <a:r>
              <a:rPr sz="2400" spc="-5" dirty="0">
                <a:latin typeface="Calibri"/>
                <a:cs typeface="Calibri"/>
              </a:rPr>
              <a:t>function</a:t>
            </a:r>
            <a:endParaRPr sz="2400">
              <a:latin typeface="Calibri"/>
              <a:cs typeface="Calibri"/>
            </a:endParaRPr>
          </a:p>
        </p:txBody>
      </p:sp>
      <p:sp>
        <p:nvSpPr>
          <p:cNvPr id="16" name="object 16"/>
          <p:cNvSpPr txBox="1"/>
          <p:nvPr/>
        </p:nvSpPr>
        <p:spPr>
          <a:xfrm>
            <a:off x="2892727" y="2651254"/>
            <a:ext cx="1038225" cy="407162"/>
          </a:xfrm>
          <a:prstGeom prst="rect">
            <a:avLst/>
          </a:prstGeom>
        </p:spPr>
        <p:txBody>
          <a:bodyPr vert="horz" wrap="square" lIns="0" tIns="14604" rIns="0" bIns="0" rtlCol="0">
            <a:spAutoFit/>
          </a:bodyPr>
          <a:lstStyle/>
          <a:p>
            <a:pPr marL="38100">
              <a:lnSpc>
                <a:spcPct val="100000"/>
              </a:lnSpc>
              <a:spcBef>
                <a:spcPts val="114"/>
              </a:spcBef>
            </a:pPr>
            <a:r>
              <a:rPr sz="2550" i="1" spc="40" dirty="0">
                <a:latin typeface="Times New Roman"/>
                <a:cs typeface="Times New Roman"/>
              </a:rPr>
              <a:t>f</a:t>
            </a:r>
            <a:r>
              <a:rPr sz="2250" spc="60" baseline="-24074" dirty="0">
                <a:latin typeface="Times New Roman"/>
                <a:cs typeface="Times New Roman"/>
              </a:rPr>
              <a:t>1</a:t>
            </a:r>
            <a:r>
              <a:rPr sz="2550" spc="40" dirty="0">
                <a:latin typeface="Times New Roman"/>
                <a:cs typeface="Times New Roman"/>
              </a:rPr>
              <a:t>,</a:t>
            </a:r>
            <a:r>
              <a:rPr sz="2550" spc="120" dirty="0">
                <a:latin typeface="Times New Roman"/>
                <a:cs typeface="Times New Roman"/>
              </a:rPr>
              <a:t> </a:t>
            </a:r>
            <a:r>
              <a:rPr sz="2550" i="1" spc="75" dirty="0">
                <a:latin typeface="Times New Roman"/>
                <a:cs typeface="Times New Roman"/>
              </a:rPr>
              <a:t>f</a:t>
            </a:r>
            <a:r>
              <a:rPr sz="2250" spc="112" baseline="-24074" dirty="0">
                <a:latin typeface="Times New Roman"/>
                <a:cs typeface="Times New Roman"/>
              </a:rPr>
              <a:t>2</a:t>
            </a:r>
            <a:r>
              <a:rPr lang="en-US" sz="2250" spc="112" baseline="-24074" dirty="0">
                <a:latin typeface="Times New Roman"/>
                <a:cs typeface="Times New Roman"/>
              </a:rPr>
              <a:t> </a:t>
            </a:r>
            <a:r>
              <a:rPr lang="en-US" sz="2250" spc="112" dirty="0">
                <a:latin typeface="Times New Roman"/>
                <a:cs typeface="Times New Roman"/>
              </a:rPr>
              <a:t>…</a:t>
            </a:r>
            <a:endParaRPr sz="2550" dirty="0">
              <a:latin typeface="Arial"/>
              <a:cs typeface="Arial"/>
            </a:endParaRPr>
          </a:p>
        </p:txBody>
      </p:sp>
      <p:grpSp>
        <p:nvGrpSpPr>
          <p:cNvPr id="17" name="object 17"/>
          <p:cNvGrpSpPr/>
          <p:nvPr/>
        </p:nvGrpSpPr>
        <p:grpSpPr>
          <a:xfrm>
            <a:off x="2682239" y="2026907"/>
            <a:ext cx="1475740" cy="861694"/>
            <a:chOff x="2682239" y="2026907"/>
            <a:chExt cx="1475740" cy="861694"/>
          </a:xfrm>
        </p:grpSpPr>
        <p:pic>
          <p:nvPicPr>
            <p:cNvPr id="18" name="object 18"/>
            <p:cNvPicPr/>
            <p:nvPr/>
          </p:nvPicPr>
          <p:blipFill>
            <a:blip r:embed="rId8" cstate="print"/>
            <a:stretch>
              <a:fillRect/>
            </a:stretch>
          </p:blipFill>
          <p:spPr>
            <a:xfrm>
              <a:off x="2761487" y="2087879"/>
              <a:ext cx="1319784" cy="635508"/>
            </a:xfrm>
            <a:prstGeom prst="rect">
              <a:avLst/>
            </a:prstGeom>
          </p:spPr>
        </p:pic>
        <p:pic>
          <p:nvPicPr>
            <p:cNvPr id="19" name="object 19"/>
            <p:cNvPicPr/>
            <p:nvPr/>
          </p:nvPicPr>
          <p:blipFill>
            <a:blip r:embed="rId9" cstate="print"/>
            <a:stretch>
              <a:fillRect/>
            </a:stretch>
          </p:blipFill>
          <p:spPr>
            <a:xfrm>
              <a:off x="2682239" y="2026907"/>
              <a:ext cx="1475232" cy="861072"/>
            </a:xfrm>
            <a:prstGeom prst="rect">
              <a:avLst/>
            </a:prstGeom>
          </p:spPr>
        </p:pic>
        <p:pic>
          <p:nvPicPr>
            <p:cNvPr id="20" name="object 20"/>
            <p:cNvPicPr/>
            <p:nvPr/>
          </p:nvPicPr>
          <p:blipFill>
            <a:blip r:embed="rId10" cstate="print"/>
            <a:stretch>
              <a:fillRect/>
            </a:stretch>
          </p:blipFill>
          <p:spPr>
            <a:xfrm>
              <a:off x="2820923" y="2127503"/>
              <a:ext cx="1205484" cy="522732"/>
            </a:xfrm>
            <a:prstGeom prst="rect">
              <a:avLst/>
            </a:prstGeom>
          </p:spPr>
        </p:pic>
      </p:grpSp>
      <p:sp>
        <p:nvSpPr>
          <p:cNvPr id="21" name="object 21"/>
          <p:cNvSpPr txBox="1"/>
          <p:nvPr/>
        </p:nvSpPr>
        <p:spPr>
          <a:xfrm>
            <a:off x="2820923" y="2127504"/>
            <a:ext cx="1205865" cy="523240"/>
          </a:xfrm>
          <a:prstGeom prst="rect">
            <a:avLst/>
          </a:prstGeom>
        </p:spPr>
        <p:txBody>
          <a:bodyPr vert="horz" wrap="square" lIns="0" tIns="22860" rIns="0" bIns="0" rtlCol="0">
            <a:spAutoFit/>
          </a:bodyPr>
          <a:lstStyle/>
          <a:p>
            <a:pPr marL="135255">
              <a:lnSpc>
                <a:spcPct val="100000"/>
              </a:lnSpc>
              <a:spcBef>
                <a:spcPts val="180"/>
              </a:spcBef>
            </a:pPr>
            <a:r>
              <a:rPr sz="2800" spc="-5" dirty="0">
                <a:solidFill>
                  <a:srgbClr val="FFFFFF"/>
                </a:solidFill>
                <a:latin typeface="Calibri"/>
                <a:cs typeface="Calibri"/>
              </a:rPr>
              <a:t>Model</a:t>
            </a:r>
            <a:endParaRPr sz="2800">
              <a:latin typeface="Calibri"/>
              <a:cs typeface="Calibri"/>
            </a:endParaRPr>
          </a:p>
        </p:txBody>
      </p:sp>
      <p:grpSp>
        <p:nvGrpSpPr>
          <p:cNvPr id="22" name="object 22"/>
          <p:cNvGrpSpPr/>
          <p:nvPr/>
        </p:nvGrpSpPr>
        <p:grpSpPr>
          <a:xfrm>
            <a:off x="1027175" y="5212079"/>
            <a:ext cx="1641475" cy="1097280"/>
            <a:chOff x="1027175" y="5212079"/>
            <a:chExt cx="1641475" cy="1097280"/>
          </a:xfrm>
        </p:grpSpPr>
        <p:pic>
          <p:nvPicPr>
            <p:cNvPr id="23" name="object 23"/>
            <p:cNvPicPr/>
            <p:nvPr/>
          </p:nvPicPr>
          <p:blipFill>
            <a:blip r:embed="rId11" cstate="print"/>
            <a:stretch>
              <a:fillRect/>
            </a:stretch>
          </p:blipFill>
          <p:spPr>
            <a:xfrm>
              <a:off x="1030223" y="5215127"/>
              <a:ext cx="1635252" cy="1091184"/>
            </a:xfrm>
            <a:prstGeom prst="rect">
              <a:avLst/>
            </a:prstGeom>
          </p:spPr>
        </p:pic>
        <p:sp>
          <p:nvSpPr>
            <p:cNvPr id="24" name="object 24"/>
            <p:cNvSpPr/>
            <p:nvPr/>
          </p:nvSpPr>
          <p:spPr>
            <a:xfrm>
              <a:off x="1030223" y="5215127"/>
              <a:ext cx="1635760" cy="1091565"/>
            </a:xfrm>
            <a:custGeom>
              <a:avLst/>
              <a:gdLst/>
              <a:ahLst/>
              <a:cxnLst/>
              <a:rect l="l" t="t" r="r" b="b"/>
              <a:pathLst>
                <a:path w="1635760" h="1091564">
                  <a:moveTo>
                    <a:pt x="1635252" y="136398"/>
                  </a:moveTo>
                  <a:lnTo>
                    <a:pt x="1606049" y="172651"/>
                  </a:lnTo>
                  <a:lnTo>
                    <a:pt x="1556536" y="194860"/>
                  </a:lnTo>
                  <a:lnTo>
                    <a:pt x="1485682" y="215051"/>
                  </a:lnTo>
                  <a:lnTo>
                    <a:pt x="1442972" y="224269"/>
                  </a:lnTo>
                  <a:lnTo>
                    <a:pt x="1395793" y="232838"/>
                  </a:lnTo>
                  <a:lnTo>
                    <a:pt x="1344432" y="240710"/>
                  </a:lnTo>
                  <a:lnTo>
                    <a:pt x="1289178" y="247836"/>
                  </a:lnTo>
                  <a:lnTo>
                    <a:pt x="1230319" y="254169"/>
                  </a:lnTo>
                  <a:lnTo>
                    <a:pt x="1168144" y="259659"/>
                  </a:lnTo>
                  <a:lnTo>
                    <a:pt x="1102942" y="264260"/>
                  </a:lnTo>
                  <a:lnTo>
                    <a:pt x="1035000" y="267922"/>
                  </a:lnTo>
                  <a:lnTo>
                    <a:pt x="964608" y="270597"/>
                  </a:lnTo>
                  <a:lnTo>
                    <a:pt x="892054" y="272238"/>
                  </a:lnTo>
                  <a:lnTo>
                    <a:pt x="817626" y="272796"/>
                  </a:lnTo>
                  <a:lnTo>
                    <a:pt x="743197" y="272238"/>
                  </a:lnTo>
                  <a:lnTo>
                    <a:pt x="670643" y="270597"/>
                  </a:lnTo>
                  <a:lnTo>
                    <a:pt x="600251" y="267922"/>
                  </a:lnTo>
                  <a:lnTo>
                    <a:pt x="532309" y="264260"/>
                  </a:lnTo>
                  <a:lnTo>
                    <a:pt x="467107" y="259659"/>
                  </a:lnTo>
                  <a:lnTo>
                    <a:pt x="404932" y="254169"/>
                  </a:lnTo>
                  <a:lnTo>
                    <a:pt x="346073" y="247836"/>
                  </a:lnTo>
                  <a:lnTo>
                    <a:pt x="290819" y="240710"/>
                  </a:lnTo>
                  <a:lnTo>
                    <a:pt x="239458" y="232838"/>
                  </a:lnTo>
                  <a:lnTo>
                    <a:pt x="192279" y="224269"/>
                  </a:lnTo>
                  <a:lnTo>
                    <a:pt x="149569" y="215051"/>
                  </a:lnTo>
                  <a:lnTo>
                    <a:pt x="111618" y="205231"/>
                  </a:lnTo>
                  <a:lnTo>
                    <a:pt x="51147" y="183983"/>
                  </a:lnTo>
                  <a:lnTo>
                    <a:pt x="13171" y="160910"/>
                  </a:lnTo>
                  <a:lnTo>
                    <a:pt x="0" y="136398"/>
                  </a:lnTo>
                  <a:lnTo>
                    <a:pt x="3340" y="123985"/>
                  </a:lnTo>
                  <a:lnTo>
                    <a:pt x="51147" y="88812"/>
                  </a:lnTo>
                  <a:lnTo>
                    <a:pt x="111618" y="67564"/>
                  </a:lnTo>
                  <a:lnTo>
                    <a:pt x="149569" y="57744"/>
                  </a:lnTo>
                  <a:lnTo>
                    <a:pt x="192279" y="48526"/>
                  </a:lnTo>
                  <a:lnTo>
                    <a:pt x="239458" y="39957"/>
                  </a:lnTo>
                  <a:lnTo>
                    <a:pt x="290819" y="32085"/>
                  </a:lnTo>
                  <a:lnTo>
                    <a:pt x="346073" y="24959"/>
                  </a:lnTo>
                  <a:lnTo>
                    <a:pt x="404932" y="18626"/>
                  </a:lnTo>
                  <a:lnTo>
                    <a:pt x="467107" y="13136"/>
                  </a:lnTo>
                  <a:lnTo>
                    <a:pt x="532309" y="8535"/>
                  </a:lnTo>
                  <a:lnTo>
                    <a:pt x="600251" y="4873"/>
                  </a:lnTo>
                  <a:lnTo>
                    <a:pt x="670643" y="2198"/>
                  </a:lnTo>
                  <a:lnTo>
                    <a:pt x="743197" y="557"/>
                  </a:lnTo>
                  <a:lnTo>
                    <a:pt x="817626" y="0"/>
                  </a:lnTo>
                  <a:lnTo>
                    <a:pt x="892054" y="557"/>
                  </a:lnTo>
                  <a:lnTo>
                    <a:pt x="964608" y="2198"/>
                  </a:lnTo>
                  <a:lnTo>
                    <a:pt x="1035000" y="4873"/>
                  </a:lnTo>
                  <a:lnTo>
                    <a:pt x="1102942" y="8535"/>
                  </a:lnTo>
                  <a:lnTo>
                    <a:pt x="1168144" y="13136"/>
                  </a:lnTo>
                  <a:lnTo>
                    <a:pt x="1230319" y="18626"/>
                  </a:lnTo>
                  <a:lnTo>
                    <a:pt x="1289178" y="24959"/>
                  </a:lnTo>
                  <a:lnTo>
                    <a:pt x="1344432" y="32085"/>
                  </a:lnTo>
                  <a:lnTo>
                    <a:pt x="1395793" y="39957"/>
                  </a:lnTo>
                  <a:lnTo>
                    <a:pt x="1442972" y="48526"/>
                  </a:lnTo>
                  <a:lnTo>
                    <a:pt x="1485682" y="57744"/>
                  </a:lnTo>
                  <a:lnTo>
                    <a:pt x="1523633" y="67563"/>
                  </a:lnTo>
                  <a:lnTo>
                    <a:pt x="1584104" y="88812"/>
                  </a:lnTo>
                  <a:lnTo>
                    <a:pt x="1622080" y="111885"/>
                  </a:lnTo>
                  <a:lnTo>
                    <a:pt x="1635252" y="136398"/>
                  </a:lnTo>
                  <a:close/>
                </a:path>
                <a:path w="1635760" h="1091564">
                  <a:moveTo>
                    <a:pt x="1635252" y="136398"/>
                  </a:moveTo>
                  <a:lnTo>
                    <a:pt x="1635252" y="954786"/>
                  </a:lnTo>
                  <a:lnTo>
                    <a:pt x="1631911" y="967201"/>
                  </a:lnTo>
                  <a:lnTo>
                    <a:pt x="1584104" y="1002382"/>
                  </a:lnTo>
                  <a:lnTo>
                    <a:pt x="1523633" y="1023631"/>
                  </a:lnTo>
                  <a:lnTo>
                    <a:pt x="1485682" y="1033450"/>
                  </a:lnTo>
                  <a:lnTo>
                    <a:pt x="1442972" y="1042667"/>
                  </a:lnTo>
                  <a:lnTo>
                    <a:pt x="1395793" y="1051236"/>
                  </a:lnTo>
                  <a:lnTo>
                    <a:pt x="1344432" y="1059106"/>
                  </a:lnTo>
                  <a:lnTo>
                    <a:pt x="1289178" y="1066231"/>
                  </a:lnTo>
                  <a:lnTo>
                    <a:pt x="1230319" y="1072562"/>
                  </a:lnTo>
                  <a:lnTo>
                    <a:pt x="1168144" y="1078052"/>
                  </a:lnTo>
                  <a:lnTo>
                    <a:pt x="1102942" y="1082651"/>
                  </a:lnTo>
                  <a:lnTo>
                    <a:pt x="1035000" y="1086312"/>
                  </a:lnTo>
                  <a:lnTo>
                    <a:pt x="964608" y="1088986"/>
                  </a:lnTo>
                  <a:lnTo>
                    <a:pt x="892054" y="1090626"/>
                  </a:lnTo>
                  <a:lnTo>
                    <a:pt x="817626" y="1091184"/>
                  </a:lnTo>
                  <a:lnTo>
                    <a:pt x="743197" y="1090626"/>
                  </a:lnTo>
                  <a:lnTo>
                    <a:pt x="670643" y="1088986"/>
                  </a:lnTo>
                  <a:lnTo>
                    <a:pt x="600251" y="1086312"/>
                  </a:lnTo>
                  <a:lnTo>
                    <a:pt x="532309" y="1082651"/>
                  </a:lnTo>
                  <a:lnTo>
                    <a:pt x="467107" y="1078052"/>
                  </a:lnTo>
                  <a:lnTo>
                    <a:pt x="404932" y="1072562"/>
                  </a:lnTo>
                  <a:lnTo>
                    <a:pt x="346073" y="1066231"/>
                  </a:lnTo>
                  <a:lnTo>
                    <a:pt x="290819" y="1059106"/>
                  </a:lnTo>
                  <a:lnTo>
                    <a:pt x="239458" y="1051236"/>
                  </a:lnTo>
                  <a:lnTo>
                    <a:pt x="192279" y="1042667"/>
                  </a:lnTo>
                  <a:lnTo>
                    <a:pt x="149569" y="1033450"/>
                  </a:lnTo>
                  <a:lnTo>
                    <a:pt x="111618" y="1023631"/>
                  </a:lnTo>
                  <a:lnTo>
                    <a:pt x="51147" y="1002382"/>
                  </a:lnTo>
                  <a:lnTo>
                    <a:pt x="13171" y="979305"/>
                  </a:lnTo>
                  <a:lnTo>
                    <a:pt x="0" y="954786"/>
                  </a:lnTo>
                  <a:lnTo>
                    <a:pt x="0" y="136398"/>
                  </a:lnTo>
                </a:path>
              </a:pathLst>
            </a:custGeom>
            <a:ln w="6096">
              <a:solidFill>
                <a:srgbClr val="FFC000"/>
              </a:solidFill>
            </a:ln>
          </p:spPr>
          <p:txBody>
            <a:bodyPr wrap="square" lIns="0" tIns="0" rIns="0" bIns="0" rtlCol="0"/>
            <a:lstStyle/>
            <a:p>
              <a:endParaRPr/>
            </a:p>
          </p:txBody>
        </p:sp>
      </p:grpSp>
      <p:sp>
        <p:nvSpPr>
          <p:cNvPr id="25" name="object 25"/>
          <p:cNvSpPr txBox="1"/>
          <p:nvPr/>
        </p:nvSpPr>
        <p:spPr>
          <a:xfrm>
            <a:off x="1345438" y="5431942"/>
            <a:ext cx="1006475" cy="757555"/>
          </a:xfrm>
          <a:prstGeom prst="rect">
            <a:avLst/>
          </a:prstGeom>
        </p:spPr>
        <p:txBody>
          <a:bodyPr vert="horz" wrap="square" lIns="0" tIns="12700" rIns="0" bIns="0" rtlCol="0">
            <a:spAutoFit/>
          </a:bodyPr>
          <a:lstStyle/>
          <a:p>
            <a:pPr algn="ctr">
              <a:lnSpc>
                <a:spcPct val="100000"/>
              </a:lnSpc>
              <a:spcBef>
                <a:spcPts val="100"/>
              </a:spcBef>
            </a:pPr>
            <a:r>
              <a:rPr sz="2400" spc="-25" dirty="0">
                <a:latin typeface="Calibri"/>
                <a:cs typeface="Calibri"/>
              </a:rPr>
              <a:t>Training</a:t>
            </a:r>
            <a:endParaRPr sz="2400">
              <a:latin typeface="Calibri"/>
              <a:cs typeface="Calibri"/>
            </a:endParaRPr>
          </a:p>
          <a:p>
            <a:pPr algn="ctr">
              <a:lnSpc>
                <a:spcPct val="100000"/>
              </a:lnSpc>
              <a:spcBef>
                <a:spcPts val="5"/>
              </a:spcBef>
            </a:pPr>
            <a:r>
              <a:rPr sz="2400" spc="-15" dirty="0">
                <a:latin typeface="Calibri"/>
                <a:cs typeface="Calibri"/>
              </a:rPr>
              <a:t>Data</a:t>
            </a:r>
            <a:endParaRPr sz="2400">
              <a:latin typeface="Calibri"/>
              <a:cs typeface="Calibri"/>
            </a:endParaRPr>
          </a:p>
        </p:txBody>
      </p:sp>
      <p:sp>
        <p:nvSpPr>
          <p:cNvPr id="26" name="object 26"/>
          <p:cNvSpPr txBox="1"/>
          <p:nvPr/>
        </p:nvSpPr>
        <p:spPr>
          <a:xfrm>
            <a:off x="4863210" y="2032761"/>
            <a:ext cx="1092835" cy="748030"/>
          </a:xfrm>
          <a:prstGeom prst="rect">
            <a:avLst/>
          </a:prstGeom>
        </p:spPr>
        <p:txBody>
          <a:bodyPr vert="horz" wrap="square" lIns="0" tIns="31750" rIns="0" bIns="0" rtlCol="0">
            <a:spAutoFit/>
          </a:bodyPr>
          <a:lstStyle/>
          <a:p>
            <a:pPr marL="172085" marR="5080" indent="-160020">
              <a:lnSpc>
                <a:spcPts val="2810"/>
              </a:lnSpc>
              <a:spcBef>
                <a:spcPts val="250"/>
              </a:spcBef>
            </a:pPr>
            <a:r>
              <a:rPr sz="2400" spc="-5" dirty="0">
                <a:solidFill>
                  <a:srgbClr val="212121"/>
                </a:solidFill>
                <a:latin typeface="Arial"/>
                <a:cs typeface="Arial"/>
              </a:rPr>
              <a:t>function  input:</a:t>
            </a:r>
            <a:endParaRPr sz="2400">
              <a:latin typeface="Arial"/>
              <a:cs typeface="Arial"/>
            </a:endParaRPr>
          </a:p>
        </p:txBody>
      </p:sp>
      <p:sp>
        <p:nvSpPr>
          <p:cNvPr id="27" name="object 27"/>
          <p:cNvSpPr txBox="1"/>
          <p:nvPr/>
        </p:nvSpPr>
        <p:spPr>
          <a:xfrm>
            <a:off x="6415278" y="2029459"/>
            <a:ext cx="2125345" cy="748030"/>
          </a:xfrm>
          <a:prstGeom prst="rect">
            <a:avLst/>
          </a:prstGeom>
        </p:spPr>
        <p:txBody>
          <a:bodyPr vert="horz" wrap="square" lIns="0" tIns="31750" rIns="0" bIns="0" rtlCol="0">
            <a:spAutoFit/>
          </a:bodyPr>
          <a:lstStyle/>
          <a:p>
            <a:pPr marL="12700" marR="5080" indent="499745">
              <a:lnSpc>
                <a:spcPts val="2810"/>
              </a:lnSpc>
              <a:spcBef>
                <a:spcPts val="250"/>
              </a:spcBef>
            </a:pPr>
            <a:r>
              <a:rPr sz="2400" spc="-5" dirty="0">
                <a:solidFill>
                  <a:srgbClr val="212121"/>
                </a:solidFill>
                <a:latin typeface="Arial"/>
                <a:cs typeface="Arial"/>
              </a:rPr>
              <a:t>function </a:t>
            </a:r>
            <a:r>
              <a:rPr sz="2400" dirty="0">
                <a:solidFill>
                  <a:srgbClr val="212121"/>
                </a:solidFill>
                <a:latin typeface="Arial"/>
                <a:cs typeface="Arial"/>
              </a:rPr>
              <a:t> Output</a:t>
            </a:r>
            <a:r>
              <a:rPr sz="2400" spc="-80" dirty="0">
                <a:solidFill>
                  <a:srgbClr val="212121"/>
                </a:solidFill>
                <a:latin typeface="Arial"/>
                <a:cs typeface="Arial"/>
              </a:rPr>
              <a:t> </a:t>
            </a:r>
            <a:r>
              <a:rPr sz="2400" spc="-5" dirty="0">
                <a:solidFill>
                  <a:srgbClr val="212121"/>
                </a:solidFill>
                <a:latin typeface="Arial"/>
                <a:cs typeface="Arial"/>
              </a:rPr>
              <a:t>(scalar):</a:t>
            </a:r>
            <a:endParaRPr sz="2400">
              <a:latin typeface="Arial"/>
              <a:cs typeface="Arial"/>
            </a:endParaRPr>
          </a:p>
        </p:txBody>
      </p:sp>
      <p:grpSp>
        <p:nvGrpSpPr>
          <p:cNvPr id="29" name="object 29"/>
          <p:cNvGrpSpPr/>
          <p:nvPr/>
        </p:nvGrpSpPr>
        <p:grpSpPr>
          <a:xfrm>
            <a:off x="5701157" y="3473069"/>
            <a:ext cx="390525" cy="377190"/>
            <a:chOff x="5701157" y="3473069"/>
            <a:chExt cx="390525" cy="377190"/>
          </a:xfrm>
        </p:grpSpPr>
        <p:pic>
          <p:nvPicPr>
            <p:cNvPr id="30" name="object 30"/>
            <p:cNvPicPr/>
            <p:nvPr/>
          </p:nvPicPr>
          <p:blipFill>
            <a:blip r:embed="rId12" cstate="print"/>
            <a:stretch>
              <a:fillRect/>
            </a:stretch>
          </p:blipFill>
          <p:spPr>
            <a:xfrm>
              <a:off x="5704332" y="3476244"/>
              <a:ext cx="384048" cy="370332"/>
            </a:xfrm>
            <a:prstGeom prst="rect">
              <a:avLst/>
            </a:prstGeom>
          </p:spPr>
        </p:pic>
        <p:sp>
          <p:nvSpPr>
            <p:cNvPr id="31" name="object 31"/>
            <p:cNvSpPr/>
            <p:nvPr/>
          </p:nvSpPr>
          <p:spPr>
            <a:xfrm>
              <a:off x="5704332" y="3476244"/>
              <a:ext cx="384175" cy="370840"/>
            </a:xfrm>
            <a:custGeom>
              <a:avLst/>
              <a:gdLst/>
              <a:ahLst/>
              <a:cxnLst/>
              <a:rect l="l" t="t" r="r" b="b"/>
              <a:pathLst>
                <a:path w="384175" h="370839">
                  <a:moveTo>
                    <a:pt x="0" y="370332"/>
                  </a:moveTo>
                  <a:lnTo>
                    <a:pt x="384048" y="370332"/>
                  </a:lnTo>
                  <a:lnTo>
                    <a:pt x="384048" y="0"/>
                  </a:lnTo>
                  <a:lnTo>
                    <a:pt x="0" y="0"/>
                  </a:lnTo>
                  <a:lnTo>
                    <a:pt x="0" y="370332"/>
                  </a:lnTo>
                  <a:close/>
                </a:path>
              </a:pathLst>
            </a:custGeom>
            <a:ln w="6095">
              <a:solidFill>
                <a:srgbClr val="EC7C30"/>
              </a:solidFill>
            </a:ln>
          </p:spPr>
          <p:txBody>
            <a:bodyPr wrap="square" lIns="0" tIns="0" rIns="0" bIns="0" rtlCol="0"/>
            <a:lstStyle/>
            <a:p>
              <a:endParaRPr/>
            </a:p>
          </p:txBody>
        </p:sp>
      </p:grpSp>
      <p:sp>
        <p:nvSpPr>
          <p:cNvPr id="32" name="object 32"/>
          <p:cNvSpPr txBox="1"/>
          <p:nvPr/>
        </p:nvSpPr>
        <p:spPr>
          <a:xfrm>
            <a:off x="5704332" y="3476244"/>
            <a:ext cx="384175" cy="370840"/>
          </a:xfrm>
          <a:prstGeom prst="rect">
            <a:avLst/>
          </a:prstGeom>
        </p:spPr>
        <p:txBody>
          <a:bodyPr vert="horz" wrap="square" lIns="0" tIns="0" rIns="0" bIns="0" rtlCol="0">
            <a:spAutoFit/>
          </a:bodyPr>
          <a:lstStyle/>
          <a:p>
            <a:pPr marL="34925">
              <a:lnSpc>
                <a:spcPts val="1885"/>
              </a:lnSpc>
            </a:pPr>
            <a:r>
              <a:rPr sz="3600" spc="82" baseline="-20833" dirty="0">
                <a:latin typeface="Cambria Math"/>
                <a:cs typeface="Cambria Math"/>
              </a:rPr>
              <a:t>𝑥</a:t>
            </a:r>
            <a:r>
              <a:rPr sz="1750" spc="55" dirty="0">
                <a:latin typeface="Cambria Math"/>
                <a:cs typeface="Cambria Math"/>
              </a:rPr>
              <a:t>1</a:t>
            </a:r>
            <a:endParaRPr sz="1750">
              <a:latin typeface="Cambria Math"/>
              <a:cs typeface="Cambria Math"/>
            </a:endParaRPr>
          </a:p>
        </p:txBody>
      </p:sp>
      <p:grpSp>
        <p:nvGrpSpPr>
          <p:cNvPr id="33" name="object 33"/>
          <p:cNvGrpSpPr/>
          <p:nvPr/>
        </p:nvGrpSpPr>
        <p:grpSpPr>
          <a:xfrm>
            <a:off x="5893180" y="4776089"/>
            <a:ext cx="398145" cy="375285"/>
            <a:chOff x="5893180" y="4776089"/>
            <a:chExt cx="398145" cy="375285"/>
          </a:xfrm>
        </p:grpSpPr>
        <p:pic>
          <p:nvPicPr>
            <p:cNvPr id="34" name="object 34"/>
            <p:cNvPicPr/>
            <p:nvPr/>
          </p:nvPicPr>
          <p:blipFill>
            <a:blip r:embed="rId13" cstate="print"/>
            <a:stretch>
              <a:fillRect/>
            </a:stretch>
          </p:blipFill>
          <p:spPr>
            <a:xfrm>
              <a:off x="5896355" y="4779264"/>
              <a:ext cx="391667" cy="368807"/>
            </a:xfrm>
            <a:prstGeom prst="rect">
              <a:avLst/>
            </a:prstGeom>
          </p:spPr>
        </p:pic>
        <p:sp>
          <p:nvSpPr>
            <p:cNvPr id="35" name="object 35"/>
            <p:cNvSpPr/>
            <p:nvPr/>
          </p:nvSpPr>
          <p:spPr>
            <a:xfrm>
              <a:off x="5896355" y="4779264"/>
              <a:ext cx="391795" cy="368935"/>
            </a:xfrm>
            <a:custGeom>
              <a:avLst/>
              <a:gdLst/>
              <a:ahLst/>
              <a:cxnLst/>
              <a:rect l="l" t="t" r="r" b="b"/>
              <a:pathLst>
                <a:path w="391795" h="368935">
                  <a:moveTo>
                    <a:pt x="0" y="368807"/>
                  </a:moveTo>
                  <a:lnTo>
                    <a:pt x="391667" y="368807"/>
                  </a:lnTo>
                  <a:lnTo>
                    <a:pt x="391667" y="0"/>
                  </a:lnTo>
                  <a:lnTo>
                    <a:pt x="0" y="0"/>
                  </a:lnTo>
                  <a:lnTo>
                    <a:pt x="0" y="368807"/>
                  </a:lnTo>
                  <a:close/>
                </a:path>
              </a:pathLst>
            </a:custGeom>
            <a:ln w="6096">
              <a:solidFill>
                <a:srgbClr val="EC7C30"/>
              </a:solidFill>
            </a:ln>
          </p:spPr>
          <p:txBody>
            <a:bodyPr wrap="square" lIns="0" tIns="0" rIns="0" bIns="0" rtlCol="0"/>
            <a:lstStyle/>
            <a:p>
              <a:endParaRPr/>
            </a:p>
          </p:txBody>
        </p:sp>
      </p:grpSp>
      <p:sp>
        <p:nvSpPr>
          <p:cNvPr id="36" name="object 36"/>
          <p:cNvSpPr txBox="1"/>
          <p:nvPr/>
        </p:nvSpPr>
        <p:spPr>
          <a:xfrm>
            <a:off x="5870955" y="4639817"/>
            <a:ext cx="442595" cy="391160"/>
          </a:xfrm>
          <a:prstGeom prst="rect">
            <a:avLst/>
          </a:prstGeom>
        </p:spPr>
        <p:txBody>
          <a:bodyPr vert="horz" wrap="square" lIns="0" tIns="12700" rIns="0" bIns="0" rtlCol="0">
            <a:spAutoFit/>
          </a:bodyPr>
          <a:lstStyle/>
          <a:p>
            <a:pPr marL="60960">
              <a:lnSpc>
                <a:spcPct val="100000"/>
              </a:lnSpc>
              <a:spcBef>
                <a:spcPts val="100"/>
              </a:spcBef>
            </a:pPr>
            <a:r>
              <a:rPr sz="3600" spc="120" baseline="-20833" dirty="0">
                <a:latin typeface="Cambria Math"/>
                <a:cs typeface="Cambria Math"/>
              </a:rPr>
              <a:t>𝑥</a:t>
            </a:r>
            <a:r>
              <a:rPr sz="1750" spc="80" dirty="0">
                <a:latin typeface="Cambria Math"/>
                <a:cs typeface="Cambria Math"/>
              </a:rPr>
              <a:t>2</a:t>
            </a:r>
            <a:endParaRPr sz="1750">
              <a:latin typeface="Cambria Math"/>
              <a:cs typeface="Cambria Math"/>
            </a:endParaRPr>
          </a:p>
        </p:txBody>
      </p:sp>
      <p:grpSp>
        <p:nvGrpSpPr>
          <p:cNvPr id="37" name="object 37"/>
          <p:cNvGrpSpPr/>
          <p:nvPr/>
        </p:nvGrpSpPr>
        <p:grpSpPr>
          <a:xfrm>
            <a:off x="8109077" y="4335653"/>
            <a:ext cx="404495" cy="375285"/>
            <a:chOff x="8109077" y="4335653"/>
            <a:chExt cx="404495" cy="375285"/>
          </a:xfrm>
        </p:grpSpPr>
        <p:pic>
          <p:nvPicPr>
            <p:cNvPr id="38" name="object 38"/>
            <p:cNvPicPr/>
            <p:nvPr/>
          </p:nvPicPr>
          <p:blipFill>
            <a:blip r:embed="rId14" cstate="print"/>
            <a:stretch>
              <a:fillRect/>
            </a:stretch>
          </p:blipFill>
          <p:spPr>
            <a:xfrm>
              <a:off x="8112252" y="4338828"/>
              <a:ext cx="397764" cy="368807"/>
            </a:xfrm>
            <a:prstGeom prst="rect">
              <a:avLst/>
            </a:prstGeom>
          </p:spPr>
        </p:pic>
        <p:sp>
          <p:nvSpPr>
            <p:cNvPr id="39" name="object 39"/>
            <p:cNvSpPr/>
            <p:nvPr/>
          </p:nvSpPr>
          <p:spPr>
            <a:xfrm>
              <a:off x="8112252" y="4338828"/>
              <a:ext cx="398145" cy="368935"/>
            </a:xfrm>
            <a:custGeom>
              <a:avLst/>
              <a:gdLst/>
              <a:ahLst/>
              <a:cxnLst/>
              <a:rect l="l" t="t" r="r" b="b"/>
              <a:pathLst>
                <a:path w="398145" h="368935">
                  <a:moveTo>
                    <a:pt x="0" y="368808"/>
                  </a:moveTo>
                  <a:lnTo>
                    <a:pt x="397764" y="368808"/>
                  </a:lnTo>
                  <a:lnTo>
                    <a:pt x="397764" y="0"/>
                  </a:lnTo>
                  <a:lnTo>
                    <a:pt x="0" y="0"/>
                  </a:lnTo>
                  <a:lnTo>
                    <a:pt x="0" y="368808"/>
                  </a:lnTo>
                  <a:close/>
                </a:path>
              </a:pathLst>
            </a:custGeom>
            <a:ln w="6096">
              <a:solidFill>
                <a:srgbClr val="EC7C30"/>
              </a:solidFill>
            </a:ln>
          </p:spPr>
          <p:txBody>
            <a:bodyPr wrap="square" lIns="0" tIns="0" rIns="0" bIns="0" rtlCol="0"/>
            <a:lstStyle/>
            <a:p>
              <a:endParaRPr/>
            </a:p>
          </p:txBody>
        </p:sp>
      </p:grpSp>
      <p:sp>
        <p:nvSpPr>
          <p:cNvPr id="41" name="object 41"/>
          <p:cNvSpPr/>
          <p:nvPr/>
        </p:nvSpPr>
        <p:spPr>
          <a:xfrm>
            <a:off x="7146797" y="2849117"/>
            <a:ext cx="906780" cy="1835150"/>
          </a:xfrm>
          <a:custGeom>
            <a:avLst/>
            <a:gdLst/>
            <a:ahLst/>
            <a:cxnLst/>
            <a:rect l="l" t="t" r="r" b="b"/>
            <a:pathLst>
              <a:path w="906779" h="1835150">
                <a:moveTo>
                  <a:pt x="0" y="321563"/>
                </a:moveTo>
                <a:lnTo>
                  <a:pt x="576072" y="321563"/>
                </a:lnTo>
                <a:lnTo>
                  <a:pt x="576072" y="0"/>
                </a:lnTo>
                <a:lnTo>
                  <a:pt x="0" y="0"/>
                </a:lnTo>
                <a:lnTo>
                  <a:pt x="0" y="321563"/>
                </a:lnTo>
                <a:close/>
              </a:path>
              <a:path w="906779" h="1835150">
                <a:moveTo>
                  <a:pt x="330707" y="1834895"/>
                </a:moveTo>
                <a:lnTo>
                  <a:pt x="906779" y="1834895"/>
                </a:lnTo>
                <a:lnTo>
                  <a:pt x="906779" y="1513331"/>
                </a:lnTo>
                <a:lnTo>
                  <a:pt x="330707" y="1513331"/>
                </a:lnTo>
                <a:lnTo>
                  <a:pt x="330707" y="1834895"/>
                </a:lnTo>
                <a:close/>
              </a:path>
            </a:pathLst>
          </a:custGeom>
          <a:ln w="38100">
            <a:solidFill>
              <a:srgbClr val="FF0000"/>
            </a:solidFill>
          </a:ln>
        </p:spPr>
        <p:txBody>
          <a:bodyPr wrap="square" lIns="0" tIns="0" rIns="0" bIns="0" rtlCol="0"/>
          <a:lstStyle/>
          <a:p>
            <a:endParaRPr/>
          </a:p>
        </p:txBody>
      </p:sp>
      <p:sp>
        <p:nvSpPr>
          <p:cNvPr id="42" name="object 42"/>
          <p:cNvSpPr txBox="1"/>
          <p:nvPr/>
        </p:nvSpPr>
        <p:spPr>
          <a:xfrm>
            <a:off x="945083" y="1506423"/>
            <a:ext cx="1967230" cy="452120"/>
          </a:xfrm>
          <a:prstGeom prst="rect">
            <a:avLst/>
          </a:prstGeom>
        </p:spPr>
        <p:txBody>
          <a:bodyPr vert="horz" wrap="square" lIns="0" tIns="12065" rIns="0" bIns="0" rtlCol="0">
            <a:spAutoFit/>
          </a:bodyPr>
          <a:lstStyle/>
          <a:p>
            <a:pPr marL="25400">
              <a:lnSpc>
                <a:spcPct val="100000"/>
              </a:lnSpc>
              <a:spcBef>
                <a:spcPts val="95"/>
              </a:spcBef>
            </a:pPr>
            <a:r>
              <a:rPr sz="2800" spc="-5" dirty="0">
                <a:latin typeface="Calibri"/>
                <a:cs typeface="Calibri"/>
              </a:rPr>
              <a:t>y</a:t>
            </a:r>
            <a:r>
              <a:rPr sz="2800" spc="-10" dirty="0">
                <a:latin typeface="Calibri"/>
                <a:cs typeface="Calibri"/>
              </a:rPr>
              <a:t> </a:t>
            </a:r>
            <a:r>
              <a:rPr sz="2800" spc="-5" dirty="0">
                <a:latin typeface="Calibri"/>
                <a:cs typeface="Calibri"/>
              </a:rPr>
              <a:t>= b</a:t>
            </a:r>
            <a:r>
              <a:rPr sz="2800" spc="-10" dirty="0">
                <a:latin typeface="Calibri"/>
                <a:cs typeface="Calibri"/>
              </a:rPr>
              <a:t> </a:t>
            </a:r>
            <a:r>
              <a:rPr sz="2800" spc="-5" dirty="0">
                <a:latin typeface="Calibri"/>
                <a:cs typeface="Calibri"/>
              </a:rPr>
              <a:t>+</a:t>
            </a:r>
            <a:r>
              <a:rPr sz="2800" dirty="0">
                <a:latin typeface="Calibri"/>
                <a:cs typeface="Calibri"/>
              </a:rPr>
              <a:t> </a:t>
            </a:r>
            <a:r>
              <a:rPr sz="2800" spc="-5" dirty="0">
                <a:latin typeface="Calibri"/>
                <a:cs typeface="Calibri"/>
              </a:rPr>
              <a:t>w</a:t>
            </a:r>
            <a:r>
              <a:rPr sz="2800" spc="5" dirty="0">
                <a:latin typeface="Calibri"/>
                <a:cs typeface="Calibri"/>
              </a:rPr>
              <a:t> </a:t>
            </a:r>
            <a:r>
              <a:rPr sz="2800" spc="95" dirty="0">
                <a:latin typeface="Cambria Math"/>
                <a:cs typeface="Cambria Math"/>
              </a:rPr>
              <a:t>∙</a:t>
            </a:r>
            <a:r>
              <a:rPr sz="2800" spc="10" dirty="0">
                <a:latin typeface="Cambria Math"/>
                <a:cs typeface="Cambria Math"/>
              </a:rPr>
              <a:t> </a:t>
            </a:r>
            <a:r>
              <a:rPr sz="2800" spc="-20" dirty="0">
                <a:latin typeface="Calibri"/>
                <a:cs typeface="Calibri"/>
              </a:rPr>
              <a:t>x</a:t>
            </a:r>
            <a:r>
              <a:rPr sz="2775" spc="-30" baseline="-21021" dirty="0">
                <a:latin typeface="Calibri"/>
                <a:cs typeface="Calibri"/>
              </a:rPr>
              <a:t>cp</a:t>
            </a:r>
            <a:endParaRPr sz="2775" baseline="-21021">
              <a:latin typeface="Calibri"/>
              <a:cs typeface="Calibri"/>
            </a:endParaRPr>
          </a:p>
        </p:txBody>
      </p:sp>
      <p:pic>
        <p:nvPicPr>
          <p:cNvPr id="44" name="Picture 43">
            <a:extLst>
              <a:ext uri="{FF2B5EF4-FFF2-40B4-BE49-F238E27FC236}">
                <a16:creationId xmlns:a16="http://schemas.microsoft.com/office/drawing/2014/main" id="{A8E0EF37-2D70-B142-A63B-AD755B32D69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05864" y="2856508"/>
            <a:ext cx="368300" cy="342900"/>
          </a:xfrm>
          <a:prstGeom prst="rect">
            <a:avLst/>
          </a:prstGeom>
        </p:spPr>
      </p:pic>
      <p:pic>
        <p:nvPicPr>
          <p:cNvPr id="47" name="Picture 46">
            <a:extLst>
              <a:ext uri="{FF2B5EF4-FFF2-40B4-BE49-F238E27FC236}">
                <a16:creationId xmlns:a16="http://schemas.microsoft.com/office/drawing/2014/main" id="{D9DCD38C-CFB7-8941-A429-CF8EE311C62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33334" y="4366324"/>
            <a:ext cx="3556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66059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2:</a:t>
            </a:r>
            <a:r>
              <a:rPr spc="-15" dirty="0"/>
              <a:t> </a:t>
            </a:r>
            <a:r>
              <a:rPr spc="-5" dirty="0"/>
              <a:t>Goodness</a:t>
            </a:r>
            <a:r>
              <a:rPr spc="-30" dirty="0"/>
              <a:t> </a:t>
            </a:r>
            <a:r>
              <a:rPr dirty="0"/>
              <a:t>of</a:t>
            </a:r>
            <a:r>
              <a:rPr spc="-20" dirty="0"/>
              <a:t> </a:t>
            </a:r>
            <a:r>
              <a:rPr dirty="0"/>
              <a:t>Function</a:t>
            </a:r>
          </a:p>
        </p:txBody>
      </p:sp>
      <p:grpSp>
        <p:nvGrpSpPr>
          <p:cNvPr id="3" name="object 3"/>
          <p:cNvGrpSpPr/>
          <p:nvPr/>
        </p:nvGrpSpPr>
        <p:grpSpPr>
          <a:xfrm>
            <a:off x="2778274" y="1868423"/>
            <a:ext cx="6006465" cy="3962400"/>
            <a:chOff x="2778274" y="1868423"/>
            <a:chExt cx="6006465" cy="3962400"/>
          </a:xfrm>
        </p:grpSpPr>
        <p:pic>
          <p:nvPicPr>
            <p:cNvPr id="4" name="object 4"/>
            <p:cNvPicPr/>
            <p:nvPr/>
          </p:nvPicPr>
          <p:blipFill>
            <a:blip r:embed="rId2" cstate="print"/>
            <a:stretch>
              <a:fillRect/>
            </a:stretch>
          </p:blipFill>
          <p:spPr>
            <a:xfrm>
              <a:off x="2778274" y="1868423"/>
              <a:ext cx="6006035" cy="3962400"/>
            </a:xfrm>
            <a:prstGeom prst="rect">
              <a:avLst/>
            </a:prstGeom>
          </p:spPr>
        </p:pic>
        <p:sp>
          <p:nvSpPr>
            <p:cNvPr id="5" name="object 5"/>
            <p:cNvSpPr/>
            <p:nvPr/>
          </p:nvSpPr>
          <p:spPr>
            <a:xfrm>
              <a:off x="4502022" y="3308857"/>
              <a:ext cx="1106170" cy="368300"/>
            </a:xfrm>
            <a:custGeom>
              <a:avLst/>
              <a:gdLst/>
              <a:ahLst/>
              <a:cxnLst/>
              <a:rect l="l" t="t" r="r" b="b"/>
              <a:pathLst>
                <a:path w="1106170" h="368300">
                  <a:moveTo>
                    <a:pt x="1009141" y="0"/>
                  </a:moveTo>
                  <a:lnTo>
                    <a:pt x="1005459" y="12191"/>
                  </a:lnTo>
                  <a:lnTo>
                    <a:pt x="1022367" y="20954"/>
                  </a:lnTo>
                  <a:lnTo>
                    <a:pt x="1037097" y="33718"/>
                  </a:lnTo>
                  <a:lnTo>
                    <a:pt x="1060068" y="71246"/>
                  </a:lnTo>
                  <a:lnTo>
                    <a:pt x="1073959" y="122285"/>
                  </a:lnTo>
                  <a:lnTo>
                    <a:pt x="1078611" y="184276"/>
                  </a:lnTo>
                  <a:lnTo>
                    <a:pt x="1077446" y="216540"/>
                  </a:lnTo>
                  <a:lnTo>
                    <a:pt x="1068163" y="272877"/>
                  </a:lnTo>
                  <a:lnTo>
                    <a:pt x="1049660" y="317690"/>
                  </a:lnTo>
                  <a:lnTo>
                    <a:pt x="1022367" y="347217"/>
                  </a:lnTo>
                  <a:lnTo>
                    <a:pt x="1005459" y="355980"/>
                  </a:lnTo>
                  <a:lnTo>
                    <a:pt x="1009141" y="368172"/>
                  </a:lnTo>
                  <a:lnTo>
                    <a:pt x="1050289" y="346265"/>
                  </a:lnTo>
                  <a:lnTo>
                    <a:pt x="1080769" y="304926"/>
                  </a:lnTo>
                  <a:lnTo>
                    <a:pt x="1099629" y="249189"/>
                  </a:lnTo>
                  <a:lnTo>
                    <a:pt x="1105915" y="184022"/>
                  </a:lnTo>
                  <a:lnTo>
                    <a:pt x="1104344" y="150328"/>
                  </a:lnTo>
                  <a:lnTo>
                    <a:pt x="1091771" y="89939"/>
                  </a:lnTo>
                  <a:lnTo>
                    <a:pt x="1066863" y="40147"/>
                  </a:lnTo>
                  <a:lnTo>
                    <a:pt x="1031049" y="8524"/>
                  </a:lnTo>
                  <a:lnTo>
                    <a:pt x="1009141" y="0"/>
                  </a:lnTo>
                  <a:close/>
                </a:path>
                <a:path w="1106170" h="368300">
                  <a:moveTo>
                    <a:pt x="96774" y="0"/>
                  </a:moveTo>
                  <a:lnTo>
                    <a:pt x="55625" y="21907"/>
                  </a:lnTo>
                  <a:lnTo>
                    <a:pt x="25146" y="63245"/>
                  </a:lnTo>
                  <a:lnTo>
                    <a:pt x="6286" y="118967"/>
                  </a:lnTo>
                  <a:lnTo>
                    <a:pt x="0" y="184022"/>
                  </a:lnTo>
                  <a:lnTo>
                    <a:pt x="1571" y="217791"/>
                  </a:lnTo>
                  <a:lnTo>
                    <a:pt x="14144" y="278231"/>
                  </a:lnTo>
                  <a:lnTo>
                    <a:pt x="39052" y="328025"/>
                  </a:lnTo>
                  <a:lnTo>
                    <a:pt x="74866" y="359648"/>
                  </a:lnTo>
                  <a:lnTo>
                    <a:pt x="96774" y="368172"/>
                  </a:lnTo>
                  <a:lnTo>
                    <a:pt x="100456" y="355980"/>
                  </a:lnTo>
                  <a:lnTo>
                    <a:pt x="83548" y="347217"/>
                  </a:lnTo>
                  <a:lnTo>
                    <a:pt x="68818" y="334454"/>
                  </a:lnTo>
                  <a:lnTo>
                    <a:pt x="45847" y="296925"/>
                  </a:lnTo>
                  <a:lnTo>
                    <a:pt x="32019" y="246078"/>
                  </a:lnTo>
                  <a:lnTo>
                    <a:pt x="27431" y="184276"/>
                  </a:lnTo>
                  <a:lnTo>
                    <a:pt x="28576" y="151917"/>
                  </a:lnTo>
                  <a:lnTo>
                    <a:pt x="37772" y="95390"/>
                  </a:lnTo>
                  <a:lnTo>
                    <a:pt x="56255" y="50482"/>
                  </a:lnTo>
                  <a:lnTo>
                    <a:pt x="83548" y="20954"/>
                  </a:lnTo>
                  <a:lnTo>
                    <a:pt x="100456" y="12191"/>
                  </a:lnTo>
                  <a:lnTo>
                    <a:pt x="96774" y="0"/>
                  </a:lnTo>
                  <a:close/>
                </a:path>
              </a:pathLst>
            </a:custGeom>
            <a:solidFill>
              <a:srgbClr val="000000"/>
            </a:solidFill>
          </p:spPr>
          <p:txBody>
            <a:bodyPr wrap="square" lIns="0" tIns="0" rIns="0" bIns="0" rtlCol="0"/>
            <a:lstStyle/>
            <a:p>
              <a:endParaRPr/>
            </a:p>
          </p:txBody>
        </p:sp>
      </p:grpSp>
      <p:sp>
        <p:nvSpPr>
          <p:cNvPr id="6" name="object 6"/>
          <p:cNvSpPr txBox="1"/>
          <p:nvPr/>
        </p:nvSpPr>
        <p:spPr>
          <a:xfrm>
            <a:off x="1791461" y="6327444"/>
            <a:ext cx="58331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Source:</a:t>
            </a:r>
            <a:r>
              <a:rPr sz="1800" spc="-35" dirty="0">
                <a:latin typeface="Calibri"/>
                <a:cs typeface="Calibri"/>
              </a:rPr>
              <a:t> </a:t>
            </a:r>
            <a:r>
              <a:rPr sz="1800" spc="-10" dirty="0">
                <a:latin typeface="Calibri"/>
                <a:cs typeface="Calibri"/>
              </a:rPr>
              <a:t>http</a:t>
            </a:r>
            <a:r>
              <a:rPr sz="1800" spc="-10" dirty="0">
                <a:latin typeface="Calibri"/>
                <a:cs typeface="Calibri"/>
                <a:hlinkClick r:id="rId3"/>
              </a:rPr>
              <a:t>s://w</a:t>
            </a:r>
            <a:r>
              <a:rPr sz="1800" spc="-10" dirty="0">
                <a:latin typeface="Calibri"/>
                <a:cs typeface="Calibri"/>
              </a:rPr>
              <a:t>ww</a:t>
            </a:r>
            <a:r>
              <a:rPr sz="1800" spc="-10" dirty="0">
                <a:latin typeface="Calibri"/>
                <a:cs typeface="Calibri"/>
                <a:hlinkClick r:id="rId3"/>
              </a:rPr>
              <a:t>.openin</a:t>
            </a:r>
            <a:r>
              <a:rPr sz="1800" spc="-10" dirty="0">
                <a:latin typeface="Calibri"/>
                <a:cs typeface="Calibri"/>
              </a:rPr>
              <a:t>tr</a:t>
            </a:r>
            <a:r>
              <a:rPr sz="1800" spc="-10" dirty="0">
                <a:latin typeface="Calibri"/>
                <a:cs typeface="Calibri"/>
                <a:hlinkClick r:id="rId3"/>
              </a:rPr>
              <a:t>o.org/stat/data/?data=pokemon</a:t>
            </a:r>
            <a:endParaRPr sz="1800">
              <a:latin typeface="Calibri"/>
              <a:cs typeface="Calibri"/>
            </a:endParaRPr>
          </a:p>
        </p:txBody>
      </p:sp>
      <p:sp>
        <p:nvSpPr>
          <p:cNvPr id="9" name="object 9"/>
          <p:cNvSpPr/>
          <p:nvPr/>
        </p:nvSpPr>
        <p:spPr>
          <a:xfrm>
            <a:off x="5027929" y="3725417"/>
            <a:ext cx="173355" cy="753745"/>
          </a:xfrm>
          <a:custGeom>
            <a:avLst/>
            <a:gdLst/>
            <a:ahLst/>
            <a:cxnLst/>
            <a:rect l="l" t="t" r="r" b="b"/>
            <a:pathLst>
              <a:path w="173354" h="753745">
                <a:moveTo>
                  <a:pt x="57082" y="83054"/>
                </a:moveTo>
                <a:lnTo>
                  <a:pt x="28509" y="88015"/>
                </a:lnTo>
                <a:lnTo>
                  <a:pt x="144272" y="753744"/>
                </a:lnTo>
                <a:lnTo>
                  <a:pt x="172847" y="748791"/>
                </a:lnTo>
                <a:lnTo>
                  <a:pt x="57082" y="83054"/>
                </a:lnTo>
                <a:close/>
              </a:path>
              <a:path w="173354" h="753745">
                <a:moveTo>
                  <a:pt x="27940" y="0"/>
                </a:moveTo>
                <a:lnTo>
                  <a:pt x="0" y="92963"/>
                </a:lnTo>
                <a:lnTo>
                  <a:pt x="28509" y="88015"/>
                </a:lnTo>
                <a:lnTo>
                  <a:pt x="26035" y="73786"/>
                </a:lnTo>
                <a:lnTo>
                  <a:pt x="54610" y="68833"/>
                </a:lnTo>
                <a:lnTo>
                  <a:pt x="78754" y="68833"/>
                </a:lnTo>
                <a:lnTo>
                  <a:pt x="27940" y="0"/>
                </a:lnTo>
                <a:close/>
              </a:path>
              <a:path w="173354" h="753745">
                <a:moveTo>
                  <a:pt x="54610" y="68833"/>
                </a:moveTo>
                <a:lnTo>
                  <a:pt x="26035" y="73786"/>
                </a:lnTo>
                <a:lnTo>
                  <a:pt x="28509" y="88015"/>
                </a:lnTo>
                <a:lnTo>
                  <a:pt x="57082" y="83054"/>
                </a:lnTo>
                <a:lnTo>
                  <a:pt x="54610" y="68833"/>
                </a:lnTo>
                <a:close/>
              </a:path>
              <a:path w="173354" h="753745">
                <a:moveTo>
                  <a:pt x="78754" y="68833"/>
                </a:moveTo>
                <a:lnTo>
                  <a:pt x="54610" y="68833"/>
                </a:lnTo>
                <a:lnTo>
                  <a:pt x="57082" y="83054"/>
                </a:lnTo>
                <a:lnTo>
                  <a:pt x="85598" y="78104"/>
                </a:lnTo>
                <a:lnTo>
                  <a:pt x="78754" y="68833"/>
                </a:lnTo>
                <a:close/>
              </a:path>
            </a:pathLst>
          </a:custGeom>
          <a:solidFill>
            <a:srgbClr val="000000"/>
          </a:solidFill>
        </p:spPr>
        <p:txBody>
          <a:bodyPr wrap="square" lIns="0" tIns="0" rIns="0" bIns="0" rtlCol="0"/>
          <a:lstStyle/>
          <a:p>
            <a:endParaRPr/>
          </a:p>
        </p:txBody>
      </p:sp>
      <p:sp>
        <p:nvSpPr>
          <p:cNvPr id="10" name="object 10"/>
          <p:cNvSpPr/>
          <p:nvPr/>
        </p:nvSpPr>
        <p:spPr>
          <a:xfrm>
            <a:off x="834707" y="2890266"/>
            <a:ext cx="944880" cy="282575"/>
          </a:xfrm>
          <a:custGeom>
            <a:avLst/>
            <a:gdLst/>
            <a:ahLst/>
            <a:cxnLst/>
            <a:rect l="l" t="t" r="r" b="b"/>
            <a:pathLst>
              <a:path w="944880" h="282575">
                <a:moveTo>
                  <a:pt x="854646" y="0"/>
                </a:moveTo>
                <a:lnTo>
                  <a:pt x="850582" y="11557"/>
                </a:lnTo>
                <a:lnTo>
                  <a:pt x="866945" y="18631"/>
                </a:lnTo>
                <a:lnTo>
                  <a:pt x="880998" y="28432"/>
                </a:lnTo>
                <a:lnTo>
                  <a:pt x="909532" y="73925"/>
                </a:lnTo>
                <a:lnTo>
                  <a:pt x="917862" y="115732"/>
                </a:lnTo>
                <a:lnTo>
                  <a:pt x="918908" y="139826"/>
                </a:lnTo>
                <a:lnTo>
                  <a:pt x="917860" y="164707"/>
                </a:lnTo>
                <a:lnTo>
                  <a:pt x="909478" y="207656"/>
                </a:lnTo>
                <a:lnTo>
                  <a:pt x="880999" y="253857"/>
                </a:lnTo>
                <a:lnTo>
                  <a:pt x="851090" y="270891"/>
                </a:lnTo>
                <a:lnTo>
                  <a:pt x="854646" y="282448"/>
                </a:lnTo>
                <a:lnTo>
                  <a:pt x="893143" y="264318"/>
                </a:lnTo>
                <a:lnTo>
                  <a:pt x="921448" y="233045"/>
                </a:lnTo>
                <a:lnTo>
                  <a:pt x="938879" y="191150"/>
                </a:lnTo>
                <a:lnTo>
                  <a:pt x="944689" y="141350"/>
                </a:lnTo>
                <a:lnTo>
                  <a:pt x="943234" y="115466"/>
                </a:lnTo>
                <a:lnTo>
                  <a:pt x="931562" y="69556"/>
                </a:lnTo>
                <a:lnTo>
                  <a:pt x="908438" y="32218"/>
                </a:lnTo>
                <a:lnTo>
                  <a:pt x="875101" y="7453"/>
                </a:lnTo>
                <a:lnTo>
                  <a:pt x="854646" y="0"/>
                </a:lnTo>
                <a:close/>
              </a:path>
              <a:path w="944880" h="282575">
                <a:moveTo>
                  <a:pt x="90043" y="0"/>
                </a:moveTo>
                <a:lnTo>
                  <a:pt x="51628" y="18192"/>
                </a:lnTo>
                <a:lnTo>
                  <a:pt x="23291" y="49530"/>
                </a:lnTo>
                <a:lnTo>
                  <a:pt x="5821" y="91535"/>
                </a:lnTo>
                <a:lnTo>
                  <a:pt x="0" y="141350"/>
                </a:lnTo>
                <a:lnTo>
                  <a:pt x="1450" y="167233"/>
                </a:lnTo>
                <a:lnTo>
                  <a:pt x="13056" y="213092"/>
                </a:lnTo>
                <a:lnTo>
                  <a:pt x="36100" y="250336"/>
                </a:lnTo>
                <a:lnTo>
                  <a:pt x="69514" y="275014"/>
                </a:lnTo>
                <a:lnTo>
                  <a:pt x="90043" y="282448"/>
                </a:lnTo>
                <a:lnTo>
                  <a:pt x="93611" y="270891"/>
                </a:lnTo>
                <a:lnTo>
                  <a:pt x="77528" y="263773"/>
                </a:lnTo>
                <a:lnTo>
                  <a:pt x="63647" y="253857"/>
                </a:lnTo>
                <a:lnTo>
                  <a:pt x="35167" y="207656"/>
                </a:lnTo>
                <a:lnTo>
                  <a:pt x="26790" y="164707"/>
                </a:lnTo>
                <a:lnTo>
                  <a:pt x="25742" y="139826"/>
                </a:lnTo>
                <a:lnTo>
                  <a:pt x="26790" y="115732"/>
                </a:lnTo>
                <a:lnTo>
                  <a:pt x="35167" y="73925"/>
                </a:lnTo>
                <a:lnTo>
                  <a:pt x="63755" y="28432"/>
                </a:lnTo>
                <a:lnTo>
                  <a:pt x="94056" y="11557"/>
                </a:lnTo>
                <a:lnTo>
                  <a:pt x="90043" y="0"/>
                </a:lnTo>
                <a:close/>
              </a:path>
            </a:pathLst>
          </a:custGeom>
          <a:solidFill>
            <a:srgbClr val="000000"/>
          </a:solidFill>
        </p:spPr>
        <p:txBody>
          <a:bodyPr wrap="square" lIns="0" tIns="0" rIns="0" bIns="0" rtlCol="0"/>
          <a:lstStyle/>
          <a:p>
            <a:endParaRPr/>
          </a:p>
        </p:txBody>
      </p:sp>
      <p:sp>
        <p:nvSpPr>
          <p:cNvPr id="11" name="object 11"/>
          <p:cNvSpPr txBox="1"/>
          <p:nvPr/>
        </p:nvSpPr>
        <p:spPr>
          <a:xfrm>
            <a:off x="624433" y="1774697"/>
            <a:ext cx="1756410" cy="1417320"/>
          </a:xfrm>
          <a:prstGeom prst="rect">
            <a:avLst/>
          </a:prstGeom>
        </p:spPr>
        <p:txBody>
          <a:bodyPr vert="horz" wrap="square" lIns="0" tIns="12700" rIns="0" bIns="0" rtlCol="0">
            <a:spAutoFit/>
          </a:bodyPr>
          <a:lstStyle/>
          <a:p>
            <a:pPr marL="48260" marR="17780" indent="-22860">
              <a:lnSpc>
                <a:spcPct val="100000"/>
              </a:lnSpc>
              <a:spcBef>
                <a:spcPts val="100"/>
              </a:spcBef>
            </a:pPr>
            <a:r>
              <a:rPr sz="2400" spc="-25" dirty="0">
                <a:latin typeface="Calibri"/>
                <a:cs typeface="Calibri"/>
              </a:rPr>
              <a:t>Training</a:t>
            </a:r>
            <a:r>
              <a:rPr sz="2400" spc="-80" dirty="0">
                <a:latin typeface="Calibri"/>
                <a:cs typeface="Calibri"/>
              </a:rPr>
              <a:t> </a:t>
            </a:r>
            <a:r>
              <a:rPr sz="2400" spc="-15" dirty="0">
                <a:latin typeface="Calibri"/>
                <a:cs typeface="Calibri"/>
              </a:rPr>
              <a:t>Data: </a:t>
            </a:r>
            <a:r>
              <a:rPr sz="2400" spc="-525" dirty="0">
                <a:latin typeface="Calibri"/>
                <a:cs typeface="Calibri"/>
              </a:rPr>
              <a:t> </a:t>
            </a:r>
            <a:r>
              <a:rPr sz="2400" spc="-5" dirty="0">
                <a:latin typeface="Calibri"/>
                <a:cs typeface="Calibri"/>
              </a:rPr>
              <a:t>10</a:t>
            </a:r>
            <a:r>
              <a:rPr sz="2400" spc="-55" dirty="0">
                <a:latin typeface="Calibri"/>
                <a:cs typeface="Calibri"/>
              </a:rPr>
              <a:t> </a:t>
            </a:r>
            <a:r>
              <a:rPr sz="2400" spc="-15" dirty="0">
                <a:latin typeface="Calibri"/>
                <a:cs typeface="Calibri"/>
              </a:rPr>
              <a:t>pokemons</a:t>
            </a:r>
            <a:endParaRPr sz="2400" dirty="0">
              <a:latin typeface="Calibri"/>
              <a:cs typeface="Calibri"/>
            </a:endParaRPr>
          </a:p>
          <a:p>
            <a:pPr>
              <a:lnSpc>
                <a:spcPct val="100000"/>
              </a:lnSpc>
            </a:pPr>
            <a:endParaRPr sz="1900" dirty="0">
              <a:latin typeface="Calibri"/>
              <a:cs typeface="Calibri"/>
            </a:endParaRPr>
          </a:p>
          <a:p>
            <a:pPr marL="309880">
              <a:lnSpc>
                <a:spcPct val="100000"/>
              </a:lnSpc>
            </a:pPr>
            <a:r>
              <a:rPr sz="2400" spc="75" dirty="0">
                <a:latin typeface="Cambria Math"/>
                <a:cs typeface="Cambria Math"/>
              </a:rPr>
              <a:t>𝑥</a:t>
            </a:r>
            <a:r>
              <a:rPr sz="2625" spc="195" baseline="28571" dirty="0">
                <a:latin typeface="Cambria Math"/>
                <a:cs typeface="Cambria Math"/>
              </a:rPr>
              <a:t>1</a:t>
            </a:r>
            <a:r>
              <a:rPr sz="2400" dirty="0">
                <a:latin typeface="Cambria Math"/>
                <a:cs typeface="Cambria Math"/>
              </a:rPr>
              <a:t>,</a:t>
            </a:r>
            <a:r>
              <a:rPr sz="2400" spc="-135" dirty="0">
                <a:latin typeface="Cambria Math"/>
                <a:cs typeface="Cambria Math"/>
              </a:rPr>
              <a:t> </a:t>
            </a:r>
            <a:r>
              <a:rPr sz="2400" spc="-1019" dirty="0">
                <a:latin typeface="Cambria Math"/>
                <a:cs typeface="Cambria Math"/>
              </a:rPr>
              <a:t>𝑦</a:t>
            </a:r>
            <a:r>
              <a:rPr lang="si-LK" sz="2400" spc="-819" dirty="0">
                <a:latin typeface="Cambria Math"/>
                <a:cs typeface="Cambria Math"/>
              </a:rPr>
              <a:t>ො</a:t>
            </a:r>
            <a:r>
              <a:rPr sz="2625" spc="60" baseline="28571" dirty="0">
                <a:latin typeface="Cambria Math"/>
                <a:cs typeface="Cambria Math"/>
              </a:rPr>
              <a:t>1</a:t>
            </a:r>
            <a:endParaRPr sz="2625" baseline="28571" dirty="0">
              <a:latin typeface="Cambria Math"/>
              <a:cs typeface="Cambria Math"/>
            </a:endParaRPr>
          </a:p>
        </p:txBody>
      </p:sp>
      <p:sp>
        <p:nvSpPr>
          <p:cNvPr id="12" name="object 12"/>
          <p:cNvSpPr/>
          <p:nvPr/>
        </p:nvSpPr>
        <p:spPr>
          <a:xfrm>
            <a:off x="833183" y="3434588"/>
            <a:ext cx="958850" cy="282575"/>
          </a:xfrm>
          <a:custGeom>
            <a:avLst/>
            <a:gdLst/>
            <a:ahLst/>
            <a:cxnLst/>
            <a:rect l="l" t="t" r="r" b="b"/>
            <a:pathLst>
              <a:path w="958850" h="282575">
                <a:moveTo>
                  <a:pt x="868362" y="0"/>
                </a:moveTo>
                <a:lnTo>
                  <a:pt x="864298" y="11429"/>
                </a:lnTo>
                <a:lnTo>
                  <a:pt x="880661" y="18577"/>
                </a:lnTo>
                <a:lnTo>
                  <a:pt x="894715" y="28416"/>
                </a:lnTo>
                <a:lnTo>
                  <a:pt x="923248" y="73925"/>
                </a:lnTo>
                <a:lnTo>
                  <a:pt x="931578" y="115732"/>
                </a:lnTo>
                <a:lnTo>
                  <a:pt x="932624" y="139826"/>
                </a:lnTo>
                <a:lnTo>
                  <a:pt x="931576" y="164689"/>
                </a:lnTo>
                <a:lnTo>
                  <a:pt x="923194" y="207603"/>
                </a:lnTo>
                <a:lnTo>
                  <a:pt x="894715" y="253857"/>
                </a:lnTo>
                <a:lnTo>
                  <a:pt x="864806" y="270891"/>
                </a:lnTo>
                <a:lnTo>
                  <a:pt x="868362" y="282320"/>
                </a:lnTo>
                <a:lnTo>
                  <a:pt x="906859" y="264302"/>
                </a:lnTo>
                <a:lnTo>
                  <a:pt x="935164" y="233044"/>
                </a:lnTo>
                <a:lnTo>
                  <a:pt x="952595" y="191134"/>
                </a:lnTo>
                <a:lnTo>
                  <a:pt x="958405" y="141224"/>
                </a:lnTo>
                <a:lnTo>
                  <a:pt x="956950" y="115341"/>
                </a:lnTo>
                <a:lnTo>
                  <a:pt x="945278" y="69482"/>
                </a:lnTo>
                <a:lnTo>
                  <a:pt x="922154" y="32146"/>
                </a:lnTo>
                <a:lnTo>
                  <a:pt x="888817" y="7381"/>
                </a:lnTo>
                <a:lnTo>
                  <a:pt x="868362" y="0"/>
                </a:lnTo>
                <a:close/>
              </a:path>
              <a:path w="958850" h="282575">
                <a:moveTo>
                  <a:pt x="90042" y="0"/>
                </a:moveTo>
                <a:lnTo>
                  <a:pt x="51628" y="18097"/>
                </a:lnTo>
                <a:lnTo>
                  <a:pt x="23291" y="49529"/>
                </a:lnTo>
                <a:lnTo>
                  <a:pt x="5821" y="91424"/>
                </a:lnTo>
                <a:lnTo>
                  <a:pt x="0" y="141224"/>
                </a:lnTo>
                <a:lnTo>
                  <a:pt x="1450" y="167179"/>
                </a:lnTo>
                <a:lnTo>
                  <a:pt x="13056" y="213090"/>
                </a:lnTo>
                <a:lnTo>
                  <a:pt x="36100" y="250334"/>
                </a:lnTo>
                <a:lnTo>
                  <a:pt x="69514" y="274960"/>
                </a:lnTo>
                <a:lnTo>
                  <a:pt x="90042" y="282320"/>
                </a:lnTo>
                <a:lnTo>
                  <a:pt x="93611" y="270891"/>
                </a:lnTo>
                <a:lnTo>
                  <a:pt x="77523" y="263773"/>
                </a:lnTo>
                <a:lnTo>
                  <a:pt x="63642" y="253857"/>
                </a:lnTo>
                <a:lnTo>
                  <a:pt x="35167" y="207603"/>
                </a:lnTo>
                <a:lnTo>
                  <a:pt x="26790" y="164689"/>
                </a:lnTo>
                <a:lnTo>
                  <a:pt x="25742" y="139826"/>
                </a:lnTo>
                <a:lnTo>
                  <a:pt x="26790" y="115732"/>
                </a:lnTo>
                <a:lnTo>
                  <a:pt x="35167" y="73925"/>
                </a:lnTo>
                <a:lnTo>
                  <a:pt x="63755" y="28416"/>
                </a:lnTo>
                <a:lnTo>
                  <a:pt x="94056" y="11429"/>
                </a:lnTo>
                <a:lnTo>
                  <a:pt x="90042" y="0"/>
                </a:lnTo>
                <a:close/>
              </a:path>
            </a:pathLst>
          </a:custGeom>
          <a:solidFill>
            <a:srgbClr val="000000"/>
          </a:solidFill>
        </p:spPr>
        <p:txBody>
          <a:bodyPr wrap="square" lIns="0" tIns="0" rIns="0" bIns="0" rtlCol="0"/>
          <a:lstStyle/>
          <a:p>
            <a:endParaRPr/>
          </a:p>
        </p:txBody>
      </p:sp>
      <p:sp>
        <p:nvSpPr>
          <p:cNvPr id="13" name="object 13"/>
          <p:cNvSpPr txBox="1"/>
          <p:nvPr/>
        </p:nvSpPr>
        <p:spPr>
          <a:xfrm>
            <a:off x="894892" y="3345307"/>
            <a:ext cx="822960" cy="391160"/>
          </a:xfrm>
          <a:prstGeom prst="rect">
            <a:avLst/>
          </a:prstGeom>
        </p:spPr>
        <p:txBody>
          <a:bodyPr vert="horz" wrap="square" lIns="0" tIns="12700" rIns="0" bIns="0" rtlCol="0">
            <a:spAutoFit/>
          </a:bodyPr>
          <a:lstStyle/>
          <a:p>
            <a:pPr marL="38100">
              <a:lnSpc>
                <a:spcPct val="100000"/>
              </a:lnSpc>
              <a:spcBef>
                <a:spcPts val="100"/>
              </a:spcBef>
            </a:pPr>
            <a:r>
              <a:rPr sz="2400" spc="85" dirty="0">
                <a:latin typeface="Cambria Math"/>
                <a:cs typeface="Cambria Math"/>
              </a:rPr>
              <a:t>𝑥</a:t>
            </a:r>
            <a:r>
              <a:rPr sz="2625" spc="127" baseline="28571" dirty="0">
                <a:latin typeface="Cambria Math"/>
                <a:cs typeface="Cambria Math"/>
              </a:rPr>
              <a:t>2</a:t>
            </a:r>
            <a:r>
              <a:rPr sz="2400" spc="85" dirty="0">
                <a:latin typeface="Cambria Math"/>
                <a:cs typeface="Cambria Math"/>
              </a:rPr>
              <a:t>, </a:t>
            </a:r>
            <a:r>
              <a:rPr sz="2400" spc="90" dirty="0">
                <a:latin typeface="Cambria Math"/>
                <a:cs typeface="Cambria Math"/>
              </a:rPr>
              <a:t> </a:t>
            </a:r>
            <a:r>
              <a:rPr sz="2400" spc="-650" dirty="0">
                <a:latin typeface="Cambria Math"/>
                <a:cs typeface="Cambria Math"/>
              </a:rPr>
              <a:t>𝑦ො</a:t>
            </a:r>
            <a:r>
              <a:rPr sz="2625" spc="-975" baseline="28571" dirty="0">
                <a:latin typeface="Cambria Math"/>
                <a:cs typeface="Cambria Math"/>
              </a:rPr>
              <a:t>2</a:t>
            </a:r>
            <a:endParaRPr sz="2625" baseline="28571">
              <a:latin typeface="Cambria Math"/>
              <a:cs typeface="Cambria Math"/>
            </a:endParaRPr>
          </a:p>
        </p:txBody>
      </p:sp>
      <p:sp>
        <p:nvSpPr>
          <p:cNvPr id="14" name="object 14"/>
          <p:cNvSpPr/>
          <p:nvPr/>
        </p:nvSpPr>
        <p:spPr>
          <a:xfrm>
            <a:off x="829627" y="4769611"/>
            <a:ext cx="1200785" cy="282575"/>
          </a:xfrm>
          <a:custGeom>
            <a:avLst/>
            <a:gdLst/>
            <a:ahLst/>
            <a:cxnLst/>
            <a:rect l="l" t="t" r="r" b="b"/>
            <a:pathLst>
              <a:path w="1200785" h="282575">
                <a:moveTo>
                  <a:pt x="1110678" y="0"/>
                </a:moveTo>
                <a:lnTo>
                  <a:pt x="1106614" y="11430"/>
                </a:lnTo>
                <a:lnTo>
                  <a:pt x="1122977" y="18522"/>
                </a:lnTo>
                <a:lnTo>
                  <a:pt x="1137031" y="28352"/>
                </a:lnTo>
                <a:lnTo>
                  <a:pt x="1165564" y="73852"/>
                </a:lnTo>
                <a:lnTo>
                  <a:pt x="1173894" y="115623"/>
                </a:lnTo>
                <a:lnTo>
                  <a:pt x="1174940" y="139700"/>
                </a:lnTo>
                <a:lnTo>
                  <a:pt x="1173892" y="164633"/>
                </a:lnTo>
                <a:lnTo>
                  <a:pt x="1165510" y="207547"/>
                </a:lnTo>
                <a:lnTo>
                  <a:pt x="1137031" y="253841"/>
                </a:lnTo>
                <a:lnTo>
                  <a:pt x="1107122" y="270890"/>
                </a:lnTo>
                <a:lnTo>
                  <a:pt x="1110678" y="282320"/>
                </a:lnTo>
                <a:lnTo>
                  <a:pt x="1149175" y="264239"/>
                </a:lnTo>
                <a:lnTo>
                  <a:pt x="1177480" y="232918"/>
                </a:lnTo>
                <a:lnTo>
                  <a:pt x="1194911" y="191119"/>
                </a:lnTo>
                <a:lnTo>
                  <a:pt x="1200721" y="141224"/>
                </a:lnTo>
                <a:lnTo>
                  <a:pt x="1199266" y="115341"/>
                </a:lnTo>
                <a:lnTo>
                  <a:pt x="1187594" y="69482"/>
                </a:lnTo>
                <a:lnTo>
                  <a:pt x="1164470" y="32146"/>
                </a:lnTo>
                <a:lnTo>
                  <a:pt x="1131133" y="7381"/>
                </a:lnTo>
                <a:lnTo>
                  <a:pt x="1110678" y="0"/>
                </a:lnTo>
                <a:close/>
              </a:path>
              <a:path w="1200785" h="282575">
                <a:moveTo>
                  <a:pt x="90043" y="0"/>
                </a:moveTo>
                <a:lnTo>
                  <a:pt x="51628" y="18097"/>
                </a:lnTo>
                <a:lnTo>
                  <a:pt x="23291" y="49530"/>
                </a:lnTo>
                <a:lnTo>
                  <a:pt x="5821" y="91424"/>
                </a:lnTo>
                <a:lnTo>
                  <a:pt x="0" y="141224"/>
                </a:lnTo>
                <a:lnTo>
                  <a:pt x="1450" y="167177"/>
                </a:lnTo>
                <a:lnTo>
                  <a:pt x="13056" y="213036"/>
                </a:lnTo>
                <a:lnTo>
                  <a:pt x="36100" y="250227"/>
                </a:lnTo>
                <a:lnTo>
                  <a:pt x="69514" y="274941"/>
                </a:lnTo>
                <a:lnTo>
                  <a:pt x="90043" y="282320"/>
                </a:lnTo>
                <a:lnTo>
                  <a:pt x="93611" y="270890"/>
                </a:lnTo>
                <a:lnTo>
                  <a:pt x="77523" y="263771"/>
                </a:lnTo>
                <a:lnTo>
                  <a:pt x="63642" y="253841"/>
                </a:lnTo>
                <a:lnTo>
                  <a:pt x="35167" y="207547"/>
                </a:lnTo>
                <a:lnTo>
                  <a:pt x="26790" y="164633"/>
                </a:lnTo>
                <a:lnTo>
                  <a:pt x="25742" y="139700"/>
                </a:lnTo>
                <a:lnTo>
                  <a:pt x="26790" y="115623"/>
                </a:lnTo>
                <a:lnTo>
                  <a:pt x="35167" y="73852"/>
                </a:lnTo>
                <a:lnTo>
                  <a:pt x="63755" y="28352"/>
                </a:lnTo>
                <a:lnTo>
                  <a:pt x="94056" y="11430"/>
                </a:lnTo>
                <a:lnTo>
                  <a:pt x="90043" y="0"/>
                </a:lnTo>
                <a:close/>
              </a:path>
            </a:pathLst>
          </a:custGeom>
          <a:solidFill>
            <a:srgbClr val="000000"/>
          </a:solidFill>
        </p:spPr>
        <p:txBody>
          <a:bodyPr wrap="square" lIns="0" tIns="0" rIns="0" bIns="0" rtlCol="0"/>
          <a:lstStyle/>
          <a:p>
            <a:endParaRPr/>
          </a:p>
        </p:txBody>
      </p:sp>
      <p:sp>
        <p:nvSpPr>
          <p:cNvPr id="15" name="object 15"/>
          <p:cNvSpPr txBox="1"/>
          <p:nvPr/>
        </p:nvSpPr>
        <p:spPr>
          <a:xfrm>
            <a:off x="891539" y="4569332"/>
            <a:ext cx="1065530" cy="391160"/>
          </a:xfrm>
          <a:prstGeom prst="rect">
            <a:avLst/>
          </a:prstGeom>
        </p:spPr>
        <p:txBody>
          <a:bodyPr vert="horz" wrap="square" lIns="0" tIns="12700" rIns="0" bIns="0" rtlCol="0">
            <a:spAutoFit/>
          </a:bodyPr>
          <a:lstStyle/>
          <a:p>
            <a:pPr marL="38100">
              <a:lnSpc>
                <a:spcPct val="100000"/>
              </a:lnSpc>
              <a:spcBef>
                <a:spcPts val="100"/>
              </a:spcBef>
            </a:pPr>
            <a:r>
              <a:rPr sz="3600" spc="112" baseline="-20833" dirty="0">
                <a:latin typeface="Cambria Math"/>
                <a:cs typeface="Cambria Math"/>
              </a:rPr>
              <a:t>𝑥</a:t>
            </a:r>
            <a:r>
              <a:rPr sz="1750" spc="30" dirty="0">
                <a:latin typeface="Cambria Math"/>
                <a:cs typeface="Cambria Math"/>
              </a:rPr>
              <a:t>1</a:t>
            </a:r>
            <a:r>
              <a:rPr sz="1750" spc="140" dirty="0">
                <a:latin typeface="Cambria Math"/>
                <a:cs typeface="Cambria Math"/>
              </a:rPr>
              <a:t>0</a:t>
            </a:r>
            <a:r>
              <a:rPr sz="3600" baseline="-20833" dirty="0">
                <a:latin typeface="Cambria Math"/>
                <a:cs typeface="Cambria Math"/>
              </a:rPr>
              <a:t>,</a:t>
            </a:r>
            <a:r>
              <a:rPr sz="3600" spc="-202" baseline="-20833" dirty="0">
                <a:latin typeface="Cambria Math"/>
                <a:cs typeface="Cambria Math"/>
              </a:rPr>
              <a:t> </a:t>
            </a:r>
            <a:r>
              <a:rPr sz="3600" spc="-1604" baseline="-20833" dirty="0">
                <a:latin typeface="Cambria Math"/>
                <a:cs typeface="Cambria Math"/>
              </a:rPr>
              <a:t>𝑦</a:t>
            </a:r>
            <a:r>
              <a:rPr sz="3600" spc="-1305" baseline="-20833" dirty="0">
                <a:latin typeface="Cambria Math"/>
                <a:cs typeface="Cambria Math"/>
              </a:rPr>
              <a:t>ො</a:t>
            </a:r>
            <a:r>
              <a:rPr sz="1750" spc="-20" dirty="0">
                <a:latin typeface="Cambria Math"/>
                <a:cs typeface="Cambria Math"/>
              </a:rPr>
              <a:t>10</a:t>
            </a:r>
            <a:endParaRPr sz="1750">
              <a:latin typeface="Cambria Math"/>
              <a:cs typeface="Cambria Math"/>
            </a:endParaRPr>
          </a:p>
        </p:txBody>
      </p:sp>
      <p:sp>
        <p:nvSpPr>
          <p:cNvPr id="16" name="object 16"/>
          <p:cNvSpPr txBox="1"/>
          <p:nvPr/>
        </p:nvSpPr>
        <p:spPr>
          <a:xfrm>
            <a:off x="1182727" y="3918584"/>
            <a:ext cx="441959" cy="619125"/>
          </a:xfrm>
          <a:prstGeom prst="rect">
            <a:avLst/>
          </a:prstGeom>
        </p:spPr>
        <p:txBody>
          <a:bodyPr vert="vert" wrap="square" lIns="0" tIns="0" rIns="0" bIns="0" rtlCol="0">
            <a:spAutoFit/>
          </a:bodyPr>
          <a:lstStyle/>
          <a:p>
            <a:pPr marL="12700">
              <a:lnSpc>
                <a:spcPts val="3315"/>
              </a:lnSpc>
            </a:pPr>
            <a:r>
              <a:rPr sz="2800" dirty="0">
                <a:latin typeface="Cambria Math"/>
                <a:cs typeface="Cambria Math"/>
              </a:rPr>
              <a:t>…</a:t>
            </a:r>
            <a:r>
              <a:rPr sz="2800" spc="-150" dirty="0">
                <a:latin typeface="Cambria Math"/>
                <a:cs typeface="Cambria Math"/>
              </a:rPr>
              <a:t> </a:t>
            </a:r>
            <a:r>
              <a:rPr sz="2800" dirty="0">
                <a:latin typeface="Cambria Math"/>
                <a:cs typeface="Cambria Math"/>
              </a:rPr>
              <a:t>…</a:t>
            </a:r>
            <a:endParaRPr sz="2800">
              <a:latin typeface="Cambria Math"/>
              <a:cs typeface="Cambria Math"/>
            </a:endParaRPr>
          </a:p>
        </p:txBody>
      </p:sp>
      <p:sp>
        <p:nvSpPr>
          <p:cNvPr id="17" name="object 17"/>
          <p:cNvSpPr txBox="1"/>
          <p:nvPr/>
        </p:nvSpPr>
        <p:spPr>
          <a:xfrm>
            <a:off x="6628892" y="5600496"/>
            <a:ext cx="1879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𝑥</a:t>
            </a:r>
            <a:endParaRPr sz="2400">
              <a:latin typeface="Cambria Math"/>
              <a:cs typeface="Cambria Math"/>
            </a:endParaRPr>
          </a:p>
        </p:txBody>
      </p:sp>
      <p:sp>
        <p:nvSpPr>
          <p:cNvPr id="18" name="object 18"/>
          <p:cNvSpPr txBox="1"/>
          <p:nvPr/>
        </p:nvSpPr>
        <p:spPr>
          <a:xfrm>
            <a:off x="6787388" y="5745276"/>
            <a:ext cx="278765" cy="292735"/>
          </a:xfrm>
          <a:prstGeom prst="rect">
            <a:avLst/>
          </a:prstGeom>
        </p:spPr>
        <p:txBody>
          <a:bodyPr vert="horz" wrap="square" lIns="0" tIns="12700" rIns="0" bIns="0" rtlCol="0">
            <a:spAutoFit/>
          </a:bodyPr>
          <a:lstStyle/>
          <a:p>
            <a:pPr marL="12700">
              <a:lnSpc>
                <a:spcPct val="100000"/>
              </a:lnSpc>
              <a:spcBef>
                <a:spcPts val="100"/>
              </a:spcBef>
            </a:pPr>
            <a:r>
              <a:rPr sz="1750" spc="170" dirty="0">
                <a:latin typeface="Cambria Math"/>
                <a:cs typeface="Cambria Math"/>
              </a:rPr>
              <a:t>𝑐</a:t>
            </a:r>
            <a:r>
              <a:rPr sz="1750" spc="225" dirty="0">
                <a:latin typeface="Cambria Math"/>
                <a:cs typeface="Cambria Math"/>
              </a:rPr>
              <a:t>𝑝</a:t>
            </a:r>
            <a:endParaRPr sz="1750">
              <a:latin typeface="Cambria Math"/>
              <a:cs typeface="Cambria Math"/>
            </a:endParaRPr>
          </a:p>
        </p:txBody>
      </p:sp>
      <p:sp>
        <p:nvSpPr>
          <p:cNvPr id="19" name="object 19"/>
          <p:cNvSpPr txBox="1"/>
          <p:nvPr/>
        </p:nvSpPr>
        <p:spPr>
          <a:xfrm>
            <a:off x="2710052" y="4484573"/>
            <a:ext cx="190500" cy="391795"/>
          </a:xfrm>
          <a:prstGeom prst="rect">
            <a:avLst/>
          </a:prstGeom>
        </p:spPr>
        <p:txBody>
          <a:bodyPr vert="horz" wrap="square" lIns="0" tIns="12700" rIns="0" bIns="0" rtlCol="0">
            <a:spAutoFit/>
          </a:bodyPr>
          <a:lstStyle/>
          <a:p>
            <a:pPr marL="12700">
              <a:lnSpc>
                <a:spcPct val="100000"/>
              </a:lnSpc>
              <a:spcBef>
                <a:spcPts val="100"/>
              </a:spcBef>
            </a:pPr>
            <a:r>
              <a:rPr sz="2400" spc="-1025" dirty="0">
                <a:latin typeface="Cambria Math"/>
                <a:cs typeface="Cambria Math"/>
              </a:rPr>
              <a:t>𝑦</a:t>
            </a:r>
            <a:r>
              <a:rPr sz="2400" spc="-919" dirty="0">
                <a:latin typeface="Cambria Math"/>
                <a:cs typeface="Cambria Math"/>
              </a:rPr>
              <a:t>ො</a:t>
            </a:r>
            <a:endParaRPr sz="2400">
              <a:latin typeface="Cambria Math"/>
              <a:cs typeface="Cambria Math"/>
            </a:endParaRPr>
          </a:p>
        </p:txBody>
      </p:sp>
      <p:sp>
        <p:nvSpPr>
          <p:cNvPr id="20" name="object 20"/>
          <p:cNvSpPr txBox="1"/>
          <p:nvPr/>
        </p:nvSpPr>
        <p:spPr>
          <a:xfrm>
            <a:off x="589584" y="5360009"/>
            <a:ext cx="2015489"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alibri"/>
                <a:cs typeface="Calibri"/>
              </a:rPr>
              <a:t>This</a:t>
            </a:r>
            <a:r>
              <a:rPr sz="2400" spc="-30" dirty="0">
                <a:solidFill>
                  <a:srgbClr val="FF0000"/>
                </a:solidFill>
                <a:latin typeface="Calibri"/>
                <a:cs typeface="Calibri"/>
              </a:rPr>
              <a:t> </a:t>
            </a:r>
            <a:r>
              <a:rPr sz="2400" dirty="0">
                <a:solidFill>
                  <a:srgbClr val="FF0000"/>
                </a:solidFill>
                <a:latin typeface="Calibri"/>
                <a:cs typeface="Calibri"/>
              </a:rPr>
              <a:t>is</a:t>
            </a:r>
            <a:r>
              <a:rPr sz="2400" spc="-25" dirty="0">
                <a:solidFill>
                  <a:srgbClr val="FF0000"/>
                </a:solidFill>
                <a:latin typeface="Calibri"/>
                <a:cs typeface="Calibri"/>
              </a:rPr>
              <a:t> </a:t>
            </a:r>
            <a:r>
              <a:rPr sz="2400" spc="-10" dirty="0">
                <a:solidFill>
                  <a:srgbClr val="FF0000"/>
                </a:solidFill>
                <a:latin typeface="Calibri"/>
                <a:cs typeface="Calibri"/>
              </a:rPr>
              <a:t>real</a:t>
            </a:r>
            <a:r>
              <a:rPr sz="2400" spc="-35" dirty="0">
                <a:solidFill>
                  <a:srgbClr val="FF0000"/>
                </a:solidFill>
                <a:latin typeface="Calibri"/>
                <a:cs typeface="Calibri"/>
              </a:rPr>
              <a:t> </a:t>
            </a:r>
            <a:r>
              <a:rPr sz="2400" spc="-10" dirty="0">
                <a:solidFill>
                  <a:srgbClr val="FF0000"/>
                </a:solidFill>
                <a:latin typeface="Calibri"/>
                <a:cs typeface="Calibri"/>
              </a:rPr>
              <a:t>data.</a:t>
            </a:r>
            <a:endParaRPr sz="2400">
              <a:latin typeface="Calibri"/>
              <a:cs typeface="Calibri"/>
            </a:endParaRPr>
          </a:p>
        </p:txBody>
      </p:sp>
      <p:pic>
        <p:nvPicPr>
          <p:cNvPr id="22" name="Picture 21">
            <a:extLst>
              <a:ext uri="{FF2B5EF4-FFF2-40B4-BE49-F238E27FC236}">
                <a16:creationId xmlns:a16="http://schemas.microsoft.com/office/drawing/2014/main" id="{E458DCE7-7315-8344-A34E-95E526B36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72" y="2671603"/>
            <a:ext cx="1912671" cy="2738597"/>
          </a:xfrm>
          <a:prstGeom prst="rect">
            <a:avLst/>
          </a:prstGeom>
        </p:spPr>
      </p:pic>
      <p:pic>
        <p:nvPicPr>
          <p:cNvPr id="24" name="Picture 23">
            <a:extLst>
              <a:ext uri="{FF2B5EF4-FFF2-40B4-BE49-F238E27FC236}">
                <a16:creationId xmlns:a16="http://schemas.microsoft.com/office/drawing/2014/main" id="{33E620D3-5D11-3948-A8F1-02018DC26D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0607" y="3279647"/>
            <a:ext cx="889000" cy="431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98008" y="3794251"/>
            <a:ext cx="2138680" cy="586105"/>
          </a:xfrm>
          <a:custGeom>
            <a:avLst/>
            <a:gdLst/>
            <a:ahLst/>
            <a:cxnLst/>
            <a:rect l="l" t="t" r="r" b="b"/>
            <a:pathLst>
              <a:path w="2138679" h="586104">
                <a:moveTo>
                  <a:pt x="132080" y="13843"/>
                </a:moveTo>
                <a:lnTo>
                  <a:pt x="74358" y="41821"/>
                </a:lnTo>
                <a:lnTo>
                  <a:pt x="34163" y="108204"/>
                </a:lnTo>
                <a:lnTo>
                  <a:pt x="19177" y="149237"/>
                </a:lnTo>
                <a:lnTo>
                  <a:pt x="8509" y="193662"/>
                </a:lnTo>
                <a:lnTo>
                  <a:pt x="2120" y="241490"/>
                </a:lnTo>
                <a:lnTo>
                  <a:pt x="0" y="292735"/>
                </a:lnTo>
                <a:lnTo>
                  <a:pt x="2120" y="343623"/>
                </a:lnTo>
                <a:lnTo>
                  <a:pt x="8509" y="391325"/>
                </a:lnTo>
                <a:lnTo>
                  <a:pt x="19177" y="435825"/>
                </a:lnTo>
                <a:lnTo>
                  <a:pt x="34163" y="477139"/>
                </a:lnTo>
                <a:lnTo>
                  <a:pt x="52781" y="513715"/>
                </a:lnTo>
                <a:lnTo>
                  <a:pt x="98882" y="568007"/>
                </a:lnTo>
                <a:lnTo>
                  <a:pt x="126365" y="585724"/>
                </a:lnTo>
                <a:lnTo>
                  <a:pt x="132080" y="571881"/>
                </a:lnTo>
                <a:lnTo>
                  <a:pt x="110020" y="554050"/>
                </a:lnTo>
                <a:lnTo>
                  <a:pt x="90551" y="530821"/>
                </a:lnTo>
                <a:lnTo>
                  <a:pt x="59309" y="468122"/>
                </a:lnTo>
                <a:lnTo>
                  <a:pt x="47802" y="429615"/>
                </a:lnTo>
                <a:lnTo>
                  <a:pt x="39585" y="387604"/>
                </a:lnTo>
                <a:lnTo>
                  <a:pt x="34658" y="342074"/>
                </a:lnTo>
                <a:lnTo>
                  <a:pt x="33020" y="292989"/>
                </a:lnTo>
                <a:lnTo>
                  <a:pt x="34683" y="243179"/>
                </a:lnTo>
                <a:lnTo>
                  <a:pt x="39662" y="197205"/>
                </a:lnTo>
                <a:lnTo>
                  <a:pt x="47967" y="155079"/>
                </a:lnTo>
                <a:lnTo>
                  <a:pt x="59563" y="116840"/>
                </a:lnTo>
                <a:lnTo>
                  <a:pt x="90868" y="54724"/>
                </a:lnTo>
                <a:lnTo>
                  <a:pt x="110236" y="31635"/>
                </a:lnTo>
                <a:lnTo>
                  <a:pt x="132080" y="13843"/>
                </a:lnTo>
                <a:close/>
              </a:path>
              <a:path w="2138679" h="586104">
                <a:moveTo>
                  <a:pt x="1324737" y="92710"/>
                </a:moveTo>
                <a:lnTo>
                  <a:pt x="1320292" y="78613"/>
                </a:lnTo>
                <a:lnTo>
                  <a:pt x="1294853" y="88519"/>
                </a:lnTo>
                <a:lnTo>
                  <a:pt x="1272489" y="104114"/>
                </a:lnTo>
                <a:lnTo>
                  <a:pt x="1236980" y="152273"/>
                </a:lnTo>
                <a:lnTo>
                  <a:pt x="1214970" y="217157"/>
                </a:lnTo>
                <a:lnTo>
                  <a:pt x="1207643" y="292989"/>
                </a:lnTo>
                <a:lnTo>
                  <a:pt x="1209471" y="332308"/>
                </a:lnTo>
                <a:lnTo>
                  <a:pt x="1224140" y="402742"/>
                </a:lnTo>
                <a:lnTo>
                  <a:pt x="1253185" y="460730"/>
                </a:lnTo>
                <a:lnTo>
                  <a:pt x="1294853" y="497547"/>
                </a:lnTo>
                <a:lnTo>
                  <a:pt x="1320292" y="507492"/>
                </a:lnTo>
                <a:lnTo>
                  <a:pt x="1324737" y="493268"/>
                </a:lnTo>
                <a:lnTo>
                  <a:pt x="1304988" y="483057"/>
                </a:lnTo>
                <a:lnTo>
                  <a:pt x="1287818" y="468210"/>
                </a:lnTo>
                <a:lnTo>
                  <a:pt x="1261110" y="424561"/>
                </a:lnTo>
                <a:lnTo>
                  <a:pt x="1244930" y="365239"/>
                </a:lnTo>
                <a:lnTo>
                  <a:pt x="1239520" y="293243"/>
                </a:lnTo>
                <a:lnTo>
                  <a:pt x="1240866" y="255524"/>
                </a:lnTo>
                <a:lnTo>
                  <a:pt x="1251673" y="189699"/>
                </a:lnTo>
                <a:lnTo>
                  <a:pt x="1273200" y="137388"/>
                </a:lnTo>
                <a:lnTo>
                  <a:pt x="1304988" y="102958"/>
                </a:lnTo>
                <a:lnTo>
                  <a:pt x="1324737" y="92710"/>
                </a:lnTo>
                <a:close/>
              </a:path>
              <a:path w="2138679" h="586104">
                <a:moveTo>
                  <a:pt x="1963166" y="292989"/>
                </a:moveTo>
                <a:lnTo>
                  <a:pt x="1961324" y="253707"/>
                </a:lnTo>
                <a:lnTo>
                  <a:pt x="1946656" y="183362"/>
                </a:lnTo>
                <a:lnTo>
                  <a:pt x="1917611" y="125374"/>
                </a:lnTo>
                <a:lnTo>
                  <a:pt x="1875891" y="88519"/>
                </a:lnTo>
                <a:lnTo>
                  <a:pt x="1850390" y="78613"/>
                </a:lnTo>
                <a:lnTo>
                  <a:pt x="1846072" y="92710"/>
                </a:lnTo>
                <a:lnTo>
                  <a:pt x="1865757" y="102958"/>
                </a:lnTo>
                <a:lnTo>
                  <a:pt x="1882914" y="117843"/>
                </a:lnTo>
                <a:lnTo>
                  <a:pt x="1909572" y="161544"/>
                </a:lnTo>
                <a:lnTo>
                  <a:pt x="1925789" y="221018"/>
                </a:lnTo>
                <a:lnTo>
                  <a:pt x="1931162" y="293243"/>
                </a:lnTo>
                <a:lnTo>
                  <a:pt x="1929815" y="330822"/>
                </a:lnTo>
                <a:lnTo>
                  <a:pt x="1919046" y="396494"/>
                </a:lnTo>
                <a:lnTo>
                  <a:pt x="1897519" y="448716"/>
                </a:lnTo>
                <a:lnTo>
                  <a:pt x="1865757" y="483057"/>
                </a:lnTo>
                <a:lnTo>
                  <a:pt x="1846072" y="493268"/>
                </a:lnTo>
                <a:lnTo>
                  <a:pt x="1850390" y="507492"/>
                </a:lnTo>
                <a:lnTo>
                  <a:pt x="1898294" y="481952"/>
                </a:lnTo>
                <a:lnTo>
                  <a:pt x="1933829" y="433832"/>
                </a:lnTo>
                <a:lnTo>
                  <a:pt x="1955825" y="368896"/>
                </a:lnTo>
                <a:lnTo>
                  <a:pt x="1961324" y="332308"/>
                </a:lnTo>
                <a:lnTo>
                  <a:pt x="1963166" y="292989"/>
                </a:lnTo>
                <a:close/>
              </a:path>
              <a:path w="2138679" h="586104">
                <a:moveTo>
                  <a:pt x="2138426" y="292735"/>
                </a:moveTo>
                <a:lnTo>
                  <a:pt x="2136279" y="241490"/>
                </a:lnTo>
                <a:lnTo>
                  <a:pt x="2129853" y="193662"/>
                </a:lnTo>
                <a:lnTo>
                  <a:pt x="2119134" y="149237"/>
                </a:lnTo>
                <a:lnTo>
                  <a:pt x="2104136" y="108204"/>
                </a:lnTo>
                <a:lnTo>
                  <a:pt x="2085505" y="71945"/>
                </a:lnTo>
                <a:lnTo>
                  <a:pt x="2039353" y="17843"/>
                </a:lnTo>
                <a:lnTo>
                  <a:pt x="2011807" y="0"/>
                </a:lnTo>
                <a:lnTo>
                  <a:pt x="2006219" y="13843"/>
                </a:lnTo>
                <a:lnTo>
                  <a:pt x="2028101" y="31635"/>
                </a:lnTo>
                <a:lnTo>
                  <a:pt x="2047494" y="54724"/>
                </a:lnTo>
                <a:lnTo>
                  <a:pt x="2078863" y="116840"/>
                </a:lnTo>
                <a:lnTo>
                  <a:pt x="2090432" y="155079"/>
                </a:lnTo>
                <a:lnTo>
                  <a:pt x="2098687" y="197205"/>
                </a:lnTo>
                <a:lnTo>
                  <a:pt x="2103628" y="243179"/>
                </a:lnTo>
                <a:lnTo>
                  <a:pt x="2105279" y="292989"/>
                </a:lnTo>
                <a:lnTo>
                  <a:pt x="2103628" y="342074"/>
                </a:lnTo>
                <a:lnTo>
                  <a:pt x="2098700" y="387604"/>
                </a:lnTo>
                <a:lnTo>
                  <a:pt x="2090483" y="429615"/>
                </a:lnTo>
                <a:lnTo>
                  <a:pt x="2078990" y="468122"/>
                </a:lnTo>
                <a:lnTo>
                  <a:pt x="2047646" y="530821"/>
                </a:lnTo>
                <a:lnTo>
                  <a:pt x="2006219" y="571881"/>
                </a:lnTo>
                <a:lnTo>
                  <a:pt x="2011807" y="585724"/>
                </a:lnTo>
                <a:lnTo>
                  <a:pt x="2063915" y="544004"/>
                </a:lnTo>
                <a:lnTo>
                  <a:pt x="2104136" y="477139"/>
                </a:lnTo>
                <a:lnTo>
                  <a:pt x="2119134" y="435825"/>
                </a:lnTo>
                <a:lnTo>
                  <a:pt x="2129840" y="391325"/>
                </a:lnTo>
                <a:lnTo>
                  <a:pt x="2136279" y="343623"/>
                </a:lnTo>
                <a:lnTo>
                  <a:pt x="2138426" y="292735"/>
                </a:lnTo>
                <a:close/>
              </a:path>
            </a:pathLst>
          </a:custGeom>
          <a:solidFill>
            <a:srgbClr val="000000"/>
          </a:solidFill>
        </p:spPr>
        <p:txBody>
          <a:bodyPr wrap="square" lIns="0" tIns="0" rIns="0" bIns="0" rtlCol="0"/>
          <a:lstStyle/>
          <a:p>
            <a:endParaRPr/>
          </a:p>
        </p:txBody>
      </p:sp>
      <p:sp>
        <p:nvSpPr>
          <p:cNvPr id="3" name="object 3"/>
          <p:cNvSpPr txBox="1"/>
          <p:nvPr/>
        </p:nvSpPr>
        <p:spPr>
          <a:xfrm>
            <a:off x="6908672" y="3991102"/>
            <a:ext cx="320675" cy="336550"/>
          </a:xfrm>
          <a:prstGeom prst="rect">
            <a:avLst/>
          </a:prstGeom>
        </p:spPr>
        <p:txBody>
          <a:bodyPr vert="horz" wrap="square" lIns="0" tIns="11430" rIns="0" bIns="0" rtlCol="0">
            <a:spAutoFit/>
          </a:bodyPr>
          <a:lstStyle/>
          <a:p>
            <a:pPr marL="12700">
              <a:lnSpc>
                <a:spcPct val="100000"/>
              </a:lnSpc>
              <a:spcBef>
                <a:spcPts val="90"/>
              </a:spcBef>
            </a:pPr>
            <a:r>
              <a:rPr sz="2050" spc="185" dirty="0">
                <a:latin typeface="Cambria Math"/>
                <a:cs typeface="Cambria Math"/>
              </a:rPr>
              <a:t>𝑐</a:t>
            </a:r>
            <a:r>
              <a:rPr sz="2050" spc="250" dirty="0">
                <a:latin typeface="Cambria Math"/>
                <a:cs typeface="Cambria Math"/>
              </a:rPr>
              <a:t>𝑝</a:t>
            </a:r>
            <a:endParaRPr sz="2050">
              <a:latin typeface="Cambria Math"/>
              <a:cs typeface="Cambria Math"/>
            </a:endParaRPr>
          </a:p>
        </p:txBody>
      </p:sp>
      <p:sp>
        <p:nvSpPr>
          <p:cNvPr id="4" name="object 4"/>
          <p:cNvSpPr txBox="1"/>
          <p:nvPr/>
        </p:nvSpPr>
        <p:spPr>
          <a:xfrm>
            <a:off x="7555230" y="3602482"/>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5" name="object 5"/>
          <p:cNvSpPr txBox="1">
            <a:spLocks noGrp="1"/>
          </p:cNvSpPr>
          <p:nvPr>
            <p:ph type="title"/>
          </p:nvPr>
        </p:nvSpPr>
        <p:spPr>
          <a:xfrm>
            <a:off x="707542" y="609676"/>
            <a:ext cx="66059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2:</a:t>
            </a:r>
            <a:r>
              <a:rPr spc="-15" dirty="0"/>
              <a:t> </a:t>
            </a:r>
            <a:r>
              <a:rPr spc="-5" dirty="0"/>
              <a:t>Goodness</a:t>
            </a:r>
            <a:r>
              <a:rPr spc="-30" dirty="0"/>
              <a:t> </a:t>
            </a:r>
            <a:r>
              <a:rPr dirty="0"/>
              <a:t>of</a:t>
            </a:r>
            <a:r>
              <a:rPr spc="-20" dirty="0"/>
              <a:t> </a:t>
            </a:r>
            <a:r>
              <a:rPr dirty="0"/>
              <a:t>Function</a:t>
            </a:r>
          </a:p>
        </p:txBody>
      </p:sp>
      <p:grpSp>
        <p:nvGrpSpPr>
          <p:cNvPr id="6" name="object 6"/>
          <p:cNvGrpSpPr/>
          <p:nvPr/>
        </p:nvGrpSpPr>
        <p:grpSpPr>
          <a:xfrm>
            <a:off x="1084961" y="2031364"/>
            <a:ext cx="1643380" cy="1097915"/>
            <a:chOff x="1084961" y="2031364"/>
            <a:chExt cx="1643380" cy="1097915"/>
          </a:xfrm>
        </p:grpSpPr>
        <p:pic>
          <p:nvPicPr>
            <p:cNvPr id="7" name="object 7"/>
            <p:cNvPicPr/>
            <p:nvPr/>
          </p:nvPicPr>
          <p:blipFill>
            <a:blip r:embed="rId3" cstate="print"/>
            <a:stretch>
              <a:fillRect/>
            </a:stretch>
          </p:blipFill>
          <p:spPr>
            <a:xfrm>
              <a:off x="1088136" y="2034539"/>
              <a:ext cx="1636776" cy="1091184"/>
            </a:xfrm>
            <a:prstGeom prst="rect">
              <a:avLst/>
            </a:prstGeom>
          </p:spPr>
        </p:pic>
        <p:sp>
          <p:nvSpPr>
            <p:cNvPr id="8" name="object 8"/>
            <p:cNvSpPr/>
            <p:nvPr/>
          </p:nvSpPr>
          <p:spPr>
            <a:xfrm>
              <a:off x="1088136" y="2034539"/>
              <a:ext cx="1637030" cy="1091565"/>
            </a:xfrm>
            <a:custGeom>
              <a:avLst/>
              <a:gdLst/>
              <a:ahLst/>
              <a:cxnLst/>
              <a:rect l="l" t="t" r="r" b="b"/>
              <a:pathLst>
                <a:path w="1637030" h="1091564">
                  <a:moveTo>
                    <a:pt x="1636776" y="136398"/>
                  </a:moveTo>
                  <a:lnTo>
                    <a:pt x="1607543" y="172651"/>
                  </a:lnTo>
                  <a:lnTo>
                    <a:pt x="1557980" y="194860"/>
                  </a:lnTo>
                  <a:lnTo>
                    <a:pt x="1487055" y="215051"/>
                  </a:lnTo>
                  <a:lnTo>
                    <a:pt x="1444304" y="224269"/>
                  </a:lnTo>
                  <a:lnTo>
                    <a:pt x="1397079" y="232838"/>
                  </a:lnTo>
                  <a:lnTo>
                    <a:pt x="1345669" y="240710"/>
                  </a:lnTo>
                  <a:lnTo>
                    <a:pt x="1290362" y="247836"/>
                  </a:lnTo>
                  <a:lnTo>
                    <a:pt x="1231448" y="254169"/>
                  </a:lnTo>
                  <a:lnTo>
                    <a:pt x="1169216" y="259659"/>
                  </a:lnTo>
                  <a:lnTo>
                    <a:pt x="1103954" y="264260"/>
                  </a:lnTo>
                  <a:lnTo>
                    <a:pt x="1035951" y="267922"/>
                  </a:lnTo>
                  <a:lnTo>
                    <a:pt x="965496" y="270597"/>
                  </a:lnTo>
                  <a:lnTo>
                    <a:pt x="892879" y="272238"/>
                  </a:lnTo>
                  <a:lnTo>
                    <a:pt x="818388" y="272796"/>
                  </a:lnTo>
                  <a:lnTo>
                    <a:pt x="743896" y="272238"/>
                  </a:lnTo>
                  <a:lnTo>
                    <a:pt x="671279" y="270597"/>
                  </a:lnTo>
                  <a:lnTo>
                    <a:pt x="600824" y="267922"/>
                  </a:lnTo>
                  <a:lnTo>
                    <a:pt x="532821" y="264260"/>
                  </a:lnTo>
                  <a:lnTo>
                    <a:pt x="467559" y="259659"/>
                  </a:lnTo>
                  <a:lnTo>
                    <a:pt x="405327" y="254169"/>
                  </a:lnTo>
                  <a:lnTo>
                    <a:pt x="346413" y="247836"/>
                  </a:lnTo>
                  <a:lnTo>
                    <a:pt x="291106" y="240710"/>
                  </a:lnTo>
                  <a:lnTo>
                    <a:pt x="239696" y="232838"/>
                  </a:lnTo>
                  <a:lnTo>
                    <a:pt x="192471" y="224269"/>
                  </a:lnTo>
                  <a:lnTo>
                    <a:pt x="149720" y="215051"/>
                  </a:lnTo>
                  <a:lnTo>
                    <a:pt x="111731" y="205232"/>
                  </a:lnTo>
                  <a:lnTo>
                    <a:pt x="51199" y="183983"/>
                  </a:lnTo>
                  <a:lnTo>
                    <a:pt x="13185" y="160910"/>
                  </a:lnTo>
                  <a:lnTo>
                    <a:pt x="0" y="136398"/>
                  </a:lnTo>
                  <a:lnTo>
                    <a:pt x="3344" y="123985"/>
                  </a:lnTo>
                  <a:lnTo>
                    <a:pt x="51199" y="88812"/>
                  </a:lnTo>
                  <a:lnTo>
                    <a:pt x="111731" y="67563"/>
                  </a:lnTo>
                  <a:lnTo>
                    <a:pt x="149720" y="57744"/>
                  </a:lnTo>
                  <a:lnTo>
                    <a:pt x="192471" y="48526"/>
                  </a:lnTo>
                  <a:lnTo>
                    <a:pt x="239696" y="39957"/>
                  </a:lnTo>
                  <a:lnTo>
                    <a:pt x="291106" y="32085"/>
                  </a:lnTo>
                  <a:lnTo>
                    <a:pt x="346413" y="24959"/>
                  </a:lnTo>
                  <a:lnTo>
                    <a:pt x="405327" y="18626"/>
                  </a:lnTo>
                  <a:lnTo>
                    <a:pt x="467559" y="13136"/>
                  </a:lnTo>
                  <a:lnTo>
                    <a:pt x="532821" y="8535"/>
                  </a:lnTo>
                  <a:lnTo>
                    <a:pt x="600824" y="4873"/>
                  </a:lnTo>
                  <a:lnTo>
                    <a:pt x="671279" y="2198"/>
                  </a:lnTo>
                  <a:lnTo>
                    <a:pt x="743896" y="557"/>
                  </a:lnTo>
                  <a:lnTo>
                    <a:pt x="818388" y="0"/>
                  </a:lnTo>
                  <a:lnTo>
                    <a:pt x="892879" y="557"/>
                  </a:lnTo>
                  <a:lnTo>
                    <a:pt x="965496" y="2198"/>
                  </a:lnTo>
                  <a:lnTo>
                    <a:pt x="1035951" y="4873"/>
                  </a:lnTo>
                  <a:lnTo>
                    <a:pt x="1103954" y="8535"/>
                  </a:lnTo>
                  <a:lnTo>
                    <a:pt x="1169216" y="13136"/>
                  </a:lnTo>
                  <a:lnTo>
                    <a:pt x="1231448" y="18626"/>
                  </a:lnTo>
                  <a:lnTo>
                    <a:pt x="1290362" y="24959"/>
                  </a:lnTo>
                  <a:lnTo>
                    <a:pt x="1345669" y="32085"/>
                  </a:lnTo>
                  <a:lnTo>
                    <a:pt x="1397079" y="39957"/>
                  </a:lnTo>
                  <a:lnTo>
                    <a:pt x="1444304" y="48526"/>
                  </a:lnTo>
                  <a:lnTo>
                    <a:pt x="1487055" y="57744"/>
                  </a:lnTo>
                  <a:lnTo>
                    <a:pt x="1525044" y="67563"/>
                  </a:lnTo>
                  <a:lnTo>
                    <a:pt x="1585576" y="88812"/>
                  </a:lnTo>
                  <a:lnTo>
                    <a:pt x="1623590" y="111885"/>
                  </a:lnTo>
                  <a:lnTo>
                    <a:pt x="1636776" y="136398"/>
                  </a:lnTo>
                  <a:close/>
                </a:path>
                <a:path w="1637030" h="1091564">
                  <a:moveTo>
                    <a:pt x="1636776" y="136398"/>
                  </a:moveTo>
                  <a:lnTo>
                    <a:pt x="1636776" y="954786"/>
                  </a:lnTo>
                  <a:lnTo>
                    <a:pt x="1633431" y="967198"/>
                  </a:lnTo>
                  <a:lnTo>
                    <a:pt x="1585576" y="1002371"/>
                  </a:lnTo>
                  <a:lnTo>
                    <a:pt x="1525044" y="1023620"/>
                  </a:lnTo>
                  <a:lnTo>
                    <a:pt x="1487055" y="1033439"/>
                  </a:lnTo>
                  <a:lnTo>
                    <a:pt x="1444304" y="1042657"/>
                  </a:lnTo>
                  <a:lnTo>
                    <a:pt x="1397079" y="1051226"/>
                  </a:lnTo>
                  <a:lnTo>
                    <a:pt x="1345669" y="1059098"/>
                  </a:lnTo>
                  <a:lnTo>
                    <a:pt x="1290362" y="1066224"/>
                  </a:lnTo>
                  <a:lnTo>
                    <a:pt x="1231448" y="1072557"/>
                  </a:lnTo>
                  <a:lnTo>
                    <a:pt x="1169216" y="1078047"/>
                  </a:lnTo>
                  <a:lnTo>
                    <a:pt x="1103954" y="1082648"/>
                  </a:lnTo>
                  <a:lnTo>
                    <a:pt x="1035951" y="1086310"/>
                  </a:lnTo>
                  <a:lnTo>
                    <a:pt x="965496" y="1088985"/>
                  </a:lnTo>
                  <a:lnTo>
                    <a:pt x="892879" y="1090626"/>
                  </a:lnTo>
                  <a:lnTo>
                    <a:pt x="818388" y="1091184"/>
                  </a:lnTo>
                  <a:lnTo>
                    <a:pt x="743896" y="1090626"/>
                  </a:lnTo>
                  <a:lnTo>
                    <a:pt x="671279" y="1088985"/>
                  </a:lnTo>
                  <a:lnTo>
                    <a:pt x="600824" y="1086310"/>
                  </a:lnTo>
                  <a:lnTo>
                    <a:pt x="532821" y="1082648"/>
                  </a:lnTo>
                  <a:lnTo>
                    <a:pt x="467559" y="1078047"/>
                  </a:lnTo>
                  <a:lnTo>
                    <a:pt x="405327" y="1072557"/>
                  </a:lnTo>
                  <a:lnTo>
                    <a:pt x="346413" y="1066224"/>
                  </a:lnTo>
                  <a:lnTo>
                    <a:pt x="291106" y="1059098"/>
                  </a:lnTo>
                  <a:lnTo>
                    <a:pt x="239696" y="1051226"/>
                  </a:lnTo>
                  <a:lnTo>
                    <a:pt x="192471" y="1042657"/>
                  </a:lnTo>
                  <a:lnTo>
                    <a:pt x="149720" y="1033439"/>
                  </a:lnTo>
                  <a:lnTo>
                    <a:pt x="111731" y="1023620"/>
                  </a:lnTo>
                  <a:lnTo>
                    <a:pt x="51199" y="1002371"/>
                  </a:lnTo>
                  <a:lnTo>
                    <a:pt x="13185" y="979298"/>
                  </a:lnTo>
                  <a:lnTo>
                    <a:pt x="0" y="954786"/>
                  </a:lnTo>
                  <a:lnTo>
                    <a:pt x="0" y="136398"/>
                  </a:lnTo>
                </a:path>
              </a:pathLst>
            </a:custGeom>
            <a:ln w="6096">
              <a:solidFill>
                <a:srgbClr val="EC7C30"/>
              </a:solidFill>
            </a:ln>
          </p:spPr>
          <p:txBody>
            <a:bodyPr wrap="square" lIns="0" tIns="0" rIns="0" bIns="0" rtlCol="0"/>
            <a:lstStyle/>
            <a:p>
              <a:endParaRPr/>
            </a:p>
          </p:txBody>
        </p:sp>
      </p:grpSp>
      <p:sp>
        <p:nvSpPr>
          <p:cNvPr id="9" name="object 9"/>
          <p:cNvSpPr txBox="1"/>
          <p:nvPr/>
        </p:nvSpPr>
        <p:spPr>
          <a:xfrm>
            <a:off x="1376933" y="2250135"/>
            <a:ext cx="1060450" cy="757555"/>
          </a:xfrm>
          <a:prstGeom prst="rect">
            <a:avLst/>
          </a:prstGeom>
        </p:spPr>
        <p:txBody>
          <a:bodyPr vert="horz" wrap="square" lIns="0" tIns="12700" rIns="0" bIns="0" rtlCol="0">
            <a:spAutoFit/>
          </a:bodyPr>
          <a:lstStyle/>
          <a:p>
            <a:pPr marL="60960">
              <a:lnSpc>
                <a:spcPct val="100000"/>
              </a:lnSpc>
              <a:spcBef>
                <a:spcPts val="100"/>
              </a:spcBef>
            </a:pPr>
            <a:r>
              <a:rPr sz="2400" dirty="0">
                <a:latin typeface="Calibri"/>
                <a:cs typeface="Calibri"/>
              </a:rPr>
              <a:t>A</a:t>
            </a:r>
            <a:r>
              <a:rPr sz="2400" spc="-45" dirty="0">
                <a:latin typeface="Calibri"/>
                <a:cs typeface="Calibri"/>
              </a:rPr>
              <a:t> </a:t>
            </a:r>
            <a:r>
              <a:rPr sz="2400" spc="-10" dirty="0">
                <a:latin typeface="Calibri"/>
                <a:cs typeface="Calibri"/>
              </a:rPr>
              <a:t>set</a:t>
            </a:r>
            <a:r>
              <a:rPr sz="2400" spc="-25" dirty="0">
                <a:latin typeface="Calibri"/>
                <a:cs typeface="Calibri"/>
              </a:rPr>
              <a:t> </a:t>
            </a:r>
            <a:r>
              <a:rPr sz="2400" spc="-10" dirty="0">
                <a:latin typeface="Calibri"/>
                <a:cs typeface="Calibri"/>
              </a:rPr>
              <a:t>of</a:t>
            </a:r>
            <a:endParaRPr sz="2400">
              <a:latin typeface="Calibri"/>
              <a:cs typeface="Calibri"/>
            </a:endParaRPr>
          </a:p>
          <a:p>
            <a:pPr marL="12700">
              <a:lnSpc>
                <a:spcPct val="100000"/>
              </a:lnSpc>
              <a:spcBef>
                <a:spcPts val="5"/>
              </a:spcBef>
            </a:pPr>
            <a:r>
              <a:rPr sz="2400" spc="-5" dirty="0">
                <a:latin typeface="Calibri"/>
                <a:cs typeface="Calibri"/>
              </a:rPr>
              <a:t>function</a:t>
            </a:r>
            <a:endParaRPr sz="2400">
              <a:latin typeface="Calibri"/>
              <a:cs typeface="Calibri"/>
            </a:endParaRPr>
          </a:p>
        </p:txBody>
      </p:sp>
      <p:sp>
        <p:nvSpPr>
          <p:cNvPr id="10" name="object 10"/>
          <p:cNvSpPr txBox="1"/>
          <p:nvPr/>
        </p:nvSpPr>
        <p:spPr>
          <a:xfrm>
            <a:off x="3007763" y="2868748"/>
            <a:ext cx="525780" cy="254000"/>
          </a:xfrm>
          <a:prstGeom prst="rect">
            <a:avLst/>
          </a:prstGeom>
        </p:spPr>
        <p:txBody>
          <a:bodyPr vert="horz" wrap="square" lIns="0" tIns="12065" rIns="0" bIns="0" rtlCol="0">
            <a:spAutoFit/>
          </a:bodyPr>
          <a:lstStyle/>
          <a:p>
            <a:pPr marL="12700">
              <a:lnSpc>
                <a:spcPct val="100000"/>
              </a:lnSpc>
              <a:spcBef>
                <a:spcPts val="95"/>
              </a:spcBef>
              <a:tabLst>
                <a:tab pos="417195" algn="l"/>
              </a:tabLst>
            </a:pPr>
            <a:r>
              <a:rPr sz="1500" spc="-5" dirty="0">
                <a:latin typeface="Times New Roman"/>
                <a:cs typeface="Times New Roman"/>
              </a:rPr>
              <a:t>1	2</a:t>
            </a:r>
            <a:endParaRPr sz="1500">
              <a:latin typeface="Times New Roman"/>
              <a:cs typeface="Times New Roman"/>
            </a:endParaRPr>
          </a:p>
        </p:txBody>
      </p:sp>
      <p:sp>
        <p:nvSpPr>
          <p:cNvPr id="11" name="object 11"/>
          <p:cNvSpPr txBox="1"/>
          <p:nvPr/>
        </p:nvSpPr>
        <p:spPr>
          <a:xfrm>
            <a:off x="2918127" y="2651254"/>
            <a:ext cx="987425" cy="417195"/>
          </a:xfrm>
          <a:prstGeom prst="rect">
            <a:avLst/>
          </a:prstGeom>
        </p:spPr>
        <p:txBody>
          <a:bodyPr vert="horz" wrap="square" lIns="0" tIns="14604" rIns="0" bIns="0" rtlCol="0">
            <a:spAutoFit/>
          </a:bodyPr>
          <a:lstStyle/>
          <a:p>
            <a:pPr marL="12700">
              <a:lnSpc>
                <a:spcPct val="100000"/>
              </a:lnSpc>
              <a:spcBef>
                <a:spcPts val="114"/>
              </a:spcBef>
              <a:tabLst>
                <a:tab pos="648335" algn="l"/>
              </a:tabLst>
            </a:pPr>
            <a:r>
              <a:rPr sz="2550" i="1" dirty="0">
                <a:latin typeface="Times New Roman"/>
                <a:cs typeface="Times New Roman"/>
              </a:rPr>
              <a:t>f</a:t>
            </a:r>
            <a:r>
              <a:rPr sz="2550" i="1" spc="229" dirty="0">
                <a:latin typeface="Times New Roman"/>
                <a:cs typeface="Times New Roman"/>
              </a:rPr>
              <a:t> </a:t>
            </a:r>
            <a:r>
              <a:rPr sz="2550" dirty="0">
                <a:latin typeface="Times New Roman"/>
                <a:cs typeface="Times New Roman"/>
              </a:rPr>
              <a:t>,</a:t>
            </a:r>
            <a:r>
              <a:rPr sz="2550" spc="155" dirty="0">
                <a:latin typeface="Times New Roman"/>
                <a:cs typeface="Times New Roman"/>
              </a:rPr>
              <a:t> </a:t>
            </a:r>
            <a:r>
              <a:rPr sz="2550" i="1" dirty="0">
                <a:latin typeface="Times New Roman"/>
                <a:cs typeface="Times New Roman"/>
              </a:rPr>
              <a:t>f	</a:t>
            </a:r>
            <a:r>
              <a:rPr lang="en-US" sz="2550" i="1" dirty="0">
                <a:latin typeface="Times New Roman"/>
                <a:cs typeface="Times New Roman"/>
              </a:rPr>
              <a:t>…</a:t>
            </a:r>
            <a:endParaRPr sz="2550" dirty="0">
              <a:latin typeface="Arial"/>
              <a:cs typeface="Arial"/>
            </a:endParaRPr>
          </a:p>
        </p:txBody>
      </p:sp>
      <p:grpSp>
        <p:nvGrpSpPr>
          <p:cNvPr id="12" name="object 12"/>
          <p:cNvGrpSpPr/>
          <p:nvPr/>
        </p:nvGrpSpPr>
        <p:grpSpPr>
          <a:xfrm>
            <a:off x="2682239" y="2026907"/>
            <a:ext cx="1475740" cy="861694"/>
            <a:chOff x="2682239" y="2026907"/>
            <a:chExt cx="1475740" cy="861694"/>
          </a:xfrm>
        </p:grpSpPr>
        <p:pic>
          <p:nvPicPr>
            <p:cNvPr id="13" name="object 13"/>
            <p:cNvPicPr/>
            <p:nvPr/>
          </p:nvPicPr>
          <p:blipFill>
            <a:blip r:embed="rId4" cstate="print"/>
            <a:stretch>
              <a:fillRect/>
            </a:stretch>
          </p:blipFill>
          <p:spPr>
            <a:xfrm>
              <a:off x="2761487" y="2087879"/>
              <a:ext cx="1319784" cy="635508"/>
            </a:xfrm>
            <a:prstGeom prst="rect">
              <a:avLst/>
            </a:prstGeom>
          </p:spPr>
        </p:pic>
        <p:pic>
          <p:nvPicPr>
            <p:cNvPr id="14" name="object 14"/>
            <p:cNvPicPr/>
            <p:nvPr/>
          </p:nvPicPr>
          <p:blipFill>
            <a:blip r:embed="rId5" cstate="print"/>
            <a:stretch>
              <a:fillRect/>
            </a:stretch>
          </p:blipFill>
          <p:spPr>
            <a:xfrm>
              <a:off x="2682239" y="2026907"/>
              <a:ext cx="1475232" cy="861072"/>
            </a:xfrm>
            <a:prstGeom prst="rect">
              <a:avLst/>
            </a:prstGeom>
          </p:spPr>
        </p:pic>
        <p:pic>
          <p:nvPicPr>
            <p:cNvPr id="15" name="object 15"/>
            <p:cNvPicPr/>
            <p:nvPr/>
          </p:nvPicPr>
          <p:blipFill>
            <a:blip r:embed="rId6" cstate="print"/>
            <a:stretch>
              <a:fillRect/>
            </a:stretch>
          </p:blipFill>
          <p:spPr>
            <a:xfrm>
              <a:off x="2820923" y="2127503"/>
              <a:ext cx="1205484" cy="522732"/>
            </a:xfrm>
            <a:prstGeom prst="rect">
              <a:avLst/>
            </a:prstGeom>
          </p:spPr>
        </p:pic>
      </p:grpSp>
      <p:sp>
        <p:nvSpPr>
          <p:cNvPr id="16" name="object 16"/>
          <p:cNvSpPr txBox="1"/>
          <p:nvPr/>
        </p:nvSpPr>
        <p:spPr>
          <a:xfrm>
            <a:off x="2820923" y="2127504"/>
            <a:ext cx="1205865" cy="523240"/>
          </a:xfrm>
          <a:prstGeom prst="rect">
            <a:avLst/>
          </a:prstGeom>
        </p:spPr>
        <p:txBody>
          <a:bodyPr vert="horz" wrap="square" lIns="0" tIns="22860" rIns="0" bIns="0" rtlCol="0">
            <a:spAutoFit/>
          </a:bodyPr>
          <a:lstStyle/>
          <a:p>
            <a:pPr marL="135255">
              <a:lnSpc>
                <a:spcPct val="100000"/>
              </a:lnSpc>
              <a:spcBef>
                <a:spcPts val="180"/>
              </a:spcBef>
            </a:pPr>
            <a:r>
              <a:rPr sz="2800" spc="-5" dirty="0">
                <a:solidFill>
                  <a:srgbClr val="FFFFFF"/>
                </a:solidFill>
                <a:latin typeface="Calibri"/>
                <a:cs typeface="Calibri"/>
              </a:rPr>
              <a:t>Model</a:t>
            </a:r>
            <a:endParaRPr sz="2800">
              <a:latin typeface="Calibri"/>
              <a:cs typeface="Calibri"/>
            </a:endParaRPr>
          </a:p>
        </p:txBody>
      </p:sp>
      <p:grpSp>
        <p:nvGrpSpPr>
          <p:cNvPr id="17" name="object 17"/>
          <p:cNvGrpSpPr/>
          <p:nvPr/>
        </p:nvGrpSpPr>
        <p:grpSpPr>
          <a:xfrm>
            <a:off x="1027049" y="5211953"/>
            <a:ext cx="1642110" cy="1097915"/>
            <a:chOff x="1027049" y="5211953"/>
            <a:chExt cx="1642110" cy="1097915"/>
          </a:xfrm>
        </p:grpSpPr>
        <p:pic>
          <p:nvPicPr>
            <p:cNvPr id="18" name="object 18"/>
            <p:cNvPicPr/>
            <p:nvPr/>
          </p:nvPicPr>
          <p:blipFill>
            <a:blip r:embed="rId7" cstate="print"/>
            <a:stretch>
              <a:fillRect/>
            </a:stretch>
          </p:blipFill>
          <p:spPr>
            <a:xfrm>
              <a:off x="1030224" y="5215128"/>
              <a:ext cx="1635252" cy="1091184"/>
            </a:xfrm>
            <a:prstGeom prst="rect">
              <a:avLst/>
            </a:prstGeom>
          </p:spPr>
        </p:pic>
        <p:sp>
          <p:nvSpPr>
            <p:cNvPr id="19" name="object 19"/>
            <p:cNvSpPr/>
            <p:nvPr/>
          </p:nvSpPr>
          <p:spPr>
            <a:xfrm>
              <a:off x="1030224" y="5215128"/>
              <a:ext cx="1635760" cy="1091565"/>
            </a:xfrm>
            <a:custGeom>
              <a:avLst/>
              <a:gdLst/>
              <a:ahLst/>
              <a:cxnLst/>
              <a:rect l="l" t="t" r="r" b="b"/>
              <a:pathLst>
                <a:path w="1635760" h="1091564">
                  <a:moveTo>
                    <a:pt x="1635252" y="136398"/>
                  </a:moveTo>
                  <a:lnTo>
                    <a:pt x="1606049" y="172651"/>
                  </a:lnTo>
                  <a:lnTo>
                    <a:pt x="1556536" y="194860"/>
                  </a:lnTo>
                  <a:lnTo>
                    <a:pt x="1485682" y="215051"/>
                  </a:lnTo>
                  <a:lnTo>
                    <a:pt x="1442972" y="224269"/>
                  </a:lnTo>
                  <a:lnTo>
                    <a:pt x="1395793" y="232838"/>
                  </a:lnTo>
                  <a:lnTo>
                    <a:pt x="1344432" y="240710"/>
                  </a:lnTo>
                  <a:lnTo>
                    <a:pt x="1289178" y="247836"/>
                  </a:lnTo>
                  <a:lnTo>
                    <a:pt x="1230319" y="254169"/>
                  </a:lnTo>
                  <a:lnTo>
                    <a:pt x="1168144" y="259659"/>
                  </a:lnTo>
                  <a:lnTo>
                    <a:pt x="1102942" y="264260"/>
                  </a:lnTo>
                  <a:lnTo>
                    <a:pt x="1035000" y="267922"/>
                  </a:lnTo>
                  <a:lnTo>
                    <a:pt x="964608" y="270597"/>
                  </a:lnTo>
                  <a:lnTo>
                    <a:pt x="892054" y="272238"/>
                  </a:lnTo>
                  <a:lnTo>
                    <a:pt x="817626" y="272796"/>
                  </a:lnTo>
                  <a:lnTo>
                    <a:pt x="743197" y="272238"/>
                  </a:lnTo>
                  <a:lnTo>
                    <a:pt x="670643" y="270597"/>
                  </a:lnTo>
                  <a:lnTo>
                    <a:pt x="600251" y="267922"/>
                  </a:lnTo>
                  <a:lnTo>
                    <a:pt x="532309" y="264260"/>
                  </a:lnTo>
                  <a:lnTo>
                    <a:pt x="467107" y="259659"/>
                  </a:lnTo>
                  <a:lnTo>
                    <a:pt x="404932" y="254169"/>
                  </a:lnTo>
                  <a:lnTo>
                    <a:pt x="346073" y="247836"/>
                  </a:lnTo>
                  <a:lnTo>
                    <a:pt x="290819" y="240710"/>
                  </a:lnTo>
                  <a:lnTo>
                    <a:pt x="239458" y="232838"/>
                  </a:lnTo>
                  <a:lnTo>
                    <a:pt x="192279" y="224269"/>
                  </a:lnTo>
                  <a:lnTo>
                    <a:pt x="149569" y="215051"/>
                  </a:lnTo>
                  <a:lnTo>
                    <a:pt x="111618" y="205231"/>
                  </a:lnTo>
                  <a:lnTo>
                    <a:pt x="51147" y="183983"/>
                  </a:lnTo>
                  <a:lnTo>
                    <a:pt x="13171" y="160910"/>
                  </a:lnTo>
                  <a:lnTo>
                    <a:pt x="0" y="136398"/>
                  </a:lnTo>
                  <a:lnTo>
                    <a:pt x="3340" y="123985"/>
                  </a:lnTo>
                  <a:lnTo>
                    <a:pt x="51147" y="88812"/>
                  </a:lnTo>
                  <a:lnTo>
                    <a:pt x="111618" y="67564"/>
                  </a:lnTo>
                  <a:lnTo>
                    <a:pt x="149569" y="57744"/>
                  </a:lnTo>
                  <a:lnTo>
                    <a:pt x="192279" y="48526"/>
                  </a:lnTo>
                  <a:lnTo>
                    <a:pt x="239458" y="39957"/>
                  </a:lnTo>
                  <a:lnTo>
                    <a:pt x="290819" y="32085"/>
                  </a:lnTo>
                  <a:lnTo>
                    <a:pt x="346073" y="24959"/>
                  </a:lnTo>
                  <a:lnTo>
                    <a:pt x="404932" y="18626"/>
                  </a:lnTo>
                  <a:lnTo>
                    <a:pt x="467107" y="13136"/>
                  </a:lnTo>
                  <a:lnTo>
                    <a:pt x="532309" y="8535"/>
                  </a:lnTo>
                  <a:lnTo>
                    <a:pt x="600251" y="4873"/>
                  </a:lnTo>
                  <a:lnTo>
                    <a:pt x="670643" y="2198"/>
                  </a:lnTo>
                  <a:lnTo>
                    <a:pt x="743197" y="557"/>
                  </a:lnTo>
                  <a:lnTo>
                    <a:pt x="817626" y="0"/>
                  </a:lnTo>
                  <a:lnTo>
                    <a:pt x="892054" y="557"/>
                  </a:lnTo>
                  <a:lnTo>
                    <a:pt x="964608" y="2198"/>
                  </a:lnTo>
                  <a:lnTo>
                    <a:pt x="1035000" y="4873"/>
                  </a:lnTo>
                  <a:lnTo>
                    <a:pt x="1102942" y="8535"/>
                  </a:lnTo>
                  <a:lnTo>
                    <a:pt x="1168144" y="13136"/>
                  </a:lnTo>
                  <a:lnTo>
                    <a:pt x="1230319" y="18626"/>
                  </a:lnTo>
                  <a:lnTo>
                    <a:pt x="1289178" y="24959"/>
                  </a:lnTo>
                  <a:lnTo>
                    <a:pt x="1344432" y="32085"/>
                  </a:lnTo>
                  <a:lnTo>
                    <a:pt x="1395793" y="39957"/>
                  </a:lnTo>
                  <a:lnTo>
                    <a:pt x="1442972" y="48526"/>
                  </a:lnTo>
                  <a:lnTo>
                    <a:pt x="1485682" y="57744"/>
                  </a:lnTo>
                  <a:lnTo>
                    <a:pt x="1523633" y="67563"/>
                  </a:lnTo>
                  <a:lnTo>
                    <a:pt x="1584104" y="88812"/>
                  </a:lnTo>
                  <a:lnTo>
                    <a:pt x="1622080" y="111885"/>
                  </a:lnTo>
                  <a:lnTo>
                    <a:pt x="1635252" y="136398"/>
                  </a:lnTo>
                  <a:close/>
                </a:path>
                <a:path w="1635760" h="1091564">
                  <a:moveTo>
                    <a:pt x="1635252" y="136398"/>
                  </a:moveTo>
                  <a:lnTo>
                    <a:pt x="1635252" y="954786"/>
                  </a:lnTo>
                  <a:lnTo>
                    <a:pt x="1631911" y="967201"/>
                  </a:lnTo>
                  <a:lnTo>
                    <a:pt x="1584104" y="1002382"/>
                  </a:lnTo>
                  <a:lnTo>
                    <a:pt x="1523633" y="1023631"/>
                  </a:lnTo>
                  <a:lnTo>
                    <a:pt x="1485682" y="1033450"/>
                  </a:lnTo>
                  <a:lnTo>
                    <a:pt x="1442972" y="1042667"/>
                  </a:lnTo>
                  <a:lnTo>
                    <a:pt x="1395793" y="1051236"/>
                  </a:lnTo>
                  <a:lnTo>
                    <a:pt x="1344432" y="1059106"/>
                  </a:lnTo>
                  <a:lnTo>
                    <a:pt x="1289178" y="1066231"/>
                  </a:lnTo>
                  <a:lnTo>
                    <a:pt x="1230319" y="1072562"/>
                  </a:lnTo>
                  <a:lnTo>
                    <a:pt x="1168144" y="1078052"/>
                  </a:lnTo>
                  <a:lnTo>
                    <a:pt x="1102942" y="1082651"/>
                  </a:lnTo>
                  <a:lnTo>
                    <a:pt x="1035000" y="1086312"/>
                  </a:lnTo>
                  <a:lnTo>
                    <a:pt x="964608" y="1088986"/>
                  </a:lnTo>
                  <a:lnTo>
                    <a:pt x="892054" y="1090626"/>
                  </a:lnTo>
                  <a:lnTo>
                    <a:pt x="817626" y="1091184"/>
                  </a:lnTo>
                  <a:lnTo>
                    <a:pt x="743197" y="1090626"/>
                  </a:lnTo>
                  <a:lnTo>
                    <a:pt x="670643" y="1088986"/>
                  </a:lnTo>
                  <a:lnTo>
                    <a:pt x="600251" y="1086312"/>
                  </a:lnTo>
                  <a:lnTo>
                    <a:pt x="532309" y="1082651"/>
                  </a:lnTo>
                  <a:lnTo>
                    <a:pt x="467107" y="1078052"/>
                  </a:lnTo>
                  <a:lnTo>
                    <a:pt x="404932" y="1072562"/>
                  </a:lnTo>
                  <a:lnTo>
                    <a:pt x="346073" y="1066231"/>
                  </a:lnTo>
                  <a:lnTo>
                    <a:pt x="290819" y="1059106"/>
                  </a:lnTo>
                  <a:lnTo>
                    <a:pt x="239458" y="1051236"/>
                  </a:lnTo>
                  <a:lnTo>
                    <a:pt x="192279" y="1042667"/>
                  </a:lnTo>
                  <a:lnTo>
                    <a:pt x="149569" y="1033450"/>
                  </a:lnTo>
                  <a:lnTo>
                    <a:pt x="111618" y="1023631"/>
                  </a:lnTo>
                  <a:lnTo>
                    <a:pt x="51147" y="1002382"/>
                  </a:lnTo>
                  <a:lnTo>
                    <a:pt x="13171" y="979305"/>
                  </a:lnTo>
                  <a:lnTo>
                    <a:pt x="0" y="954786"/>
                  </a:lnTo>
                  <a:lnTo>
                    <a:pt x="0" y="136398"/>
                  </a:lnTo>
                </a:path>
              </a:pathLst>
            </a:custGeom>
            <a:ln w="6096">
              <a:solidFill>
                <a:srgbClr val="FFC000"/>
              </a:solidFill>
            </a:ln>
          </p:spPr>
          <p:txBody>
            <a:bodyPr wrap="square" lIns="0" tIns="0" rIns="0" bIns="0" rtlCol="0"/>
            <a:lstStyle/>
            <a:p>
              <a:endParaRPr/>
            </a:p>
          </p:txBody>
        </p:sp>
      </p:grpSp>
      <p:sp>
        <p:nvSpPr>
          <p:cNvPr id="20" name="object 20"/>
          <p:cNvSpPr txBox="1"/>
          <p:nvPr/>
        </p:nvSpPr>
        <p:spPr>
          <a:xfrm>
            <a:off x="1345438" y="5431942"/>
            <a:ext cx="1006475" cy="757555"/>
          </a:xfrm>
          <a:prstGeom prst="rect">
            <a:avLst/>
          </a:prstGeom>
        </p:spPr>
        <p:txBody>
          <a:bodyPr vert="horz" wrap="square" lIns="0" tIns="12700" rIns="0" bIns="0" rtlCol="0">
            <a:spAutoFit/>
          </a:bodyPr>
          <a:lstStyle/>
          <a:p>
            <a:pPr algn="ctr">
              <a:lnSpc>
                <a:spcPct val="100000"/>
              </a:lnSpc>
              <a:spcBef>
                <a:spcPts val="100"/>
              </a:spcBef>
            </a:pPr>
            <a:r>
              <a:rPr sz="2400" spc="-25" dirty="0">
                <a:latin typeface="Calibri"/>
                <a:cs typeface="Calibri"/>
              </a:rPr>
              <a:t>Training</a:t>
            </a:r>
            <a:endParaRPr sz="2400">
              <a:latin typeface="Calibri"/>
              <a:cs typeface="Calibri"/>
            </a:endParaRPr>
          </a:p>
          <a:p>
            <a:pPr algn="ctr">
              <a:lnSpc>
                <a:spcPct val="100000"/>
              </a:lnSpc>
              <a:spcBef>
                <a:spcPts val="5"/>
              </a:spcBef>
            </a:pPr>
            <a:r>
              <a:rPr sz="2400" spc="-15" dirty="0">
                <a:latin typeface="Calibri"/>
                <a:cs typeface="Calibri"/>
              </a:rPr>
              <a:t>Data</a:t>
            </a:r>
            <a:endParaRPr sz="2400">
              <a:latin typeface="Calibri"/>
              <a:cs typeface="Calibri"/>
            </a:endParaRPr>
          </a:p>
        </p:txBody>
      </p:sp>
      <p:grpSp>
        <p:nvGrpSpPr>
          <p:cNvPr id="21" name="object 21"/>
          <p:cNvGrpSpPr/>
          <p:nvPr/>
        </p:nvGrpSpPr>
        <p:grpSpPr>
          <a:xfrm>
            <a:off x="888364" y="3658996"/>
            <a:ext cx="1918970" cy="1096010"/>
            <a:chOff x="888364" y="3658996"/>
            <a:chExt cx="1918970" cy="1096010"/>
          </a:xfrm>
        </p:grpSpPr>
        <p:pic>
          <p:nvPicPr>
            <p:cNvPr id="22" name="object 22"/>
            <p:cNvPicPr/>
            <p:nvPr/>
          </p:nvPicPr>
          <p:blipFill>
            <a:blip r:embed="rId8" cstate="print"/>
            <a:stretch>
              <a:fillRect/>
            </a:stretch>
          </p:blipFill>
          <p:spPr>
            <a:xfrm>
              <a:off x="891539" y="3662171"/>
              <a:ext cx="1912620" cy="1089659"/>
            </a:xfrm>
            <a:prstGeom prst="rect">
              <a:avLst/>
            </a:prstGeom>
          </p:spPr>
        </p:pic>
        <p:sp>
          <p:nvSpPr>
            <p:cNvPr id="23" name="object 23"/>
            <p:cNvSpPr/>
            <p:nvPr/>
          </p:nvSpPr>
          <p:spPr>
            <a:xfrm>
              <a:off x="891539" y="3662171"/>
              <a:ext cx="1912620" cy="1089660"/>
            </a:xfrm>
            <a:custGeom>
              <a:avLst/>
              <a:gdLst/>
              <a:ahLst/>
              <a:cxnLst/>
              <a:rect l="l" t="t" r="r" b="b"/>
              <a:pathLst>
                <a:path w="1912620" h="1089660">
                  <a:moveTo>
                    <a:pt x="0" y="181609"/>
                  </a:moveTo>
                  <a:lnTo>
                    <a:pt x="6486" y="133320"/>
                  </a:lnTo>
                  <a:lnTo>
                    <a:pt x="24794" y="89934"/>
                  </a:lnTo>
                  <a:lnTo>
                    <a:pt x="53190" y="53181"/>
                  </a:lnTo>
                  <a:lnTo>
                    <a:pt x="89946" y="24788"/>
                  </a:lnTo>
                  <a:lnTo>
                    <a:pt x="133329" y="6485"/>
                  </a:lnTo>
                  <a:lnTo>
                    <a:pt x="181609" y="0"/>
                  </a:lnTo>
                  <a:lnTo>
                    <a:pt x="1731010" y="0"/>
                  </a:lnTo>
                  <a:lnTo>
                    <a:pt x="1779299" y="6485"/>
                  </a:lnTo>
                  <a:lnTo>
                    <a:pt x="1822685" y="24788"/>
                  </a:lnTo>
                  <a:lnTo>
                    <a:pt x="1859438" y="53181"/>
                  </a:lnTo>
                  <a:lnTo>
                    <a:pt x="1887831" y="89934"/>
                  </a:lnTo>
                  <a:lnTo>
                    <a:pt x="1906134" y="133320"/>
                  </a:lnTo>
                  <a:lnTo>
                    <a:pt x="1912620" y="181609"/>
                  </a:lnTo>
                  <a:lnTo>
                    <a:pt x="1912620" y="908050"/>
                  </a:lnTo>
                  <a:lnTo>
                    <a:pt x="1906134" y="956339"/>
                  </a:lnTo>
                  <a:lnTo>
                    <a:pt x="1887831" y="999725"/>
                  </a:lnTo>
                  <a:lnTo>
                    <a:pt x="1859438" y="1036478"/>
                  </a:lnTo>
                  <a:lnTo>
                    <a:pt x="1822685" y="1064871"/>
                  </a:lnTo>
                  <a:lnTo>
                    <a:pt x="1779299" y="1083174"/>
                  </a:lnTo>
                  <a:lnTo>
                    <a:pt x="1731010" y="1089659"/>
                  </a:lnTo>
                  <a:lnTo>
                    <a:pt x="181609" y="1089659"/>
                  </a:lnTo>
                  <a:lnTo>
                    <a:pt x="133329" y="1083174"/>
                  </a:lnTo>
                  <a:lnTo>
                    <a:pt x="89946" y="1064871"/>
                  </a:lnTo>
                  <a:lnTo>
                    <a:pt x="53190" y="1036478"/>
                  </a:lnTo>
                  <a:lnTo>
                    <a:pt x="24794" y="999725"/>
                  </a:lnTo>
                  <a:lnTo>
                    <a:pt x="6486" y="956339"/>
                  </a:lnTo>
                  <a:lnTo>
                    <a:pt x="0" y="908050"/>
                  </a:lnTo>
                  <a:lnTo>
                    <a:pt x="0" y="181609"/>
                  </a:lnTo>
                  <a:close/>
                </a:path>
              </a:pathLst>
            </a:custGeom>
            <a:ln w="6096">
              <a:solidFill>
                <a:srgbClr val="5B9BD4"/>
              </a:solidFill>
            </a:ln>
          </p:spPr>
          <p:txBody>
            <a:bodyPr wrap="square" lIns="0" tIns="0" rIns="0" bIns="0" rtlCol="0"/>
            <a:lstStyle/>
            <a:p>
              <a:endParaRPr/>
            </a:p>
          </p:txBody>
        </p:sp>
      </p:grpSp>
      <p:sp>
        <p:nvSpPr>
          <p:cNvPr id="24" name="object 24"/>
          <p:cNvSpPr txBox="1"/>
          <p:nvPr/>
        </p:nvSpPr>
        <p:spPr>
          <a:xfrm>
            <a:off x="1062329" y="3809745"/>
            <a:ext cx="1569720" cy="756920"/>
          </a:xfrm>
          <a:prstGeom prst="rect">
            <a:avLst/>
          </a:prstGeom>
        </p:spPr>
        <p:txBody>
          <a:bodyPr vert="horz" wrap="square" lIns="0" tIns="12700" rIns="0" bIns="0" rtlCol="0">
            <a:spAutoFit/>
          </a:bodyPr>
          <a:lstStyle/>
          <a:p>
            <a:pPr marL="187325" marR="5080" indent="-175260">
              <a:lnSpc>
                <a:spcPct val="100000"/>
              </a:lnSpc>
              <a:spcBef>
                <a:spcPts val="100"/>
              </a:spcBef>
            </a:pPr>
            <a:r>
              <a:rPr sz="2400" spc="-5" dirty="0">
                <a:latin typeface="Calibri"/>
                <a:cs typeface="Calibri"/>
              </a:rPr>
              <a:t>Goodness</a:t>
            </a:r>
            <a:r>
              <a:rPr sz="2400" spc="-95" dirty="0">
                <a:latin typeface="Calibri"/>
                <a:cs typeface="Calibri"/>
              </a:rPr>
              <a:t> </a:t>
            </a:r>
            <a:r>
              <a:rPr sz="2400" spc="-5" dirty="0">
                <a:latin typeface="Calibri"/>
                <a:cs typeface="Calibri"/>
              </a:rPr>
              <a:t>of </a:t>
            </a:r>
            <a:r>
              <a:rPr sz="2400" spc="-530" dirty="0">
                <a:latin typeface="Calibri"/>
                <a:cs typeface="Calibri"/>
              </a:rPr>
              <a:t> </a:t>
            </a:r>
            <a:r>
              <a:rPr sz="2400" spc="-5" dirty="0">
                <a:latin typeface="Calibri"/>
                <a:cs typeface="Calibri"/>
              </a:rPr>
              <a:t>function</a:t>
            </a:r>
            <a:r>
              <a:rPr sz="2400" spc="-35" dirty="0">
                <a:latin typeface="Calibri"/>
                <a:cs typeface="Calibri"/>
              </a:rPr>
              <a:t> </a:t>
            </a:r>
            <a:r>
              <a:rPr sz="2400" dirty="0">
                <a:latin typeface="Calibri"/>
                <a:cs typeface="Calibri"/>
              </a:rPr>
              <a:t>f</a:t>
            </a:r>
            <a:endParaRPr sz="2400">
              <a:latin typeface="Calibri"/>
              <a:cs typeface="Calibri"/>
            </a:endParaRPr>
          </a:p>
        </p:txBody>
      </p:sp>
      <p:sp>
        <p:nvSpPr>
          <p:cNvPr id="25" name="object 25"/>
          <p:cNvSpPr/>
          <p:nvPr/>
        </p:nvSpPr>
        <p:spPr>
          <a:xfrm>
            <a:off x="1812036" y="3160013"/>
            <a:ext cx="2367915" cy="2160905"/>
          </a:xfrm>
          <a:custGeom>
            <a:avLst/>
            <a:gdLst/>
            <a:ahLst/>
            <a:cxnLst/>
            <a:rect l="l" t="t" r="r" b="b"/>
            <a:pathLst>
              <a:path w="2367915" h="2160904">
                <a:moveTo>
                  <a:pt x="114300" y="1729740"/>
                </a:moveTo>
                <a:lnTo>
                  <a:pt x="104775" y="1710690"/>
                </a:lnTo>
                <a:lnTo>
                  <a:pt x="57150" y="1615440"/>
                </a:lnTo>
                <a:lnTo>
                  <a:pt x="0" y="1729740"/>
                </a:lnTo>
                <a:lnTo>
                  <a:pt x="38100" y="1729740"/>
                </a:lnTo>
                <a:lnTo>
                  <a:pt x="38100" y="2160905"/>
                </a:lnTo>
                <a:lnTo>
                  <a:pt x="76200" y="2160905"/>
                </a:lnTo>
                <a:lnTo>
                  <a:pt x="76200" y="1729740"/>
                </a:lnTo>
                <a:lnTo>
                  <a:pt x="114300" y="1729740"/>
                </a:lnTo>
                <a:close/>
              </a:path>
              <a:path w="2367915" h="2160904">
                <a:moveTo>
                  <a:pt x="114300" y="366649"/>
                </a:moveTo>
                <a:lnTo>
                  <a:pt x="76200" y="366649"/>
                </a:lnTo>
                <a:lnTo>
                  <a:pt x="76200" y="0"/>
                </a:lnTo>
                <a:lnTo>
                  <a:pt x="38100" y="0"/>
                </a:lnTo>
                <a:lnTo>
                  <a:pt x="38100" y="366649"/>
                </a:lnTo>
                <a:lnTo>
                  <a:pt x="0" y="366649"/>
                </a:lnTo>
                <a:lnTo>
                  <a:pt x="57150" y="480949"/>
                </a:lnTo>
                <a:lnTo>
                  <a:pt x="104775" y="385699"/>
                </a:lnTo>
                <a:lnTo>
                  <a:pt x="114300" y="366649"/>
                </a:lnTo>
                <a:close/>
              </a:path>
              <a:path w="2367915" h="2160904">
                <a:moveTo>
                  <a:pt x="2038985" y="773049"/>
                </a:moveTo>
                <a:lnTo>
                  <a:pt x="2034286" y="759714"/>
                </a:lnTo>
                <a:lnTo>
                  <a:pt x="2010473" y="768324"/>
                </a:lnTo>
                <a:lnTo>
                  <a:pt x="1989556" y="780783"/>
                </a:lnTo>
                <a:lnTo>
                  <a:pt x="1956562" y="817372"/>
                </a:lnTo>
                <a:lnTo>
                  <a:pt x="1936203" y="866203"/>
                </a:lnTo>
                <a:lnTo>
                  <a:pt x="1929384" y="924179"/>
                </a:lnTo>
                <a:lnTo>
                  <a:pt x="1931073" y="954430"/>
                </a:lnTo>
                <a:lnTo>
                  <a:pt x="1944598" y="1007872"/>
                </a:lnTo>
                <a:lnTo>
                  <a:pt x="1971446" y="1051293"/>
                </a:lnTo>
                <a:lnTo>
                  <a:pt x="2010397" y="1080058"/>
                </a:lnTo>
                <a:lnTo>
                  <a:pt x="2034286" y="1088644"/>
                </a:lnTo>
                <a:lnTo>
                  <a:pt x="2038477" y="1075309"/>
                </a:lnTo>
                <a:lnTo>
                  <a:pt x="2019757" y="1066952"/>
                </a:lnTo>
                <a:lnTo>
                  <a:pt x="2003590" y="1055395"/>
                </a:lnTo>
                <a:lnTo>
                  <a:pt x="1978914" y="1022604"/>
                </a:lnTo>
                <a:lnTo>
                  <a:pt x="1964334" y="977861"/>
                </a:lnTo>
                <a:lnTo>
                  <a:pt x="1959483" y="922528"/>
                </a:lnTo>
                <a:lnTo>
                  <a:pt x="1960689" y="894461"/>
                </a:lnTo>
                <a:lnTo>
                  <a:pt x="1970405" y="845769"/>
                </a:lnTo>
                <a:lnTo>
                  <a:pt x="1990013" y="807364"/>
                </a:lnTo>
                <a:lnTo>
                  <a:pt x="2020023" y="781316"/>
                </a:lnTo>
                <a:lnTo>
                  <a:pt x="2038985" y="773049"/>
                </a:lnTo>
                <a:close/>
              </a:path>
              <a:path w="2367915" h="2160904">
                <a:moveTo>
                  <a:pt x="2367915" y="924179"/>
                </a:moveTo>
                <a:lnTo>
                  <a:pt x="2361146" y="866203"/>
                </a:lnTo>
                <a:lnTo>
                  <a:pt x="2340864" y="817372"/>
                </a:lnTo>
                <a:lnTo>
                  <a:pt x="2307793" y="780783"/>
                </a:lnTo>
                <a:lnTo>
                  <a:pt x="2263013" y="759714"/>
                </a:lnTo>
                <a:lnTo>
                  <a:pt x="2258314" y="773049"/>
                </a:lnTo>
                <a:lnTo>
                  <a:pt x="2277364" y="781316"/>
                </a:lnTo>
                <a:lnTo>
                  <a:pt x="2293747" y="792759"/>
                </a:lnTo>
                <a:lnTo>
                  <a:pt x="2318512" y="825119"/>
                </a:lnTo>
                <a:lnTo>
                  <a:pt x="2333079" y="868870"/>
                </a:lnTo>
                <a:lnTo>
                  <a:pt x="2337943" y="922528"/>
                </a:lnTo>
                <a:lnTo>
                  <a:pt x="2336723" y="951509"/>
                </a:lnTo>
                <a:lnTo>
                  <a:pt x="2327008" y="1001560"/>
                </a:lnTo>
                <a:lnTo>
                  <a:pt x="2307425" y="1040612"/>
                </a:lnTo>
                <a:lnTo>
                  <a:pt x="2277656" y="1066952"/>
                </a:lnTo>
                <a:lnTo>
                  <a:pt x="2258949" y="1075309"/>
                </a:lnTo>
                <a:lnTo>
                  <a:pt x="2263013" y="1088644"/>
                </a:lnTo>
                <a:lnTo>
                  <a:pt x="2307882" y="1067600"/>
                </a:lnTo>
                <a:lnTo>
                  <a:pt x="2340864" y="1031113"/>
                </a:lnTo>
                <a:lnTo>
                  <a:pt x="2361146" y="982319"/>
                </a:lnTo>
                <a:lnTo>
                  <a:pt x="2366213" y="954430"/>
                </a:lnTo>
                <a:lnTo>
                  <a:pt x="2367915" y="924179"/>
                </a:lnTo>
                <a:close/>
              </a:path>
            </a:pathLst>
          </a:custGeom>
          <a:solidFill>
            <a:srgbClr val="000000"/>
          </a:solidFill>
        </p:spPr>
        <p:txBody>
          <a:bodyPr wrap="square" lIns="0" tIns="0" rIns="0" bIns="0" rtlCol="0"/>
          <a:lstStyle/>
          <a:p>
            <a:endParaRPr/>
          </a:p>
        </p:txBody>
      </p:sp>
      <p:sp>
        <p:nvSpPr>
          <p:cNvPr id="26" name="object 26"/>
          <p:cNvSpPr txBox="1">
            <a:spLocks noGrp="1"/>
          </p:cNvSpPr>
          <p:nvPr>
            <p:ph type="body" idx="1"/>
          </p:nvPr>
        </p:nvSpPr>
        <p:spPr>
          <a:prstGeom prst="rect">
            <a:avLst/>
          </a:prstGeom>
        </p:spPr>
        <p:txBody>
          <a:bodyPr vert="horz" wrap="square" lIns="0" tIns="100965" rIns="0" bIns="0" rtlCol="0">
            <a:spAutoFit/>
          </a:bodyPr>
          <a:lstStyle/>
          <a:p>
            <a:pPr marR="548005" algn="ctr">
              <a:lnSpc>
                <a:spcPct val="100000"/>
              </a:lnSpc>
              <a:spcBef>
                <a:spcPts val="795"/>
              </a:spcBef>
            </a:pPr>
            <a:r>
              <a:rPr spc="50" dirty="0"/>
              <a:t>10</a:t>
            </a:r>
          </a:p>
          <a:p>
            <a:pPr marL="38100">
              <a:lnSpc>
                <a:spcPct val="100000"/>
              </a:lnSpc>
              <a:spcBef>
                <a:spcPts val="955"/>
              </a:spcBef>
              <a:tabLst>
                <a:tab pos="375920" algn="l"/>
                <a:tab pos="949960" algn="l"/>
                <a:tab pos="2061210" algn="l"/>
                <a:tab pos="3252470" algn="l"/>
              </a:tabLst>
            </a:pPr>
            <a:r>
              <a:rPr sz="2800" spc="-5" dirty="0"/>
              <a:t>L	𝑓	=</a:t>
            </a:r>
            <a:r>
              <a:rPr sz="2800" spc="315" dirty="0"/>
              <a:t> </a:t>
            </a:r>
            <a:r>
              <a:rPr sz="2800" spc="2830" dirty="0"/>
              <a:t>෍	</a:t>
            </a:r>
            <a:r>
              <a:rPr sz="2800" spc="-650" dirty="0"/>
              <a:t>𝑦ො</a:t>
            </a:r>
            <a:r>
              <a:rPr sz="3075" spc="-975" baseline="27100" dirty="0"/>
              <a:t>𝑛</a:t>
            </a:r>
            <a:r>
              <a:rPr sz="3075" spc="494" baseline="27100" dirty="0"/>
              <a:t> </a:t>
            </a:r>
            <a:r>
              <a:rPr sz="2800" spc="-5" dirty="0"/>
              <a:t>−</a:t>
            </a:r>
            <a:r>
              <a:rPr sz="2800" spc="10" dirty="0"/>
              <a:t> </a:t>
            </a:r>
            <a:r>
              <a:rPr sz="2800" spc="-5" dirty="0"/>
              <a:t>𝑓	</a:t>
            </a:r>
            <a:r>
              <a:rPr sz="2800" spc="150" dirty="0"/>
              <a:t>𝑥</a:t>
            </a:r>
            <a:r>
              <a:rPr sz="3075" spc="225" baseline="27100" dirty="0"/>
              <a:t>𝑛</a:t>
            </a:r>
            <a:endParaRPr sz="3075" baseline="27100"/>
          </a:p>
          <a:p>
            <a:pPr marR="608965" algn="ctr">
              <a:lnSpc>
                <a:spcPct val="100000"/>
              </a:lnSpc>
              <a:spcBef>
                <a:spcPts val="955"/>
              </a:spcBef>
            </a:pPr>
            <a:r>
              <a:rPr u="heavy" spc="-10" dirty="0">
                <a:uFill>
                  <a:solidFill>
                    <a:srgbClr val="00AF50"/>
                  </a:solidFill>
                </a:uFill>
                <a:latin typeface="Times New Roman"/>
                <a:cs typeface="Times New Roman"/>
              </a:rPr>
              <a:t> </a:t>
            </a:r>
            <a:r>
              <a:rPr u="heavy" spc="60" dirty="0">
                <a:uFill>
                  <a:solidFill>
                    <a:srgbClr val="00AF50"/>
                  </a:solidFill>
                </a:uFill>
              </a:rPr>
              <a:t>𝑛=1</a:t>
            </a:r>
          </a:p>
        </p:txBody>
      </p:sp>
      <p:sp>
        <p:nvSpPr>
          <p:cNvPr id="27" name="object 27"/>
          <p:cNvSpPr/>
          <p:nvPr/>
        </p:nvSpPr>
        <p:spPr>
          <a:xfrm>
            <a:off x="5448554" y="5743485"/>
            <a:ext cx="3086735" cy="586105"/>
          </a:xfrm>
          <a:custGeom>
            <a:avLst/>
            <a:gdLst/>
            <a:ahLst/>
            <a:cxnLst/>
            <a:rect l="l" t="t" r="r" b="b"/>
            <a:pathLst>
              <a:path w="3086734" h="586104">
                <a:moveTo>
                  <a:pt x="132080" y="13881"/>
                </a:moveTo>
                <a:lnTo>
                  <a:pt x="74358" y="41795"/>
                </a:lnTo>
                <a:lnTo>
                  <a:pt x="34163" y="108204"/>
                </a:lnTo>
                <a:lnTo>
                  <a:pt x="19227" y="149263"/>
                </a:lnTo>
                <a:lnTo>
                  <a:pt x="8547" y="193687"/>
                </a:lnTo>
                <a:lnTo>
                  <a:pt x="2133" y="241503"/>
                </a:lnTo>
                <a:lnTo>
                  <a:pt x="0" y="292684"/>
                </a:lnTo>
                <a:lnTo>
                  <a:pt x="2133" y="343623"/>
                </a:lnTo>
                <a:lnTo>
                  <a:pt x="8547" y="391337"/>
                </a:lnTo>
                <a:lnTo>
                  <a:pt x="19227" y="435864"/>
                </a:lnTo>
                <a:lnTo>
                  <a:pt x="34163" y="477164"/>
                </a:lnTo>
                <a:lnTo>
                  <a:pt x="52781" y="513727"/>
                </a:lnTo>
                <a:lnTo>
                  <a:pt x="98882" y="567994"/>
                </a:lnTo>
                <a:lnTo>
                  <a:pt x="126365" y="585698"/>
                </a:lnTo>
                <a:lnTo>
                  <a:pt x="132080" y="571830"/>
                </a:lnTo>
                <a:lnTo>
                  <a:pt x="110020" y="554037"/>
                </a:lnTo>
                <a:lnTo>
                  <a:pt x="90551" y="530834"/>
                </a:lnTo>
                <a:lnTo>
                  <a:pt x="59309" y="468147"/>
                </a:lnTo>
                <a:lnTo>
                  <a:pt x="47815" y="429641"/>
                </a:lnTo>
                <a:lnTo>
                  <a:pt x="39649" y="387616"/>
                </a:lnTo>
                <a:lnTo>
                  <a:pt x="34759" y="342074"/>
                </a:lnTo>
                <a:lnTo>
                  <a:pt x="33147" y="293027"/>
                </a:lnTo>
                <a:lnTo>
                  <a:pt x="34785" y="243192"/>
                </a:lnTo>
                <a:lnTo>
                  <a:pt x="39725" y="197205"/>
                </a:lnTo>
                <a:lnTo>
                  <a:pt x="47980" y="155067"/>
                </a:lnTo>
                <a:lnTo>
                  <a:pt x="59563" y="116776"/>
                </a:lnTo>
                <a:lnTo>
                  <a:pt x="90906" y="54686"/>
                </a:lnTo>
                <a:lnTo>
                  <a:pt x="110261" y="31623"/>
                </a:lnTo>
                <a:lnTo>
                  <a:pt x="132080" y="13881"/>
                </a:lnTo>
                <a:close/>
              </a:path>
              <a:path w="3086734" h="586104">
                <a:moveTo>
                  <a:pt x="1118997" y="92773"/>
                </a:moveTo>
                <a:lnTo>
                  <a:pt x="1114666" y="78549"/>
                </a:lnTo>
                <a:lnTo>
                  <a:pt x="1089164" y="88493"/>
                </a:lnTo>
                <a:lnTo>
                  <a:pt x="1066761" y="104076"/>
                </a:lnTo>
                <a:lnTo>
                  <a:pt x="1031240" y="152234"/>
                </a:lnTo>
                <a:lnTo>
                  <a:pt x="1009230" y="217170"/>
                </a:lnTo>
                <a:lnTo>
                  <a:pt x="1001903" y="293027"/>
                </a:lnTo>
                <a:lnTo>
                  <a:pt x="1003731" y="332333"/>
                </a:lnTo>
                <a:lnTo>
                  <a:pt x="1018400" y="402729"/>
                </a:lnTo>
                <a:lnTo>
                  <a:pt x="1047445" y="460730"/>
                </a:lnTo>
                <a:lnTo>
                  <a:pt x="1089164" y="497573"/>
                </a:lnTo>
                <a:lnTo>
                  <a:pt x="1114666" y="507504"/>
                </a:lnTo>
                <a:lnTo>
                  <a:pt x="1118997" y="493280"/>
                </a:lnTo>
                <a:lnTo>
                  <a:pt x="1099299" y="483069"/>
                </a:lnTo>
                <a:lnTo>
                  <a:pt x="1082128" y="468210"/>
                </a:lnTo>
                <a:lnTo>
                  <a:pt x="1055370" y="424535"/>
                </a:lnTo>
                <a:lnTo>
                  <a:pt x="1039190" y="365226"/>
                </a:lnTo>
                <a:lnTo>
                  <a:pt x="1033780" y="293204"/>
                </a:lnTo>
                <a:lnTo>
                  <a:pt x="1035126" y="255536"/>
                </a:lnTo>
                <a:lnTo>
                  <a:pt x="1045933" y="189725"/>
                </a:lnTo>
                <a:lnTo>
                  <a:pt x="1067485" y="137401"/>
                </a:lnTo>
                <a:lnTo>
                  <a:pt x="1099299" y="102997"/>
                </a:lnTo>
                <a:lnTo>
                  <a:pt x="1118997" y="92773"/>
                </a:lnTo>
                <a:close/>
              </a:path>
              <a:path w="3086734" h="586104">
                <a:moveTo>
                  <a:pt x="2911094" y="293027"/>
                </a:moveTo>
                <a:lnTo>
                  <a:pt x="2909252" y="253733"/>
                </a:lnTo>
                <a:lnTo>
                  <a:pt x="2894584" y="183337"/>
                </a:lnTo>
                <a:lnTo>
                  <a:pt x="2865539" y="125336"/>
                </a:lnTo>
                <a:lnTo>
                  <a:pt x="2823819" y="88493"/>
                </a:lnTo>
                <a:lnTo>
                  <a:pt x="2798318" y="78549"/>
                </a:lnTo>
                <a:lnTo>
                  <a:pt x="2794000" y="92773"/>
                </a:lnTo>
                <a:lnTo>
                  <a:pt x="2813685" y="102997"/>
                </a:lnTo>
                <a:lnTo>
                  <a:pt x="2830855" y="117868"/>
                </a:lnTo>
                <a:lnTo>
                  <a:pt x="2857627" y="161594"/>
                </a:lnTo>
                <a:lnTo>
                  <a:pt x="2873794" y="221043"/>
                </a:lnTo>
                <a:lnTo>
                  <a:pt x="2879217" y="293204"/>
                </a:lnTo>
                <a:lnTo>
                  <a:pt x="2877858" y="330809"/>
                </a:lnTo>
                <a:lnTo>
                  <a:pt x="2867050" y="396468"/>
                </a:lnTo>
                <a:lnTo>
                  <a:pt x="2845498" y="448703"/>
                </a:lnTo>
                <a:lnTo>
                  <a:pt x="2813685" y="483069"/>
                </a:lnTo>
                <a:lnTo>
                  <a:pt x="2794000" y="493280"/>
                </a:lnTo>
                <a:lnTo>
                  <a:pt x="2798318" y="507504"/>
                </a:lnTo>
                <a:lnTo>
                  <a:pt x="2846222" y="481977"/>
                </a:lnTo>
                <a:lnTo>
                  <a:pt x="2881757" y="433819"/>
                </a:lnTo>
                <a:lnTo>
                  <a:pt x="2903753" y="368896"/>
                </a:lnTo>
                <a:lnTo>
                  <a:pt x="2909252" y="332333"/>
                </a:lnTo>
                <a:lnTo>
                  <a:pt x="2911094" y="293027"/>
                </a:lnTo>
                <a:close/>
              </a:path>
              <a:path w="3086734" h="586104">
                <a:moveTo>
                  <a:pt x="3086354" y="292684"/>
                </a:moveTo>
                <a:lnTo>
                  <a:pt x="3084207" y="241503"/>
                </a:lnTo>
                <a:lnTo>
                  <a:pt x="3077781" y="193687"/>
                </a:lnTo>
                <a:lnTo>
                  <a:pt x="3067062" y="149263"/>
                </a:lnTo>
                <a:lnTo>
                  <a:pt x="3052064" y="108204"/>
                </a:lnTo>
                <a:lnTo>
                  <a:pt x="3033484" y="71920"/>
                </a:lnTo>
                <a:lnTo>
                  <a:pt x="2987294" y="17830"/>
                </a:lnTo>
                <a:lnTo>
                  <a:pt x="2959735" y="0"/>
                </a:lnTo>
                <a:lnTo>
                  <a:pt x="2954274" y="13881"/>
                </a:lnTo>
                <a:lnTo>
                  <a:pt x="2976080" y="31623"/>
                </a:lnTo>
                <a:lnTo>
                  <a:pt x="2995434" y="54686"/>
                </a:lnTo>
                <a:lnTo>
                  <a:pt x="3026791" y="116776"/>
                </a:lnTo>
                <a:lnTo>
                  <a:pt x="3038360" y="155067"/>
                </a:lnTo>
                <a:lnTo>
                  <a:pt x="3046615" y="197205"/>
                </a:lnTo>
                <a:lnTo>
                  <a:pt x="3051556" y="243192"/>
                </a:lnTo>
                <a:lnTo>
                  <a:pt x="3053207" y="293027"/>
                </a:lnTo>
                <a:lnTo>
                  <a:pt x="3051556" y="342074"/>
                </a:lnTo>
                <a:lnTo>
                  <a:pt x="3046628" y="387616"/>
                </a:lnTo>
                <a:lnTo>
                  <a:pt x="3038411" y="429641"/>
                </a:lnTo>
                <a:lnTo>
                  <a:pt x="3026918" y="468147"/>
                </a:lnTo>
                <a:lnTo>
                  <a:pt x="2995638" y="530834"/>
                </a:lnTo>
                <a:lnTo>
                  <a:pt x="2954274" y="571830"/>
                </a:lnTo>
                <a:lnTo>
                  <a:pt x="2959735" y="585698"/>
                </a:lnTo>
                <a:lnTo>
                  <a:pt x="3011894" y="544004"/>
                </a:lnTo>
                <a:lnTo>
                  <a:pt x="3052064" y="477164"/>
                </a:lnTo>
                <a:lnTo>
                  <a:pt x="3067062" y="435864"/>
                </a:lnTo>
                <a:lnTo>
                  <a:pt x="3077768" y="391337"/>
                </a:lnTo>
                <a:lnTo>
                  <a:pt x="3084207" y="343623"/>
                </a:lnTo>
                <a:lnTo>
                  <a:pt x="3086354" y="292684"/>
                </a:lnTo>
                <a:close/>
              </a:path>
            </a:pathLst>
          </a:custGeom>
          <a:solidFill>
            <a:srgbClr val="000000"/>
          </a:solidFill>
        </p:spPr>
        <p:txBody>
          <a:bodyPr wrap="square" lIns="0" tIns="0" rIns="0" bIns="0" rtlCol="0"/>
          <a:lstStyle/>
          <a:p>
            <a:endParaRPr/>
          </a:p>
        </p:txBody>
      </p:sp>
      <p:sp>
        <p:nvSpPr>
          <p:cNvPr id="28" name="object 28"/>
          <p:cNvSpPr txBox="1"/>
          <p:nvPr/>
        </p:nvSpPr>
        <p:spPr>
          <a:xfrm>
            <a:off x="7907528" y="5940348"/>
            <a:ext cx="320040" cy="337185"/>
          </a:xfrm>
          <a:prstGeom prst="rect">
            <a:avLst/>
          </a:prstGeom>
        </p:spPr>
        <p:txBody>
          <a:bodyPr vert="horz" wrap="square" lIns="0" tIns="11430" rIns="0" bIns="0" rtlCol="0">
            <a:spAutoFit/>
          </a:bodyPr>
          <a:lstStyle/>
          <a:p>
            <a:pPr marL="12700">
              <a:lnSpc>
                <a:spcPct val="100000"/>
              </a:lnSpc>
              <a:spcBef>
                <a:spcPts val="90"/>
              </a:spcBef>
            </a:pPr>
            <a:r>
              <a:rPr sz="2050" spc="225" dirty="0">
                <a:latin typeface="Cambria Math"/>
                <a:cs typeface="Cambria Math"/>
              </a:rPr>
              <a:t>𝑐𝑝</a:t>
            </a:r>
            <a:endParaRPr sz="2050">
              <a:latin typeface="Cambria Math"/>
              <a:cs typeface="Cambria Math"/>
            </a:endParaRPr>
          </a:p>
        </p:txBody>
      </p:sp>
      <p:sp>
        <p:nvSpPr>
          <p:cNvPr id="29" name="object 29"/>
          <p:cNvSpPr txBox="1"/>
          <p:nvPr/>
        </p:nvSpPr>
        <p:spPr>
          <a:xfrm>
            <a:off x="4444872" y="5250017"/>
            <a:ext cx="3717290" cy="1407160"/>
          </a:xfrm>
          <a:prstGeom prst="rect">
            <a:avLst/>
          </a:prstGeom>
        </p:spPr>
        <p:txBody>
          <a:bodyPr vert="horz" wrap="square" lIns="0" tIns="99695" rIns="0" bIns="0" rtlCol="0">
            <a:spAutoFit/>
          </a:bodyPr>
          <a:lstStyle/>
          <a:p>
            <a:pPr marL="505459">
              <a:lnSpc>
                <a:spcPct val="100000"/>
              </a:lnSpc>
              <a:spcBef>
                <a:spcPts val="785"/>
              </a:spcBef>
            </a:pPr>
            <a:r>
              <a:rPr sz="2050" spc="50" dirty="0">
                <a:latin typeface="Cambria Math"/>
                <a:cs typeface="Cambria Math"/>
              </a:rPr>
              <a:t>10</a:t>
            </a:r>
            <a:endParaRPr sz="2050">
              <a:latin typeface="Cambria Math"/>
              <a:cs typeface="Cambria Math"/>
            </a:endParaRPr>
          </a:p>
          <a:p>
            <a:pPr marL="38100">
              <a:lnSpc>
                <a:spcPct val="100000"/>
              </a:lnSpc>
              <a:spcBef>
                <a:spcPts val="955"/>
              </a:spcBef>
              <a:tabLst>
                <a:tab pos="1149350" algn="l"/>
                <a:tab pos="2134870" algn="l"/>
              </a:tabLst>
            </a:pPr>
            <a:r>
              <a:rPr sz="2800" spc="-5" dirty="0">
                <a:latin typeface="Cambria Math"/>
                <a:cs typeface="Cambria Math"/>
              </a:rPr>
              <a:t>=</a:t>
            </a:r>
            <a:r>
              <a:rPr sz="2800" spc="320" dirty="0">
                <a:latin typeface="Cambria Math"/>
                <a:cs typeface="Cambria Math"/>
              </a:rPr>
              <a:t> </a:t>
            </a:r>
            <a:r>
              <a:rPr sz="2800" spc="2835" dirty="0">
                <a:latin typeface="Cambria Math"/>
                <a:cs typeface="Cambria Math"/>
              </a:rPr>
              <a:t>෍	</a:t>
            </a:r>
            <a:r>
              <a:rPr sz="2800" spc="-650" dirty="0">
                <a:latin typeface="Cambria Math"/>
                <a:cs typeface="Cambria Math"/>
              </a:rPr>
              <a:t>𝑦ො</a:t>
            </a:r>
            <a:r>
              <a:rPr sz="3075" spc="-975" baseline="27100" dirty="0">
                <a:latin typeface="Cambria Math"/>
                <a:cs typeface="Cambria Math"/>
              </a:rPr>
              <a:t>𝑛</a:t>
            </a:r>
            <a:r>
              <a:rPr sz="3075" spc="487" baseline="27100" dirty="0">
                <a:latin typeface="Cambria Math"/>
                <a:cs typeface="Cambria Math"/>
              </a:rPr>
              <a:t> </a:t>
            </a:r>
            <a:r>
              <a:rPr sz="2800" spc="-5" dirty="0">
                <a:latin typeface="Cambria Math"/>
                <a:cs typeface="Cambria Math"/>
              </a:rPr>
              <a:t>−	𝑏</a:t>
            </a:r>
            <a:r>
              <a:rPr sz="2800" spc="50" dirty="0">
                <a:latin typeface="Cambria Math"/>
                <a:cs typeface="Cambria Math"/>
              </a:rPr>
              <a:t> </a:t>
            </a:r>
            <a:r>
              <a:rPr sz="2800" spc="-5" dirty="0">
                <a:latin typeface="Cambria Math"/>
                <a:cs typeface="Cambria Math"/>
              </a:rPr>
              <a:t>+</a:t>
            </a:r>
            <a:r>
              <a:rPr sz="2800" spc="-10" dirty="0">
                <a:latin typeface="Cambria Math"/>
                <a:cs typeface="Cambria Math"/>
              </a:rPr>
              <a:t> </a:t>
            </a:r>
            <a:r>
              <a:rPr sz="2800" spc="-5" dirty="0">
                <a:latin typeface="Cambria Math"/>
                <a:cs typeface="Cambria Math"/>
              </a:rPr>
              <a:t>𝑤</a:t>
            </a:r>
            <a:r>
              <a:rPr sz="2800" spc="60" dirty="0">
                <a:latin typeface="Cambria Math"/>
                <a:cs typeface="Cambria Math"/>
              </a:rPr>
              <a:t> </a:t>
            </a:r>
            <a:r>
              <a:rPr sz="2800" spc="95" dirty="0">
                <a:latin typeface="Cambria Math"/>
                <a:cs typeface="Cambria Math"/>
              </a:rPr>
              <a:t>∙</a:t>
            </a:r>
            <a:r>
              <a:rPr sz="2800" spc="-10" dirty="0">
                <a:latin typeface="Cambria Math"/>
                <a:cs typeface="Cambria Math"/>
              </a:rPr>
              <a:t> </a:t>
            </a:r>
            <a:r>
              <a:rPr sz="2800" spc="145" dirty="0">
                <a:latin typeface="Cambria Math"/>
                <a:cs typeface="Cambria Math"/>
              </a:rPr>
              <a:t>𝑥</a:t>
            </a:r>
            <a:r>
              <a:rPr sz="3075" spc="217" baseline="27100" dirty="0">
                <a:latin typeface="Cambria Math"/>
                <a:cs typeface="Cambria Math"/>
              </a:rPr>
              <a:t>𝑛</a:t>
            </a:r>
            <a:endParaRPr sz="3075" baseline="27100">
              <a:latin typeface="Cambria Math"/>
              <a:cs typeface="Cambria Math"/>
            </a:endParaRPr>
          </a:p>
          <a:p>
            <a:pPr marL="401955">
              <a:lnSpc>
                <a:spcPct val="100000"/>
              </a:lnSpc>
              <a:spcBef>
                <a:spcPts val="955"/>
              </a:spcBef>
            </a:pPr>
            <a:r>
              <a:rPr sz="2050" spc="60" dirty="0">
                <a:latin typeface="Cambria Math"/>
                <a:cs typeface="Cambria Math"/>
              </a:rPr>
              <a:t>𝑛=1</a:t>
            </a:r>
            <a:endParaRPr sz="2050">
              <a:latin typeface="Cambria Math"/>
              <a:cs typeface="Cambria Math"/>
            </a:endParaRPr>
          </a:p>
        </p:txBody>
      </p:sp>
      <p:sp>
        <p:nvSpPr>
          <p:cNvPr id="30" name="object 30"/>
          <p:cNvSpPr txBox="1"/>
          <p:nvPr/>
        </p:nvSpPr>
        <p:spPr>
          <a:xfrm>
            <a:off x="4520565" y="1840273"/>
            <a:ext cx="3153410" cy="1369060"/>
          </a:xfrm>
          <a:prstGeom prst="rect">
            <a:avLst/>
          </a:prstGeom>
        </p:spPr>
        <p:txBody>
          <a:bodyPr vert="horz" wrap="square" lIns="0" tIns="112395" rIns="0" bIns="0" rtlCol="0">
            <a:spAutoFit/>
          </a:bodyPr>
          <a:lstStyle/>
          <a:p>
            <a:pPr marL="16510">
              <a:lnSpc>
                <a:spcPct val="100000"/>
              </a:lnSpc>
              <a:spcBef>
                <a:spcPts val="885"/>
              </a:spcBef>
            </a:pPr>
            <a:r>
              <a:rPr sz="2800" spc="-5" dirty="0">
                <a:latin typeface="Calibri"/>
                <a:cs typeface="Calibri"/>
              </a:rPr>
              <a:t>Loss</a:t>
            </a:r>
            <a:r>
              <a:rPr sz="2800" spc="-20" dirty="0">
                <a:latin typeface="Calibri"/>
                <a:cs typeface="Calibri"/>
              </a:rPr>
              <a:t> </a:t>
            </a:r>
            <a:r>
              <a:rPr sz="2800" spc="-5" dirty="0">
                <a:latin typeface="Calibri"/>
                <a:cs typeface="Calibri"/>
              </a:rPr>
              <a:t>function</a:t>
            </a:r>
            <a:r>
              <a:rPr sz="2800" spc="10" dirty="0">
                <a:latin typeface="Calibri"/>
                <a:cs typeface="Calibri"/>
              </a:rPr>
              <a:t> </a:t>
            </a:r>
            <a:r>
              <a:rPr sz="2800" spc="25" dirty="0">
                <a:latin typeface="Cambria Math"/>
                <a:cs typeface="Cambria Math"/>
              </a:rPr>
              <a:t>𝐿</a:t>
            </a:r>
            <a:r>
              <a:rPr sz="2800" spc="25" dirty="0">
                <a:latin typeface="Calibri"/>
                <a:cs typeface="Calibri"/>
              </a:rPr>
              <a:t>:</a:t>
            </a:r>
            <a:endParaRPr sz="2800">
              <a:latin typeface="Calibri"/>
              <a:cs typeface="Calibri"/>
            </a:endParaRPr>
          </a:p>
          <a:p>
            <a:pPr marL="12700" marR="5080">
              <a:lnSpc>
                <a:spcPct val="100000"/>
              </a:lnSpc>
              <a:spcBef>
                <a:spcPts val="670"/>
              </a:spcBef>
            </a:pPr>
            <a:r>
              <a:rPr sz="2400" dirty="0">
                <a:latin typeface="Calibri"/>
                <a:cs typeface="Calibri"/>
              </a:rPr>
              <a:t>Input:</a:t>
            </a:r>
            <a:r>
              <a:rPr sz="2400" spc="-45" dirty="0">
                <a:latin typeface="Calibri"/>
                <a:cs typeface="Calibri"/>
              </a:rPr>
              <a:t> </a:t>
            </a:r>
            <a:r>
              <a:rPr sz="2400" dirty="0">
                <a:latin typeface="Calibri"/>
                <a:cs typeface="Calibri"/>
              </a:rPr>
              <a:t>a</a:t>
            </a:r>
            <a:r>
              <a:rPr sz="2400" spc="-40" dirty="0">
                <a:latin typeface="Calibri"/>
                <a:cs typeface="Calibri"/>
              </a:rPr>
              <a:t> </a:t>
            </a:r>
            <a:r>
              <a:rPr sz="2400" spc="-5" dirty="0">
                <a:latin typeface="Calibri"/>
                <a:cs typeface="Calibri"/>
              </a:rPr>
              <a:t>function,</a:t>
            </a:r>
            <a:r>
              <a:rPr sz="2400" spc="-35" dirty="0">
                <a:latin typeface="Calibri"/>
                <a:cs typeface="Calibri"/>
              </a:rPr>
              <a:t> </a:t>
            </a:r>
            <a:r>
              <a:rPr sz="2400" spc="-5" dirty="0">
                <a:latin typeface="Calibri"/>
                <a:cs typeface="Calibri"/>
              </a:rPr>
              <a:t>output: </a:t>
            </a:r>
            <a:r>
              <a:rPr sz="2400" spc="-525" dirty="0">
                <a:latin typeface="Calibri"/>
                <a:cs typeface="Calibri"/>
              </a:rPr>
              <a:t> </a:t>
            </a:r>
            <a:r>
              <a:rPr sz="2400" spc="-10" dirty="0">
                <a:latin typeface="Calibri"/>
                <a:cs typeface="Calibri"/>
              </a:rPr>
              <a:t>how</a:t>
            </a:r>
            <a:r>
              <a:rPr sz="2400" spc="-5" dirty="0">
                <a:latin typeface="Calibri"/>
                <a:cs typeface="Calibri"/>
              </a:rPr>
              <a:t> bad</a:t>
            </a:r>
            <a:r>
              <a:rPr sz="2400" spc="-10" dirty="0">
                <a:latin typeface="Calibri"/>
                <a:cs typeface="Calibri"/>
              </a:rPr>
              <a:t> </a:t>
            </a:r>
            <a:r>
              <a:rPr sz="2400" dirty="0">
                <a:latin typeface="Calibri"/>
                <a:cs typeface="Calibri"/>
              </a:rPr>
              <a:t>it</a:t>
            </a:r>
            <a:r>
              <a:rPr sz="2400" spc="-20" dirty="0">
                <a:latin typeface="Calibri"/>
                <a:cs typeface="Calibri"/>
              </a:rPr>
              <a:t> </a:t>
            </a:r>
            <a:r>
              <a:rPr sz="2400" dirty="0">
                <a:latin typeface="Calibri"/>
                <a:cs typeface="Calibri"/>
              </a:rPr>
              <a:t>is</a:t>
            </a:r>
            <a:endParaRPr sz="2400">
              <a:latin typeface="Calibri"/>
              <a:cs typeface="Calibri"/>
            </a:endParaRPr>
          </a:p>
        </p:txBody>
      </p:sp>
      <p:sp>
        <p:nvSpPr>
          <p:cNvPr id="31" name="object 31"/>
          <p:cNvSpPr txBox="1"/>
          <p:nvPr/>
        </p:nvSpPr>
        <p:spPr>
          <a:xfrm>
            <a:off x="8553704" y="5552033"/>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32" name="object 32"/>
          <p:cNvSpPr txBox="1"/>
          <p:nvPr/>
        </p:nvSpPr>
        <p:spPr>
          <a:xfrm>
            <a:off x="945083" y="1506423"/>
            <a:ext cx="1967230" cy="452120"/>
          </a:xfrm>
          <a:prstGeom prst="rect">
            <a:avLst/>
          </a:prstGeom>
        </p:spPr>
        <p:txBody>
          <a:bodyPr vert="horz" wrap="square" lIns="0" tIns="12065" rIns="0" bIns="0" rtlCol="0">
            <a:spAutoFit/>
          </a:bodyPr>
          <a:lstStyle/>
          <a:p>
            <a:pPr marL="25400">
              <a:lnSpc>
                <a:spcPct val="100000"/>
              </a:lnSpc>
              <a:spcBef>
                <a:spcPts val="95"/>
              </a:spcBef>
            </a:pPr>
            <a:r>
              <a:rPr sz="2800" spc="-5" dirty="0">
                <a:latin typeface="Calibri"/>
                <a:cs typeface="Calibri"/>
              </a:rPr>
              <a:t>y</a:t>
            </a:r>
            <a:r>
              <a:rPr sz="2800" spc="-10" dirty="0">
                <a:latin typeface="Calibri"/>
                <a:cs typeface="Calibri"/>
              </a:rPr>
              <a:t> </a:t>
            </a:r>
            <a:r>
              <a:rPr sz="2800" spc="-5" dirty="0">
                <a:latin typeface="Calibri"/>
                <a:cs typeface="Calibri"/>
              </a:rPr>
              <a:t>= b</a:t>
            </a:r>
            <a:r>
              <a:rPr sz="2800" spc="-10" dirty="0">
                <a:latin typeface="Calibri"/>
                <a:cs typeface="Calibri"/>
              </a:rPr>
              <a:t> </a:t>
            </a:r>
            <a:r>
              <a:rPr sz="2800" spc="-5" dirty="0">
                <a:latin typeface="Calibri"/>
                <a:cs typeface="Calibri"/>
              </a:rPr>
              <a:t>+</a:t>
            </a:r>
            <a:r>
              <a:rPr sz="2800" dirty="0">
                <a:latin typeface="Calibri"/>
                <a:cs typeface="Calibri"/>
              </a:rPr>
              <a:t> </a:t>
            </a:r>
            <a:r>
              <a:rPr sz="2800" spc="-5" dirty="0">
                <a:latin typeface="Calibri"/>
                <a:cs typeface="Calibri"/>
              </a:rPr>
              <a:t>w</a:t>
            </a:r>
            <a:r>
              <a:rPr sz="2800" spc="5" dirty="0">
                <a:latin typeface="Calibri"/>
                <a:cs typeface="Calibri"/>
              </a:rPr>
              <a:t> </a:t>
            </a:r>
            <a:r>
              <a:rPr sz="2800" spc="95" dirty="0">
                <a:latin typeface="Cambria Math"/>
                <a:cs typeface="Cambria Math"/>
              </a:rPr>
              <a:t>∙</a:t>
            </a:r>
            <a:r>
              <a:rPr sz="2800" spc="10" dirty="0">
                <a:latin typeface="Cambria Math"/>
                <a:cs typeface="Cambria Math"/>
              </a:rPr>
              <a:t> </a:t>
            </a:r>
            <a:r>
              <a:rPr sz="2800" spc="-20" dirty="0">
                <a:latin typeface="Calibri"/>
                <a:cs typeface="Calibri"/>
              </a:rPr>
              <a:t>x</a:t>
            </a:r>
            <a:r>
              <a:rPr sz="2775" spc="-30" baseline="-21021" dirty="0">
                <a:latin typeface="Calibri"/>
                <a:cs typeface="Calibri"/>
              </a:rPr>
              <a:t>cp</a:t>
            </a:r>
            <a:endParaRPr sz="2775" baseline="-21021">
              <a:latin typeface="Calibri"/>
              <a:cs typeface="Calibri"/>
            </a:endParaRPr>
          </a:p>
        </p:txBody>
      </p:sp>
      <p:sp>
        <p:nvSpPr>
          <p:cNvPr id="33" name="object 33"/>
          <p:cNvSpPr txBox="1"/>
          <p:nvPr/>
        </p:nvSpPr>
        <p:spPr>
          <a:xfrm>
            <a:off x="6634733" y="4531867"/>
            <a:ext cx="2272030" cy="756920"/>
          </a:xfrm>
          <a:prstGeom prst="rect">
            <a:avLst/>
          </a:prstGeom>
        </p:spPr>
        <p:txBody>
          <a:bodyPr vert="horz" wrap="square" lIns="0" tIns="12700" rIns="0" bIns="0" rtlCol="0">
            <a:spAutoFit/>
          </a:bodyPr>
          <a:lstStyle/>
          <a:p>
            <a:pPr marL="12700" marR="5080">
              <a:lnSpc>
                <a:spcPct val="100000"/>
              </a:lnSpc>
              <a:spcBef>
                <a:spcPts val="100"/>
              </a:spcBef>
            </a:pPr>
            <a:r>
              <a:rPr sz="2400" spc="-10" dirty="0">
                <a:latin typeface="Calibri"/>
                <a:cs typeface="Calibri"/>
              </a:rPr>
              <a:t>Estimated</a:t>
            </a:r>
            <a:r>
              <a:rPr sz="2400" spc="-60" dirty="0">
                <a:latin typeface="Calibri"/>
                <a:cs typeface="Calibri"/>
              </a:rPr>
              <a:t> </a:t>
            </a:r>
            <a:r>
              <a:rPr sz="2400" dirty="0">
                <a:latin typeface="Calibri"/>
                <a:cs typeface="Calibri"/>
              </a:rPr>
              <a:t>y</a:t>
            </a:r>
            <a:r>
              <a:rPr sz="2400" spc="-35" dirty="0">
                <a:latin typeface="Calibri"/>
                <a:cs typeface="Calibri"/>
              </a:rPr>
              <a:t> </a:t>
            </a:r>
            <a:r>
              <a:rPr sz="2400" spc="-5" dirty="0">
                <a:latin typeface="Calibri"/>
                <a:cs typeface="Calibri"/>
              </a:rPr>
              <a:t>based </a:t>
            </a:r>
            <a:r>
              <a:rPr sz="2400" spc="-525" dirty="0">
                <a:latin typeface="Calibri"/>
                <a:cs typeface="Calibri"/>
              </a:rPr>
              <a:t> </a:t>
            </a:r>
            <a:r>
              <a:rPr sz="2400" spc="-5" dirty="0">
                <a:latin typeface="Calibri"/>
                <a:cs typeface="Calibri"/>
              </a:rPr>
              <a:t>on</a:t>
            </a:r>
            <a:r>
              <a:rPr sz="2400" spc="-40" dirty="0">
                <a:latin typeface="Calibri"/>
                <a:cs typeface="Calibri"/>
              </a:rPr>
              <a:t> </a:t>
            </a:r>
            <a:r>
              <a:rPr sz="2400" dirty="0">
                <a:latin typeface="Calibri"/>
                <a:cs typeface="Calibri"/>
              </a:rPr>
              <a:t>input</a:t>
            </a:r>
            <a:r>
              <a:rPr sz="2400" spc="-25" dirty="0">
                <a:latin typeface="Calibri"/>
                <a:cs typeface="Calibri"/>
              </a:rPr>
              <a:t> </a:t>
            </a:r>
            <a:r>
              <a:rPr sz="2400" spc="-5" dirty="0">
                <a:latin typeface="Calibri"/>
                <a:cs typeface="Calibri"/>
              </a:rPr>
              <a:t>function</a:t>
            </a:r>
            <a:endParaRPr sz="2400">
              <a:latin typeface="Calibri"/>
              <a:cs typeface="Calibri"/>
            </a:endParaRPr>
          </a:p>
        </p:txBody>
      </p:sp>
      <p:sp>
        <p:nvSpPr>
          <p:cNvPr id="34" name="object 34"/>
          <p:cNvSpPr txBox="1"/>
          <p:nvPr/>
        </p:nvSpPr>
        <p:spPr>
          <a:xfrm>
            <a:off x="5538978" y="3321557"/>
            <a:ext cx="203581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FC0"/>
                </a:solidFill>
                <a:latin typeface="Calibri"/>
                <a:cs typeface="Calibri"/>
              </a:rPr>
              <a:t>Estimation</a:t>
            </a:r>
            <a:r>
              <a:rPr sz="2400" spc="-110" dirty="0">
                <a:solidFill>
                  <a:srgbClr val="006FC0"/>
                </a:solidFill>
                <a:latin typeface="Calibri"/>
                <a:cs typeface="Calibri"/>
              </a:rPr>
              <a:t> </a:t>
            </a:r>
            <a:r>
              <a:rPr sz="2400" spc="-10" dirty="0">
                <a:solidFill>
                  <a:srgbClr val="006FC0"/>
                </a:solidFill>
                <a:latin typeface="Calibri"/>
                <a:cs typeface="Calibri"/>
              </a:rPr>
              <a:t>error</a:t>
            </a:r>
            <a:endParaRPr sz="2400">
              <a:latin typeface="Calibri"/>
              <a:cs typeface="Calibri"/>
            </a:endParaRPr>
          </a:p>
        </p:txBody>
      </p:sp>
      <p:grpSp>
        <p:nvGrpSpPr>
          <p:cNvPr id="35" name="object 35"/>
          <p:cNvGrpSpPr/>
          <p:nvPr/>
        </p:nvGrpSpPr>
        <p:grpSpPr>
          <a:xfrm>
            <a:off x="5356859" y="3666744"/>
            <a:ext cx="2397760" cy="958850"/>
            <a:chOff x="5356859" y="3666744"/>
            <a:chExt cx="2397760" cy="958850"/>
          </a:xfrm>
        </p:grpSpPr>
        <p:sp>
          <p:nvSpPr>
            <p:cNvPr id="36" name="object 36"/>
            <p:cNvSpPr/>
            <p:nvPr/>
          </p:nvSpPr>
          <p:spPr>
            <a:xfrm>
              <a:off x="6364985" y="4330445"/>
              <a:ext cx="1014730" cy="0"/>
            </a:xfrm>
            <a:custGeom>
              <a:avLst/>
              <a:gdLst/>
              <a:ahLst/>
              <a:cxnLst/>
              <a:rect l="l" t="t" r="r" b="b"/>
              <a:pathLst>
                <a:path w="1014729">
                  <a:moveTo>
                    <a:pt x="0" y="0"/>
                  </a:moveTo>
                  <a:lnTo>
                    <a:pt x="1014221" y="0"/>
                  </a:lnTo>
                </a:path>
              </a:pathLst>
            </a:custGeom>
            <a:ln w="38100">
              <a:solidFill>
                <a:srgbClr val="FF0000"/>
              </a:solidFill>
            </a:ln>
          </p:spPr>
          <p:txBody>
            <a:bodyPr wrap="square" lIns="0" tIns="0" rIns="0" bIns="0" rtlCol="0"/>
            <a:lstStyle/>
            <a:p>
              <a:endParaRPr/>
            </a:p>
          </p:txBody>
        </p:sp>
        <p:sp>
          <p:nvSpPr>
            <p:cNvPr id="37" name="object 37"/>
            <p:cNvSpPr/>
            <p:nvPr/>
          </p:nvSpPr>
          <p:spPr>
            <a:xfrm>
              <a:off x="5375909" y="3685794"/>
              <a:ext cx="2359660" cy="780415"/>
            </a:xfrm>
            <a:custGeom>
              <a:avLst/>
              <a:gdLst/>
              <a:ahLst/>
              <a:cxnLst/>
              <a:rect l="l" t="t" r="r" b="b"/>
              <a:pathLst>
                <a:path w="2359659" h="780414">
                  <a:moveTo>
                    <a:pt x="0" y="780287"/>
                  </a:moveTo>
                  <a:lnTo>
                    <a:pt x="2359151" y="780287"/>
                  </a:lnTo>
                  <a:lnTo>
                    <a:pt x="2359151" y="0"/>
                  </a:lnTo>
                  <a:lnTo>
                    <a:pt x="0" y="0"/>
                  </a:lnTo>
                  <a:lnTo>
                    <a:pt x="0" y="780287"/>
                  </a:lnTo>
                  <a:close/>
                </a:path>
              </a:pathLst>
            </a:custGeom>
            <a:ln w="38100">
              <a:solidFill>
                <a:srgbClr val="006FC0"/>
              </a:solidFill>
            </a:ln>
          </p:spPr>
          <p:txBody>
            <a:bodyPr wrap="square" lIns="0" tIns="0" rIns="0" bIns="0" rtlCol="0"/>
            <a:lstStyle/>
            <a:p>
              <a:endParaRPr/>
            </a:p>
          </p:txBody>
        </p:sp>
        <p:sp>
          <p:nvSpPr>
            <p:cNvPr id="38" name="object 38"/>
            <p:cNvSpPr/>
            <p:nvPr/>
          </p:nvSpPr>
          <p:spPr>
            <a:xfrm>
              <a:off x="6859015" y="4333620"/>
              <a:ext cx="294640" cy="292100"/>
            </a:xfrm>
            <a:custGeom>
              <a:avLst/>
              <a:gdLst/>
              <a:ahLst/>
              <a:cxnLst/>
              <a:rect l="l" t="t" r="r" b="b"/>
              <a:pathLst>
                <a:path w="294640" h="292100">
                  <a:moveTo>
                    <a:pt x="199799" y="224718"/>
                  </a:moveTo>
                  <a:lnTo>
                    <a:pt x="172974" y="251840"/>
                  </a:lnTo>
                  <a:lnTo>
                    <a:pt x="294512" y="291591"/>
                  </a:lnTo>
                  <a:lnTo>
                    <a:pt x="276335" y="238124"/>
                  </a:lnTo>
                  <a:lnTo>
                    <a:pt x="213359" y="238124"/>
                  </a:lnTo>
                  <a:lnTo>
                    <a:pt x="199799" y="224718"/>
                  </a:lnTo>
                  <a:close/>
                </a:path>
                <a:path w="294640" h="292100">
                  <a:moveTo>
                    <a:pt x="226579" y="197642"/>
                  </a:moveTo>
                  <a:lnTo>
                    <a:pt x="199799" y="224718"/>
                  </a:lnTo>
                  <a:lnTo>
                    <a:pt x="213359" y="238124"/>
                  </a:lnTo>
                  <a:lnTo>
                    <a:pt x="240156" y="211073"/>
                  </a:lnTo>
                  <a:lnTo>
                    <a:pt x="226579" y="197642"/>
                  </a:lnTo>
                  <a:close/>
                </a:path>
                <a:path w="294640" h="292100">
                  <a:moveTo>
                    <a:pt x="253364" y="170560"/>
                  </a:moveTo>
                  <a:lnTo>
                    <a:pt x="226579" y="197642"/>
                  </a:lnTo>
                  <a:lnTo>
                    <a:pt x="240156" y="211073"/>
                  </a:lnTo>
                  <a:lnTo>
                    <a:pt x="213359" y="238124"/>
                  </a:lnTo>
                  <a:lnTo>
                    <a:pt x="276335" y="238124"/>
                  </a:lnTo>
                  <a:lnTo>
                    <a:pt x="253364" y="170560"/>
                  </a:lnTo>
                  <a:close/>
                </a:path>
                <a:path w="294640" h="292100">
                  <a:moveTo>
                    <a:pt x="26797" y="0"/>
                  </a:moveTo>
                  <a:lnTo>
                    <a:pt x="0" y="27177"/>
                  </a:lnTo>
                  <a:lnTo>
                    <a:pt x="199799" y="224718"/>
                  </a:lnTo>
                  <a:lnTo>
                    <a:pt x="226579" y="197642"/>
                  </a:lnTo>
                  <a:lnTo>
                    <a:pt x="26797" y="0"/>
                  </a:lnTo>
                  <a:close/>
                </a:path>
              </a:pathLst>
            </a:custGeom>
            <a:solidFill>
              <a:srgbClr val="FF0000"/>
            </a:solidFill>
          </p:spPr>
          <p:txBody>
            <a:bodyPr wrap="square" lIns="0" tIns="0" rIns="0" bIns="0" rtlCol="0"/>
            <a:lstStyle/>
            <a:p>
              <a:endParaRPr/>
            </a:p>
          </p:txBody>
        </p:sp>
      </p:grpSp>
      <p:sp>
        <p:nvSpPr>
          <p:cNvPr id="39" name="object 39"/>
          <p:cNvSpPr txBox="1"/>
          <p:nvPr/>
        </p:nvSpPr>
        <p:spPr>
          <a:xfrm>
            <a:off x="3809238" y="4673345"/>
            <a:ext cx="242316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Sum</a:t>
            </a:r>
            <a:r>
              <a:rPr sz="2400" spc="-50" dirty="0">
                <a:latin typeface="Calibri"/>
                <a:cs typeface="Calibri"/>
              </a:rPr>
              <a:t> </a:t>
            </a:r>
            <a:r>
              <a:rPr sz="2400" spc="-15" dirty="0">
                <a:latin typeface="Calibri"/>
                <a:cs typeface="Calibri"/>
              </a:rPr>
              <a:t>over</a:t>
            </a:r>
            <a:r>
              <a:rPr sz="2400" spc="-30" dirty="0">
                <a:latin typeface="Calibri"/>
                <a:cs typeface="Calibri"/>
              </a:rPr>
              <a:t> </a:t>
            </a:r>
            <a:r>
              <a:rPr sz="2400" spc="-10" dirty="0">
                <a:latin typeface="Calibri"/>
                <a:cs typeface="Calibri"/>
              </a:rPr>
              <a:t>examples</a:t>
            </a:r>
            <a:endParaRPr sz="2400">
              <a:latin typeface="Calibri"/>
              <a:cs typeface="Calibri"/>
            </a:endParaRPr>
          </a:p>
        </p:txBody>
      </p:sp>
      <p:sp>
        <p:nvSpPr>
          <p:cNvPr id="40" name="object 40"/>
          <p:cNvSpPr/>
          <p:nvPr/>
        </p:nvSpPr>
        <p:spPr>
          <a:xfrm>
            <a:off x="3710304" y="5375655"/>
            <a:ext cx="838200" cy="328930"/>
          </a:xfrm>
          <a:custGeom>
            <a:avLst/>
            <a:gdLst/>
            <a:ahLst/>
            <a:cxnLst/>
            <a:rect l="l" t="t" r="r" b="b"/>
            <a:pathLst>
              <a:path w="838200" h="328929">
                <a:moveTo>
                  <a:pt x="732917" y="0"/>
                </a:moveTo>
                <a:lnTo>
                  <a:pt x="728218" y="13335"/>
                </a:lnTo>
                <a:lnTo>
                  <a:pt x="747268" y="21595"/>
                </a:lnTo>
                <a:lnTo>
                  <a:pt x="763651" y="33035"/>
                </a:lnTo>
                <a:lnTo>
                  <a:pt x="788416" y="65405"/>
                </a:lnTo>
                <a:lnTo>
                  <a:pt x="802925" y="109156"/>
                </a:lnTo>
                <a:lnTo>
                  <a:pt x="807720" y="162814"/>
                </a:lnTo>
                <a:lnTo>
                  <a:pt x="806505" y="191848"/>
                </a:lnTo>
                <a:lnTo>
                  <a:pt x="796790" y="241859"/>
                </a:lnTo>
                <a:lnTo>
                  <a:pt x="777267" y="280918"/>
                </a:lnTo>
                <a:lnTo>
                  <a:pt x="747462" y="307273"/>
                </a:lnTo>
                <a:lnTo>
                  <a:pt x="728726" y="315569"/>
                </a:lnTo>
                <a:lnTo>
                  <a:pt x="732917" y="328930"/>
                </a:lnTo>
                <a:lnTo>
                  <a:pt x="777748" y="307881"/>
                </a:lnTo>
                <a:lnTo>
                  <a:pt x="810768" y="271449"/>
                </a:lnTo>
                <a:lnTo>
                  <a:pt x="831056" y="222654"/>
                </a:lnTo>
                <a:lnTo>
                  <a:pt x="837819" y="164592"/>
                </a:lnTo>
                <a:lnTo>
                  <a:pt x="836108" y="134417"/>
                </a:lnTo>
                <a:lnTo>
                  <a:pt x="822495" y="80974"/>
                </a:lnTo>
                <a:lnTo>
                  <a:pt x="795621" y="37468"/>
                </a:lnTo>
                <a:lnTo>
                  <a:pt x="756723" y="8616"/>
                </a:lnTo>
                <a:lnTo>
                  <a:pt x="732917" y="0"/>
                </a:lnTo>
                <a:close/>
              </a:path>
              <a:path w="838200" h="328929">
                <a:moveTo>
                  <a:pt x="104902" y="0"/>
                </a:moveTo>
                <a:lnTo>
                  <a:pt x="60118" y="21113"/>
                </a:lnTo>
                <a:lnTo>
                  <a:pt x="27050" y="57658"/>
                </a:lnTo>
                <a:lnTo>
                  <a:pt x="6762" y="106553"/>
                </a:lnTo>
                <a:lnTo>
                  <a:pt x="0" y="164592"/>
                </a:lnTo>
                <a:lnTo>
                  <a:pt x="1690" y="194777"/>
                </a:lnTo>
                <a:lnTo>
                  <a:pt x="15216" y="248214"/>
                </a:lnTo>
                <a:lnTo>
                  <a:pt x="42054" y="291587"/>
                </a:lnTo>
                <a:lnTo>
                  <a:pt x="80968" y="320329"/>
                </a:lnTo>
                <a:lnTo>
                  <a:pt x="104902" y="328930"/>
                </a:lnTo>
                <a:lnTo>
                  <a:pt x="108966" y="315569"/>
                </a:lnTo>
                <a:lnTo>
                  <a:pt x="90247" y="307273"/>
                </a:lnTo>
                <a:lnTo>
                  <a:pt x="74088" y="295722"/>
                </a:lnTo>
                <a:lnTo>
                  <a:pt x="49403" y="262864"/>
                </a:lnTo>
                <a:lnTo>
                  <a:pt x="34829" y="218192"/>
                </a:lnTo>
                <a:lnTo>
                  <a:pt x="29972" y="162814"/>
                </a:lnTo>
                <a:lnTo>
                  <a:pt x="31186" y="134735"/>
                </a:lnTo>
                <a:lnTo>
                  <a:pt x="40901" y="86054"/>
                </a:lnTo>
                <a:lnTo>
                  <a:pt x="60523" y="47642"/>
                </a:lnTo>
                <a:lnTo>
                  <a:pt x="90622" y="21595"/>
                </a:lnTo>
                <a:lnTo>
                  <a:pt x="109600" y="13335"/>
                </a:lnTo>
                <a:lnTo>
                  <a:pt x="104902" y="0"/>
                </a:lnTo>
                <a:close/>
              </a:path>
            </a:pathLst>
          </a:custGeom>
          <a:solidFill>
            <a:srgbClr val="000000"/>
          </a:solidFill>
        </p:spPr>
        <p:txBody>
          <a:bodyPr wrap="square" lIns="0" tIns="0" rIns="0" bIns="0" rtlCol="0"/>
          <a:lstStyle/>
          <a:p>
            <a:endParaRPr/>
          </a:p>
        </p:txBody>
      </p:sp>
      <p:sp>
        <p:nvSpPr>
          <p:cNvPr id="41" name="object 41"/>
          <p:cNvSpPr txBox="1"/>
          <p:nvPr/>
        </p:nvSpPr>
        <p:spPr>
          <a:xfrm>
            <a:off x="3476371" y="5274970"/>
            <a:ext cx="961390" cy="452120"/>
          </a:xfrm>
          <a:prstGeom prst="rect">
            <a:avLst/>
          </a:prstGeom>
        </p:spPr>
        <p:txBody>
          <a:bodyPr vert="horz" wrap="square" lIns="0" tIns="12065" rIns="0" bIns="0" rtlCol="0">
            <a:spAutoFit/>
          </a:bodyPr>
          <a:lstStyle/>
          <a:p>
            <a:pPr marL="12700">
              <a:lnSpc>
                <a:spcPct val="100000"/>
              </a:lnSpc>
              <a:spcBef>
                <a:spcPts val="95"/>
              </a:spcBef>
              <a:tabLst>
                <a:tab pos="351155" algn="l"/>
              </a:tabLst>
            </a:pPr>
            <a:r>
              <a:rPr sz="2800" spc="-5" dirty="0">
                <a:latin typeface="Cambria Math"/>
                <a:cs typeface="Cambria Math"/>
              </a:rPr>
              <a:t>L	</a:t>
            </a:r>
            <a:r>
              <a:rPr sz="2800" spc="75" dirty="0">
                <a:latin typeface="Cambria Math"/>
                <a:cs typeface="Cambria Math"/>
              </a:rPr>
              <a:t>𝑤</a:t>
            </a:r>
            <a:r>
              <a:rPr sz="2800" spc="-5" dirty="0">
                <a:latin typeface="Cambria Math"/>
                <a:cs typeface="Cambria Math"/>
              </a:rPr>
              <a:t>,</a:t>
            </a:r>
            <a:r>
              <a:rPr sz="2800" spc="-150" dirty="0">
                <a:latin typeface="Cambria Math"/>
                <a:cs typeface="Cambria Math"/>
              </a:rPr>
              <a:t> </a:t>
            </a:r>
            <a:r>
              <a:rPr sz="2800" spc="-5" dirty="0">
                <a:latin typeface="Cambria Math"/>
                <a:cs typeface="Cambria Math"/>
              </a:rPr>
              <a:t>𝑏</a:t>
            </a:r>
            <a:endParaRPr sz="2800">
              <a:latin typeface="Cambria Math"/>
              <a:cs typeface="Cambria Math"/>
            </a:endParaRPr>
          </a:p>
        </p:txBody>
      </p:sp>
      <p:grpSp>
        <p:nvGrpSpPr>
          <p:cNvPr id="42" name="object 42"/>
          <p:cNvGrpSpPr/>
          <p:nvPr/>
        </p:nvGrpSpPr>
        <p:grpSpPr>
          <a:xfrm>
            <a:off x="2970276" y="4069079"/>
            <a:ext cx="437515" cy="1439545"/>
            <a:chOff x="2970276" y="4069079"/>
            <a:chExt cx="437515" cy="1439545"/>
          </a:xfrm>
        </p:grpSpPr>
        <p:sp>
          <p:nvSpPr>
            <p:cNvPr id="43" name="object 43"/>
            <p:cNvSpPr/>
            <p:nvPr/>
          </p:nvSpPr>
          <p:spPr>
            <a:xfrm>
              <a:off x="2976372" y="4719319"/>
              <a:ext cx="425450" cy="783590"/>
            </a:xfrm>
            <a:custGeom>
              <a:avLst/>
              <a:gdLst/>
              <a:ahLst/>
              <a:cxnLst/>
              <a:rect l="l" t="t" r="r" b="b"/>
              <a:pathLst>
                <a:path w="425450" h="783589">
                  <a:moveTo>
                    <a:pt x="0" y="0"/>
                  </a:moveTo>
                  <a:lnTo>
                    <a:pt x="0" y="106298"/>
                  </a:lnTo>
                  <a:lnTo>
                    <a:pt x="1727" y="164509"/>
                  </a:lnTo>
                  <a:lnTo>
                    <a:pt x="6819" y="221468"/>
                  </a:lnTo>
                  <a:lnTo>
                    <a:pt x="15145" y="276916"/>
                  </a:lnTo>
                  <a:lnTo>
                    <a:pt x="26571" y="330594"/>
                  </a:lnTo>
                  <a:lnTo>
                    <a:pt x="40964" y="382241"/>
                  </a:lnTo>
                  <a:lnTo>
                    <a:pt x="58192" y="431599"/>
                  </a:lnTo>
                  <a:lnTo>
                    <a:pt x="78122" y="478409"/>
                  </a:lnTo>
                  <a:lnTo>
                    <a:pt x="100621" y="522410"/>
                  </a:lnTo>
                  <a:lnTo>
                    <a:pt x="125556" y="563343"/>
                  </a:lnTo>
                  <a:lnTo>
                    <a:pt x="152795" y="600949"/>
                  </a:lnTo>
                  <a:lnTo>
                    <a:pt x="182204" y="634969"/>
                  </a:lnTo>
                  <a:lnTo>
                    <a:pt x="213652" y="665143"/>
                  </a:lnTo>
                  <a:lnTo>
                    <a:pt x="247005" y="691212"/>
                  </a:lnTo>
                  <a:lnTo>
                    <a:pt x="282131" y="712916"/>
                  </a:lnTo>
                  <a:lnTo>
                    <a:pt x="318897" y="729995"/>
                  </a:lnTo>
                  <a:lnTo>
                    <a:pt x="318897" y="783208"/>
                  </a:lnTo>
                  <a:lnTo>
                    <a:pt x="425195" y="697356"/>
                  </a:lnTo>
                  <a:lnTo>
                    <a:pt x="318897" y="570610"/>
                  </a:lnTo>
                  <a:lnTo>
                    <a:pt x="318897" y="623696"/>
                  </a:lnTo>
                  <a:lnTo>
                    <a:pt x="282131" y="606617"/>
                  </a:lnTo>
                  <a:lnTo>
                    <a:pt x="247005" y="584913"/>
                  </a:lnTo>
                  <a:lnTo>
                    <a:pt x="213652" y="558844"/>
                  </a:lnTo>
                  <a:lnTo>
                    <a:pt x="182204" y="528670"/>
                  </a:lnTo>
                  <a:lnTo>
                    <a:pt x="152795" y="494650"/>
                  </a:lnTo>
                  <a:lnTo>
                    <a:pt x="125556" y="457044"/>
                  </a:lnTo>
                  <a:lnTo>
                    <a:pt x="100621" y="416111"/>
                  </a:lnTo>
                  <a:lnTo>
                    <a:pt x="78122" y="372110"/>
                  </a:lnTo>
                  <a:lnTo>
                    <a:pt x="58192" y="325300"/>
                  </a:lnTo>
                  <a:lnTo>
                    <a:pt x="40964" y="275942"/>
                  </a:lnTo>
                  <a:lnTo>
                    <a:pt x="26571" y="224295"/>
                  </a:lnTo>
                  <a:lnTo>
                    <a:pt x="15145" y="170617"/>
                  </a:lnTo>
                  <a:lnTo>
                    <a:pt x="6819" y="115169"/>
                  </a:lnTo>
                  <a:lnTo>
                    <a:pt x="1727" y="58210"/>
                  </a:lnTo>
                  <a:lnTo>
                    <a:pt x="0" y="0"/>
                  </a:lnTo>
                  <a:close/>
                </a:path>
              </a:pathLst>
            </a:custGeom>
            <a:solidFill>
              <a:srgbClr val="5B9BD4"/>
            </a:solidFill>
          </p:spPr>
          <p:txBody>
            <a:bodyPr wrap="square" lIns="0" tIns="0" rIns="0" bIns="0" rtlCol="0"/>
            <a:lstStyle/>
            <a:p>
              <a:endParaRPr/>
            </a:p>
          </p:txBody>
        </p:sp>
        <p:sp>
          <p:nvSpPr>
            <p:cNvPr id="44" name="object 44"/>
            <p:cNvSpPr/>
            <p:nvPr/>
          </p:nvSpPr>
          <p:spPr>
            <a:xfrm>
              <a:off x="2976307" y="4075175"/>
              <a:ext cx="425450" cy="697865"/>
            </a:xfrm>
            <a:custGeom>
              <a:avLst/>
              <a:gdLst/>
              <a:ahLst/>
              <a:cxnLst/>
              <a:rect l="l" t="t" r="r" b="b"/>
              <a:pathLst>
                <a:path w="425450" h="697864">
                  <a:moveTo>
                    <a:pt x="425260" y="0"/>
                  </a:moveTo>
                  <a:lnTo>
                    <a:pt x="353769" y="9099"/>
                  </a:lnTo>
                  <a:lnTo>
                    <a:pt x="284354" y="36203"/>
                  </a:lnTo>
                  <a:lnTo>
                    <a:pt x="251610" y="55948"/>
                  </a:lnTo>
                  <a:lnTo>
                    <a:pt x="220331" y="79545"/>
                  </a:lnTo>
                  <a:lnTo>
                    <a:pt x="190632" y="106784"/>
                  </a:lnTo>
                  <a:lnTo>
                    <a:pt x="162632" y="137457"/>
                  </a:lnTo>
                  <a:lnTo>
                    <a:pt x="136445" y="171354"/>
                  </a:lnTo>
                  <a:lnTo>
                    <a:pt x="112190" y="208267"/>
                  </a:lnTo>
                  <a:lnTo>
                    <a:pt x="89981" y="247988"/>
                  </a:lnTo>
                  <a:lnTo>
                    <a:pt x="69937" y="290307"/>
                  </a:lnTo>
                  <a:lnTo>
                    <a:pt x="52172" y="335016"/>
                  </a:lnTo>
                  <a:lnTo>
                    <a:pt x="36805" y="381906"/>
                  </a:lnTo>
                  <a:lnTo>
                    <a:pt x="23951" y="430768"/>
                  </a:lnTo>
                  <a:lnTo>
                    <a:pt x="13727" y="481394"/>
                  </a:lnTo>
                  <a:lnTo>
                    <a:pt x="6249" y="533574"/>
                  </a:lnTo>
                  <a:lnTo>
                    <a:pt x="1635" y="587101"/>
                  </a:lnTo>
                  <a:lnTo>
                    <a:pt x="0" y="641764"/>
                  </a:lnTo>
                  <a:lnTo>
                    <a:pt x="1461" y="697357"/>
                  </a:lnTo>
                  <a:lnTo>
                    <a:pt x="6385" y="639249"/>
                  </a:lnTo>
                  <a:lnTo>
                    <a:pt x="14597" y="582960"/>
                  </a:lnTo>
                  <a:lnTo>
                    <a:pt x="25941" y="528708"/>
                  </a:lnTo>
                  <a:lnTo>
                    <a:pt x="40258" y="476713"/>
                  </a:lnTo>
                  <a:lnTo>
                    <a:pt x="57391" y="427197"/>
                  </a:lnTo>
                  <a:lnTo>
                    <a:pt x="77182" y="380377"/>
                  </a:lnTo>
                  <a:lnTo>
                    <a:pt x="99474" y="336475"/>
                  </a:lnTo>
                  <a:lnTo>
                    <a:pt x="124109" y="295711"/>
                  </a:lnTo>
                  <a:lnTo>
                    <a:pt x="150929" y="258304"/>
                  </a:lnTo>
                  <a:lnTo>
                    <a:pt x="179777" y="224473"/>
                  </a:lnTo>
                  <a:lnTo>
                    <a:pt x="210496" y="194440"/>
                  </a:lnTo>
                  <a:lnTo>
                    <a:pt x="242927" y="168425"/>
                  </a:lnTo>
                  <a:lnTo>
                    <a:pt x="276913" y="146646"/>
                  </a:lnTo>
                  <a:lnTo>
                    <a:pt x="312298" y="129324"/>
                  </a:lnTo>
                  <a:lnTo>
                    <a:pt x="348922" y="116679"/>
                  </a:lnTo>
                  <a:lnTo>
                    <a:pt x="386628" y="108930"/>
                  </a:lnTo>
                  <a:lnTo>
                    <a:pt x="425260" y="106299"/>
                  </a:lnTo>
                  <a:lnTo>
                    <a:pt x="425260" y="0"/>
                  </a:lnTo>
                  <a:close/>
                </a:path>
              </a:pathLst>
            </a:custGeom>
            <a:solidFill>
              <a:srgbClr val="487CAB"/>
            </a:solidFill>
          </p:spPr>
          <p:txBody>
            <a:bodyPr wrap="square" lIns="0" tIns="0" rIns="0" bIns="0" rtlCol="0"/>
            <a:lstStyle/>
            <a:p>
              <a:endParaRPr/>
            </a:p>
          </p:txBody>
        </p:sp>
        <p:sp>
          <p:nvSpPr>
            <p:cNvPr id="45" name="object 45"/>
            <p:cNvSpPr/>
            <p:nvPr/>
          </p:nvSpPr>
          <p:spPr>
            <a:xfrm>
              <a:off x="2976372" y="4075175"/>
              <a:ext cx="425450" cy="1427480"/>
            </a:xfrm>
            <a:custGeom>
              <a:avLst/>
              <a:gdLst/>
              <a:ahLst/>
              <a:cxnLst/>
              <a:rect l="l" t="t" r="r" b="b"/>
              <a:pathLst>
                <a:path w="425450" h="1427479">
                  <a:moveTo>
                    <a:pt x="0" y="644144"/>
                  </a:moveTo>
                  <a:lnTo>
                    <a:pt x="1727" y="702354"/>
                  </a:lnTo>
                  <a:lnTo>
                    <a:pt x="6819" y="759313"/>
                  </a:lnTo>
                  <a:lnTo>
                    <a:pt x="15145" y="814761"/>
                  </a:lnTo>
                  <a:lnTo>
                    <a:pt x="26571" y="868439"/>
                  </a:lnTo>
                  <a:lnTo>
                    <a:pt x="40964" y="920086"/>
                  </a:lnTo>
                  <a:lnTo>
                    <a:pt x="58192" y="969444"/>
                  </a:lnTo>
                  <a:lnTo>
                    <a:pt x="78122" y="1016254"/>
                  </a:lnTo>
                  <a:lnTo>
                    <a:pt x="100621" y="1060255"/>
                  </a:lnTo>
                  <a:lnTo>
                    <a:pt x="125556" y="1101188"/>
                  </a:lnTo>
                  <a:lnTo>
                    <a:pt x="152795" y="1138794"/>
                  </a:lnTo>
                  <a:lnTo>
                    <a:pt x="182204" y="1172814"/>
                  </a:lnTo>
                  <a:lnTo>
                    <a:pt x="213652" y="1202988"/>
                  </a:lnTo>
                  <a:lnTo>
                    <a:pt x="247005" y="1229057"/>
                  </a:lnTo>
                  <a:lnTo>
                    <a:pt x="282131" y="1250761"/>
                  </a:lnTo>
                  <a:lnTo>
                    <a:pt x="318897" y="1267841"/>
                  </a:lnTo>
                  <a:lnTo>
                    <a:pt x="318897" y="1214755"/>
                  </a:lnTo>
                  <a:lnTo>
                    <a:pt x="425195" y="1341501"/>
                  </a:lnTo>
                  <a:lnTo>
                    <a:pt x="318897" y="1427353"/>
                  </a:lnTo>
                  <a:lnTo>
                    <a:pt x="318897" y="1374140"/>
                  </a:lnTo>
                  <a:lnTo>
                    <a:pt x="282131" y="1357060"/>
                  </a:lnTo>
                  <a:lnTo>
                    <a:pt x="247005" y="1335356"/>
                  </a:lnTo>
                  <a:lnTo>
                    <a:pt x="213652" y="1309287"/>
                  </a:lnTo>
                  <a:lnTo>
                    <a:pt x="182204" y="1279113"/>
                  </a:lnTo>
                  <a:lnTo>
                    <a:pt x="152795" y="1245093"/>
                  </a:lnTo>
                  <a:lnTo>
                    <a:pt x="125556" y="1207487"/>
                  </a:lnTo>
                  <a:lnTo>
                    <a:pt x="100621" y="1166554"/>
                  </a:lnTo>
                  <a:lnTo>
                    <a:pt x="78122" y="1122553"/>
                  </a:lnTo>
                  <a:lnTo>
                    <a:pt x="58192" y="1075743"/>
                  </a:lnTo>
                  <a:lnTo>
                    <a:pt x="40964" y="1026385"/>
                  </a:lnTo>
                  <a:lnTo>
                    <a:pt x="26571" y="974738"/>
                  </a:lnTo>
                  <a:lnTo>
                    <a:pt x="15145" y="921060"/>
                  </a:lnTo>
                  <a:lnTo>
                    <a:pt x="6819" y="865612"/>
                  </a:lnTo>
                  <a:lnTo>
                    <a:pt x="1727" y="808653"/>
                  </a:lnTo>
                  <a:lnTo>
                    <a:pt x="0" y="750443"/>
                  </a:lnTo>
                  <a:lnTo>
                    <a:pt x="0" y="644144"/>
                  </a:lnTo>
                  <a:lnTo>
                    <a:pt x="1737" y="585517"/>
                  </a:lnTo>
                  <a:lnTo>
                    <a:pt x="6850" y="528364"/>
                  </a:lnTo>
                  <a:lnTo>
                    <a:pt x="15188" y="472913"/>
                  </a:lnTo>
                  <a:lnTo>
                    <a:pt x="26602" y="419390"/>
                  </a:lnTo>
                  <a:lnTo>
                    <a:pt x="40940" y="368024"/>
                  </a:lnTo>
                  <a:lnTo>
                    <a:pt x="58053" y="319042"/>
                  </a:lnTo>
                  <a:lnTo>
                    <a:pt x="77790" y="272672"/>
                  </a:lnTo>
                  <a:lnTo>
                    <a:pt x="100002" y="229140"/>
                  </a:lnTo>
                  <a:lnTo>
                    <a:pt x="124539" y="188674"/>
                  </a:lnTo>
                  <a:lnTo>
                    <a:pt x="151250" y="151502"/>
                  </a:lnTo>
                  <a:lnTo>
                    <a:pt x="179985" y="117851"/>
                  </a:lnTo>
                  <a:lnTo>
                    <a:pt x="210594" y="87949"/>
                  </a:lnTo>
                  <a:lnTo>
                    <a:pt x="242927" y="62024"/>
                  </a:lnTo>
                  <a:lnTo>
                    <a:pt x="276833" y="40302"/>
                  </a:lnTo>
                  <a:lnTo>
                    <a:pt x="312164" y="23011"/>
                  </a:lnTo>
                  <a:lnTo>
                    <a:pt x="348768" y="10378"/>
                  </a:lnTo>
                  <a:lnTo>
                    <a:pt x="386495" y="2632"/>
                  </a:lnTo>
                  <a:lnTo>
                    <a:pt x="425195" y="0"/>
                  </a:lnTo>
                  <a:lnTo>
                    <a:pt x="425195" y="106299"/>
                  </a:lnTo>
                  <a:lnTo>
                    <a:pt x="386564" y="108930"/>
                  </a:lnTo>
                  <a:lnTo>
                    <a:pt x="348858" y="116679"/>
                  </a:lnTo>
                  <a:lnTo>
                    <a:pt x="312233" y="129324"/>
                  </a:lnTo>
                  <a:lnTo>
                    <a:pt x="276849" y="146646"/>
                  </a:lnTo>
                  <a:lnTo>
                    <a:pt x="242863" y="168425"/>
                  </a:lnTo>
                  <a:lnTo>
                    <a:pt x="210432" y="194440"/>
                  </a:lnTo>
                  <a:lnTo>
                    <a:pt x="179713" y="224473"/>
                  </a:lnTo>
                  <a:lnTo>
                    <a:pt x="150865" y="258304"/>
                  </a:lnTo>
                  <a:lnTo>
                    <a:pt x="124044" y="295711"/>
                  </a:lnTo>
                  <a:lnTo>
                    <a:pt x="99410" y="336475"/>
                  </a:lnTo>
                  <a:lnTo>
                    <a:pt x="77118" y="380377"/>
                  </a:lnTo>
                  <a:lnTo>
                    <a:pt x="57327" y="427197"/>
                  </a:lnTo>
                  <a:lnTo>
                    <a:pt x="40194" y="476713"/>
                  </a:lnTo>
                  <a:lnTo>
                    <a:pt x="25877" y="528708"/>
                  </a:lnTo>
                  <a:lnTo>
                    <a:pt x="14533" y="582960"/>
                  </a:lnTo>
                  <a:lnTo>
                    <a:pt x="6321" y="639249"/>
                  </a:lnTo>
                  <a:lnTo>
                    <a:pt x="1396" y="697357"/>
                  </a:lnTo>
                </a:path>
              </a:pathLst>
            </a:custGeom>
            <a:ln w="12192">
              <a:solidFill>
                <a:srgbClr val="41709C"/>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499429" y="2279941"/>
            <a:ext cx="6390023" cy="4410362"/>
          </a:xfrm>
          <a:prstGeom prst="rect">
            <a:avLst/>
          </a:prstGeom>
        </p:spPr>
      </p:pic>
      <p:sp>
        <p:nvSpPr>
          <p:cNvPr id="3" name="object 3"/>
          <p:cNvSpPr txBox="1">
            <a:spLocks noGrp="1"/>
          </p:cNvSpPr>
          <p:nvPr>
            <p:ph type="title"/>
          </p:nvPr>
        </p:nvSpPr>
        <p:spPr>
          <a:xfrm>
            <a:off x="707542" y="609676"/>
            <a:ext cx="6605905"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2:</a:t>
            </a:r>
            <a:r>
              <a:rPr spc="-15" dirty="0"/>
              <a:t> </a:t>
            </a:r>
            <a:r>
              <a:rPr spc="-5" dirty="0"/>
              <a:t>Goodness</a:t>
            </a:r>
            <a:r>
              <a:rPr spc="-30" dirty="0"/>
              <a:t> </a:t>
            </a:r>
            <a:r>
              <a:rPr dirty="0"/>
              <a:t>of</a:t>
            </a:r>
            <a:r>
              <a:rPr spc="-20" dirty="0"/>
              <a:t> </a:t>
            </a:r>
            <a:r>
              <a:rPr dirty="0"/>
              <a:t>Function</a:t>
            </a:r>
          </a:p>
        </p:txBody>
      </p:sp>
      <p:sp>
        <p:nvSpPr>
          <p:cNvPr id="4" name="object 4"/>
          <p:cNvSpPr txBox="1"/>
          <p:nvPr/>
        </p:nvSpPr>
        <p:spPr>
          <a:xfrm>
            <a:off x="707542" y="1793189"/>
            <a:ext cx="2209800" cy="45212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5" dirty="0">
                <a:latin typeface="Calibri"/>
                <a:cs typeface="Calibri"/>
              </a:rPr>
              <a:t>Loss</a:t>
            </a:r>
            <a:r>
              <a:rPr sz="2800" spc="-70" dirty="0">
                <a:latin typeface="Calibri"/>
                <a:cs typeface="Calibri"/>
              </a:rPr>
              <a:t> </a:t>
            </a:r>
            <a:r>
              <a:rPr sz="2800" spc="-5" dirty="0">
                <a:latin typeface="Calibri"/>
                <a:cs typeface="Calibri"/>
              </a:rPr>
              <a:t>Function</a:t>
            </a:r>
            <a:endParaRPr sz="2800">
              <a:latin typeface="Calibri"/>
              <a:cs typeface="Calibri"/>
            </a:endParaRPr>
          </a:p>
        </p:txBody>
      </p:sp>
      <p:sp>
        <p:nvSpPr>
          <p:cNvPr id="5" name="object 5"/>
          <p:cNvSpPr txBox="1"/>
          <p:nvPr/>
        </p:nvSpPr>
        <p:spPr>
          <a:xfrm>
            <a:off x="702970" y="2779267"/>
            <a:ext cx="1702435" cy="1123315"/>
          </a:xfrm>
          <a:prstGeom prst="rect">
            <a:avLst/>
          </a:prstGeom>
        </p:spPr>
        <p:txBody>
          <a:bodyPr vert="horz" wrap="square" lIns="0" tIns="12700" rIns="0" bIns="0" rtlCol="0">
            <a:spAutoFit/>
          </a:bodyPr>
          <a:lstStyle/>
          <a:p>
            <a:pPr marL="12700" marR="5080" algn="just">
              <a:lnSpc>
                <a:spcPct val="100000"/>
              </a:lnSpc>
              <a:spcBef>
                <a:spcPts val="100"/>
              </a:spcBef>
            </a:pPr>
            <a:r>
              <a:rPr sz="2400" spc="-10" dirty="0">
                <a:latin typeface="Calibri"/>
                <a:cs typeface="Calibri"/>
              </a:rPr>
              <a:t>Each point </a:t>
            </a:r>
            <a:r>
              <a:rPr sz="2400" dirty="0">
                <a:latin typeface="Calibri"/>
                <a:cs typeface="Calibri"/>
              </a:rPr>
              <a:t>in </a:t>
            </a:r>
            <a:r>
              <a:rPr sz="2400" spc="5" dirty="0">
                <a:latin typeface="Calibri"/>
                <a:cs typeface="Calibri"/>
              </a:rPr>
              <a:t> </a:t>
            </a:r>
            <a:r>
              <a:rPr sz="2400" dirty="0">
                <a:latin typeface="Calibri"/>
                <a:cs typeface="Calibri"/>
              </a:rPr>
              <a:t>the</a:t>
            </a:r>
            <a:r>
              <a:rPr sz="2400" spc="-35" dirty="0">
                <a:latin typeface="Calibri"/>
                <a:cs typeface="Calibri"/>
              </a:rPr>
              <a:t> </a:t>
            </a:r>
            <a:r>
              <a:rPr sz="2400" spc="-10" dirty="0">
                <a:latin typeface="Calibri"/>
                <a:cs typeface="Calibri"/>
              </a:rPr>
              <a:t>figure</a:t>
            </a:r>
            <a:r>
              <a:rPr sz="2400" spc="-30" dirty="0">
                <a:latin typeface="Calibri"/>
                <a:cs typeface="Calibri"/>
              </a:rPr>
              <a:t> </a:t>
            </a:r>
            <a:r>
              <a:rPr sz="2400" dirty="0">
                <a:latin typeface="Calibri"/>
                <a:cs typeface="Calibri"/>
              </a:rPr>
              <a:t>is</a:t>
            </a:r>
            <a:r>
              <a:rPr sz="2400" spc="-30" dirty="0">
                <a:latin typeface="Calibri"/>
                <a:cs typeface="Calibri"/>
              </a:rPr>
              <a:t> </a:t>
            </a:r>
            <a:r>
              <a:rPr sz="2400" dirty="0">
                <a:latin typeface="Calibri"/>
                <a:cs typeface="Calibri"/>
              </a:rPr>
              <a:t>a </a:t>
            </a:r>
            <a:r>
              <a:rPr sz="2400" spc="-530" dirty="0">
                <a:latin typeface="Calibri"/>
                <a:cs typeface="Calibri"/>
              </a:rPr>
              <a:t> </a:t>
            </a:r>
            <a:r>
              <a:rPr sz="2400" spc="-5" dirty="0">
                <a:latin typeface="Calibri"/>
                <a:cs typeface="Calibri"/>
              </a:rPr>
              <a:t>function</a:t>
            </a:r>
            <a:endParaRPr sz="2400">
              <a:latin typeface="Calibri"/>
              <a:cs typeface="Calibri"/>
            </a:endParaRPr>
          </a:p>
        </p:txBody>
      </p:sp>
      <p:sp>
        <p:nvSpPr>
          <p:cNvPr id="6" name="object 6"/>
          <p:cNvSpPr/>
          <p:nvPr/>
        </p:nvSpPr>
        <p:spPr>
          <a:xfrm>
            <a:off x="901763" y="5364226"/>
            <a:ext cx="718185" cy="282575"/>
          </a:xfrm>
          <a:custGeom>
            <a:avLst/>
            <a:gdLst/>
            <a:ahLst/>
            <a:cxnLst/>
            <a:rect l="l" t="t" r="r" b="b"/>
            <a:pathLst>
              <a:path w="718185" h="282575">
                <a:moveTo>
                  <a:pt x="627570" y="0"/>
                </a:moveTo>
                <a:lnTo>
                  <a:pt x="623506" y="11557"/>
                </a:lnTo>
                <a:lnTo>
                  <a:pt x="639869" y="18631"/>
                </a:lnTo>
                <a:lnTo>
                  <a:pt x="653923" y="28432"/>
                </a:lnTo>
                <a:lnTo>
                  <a:pt x="682456" y="73925"/>
                </a:lnTo>
                <a:lnTo>
                  <a:pt x="690786" y="115732"/>
                </a:lnTo>
                <a:lnTo>
                  <a:pt x="691832" y="139827"/>
                </a:lnTo>
                <a:lnTo>
                  <a:pt x="690784" y="164706"/>
                </a:lnTo>
                <a:lnTo>
                  <a:pt x="682402" y="207646"/>
                </a:lnTo>
                <a:lnTo>
                  <a:pt x="653923" y="253860"/>
                </a:lnTo>
                <a:lnTo>
                  <a:pt x="624014" y="270903"/>
                </a:lnTo>
                <a:lnTo>
                  <a:pt x="627570" y="282359"/>
                </a:lnTo>
                <a:lnTo>
                  <a:pt x="666067" y="264301"/>
                </a:lnTo>
                <a:lnTo>
                  <a:pt x="694372" y="233032"/>
                </a:lnTo>
                <a:lnTo>
                  <a:pt x="711803" y="191133"/>
                </a:lnTo>
                <a:lnTo>
                  <a:pt x="717613" y="141224"/>
                </a:lnTo>
                <a:lnTo>
                  <a:pt x="716158" y="115359"/>
                </a:lnTo>
                <a:lnTo>
                  <a:pt x="704486" y="69536"/>
                </a:lnTo>
                <a:lnTo>
                  <a:pt x="681362" y="32146"/>
                </a:lnTo>
                <a:lnTo>
                  <a:pt x="648025" y="7381"/>
                </a:lnTo>
                <a:lnTo>
                  <a:pt x="627570" y="0"/>
                </a:lnTo>
                <a:close/>
              </a:path>
              <a:path w="718185" h="282575">
                <a:moveTo>
                  <a:pt x="90043" y="0"/>
                </a:moveTo>
                <a:lnTo>
                  <a:pt x="51628" y="18097"/>
                </a:lnTo>
                <a:lnTo>
                  <a:pt x="23291" y="49530"/>
                </a:lnTo>
                <a:lnTo>
                  <a:pt x="5826" y="91471"/>
                </a:lnTo>
                <a:lnTo>
                  <a:pt x="0" y="141224"/>
                </a:lnTo>
                <a:lnTo>
                  <a:pt x="1452" y="167179"/>
                </a:lnTo>
                <a:lnTo>
                  <a:pt x="13062" y="213084"/>
                </a:lnTo>
                <a:lnTo>
                  <a:pt x="36100" y="250317"/>
                </a:lnTo>
                <a:lnTo>
                  <a:pt x="69514" y="274982"/>
                </a:lnTo>
                <a:lnTo>
                  <a:pt x="90043" y="282359"/>
                </a:lnTo>
                <a:lnTo>
                  <a:pt x="93611" y="270903"/>
                </a:lnTo>
                <a:lnTo>
                  <a:pt x="77528" y="263776"/>
                </a:lnTo>
                <a:lnTo>
                  <a:pt x="63647" y="253860"/>
                </a:lnTo>
                <a:lnTo>
                  <a:pt x="35169" y="207646"/>
                </a:lnTo>
                <a:lnTo>
                  <a:pt x="26801" y="164706"/>
                </a:lnTo>
                <a:lnTo>
                  <a:pt x="25755" y="139827"/>
                </a:lnTo>
                <a:lnTo>
                  <a:pt x="26801" y="115732"/>
                </a:lnTo>
                <a:lnTo>
                  <a:pt x="35169" y="73925"/>
                </a:lnTo>
                <a:lnTo>
                  <a:pt x="63755" y="28432"/>
                </a:lnTo>
                <a:lnTo>
                  <a:pt x="94056" y="11557"/>
                </a:lnTo>
                <a:lnTo>
                  <a:pt x="90043" y="0"/>
                </a:lnTo>
                <a:close/>
              </a:path>
            </a:pathLst>
          </a:custGeom>
          <a:solidFill>
            <a:srgbClr val="000000"/>
          </a:solidFill>
        </p:spPr>
        <p:txBody>
          <a:bodyPr wrap="square" lIns="0" tIns="0" rIns="0" bIns="0" rtlCol="0"/>
          <a:lstStyle/>
          <a:p>
            <a:endParaRPr/>
          </a:p>
        </p:txBody>
      </p:sp>
      <p:sp>
        <p:nvSpPr>
          <p:cNvPr id="7" name="object 7"/>
          <p:cNvSpPr txBox="1"/>
          <p:nvPr/>
        </p:nvSpPr>
        <p:spPr>
          <a:xfrm>
            <a:off x="699312" y="4542282"/>
            <a:ext cx="1344295" cy="1124585"/>
          </a:xfrm>
          <a:prstGeom prst="rect">
            <a:avLst/>
          </a:prstGeom>
        </p:spPr>
        <p:txBody>
          <a:bodyPr vert="horz" wrap="square" lIns="0" tIns="12065" rIns="0" bIns="0" rtlCol="0">
            <a:spAutoFit/>
          </a:bodyPr>
          <a:lstStyle/>
          <a:p>
            <a:pPr marL="12700" marR="5080">
              <a:lnSpc>
                <a:spcPct val="100200"/>
              </a:lnSpc>
              <a:spcBef>
                <a:spcPts val="95"/>
              </a:spcBef>
              <a:tabLst>
                <a:tab pos="948690" algn="l"/>
              </a:tabLst>
            </a:pPr>
            <a:r>
              <a:rPr sz="2400" spc="-5" dirty="0">
                <a:latin typeface="Calibri"/>
                <a:cs typeface="Calibri"/>
              </a:rPr>
              <a:t>The </a:t>
            </a:r>
            <a:r>
              <a:rPr sz="2400" spc="-10" dirty="0">
                <a:latin typeface="Calibri"/>
                <a:cs typeface="Calibri"/>
              </a:rPr>
              <a:t>color </a:t>
            </a:r>
            <a:r>
              <a:rPr sz="2400" spc="-5" dirty="0">
                <a:latin typeface="Calibri"/>
                <a:cs typeface="Calibri"/>
              </a:rPr>
              <a:t> </a:t>
            </a:r>
            <a:r>
              <a:rPr sz="2400" spc="-35" dirty="0">
                <a:latin typeface="Calibri"/>
                <a:cs typeface="Calibri"/>
              </a:rPr>
              <a:t>r</a:t>
            </a:r>
            <a:r>
              <a:rPr sz="2400" dirty="0">
                <a:latin typeface="Calibri"/>
                <a:cs typeface="Calibri"/>
              </a:rPr>
              <a:t>ep</a:t>
            </a:r>
            <a:r>
              <a:rPr sz="2400" spc="-30" dirty="0">
                <a:latin typeface="Calibri"/>
                <a:cs typeface="Calibri"/>
              </a:rPr>
              <a:t>r</a:t>
            </a:r>
            <a:r>
              <a:rPr sz="2400" dirty="0">
                <a:latin typeface="Calibri"/>
                <a:cs typeface="Calibri"/>
              </a:rPr>
              <a:t>es</a:t>
            </a:r>
            <a:r>
              <a:rPr sz="2400" spc="5" dirty="0">
                <a:latin typeface="Calibri"/>
                <a:cs typeface="Calibri"/>
              </a:rPr>
              <a:t>e</a:t>
            </a:r>
            <a:r>
              <a:rPr sz="2400" spc="-25" dirty="0">
                <a:latin typeface="Calibri"/>
                <a:cs typeface="Calibri"/>
              </a:rPr>
              <a:t>n</a:t>
            </a:r>
            <a:r>
              <a:rPr sz="2400" dirty="0">
                <a:latin typeface="Calibri"/>
                <a:cs typeface="Calibri"/>
              </a:rPr>
              <a:t>ts  </a:t>
            </a:r>
            <a:r>
              <a:rPr sz="2400" dirty="0">
                <a:latin typeface="Cambria Math"/>
                <a:cs typeface="Cambria Math"/>
              </a:rPr>
              <a:t>L</a:t>
            </a:r>
            <a:r>
              <a:rPr sz="2400" spc="465" dirty="0">
                <a:latin typeface="Cambria Math"/>
                <a:cs typeface="Cambria Math"/>
              </a:rPr>
              <a:t> </a:t>
            </a:r>
            <a:r>
              <a:rPr sz="2400" spc="35" dirty="0">
                <a:latin typeface="Cambria Math"/>
                <a:cs typeface="Cambria Math"/>
              </a:rPr>
              <a:t>𝑤,</a:t>
            </a:r>
            <a:r>
              <a:rPr sz="2400" spc="-135" dirty="0">
                <a:latin typeface="Cambria Math"/>
                <a:cs typeface="Cambria Math"/>
              </a:rPr>
              <a:t> </a:t>
            </a:r>
            <a:r>
              <a:rPr sz="2400" dirty="0">
                <a:latin typeface="Cambria Math"/>
                <a:cs typeface="Cambria Math"/>
              </a:rPr>
              <a:t>𝑏	</a:t>
            </a:r>
            <a:r>
              <a:rPr sz="2400" dirty="0">
                <a:latin typeface="Calibri"/>
                <a:cs typeface="Calibri"/>
              </a:rPr>
              <a:t>.</a:t>
            </a:r>
            <a:endParaRPr sz="2400">
              <a:latin typeface="Calibri"/>
              <a:cs typeface="Calibri"/>
            </a:endParaRPr>
          </a:p>
        </p:txBody>
      </p:sp>
      <p:sp>
        <p:nvSpPr>
          <p:cNvPr id="8" name="object 8"/>
          <p:cNvSpPr txBox="1"/>
          <p:nvPr/>
        </p:nvSpPr>
        <p:spPr>
          <a:xfrm>
            <a:off x="831900" y="6066535"/>
            <a:ext cx="18434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(true</a:t>
            </a:r>
            <a:r>
              <a:rPr sz="2400" spc="-65" dirty="0">
                <a:latin typeface="Calibri"/>
                <a:cs typeface="Calibri"/>
              </a:rPr>
              <a:t> </a:t>
            </a:r>
            <a:r>
              <a:rPr sz="2400" spc="-15" dirty="0">
                <a:latin typeface="Calibri"/>
                <a:cs typeface="Calibri"/>
              </a:rPr>
              <a:t>example)</a:t>
            </a:r>
            <a:endParaRPr sz="2400">
              <a:latin typeface="Calibri"/>
              <a:cs typeface="Calibri"/>
            </a:endParaRPr>
          </a:p>
        </p:txBody>
      </p:sp>
      <p:grpSp>
        <p:nvGrpSpPr>
          <p:cNvPr id="9" name="object 9"/>
          <p:cNvGrpSpPr/>
          <p:nvPr/>
        </p:nvGrpSpPr>
        <p:grpSpPr>
          <a:xfrm>
            <a:off x="3918203" y="2891027"/>
            <a:ext cx="1499870" cy="754380"/>
            <a:chOff x="3918203" y="2891027"/>
            <a:chExt cx="1499870" cy="754380"/>
          </a:xfrm>
        </p:grpSpPr>
        <p:pic>
          <p:nvPicPr>
            <p:cNvPr id="10" name="object 10"/>
            <p:cNvPicPr/>
            <p:nvPr/>
          </p:nvPicPr>
          <p:blipFill>
            <a:blip r:embed="rId4" cstate="print"/>
            <a:stretch>
              <a:fillRect/>
            </a:stretch>
          </p:blipFill>
          <p:spPr>
            <a:xfrm>
              <a:off x="4008119" y="2938297"/>
              <a:ext cx="1319784" cy="574522"/>
            </a:xfrm>
            <a:prstGeom prst="rect">
              <a:avLst/>
            </a:prstGeom>
          </p:spPr>
        </p:pic>
        <p:pic>
          <p:nvPicPr>
            <p:cNvPr id="11" name="object 11"/>
            <p:cNvPicPr/>
            <p:nvPr/>
          </p:nvPicPr>
          <p:blipFill>
            <a:blip r:embed="rId5" cstate="print"/>
            <a:stretch>
              <a:fillRect/>
            </a:stretch>
          </p:blipFill>
          <p:spPr>
            <a:xfrm>
              <a:off x="3918203" y="2891027"/>
              <a:ext cx="1499615" cy="754380"/>
            </a:xfrm>
            <a:prstGeom prst="rect">
              <a:avLst/>
            </a:prstGeom>
          </p:spPr>
        </p:pic>
        <p:pic>
          <p:nvPicPr>
            <p:cNvPr id="12" name="object 12"/>
            <p:cNvPicPr/>
            <p:nvPr/>
          </p:nvPicPr>
          <p:blipFill>
            <a:blip r:embed="rId6" cstate="print"/>
            <a:stretch>
              <a:fillRect/>
            </a:stretch>
          </p:blipFill>
          <p:spPr>
            <a:xfrm>
              <a:off x="4067555" y="2977895"/>
              <a:ext cx="1205484" cy="461772"/>
            </a:xfrm>
            <a:prstGeom prst="rect">
              <a:avLst/>
            </a:prstGeom>
          </p:spPr>
        </p:pic>
      </p:grpSp>
      <p:sp>
        <p:nvSpPr>
          <p:cNvPr id="13" name="object 13"/>
          <p:cNvSpPr txBox="1"/>
          <p:nvPr/>
        </p:nvSpPr>
        <p:spPr>
          <a:xfrm>
            <a:off x="4067555" y="2977895"/>
            <a:ext cx="1205865" cy="462280"/>
          </a:xfrm>
          <a:prstGeom prst="rect">
            <a:avLst/>
          </a:prstGeom>
        </p:spPr>
        <p:txBody>
          <a:bodyPr vert="horz" wrap="square" lIns="0" tIns="26669" rIns="0" bIns="0" rtlCol="0">
            <a:spAutoFit/>
          </a:bodyPr>
          <a:lstStyle/>
          <a:p>
            <a:pPr marL="92710">
              <a:lnSpc>
                <a:spcPct val="100000"/>
              </a:lnSpc>
              <a:spcBef>
                <a:spcPts val="209"/>
              </a:spcBef>
            </a:pPr>
            <a:r>
              <a:rPr sz="2400" spc="-10" dirty="0">
                <a:solidFill>
                  <a:srgbClr val="FFFFFF"/>
                </a:solidFill>
                <a:latin typeface="Calibri"/>
                <a:cs typeface="Calibri"/>
              </a:rPr>
              <a:t>smallest</a:t>
            </a:r>
            <a:endParaRPr sz="2400">
              <a:latin typeface="Calibri"/>
              <a:cs typeface="Calibri"/>
            </a:endParaRPr>
          </a:p>
        </p:txBody>
      </p:sp>
      <p:grpSp>
        <p:nvGrpSpPr>
          <p:cNvPr id="14" name="object 14"/>
          <p:cNvGrpSpPr/>
          <p:nvPr/>
        </p:nvGrpSpPr>
        <p:grpSpPr>
          <a:xfrm>
            <a:off x="5154167" y="5411723"/>
            <a:ext cx="1716405" cy="754380"/>
            <a:chOff x="5154167" y="5411723"/>
            <a:chExt cx="1716405" cy="754380"/>
          </a:xfrm>
        </p:grpSpPr>
        <p:pic>
          <p:nvPicPr>
            <p:cNvPr id="15" name="object 15"/>
            <p:cNvPicPr/>
            <p:nvPr/>
          </p:nvPicPr>
          <p:blipFill>
            <a:blip r:embed="rId7" cstate="print"/>
            <a:stretch>
              <a:fillRect/>
            </a:stretch>
          </p:blipFill>
          <p:spPr>
            <a:xfrm>
              <a:off x="5213603" y="5457443"/>
              <a:ext cx="1597152" cy="574522"/>
            </a:xfrm>
            <a:prstGeom prst="rect">
              <a:avLst/>
            </a:prstGeom>
          </p:spPr>
        </p:pic>
        <p:pic>
          <p:nvPicPr>
            <p:cNvPr id="16" name="object 16"/>
            <p:cNvPicPr/>
            <p:nvPr/>
          </p:nvPicPr>
          <p:blipFill>
            <a:blip r:embed="rId8" cstate="print"/>
            <a:stretch>
              <a:fillRect/>
            </a:stretch>
          </p:blipFill>
          <p:spPr>
            <a:xfrm>
              <a:off x="5154167" y="5411723"/>
              <a:ext cx="1716024" cy="754380"/>
            </a:xfrm>
            <a:prstGeom prst="rect">
              <a:avLst/>
            </a:prstGeom>
          </p:spPr>
        </p:pic>
        <p:pic>
          <p:nvPicPr>
            <p:cNvPr id="17" name="object 17"/>
            <p:cNvPicPr/>
            <p:nvPr/>
          </p:nvPicPr>
          <p:blipFill>
            <a:blip r:embed="rId9" cstate="print"/>
            <a:stretch>
              <a:fillRect/>
            </a:stretch>
          </p:blipFill>
          <p:spPr>
            <a:xfrm>
              <a:off x="5273039" y="5497067"/>
              <a:ext cx="1482852" cy="461772"/>
            </a:xfrm>
            <a:prstGeom prst="rect">
              <a:avLst/>
            </a:prstGeom>
          </p:spPr>
        </p:pic>
      </p:grpSp>
      <p:sp>
        <p:nvSpPr>
          <p:cNvPr id="18" name="object 18"/>
          <p:cNvSpPr txBox="1"/>
          <p:nvPr/>
        </p:nvSpPr>
        <p:spPr>
          <a:xfrm>
            <a:off x="5273040" y="5497067"/>
            <a:ext cx="1483360" cy="462280"/>
          </a:xfrm>
          <a:prstGeom prst="rect">
            <a:avLst/>
          </a:prstGeom>
        </p:spPr>
        <p:txBody>
          <a:bodyPr vert="horz" wrap="square" lIns="0" tIns="27305" rIns="0" bIns="0" rtlCol="0">
            <a:spAutoFit/>
          </a:bodyPr>
          <a:lstStyle/>
          <a:p>
            <a:pPr marL="124460">
              <a:lnSpc>
                <a:spcPct val="100000"/>
              </a:lnSpc>
              <a:spcBef>
                <a:spcPts val="215"/>
              </a:spcBef>
            </a:pPr>
            <a:r>
              <a:rPr sz="2400" spc="-30" dirty="0">
                <a:solidFill>
                  <a:srgbClr val="FFFFFF"/>
                </a:solidFill>
                <a:latin typeface="Calibri"/>
                <a:cs typeface="Calibri"/>
              </a:rPr>
              <a:t>Very</a:t>
            </a:r>
            <a:r>
              <a:rPr sz="2400" spc="-35" dirty="0">
                <a:solidFill>
                  <a:srgbClr val="FFFFFF"/>
                </a:solidFill>
                <a:latin typeface="Calibri"/>
                <a:cs typeface="Calibri"/>
              </a:rPr>
              <a:t> </a:t>
            </a:r>
            <a:r>
              <a:rPr sz="2400" spc="-15" dirty="0">
                <a:solidFill>
                  <a:srgbClr val="FFFFFF"/>
                </a:solidFill>
                <a:latin typeface="Calibri"/>
                <a:cs typeface="Calibri"/>
              </a:rPr>
              <a:t>large</a:t>
            </a:r>
            <a:endParaRPr sz="2400">
              <a:latin typeface="Calibri"/>
              <a:cs typeface="Calibri"/>
            </a:endParaRPr>
          </a:p>
        </p:txBody>
      </p:sp>
      <p:sp>
        <p:nvSpPr>
          <p:cNvPr id="19" name="object 19"/>
          <p:cNvSpPr/>
          <p:nvPr/>
        </p:nvSpPr>
        <p:spPr>
          <a:xfrm>
            <a:off x="4436236" y="1669669"/>
            <a:ext cx="717550" cy="282575"/>
          </a:xfrm>
          <a:custGeom>
            <a:avLst/>
            <a:gdLst/>
            <a:ahLst/>
            <a:cxnLst/>
            <a:rect l="l" t="t" r="r" b="b"/>
            <a:pathLst>
              <a:path w="717550" h="282575">
                <a:moveTo>
                  <a:pt x="627507" y="0"/>
                </a:moveTo>
                <a:lnTo>
                  <a:pt x="623442" y="11556"/>
                </a:lnTo>
                <a:lnTo>
                  <a:pt x="639806" y="18631"/>
                </a:lnTo>
                <a:lnTo>
                  <a:pt x="653859" y="28432"/>
                </a:lnTo>
                <a:lnTo>
                  <a:pt x="682392" y="73925"/>
                </a:lnTo>
                <a:lnTo>
                  <a:pt x="690723" y="115732"/>
                </a:lnTo>
                <a:lnTo>
                  <a:pt x="691768" y="139826"/>
                </a:lnTo>
                <a:lnTo>
                  <a:pt x="690721" y="164707"/>
                </a:lnTo>
                <a:lnTo>
                  <a:pt x="682339" y="207656"/>
                </a:lnTo>
                <a:lnTo>
                  <a:pt x="653859" y="253857"/>
                </a:lnTo>
                <a:lnTo>
                  <a:pt x="623951" y="270890"/>
                </a:lnTo>
                <a:lnTo>
                  <a:pt x="627507" y="282320"/>
                </a:lnTo>
                <a:lnTo>
                  <a:pt x="666003" y="264302"/>
                </a:lnTo>
                <a:lnTo>
                  <a:pt x="694309" y="233044"/>
                </a:lnTo>
                <a:lnTo>
                  <a:pt x="711739" y="191150"/>
                </a:lnTo>
                <a:lnTo>
                  <a:pt x="717550" y="141350"/>
                </a:lnTo>
                <a:lnTo>
                  <a:pt x="716097" y="115413"/>
                </a:lnTo>
                <a:lnTo>
                  <a:pt x="704476" y="69538"/>
                </a:lnTo>
                <a:lnTo>
                  <a:pt x="681353" y="32164"/>
                </a:lnTo>
                <a:lnTo>
                  <a:pt x="647963" y="7435"/>
                </a:lnTo>
                <a:lnTo>
                  <a:pt x="627507" y="0"/>
                </a:lnTo>
                <a:close/>
              </a:path>
              <a:path w="717550" h="282575">
                <a:moveTo>
                  <a:pt x="90042" y="0"/>
                </a:moveTo>
                <a:lnTo>
                  <a:pt x="51593" y="18145"/>
                </a:lnTo>
                <a:lnTo>
                  <a:pt x="23240" y="49529"/>
                </a:lnTo>
                <a:lnTo>
                  <a:pt x="5810" y="91487"/>
                </a:lnTo>
                <a:lnTo>
                  <a:pt x="0" y="141350"/>
                </a:lnTo>
                <a:lnTo>
                  <a:pt x="1452" y="167233"/>
                </a:lnTo>
                <a:lnTo>
                  <a:pt x="13073" y="213092"/>
                </a:lnTo>
                <a:lnTo>
                  <a:pt x="36071" y="250334"/>
                </a:lnTo>
                <a:lnTo>
                  <a:pt x="69496" y="274960"/>
                </a:lnTo>
                <a:lnTo>
                  <a:pt x="90042" y="282320"/>
                </a:lnTo>
                <a:lnTo>
                  <a:pt x="93599" y="270890"/>
                </a:lnTo>
                <a:lnTo>
                  <a:pt x="77475" y="263773"/>
                </a:lnTo>
                <a:lnTo>
                  <a:pt x="63579" y="253857"/>
                </a:lnTo>
                <a:lnTo>
                  <a:pt x="35083" y="207656"/>
                </a:lnTo>
                <a:lnTo>
                  <a:pt x="26701" y="164707"/>
                </a:lnTo>
                <a:lnTo>
                  <a:pt x="25653" y="139826"/>
                </a:lnTo>
                <a:lnTo>
                  <a:pt x="26701" y="115732"/>
                </a:lnTo>
                <a:lnTo>
                  <a:pt x="35083" y="73925"/>
                </a:lnTo>
                <a:lnTo>
                  <a:pt x="63722" y="28432"/>
                </a:lnTo>
                <a:lnTo>
                  <a:pt x="93979" y="11556"/>
                </a:lnTo>
                <a:lnTo>
                  <a:pt x="90042" y="0"/>
                </a:lnTo>
                <a:close/>
              </a:path>
            </a:pathLst>
          </a:custGeom>
          <a:solidFill>
            <a:srgbClr val="000000"/>
          </a:solidFill>
        </p:spPr>
        <p:txBody>
          <a:bodyPr wrap="square" lIns="0" tIns="0" rIns="0" bIns="0" rtlCol="0"/>
          <a:lstStyle/>
          <a:p>
            <a:endParaRPr/>
          </a:p>
        </p:txBody>
      </p:sp>
      <p:sp>
        <p:nvSpPr>
          <p:cNvPr id="20" name="object 20"/>
          <p:cNvSpPr txBox="1"/>
          <p:nvPr/>
        </p:nvSpPr>
        <p:spPr>
          <a:xfrm>
            <a:off x="5566664" y="2050491"/>
            <a:ext cx="464184" cy="293370"/>
          </a:xfrm>
          <a:prstGeom prst="rect">
            <a:avLst/>
          </a:prstGeom>
        </p:spPr>
        <p:txBody>
          <a:bodyPr vert="horz" wrap="square" lIns="0" tIns="13335" rIns="0" bIns="0" rtlCol="0">
            <a:spAutoFit/>
          </a:bodyPr>
          <a:lstStyle/>
          <a:p>
            <a:pPr marL="12700">
              <a:lnSpc>
                <a:spcPct val="100000"/>
              </a:lnSpc>
              <a:spcBef>
                <a:spcPts val="105"/>
              </a:spcBef>
            </a:pPr>
            <a:r>
              <a:rPr sz="1750" spc="254" dirty="0">
                <a:latin typeface="Cambria Math"/>
                <a:cs typeface="Cambria Math"/>
              </a:rPr>
              <a:t>𝑛</a:t>
            </a:r>
            <a:r>
              <a:rPr sz="1750" spc="-40" dirty="0">
                <a:latin typeface="Cambria Math"/>
                <a:cs typeface="Cambria Math"/>
              </a:rPr>
              <a:t>=</a:t>
            </a:r>
            <a:r>
              <a:rPr sz="1750" spc="45" dirty="0">
                <a:latin typeface="Cambria Math"/>
                <a:cs typeface="Cambria Math"/>
              </a:rPr>
              <a:t>1</a:t>
            </a:r>
            <a:endParaRPr sz="1750">
              <a:latin typeface="Cambria Math"/>
              <a:cs typeface="Cambria Math"/>
            </a:endParaRPr>
          </a:p>
        </p:txBody>
      </p:sp>
      <p:sp>
        <p:nvSpPr>
          <p:cNvPr id="21" name="object 21"/>
          <p:cNvSpPr txBox="1"/>
          <p:nvPr/>
        </p:nvSpPr>
        <p:spPr>
          <a:xfrm>
            <a:off x="5656579" y="1208024"/>
            <a:ext cx="281940" cy="292735"/>
          </a:xfrm>
          <a:prstGeom prst="rect">
            <a:avLst/>
          </a:prstGeom>
        </p:spPr>
        <p:txBody>
          <a:bodyPr vert="horz" wrap="square" lIns="0" tIns="12700" rIns="0" bIns="0" rtlCol="0">
            <a:spAutoFit/>
          </a:bodyPr>
          <a:lstStyle/>
          <a:p>
            <a:pPr marL="12700">
              <a:lnSpc>
                <a:spcPct val="100000"/>
              </a:lnSpc>
              <a:spcBef>
                <a:spcPts val="100"/>
              </a:spcBef>
            </a:pPr>
            <a:r>
              <a:rPr sz="1750" spc="30" dirty="0">
                <a:latin typeface="Cambria Math"/>
                <a:cs typeface="Cambria Math"/>
              </a:rPr>
              <a:t>10</a:t>
            </a:r>
            <a:endParaRPr sz="1750">
              <a:latin typeface="Cambria Math"/>
              <a:cs typeface="Cambria Math"/>
            </a:endParaRPr>
          </a:p>
        </p:txBody>
      </p:sp>
      <p:sp>
        <p:nvSpPr>
          <p:cNvPr id="22" name="object 22"/>
          <p:cNvSpPr/>
          <p:nvPr/>
        </p:nvSpPr>
        <p:spPr>
          <a:xfrm>
            <a:off x="6093714" y="1558416"/>
            <a:ext cx="2645410" cy="502920"/>
          </a:xfrm>
          <a:custGeom>
            <a:avLst/>
            <a:gdLst/>
            <a:ahLst/>
            <a:cxnLst/>
            <a:rect l="l" t="t" r="r" b="b"/>
            <a:pathLst>
              <a:path w="2645409" h="502919">
                <a:moveTo>
                  <a:pt x="113411" y="11811"/>
                </a:moveTo>
                <a:lnTo>
                  <a:pt x="63842" y="35852"/>
                </a:lnTo>
                <a:lnTo>
                  <a:pt x="29337" y="92837"/>
                </a:lnTo>
                <a:lnTo>
                  <a:pt x="7327" y="166217"/>
                </a:lnTo>
                <a:lnTo>
                  <a:pt x="1828" y="207251"/>
                </a:lnTo>
                <a:lnTo>
                  <a:pt x="0" y="251206"/>
                </a:lnTo>
                <a:lnTo>
                  <a:pt x="1828" y="294906"/>
                </a:lnTo>
                <a:lnTo>
                  <a:pt x="7327" y="335876"/>
                </a:lnTo>
                <a:lnTo>
                  <a:pt x="16497" y="374103"/>
                </a:lnTo>
                <a:lnTo>
                  <a:pt x="45339" y="440969"/>
                </a:lnTo>
                <a:lnTo>
                  <a:pt x="84874" y="487502"/>
                </a:lnTo>
                <a:lnTo>
                  <a:pt x="108458" y="502666"/>
                </a:lnTo>
                <a:lnTo>
                  <a:pt x="113411" y="490855"/>
                </a:lnTo>
                <a:lnTo>
                  <a:pt x="94500" y="475576"/>
                </a:lnTo>
                <a:lnTo>
                  <a:pt x="77787" y="455637"/>
                </a:lnTo>
                <a:lnTo>
                  <a:pt x="50927" y="401828"/>
                </a:lnTo>
                <a:lnTo>
                  <a:pt x="34061" y="332701"/>
                </a:lnTo>
                <a:lnTo>
                  <a:pt x="29845" y="293585"/>
                </a:lnTo>
                <a:lnTo>
                  <a:pt x="28448" y="251460"/>
                </a:lnTo>
                <a:lnTo>
                  <a:pt x="29845" y="208724"/>
                </a:lnTo>
                <a:lnTo>
                  <a:pt x="34099" y="169265"/>
                </a:lnTo>
                <a:lnTo>
                  <a:pt x="51181" y="100203"/>
                </a:lnTo>
                <a:lnTo>
                  <a:pt x="78054" y="46863"/>
                </a:lnTo>
                <a:lnTo>
                  <a:pt x="94665" y="27051"/>
                </a:lnTo>
                <a:lnTo>
                  <a:pt x="113411" y="11811"/>
                </a:lnTo>
                <a:close/>
              </a:path>
              <a:path w="2645409" h="502919">
                <a:moveTo>
                  <a:pt x="959104" y="79629"/>
                </a:moveTo>
                <a:lnTo>
                  <a:pt x="955294" y="67437"/>
                </a:lnTo>
                <a:lnTo>
                  <a:pt x="933450" y="75971"/>
                </a:lnTo>
                <a:lnTo>
                  <a:pt x="914247" y="89344"/>
                </a:lnTo>
                <a:lnTo>
                  <a:pt x="883793" y="130683"/>
                </a:lnTo>
                <a:lnTo>
                  <a:pt x="864933" y="186410"/>
                </a:lnTo>
                <a:lnTo>
                  <a:pt x="858647" y="251587"/>
                </a:lnTo>
                <a:lnTo>
                  <a:pt x="860209" y="285229"/>
                </a:lnTo>
                <a:lnTo>
                  <a:pt x="872782" y="345668"/>
                </a:lnTo>
                <a:lnTo>
                  <a:pt x="897686" y="395465"/>
                </a:lnTo>
                <a:lnTo>
                  <a:pt x="933450" y="427088"/>
                </a:lnTo>
                <a:lnTo>
                  <a:pt x="955294" y="435610"/>
                </a:lnTo>
                <a:lnTo>
                  <a:pt x="959104" y="423418"/>
                </a:lnTo>
                <a:lnTo>
                  <a:pt x="942187" y="414655"/>
                </a:lnTo>
                <a:lnTo>
                  <a:pt x="927455" y="401891"/>
                </a:lnTo>
                <a:lnTo>
                  <a:pt x="904494" y="364363"/>
                </a:lnTo>
                <a:lnTo>
                  <a:pt x="890600" y="313461"/>
                </a:lnTo>
                <a:lnTo>
                  <a:pt x="885952" y="251460"/>
                </a:lnTo>
                <a:lnTo>
                  <a:pt x="887107" y="219252"/>
                </a:lnTo>
                <a:lnTo>
                  <a:pt x="896391" y="162814"/>
                </a:lnTo>
                <a:lnTo>
                  <a:pt x="914895" y="117919"/>
                </a:lnTo>
                <a:lnTo>
                  <a:pt x="942187" y="88392"/>
                </a:lnTo>
                <a:lnTo>
                  <a:pt x="959104" y="79629"/>
                </a:lnTo>
                <a:close/>
              </a:path>
              <a:path w="2645409" h="502919">
                <a:moveTo>
                  <a:pt x="2494915" y="251460"/>
                </a:moveTo>
                <a:lnTo>
                  <a:pt x="2488628" y="186410"/>
                </a:lnTo>
                <a:lnTo>
                  <a:pt x="2469769" y="130683"/>
                </a:lnTo>
                <a:lnTo>
                  <a:pt x="2439289" y="89344"/>
                </a:lnTo>
                <a:lnTo>
                  <a:pt x="2398141" y="67437"/>
                </a:lnTo>
                <a:lnTo>
                  <a:pt x="2394458" y="79629"/>
                </a:lnTo>
                <a:lnTo>
                  <a:pt x="2411361" y="88392"/>
                </a:lnTo>
                <a:lnTo>
                  <a:pt x="2426068" y="101155"/>
                </a:lnTo>
                <a:lnTo>
                  <a:pt x="2448941" y="138684"/>
                </a:lnTo>
                <a:lnTo>
                  <a:pt x="2462873" y="189661"/>
                </a:lnTo>
                <a:lnTo>
                  <a:pt x="2467483" y="251587"/>
                </a:lnTo>
                <a:lnTo>
                  <a:pt x="2466327" y="283908"/>
                </a:lnTo>
                <a:lnTo>
                  <a:pt x="2457081" y="340271"/>
                </a:lnTo>
                <a:lnTo>
                  <a:pt x="2438603" y="385127"/>
                </a:lnTo>
                <a:lnTo>
                  <a:pt x="2411361" y="414655"/>
                </a:lnTo>
                <a:lnTo>
                  <a:pt x="2394458" y="423418"/>
                </a:lnTo>
                <a:lnTo>
                  <a:pt x="2398141" y="435610"/>
                </a:lnTo>
                <a:lnTo>
                  <a:pt x="2439289" y="413702"/>
                </a:lnTo>
                <a:lnTo>
                  <a:pt x="2469769" y="372364"/>
                </a:lnTo>
                <a:lnTo>
                  <a:pt x="2488628" y="316636"/>
                </a:lnTo>
                <a:lnTo>
                  <a:pt x="2493340" y="285229"/>
                </a:lnTo>
                <a:lnTo>
                  <a:pt x="2494915" y="251460"/>
                </a:lnTo>
                <a:close/>
              </a:path>
              <a:path w="2645409" h="502919">
                <a:moveTo>
                  <a:pt x="2645156" y="251206"/>
                </a:moveTo>
                <a:lnTo>
                  <a:pt x="2643314" y="207251"/>
                </a:lnTo>
                <a:lnTo>
                  <a:pt x="2637815" y="166217"/>
                </a:lnTo>
                <a:lnTo>
                  <a:pt x="2628646" y="128092"/>
                </a:lnTo>
                <a:lnTo>
                  <a:pt x="2599791" y="61696"/>
                </a:lnTo>
                <a:lnTo>
                  <a:pt x="2560167" y="15303"/>
                </a:lnTo>
                <a:lnTo>
                  <a:pt x="2536571" y="0"/>
                </a:lnTo>
                <a:lnTo>
                  <a:pt x="2531745" y="11811"/>
                </a:lnTo>
                <a:lnTo>
                  <a:pt x="2550477" y="27051"/>
                </a:lnTo>
                <a:lnTo>
                  <a:pt x="2567114" y="46863"/>
                </a:lnTo>
                <a:lnTo>
                  <a:pt x="2594102" y="100203"/>
                </a:lnTo>
                <a:lnTo>
                  <a:pt x="2611069" y="169265"/>
                </a:lnTo>
                <a:lnTo>
                  <a:pt x="2615298" y="208724"/>
                </a:lnTo>
                <a:lnTo>
                  <a:pt x="2616708" y="251460"/>
                </a:lnTo>
                <a:lnTo>
                  <a:pt x="2615298" y="293585"/>
                </a:lnTo>
                <a:lnTo>
                  <a:pt x="2611082" y="332701"/>
                </a:lnTo>
                <a:lnTo>
                  <a:pt x="2594229" y="401828"/>
                </a:lnTo>
                <a:lnTo>
                  <a:pt x="2567317" y="455637"/>
                </a:lnTo>
                <a:lnTo>
                  <a:pt x="2531745" y="490855"/>
                </a:lnTo>
                <a:lnTo>
                  <a:pt x="2536571" y="502666"/>
                </a:lnTo>
                <a:lnTo>
                  <a:pt x="2581237" y="466940"/>
                </a:lnTo>
                <a:lnTo>
                  <a:pt x="2615819" y="409575"/>
                </a:lnTo>
                <a:lnTo>
                  <a:pt x="2637815" y="335876"/>
                </a:lnTo>
                <a:lnTo>
                  <a:pt x="2643314" y="294906"/>
                </a:lnTo>
                <a:lnTo>
                  <a:pt x="2645156" y="251206"/>
                </a:lnTo>
                <a:close/>
              </a:path>
            </a:pathLst>
          </a:custGeom>
          <a:solidFill>
            <a:srgbClr val="000000"/>
          </a:solidFill>
        </p:spPr>
        <p:txBody>
          <a:bodyPr wrap="square" lIns="0" tIns="0" rIns="0" bIns="0" rtlCol="0"/>
          <a:lstStyle/>
          <a:p>
            <a:endParaRPr/>
          </a:p>
        </p:txBody>
      </p:sp>
      <p:sp>
        <p:nvSpPr>
          <p:cNvPr id="23" name="object 23"/>
          <p:cNvSpPr txBox="1"/>
          <p:nvPr/>
        </p:nvSpPr>
        <p:spPr>
          <a:xfrm>
            <a:off x="8198866" y="1724660"/>
            <a:ext cx="278765" cy="292735"/>
          </a:xfrm>
          <a:prstGeom prst="rect">
            <a:avLst/>
          </a:prstGeom>
        </p:spPr>
        <p:txBody>
          <a:bodyPr vert="horz" wrap="square" lIns="0" tIns="12700" rIns="0" bIns="0" rtlCol="0">
            <a:spAutoFit/>
          </a:bodyPr>
          <a:lstStyle/>
          <a:p>
            <a:pPr marL="12700">
              <a:lnSpc>
                <a:spcPct val="100000"/>
              </a:lnSpc>
              <a:spcBef>
                <a:spcPts val="100"/>
              </a:spcBef>
            </a:pPr>
            <a:r>
              <a:rPr sz="1750" spc="170" dirty="0">
                <a:latin typeface="Cambria Math"/>
                <a:cs typeface="Cambria Math"/>
              </a:rPr>
              <a:t>𝑐</a:t>
            </a:r>
            <a:r>
              <a:rPr sz="1750" spc="225" dirty="0">
                <a:latin typeface="Cambria Math"/>
                <a:cs typeface="Cambria Math"/>
              </a:rPr>
              <a:t>𝑝</a:t>
            </a:r>
            <a:endParaRPr sz="1750">
              <a:latin typeface="Cambria Math"/>
              <a:cs typeface="Cambria Math"/>
            </a:endParaRPr>
          </a:p>
        </p:txBody>
      </p:sp>
      <p:sp>
        <p:nvSpPr>
          <p:cNvPr id="24" name="object 24"/>
          <p:cNvSpPr txBox="1"/>
          <p:nvPr/>
        </p:nvSpPr>
        <p:spPr>
          <a:xfrm>
            <a:off x="4209034" y="1579879"/>
            <a:ext cx="4217670" cy="391160"/>
          </a:xfrm>
          <a:prstGeom prst="rect">
            <a:avLst/>
          </a:prstGeom>
        </p:spPr>
        <p:txBody>
          <a:bodyPr vert="horz" wrap="square" lIns="0" tIns="12700" rIns="0" bIns="0" rtlCol="0">
            <a:spAutoFit/>
          </a:bodyPr>
          <a:lstStyle/>
          <a:p>
            <a:pPr marL="38100">
              <a:lnSpc>
                <a:spcPct val="100000"/>
              </a:lnSpc>
              <a:spcBef>
                <a:spcPts val="100"/>
              </a:spcBef>
              <a:tabLst>
                <a:tab pos="1057275" algn="l"/>
                <a:tab pos="2008505" algn="l"/>
                <a:tab pos="2854325" algn="l"/>
              </a:tabLst>
            </a:pPr>
            <a:r>
              <a:rPr sz="2400" dirty="0">
                <a:latin typeface="Cambria Math"/>
                <a:cs typeface="Cambria Math"/>
              </a:rPr>
              <a:t>L</a:t>
            </a:r>
            <a:r>
              <a:rPr sz="2400" spc="465" dirty="0">
                <a:latin typeface="Cambria Math"/>
                <a:cs typeface="Cambria Math"/>
              </a:rPr>
              <a:t> </a:t>
            </a:r>
            <a:r>
              <a:rPr sz="2400" spc="35" dirty="0">
                <a:latin typeface="Cambria Math"/>
                <a:cs typeface="Cambria Math"/>
              </a:rPr>
              <a:t>𝑤,</a:t>
            </a:r>
            <a:r>
              <a:rPr sz="2400" spc="-135" dirty="0">
                <a:latin typeface="Cambria Math"/>
                <a:cs typeface="Cambria Math"/>
              </a:rPr>
              <a:t> </a:t>
            </a:r>
            <a:r>
              <a:rPr sz="2400" dirty="0">
                <a:latin typeface="Cambria Math"/>
                <a:cs typeface="Cambria Math"/>
              </a:rPr>
              <a:t>𝑏	=</a:t>
            </a:r>
            <a:r>
              <a:rPr sz="2400" spc="270" dirty="0">
                <a:latin typeface="Cambria Math"/>
                <a:cs typeface="Cambria Math"/>
              </a:rPr>
              <a:t> </a:t>
            </a:r>
            <a:r>
              <a:rPr sz="2400" spc="2430" dirty="0">
                <a:latin typeface="Cambria Math"/>
                <a:cs typeface="Cambria Math"/>
              </a:rPr>
              <a:t>෍	</a:t>
            </a:r>
            <a:r>
              <a:rPr sz="2400" spc="-555" dirty="0">
                <a:latin typeface="Cambria Math"/>
                <a:cs typeface="Cambria Math"/>
              </a:rPr>
              <a:t>𝑦ො</a:t>
            </a:r>
            <a:r>
              <a:rPr sz="2625" spc="-832" baseline="28571" dirty="0">
                <a:latin typeface="Cambria Math"/>
                <a:cs typeface="Cambria Math"/>
              </a:rPr>
              <a:t>𝑛</a:t>
            </a:r>
            <a:r>
              <a:rPr sz="2625" spc="419" baseline="28571" dirty="0">
                <a:latin typeface="Cambria Math"/>
                <a:cs typeface="Cambria Math"/>
              </a:rPr>
              <a:t> </a:t>
            </a:r>
            <a:r>
              <a:rPr sz="2400" dirty="0">
                <a:latin typeface="Cambria Math"/>
                <a:cs typeface="Cambria Math"/>
              </a:rPr>
              <a:t>−	𝑏</a:t>
            </a:r>
            <a:r>
              <a:rPr sz="2400" spc="40" dirty="0">
                <a:latin typeface="Cambria Math"/>
                <a:cs typeface="Cambria Math"/>
              </a:rPr>
              <a:t> </a:t>
            </a:r>
            <a:r>
              <a:rPr sz="2400" dirty="0">
                <a:latin typeface="Cambria Math"/>
                <a:cs typeface="Cambria Math"/>
              </a:rPr>
              <a:t>+</a:t>
            </a:r>
            <a:r>
              <a:rPr sz="2400" spc="-25" dirty="0">
                <a:latin typeface="Cambria Math"/>
                <a:cs typeface="Cambria Math"/>
              </a:rPr>
              <a:t> </a:t>
            </a:r>
            <a:r>
              <a:rPr sz="2400" dirty="0">
                <a:latin typeface="Cambria Math"/>
                <a:cs typeface="Cambria Math"/>
              </a:rPr>
              <a:t>𝑤</a:t>
            </a:r>
            <a:r>
              <a:rPr sz="2400" spc="50" dirty="0">
                <a:latin typeface="Cambria Math"/>
                <a:cs typeface="Cambria Math"/>
              </a:rPr>
              <a:t> </a:t>
            </a:r>
            <a:r>
              <a:rPr sz="2400" spc="80" dirty="0">
                <a:latin typeface="Cambria Math"/>
                <a:cs typeface="Cambria Math"/>
              </a:rPr>
              <a:t>∙</a:t>
            </a:r>
            <a:r>
              <a:rPr sz="2400" spc="-15" dirty="0">
                <a:latin typeface="Cambria Math"/>
                <a:cs typeface="Cambria Math"/>
              </a:rPr>
              <a:t>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25" name="object 25"/>
          <p:cNvSpPr txBox="1"/>
          <p:nvPr/>
        </p:nvSpPr>
        <p:spPr>
          <a:xfrm>
            <a:off x="8753602" y="1392428"/>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pic>
        <p:nvPicPr>
          <p:cNvPr id="26" name="object 26"/>
          <p:cNvPicPr/>
          <p:nvPr/>
        </p:nvPicPr>
        <p:blipFill>
          <a:blip r:embed="rId10" cstate="print"/>
          <a:stretch>
            <a:fillRect/>
          </a:stretch>
        </p:blipFill>
        <p:spPr>
          <a:xfrm>
            <a:off x="5186171" y="3985259"/>
            <a:ext cx="2292096" cy="461771"/>
          </a:xfrm>
          <a:prstGeom prst="rect">
            <a:avLst/>
          </a:prstGeom>
        </p:spPr>
      </p:pic>
      <p:sp>
        <p:nvSpPr>
          <p:cNvPr id="27" name="object 27"/>
          <p:cNvSpPr txBox="1"/>
          <p:nvPr/>
        </p:nvSpPr>
        <p:spPr>
          <a:xfrm>
            <a:off x="5186171" y="3985259"/>
            <a:ext cx="2292350" cy="462280"/>
          </a:xfrm>
          <a:prstGeom prst="rect">
            <a:avLst/>
          </a:prstGeom>
          <a:ln w="6096">
            <a:solidFill>
              <a:srgbClr val="FFC000"/>
            </a:solidFill>
          </a:ln>
        </p:spPr>
        <p:txBody>
          <a:bodyPr vert="horz" wrap="square" lIns="0" tIns="28575" rIns="0" bIns="0" rtlCol="0">
            <a:spAutoFit/>
          </a:bodyPr>
          <a:lstStyle/>
          <a:p>
            <a:pPr marL="158750">
              <a:lnSpc>
                <a:spcPct val="100000"/>
              </a:lnSpc>
              <a:spcBef>
                <a:spcPts val="225"/>
              </a:spcBef>
            </a:pPr>
            <a:r>
              <a:rPr sz="2400" dirty="0">
                <a:latin typeface="Calibri"/>
                <a:cs typeface="Calibri"/>
              </a:rPr>
              <a:t>y</a:t>
            </a:r>
            <a:r>
              <a:rPr sz="2400" spc="-25"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180</a:t>
            </a:r>
            <a:r>
              <a:rPr sz="2400" spc="-20"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2</a:t>
            </a:r>
            <a:r>
              <a:rPr sz="2400" spc="-30" dirty="0">
                <a:latin typeface="Calibri"/>
                <a:cs typeface="Calibri"/>
              </a:rPr>
              <a:t> </a:t>
            </a:r>
            <a:r>
              <a:rPr sz="2400" spc="80" dirty="0">
                <a:latin typeface="Cambria Math"/>
                <a:cs typeface="Cambria Math"/>
              </a:rPr>
              <a:t>∙</a:t>
            </a:r>
            <a:r>
              <a:rPr sz="2400" spc="-5" dirty="0">
                <a:latin typeface="Cambria Math"/>
                <a:cs typeface="Cambria Math"/>
              </a:rPr>
              <a:t> </a:t>
            </a:r>
            <a:r>
              <a:rPr sz="2400" spc="-20" dirty="0">
                <a:latin typeface="Calibri"/>
                <a:cs typeface="Calibri"/>
              </a:rPr>
              <a:t>x</a:t>
            </a:r>
            <a:r>
              <a:rPr sz="2400" spc="-30" baseline="-20833" dirty="0">
                <a:latin typeface="Calibri"/>
                <a:cs typeface="Calibri"/>
              </a:rPr>
              <a:t>cp</a:t>
            </a:r>
            <a:endParaRPr sz="2400" baseline="-20833">
              <a:latin typeface="Calibri"/>
              <a:cs typeface="Calibri"/>
            </a:endParaRPr>
          </a:p>
        </p:txBody>
      </p:sp>
      <p:grpSp>
        <p:nvGrpSpPr>
          <p:cNvPr id="28" name="object 28"/>
          <p:cNvGrpSpPr/>
          <p:nvPr/>
        </p:nvGrpSpPr>
        <p:grpSpPr>
          <a:xfrm>
            <a:off x="4175759" y="4299965"/>
            <a:ext cx="1012190" cy="842644"/>
            <a:chOff x="4175759" y="4299965"/>
            <a:chExt cx="1012190" cy="842644"/>
          </a:xfrm>
        </p:grpSpPr>
        <p:pic>
          <p:nvPicPr>
            <p:cNvPr id="29" name="object 29"/>
            <p:cNvPicPr/>
            <p:nvPr/>
          </p:nvPicPr>
          <p:blipFill>
            <a:blip r:embed="rId11" cstate="print"/>
            <a:stretch>
              <a:fillRect/>
            </a:stretch>
          </p:blipFill>
          <p:spPr>
            <a:xfrm>
              <a:off x="4175759" y="4885994"/>
              <a:ext cx="259105" cy="256108"/>
            </a:xfrm>
            <a:prstGeom prst="rect">
              <a:avLst/>
            </a:prstGeom>
          </p:spPr>
        </p:pic>
        <p:pic>
          <p:nvPicPr>
            <p:cNvPr id="30" name="object 30"/>
            <p:cNvPicPr/>
            <p:nvPr/>
          </p:nvPicPr>
          <p:blipFill>
            <a:blip r:embed="rId12" cstate="print"/>
            <a:stretch>
              <a:fillRect/>
            </a:stretch>
          </p:blipFill>
          <p:spPr>
            <a:xfrm>
              <a:off x="4235195" y="4925567"/>
              <a:ext cx="144779" cy="143256"/>
            </a:xfrm>
            <a:prstGeom prst="rect">
              <a:avLst/>
            </a:prstGeom>
          </p:spPr>
        </p:pic>
        <p:sp>
          <p:nvSpPr>
            <p:cNvPr id="31" name="object 31"/>
            <p:cNvSpPr/>
            <p:nvPr/>
          </p:nvSpPr>
          <p:spPr>
            <a:xfrm>
              <a:off x="4347717" y="4299965"/>
              <a:ext cx="840740" cy="662305"/>
            </a:xfrm>
            <a:custGeom>
              <a:avLst/>
              <a:gdLst/>
              <a:ahLst/>
              <a:cxnLst/>
              <a:rect l="l" t="t" r="r" b="b"/>
              <a:pathLst>
                <a:path w="840739" h="662304">
                  <a:moveTo>
                    <a:pt x="738319" y="55308"/>
                  </a:moveTo>
                  <a:lnTo>
                    <a:pt x="0" y="631824"/>
                  </a:lnTo>
                  <a:lnTo>
                    <a:pt x="23368" y="661796"/>
                  </a:lnTo>
                  <a:lnTo>
                    <a:pt x="761806" y="85409"/>
                  </a:lnTo>
                  <a:lnTo>
                    <a:pt x="738319" y="55308"/>
                  </a:lnTo>
                  <a:close/>
                </a:path>
                <a:path w="840739" h="662304">
                  <a:moveTo>
                    <a:pt x="819481" y="43560"/>
                  </a:moveTo>
                  <a:lnTo>
                    <a:pt x="753364" y="43560"/>
                  </a:lnTo>
                  <a:lnTo>
                    <a:pt x="776859" y="73659"/>
                  </a:lnTo>
                  <a:lnTo>
                    <a:pt x="761806" y="85409"/>
                  </a:lnTo>
                  <a:lnTo>
                    <a:pt x="785241" y="115442"/>
                  </a:lnTo>
                  <a:lnTo>
                    <a:pt x="819481" y="43560"/>
                  </a:lnTo>
                  <a:close/>
                </a:path>
                <a:path w="840739" h="662304">
                  <a:moveTo>
                    <a:pt x="753364" y="43560"/>
                  </a:moveTo>
                  <a:lnTo>
                    <a:pt x="738319" y="55308"/>
                  </a:lnTo>
                  <a:lnTo>
                    <a:pt x="761806" y="85409"/>
                  </a:lnTo>
                  <a:lnTo>
                    <a:pt x="776859" y="73659"/>
                  </a:lnTo>
                  <a:lnTo>
                    <a:pt x="753364" y="43560"/>
                  </a:lnTo>
                  <a:close/>
                </a:path>
                <a:path w="840739" h="662304">
                  <a:moveTo>
                    <a:pt x="840232" y="0"/>
                  </a:moveTo>
                  <a:lnTo>
                    <a:pt x="714883" y="25272"/>
                  </a:lnTo>
                  <a:lnTo>
                    <a:pt x="738319" y="55308"/>
                  </a:lnTo>
                  <a:lnTo>
                    <a:pt x="753364" y="43560"/>
                  </a:lnTo>
                  <a:lnTo>
                    <a:pt x="819481" y="43560"/>
                  </a:lnTo>
                  <a:lnTo>
                    <a:pt x="840232" y="0"/>
                  </a:lnTo>
                  <a:close/>
                </a:path>
              </a:pathLst>
            </a:custGeom>
            <a:solidFill>
              <a:srgbClr val="FF0000"/>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4768850" cy="697230"/>
          </a:xfrm>
          <a:prstGeom prst="rect">
            <a:avLst/>
          </a:prstGeom>
        </p:spPr>
        <p:txBody>
          <a:bodyPr vert="horz" wrap="square" lIns="0" tIns="13335" rIns="0" bIns="0" rtlCol="0">
            <a:spAutoFit/>
          </a:bodyPr>
          <a:lstStyle/>
          <a:p>
            <a:pPr marL="12700">
              <a:lnSpc>
                <a:spcPct val="100000"/>
              </a:lnSpc>
              <a:spcBef>
                <a:spcPts val="105"/>
              </a:spcBef>
            </a:pPr>
            <a:r>
              <a:rPr spc="-15" dirty="0"/>
              <a:t>Step</a:t>
            </a:r>
            <a:r>
              <a:rPr spc="-20" dirty="0"/>
              <a:t> </a:t>
            </a:r>
            <a:r>
              <a:rPr dirty="0"/>
              <a:t>3:</a:t>
            </a:r>
            <a:r>
              <a:rPr spc="-15" dirty="0"/>
              <a:t> </a:t>
            </a:r>
            <a:r>
              <a:rPr spc="-20" dirty="0"/>
              <a:t>Best</a:t>
            </a:r>
            <a:r>
              <a:rPr spc="-15" dirty="0"/>
              <a:t> </a:t>
            </a:r>
            <a:r>
              <a:rPr dirty="0"/>
              <a:t>Function</a:t>
            </a:r>
          </a:p>
        </p:txBody>
      </p:sp>
      <p:grpSp>
        <p:nvGrpSpPr>
          <p:cNvPr id="3" name="object 3"/>
          <p:cNvGrpSpPr/>
          <p:nvPr/>
        </p:nvGrpSpPr>
        <p:grpSpPr>
          <a:xfrm>
            <a:off x="1084961" y="2031364"/>
            <a:ext cx="1643380" cy="1097915"/>
            <a:chOff x="1084961" y="2031364"/>
            <a:chExt cx="1643380" cy="1097915"/>
          </a:xfrm>
        </p:grpSpPr>
        <p:pic>
          <p:nvPicPr>
            <p:cNvPr id="4" name="object 4"/>
            <p:cNvPicPr/>
            <p:nvPr/>
          </p:nvPicPr>
          <p:blipFill>
            <a:blip r:embed="rId3" cstate="print"/>
            <a:stretch>
              <a:fillRect/>
            </a:stretch>
          </p:blipFill>
          <p:spPr>
            <a:xfrm>
              <a:off x="1088136" y="2034539"/>
              <a:ext cx="1636776" cy="1091184"/>
            </a:xfrm>
            <a:prstGeom prst="rect">
              <a:avLst/>
            </a:prstGeom>
          </p:spPr>
        </p:pic>
        <p:sp>
          <p:nvSpPr>
            <p:cNvPr id="5" name="object 5"/>
            <p:cNvSpPr/>
            <p:nvPr/>
          </p:nvSpPr>
          <p:spPr>
            <a:xfrm>
              <a:off x="1088136" y="2034539"/>
              <a:ext cx="1637030" cy="1091565"/>
            </a:xfrm>
            <a:custGeom>
              <a:avLst/>
              <a:gdLst/>
              <a:ahLst/>
              <a:cxnLst/>
              <a:rect l="l" t="t" r="r" b="b"/>
              <a:pathLst>
                <a:path w="1637030" h="1091564">
                  <a:moveTo>
                    <a:pt x="1636776" y="136398"/>
                  </a:moveTo>
                  <a:lnTo>
                    <a:pt x="1607543" y="172651"/>
                  </a:lnTo>
                  <a:lnTo>
                    <a:pt x="1557980" y="194860"/>
                  </a:lnTo>
                  <a:lnTo>
                    <a:pt x="1487055" y="215051"/>
                  </a:lnTo>
                  <a:lnTo>
                    <a:pt x="1444304" y="224269"/>
                  </a:lnTo>
                  <a:lnTo>
                    <a:pt x="1397079" y="232838"/>
                  </a:lnTo>
                  <a:lnTo>
                    <a:pt x="1345669" y="240710"/>
                  </a:lnTo>
                  <a:lnTo>
                    <a:pt x="1290362" y="247836"/>
                  </a:lnTo>
                  <a:lnTo>
                    <a:pt x="1231448" y="254169"/>
                  </a:lnTo>
                  <a:lnTo>
                    <a:pt x="1169216" y="259659"/>
                  </a:lnTo>
                  <a:lnTo>
                    <a:pt x="1103954" y="264260"/>
                  </a:lnTo>
                  <a:lnTo>
                    <a:pt x="1035951" y="267922"/>
                  </a:lnTo>
                  <a:lnTo>
                    <a:pt x="965496" y="270597"/>
                  </a:lnTo>
                  <a:lnTo>
                    <a:pt x="892879" y="272238"/>
                  </a:lnTo>
                  <a:lnTo>
                    <a:pt x="818388" y="272796"/>
                  </a:lnTo>
                  <a:lnTo>
                    <a:pt x="743896" y="272238"/>
                  </a:lnTo>
                  <a:lnTo>
                    <a:pt x="671279" y="270597"/>
                  </a:lnTo>
                  <a:lnTo>
                    <a:pt x="600824" y="267922"/>
                  </a:lnTo>
                  <a:lnTo>
                    <a:pt x="532821" y="264260"/>
                  </a:lnTo>
                  <a:lnTo>
                    <a:pt x="467559" y="259659"/>
                  </a:lnTo>
                  <a:lnTo>
                    <a:pt x="405327" y="254169"/>
                  </a:lnTo>
                  <a:lnTo>
                    <a:pt x="346413" y="247836"/>
                  </a:lnTo>
                  <a:lnTo>
                    <a:pt x="291106" y="240710"/>
                  </a:lnTo>
                  <a:lnTo>
                    <a:pt x="239696" y="232838"/>
                  </a:lnTo>
                  <a:lnTo>
                    <a:pt x="192471" y="224269"/>
                  </a:lnTo>
                  <a:lnTo>
                    <a:pt x="149720" y="215051"/>
                  </a:lnTo>
                  <a:lnTo>
                    <a:pt x="111731" y="205232"/>
                  </a:lnTo>
                  <a:lnTo>
                    <a:pt x="51199" y="183983"/>
                  </a:lnTo>
                  <a:lnTo>
                    <a:pt x="13185" y="160910"/>
                  </a:lnTo>
                  <a:lnTo>
                    <a:pt x="0" y="136398"/>
                  </a:lnTo>
                  <a:lnTo>
                    <a:pt x="3344" y="123985"/>
                  </a:lnTo>
                  <a:lnTo>
                    <a:pt x="51199" y="88812"/>
                  </a:lnTo>
                  <a:lnTo>
                    <a:pt x="111731" y="67563"/>
                  </a:lnTo>
                  <a:lnTo>
                    <a:pt x="149720" y="57744"/>
                  </a:lnTo>
                  <a:lnTo>
                    <a:pt x="192471" y="48526"/>
                  </a:lnTo>
                  <a:lnTo>
                    <a:pt x="239696" y="39957"/>
                  </a:lnTo>
                  <a:lnTo>
                    <a:pt x="291106" y="32085"/>
                  </a:lnTo>
                  <a:lnTo>
                    <a:pt x="346413" y="24959"/>
                  </a:lnTo>
                  <a:lnTo>
                    <a:pt x="405327" y="18626"/>
                  </a:lnTo>
                  <a:lnTo>
                    <a:pt x="467559" y="13136"/>
                  </a:lnTo>
                  <a:lnTo>
                    <a:pt x="532821" y="8535"/>
                  </a:lnTo>
                  <a:lnTo>
                    <a:pt x="600824" y="4873"/>
                  </a:lnTo>
                  <a:lnTo>
                    <a:pt x="671279" y="2198"/>
                  </a:lnTo>
                  <a:lnTo>
                    <a:pt x="743896" y="557"/>
                  </a:lnTo>
                  <a:lnTo>
                    <a:pt x="818388" y="0"/>
                  </a:lnTo>
                  <a:lnTo>
                    <a:pt x="892879" y="557"/>
                  </a:lnTo>
                  <a:lnTo>
                    <a:pt x="965496" y="2198"/>
                  </a:lnTo>
                  <a:lnTo>
                    <a:pt x="1035951" y="4873"/>
                  </a:lnTo>
                  <a:lnTo>
                    <a:pt x="1103954" y="8535"/>
                  </a:lnTo>
                  <a:lnTo>
                    <a:pt x="1169216" y="13136"/>
                  </a:lnTo>
                  <a:lnTo>
                    <a:pt x="1231448" y="18626"/>
                  </a:lnTo>
                  <a:lnTo>
                    <a:pt x="1290362" y="24959"/>
                  </a:lnTo>
                  <a:lnTo>
                    <a:pt x="1345669" y="32085"/>
                  </a:lnTo>
                  <a:lnTo>
                    <a:pt x="1397079" y="39957"/>
                  </a:lnTo>
                  <a:lnTo>
                    <a:pt x="1444304" y="48526"/>
                  </a:lnTo>
                  <a:lnTo>
                    <a:pt x="1487055" y="57744"/>
                  </a:lnTo>
                  <a:lnTo>
                    <a:pt x="1525044" y="67563"/>
                  </a:lnTo>
                  <a:lnTo>
                    <a:pt x="1585576" y="88812"/>
                  </a:lnTo>
                  <a:lnTo>
                    <a:pt x="1623590" y="111885"/>
                  </a:lnTo>
                  <a:lnTo>
                    <a:pt x="1636776" y="136398"/>
                  </a:lnTo>
                  <a:close/>
                </a:path>
                <a:path w="1637030" h="1091564">
                  <a:moveTo>
                    <a:pt x="1636776" y="136398"/>
                  </a:moveTo>
                  <a:lnTo>
                    <a:pt x="1636776" y="954786"/>
                  </a:lnTo>
                  <a:lnTo>
                    <a:pt x="1633431" y="967198"/>
                  </a:lnTo>
                  <a:lnTo>
                    <a:pt x="1585576" y="1002371"/>
                  </a:lnTo>
                  <a:lnTo>
                    <a:pt x="1525044" y="1023620"/>
                  </a:lnTo>
                  <a:lnTo>
                    <a:pt x="1487055" y="1033439"/>
                  </a:lnTo>
                  <a:lnTo>
                    <a:pt x="1444304" y="1042657"/>
                  </a:lnTo>
                  <a:lnTo>
                    <a:pt x="1397079" y="1051226"/>
                  </a:lnTo>
                  <a:lnTo>
                    <a:pt x="1345669" y="1059098"/>
                  </a:lnTo>
                  <a:lnTo>
                    <a:pt x="1290362" y="1066224"/>
                  </a:lnTo>
                  <a:lnTo>
                    <a:pt x="1231448" y="1072557"/>
                  </a:lnTo>
                  <a:lnTo>
                    <a:pt x="1169216" y="1078047"/>
                  </a:lnTo>
                  <a:lnTo>
                    <a:pt x="1103954" y="1082648"/>
                  </a:lnTo>
                  <a:lnTo>
                    <a:pt x="1035951" y="1086310"/>
                  </a:lnTo>
                  <a:lnTo>
                    <a:pt x="965496" y="1088985"/>
                  </a:lnTo>
                  <a:lnTo>
                    <a:pt x="892879" y="1090626"/>
                  </a:lnTo>
                  <a:lnTo>
                    <a:pt x="818388" y="1091184"/>
                  </a:lnTo>
                  <a:lnTo>
                    <a:pt x="743896" y="1090626"/>
                  </a:lnTo>
                  <a:lnTo>
                    <a:pt x="671279" y="1088985"/>
                  </a:lnTo>
                  <a:lnTo>
                    <a:pt x="600824" y="1086310"/>
                  </a:lnTo>
                  <a:lnTo>
                    <a:pt x="532821" y="1082648"/>
                  </a:lnTo>
                  <a:lnTo>
                    <a:pt x="467559" y="1078047"/>
                  </a:lnTo>
                  <a:lnTo>
                    <a:pt x="405327" y="1072557"/>
                  </a:lnTo>
                  <a:lnTo>
                    <a:pt x="346413" y="1066224"/>
                  </a:lnTo>
                  <a:lnTo>
                    <a:pt x="291106" y="1059098"/>
                  </a:lnTo>
                  <a:lnTo>
                    <a:pt x="239696" y="1051226"/>
                  </a:lnTo>
                  <a:lnTo>
                    <a:pt x="192471" y="1042657"/>
                  </a:lnTo>
                  <a:lnTo>
                    <a:pt x="149720" y="1033439"/>
                  </a:lnTo>
                  <a:lnTo>
                    <a:pt x="111731" y="1023620"/>
                  </a:lnTo>
                  <a:lnTo>
                    <a:pt x="51199" y="1002371"/>
                  </a:lnTo>
                  <a:lnTo>
                    <a:pt x="13185" y="979298"/>
                  </a:lnTo>
                  <a:lnTo>
                    <a:pt x="0" y="954786"/>
                  </a:lnTo>
                  <a:lnTo>
                    <a:pt x="0" y="136398"/>
                  </a:lnTo>
                </a:path>
              </a:pathLst>
            </a:custGeom>
            <a:ln w="6096">
              <a:solidFill>
                <a:srgbClr val="EC7C30"/>
              </a:solidFill>
            </a:ln>
          </p:spPr>
          <p:txBody>
            <a:bodyPr wrap="square" lIns="0" tIns="0" rIns="0" bIns="0" rtlCol="0"/>
            <a:lstStyle/>
            <a:p>
              <a:endParaRPr/>
            </a:p>
          </p:txBody>
        </p:sp>
      </p:grpSp>
      <p:sp>
        <p:nvSpPr>
          <p:cNvPr id="6" name="object 6"/>
          <p:cNvSpPr txBox="1"/>
          <p:nvPr/>
        </p:nvSpPr>
        <p:spPr>
          <a:xfrm>
            <a:off x="1376933" y="2250135"/>
            <a:ext cx="1060450" cy="757555"/>
          </a:xfrm>
          <a:prstGeom prst="rect">
            <a:avLst/>
          </a:prstGeom>
        </p:spPr>
        <p:txBody>
          <a:bodyPr vert="horz" wrap="square" lIns="0" tIns="12700" rIns="0" bIns="0" rtlCol="0">
            <a:spAutoFit/>
          </a:bodyPr>
          <a:lstStyle/>
          <a:p>
            <a:pPr marL="60960">
              <a:lnSpc>
                <a:spcPct val="100000"/>
              </a:lnSpc>
              <a:spcBef>
                <a:spcPts val="100"/>
              </a:spcBef>
            </a:pPr>
            <a:r>
              <a:rPr sz="2400" dirty="0">
                <a:latin typeface="Calibri"/>
                <a:cs typeface="Calibri"/>
              </a:rPr>
              <a:t>A</a:t>
            </a:r>
            <a:r>
              <a:rPr sz="2400" spc="-45" dirty="0">
                <a:latin typeface="Calibri"/>
                <a:cs typeface="Calibri"/>
              </a:rPr>
              <a:t> </a:t>
            </a:r>
            <a:r>
              <a:rPr sz="2400" spc="-10" dirty="0">
                <a:latin typeface="Calibri"/>
                <a:cs typeface="Calibri"/>
              </a:rPr>
              <a:t>set</a:t>
            </a:r>
            <a:r>
              <a:rPr sz="2400" spc="-25" dirty="0">
                <a:latin typeface="Calibri"/>
                <a:cs typeface="Calibri"/>
              </a:rPr>
              <a:t> </a:t>
            </a:r>
            <a:r>
              <a:rPr sz="2400" spc="-10" dirty="0">
                <a:latin typeface="Calibri"/>
                <a:cs typeface="Calibri"/>
              </a:rPr>
              <a:t>of</a:t>
            </a:r>
            <a:endParaRPr sz="2400">
              <a:latin typeface="Calibri"/>
              <a:cs typeface="Calibri"/>
            </a:endParaRPr>
          </a:p>
          <a:p>
            <a:pPr marL="12700">
              <a:lnSpc>
                <a:spcPct val="100000"/>
              </a:lnSpc>
              <a:spcBef>
                <a:spcPts val="5"/>
              </a:spcBef>
            </a:pPr>
            <a:r>
              <a:rPr sz="2400" spc="-5" dirty="0">
                <a:latin typeface="Calibri"/>
                <a:cs typeface="Calibri"/>
              </a:rPr>
              <a:t>function</a:t>
            </a:r>
            <a:endParaRPr sz="2400">
              <a:latin typeface="Calibri"/>
              <a:cs typeface="Calibri"/>
            </a:endParaRPr>
          </a:p>
        </p:txBody>
      </p:sp>
      <p:sp>
        <p:nvSpPr>
          <p:cNvPr id="7" name="object 7"/>
          <p:cNvSpPr txBox="1"/>
          <p:nvPr/>
        </p:nvSpPr>
        <p:spPr>
          <a:xfrm>
            <a:off x="3007763" y="2868748"/>
            <a:ext cx="525780" cy="254000"/>
          </a:xfrm>
          <a:prstGeom prst="rect">
            <a:avLst/>
          </a:prstGeom>
        </p:spPr>
        <p:txBody>
          <a:bodyPr vert="horz" wrap="square" lIns="0" tIns="12065" rIns="0" bIns="0" rtlCol="0">
            <a:spAutoFit/>
          </a:bodyPr>
          <a:lstStyle/>
          <a:p>
            <a:pPr marL="12700">
              <a:lnSpc>
                <a:spcPct val="100000"/>
              </a:lnSpc>
              <a:spcBef>
                <a:spcPts val="95"/>
              </a:spcBef>
              <a:tabLst>
                <a:tab pos="417195" algn="l"/>
              </a:tabLst>
            </a:pPr>
            <a:r>
              <a:rPr sz="1500" spc="-5" dirty="0">
                <a:latin typeface="Times New Roman"/>
                <a:cs typeface="Times New Roman"/>
              </a:rPr>
              <a:t>1	2</a:t>
            </a:r>
            <a:endParaRPr sz="1500">
              <a:latin typeface="Times New Roman"/>
              <a:cs typeface="Times New Roman"/>
            </a:endParaRPr>
          </a:p>
        </p:txBody>
      </p:sp>
      <p:sp>
        <p:nvSpPr>
          <p:cNvPr id="8" name="object 8"/>
          <p:cNvSpPr txBox="1"/>
          <p:nvPr/>
        </p:nvSpPr>
        <p:spPr>
          <a:xfrm>
            <a:off x="2918127" y="2651254"/>
            <a:ext cx="987425" cy="417195"/>
          </a:xfrm>
          <a:prstGeom prst="rect">
            <a:avLst/>
          </a:prstGeom>
        </p:spPr>
        <p:txBody>
          <a:bodyPr vert="horz" wrap="square" lIns="0" tIns="14604" rIns="0" bIns="0" rtlCol="0">
            <a:spAutoFit/>
          </a:bodyPr>
          <a:lstStyle/>
          <a:p>
            <a:pPr marL="12700">
              <a:lnSpc>
                <a:spcPct val="100000"/>
              </a:lnSpc>
              <a:spcBef>
                <a:spcPts val="114"/>
              </a:spcBef>
              <a:tabLst>
                <a:tab pos="648335" algn="l"/>
              </a:tabLst>
            </a:pPr>
            <a:r>
              <a:rPr sz="2550" i="1" dirty="0">
                <a:latin typeface="Times New Roman"/>
                <a:cs typeface="Times New Roman"/>
              </a:rPr>
              <a:t>f</a:t>
            </a:r>
            <a:r>
              <a:rPr sz="2550" i="1" spc="229" dirty="0">
                <a:latin typeface="Times New Roman"/>
                <a:cs typeface="Times New Roman"/>
              </a:rPr>
              <a:t> </a:t>
            </a:r>
            <a:r>
              <a:rPr sz="2550" dirty="0">
                <a:latin typeface="Times New Roman"/>
                <a:cs typeface="Times New Roman"/>
              </a:rPr>
              <a:t>,</a:t>
            </a:r>
            <a:r>
              <a:rPr sz="2550" spc="155" dirty="0">
                <a:latin typeface="Times New Roman"/>
                <a:cs typeface="Times New Roman"/>
              </a:rPr>
              <a:t> </a:t>
            </a:r>
            <a:r>
              <a:rPr sz="2550" i="1" dirty="0">
                <a:latin typeface="Times New Roman"/>
                <a:cs typeface="Times New Roman"/>
              </a:rPr>
              <a:t>f	</a:t>
            </a:r>
            <a:r>
              <a:rPr sz="2550" spc="60" dirty="0">
                <a:latin typeface="Arial"/>
                <a:cs typeface="Arial"/>
              </a:rPr>
              <a:t></a:t>
            </a:r>
            <a:endParaRPr sz="2550">
              <a:latin typeface="Arial"/>
              <a:cs typeface="Arial"/>
            </a:endParaRPr>
          </a:p>
        </p:txBody>
      </p:sp>
      <p:grpSp>
        <p:nvGrpSpPr>
          <p:cNvPr id="9" name="object 9"/>
          <p:cNvGrpSpPr/>
          <p:nvPr/>
        </p:nvGrpSpPr>
        <p:grpSpPr>
          <a:xfrm>
            <a:off x="2682239" y="2026907"/>
            <a:ext cx="1475740" cy="861694"/>
            <a:chOff x="2682239" y="2026907"/>
            <a:chExt cx="1475740" cy="861694"/>
          </a:xfrm>
        </p:grpSpPr>
        <p:pic>
          <p:nvPicPr>
            <p:cNvPr id="10" name="object 10"/>
            <p:cNvPicPr/>
            <p:nvPr/>
          </p:nvPicPr>
          <p:blipFill>
            <a:blip r:embed="rId4" cstate="print"/>
            <a:stretch>
              <a:fillRect/>
            </a:stretch>
          </p:blipFill>
          <p:spPr>
            <a:xfrm>
              <a:off x="2761487" y="2087879"/>
              <a:ext cx="1319784" cy="635508"/>
            </a:xfrm>
            <a:prstGeom prst="rect">
              <a:avLst/>
            </a:prstGeom>
          </p:spPr>
        </p:pic>
        <p:pic>
          <p:nvPicPr>
            <p:cNvPr id="11" name="object 11"/>
            <p:cNvPicPr/>
            <p:nvPr/>
          </p:nvPicPr>
          <p:blipFill>
            <a:blip r:embed="rId5" cstate="print"/>
            <a:stretch>
              <a:fillRect/>
            </a:stretch>
          </p:blipFill>
          <p:spPr>
            <a:xfrm>
              <a:off x="2682239" y="2026907"/>
              <a:ext cx="1475232" cy="861072"/>
            </a:xfrm>
            <a:prstGeom prst="rect">
              <a:avLst/>
            </a:prstGeom>
          </p:spPr>
        </p:pic>
        <p:pic>
          <p:nvPicPr>
            <p:cNvPr id="12" name="object 12"/>
            <p:cNvPicPr/>
            <p:nvPr/>
          </p:nvPicPr>
          <p:blipFill>
            <a:blip r:embed="rId6" cstate="print"/>
            <a:stretch>
              <a:fillRect/>
            </a:stretch>
          </p:blipFill>
          <p:spPr>
            <a:xfrm>
              <a:off x="2820923" y="2127503"/>
              <a:ext cx="1205484" cy="522732"/>
            </a:xfrm>
            <a:prstGeom prst="rect">
              <a:avLst/>
            </a:prstGeom>
          </p:spPr>
        </p:pic>
      </p:grpSp>
      <p:sp>
        <p:nvSpPr>
          <p:cNvPr id="13" name="object 13"/>
          <p:cNvSpPr txBox="1"/>
          <p:nvPr/>
        </p:nvSpPr>
        <p:spPr>
          <a:xfrm>
            <a:off x="2820923" y="2127504"/>
            <a:ext cx="1205865" cy="523240"/>
          </a:xfrm>
          <a:prstGeom prst="rect">
            <a:avLst/>
          </a:prstGeom>
        </p:spPr>
        <p:txBody>
          <a:bodyPr vert="horz" wrap="square" lIns="0" tIns="22860" rIns="0" bIns="0" rtlCol="0">
            <a:spAutoFit/>
          </a:bodyPr>
          <a:lstStyle/>
          <a:p>
            <a:pPr marL="135255">
              <a:lnSpc>
                <a:spcPct val="100000"/>
              </a:lnSpc>
              <a:spcBef>
                <a:spcPts val="180"/>
              </a:spcBef>
            </a:pPr>
            <a:r>
              <a:rPr sz="2800" spc="-5" dirty="0">
                <a:solidFill>
                  <a:srgbClr val="FFFFFF"/>
                </a:solidFill>
                <a:latin typeface="Calibri"/>
                <a:cs typeface="Calibri"/>
              </a:rPr>
              <a:t>Model</a:t>
            </a:r>
            <a:endParaRPr sz="2800">
              <a:latin typeface="Calibri"/>
              <a:cs typeface="Calibri"/>
            </a:endParaRPr>
          </a:p>
        </p:txBody>
      </p:sp>
      <p:grpSp>
        <p:nvGrpSpPr>
          <p:cNvPr id="14" name="object 14"/>
          <p:cNvGrpSpPr/>
          <p:nvPr/>
        </p:nvGrpSpPr>
        <p:grpSpPr>
          <a:xfrm>
            <a:off x="1027049" y="5211953"/>
            <a:ext cx="1642110" cy="1097915"/>
            <a:chOff x="1027049" y="5211953"/>
            <a:chExt cx="1642110" cy="1097915"/>
          </a:xfrm>
        </p:grpSpPr>
        <p:pic>
          <p:nvPicPr>
            <p:cNvPr id="15" name="object 15"/>
            <p:cNvPicPr/>
            <p:nvPr/>
          </p:nvPicPr>
          <p:blipFill>
            <a:blip r:embed="rId7" cstate="print"/>
            <a:stretch>
              <a:fillRect/>
            </a:stretch>
          </p:blipFill>
          <p:spPr>
            <a:xfrm>
              <a:off x="1030224" y="5215128"/>
              <a:ext cx="1635252" cy="1091184"/>
            </a:xfrm>
            <a:prstGeom prst="rect">
              <a:avLst/>
            </a:prstGeom>
          </p:spPr>
        </p:pic>
        <p:sp>
          <p:nvSpPr>
            <p:cNvPr id="16" name="object 16"/>
            <p:cNvSpPr/>
            <p:nvPr/>
          </p:nvSpPr>
          <p:spPr>
            <a:xfrm>
              <a:off x="1030224" y="5215128"/>
              <a:ext cx="1635760" cy="1091565"/>
            </a:xfrm>
            <a:custGeom>
              <a:avLst/>
              <a:gdLst/>
              <a:ahLst/>
              <a:cxnLst/>
              <a:rect l="l" t="t" r="r" b="b"/>
              <a:pathLst>
                <a:path w="1635760" h="1091564">
                  <a:moveTo>
                    <a:pt x="1635252" y="136398"/>
                  </a:moveTo>
                  <a:lnTo>
                    <a:pt x="1606049" y="172651"/>
                  </a:lnTo>
                  <a:lnTo>
                    <a:pt x="1556536" y="194860"/>
                  </a:lnTo>
                  <a:lnTo>
                    <a:pt x="1485682" y="215051"/>
                  </a:lnTo>
                  <a:lnTo>
                    <a:pt x="1442972" y="224269"/>
                  </a:lnTo>
                  <a:lnTo>
                    <a:pt x="1395793" y="232838"/>
                  </a:lnTo>
                  <a:lnTo>
                    <a:pt x="1344432" y="240710"/>
                  </a:lnTo>
                  <a:lnTo>
                    <a:pt x="1289178" y="247836"/>
                  </a:lnTo>
                  <a:lnTo>
                    <a:pt x="1230319" y="254169"/>
                  </a:lnTo>
                  <a:lnTo>
                    <a:pt x="1168144" y="259659"/>
                  </a:lnTo>
                  <a:lnTo>
                    <a:pt x="1102942" y="264260"/>
                  </a:lnTo>
                  <a:lnTo>
                    <a:pt x="1035000" y="267922"/>
                  </a:lnTo>
                  <a:lnTo>
                    <a:pt x="964608" y="270597"/>
                  </a:lnTo>
                  <a:lnTo>
                    <a:pt x="892054" y="272238"/>
                  </a:lnTo>
                  <a:lnTo>
                    <a:pt x="817626" y="272796"/>
                  </a:lnTo>
                  <a:lnTo>
                    <a:pt x="743197" y="272238"/>
                  </a:lnTo>
                  <a:lnTo>
                    <a:pt x="670643" y="270597"/>
                  </a:lnTo>
                  <a:lnTo>
                    <a:pt x="600251" y="267922"/>
                  </a:lnTo>
                  <a:lnTo>
                    <a:pt x="532309" y="264260"/>
                  </a:lnTo>
                  <a:lnTo>
                    <a:pt x="467107" y="259659"/>
                  </a:lnTo>
                  <a:lnTo>
                    <a:pt x="404932" y="254169"/>
                  </a:lnTo>
                  <a:lnTo>
                    <a:pt x="346073" y="247836"/>
                  </a:lnTo>
                  <a:lnTo>
                    <a:pt x="290819" y="240710"/>
                  </a:lnTo>
                  <a:lnTo>
                    <a:pt x="239458" y="232838"/>
                  </a:lnTo>
                  <a:lnTo>
                    <a:pt x="192279" y="224269"/>
                  </a:lnTo>
                  <a:lnTo>
                    <a:pt x="149569" y="215051"/>
                  </a:lnTo>
                  <a:lnTo>
                    <a:pt x="111618" y="205231"/>
                  </a:lnTo>
                  <a:lnTo>
                    <a:pt x="51147" y="183983"/>
                  </a:lnTo>
                  <a:lnTo>
                    <a:pt x="13171" y="160910"/>
                  </a:lnTo>
                  <a:lnTo>
                    <a:pt x="0" y="136398"/>
                  </a:lnTo>
                  <a:lnTo>
                    <a:pt x="3340" y="123985"/>
                  </a:lnTo>
                  <a:lnTo>
                    <a:pt x="51147" y="88812"/>
                  </a:lnTo>
                  <a:lnTo>
                    <a:pt x="111618" y="67564"/>
                  </a:lnTo>
                  <a:lnTo>
                    <a:pt x="149569" y="57744"/>
                  </a:lnTo>
                  <a:lnTo>
                    <a:pt x="192279" y="48526"/>
                  </a:lnTo>
                  <a:lnTo>
                    <a:pt x="239458" y="39957"/>
                  </a:lnTo>
                  <a:lnTo>
                    <a:pt x="290819" y="32085"/>
                  </a:lnTo>
                  <a:lnTo>
                    <a:pt x="346073" y="24959"/>
                  </a:lnTo>
                  <a:lnTo>
                    <a:pt x="404932" y="18626"/>
                  </a:lnTo>
                  <a:lnTo>
                    <a:pt x="467107" y="13136"/>
                  </a:lnTo>
                  <a:lnTo>
                    <a:pt x="532309" y="8535"/>
                  </a:lnTo>
                  <a:lnTo>
                    <a:pt x="600251" y="4873"/>
                  </a:lnTo>
                  <a:lnTo>
                    <a:pt x="670643" y="2198"/>
                  </a:lnTo>
                  <a:lnTo>
                    <a:pt x="743197" y="557"/>
                  </a:lnTo>
                  <a:lnTo>
                    <a:pt x="817626" y="0"/>
                  </a:lnTo>
                  <a:lnTo>
                    <a:pt x="892054" y="557"/>
                  </a:lnTo>
                  <a:lnTo>
                    <a:pt x="964608" y="2198"/>
                  </a:lnTo>
                  <a:lnTo>
                    <a:pt x="1035000" y="4873"/>
                  </a:lnTo>
                  <a:lnTo>
                    <a:pt x="1102942" y="8535"/>
                  </a:lnTo>
                  <a:lnTo>
                    <a:pt x="1168144" y="13136"/>
                  </a:lnTo>
                  <a:lnTo>
                    <a:pt x="1230319" y="18626"/>
                  </a:lnTo>
                  <a:lnTo>
                    <a:pt x="1289178" y="24959"/>
                  </a:lnTo>
                  <a:lnTo>
                    <a:pt x="1344432" y="32085"/>
                  </a:lnTo>
                  <a:lnTo>
                    <a:pt x="1395793" y="39957"/>
                  </a:lnTo>
                  <a:lnTo>
                    <a:pt x="1442972" y="48526"/>
                  </a:lnTo>
                  <a:lnTo>
                    <a:pt x="1485682" y="57744"/>
                  </a:lnTo>
                  <a:lnTo>
                    <a:pt x="1523633" y="67563"/>
                  </a:lnTo>
                  <a:lnTo>
                    <a:pt x="1584104" y="88812"/>
                  </a:lnTo>
                  <a:lnTo>
                    <a:pt x="1622080" y="111885"/>
                  </a:lnTo>
                  <a:lnTo>
                    <a:pt x="1635252" y="136398"/>
                  </a:lnTo>
                  <a:close/>
                </a:path>
                <a:path w="1635760" h="1091564">
                  <a:moveTo>
                    <a:pt x="1635252" y="136398"/>
                  </a:moveTo>
                  <a:lnTo>
                    <a:pt x="1635252" y="954786"/>
                  </a:lnTo>
                  <a:lnTo>
                    <a:pt x="1631911" y="967201"/>
                  </a:lnTo>
                  <a:lnTo>
                    <a:pt x="1584104" y="1002382"/>
                  </a:lnTo>
                  <a:lnTo>
                    <a:pt x="1523633" y="1023631"/>
                  </a:lnTo>
                  <a:lnTo>
                    <a:pt x="1485682" y="1033450"/>
                  </a:lnTo>
                  <a:lnTo>
                    <a:pt x="1442972" y="1042667"/>
                  </a:lnTo>
                  <a:lnTo>
                    <a:pt x="1395793" y="1051236"/>
                  </a:lnTo>
                  <a:lnTo>
                    <a:pt x="1344432" y="1059106"/>
                  </a:lnTo>
                  <a:lnTo>
                    <a:pt x="1289178" y="1066231"/>
                  </a:lnTo>
                  <a:lnTo>
                    <a:pt x="1230319" y="1072562"/>
                  </a:lnTo>
                  <a:lnTo>
                    <a:pt x="1168144" y="1078052"/>
                  </a:lnTo>
                  <a:lnTo>
                    <a:pt x="1102942" y="1082651"/>
                  </a:lnTo>
                  <a:lnTo>
                    <a:pt x="1035000" y="1086312"/>
                  </a:lnTo>
                  <a:lnTo>
                    <a:pt x="964608" y="1088986"/>
                  </a:lnTo>
                  <a:lnTo>
                    <a:pt x="892054" y="1090626"/>
                  </a:lnTo>
                  <a:lnTo>
                    <a:pt x="817626" y="1091184"/>
                  </a:lnTo>
                  <a:lnTo>
                    <a:pt x="743197" y="1090626"/>
                  </a:lnTo>
                  <a:lnTo>
                    <a:pt x="670643" y="1088986"/>
                  </a:lnTo>
                  <a:lnTo>
                    <a:pt x="600251" y="1086312"/>
                  </a:lnTo>
                  <a:lnTo>
                    <a:pt x="532309" y="1082651"/>
                  </a:lnTo>
                  <a:lnTo>
                    <a:pt x="467107" y="1078052"/>
                  </a:lnTo>
                  <a:lnTo>
                    <a:pt x="404932" y="1072562"/>
                  </a:lnTo>
                  <a:lnTo>
                    <a:pt x="346073" y="1066231"/>
                  </a:lnTo>
                  <a:lnTo>
                    <a:pt x="290819" y="1059106"/>
                  </a:lnTo>
                  <a:lnTo>
                    <a:pt x="239458" y="1051236"/>
                  </a:lnTo>
                  <a:lnTo>
                    <a:pt x="192279" y="1042667"/>
                  </a:lnTo>
                  <a:lnTo>
                    <a:pt x="149569" y="1033450"/>
                  </a:lnTo>
                  <a:lnTo>
                    <a:pt x="111618" y="1023631"/>
                  </a:lnTo>
                  <a:lnTo>
                    <a:pt x="51147" y="1002382"/>
                  </a:lnTo>
                  <a:lnTo>
                    <a:pt x="13171" y="979305"/>
                  </a:lnTo>
                  <a:lnTo>
                    <a:pt x="0" y="954786"/>
                  </a:lnTo>
                  <a:lnTo>
                    <a:pt x="0" y="136398"/>
                  </a:lnTo>
                </a:path>
              </a:pathLst>
            </a:custGeom>
            <a:ln w="6096">
              <a:solidFill>
                <a:srgbClr val="FFC000"/>
              </a:solidFill>
            </a:ln>
          </p:spPr>
          <p:txBody>
            <a:bodyPr wrap="square" lIns="0" tIns="0" rIns="0" bIns="0" rtlCol="0"/>
            <a:lstStyle/>
            <a:p>
              <a:endParaRPr/>
            </a:p>
          </p:txBody>
        </p:sp>
      </p:grpSp>
      <p:sp>
        <p:nvSpPr>
          <p:cNvPr id="17" name="object 17"/>
          <p:cNvSpPr txBox="1"/>
          <p:nvPr/>
        </p:nvSpPr>
        <p:spPr>
          <a:xfrm>
            <a:off x="1345438" y="5431942"/>
            <a:ext cx="1006475" cy="757555"/>
          </a:xfrm>
          <a:prstGeom prst="rect">
            <a:avLst/>
          </a:prstGeom>
        </p:spPr>
        <p:txBody>
          <a:bodyPr vert="horz" wrap="square" lIns="0" tIns="12700" rIns="0" bIns="0" rtlCol="0">
            <a:spAutoFit/>
          </a:bodyPr>
          <a:lstStyle/>
          <a:p>
            <a:pPr algn="ctr">
              <a:lnSpc>
                <a:spcPct val="100000"/>
              </a:lnSpc>
              <a:spcBef>
                <a:spcPts val="100"/>
              </a:spcBef>
            </a:pPr>
            <a:r>
              <a:rPr sz="2400" spc="-25" dirty="0">
                <a:latin typeface="Calibri"/>
                <a:cs typeface="Calibri"/>
              </a:rPr>
              <a:t>Training</a:t>
            </a:r>
            <a:endParaRPr sz="2400">
              <a:latin typeface="Calibri"/>
              <a:cs typeface="Calibri"/>
            </a:endParaRPr>
          </a:p>
          <a:p>
            <a:pPr algn="ctr">
              <a:lnSpc>
                <a:spcPct val="100000"/>
              </a:lnSpc>
              <a:spcBef>
                <a:spcPts val="5"/>
              </a:spcBef>
            </a:pPr>
            <a:r>
              <a:rPr sz="2400" spc="-15" dirty="0">
                <a:latin typeface="Calibri"/>
                <a:cs typeface="Calibri"/>
              </a:rPr>
              <a:t>Data</a:t>
            </a:r>
            <a:endParaRPr sz="2400">
              <a:latin typeface="Calibri"/>
              <a:cs typeface="Calibri"/>
            </a:endParaRPr>
          </a:p>
        </p:txBody>
      </p:sp>
      <p:grpSp>
        <p:nvGrpSpPr>
          <p:cNvPr id="18" name="object 18"/>
          <p:cNvGrpSpPr/>
          <p:nvPr/>
        </p:nvGrpSpPr>
        <p:grpSpPr>
          <a:xfrm>
            <a:off x="888364" y="3658996"/>
            <a:ext cx="1918970" cy="1096010"/>
            <a:chOff x="888364" y="3658996"/>
            <a:chExt cx="1918970" cy="1096010"/>
          </a:xfrm>
        </p:grpSpPr>
        <p:pic>
          <p:nvPicPr>
            <p:cNvPr id="19" name="object 19"/>
            <p:cNvPicPr/>
            <p:nvPr/>
          </p:nvPicPr>
          <p:blipFill>
            <a:blip r:embed="rId8" cstate="print"/>
            <a:stretch>
              <a:fillRect/>
            </a:stretch>
          </p:blipFill>
          <p:spPr>
            <a:xfrm>
              <a:off x="891539" y="3662171"/>
              <a:ext cx="1912620" cy="1089659"/>
            </a:xfrm>
            <a:prstGeom prst="rect">
              <a:avLst/>
            </a:prstGeom>
          </p:spPr>
        </p:pic>
        <p:sp>
          <p:nvSpPr>
            <p:cNvPr id="20" name="object 20"/>
            <p:cNvSpPr/>
            <p:nvPr/>
          </p:nvSpPr>
          <p:spPr>
            <a:xfrm>
              <a:off x="891539" y="3662171"/>
              <a:ext cx="1912620" cy="1089660"/>
            </a:xfrm>
            <a:custGeom>
              <a:avLst/>
              <a:gdLst/>
              <a:ahLst/>
              <a:cxnLst/>
              <a:rect l="l" t="t" r="r" b="b"/>
              <a:pathLst>
                <a:path w="1912620" h="1089660">
                  <a:moveTo>
                    <a:pt x="0" y="181609"/>
                  </a:moveTo>
                  <a:lnTo>
                    <a:pt x="6486" y="133320"/>
                  </a:lnTo>
                  <a:lnTo>
                    <a:pt x="24794" y="89934"/>
                  </a:lnTo>
                  <a:lnTo>
                    <a:pt x="53190" y="53181"/>
                  </a:lnTo>
                  <a:lnTo>
                    <a:pt x="89946" y="24788"/>
                  </a:lnTo>
                  <a:lnTo>
                    <a:pt x="133329" y="6485"/>
                  </a:lnTo>
                  <a:lnTo>
                    <a:pt x="181609" y="0"/>
                  </a:lnTo>
                  <a:lnTo>
                    <a:pt x="1731010" y="0"/>
                  </a:lnTo>
                  <a:lnTo>
                    <a:pt x="1779299" y="6485"/>
                  </a:lnTo>
                  <a:lnTo>
                    <a:pt x="1822685" y="24788"/>
                  </a:lnTo>
                  <a:lnTo>
                    <a:pt x="1859438" y="53181"/>
                  </a:lnTo>
                  <a:lnTo>
                    <a:pt x="1887831" y="89934"/>
                  </a:lnTo>
                  <a:lnTo>
                    <a:pt x="1906134" y="133320"/>
                  </a:lnTo>
                  <a:lnTo>
                    <a:pt x="1912620" y="181609"/>
                  </a:lnTo>
                  <a:lnTo>
                    <a:pt x="1912620" y="908050"/>
                  </a:lnTo>
                  <a:lnTo>
                    <a:pt x="1906134" y="956339"/>
                  </a:lnTo>
                  <a:lnTo>
                    <a:pt x="1887831" y="999725"/>
                  </a:lnTo>
                  <a:lnTo>
                    <a:pt x="1859438" y="1036478"/>
                  </a:lnTo>
                  <a:lnTo>
                    <a:pt x="1822685" y="1064871"/>
                  </a:lnTo>
                  <a:lnTo>
                    <a:pt x="1779299" y="1083174"/>
                  </a:lnTo>
                  <a:lnTo>
                    <a:pt x="1731010" y="1089659"/>
                  </a:lnTo>
                  <a:lnTo>
                    <a:pt x="181609" y="1089659"/>
                  </a:lnTo>
                  <a:lnTo>
                    <a:pt x="133329" y="1083174"/>
                  </a:lnTo>
                  <a:lnTo>
                    <a:pt x="89946" y="1064871"/>
                  </a:lnTo>
                  <a:lnTo>
                    <a:pt x="53190" y="1036478"/>
                  </a:lnTo>
                  <a:lnTo>
                    <a:pt x="24794" y="999725"/>
                  </a:lnTo>
                  <a:lnTo>
                    <a:pt x="6486" y="956339"/>
                  </a:lnTo>
                  <a:lnTo>
                    <a:pt x="0" y="908050"/>
                  </a:lnTo>
                  <a:lnTo>
                    <a:pt x="0" y="181609"/>
                  </a:lnTo>
                  <a:close/>
                </a:path>
              </a:pathLst>
            </a:custGeom>
            <a:ln w="6096">
              <a:solidFill>
                <a:srgbClr val="5B9BD4"/>
              </a:solidFill>
            </a:ln>
          </p:spPr>
          <p:txBody>
            <a:bodyPr wrap="square" lIns="0" tIns="0" rIns="0" bIns="0" rtlCol="0"/>
            <a:lstStyle/>
            <a:p>
              <a:endParaRPr/>
            </a:p>
          </p:txBody>
        </p:sp>
      </p:grpSp>
      <p:sp>
        <p:nvSpPr>
          <p:cNvPr id="21" name="object 21"/>
          <p:cNvSpPr txBox="1"/>
          <p:nvPr/>
        </p:nvSpPr>
        <p:spPr>
          <a:xfrm>
            <a:off x="1062329" y="3809745"/>
            <a:ext cx="1569720" cy="756920"/>
          </a:xfrm>
          <a:prstGeom prst="rect">
            <a:avLst/>
          </a:prstGeom>
        </p:spPr>
        <p:txBody>
          <a:bodyPr vert="horz" wrap="square" lIns="0" tIns="12700" rIns="0" bIns="0" rtlCol="0">
            <a:spAutoFit/>
          </a:bodyPr>
          <a:lstStyle/>
          <a:p>
            <a:pPr marL="187325" marR="5080" indent="-175260">
              <a:lnSpc>
                <a:spcPct val="100000"/>
              </a:lnSpc>
              <a:spcBef>
                <a:spcPts val="100"/>
              </a:spcBef>
            </a:pPr>
            <a:r>
              <a:rPr sz="2400" spc="-5" dirty="0">
                <a:latin typeface="Calibri"/>
                <a:cs typeface="Calibri"/>
              </a:rPr>
              <a:t>Goodness</a:t>
            </a:r>
            <a:r>
              <a:rPr sz="2400" spc="-95" dirty="0">
                <a:latin typeface="Calibri"/>
                <a:cs typeface="Calibri"/>
              </a:rPr>
              <a:t> </a:t>
            </a:r>
            <a:r>
              <a:rPr sz="2400" spc="-5" dirty="0">
                <a:latin typeface="Calibri"/>
                <a:cs typeface="Calibri"/>
              </a:rPr>
              <a:t>of </a:t>
            </a:r>
            <a:r>
              <a:rPr sz="2400" spc="-530" dirty="0">
                <a:latin typeface="Calibri"/>
                <a:cs typeface="Calibri"/>
              </a:rPr>
              <a:t> </a:t>
            </a:r>
            <a:r>
              <a:rPr sz="2400" spc="-5" dirty="0">
                <a:latin typeface="Calibri"/>
                <a:cs typeface="Calibri"/>
              </a:rPr>
              <a:t>function</a:t>
            </a:r>
            <a:r>
              <a:rPr sz="2400" spc="-35" dirty="0">
                <a:latin typeface="Calibri"/>
                <a:cs typeface="Calibri"/>
              </a:rPr>
              <a:t> </a:t>
            </a:r>
            <a:r>
              <a:rPr sz="2400" dirty="0">
                <a:latin typeface="Calibri"/>
                <a:cs typeface="Calibri"/>
              </a:rPr>
              <a:t>f</a:t>
            </a:r>
            <a:endParaRPr sz="2400">
              <a:latin typeface="Calibri"/>
              <a:cs typeface="Calibri"/>
            </a:endParaRPr>
          </a:p>
        </p:txBody>
      </p:sp>
      <p:sp>
        <p:nvSpPr>
          <p:cNvPr id="22" name="object 22"/>
          <p:cNvSpPr/>
          <p:nvPr/>
        </p:nvSpPr>
        <p:spPr>
          <a:xfrm>
            <a:off x="1812036" y="3160013"/>
            <a:ext cx="114300" cy="2160905"/>
          </a:xfrm>
          <a:custGeom>
            <a:avLst/>
            <a:gdLst/>
            <a:ahLst/>
            <a:cxnLst/>
            <a:rect l="l" t="t" r="r" b="b"/>
            <a:pathLst>
              <a:path w="114300" h="2160904">
                <a:moveTo>
                  <a:pt x="114300" y="1729740"/>
                </a:moveTo>
                <a:lnTo>
                  <a:pt x="104775" y="1710690"/>
                </a:lnTo>
                <a:lnTo>
                  <a:pt x="57150" y="1615440"/>
                </a:lnTo>
                <a:lnTo>
                  <a:pt x="0" y="1729740"/>
                </a:lnTo>
                <a:lnTo>
                  <a:pt x="38100" y="1729740"/>
                </a:lnTo>
                <a:lnTo>
                  <a:pt x="38100" y="2160905"/>
                </a:lnTo>
                <a:lnTo>
                  <a:pt x="76200" y="2160905"/>
                </a:lnTo>
                <a:lnTo>
                  <a:pt x="76200" y="1729740"/>
                </a:lnTo>
                <a:lnTo>
                  <a:pt x="114300" y="1729740"/>
                </a:lnTo>
                <a:close/>
              </a:path>
              <a:path w="114300" h="2160904">
                <a:moveTo>
                  <a:pt x="114300" y="366649"/>
                </a:moveTo>
                <a:lnTo>
                  <a:pt x="76200" y="366649"/>
                </a:lnTo>
                <a:lnTo>
                  <a:pt x="76200" y="0"/>
                </a:lnTo>
                <a:lnTo>
                  <a:pt x="38100" y="0"/>
                </a:lnTo>
                <a:lnTo>
                  <a:pt x="38100" y="366649"/>
                </a:lnTo>
                <a:lnTo>
                  <a:pt x="0" y="366649"/>
                </a:lnTo>
                <a:lnTo>
                  <a:pt x="57150" y="480949"/>
                </a:lnTo>
                <a:lnTo>
                  <a:pt x="104775" y="385699"/>
                </a:lnTo>
                <a:lnTo>
                  <a:pt x="114300" y="366649"/>
                </a:lnTo>
                <a:close/>
              </a:path>
            </a:pathLst>
          </a:custGeom>
          <a:solidFill>
            <a:srgbClr val="000000"/>
          </a:solidFill>
        </p:spPr>
        <p:txBody>
          <a:bodyPr wrap="square" lIns="0" tIns="0" rIns="0" bIns="0" rtlCol="0"/>
          <a:lstStyle/>
          <a:p>
            <a:endParaRPr/>
          </a:p>
        </p:txBody>
      </p:sp>
      <p:sp>
        <p:nvSpPr>
          <p:cNvPr id="23" name="object 23"/>
          <p:cNvSpPr txBox="1"/>
          <p:nvPr/>
        </p:nvSpPr>
        <p:spPr>
          <a:xfrm>
            <a:off x="3169157" y="3710178"/>
            <a:ext cx="3131820" cy="434340"/>
          </a:xfrm>
          <a:prstGeom prst="rect">
            <a:avLst/>
          </a:prstGeom>
          <a:ln w="38100">
            <a:solidFill>
              <a:srgbClr val="FF0000"/>
            </a:solidFill>
          </a:ln>
        </p:spPr>
        <p:txBody>
          <a:bodyPr vert="horz" wrap="square" lIns="0" tIns="30480" rIns="0" bIns="0" rtlCol="0">
            <a:spAutoFit/>
          </a:bodyPr>
          <a:lstStyle/>
          <a:p>
            <a:pPr marL="65405">
              <a:lnSpc>
                <a:spcPct val="100000"/>
              </a:lnSpc>
              <a:spcBef>
                <a:spcPts val="240"/>
              </a:spcBef>
            </a:pPr>
            <a:r>
              <a:rPr sz="2400" dirty="0">
                <a:latin typeface="Calibri"/>
                <a:cs typeface="Calibri"/>
              </a:rPr>
              <a:t>Pick</a:t>
            </a:r>
            <a:r>
              <a:rPr sz="2400" spc="-30" dirty="0">
                <a:latin typeface="Calibri"/>
                <a:cs typeface="Calibri"/>
              </a:rPr>
              <a:t> </a:t>
            </a:r>
            <a:r>
              <a:rPr sz="2400" dirty="0">
                <a:latin typeface="Calibri"/>
                <a:cs typeface="Calibri"/>
              </a:rPr>
              <a:t>the</a:t>
            </a:r>
            <a:r>
              <a:rPr sz="2400" spc="-25" dirty="0">
                <a:latin typeface="Calibri"/>
                <a:cs typeface="Calibri"/>
              </a:rPr>
              <a:t> </a:t>
            </a:r>
            <a:r>
              <a:rPr sz="2400" spc="5" dirty="0">
                <a:latin typeface="Calibri"/>
                <a:cs typeface="Calibri"/>
              </a:rPr>
              <a:t>“Best”</a:t>
            </a:r>
            <a:r>
              <a:rPr sz="2400" spc="-35" dirty="0">
                <a:latin typeface="Calibri"/>
                <a:cs typeface="Calibri"/>
              </a:rPr>
              <a:t> </a:t>
            </a:r>
            <a:r>
              <a:rPr sz="2400" spc="-5" dirty="0">
                <a:latin typeface="Calibri"/>
                <a:cs typeface="Calibri"/>
              </a:rPr>
              <a:t>Function</a:t>
            </a:r>
            <a:endParaRPr sz="2400">
              <a:latin typeface="Calibri"/>
              <a:cs typeface="Calibri"/>
            </a:endParaRPr>
          </a:p>
        </p:txBody>
      </p:sp>
      <p:grpSp>
        <p:nvGrpSpPr>
          <p:cNvPr id="24" name="object 24"/>
          <p:cNvGrpSpPr/>
          <p:nvPr/>
        </p:nvGrpSpPr>
        <p:grpSpPr>
          <a:xfrm>
            <a:off x="2658872" y="1610867"/>
            <a:ext cx="5819140" cy="3194685"/>
            <a:chOff x="2658872" y="1610867"/>
            <a:chExt cx="5819140" cy="3194685"/>
          </a:xfrm>
        </p:grpSpPr>
        <p:sp>
          <p:nvSpPr>
            <p:cNvPr id="25" name="object 25"/>
            <p:cNvSpPr/>
            <p:nvPr/>
          </p:nvSpPr>
          <p:spPr>
            <a:xfrm>
              <a:off x="2821686" y="4157472"/>
              <a:ext cx="3724910" cy="114300"/>
            </a:xfrm>
            <a:custGeom>
              <a:avLst/>
              <a:gdLst/>
              <a:ahLst/>
              <a:cxnLst/>
              <a:rect l="l" t="t" r="r" b="b"/>
              <a:pathLst>
                <a:path w="3724909" h="114300">
                  <a:moveTo>
                    <a:pt x="3610610" y="0"/>
                  </a:moveTo>
                  <a:lnTo>
                    <a:pt x="3610610" y="114300"/>
                  </a:lnTo>
                  <a:lnTo>
                    <a:pt x="3686810" y="76200"/>
                  </a:lnTo>
                  <a:lnTo>
                    <a:pt x="3629660" y="76200"/>
                  </a:lnTo>
                  <a:lnTo>
                    <a:pt x="3629660" y="38100"/>
                  </a:lnTo>
                  <a:lnTo>
                    <a:pt x="3686810" y="38100"/>
                  </a:lnTo>
                  <a:lnTo>
                    <a:pt x="3610610" y="0"/>
                  </a:lnTo>
                  <a:close/>
                </a:path>
                <a:path w="3724909" h="114300">
                  <a:moveTo>
                    <a:pt x="3610610" y="38100"/>
                  </a:moveTo>
                  <a:lnTo>
                    <a:pt x="0" y="38100"/>
                  </a:lnTo>
                  <a:lnTo>
                    <a:pt x="0" y="76200"/>
                  </a:lnTo>
                  <a:lnTo>
                    <a:pt x="3610610" y="76200"/>
                  </a:lnTo>
                  <a:lnTo>
                    <a:pt x="3610610" y="38100"/>
                  </a:lnTo>
                  <a:close/>
                </a:path>
                <a:path w="3724909" h="114300">
                  <a:moveTo>
                    <a:pt x="3686810" y="38100"/>
                  </a:moveTo>
                  <a:lnTo>
                    <a:pt x="3629660" y="38100"/>
                  </a:lnTo>
                  <a:lnTo>
                    <a:pt x="3629660" y="76200"/>
                  </a:lnTo>
                  <a:lnTo>
                    <a:pt x="3686810" y="76200"/>
                  </a:lnTo>
                  <a:lnTo>
                    <a:pt x="3724910" y="57150"/>
                  </a:lnTo>
                  <a:lnTo>
                    <a:pt x="3686810" y="38100"/>
                  </a:lnTo>
                  <a:close/>
                </a:path>
              </a:pathLst>
            </a:custGeom>
            <a:solidFill>
              <a:srgbClr val="000000"/>
            </a:solidFill>
          </p:spPr>
          <p:txBody>
            <a:bodyPr wrap="square" lIns="0" tIns="0" rIns="0" bIns="0" rtlCol="0"/>
            <a:lstStyle/>
            <a:p>
              <a:endParaRPr/>
            </a:p>
          </p:txBody>
        </p:sp>
        <p:sp>
          <p:nvSpPr>
            <p:cNvPr id="26" name="object 26"/>
            <p:cNvSpPr/>
            <p:nvPr/>
          </p:nvSpPr>
          <p:spPr>
            <a:xfrm>
              <a:off x="4615433" y="1629917"/>
              <a:ext cx="3843654" cy="1586865"/>
            </a:xfrm>
            <a:custGeom>
              <a:avLst/>
              <a:gdLst/>
              <a:ahLst/>
              <a:cxnLst/>
              <a:rect l="l" t="t" r="r" b="b"/>
              <a:pathLst>
                <a:path w="3843654" h="1586864">
                  <a:moveTo>
                    <a:pt x="0" y="1586484"/>
                  </a:moveTo>
                  <a:lnTo>
                    <a:pt x="3843527" y="1586484"/>
                  </a:lnTo>
                  <a:lnTo>
                    <a:pt x="3843527" y="0"/>
                  </a:lnTo>
                  <a:lnTo>
                    <a:pt x="0" y="0"/>
                  </a:lnTo>
                  <a:lnTo>
                    <a:pt x="0" y="1586484"/>
                  </a:lnTo>
                  <a:close/>
                </a:path>
              </a:pathLst>
            </a:custGeom>
            <a:ln w="38100">
              <a:solidFill>
                <a:srgbClr val="006FC0"/>
              </a:solidFill>
            </a:ln>
          </p:spPr>
          <p:txBody>
            <a:bodyPr wrap="square" lIns="0" tIns="0" rIns="0" bIns="0" rtlCol="0"/>
            <a:lstStyle/>
            <a:p>
              <a:endParaRPr/>
            </a:p>
          </p:txBody>
        </p:sp>
        <p:sp>
          <p:nvSpPr>
            <p:cNvPr id="27" name="object 27"/>
            <p:cNvSpPr/>
            <p:nvPr/>
          </p:nvSpPr>
          <p:spPr>
            <a:xfrm>
              <a:off x="2658872" y="2908045"/>
              <a:ext cx="1898650" cy="825500"/>
            </a:xfrm>
            <a:custGeom>
              <a:avLst/>
              <a:gdLst/>
              <a:ahLst/>
              <a:cxnLst/>
              <a:rect l="l" t="t" r="r" b="b"/>
              <a:pathLst>
                <a:path w="1898650" h="825500">
                  <a:moveTo>
                    <a:pt x="1785945" y="35062"/>
                  </a:moveTo>
                  <a:lnTo>
                    <a:pt x="0" y="789812"/>
                  </a:lnTo>
                  <a:lnTo>
                    <a:pt x="14731" y="824991"/>
                  </a:lnTo>
                  <a:lnTo>
                    <a:pt x="1800753" y="70136"/>
                  </a:lnTo>
                  <a:lnTo>
                    <a:pt x="1785945" y="35062"/>
                  </a:lnTo>
                  <a:close/>
                </a:path>
                <a:path w="1898650" h="825500">
                  <a:moveTo>
                    <a:pt x="1881929" y="27686"/>
                  </a:moveTo>
                  <a:lnTo>
                    <a:pt x="1803400" y="27686"/>
                  </a:lnTo>
                  <a:lnTo>
                    <a:pt x="1818258" y="62737"/>
                  </a:lnTo>
                  <a:lnTo>
                    <a:pt x="1800753" y="70136"/>
                  </a:lnTo>
                  <a:lnTo>
                    <a:pt x="1815591" y="105282"/>
                  </a:lnTo>
                  <a:lnTo>
                    <a:pt x="1881929" y="27686"/>
                  </a:lnTo>
                  <a:close/>
                </a:path>
                <a:path w="1898650" h="825500">
                  <a:moveTo>
                    <a:pt x="1803400" y="27686"/>
                  </a:moveTo>
                  <a:lnTo>
                    <a:pt x="1785945" y="35062"/>
                  </a:lnTo>
                  <a:lnTo>
                    <a:pt x="1800753" y="70136"/>
                  </a:lnTo>
                  <a:lnTo>
                    <a:pt x="1818258" y="62737"/>
                  </a:lnTo>
                  <a:lnTo>
                    <a:pt x="1803400" y="27686"/>
                  </a:lnTo>
                  <a:close/>
                </a:path>
                <a:path w="1898650" h="825500">
                  <a:moveTo>
                    <a:pt x="1771141" y="0"/>
                  </a:moveTo>
                  <a:lnTo>
                    <a:pt x="1785945" y="35062"/>
                  </a:lnTo>
                  <a:lnTo>
                    <a:pt x="1803400" y="27686"/>
                  </a:lnTo>
                  <a:lnTo>
                    <a:pt x="1881929" y="27686"/>
                  </a:lnTo>
                  <a:lnTo>
                    <a:pt x="1898650" y="8127"/>
                  </a:lnTo>
                  <a:lnTo>
                    <a:pt x="1771141" y="0"/>
                  </a:lnTo>
                  <a:close/>
                </a:path>
              </a:pathLst>
            </a:custGeom>
            <a:solidFill>
              <a:srgbClr val="006FC0"/>
            </a:solidFill>
          </p:spPr>
          <p:txBody>
            <a:bodyPr wrap="square" lIns="0" tIns="0" rIns="0" bIns="0" rtlCol="0"/>
            <a:lstStyle/>
            <a:p>
              <a:endParaRPr/>
            </a:p>
          </p:txBody>
        </p:sp>
        <p:sp>
          <p:nvSpPr>
            <p:cNvPr id="28" name="object 28"/>
            <p:cNvSpPr/>
            <p:nvPr/>
          </p:nvSpPr>
          <p:spPr>
            <a:xfrm>
              <a:off x="5260213" y="4523104"/>
              <a:ext cx="376555" cy="282575"/>
            </a:xfrm>
            <a:custGeom>
              <a:avLst/>
              <a:gdLst/>
              <a:ahLst/>
              <a:cxnLst/>
              <a:rect l="l" t="t" r="r" b="b"/>
              <a:pathLst>
                <a:path w="376554" h="282575">
                  <a:moveTo>
                    <a:pt x="286131" y="0"/>
                  </a:moveTo>
                  <a:lnTo>
                    <a:pt x="282194" y="11430"/>
                  </a:lnTo>
                  <a:lnTo>
                    <a:pt x="298501" y="18522"/>
                  </a:lnTo>
                  <a:lnTo>
                    <a:pt x="312547" y="28352"/>
                  </a:lnTo>
                  <a:lnTo>
                    <a:pt x="341070" y="73852"/>
                  </a:lnTo>
                  <a:lnTo>
                    <a:pt x="349365" y="115623"/>
                  </a:lnTo>
                  <a:lnTo>
                    <a:pt x="350392" y="139700"/>
                  </a:lnTo>
                  <a:lnTo>
                    <a:pt x="349347" y="164633"/>
                  </a:lnTo>
                  <a:lnTo>
                    <a:pt x="341016" y="207547"/>
                  </a:lnTo>
                  <a:lnTo>
                    <a:pt x="312594" y="253841"/>
                  </a:lnTo>
                  <a:lnTo>
                    <a:pt x="282575" y="270891"/>
                  </a:lnTo>
                  <a:lnTo>
                    <a:pt x="286131" y="282321"/>
                  </a:lnTo>
                  <a:lnTo>
                    <a:pt x="324627" y="264255"/>
                  </a:lnTo>
                  <a:lnTo>
                    <a:pt x="352933" y="233045"/>
                  </a:lnTo>
                  <a:lnTo>
                    <a:pt x="370363" y="191135"/>
                  </a:lnTo>
                  <a:lnTo>
                    <a:pt x="376174" y="141224"/>
                  </a:lnTo>
                  <a:lnTo>
                    <a:pt x="374721" y="115341"/>
                  </a:lnTo>
                  <a:lnTo>
                    <a:pt x="363100" y="69482"/>
                  </a:lnTo>
                  <a:lnTo>
                    <a:pt x="339977" y="32146"/>
                  </a:lnTo>
                  <a:lnTo>
                    <a:pt x="306587" y="7381"/>
                  </a:lnTo>
                  <a:lnTo>
                    <a:pt x="286131" y="0"/>
                  </a:lnTo>
                  <a:close/>
                </a:path>
                <a:path w="376554" h="282575">
                  <a:moveTo>
                    <a:pt x="90042" y="0"/>
                  </a:moveTo>
                  <a:lnTo>
                    <a:pt x="51641" y="18097"/>
                  </a:lnTo>
                  <a:lnTo>
                    <a:pt x="23240" y="49530"/>
                  </a:lnTo>
                  <a:lnTo>
                    <a:pt x="5810" y="91424"/>
                  </a:lnTo>
                  <a:lnTo>
                    <a:pt x="0" y="141224"/>
                  </a:lnTo>
                  <a:lnTo>
                    <a:pt x="1452" y="167179"/>
                  </a:lnTo>
                  <a:lnTo>
                    <a:pt x="13073" y="213090"/>
                  </a:lnTo>
                  <a:lnTo>
                    <a:pt x="36125" y="250281"/>
                  </a:lnTo>
                  <a:lnTo>
                    <a:pt x="69514" y="274943"/>
                  </a:lnTo>
                  <a:lnTo>
                    <a:pt x="90042" y="282321"/>
                  </a:lnTo>
                  <a:lnTo>
                    <a:pt x="93599" y="270891"/>
                  </a:lnTo>
                  <a:lnTo>
                    <a:pt x="77531" y="263771"/>
                  </a:lnTo>
                  <a:lnTo>
                    <a:pt x="63642" y="253841"/>
                  </a:lnTo>
                  <a:lnTo>
                    <a:pt x="35210" y="207547"/>
                  </a:lnTo>
                  <a:lnTo>
                    <a:pt x="26828" y="164633"/>
                  </a:lnTo>
                  <a:lnTo>
                    <a:pt x="25781" y="139700"/>
                  </a:lnTo>
                  <a:lnTo>
                    <a:pt x="26828" y="115623"/>
                  </a:lnTo>
                  <a:lnTo>
                    <a:pt x="35210" y="73852"/>
                  </a:lnTo>
                  <a:lnTo>
                    <a:pt x="63754" y="28352"/>
                  </a:lnTo>
                  <a:lnTo>
                    <a:pt x="94107" y="11430"/>
                  </a:lnTo>
                  <a:lnTo>
                    <a:pt x="90042" y="0"/>
                  </a:lnTo>
                  <a:close/>
                </a:path>
              </a:pathLst>
            </a:custGeom>
            <a:solidFill>
              <a:srgbClr val="000000"/>
            </a:solidFill>
          </p:spPr>
          <p:txBody>
            <a:bodyPr wrap="square" lIns="0" tIns="0" rIns="0" bIns="0" rtlCol="0"/>
            <a:lstStyle/>
            <a:p>
              <a:endParaRPr/>
            </a:p>
          </p:txBody>
        </p:sp>
      </p:grpSp>
      <p:sp>
        <p:nvSpPr>
          <p:cNvPr id="29" name="object 29"/>
          <p:cNvSpPr txBox="1"/>
          <p:nvPr/>
        </p:nvSpPr>
        <p:spPr>
          <a:xfrm>
            <a:off x="4679060" y="4700778"/>
            <a:ext cx="159385" cy="292735"/>
          </a:xfrm>
          <a:prstGeom prst="rect">
            <a:avLst/>
          </a:prstGeom>
        </p:spPr>
        <p:txBody>
          <a:bodyPr vert="horz" wrap="square" lIns="0" tIns="12700" rIns="0" bIns="0" rtlCol="0">
            <a:spAutoFit/>
          </a:bodyPr>
          <a:lstStyle/>
          <a:p>
            <a:pPr marL="12700">
              <a:lnSpc>
                <a:spcPct val="100000"/>
              </a:lnSpc>
              <a:spcBef>
                <a:spcPts val="100"/>
              </a:spcBef>
            </a:pPr>
            <a:r>
              <a:rPr sz="1750" spc="160" dirty="0">
                <a:latin typeface="Cambria Math"/>
                <a:cs typeface="Cambria Math"/>
              </a:rPr>
              <a:t>𝑓</a:t>
            </a:r>
            <a:endParaRPr sz="1750">
              <a:latin typeface="Cambria Math"/>
              <a:cs typeface="Cambria Math"/>
            </a:endParaRPr>
          </a:p>
        </p:txBody>
      </p:sp>
      <p:sp>
        <p:nvSpPr>
          <p:cNvPr id="30" name="object 30"/>
          <p:cNvSpPr txBox="1"/>
          <p:nvPr/>
        </p:nvSpPr>
        <p:spPr>
          <a:xfrm>
            <a:off x="3208654" y="4434078"/>
            <a:ext cx="2358390" cy="391160"/>
          </a:xfrm>
          <a:prstGeom prst="rect">
            <a:avLst/>
          </a:prstGeom>
        </p:spPr>
        <p:txBody>
          <a:bodyPr vert="horz" wrap="square" lIns="0" tIns="12700" rIns="0" bIns="0" rtlCol="0">
            <a:spAutoFit/>
          </a:bodyPr>
          <a:lstStyle/>
          <a:p>
            <a:pPr marL="38100">
              <a:lnSpc>
                <a:spcPct val="100000"/>
              </a:lnSpc>
              <a:spcBef>
                <a:spcPts val="100"/>
              </a:spcBef>
              <a:tabLst>
                <a:tab pos="2152015" algn="l"/>
              </a:tabLst>
            </a:pPr>
            <a:r>
              <a:rPr sz="2400" spc="75" dirty="0">
                <a:latin typeface="Cambria Math"/>
                <a:cs typeface="Cambria Math"/>
              </a:rPr>
              <a:t>𝑓</a:t>
            </a:r>
            <a:r>
              <a:rPr sz="2625" spc="112" baseline="28571" dirty="0">
                <a:latin typeface="Cambria Math"/>
                <a:cs typeface="Cambria Math"/>
              </a:rPr>
              <a:t>∗</a:t>
            </a:r>
            <a:r>
              <a:rPr sz="2625" spc="562"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2400" spc="-5" dirty="0">
                <a:latin typeface="Cambria Math"/>
                <a:cs typeface="Cambria Math"/>
              </a:rPr>
              <a:t>𝑎𝑟𝑔</a:t>
            </a:r>
            <a:r>
              <a:rPr sz="2400" spc="-90" dirty="0">
                <a:latin typeface="Cambria Math"/>
                <a:cs typeface="Cambria Math"/>
              </a:rPr>
              <a:t> </a:t>
            </a:r>
            <a:r>
              <a:rPr sz="2400" spc="-5" dirty="0">
                <a:latin typeface="Cambria Math"/>
                <a:cs typeface="Cambria Math"/>
              </a:rPr>
              <a:t>min</a:t>
            </a:r>
            <a:r>
              <a:rPr sz="2400" spc="-140" dirty="0">
                <a:latin typeface="Cambria Math"/>
                <a:cs typeface="Cambria Math"/>
              </a:rPr>
              <a:t> </a:t>
            </a:r>
            <a:r>
              <a:rPr sz="2400" dirty="0">
                <a:latin typeface="Cambria Math"/>
                <a:cs typeface="Cambria Math"/>
              </a:rPr>
              <a:t>𝐿	𝑓</a:t>
            </a:r>
            <a:endParaRPr sz="2400">
              <a:latin typeface="Cambria Math"/>
              <a:cs typeface="Cambria Math"/>
            </a:endParaRPr>
          </a:p>
        </p:txBody>
      </p:sp>
      <p:sp>
        <p:nvSpPr>
          <p:cNvPr id="31" name="object 31"/>
          <p:cNvSpPr txBox="1"/>
          <p:nvPr/>
        </p:nvSpPr>
        <p:spPr>
          <a:xfrm>
            <a:off x="4976240" y="5332857"/>
            <a:ext cx="393700"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𝑤</a:t>
            </a:r>
            <a:r>
              <a:rPr sz="1750" spc="1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32" name="object 32"/>
          <p:cNvSpPr/>
          <p:nvPr/>
        </p:nvSpPr>
        <p:spPr>
          <a:xfrm>
            <a:off x="5674867" y="5155057"/>
            <a:ext cx="717550" cy="282575"/>
          </a:xfrm>
          <a:custGeom>
            <a:avLst/>
            <a:gdLst/>
            <a:ahLst/>
            <a:cxnLst/>
            <a:rect l="l" t="t" r="r" b="b"/>
            <a:pathLst>
              <a:path w="717550" h="282575">
                <a:moveTo>
                  <a:pt x="627507" y="0"/>
                </a:moveTo>
                <a:lnTo>
                  <a:pt x="623570" y="11430"/>
                </a:lnTo>
                <a:lnTo>
                  <a:pt x="639877" y="18504"/>
                </a:lnTo>
                <a:lnTo>
                  <a:pt x="653923" y="28305"/>
                </a:lnTo>
                <a:lnTo>
                  <a:pt x="682466" y="73798"/>
                </a:lnTo>
                <a:lnTo>
                  <a:pt x="690848" y="115605"/>
                </a:lnTo>
                <a:lnTo>
                  <a:pt x="691896" y="139700"/>
                </a:lnTo>
                <a:lnTo>
                  <a:pt x="690848" y="164580"/>
                </a:lnTo>
                <a:lnTo>
                  <a:pt x="682466" y="207529"/>
                </a:lnTo>
                <a:lnTo>
                  <a:pt x="653970" y="253730"/>
                </a:lnTo>
                <a:lnTo>
                  <a:pt x="623951" y="270764"/>
                </a:lnTo>
                <a:lnTo>
                  <a:pt x="627507" y="282321"/>
                </a:lnTo>
                <a:lnTo>
                  <a:pt x="666067" y="264191"/>
                </a:lnTo>
                <a:lnTo>
                  <a:pt x="694436" y="232918"/>
                </a:lnTo>
                <a:lnTo>
                  <a:pt x="711803" y="191023"/>
                </a:lnTo>
                <a:lnTo>
                  <a:pt x="717550" y="141224"/>
                </a:lnTo>
                <a:lnTo>
                  <a:pt x="716097" y="115339"/>
                </a:lnTo>
                <a:lnTo>
                  <a:pt x="704476" y="69429"/>
                </a:lnTo>
                <a:lnTo>
                  <a:pt x="681424" y="32093"/>
                </a:lnTo>
                <a:lnTo>
                  <a:pt x="648035" y="7379"/>
                </a:lnTo>
                <a:lnTo>
                  <a:pt x="627507" y="0"/>
                </a:lnTo>
                <a:close/>
              </a:path>
              <a:path w="717550" h="282575">
                <a:moveTo>
                  <a:pt x="90043" y="0"/>
                </a:moveTo>
                <a:lnTo>
                  <a:pt x="51657" y="18081"/>
                </a:lnTo>
                <a:lnTo>
                  <a:pt x="23368" y="49403"/>
                </a:lnTo>
                <a:lnTo>
                  <a:pt x="5826" y="91408"/>
                </a:lnTo>
                <a:lnTo>
                  <a:pt x="0" y="141224"/>
                </a:lnTo>
                <a:lnTo>
                  <a:pt x="1452" y="167106"/>
                </a:lnTo>
                <a:lnTo>
                  <a:pt x="13073" y="212965"/>
                </a:lnTo>
                <a:lnTo>
                  <a:pt x="36125" y="250209"/>
                </a:lnTo>
                <a:lnTo>
                  <a:pt x="69514" y="274887"/>
                </a:lnTo>
                <a:lnTo>
                  <a:pt x="90043" y="282321"/>
                </a:lnTo>
                <a:lnTo>
                  <a:pt x="93599" y="270764"/>
                </a:lnTo>
                <a:lnTo>
                  <a:pt x="77549" y="263646"/>
                </a:lnTo>
                <a:lnTo>
                  <a:pt x="63690" y="253730"/>
                </a:lnTo>
                <a:lnTo>
                  <a:pt x="35210" y="207529"/>
                </a:lnTo>
                <a:lnTo>
                  <a:pt x="26828" y="164580"/>
                </a:lnTo>
                <a:lnTo>
                  <a:pt x="25781" y="139700"/>
                </a:lnTo>
                <a:lnTo>
                  <a:pt x="26828" y="115605"/>
                </a:lnTo>
                <a:lnTo>
                  <a:pt x="35210" y="73798"/>
                </a:lnTo>
                <a:lnTo>
                  <a:pt x="63801" y="28305"/>
                </a:lnTo>
                <a:lnTo>
                  <a:pt x="94107" y="11430"/>
                </a:lnTo>
                <a:lnTo>
                  <a:pt x="90043" y="0"/>
                </a:lnTo>
                <a:close/>
              </a:path>
            </a:pathLst>
          </a:custGeom>
          <a:solidFill>
            <a:srgbClr val="000000"/>
          </a:solidFill>
        </p:spPr>
        <p:txBody>
          <a:bodyPr wrap="square" lIns="0" tIns="0" rIns="0" bIns="0" rtlCol="0"/>
          <a:lstStyle/>
          <a:p>
            <a:endParaRPr/>
          </a:p>
        </p:txBody>
      </p:sp>
      <p:sp>
        <p:nvSpPr>
          <p:cNvPr id="33" name="object 33"/>
          <p:cNvSpPr txBox="1"/>
          <p:nvPr/>
        </p:nvSpPr>
        <p:spPr>
          <a:xfrm>
            <a:off x="3158363" y="5065598"/>
            <a:ext cx="3167380" cy="391795"/>
          </a:xfrm>
          <a:prstGeom prst="rect">
            <a:avLst/>
          </a:prstGeom>
        </p:spPr>
        <p:txBody>
          <a:bodyPr vert="horz" wrap="square" lIns="0" tIns="12700" rIns="0" bIns="0" rtlCol="0">
            <a:spAutoFit/>
          </a:bodyPr>
          <a:lstStyle/>
          <a:p>
            <a:pPr marL="38100">
              <a:lnSpc>
                <a:spcPct val="100000"/>
              </a:lnSpc>
              <a:spcBef>
                <a:spcPts val="100"/>
              </a:spcBef>
              <a:tabLst>
                <a:tab pos="2616835" algn="l"/>
              </a:tabLst>
            </a:pPr>
            <a:r>
              <a:rPr sz="2400" spc="145" dirty="0">
                <a:latin typeface="Cambria Math"/>
                <a:cs typeface="Cambria Math"/>
              </a:rPr>
              <a:t>𝑤</a:t>
            </a:r>
            <a:r>
              <a:rPr sz="2625" spc="150" baseline="28571" dirty="0">
                <a:latin typeface="Cambria Math"/>
                <a:cs typeface="Cambria Math"/>
              </a:rPr>
              <a:t>∗</a:t>
            </a:r>
            <a:r>
              <a:rPr sz="2400" dirty="0">
                <a:latin typeface="Cambria Math"/>
                <a:cs typeface="Cambria Math"/>
              </a:rPr>
              <a:t>,</a:t>
            </a:r>
            <a:r>
              <a:rPr sz="2400" spc="-135" dirty="0">
                <a:latin typeface="Cambria Math"/>
                <a:cs typeface="Cambria Math"/>
              </a:rPr>
              <a:t> </a:t>
            </a:r>
            <a:r>
              <a:rPr sz="2400" spc="85" dirty="0">
                <a:latin typeface="Cambria Math"/>
                <a:cs typeface="Cambria Math"/>
              </a:rPr>
              <a:t>𝑏</a:t>
            </a:r>
            <a:r>
              <a:rPr sz="2625" baseline="28571" dirty="0">
                <a:latin typeface="Cambria Math"/>
                <a:cs typeface="Cambria Math"/>
              </a:rPr>
              <a:t>∗ </a:t>
            </a:r>
            <a:r>
              <a:rPr sz="2625" spc="-15" baseline="28571" dirty="0">
                <a:latin typeface="Cambria Math"/>
                <a:cs typeface="Cambria Math"/>
              </a:rPr>
              <a:t> </a:t>
            </a:r>
            <a:r>
              <a:rPr sz="2400" dirty="0">
                <a:latin typeface="Cambria Math"/>
                <a:cs typeface="Cambria Math"/>
              </a:rPr>
              <a:t>=</a:t>
            </a:r>
            <a:r>
              <a:rPr sz="2400" spc="135" dirty="0">
                <a:latin typeface="Cambria Math"/>
                <a:cs typeface="Cambria Math"/>
              </a:rPr>
              <a:t> </a:t>
            </a:r>
            <a:r>
              <a:rPr sz="2400" spc="-5" dirty="0">
                <a:latin typeface="Cambria Math"/>
                <a:cs typeface="Cambria Math"/>
              </a:rPr>
              <a:t>𝑎</a:t>
            </a:r>
            <a:r>
              <a:rPr sz="2400" spc="-10" dirty="0">
                <a:latin typeface="Cambria Math"/>
                <a:cs typeface="Cambria Math"/>
              </a:rPr>
              <a:t>𝑟</a:t>
            </a:r>
            <a:r>
              <a:rPr sz="2400" dirty="0">
                <a:latin typeface="Cambria Math"/>
                <a:cs typeface="Cambria Math"/>
              </a:rPr>
              <a:t>𝑔</a:t>
            </a:r>
            <a:r>
              <a:rPr sz="2400" spc="-90" dirty="0">
                <a:latin typeface="Cambria Math"/>
                <a:cs typeface="Cambria Math"/>
              </a:rPr>
              <a:t> </a:t>
            </a:r>
            <a:r>
              <a:rPr sz="2400" spc="-5" dirty="0">
                <a:latin typeface="Cambria Math"/>
                <a:cs typeface="Cambria Math"/>
              </a:rPr>
              <a:t>mi</a:t>
            </a:r>
            <a:r>
              <a:rPr sz="2400" dirty="0">
                <a:latin typeface="Cambria Math"/>
                <a:cs typeface="Cambria Math"/>
              </a:rPr>
              <a:t>n</a:t>
            </a:r>
            <a:r>
              <a:rPr sz="2400" spc="-130" dirty="0">
                <a:latin typeface="Cambria Math"/>
                <a:cs typeface="Cambria Math"/>
              </a:rPr>
              <a:t> </a:t>
            </a:r>
            <a:r>
              <a:rPr sz="2400" dirty="0">
                <a:latin typeface="Cambria Math"/>
                <a:cs typeface="Cambria Math"/>
              </a:rPr>
              <a:t>𝐿	</a:t>
            </a:r>
            <a:r>
              <a:rPr sz="2400" spc="70"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p:txBody>
      </p:sp>
      <p:sp>
        <p:nvSpPr>
          <p:cNvPr id="34" name="object 34"/>
          <p:cNvSpPr txBox="1"/>
          <p:nvPr/>
        </p:nvSpPr>
        <p:spPr>
          <a:xfrm>
            <a:off x="5001514" y="6164376"/>
            <a:ext cx="391795" cy="292735"/>
          </a:xfrm>
          <a:prstGeom prst="rect">
            <a:avLst/>
          </a:prstGeom>
        </p:spPr>
        <p:txBody>
          <a:bodyPr vert="horz" wrap="square" lIns="0" tIns="12700" rIns="0" bIns="0" rtlCol="0">
            <a:spAutoFit/>
          </a:bodyPr>
          <a:lstStyle/>
          <a:p>
            <a:pPr marL="12700">
              <a:lnSpc>
                <a:spcPct val="100000"/>
              </a:lnSpc>
              <a:spcBef>
                <a:spcPts val="100"/>
              </a:spcBef>
            </a:pPr>
            <a:r>
              <a:rPr sz="1750" spc="229" dirty="0">
                <a:latin typeface="Cambria Math"/>
                <a:cs typeface="Cambria Math"/>
              </a:rPr>
              <a:t>𝑤</a:t>
            </a:r>
            <a:r>
              <a:rPr sz="1750" dirty="0">
                <a:latin typeface="Cambria Math"/>
                <a:cs typeface="Cambria Math"/>
              </a:rPr>
              <a:t>,</a:t>
            </a:r>
            <a:r>
              <a:rPr sz="1750" spc="195" dirty="0">
                <a:latin typeface="Cambria Math"/>
                <a:cs typeface="Cambria Math"/>
              </a:rPr>
              <a:t>𝑏</a:t>
            </a:r>
            <a:endParaRPr sz="1750">
              <a:latin typeface="Cambria Math"/>
              <a:cs typeface="Cambria Math"/>
            </a:endParaRPr>
          </a:p>
        </p:txBody>
      </p:sp>
      <p:sp>
        <p:nvSpPr>
          <p:cNvPr id="35" name="object 35"/>
          <p:cNvSpPr txBox="1"/>
          <p:nvPr/>
        </p:nvSpPr>
        <p:spPr>
          <a:xfrm>
            <a:off x="5492241" y="6368592"/>
            <a:ext cx="465455" cy="292735"/>
          </a:xfrm>
          <a:prstGeom prst="rect">
            <a:avLst/>
          </a:prstGeom>
        </p:spPr>
        <p:txBody>
          <a:bodyPr vert="horz" wrap="square" lIns="0" tIns="12700" rIns="0" bIns="0" rtlCol="0">
            <a:spAutoFit/>
          </a:bodyPr>
          <a:lstStyle/>
          <a:p>
            <a:pPr marL="12700">
              <a:lnSpc>
                <a:spcPct val="100000"/>
              </a:lnSpc>
              <a:spcBef>
                <a:spcPts val="100"/>
              </a:spcBef>
            </a:pPr>
            <a:r>
              <a:rPr sz="1750" spc="265" dirty="0">
                <a:latin typeface="Cambria Math"/>
                <a:cs typeface="Cambria Math"/>
              </a:rPr>
              <a:t>𝑛</a:t>
            </a:r>
            <a:r>
              <a:rPr sz="1750" spc="-35"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36" name="object 36"/>
          <p:cNvSpPr txBox="1"/>
          <p:nvPr/>
        </p:nvSpPr>
        <p:spPr>
          <a:xfrm>
            <a:off x="5582158" y="5525820"/>
            <a:ext cx="281940" cy="292735"/>
          </a:xfrm>
          <a:prstGeom prst="rect">
            <a:avLst/>
          </a:prstGeom>
        </p:spPr>
        <p:txBody>
          <a:bodyPr vert="horz" wrap="square" lIns="0" tIns="12700" rIns="0" bIns="0" rtlCol="0">
            <a:spAutoFit/>
          </a:bodyPr>
          <a:lstStyle/>
          <a:p>
            <a:pPr marL="12700">
              <a:lnSpc>
                <a:spcPct val="100000"/>
              </a:lnSpc>
              <a:spcBef>
                <a:spcPts val="100"/>
              </a:spcBef>
            </a:pPr>
            <a:r>
              <a:rPr sz="1750" spc="30" dirty="0">
                <a:latin typeface="Cambria Math"/>
                <a:cs typeface="Cambria Math"/>
              </a:rPr>
              <a:t>10</a:t>
            </a:r>
            <a:endParaRPr sz="1750">
              <a:latin typeface="Cambria Math"/>
              <a:cs typeface="Cambria Math"/>
            </a:endParaRPr>
          </a:p>
        </p:txBody>
      </p:sp>
      <p:sp>
        <p:nvSpPr>
          <p:cNvPr id="37" name="object 37"/>
          <p:cNvSpPr/>
          <p:nvPr/>
        </p:nvSpPr>
        <p:spPr>
          <a:xfrm>
            <a:off x="6021070" y="5875108"/>
            <a:ext cx="2645410" cy="502920"/>
          </a:xfrm>
          <a:custGeom>
            <a:avLst/>
            <a:gdLst/>
            <a:ahLst/>
            <a:cxnLst/>
            <a:rect l="l" t="t" r="r" b="b"/>
            <a:pathLst>
              <a:path w="2645409" h="502920">
                <a:moveTo>
                  <a:pt x="113411" y="11912"/>
                </a:moveTo>
                <a:lnTo>
                  <a:pt x="63919" y="35877"/>
                </a:lnTo>
                <a:lnTo>
                  <a:pt x="29464" y="92875"/>
                </a:lnTo>
                <a:lnTo>
                  <a:pt x="7340" y="166255"/>
                </a:lnTo>
                <a:lnTo>
                  <a:pt x="1828" y="207289"/>
                </a:lnTo>
                <a:lnTo>
                  <a:pt x="0" y="251231"/>
                </a:lnTo>
                <a:lnTo>
                  <a:pt x="1828" y="294957"/>
                </a:lnTo>
                <a:lnTo>
                  <a:pt x="7340" y="335915"/>
                </a:lnTo>
                <a:lnTo>
                  <a:pt x="16548" y="374129"/>
                </a:lnTo>
                <a:lnTo>
                  <a:pt x="45415" y="440969"/>
                </a:lnTo>
                <a:lnTo>
                  <a:pt x="84988" y="487553"/>
                </a:lnTo>
                <a:lnTo>
                  <a:pt x="108585" y="502742"/>
                </a:lnTo>
                <a:lnTo>
                  <a:pt x="113411" y="490842"/>
                </a:lnTo>
                <a:lnTo>
                  <a:pt x="94500" y="475576"/>
                </a:lnTo>
                <a:lnTo>
                  <a:pt x="77787" y="455650"/>
                </a:lnTo>
                <a:lnTo>
                  <a:pt x="50927" y="401840"/>
                </a:lnTo>
                <a:lnTo>
                  <a:pt x="34061" y="332714"/>
                </a:lnTo>
                <a:lnTo>
                  <a:pt x="29845" y="293624"/>
                </a:lnTo>
                <a:lnTo>
                  <a:pt x="28448" y="251523"/>
                </a:lnTo>
                <a:lnTo>
                  <a:pt x="29870" y="208749"/>
                </a:lnTo>
                <a:lnTo>
                  <a:pt x="34137" y="169278"/>
                </a:lnTo>
                <a:lnTo>
                  <a:pt x="51181" y="100241"/>
                </a:lnTo>
                <a:lnTo>
                  <a:pt x="78054" y="46951"/>
                </a:lnTo>
                <a:lnTo>
                  <a:pt x="94665" y="27152"/>
                </a:lnTo>
                <a:lnTo>
                  <a:pt x="113411" y="11912"/>
                </a:lnTo>
                <a:close/>
              </a:path>
              <a:path w="2645409" h="502920">
                <a:moveTo>
                  <a:pt x="957580" y="79629"/>
                </a:moveTo>
                <a:lnTo>
                  <a:pt x="953897" y="67424"/>
                </a:lnTo>
                <a:lnTo>
                  <a:pt x="931976" y="75958"/>
                </a:lnTo>
                <a:lnTo>
                  <a:pt x="912736" y="89344"/>
                </a:lnTo>
                <a:lnTo>
                  <a:pt x="882269" y="130670"/>
                </a:lnTo>
                <a:lnTo>
                  <a:pt x="863409" y="186410"/>
                </a:lnTo>
                <a:lnTo>
                  <a:pt x="857123" y="251523"/>
                </a:lnTo>
                <a:lnTo>
                  <a:pt x="858685" y="285254"/>
                </a:lnTo>
                <a:lnTo>
                  <a:pt x="871258" y="345681"/>
                </a:lnTo>
                <a:lnTo>
                  <a:pt x="896175" y="395478"/>
                </a:lnTo>
                <a:lnTo>
                  <a:pt x="931989" y="427101"/>
                </a:lnTo>
                <a:lnTo>
                  <a:pt x="953897" y="435622"/>
                </a:lnTo>
                <a:lnTo>
                  <a:pt x="957580" y="423418"/>
                </a:lnTo>
                <a:lnTo>
                  <a:pt x="940663" y="414655"/>
                </a:lnTo>
                <a:lnTo>
                  <a:pt x="925931" y="401904"/>
                </a:lnTo>
                <a:lnTo>
                  <a:pt x="902970" y="364413"/>
                </a:lnTo>
                <a:lnTo>
                  <a:pt x="889139" y="313499"/>
                </a:lnTo>
                <a:lnTo>
                  <a:pt x="884555" y="251523"/>
                </a:lnTo>
                <a:lnTo>
                  <a:pt x="885698" y="219341"/>
                </a:lnTo>
                <a:lnTo>
                  <a:pt x="894892" y="162852"/>
                </a:lnTo>
                <a:lnTo>
                  <a:pt x="913371" y="117944"/>
                </a:lnTo>
                <a:lnTo>
                  <a:pt x="940663" y="88404"/>
                </a:lnTo>
                <a:lnTo>
                  <a:pt x="957580" y="79629"/>
                </a:lnTo>
                <a:close/>
              </a:path>
              <a:path w="2645409" h="502920">
                <a:moveTo>
                  <a:pt x="2494915" y="251523"/>
                </a:moveTo>
                <a:lnTo>
                  <a:pt x="2488628" y="186410"/>
                </a:lnTo>
                <a:lnTo>
                  <a:pt x="2469769" y="130670"/>
                </a:lnTo>
                <a:lnTo>
                  <a:pt x="2439289" y="89344"/>
                </a:lnTo>
                <a:lnTo>
                  <a:pt x="2398141" y="67424"/>
                </a:lnTo>
                <a:lnTo>
                  <a:pt x="2394458" y="79629"/>
                </a:lnTo>
                <a:lnTo>
                  <a:pt x="2411361" y="88404"/>
                </a:lnTo>
                <a:lnTo>
                  <a:pt x="2426093" y="101180"/>
                </a:lnTo>
                <a:lnTo>
                  <a:pt x="2449068" y="138709"/>
                </a:lnTo>
                <a:lnTo>
                  <a:pt x="2462949" y="189725"/>
                </a:lnTo>
                <a:lnTo>
                  <a:pt x="2467610" y="251675"/>
                </a:lnTo>
                <a:lnTo>
                  <a:pt x="2466441" y="283946"/>
                </a:lnTo>
                <a:lnTo>
                  <a:pt x="2457158" y="340321"/>
                </a:lnTo>
                <a:lnTo>
                  <a:pt x="2438654" y="385152"/>
                </a:lnTo>
                <a:lnTo>
                  <a:pt x="2411361" y="414655"/>
                </a:lnTo>
                <a:lnTo>
                  <a:pt x="2394458" y="423418"/>
                </a:lnTo>
                <a:lnTo>
                  <a:pt x="2398141" y="435622"/>
                </a:lnTo>
                <a:lnTo>
                  <a:pt x="2439289" y="413715"/>
                </a:lnTo>
                <a:lnTo>
                  <a:pt x="2469769" y="372376"/>
                </a:lnTo>
                <a:lnTo>
                  <a:pt x="2488628" y="316636"/>
                </a:lnTo>
                <a:lnTo>
                  <a:pt x="2493340" y="285254"/>
                </a:lnTo>
                <a:lnTo>
                  <a:pt x="2494915" y="251523"/>
                </a:lnTo>
                <a:close/>
              </a:path>
              <a:path w="2645409" h="502920">
                <a:moveTo>
                  <a:pt x="2645156" y="251231"/>
                </a:moveTo>
                <a:lnTo>
                  <a:pt x="2643314" y="207289"/>
                </a:lnTo>
                <a:lnTo>
                  <a:pt x="2637815" y="166255"/>
                </a:lnTo>
                <a:lnTo>
                  <a:pt x="2628646" y="128117"/>
                </a:lnTo>
                <a:lnTo>
                  <a:pt x="2599855" y="61734"/>
                </a:lnTo>
                <a:lnTo>
                  <a:pt x="2560231" y="15303"/>
                </a:lnTo>
                <a:lnTo>
                  <a:pt x="2536571" y="0"/>
                </a:lnTo>
                <a:lnTo>
                  <a:pt x="2531745" y="11912"/>
                </a:lnTo>
                <a:lnTo>
                  <a:pt x="2550503" y="27152"/>
                </a:lnTo>
                <a:lnTo>
                  <a:pt x="2567152" y="46951"/>
                </a:lnTo>
                <a:lnTo>
                  <a:pt x="2594102" y="100241"/>
                </a:lnTo>
                <a:lnTo>
                  <a:pt x="2611069" y="169278"/>
                </a:lnTo>
                <a:lnTo>
                  <a:pt x="2615298" y="208749"/>
                </a:lnTo>
                <a:lnTo>
                  <a:pt x="2616708" y="251523"/>
                </a:lnTo>
                <a:lnTo>
                  <a:pt x="2615298" y="293624"/>
                </a:lnTo>
                <a:lnTo>
                  <a:pt x="2611082" y="332714"/>
                </a:lnTo>
                <a:lnTo>
                  <a:pt x="2594229" y="401840"/>
                </a:lnTo>
                <a:lnTo>
                  <a:pt x="2567368" y="455650"/>
                </a:lnTo>
                <a:lnTo>
                  <a:pt x="2531745" y="490842"/>
                </a:lnTo>
                <a:lnTo>
                  <a:pt x="2536571" y="502742"/>
                </a:lnTo>
                <a:lnTo>
                  <a:pt x="2581338" y="466966"/>
                </a:lnTo>
                <a:lnTo>
                  <a:pt x="2615819" y="409575"/>
                </a:lnTo>
                <a:lnTo>
                  <a:pt x="2637815" y="335915"/>
                </a:lnTo>
                <a:lnTo>
                  <a:pt x="2643314" y="294957"/>
                </a:lnTo>
                <a:lnTo>
                  <a:pt x="2645156" y="251231"/>
                </a:lnTo>
                <a:close/>
              </a:path>
            </a:pathLst>
          </a:custGeom>
          <a:solidFill>
            <a:srgbClr val="000000"/>
          </a:solidFill>
        </p:spPr>
        <p:txBody>
          <a:bodyPr wrap="square" lIns="0" tIns="0" rIns="0" bIns="0" rtlCol="0"/>
          <a:lstStyle/>
          <a:p>
            <a:endParaRPr/>
          </a:p>
        </p:txBody>
      </p:sp>
      <p:sp>
        <p:nvSpPr>
          <p:cNvPr id="38" name="object 38"/>
          <p:cNvSpPr txBox="1"/>
          <p:nvPr/>
        </p:nvSpPr>
        <p:spPr>
          <a:xfrm>
            <a:off x="8126348" y="6042456"/>
            <a:ext cx="278765" cy="292735"/>
          </a:xfrm>
          <a:prstGeom prst="rect">
            <a:avLst/>
          </a:prstGeom>
        </p:spPr>
        <p:txBody>
          <a:bodyPr vert="horz" wrap="square" lIns="0" tIns="12700" rIns="0" bIns="0" rtlCol="0">
            <a:spAutoFit/>
          </a:bodyPr>
          <a:lstStyle/>
          <a:p>
            <a:pPr marL="12700">
              <a:lnSpc>
                <a:spcPct val="100000"/>
              </a:lnSpc>
              <a:spcBef>
                <a:spcPts val="100"/>
              </a:spcBef>
            </a:pPr>
            <a:r>
              <a:rPr sz="1750" spc="170" dirty="0">
                <a:latin typeface="Cambria Math"/>
                <a:cs typeface="Cambria Math"/>
              </a:rPr>
              <a:t>𝑐</a:t>
            </a:r>
            <a:r>
              <a:rPr sz="1750" spc="225" dirty="0">
                <a:latin typeface="Cambria Math"/>
                <a:cs typeface="Cambria Math"/>
              </a:rPr>
              <a:t>𝑝</a:t>
            </a:r>
            <a:endParaRPr sz="1750">
              <a:latin typeface="Cambria Math"/>
              <a:cs typeface="Cambria Math"/>
            </a:endParaRPr>
          </a:p>
        </p:txBody>
      </p:sp>
      <p:sp>
        <p:nvSpPr>
          <p:cNvPr id="39" name="object 39"/>
          <p:cNvSpPr txBox="1"/>
          <p:nvPr/>
        </p:nvSpPr>
        <p:spPr>
          <a:xfrm>
            <a:off x="4040378" y="5897676"/>
            <a:ext cx="4314190" cy="391160"/>
          </a:xfrm>
          <a:prstGeom prst="rect">
            <a:avLst/>
          </a:prstGeom>
        </p:spPr>
        <p:txBody>
          <a:bodyPr vert="horz" wrap="square" lIns="0" tIns="12700" rIns="0" bIns="0" rtlCol="0">
            <a:spAutoFit/>
          </a:bodyPr>
          <a:lstStyle/>
          <a:p>
            <a:pPr marL="38100">
              <a:lnSpc>
                <a:spcPct val="100000"/>
              </a:lnSpc>
              <a:spcBef>
                <a:spcPts val="100"/>
              </a:spcBef>
              <a:tabLst>
                <a:tab pos="2104390" algn="l"/>
                <a:tab pos="2948940" algn="l"/>
              </a:tabLst>
            </a:pPr>
            <a:r>
              <a:rPr sz="2400" dirty="0">
                <a:latin typeface="Cambria Math"/>
                <a:cs typeface="Cambria Math"/>
              </a:rPr>
              <a:t>=</a:t>
            </a:r>
            <a:r>
              <a:rPr sz="2400" spc="135" dirty="0">
                <a:latin typeface="Cambria Math"/>
                <a:cs typeface="Cambria Math"/>
              </a:rPr>
              <a:t> </a:t>
            </a:r>
            <a:r>
              <a:rPr sz="2400" spc="-5" dirty="0">
                <a:latin typeface="Cambria Math"/>
                <a:cs typeface="Cambria Math"/>
              </a:rPr>
              <a:t>𝑎𝑟𝑔</a:t>
            </a:r>
            <a:r>
              <a:rPr sz="2400" spc="-85" dirty="0">
                <a:latin typeface="Cambria Math"/>
                <a:cs typeface="Cambria Math"/>
              </a:rPr>
              <a:t> </a:t>
            </a:r>
            <a:r>
              <a:rPr sz="2400" spc="-5" dirty="0">
                <a:latin typeface="Cambria Math"/>
                <a:cs typeface="Cambria Math"/>
              </a:rPr>
              <a:t>min</a:t>
            </a:r>
            <a:r>
              <a:rPr sz="2400" spc="-10" dirty="0">
                <a:latin typeface="Cambria Math"/>
                <a:cs typeface="Cambria Math"/>
              </a:rPr>
              <a:t> </a:t>
            </a:r>
            <a:r>
              <a:rPr sz="2400" spc="2430" dirty="0">
                <a:latin typeface="Cambria Math"/>
                <a:cs typeface="Cambria Math"/>
              </a:rPr>
              <a:t>෍	</a:t>
            </a:r>
            <a:r>
              <a:rPr sz="2400" spc="-555" dirty="0">
                <a:latin typeface="Cambria Math"/>
                <a:cs typeface="Cambria Math"/>
              </a:rPr>
              <a:t>𝑦ො</a:t>
            </a:r>
            <a:r>
              <a:rPr sz="2625" spc="-832" baseline="28571" dirty="0">
                <a:latin typeface="Cambria Math"/>
                <a:cs typeface="Cambria Math"/>
              </a:rPr>
              <a:t>𝑛</a:t>
            </a:r>
            <a:r>
              <a:rPr sz="2625" spc="419" baseline="28571" dirty="0">
                <a:latin typeface="Cambria Math"/>
                <a:cs typeface="Cambria Math"/>
              </a:rPr>
              <a:t> </a:t>
            </a:r>
            <a:r>
              <a:rPr sz="2400" dirty="0">
                <a:latin typeface="Cambria Math"/>
                <a:cs typeface="Cambria Math"/>
              </a:rPr>
              <a:t>−	𝑏</a:t>
            </a:r>
            <a:r>
              <a:rPr sz="2400" spc="40"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𝑤</a:t>
            </a:r>
            <a:r>
              <a:rPr sz="2400" spc="55" dirty="0">
                <a:latin typeface="Cambria Math"/>
                <a:cs typeface="Cambria Math"/>
              </a:rPr>
              <a:t> </a:t>
            </a:r>
            <a:r>
              <a:rPr sz="2400" spc="80" dirty="0">
                <a:latin typeface="Cambria Math"/>
                <a:cs typeface="Cambria Math"/>
              </a:rPr>
              <a:t>∙</a:t>
            </a:r>
            <a:r>
              <a:rPr sz="2400" spc="-15" dirty="0">
                <a:latin typeface="Cambria Math"/>
                <a:cs typeface="Cambria Math"/>
              </a:rPr>
              <a:t> </a:t>
            </a:r>
            <a:r>
              <a:rPr sz="2400" spc="125" dirty="0">
                <a:latin typeface="Cambria Math"/>
                <a:cs typeface="Cambria Math"/>
              </a:rPr>
              <a:t>𝑥</a:t>
            </a:r>
            <a:r>
              <a:rPr sz="2625" spc="187" baseline="28571" dirty="0">
                <a:latin typeface="Cambria Math"/>
                <a:cs typeface="Cambria Math"/>
              </a:rPr>
              <a:t>𝑛</a:t>
            </a:r>
            <a:endParaRPr sz="2625" baseline="28571">
              <a:latin typeface="Cambria Math"/>
              <a:cs typeface="Cambria Math"/>
            </a:endParaRPr>
          </a:p>
        </p:txBody>
      </p:sp>
      <p:sp>
        <p:nvSpPr>
          <p:cNvPr id="40" name="object 40"/>
          <p:cNvSpPr txBox="1"/>
          <p:nvPr/>
        </p:nvSpPr>
        <p:spPr>
          <a:xfrm>
            <a:off x="8681084" y="5710224"/>
            <a:ext cx="154305" cy="292735"/>
          </a:xfrm>
          <a:prstGeom prst="rect">
            <a:avLst/>
          </a:prstGeom>
        </p:spPr>
        <p:txBody>
          <a:bodyPr vert="horz" wrap="square" lIns="0" tIns="12700" rIns="0" bIns="0" rtlCol="0">
            <a:spAutoFit/>
          </a:bodyPr>
          <a:lstStyle/>
          <a:p>
            <a:pPr marL="12700">
              <a:lnSpc>
                <a:spcPct val="100000"/>
              </a:lnSpc>
              <a:spcBef>
                <a:spcPts val="100"/>
              </a:spcBef>
            </a:pPr>
            <a:r>
              <a:rPr sz="1750" spc="40" dirty="0">
                <a:latin typeface="Cambria Math"/>
                <a:cs typeface="Cambria Math"/>
              </a:rPr>
              <a:t>2</a:t>
            </a:r>
            <a:endParaRPr sz="1750">
              <a:latin typeface="Cambria Math"/>
              <a:cs typeface="Cambria Math"/>
            </a:endParaRPr>
          </a:p>
        </p:txBody>
      </p:sp>
      <p:grpSp>
        <p:nvGrpSpPr>
          <p:cNvPr id="41" name="object 41"/>
          <p:cNvGrpSpPr/>
          <p:nvPr/>
        </p:nvGrpSpPr>
        <p:grpSpPr>
          <a:xfrm>
            <a:off x="6704069" y="4468355"/>
            <a:ext cx="1936114" cy="1287780"/>
            <a:chOff x="6704069" y="4468355"/>
            <a:chExt cx="1936114" cy="1287780"/>
          </a:xfrm>
        </p:grpSpPr>
        <p:pic>
          <p:nvPicPr>
            <p:cNvPr id="42" name="object 42"/>
            <p:cNvPicPr/>
            <p:nvPr/>
          </p:nvPicPr>
          <p:blipFill>
            <a:blip r:embed="rId9" cstate="print"/>
            <a:stretch>
              <a:fillRect/>
            </a:stretch>
          </p:blipFill>
          <p:spPr>
            <a:xfrm>
              <a:off x="6704069" y="4539969"/>
              <a:ext cx="1909586" cy="1057669"/>
            </a:xfrm>
            <a:prstGeom prst="rect">
              <a:avLst/>
            </a:prstGeom>
          </p:spPr>
        </p:pic>
        <p:pic>
          <p:nvPicPr>
            <p:cNvPr id="43" name="object 43"/>
            <p:cNvPicPr/>
            <p:nvPr/>
          </p:nvPicPr>
          <p:blipFill>
            <a:blip r:embed="rId10" cstate="print"/>
            <a:stretch>
              <a:fillRect/>
            </a:stretch>
          </p:blipFill>
          <p:spPr>
            <a:xfrm>
              <a:off x="6760464" y="4468355"/>
              <a:ext cx="1879092" cy="1287780"/>
            </a:xfrm>
            <a:prstGeom prst="rect">
              <a:avLst/>
            </a:prstGeom>
          </p:spPr>
        </p:pic>
        <p:pic>
          <p:nvPicPr>
            <p:cNvPr id="44" name="object 44"/>
            <p:cNvPicPr/>
            <p:nvPr/>
          </p:nvPicPr>
          <p:blipFill>
            <a:blip r:embed="rId11" cstate="print"/>
            <a:stretch>
              <a:fillRect/>
            </a:stretch>
          </p:blipFill>
          <p:spPr>
            <a:xfrm>
              <a:off x="6754368" y="4570475"/>
              <a:ext cx="1813560" cy="954024"/>
            </a:xfrm>
            <a:prstGeom prst="rect">
              <a:avLst/>
            </a:prstGeom>
          </p:spPr>
        </p:pic>
      </p:grpSp>
      <p:sp>
        <p:nvSpPr>
          <p:cNvPr id="45" name="object 45"/>
          <p:cNvSpPr txBox="1"/>
          <p:nvPr/>
        </p:nvSpPr>
        <p:spPr>
          <a:xfrm>
            <a:off x="6754368" y="4570476"/>
            <a:ext cx="1813560" cy="954405"/>
          </a:xfrm>
          <a:prstGeom prst="rect">
            <a:avLst/>
          </a:prstGeom>
        </p:spPr>
        <p:txBody>
          <a:bodyPr vert="horz" wrap="square" lIns="0" tIns="22860" rIns="0" bIns="0" rtlCol="0">
            <a:spAutoFit/>
          </a:bodyPr>
          <a:lstStyle/>
          <a:p>
            <a:pPr marL="325755" marR="269240" indent="-45720">
              <a:lnSpc>
                <a:spcPct val="100000"/>
              </a:lnSpc>
              <a:spcBef>
                <a:spcPts val="180"/>
              </a:spcBef>
            </a:pPr>
            <a:r>
              <a:rPr sz="2800" spc="-5" dirty="0">
                <a:solidFill>
                  <a:srgbClr val="FFFFFF"/>
                </a:solidFill>
                <a:latin typeface="Calibri"/>
                <a:cs typeface="Calibri"/>
              </a:rPr>
              <a:t>G</a:t>
            </a:r>
            <a:r>
              <a:rPr sz="2800" spc="-70" dirty="0">
                <a:solidFill>
                  <a:srgbClr val="FFFFFF"/>
                </a:solidFill>
                <a:latin typeface="Calibri"/>
                <a:cs typeface="Calibri"/>
              </a:rPr>
              <a:t>r</a:t>
            </a:r>
            <a:r>
              <a:rPr sz="2800" spc="-5" dirty="0">
                <a:solidFill>
                  <a:srgbClr val="FFFFFF"/>
                </a:solidFill>
                <a:latin typeface="Calibri"/>
                <a:cs typeface="Calibri"/>
              </a:rPr>
              <a:t>adie</a:t>
            </a:r>
            <a:r>
              <a:rPr sz="2800" spc="-40" dirty="0">
                <a:solidFill>
                  <a:srgbClr val="FFFFFF"/>
                </a:solidFill>
                <a:latin typeface="Calibri"/>
                <a:cs typeface="Calibri"/>
              </a:rPr>
              <a:t>n</a:t>
            </a:r>
            <a:r>
              <a:rPr sz="2800" spc="-5" dirty="0">
                <a:solidFill>
                  <a:srgbClr val="FFFFFF"/>
                </a:solidFill>
                <a:latin typeface="Calibri"/>
                <a:cs typeface="Calibri"/>
              </a:rPr>
              <a:t>t  </a:t>
            </a:r>
            <a:r>
              <a:rPr sz="2800" spc="-10" dirty="0">
                <a:solidFill>
                  <a:srgbClr val="FFFFFF"/>
                </a:solidFill>
                <a:latin typeface="Calibri"/>
                <a:cs typeface="Calibri"/>
              </a:rPr>
              <a:t>Descent</a:t>
            </a:r>
            <a:endParaRPr sz="2800">
              <a:latin typeface="Calibri"/>
              <a:cs typeface="Calibri"/>
            </a:endParaRPr>
          </a:p>
        </p:txBody>
      </p:sp>
      <p:sp>
        <p:nvSpPr>
          <p:cNvPr id="46" name="object 46"/>
          <p:cNvSpPr/>
          <p:nvPr/>
        </p:nvSpPr>
        <p:spPr>
          <a:xfrm>
            <a:off x="4910709" y="1786889"/>
            <a:ext cx="3283585" cy="1098550"/>
          </a:xfrm>
          <a:custGeom>
            <a:avLst/>
            <a:gdLst/>
            <a:ahLst/>
            <a:cxnLst/>
            <a:rect l="l" t="t" r="r" b="b"/>
            <a:pathLst>
              <a:path w="3283584" h="1098550">
                <a:moveTo>
                  <a:pt x="94107" y="11557"/>
                </a:moveTo>
                <a:lnTo>
                  <a:pt x="90043" y="0"/>
                </a:lnTo>
                <a:lnTo>
                  <a:pt x="69583" y="7442"/>
                </a:lnTo>
                <a:lnTo>
                  <a:pt x="51650" y="18148"/>
                </a:lnTo>
                <a:lnTo>
                  <a:pt x="23368" y="49530"/>
                </a:lnTo>
                <a:lnTo>
                  <a:pt x="5867" y="91478"/>
                </a:lnTo>
                <a:lnTo>
                  <a:pt x="0" y="141224"/>
                </a:lnTo>
                <a:lnTo>
                  <a:pt x="1447" y="167182"/>
                </a:lnTo>
                <a:lnTo>
                  <a:pt x="13068" y="213093"/>
                </a:lnTo>
                <a:lnTo>
                  <a:pt x="36131" y="250342"/>
                </a:lnTo>
                <a:lnTo>
                  <a:pt x="69557" y="274967"/>
                </a:lnTo>
                <a:lnTo>
                  <a:pt x="90043" y="282321"/>
                </a:lnTo>
                <a:lnTo>
                  <a:pt x="93726" y="270891"/>
                </a:lnTo>
                <a:lnTo>
                  <a:pt x="77597" y="263779"/>
                </a:lnTo>
                <a:lnTo>
                  <a:pt x="63703" y="253860"/>
                </a:lnTo>
                <a:lnTo>
                  <a:pt x="35204" y="207657"/>
                </a:lnTo>
                <a:lnTo>
                  <a:pt x="26822" y="164719"/>
                </a:lnTo>
                <a:lnTo>
                  <a:pt x="25781" y="139827"/>
                </a:lnTo>
                <a:lnTo>
                  <a:pt x="26822" y="115735"/>
                </a:lnTo>
                <a:lnTo>
                  <a:pt x="35204" y="73926"/>
                </a:lnTo>
                <a:lnTo>
                  <a:pt x="63792" y="28435"/>
                </a:lnTo>
                <a:lnTo>
                  <a:pt x="77812" y="18643"/>
                </a:lnTo>
                <a:lnTo>
                  <a:pt x="94107" y="11557"/>
                </a:lnTo>
                <a:close/>
              </a:path>
              <a:path w="3283584" h="1098550">
                <a:moveTo>
                  <a:pt x="717677" y="141224"/>
                </a:moveTo>
                <a:lnTo>
                  <a:pt x="711847" y="91478"/>
                </a:lnTo>
                <a:lnTo>
                  <a:pt x="694309" y="49530"/>
                </a:lnTo>
                <a:lnTo>
                  <a:pt x="666013" y="18148"/>
                </a:lnTo>
                <a:lnTo>
                  <a:pt x="627634" y="0"/>
                </a:lnTo>
                <a:lnTo>
                  <a:pt x="623570" y="11557"/>
                </a:lnTo>
                <a:lnTo>
                  <a:pt x="639927" y="18643"/>
                </a:lnTo>
                <a:lnTo>
                  <a:pt x="653986" y="28435"/>
                </a:lnTo>
                <a:lnTo>
                  <a:pt x="682510" y="73926"/>
                </a:lnTo>
                <a:lnTo>
                  <a:pt x="690841" y="115735"/>
                </a:lnTo>
                <a:lnTo>
                  <a:pt x="691896" y="139827"/>
                </a:lnTo>
                <a:lnTo>
                  <a:pt x="690841" y="164719"/>
                </a:lnTo>
                <a:lnTo>
                  <a:pt x="682459" y="207657"/>
                </a:lnTo>
                <a:lnTo>
                  <a:pt x="653986" y="253860"/>
                </a:lnTo>
                <a:lnTo>
                  <a:pt x="624078" y="270891"/>
                </a:lnTo>
                <a:lnTo>
                  <a:pt x="627634" y="282321"/>
                </a:lnTo>
                <a:lnTo>
                  <a:pt x="666127" y="264312"/>
                </a:lnTo>
                <a:lnTo>
                  <a:pt x="694436" y="233045"/>
                </a:lnTo>
                <a:lnTo>
                  <a:pt x="711860" y="191135"/>
                </a:lnTo>
                <a:lnTo>
                  <a:pt x="716216" y="167182"/>
                </a:lnTo>
                <a:lnTo>
                  <a:pt x="717677" y="141224"/>
                </a:lnTo>
                <a:close/>
              </a:path>
              <a:path w="3283584" h="1098550">
                <a:moveTo>
                  <a:pt x="751459" y="607695"/>
                </a:moveTo>
                <a:lnTo>
                  <a:pt x="701840" y="631736"/>
                </a:lnTo>
                <a:lnTo>
                  <a:pt x="667385" y="688721"/>
                </a:lnTo>
                <a:lnTo>
                  <a:pt x="645375" y="762101"/>
                </a:lnTo>
                <a:lnTo>
                  <a:pt x="639876" y="803135"/>
                </a:lnTo>
                <a:lnTo>
                  <a:pt x="638048" y="847090"/>
                </a:lnTo>
                <a:lnTo>
                  <a:pt x="639876" y="890790"/>
                </a:lnTo>
                <a:lnTo>
                  <a:pt x="645375" y="931760"/>
                </a:lnTo>
                <a:lnTo>
                  <a:pt x="654545" y="969987"/>
                </a:lnTo>
                <a:lnTo>
                  <a:pt x="683336" y="1036853"/>
                </a:lnTo>
                <a:lnTo>
                  <a:pt x="722909" y="1083386"/>
                </a:lnTo>
                <a:lnTo>
                  <a:pt x="746506" y="1098550"/>
                </a:lnTo>
                <a:lnTo>
                  <a:pt x="751459" y="1086739"/>
                </a:lnTo>
                <a:lnTo>
                  <a:pt x="732548" y="1071460"/>
                </a:lnTo>
                <a:lnTo>
                  <a:pt x="715835" y="1051521"/>
                </a:lnTo>
                <a:lnTo>
                  <a:pt x="688975" y="997712"/>
                </a:lnTo>
                <a:lnTo>
                  <a:pt x="672109" y="928585"/>
                </a:lnTo>
                <a:lnTo>
                  <a:pt x="667893" y="889469"/>
                </a:lnTo>
                <a:lnTo>
                  <a:pt x="666496" y="847344"/>
                </a:lnTo>
                <a:lnTo>
                  <a:pt x="667893" y="804608"/>
                </a:lnTo>
                <a:lnTo>
                  <a:pt x="672122" y="765149"/>
                </a:lnTo>
                <a:lnTo>
                  <a:pt x="689102" y="696087"/>
                </a:lnTo>
                <a:lnTo>
                  <a:pt x="716038" y="642747"/>
                </a:lnTo>
                <a:lnTo>
                  <a:pt x="732688" y="622935"/>
                </a:lnTo>
                <a:lnTo>
                  <a:pt x="751459" y="607695"/>
                </a:lnTo>
                <a:close/>
              </a:path>
              <a:path w="3283584" h="1098550">
                <a:moveTo>
                  <a:pt x="1595488" y="675513"/>
                </a:moveTo>
                <a:lnTo>
                  <a:pt x="1591818" y="663321"/>
                </a:lnTo>
                <a:lnTo>
                  <a:pt x="1569923" y="671855"/>
                </a:lnTo>
                <a:lnTo>
                  <a:pt x="1550708" y="685228"/>
                </a:lnTo>
                <a:lnTo>
                  <a:pt x="1520190" y="726567"/>
                </a:lnTo>
                <a:lnTo>
                  <a:pt x="1501330" y="782294"/>
                </a:lnTo>
                <a:lnTo>
                  <a:pt x="1495044" y="847471"/>
                </a:lnTo>
                <a:lnTo>
                  <a:pt x="1496606" y="881113"/>
                </a:lnTo>
                <a:lnTo>
                  <a:pt x="1509179" y="941552"/>
                </a:lnTo>
                <a:lnTo>
                  <a:pt x="1534147" y="991349"/>
                </a:lnTo>
                <a:lnTo>
                  <a:pt x="1569923" y="1022972"/>
                </a:lnTo>
                <a:lnTo>
                  <a:pt x="1591818" y="1031494"/>
                </a:lnTo>
                <a:lnTo>
                  <a:pt x="1595488" y="1019302"/>
                </a:lnTo>
                <a:lnTo>
                  <a:pt x="1578584" y="1010539"/>
                </a:lnTo>
                <a:lnTo>
                  <a:pt x="1563878" y="997775"/>
                </a:lnTo>
                <a:lnTo>
                  <a:pt x="1541018" y="960247"/>
                </a:lnTo>
                <a:lnTo>
                  <a:pt x="1527124" y="909294"/>
                </a:lnTo>
                <a:lnTo>
                  <a:pt x="1522476" y="847344"/>
                </a:lnTo>
                <a:lnTo>
                  <a:pt x="1523631" y="815136"/>
                </a:lnTo>
                <a:lnTo>
                  <a:pt x="1532915" y="758698"/>
                </a:lnTo>
                <a:lnTo>
                  <a:pt x="1551343" y="713803"/>
                </a:lnTo>
                <a:lnTo>
                  <a:pt x="1578584" y="684276"/>
                </a:lnTo>
                <a:lnTo>
                  <a:pt x="1595488" y="675513"/>
                </a:lnTo>
                <a:close/>
              </a:path>
              <a:path w="3283584" h="1098550">
                <a:moveTo>
                  <a:pt x="3132963" y="847344"/>
                </a:moveTo>
                <a:lnTo>
                  <a:pt x="3126676" y="782294"/>
                </a:lnTo>
                <a:lnTo>
                  <a:pt x="3107817" y="726567"/>
                </a:lnTo>
                <a:lnTo>
                  <a:pt x="3077324" y="685228"/>
                </a:lnTo>
                <a:lnTo>
                  <a:pt x="3036189" y="663321"/>
                </a:lnTo>
                <a:lnTo>
                  <a:pt x="3032506" y="675513"/>
                </a:lnTo>
                <a:lnTo>
                  <a:pt x="3049409" y="684288"/>
                </a:lnTo>
                <a:lnTo>
                  <a:pt x="3064116" y="697052"/>
                </a:lnTo>
                <a:lnTo>
                  <a:pt x="3086989" y="734568"/>
                </a:lnTo>
                <a:lnTo>
                  <a:pt x="3100870" y="785545"/>
                </a:lnTo>
                <a:lnTo>
                  <a:pt x="3105531" y="847471"/>
                </a:lnTo>
                <a:lnTo>
                  <a:pt x="3104362" y="879741"/>
                </a:lnTo>
                <a:lnTo>
                  <a:pt x="3095079" y="936129"/>
                </a:lnTo>
                <a:lnTo>
                  <a:pt x="3076651" y="981011"/>
                </a:lnTo>
                <a:lnTo>
                  <a:pt x="3049409" y="1010539"/>
                </a:lnTo>
                <a:lnTo>
                  <a:pt x="3032506" y="1019302"/>
                </a:lnTo>
                <a:lnTo>
                  <a:pt x="3036189" y="1031494"/>
                </a:lnTo>
                <a:lnTo>
                  <a:pt x="3077337" y="1009586"/>
                </a:lnTo>
                <a:lnTo>
                  <a:pt x="3107817" y="968248"/>
                </a:lnTo>
                <a:lnTo>
                  <a:pt x="3126676" y="912520"/>
                </a:lnTo>
                <a:lnTo>
                  <a:pt x="3131388" y="881113"/>
                </a:lnTo>
                <a:lnTo>
                  <a:pt x="3132963" y="847344"/>
                </a:lnTo>
                <a:close/>
              </a:path>
              <a:path w="3283584" h="1098550">
                <a:moveTo>
                  <a:pt x="3283204" y="847090"/>
                </a:moveTo>
                <a:lnTo>
                  <a:pt x="3281362" y="803135"/>
                </a:lnTo>
                <a:lnTo>
                  <a:pt x="3275850" y="762101"/>
                </a:lnTo>
                <a:lnTo>
                  <a:pt x="3266643" y="723976"/>
                </a:lnTo>
                <a:lnTo>
                  <a:pt x="3237776" y="657580"/>
                </a:lnTo>
                <a:lnTo>
                  <a:pt x="3198152" y="611187"/>
                </a:lnTo>
                <a:lnTo>
                  <a:pt x="3174492" y="595884"/>
                </a:lnTo>
                <a:lnTo>
                  <a:pt x="3169793" y="607695"/>
                </a:lnTo>
                <a:lnTo>
                  <a:pt x="3188525" y="622935"/>
                </a:lnTo>
                <a:lnTo>
                  <a:pt x="3205137" y="642747"/>
                </a:lnTo>
                <a:lnTo>
                  <a:pt x="3232023" y="696087"/>
                </a:lnTo>
                <a:lnTo>
                  <a:pt x="3249053" y="765149"/>
                </a:lnTo>
                <a:lnTo>
                  <a:pt x="3253321" y="804608"/>
                </a:lnTo>
                <a:lnTo>
                  <a:pt x="3254756" y="847344"/>
                </a:lnTo>
                <a:lnTo>
                  <a:pt x="3253346" y="889469"/>
                </a:lnTo>
                <a:lnTo>
                  <a:pt x="3249117" y="928585"/>
                </a:lnTo>
                <a:lnTo>
                  <a:pt x="3232150" y="997712"/>
                </a:lnTo>
                <a:lnTo>
                  <a:pt x="3205302" y="1051521"/>
                </a:lnTo>
                <a:lnTo>
                  <a:pt x="3169793" y="1086739"/>
                </a:lnTo>
                <a:lnTo>
                  <a:pt x="3174492" y="1098550"/>
                </a:lnTo>
                <a:lnTo>
                  <a:pt x="3219259" y="1062824"/>
                </a:lnTo>
                <a:lnTo>
                  <a:pt x="3253740" y="1005459"/>
                </a:lnTo>
                <a:lnTo>
                  <a:pt x="3275850" y="931760"/>
                </a:lnTo>
                <a:lnTo>
                  <a:pt x="3281362" y="890790"/>
                </a:lnTo>
                <a:lnTo>
                  <a:pt x="3283204" y="847090"/>
                </a:lnTo>
                <a:close/>
              </a:path>
            </a:pathLst>
          </a:custGeom>
          <a:solidFill>
            <a:srgbClr val="000000"/>
          </a:solidFill>
        </p:spPr>
        <p:txBody>
          <a:bodyPr wrap="square" lIns="0" tIns="0" rIns="0" bIns="0" rtlCol="0"/>
          <a:lstStyle/>
          <a:p>
            <a:endParaRPr/>
          </a:p>
        </p:txBody>
      </p:sp>
      <p:sp>
        <p:nvSpPr>
          <p:cNvPr id="47" name="object 47"/>
          <p:cNvSpPr txBox="1"/>
          <p:nvPr/>
        </p:nvSpPr>
        <p:spPr>
          <a:xfrm>
            <a:off x="5034026" y="2875533"/>
            <a:ext cx="450850" cy="292735"/>
          </a:xfrm>
          <a:prstGeom prst="rect">
            <a:avLst/>
          </a:prstGeom>
        </p:spPr>
        <p:txBody>
          <a:bodyPr vert="horz" wrap="square" lIns="0" tIns="12700" rIns="0" bIns="0" rtlCol="0">
            <a:spAutoFit/>
          </a:bodyPr>
          <a:lstStyle/>
          <a:p>
            <a:pPr>
              <a:lnSpc>
                <a:spcPct val="100000"/>
              </a:lnSpc>
              <a:spcBef>
                <a:spcPts val="100"/>
              </a:spcBef>
            </a:pPr>
            <a:r>
              <a:rPr sz="1750" spc="254" dirty="0">
                <a:latin typeface="Cambria Math"/>
                <a:cs typeface="Cambria Math"/>
              </a:rPr>
              <a:t>𝑛</a:t>
            </a:r>
            <a:r>
              <a:rPr sz="1750" spc="-40" dirty="0">
                <a:latin typeface="Cambria Math"/>
                <a:cs typeface="Cambria Math"/>
              </a:rPr>
              <a:t>=</a:t>
            </a:r>
            <a:r>
              <a:rPr sz="1750" spc="40" dirty="0">
                <a:latin typeface="Cambria Math"/>
                <a:cs typeface="Cambria Math"/>
              </a:rPr>
              <a:t>1</a:t>
            </a:r>
            <a:endParaRPr sz="1750">
              <a:latin typeface="Cambria Math"/>
              <a:cs typeface="Cambria Math"/>
            </a:endParaRPr>
          </a:p>
        </p:txBody>
      </p:sp>
      <p:sp>
        <p:nvSpPr>
          <p:cNvPr id="48" name="object 48"/>
          <p:cNvSpPr txBox="1"/>
          <p:nvPr/>
        </p:nvSpPr>
        <p:spPr>
          <a:xfrm>
            <a:off x="7666608" y="2548838"/>
            <a:ext cx="266065" cy="293370"/>
          </a:xfrm>
          <a:prstGeom prst="rect">
            <a:avLst/>
          </a:prstGeom>
        </p:spPr>
        <p:txBody>
          <a:bodyPr vert="horz" wrap="square" lIns="0" tIns="13335" rIns="0" bIns="0" rtlCol="0">
            <a:spAutoFit/>
          </a:bodyPr>
          <a:lstStyle/>
          <a:p>
            <a:pPr>
              <a:lnSpc>
                <a:spcPct val="100000"/>
              </a:lnSpc>
              <a:spcBef>
                <a:spcPts val="105"/>
              </a:spcBef>
            </a:pPr>
            <a:r>
              <a:rPr sz="1750" spc="175" dirty="0">
                <a:latin typeface="Cambria Math"/>
                <a:cs typeface="Cambria Math"/>
              </a:rPr>
              <a:t>𝑐</a:t>
            </a:r>
            <a:r>
              <a:rPr sz="1750" spc="229" dirty="0">
                <a:latin typeface="Cambria Math"/>
                <a:cs typeface="Cambria Math"/>
              </a:rPr>
              <a:t>𝑝</a:t>
            </a:r>
            <a:endParaRPr sz="1750">
              <a:latin typeface="Cambria Math"/>
              <a:cs typeface="Cambria Math"/>
            </a:endParaRPr>
          </a:p>
        </p:txBody>
      </p:sp>
      <p:sp>
        <p:nvSpPr>
          <p:cNvPr id="49" name="object 49"/>
          <p:cNvSpPr txBox="1"/>
          <p:nvPr/>
        </p:nvSpPr>
        <p:spPr>
          <a:xfrm>
            <a:off x="4696205" y="1697228"/>
            <a:ext cx="3173095" cy="1098550"/>
          </a:xfrm>
          <a:prstGeom prst="rect">
            <a:avLst/>
          </a:prstGeom>
        </p:spPr>
        <p:txBody>
          <a:bodyPr vert="horz" wrap="square" lIns="0" tIns="12700" rIns="0" bIns="0" rtlCol="0">
            <a:spAutoFit/>
          </a:bodyPr>
          <a:lstStyle/>
          <a:p>
            <a:pPr marL="25400">
              <a:lnSpc>
                <a:spcPts val="2760"/>
              </a:lnSpc>
              <a:spcBef>
                <a:spcPts val="100"/>
              </a:spcBef>
            </a:pPr>
            <a:r>
              <a:rPr sz="2400" dirty="0">
                <a:latin typeface="Cambria Math"/>
                <a:cs typeface="Cambria Math"/>
              </a:rPr>
              <a:t>L </a:t>
            </a:r>
            <a:r>
              <a:rPr sz="2400" spc="-65" dirty="0">
                <a:latin typeface="Cambria Math"/>
                <a:cs typeface="Cambria Math"/>
              </a:rPr>
              <a:t> </a:t>
            </a:r>
            <a:r>
              <a:rPr sz="2400" spc="75" dirty="0">
                <a:latin typeface="Cambria Math"/>
                <a:cs typeface="Cambria Math"/>
              </a:rPr>
              <a:t>𝑤</a:t>
            </a:r>
            <a:r>
              <a:rPr sz="2400" dirty="0">
                <a:latin typeface="Cambria Math"/>
                <a:cs typeface="Cambria Math"/>
              </a:rPr>
              <a:t>,</a:t>
            </a:r>
            <a:r>
              <a:rPr sz="2400" spc="-135" dirty="0">
                <a:latin typeface="Cambria Math"/>
                <a:cs typeface="Cambria Math"/>
              </a:rPr>
              <a:t> </a:t>
            </a:r>
            <a:r>
              <a:rPr sz="2400" dirty="0">
                <a:latin typeface="Cambria Math"/>
                <a:cs typeface="Cambria Math"/>
              </a:rPr>
              <a:t>𝑏</a:t>
            </a:r>
            <a:endParaRPr sz="2400">
              <a:latin typeface="Cambria Math"/>
              <a:cs typeface="Cambria Math"/>
            </a:endParaRPr>
          </a:p>
          <a:p>
            <a:pPr marL="427355">
              <a:lnSpc>
                <a:spcPts val="1980"/>
              </a:lnSpc>
            </a:pPr>
            <a:r>
              <a:rPr sz="1750" spc="30" dirty="0">
                <a:latin typeface="Cambria Math"/>
                <a:cs typeface="Cambria Math"/>
              </a:rPr>
              <a:t>10</a:t>
            </a:r>
            <a:endParaRPr sz="1750">
              <a:latin typeface="Cambria Math"/>
              <a:cs typeface="Cambria Math"/>
            </a:endParaRPr>
          </a:p>
          <a:p>
            <a:pPr marL="25400">
              <a:lnSpc>
                <a:spcPct val="100000"/>
              </a:lnSpc>
              <a:spcBef>
                <a:spcPts val="825"/>
              </a:spcBef>
              <a:tabLst>
                <a:tab pos="976630" algn="l"/>
                <a:tab pos="1820545" algn="l"/>
              </a:tabLst>
            </a:pPr>
            <a:r>
              <a:rPr sz="2400" dirty="0">
                <a:latin typeface="Cambria Math"/>
                <a:cs typeface="Cambria Math"/>
              </a:rPr>
              <a:t>=</a:t>
            </a:r>
            <a:r>
              <a:rPr sz="2400" spc="270" dirty="0">
                <a:latin typeface="Cambria Math"/>
                <a:cs typeface="Cambria Math"/>
              </a:rPr>
              <a:t> </a:t>
            </a:r>
            <a:r>
              <a:rPr sz="2400" spc="2435" dirty="0">
                <a:latin typeface="Cambria Math"/>
                <a:cs typeface="Cambria Math"/>
              </a:rPr>
              <a:t>෍	</a:t>
            </a:r>
            <a:r>
              <a:rPr sz="2400" spc="-555" dirty="0">
                <a:latin typeface="Cambria Math"/>
                <a:cs typeface="Cambria Math"/>
              </a:rPr>
              <a:t>𝑦ො</a:t>
            </a:r>
            <a:r>
              <a:rPr sz="2625" spc="-832" baseline="28571" dirty="0">
                <a:latin typeface="Cambria Math"/>
                <a:cs typeface="Cambria Math"/>
              </a:rPr>
              <a:t>𝑛</a:t>
            </a:r>
            <a:r>
              <a:rPr sz="2625" spc="419" baseline="28571" dirty="0">
                <a:latin typeface="Cambria Math"/>
                <a:cs typeface="Cambria Math"/>
              </a:rPr>
              <a:t> </a:t>
            </a:r>
            <a:r>
              <a:rPr sz="2400" dirty="0">
                <a:latin typeface="Cambria Math"/>
                <a:cs typeface="Cambria Math"/>
              </a:rPr>
              <a:t>−	𝑏</a:t>
            </a:r>
            <a:r>
              <a:rPr sz="2400" spc="40" dirty="0">
                <a:latin typeface="Cambria Math"/>
                <a:cs typeface="Cambria Math"/>
              </a:rPr>
              <a:t> </a:t>
            </a:r>
            <a:r>
              <a:rPr sz="2400" dirty="0">
                <a:latin typeface="Cambria Math"/>
                <a:cs typeface="Cambria Math"/>
              </a:rPr>
              <a:t>+</a:t>
            </a:r>
            <a:r>
              <a:rPr sz="2400" spc="-20" dirty="0">
                <a:latin typeface="Cambria Math"/>
                <a:cs typeface="Cambria Math"/>
              </a:rPr>
              <a:t> </a:t>
            </a:r>
            <a:r>
              <a:rPr sz="2400" dirty="0">
                <a:latin typeface="Cambria Math"/>
                <a:cs typeface="Cambria Math"/>
              </a:rPr>
              <a:t>𝑤</a:t>
            </a:r>
            <a:r>
              <a:rPr sz="2400" spc="45" dirty="0">
                <a:latin typeface="Cambria Math"/>
                <a:cs typeface="Cambria Math"/>
              </a:rPr>
              <a:t> </a:t>
            </a:r>
            <a:r>
              <a:rPr sz="2400" spc="85" dirty="0">
                <a:latin typeface="Cambria Math"/>
                <a:cs typeface="Cambria Math"/>
              </a:rPr>
              <a:t>∙</a:t>
            </a:r>
            <a:r>
              <a:rPr sz="2400" spc="-15" dirty="0">
                <a:latin typeface="Cambria Math"/>
                <a:cs typeface="Cambria Math"/>
              </a:rPr>
              <a:t> </a:t>
            </a:r>
            <a:r>
              <a:rPr sz="2400" spc="130" dirty="0">
                <a:latin typeface="Cambria Math"/>
                <a:cs typeface="Cambria Math"/>
              </a:rPr>
              <a:t>𝑥</a:t>
            </a:r>
            <a:r>
              <a:rPr sz="2625" spc="195" baseline="28571" dirty="0">
                <a:latin typeface="Cambria Math"/>
                <a:cs typeface="Cambria Math"/>
              </a:rPr>
              <a:t>𝑛</a:t>
            </a:r>
            <a:endParaRPr sz="2625" baseline="28571">
              <a:latin typeface="Cambria Math"/>
              <a:cs typeface="Cambria Math"/>
            </a:endParaRPr>
          </a:p>
        </p:txBody>
      </p:sp>
      <p:sp>
        <p:nvSpPr>
          <p:cNvPr id="50" name="object 50"/>
          <p:cNvSpPr txBox="1"/>
          <p:nvPr/>
        </p:nvSpPr>
        <p:spPr>
          <a:xfrm>
            <a:off x="8221344" y="2216911"/>
            <a:ext cx="141605" cy="292735"/>
          </a:xfrm>
          <a:prstGeom prst="rect">
            <a:avLst/>
          </a:prstGeom>
        </p:spPr>
        <p:txBody>
          <a:bodyPr vert="horz" wrap="square" lIns="0" tIns="12700" rIns="0" bIns="0" rtlCol="0">
            <a:spAutoFit/>
          </a:bodyPr>
          <a:lstStyle/>
          <a:p>
            <a:pPr>
              <a:lnSpc>
                <a:spcPct val="100000"/>
              </a:lnSpc>
              <a:spcBef>
                <a:spcPts val="100"/>
              </a:spcBef>
            </a:pPr>
            <a:r>
              <a:rPr sz="1750" spc="40" dirty="0">
                <a:latin typeface="Cambria Math"/>
                <a:cs typeface="Cambria Math"/>
              </a:rPr>
              <a:t>2</a:t>
            </a:r>
            <a:endParaRPr sz="1750">
              <a:latin typeface="Cambria Math"/>
              <a:cs typeface="Cambria Math"/>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TotalTime>
  <Words>3964</Words>
  <Application>Microsoft Macintosh PowerPoint</Application>
  <PresentationFormat>On-screen Show (4:3)</PresentationFormat>
  <Paragraphs>587</Paragraphs>
  <Slides>39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PMingLiU</vt:lpstr>
      <vt:lpstr>Arial</vt:lpstr>
      <vt:lpstr>Calibri</vt:lpstr>
      <vt:lpstr>Calibri Light</vt:lpstr>
      <vt:lpstr>Cambria Math</vt:lpstr>
      <vt:lpstr>Times New Roman</vt:lpstr>
      <vt:lpstr>Wingdings</vt:lpstr>
      <vt:lpstr>Office Theme</vt:lpstr>
      <vt:lpstr>Regression</vt:lpstr>
      <vt:lpstr>Regression: Output a scalar</vt:lpstr>
      <vt:lpstr>Example Application</vt:lpstr>
      <vt:lpstr>Step 1: Model</vt:lpstr>
      <vt:lpstr>Step 2: Goodness of Function</vt:lpstr>
      <vt:lpstr>Step 2: Goodness of Function</vt:lpstr>
      <vt:lpstr>Step 2: Goodness of Function</vt:lpstr>
      <vt:lpstr>Step 2: Goodness of Function</vt:lpstr>
      <vt:lpstr>Step 3: Best Function</vt:lpstr>
      <vt:lpstr>Step 3: Gradient Descent</vt:lpstr>
      <vt:lpstr>Step 3: Gradient Descent</vt:lpstr>
      <vt:lpstr>Step 3: Gradient Descent</vt:lpstr>
      <vt:lpstr>𝜕𝐿</vt:lpstr>
      <vt:lpstr>Step 3: Gradient Descent</vt:lpstr>
      <vt:lpstr>Step 3: Gradient Descent</vt:lpstr>
      <vt:lpstr>Step 3: Gradient Descent</vt:lpstr>
      <vt:lpstr>Step 3: Gradient Descent</vt:lpstr>
      <vt:lpstr>Step 3: Gradient Descent</vt:lpstr>
      <vt:lpstr>Step 3: Gradient Descent</vt:lpstr>
      <vt:lpstr>How’s the results?</vt:lpstr>
      <vt:lpstr>How’s the results? - Generalization</vt:lpstr>
      <vt:lpstr>Selecting another Model</vt:lpstr>
      <vt:lpstr>Selecting another Model</vt:lpstr>
      <vt:lpstr>Selecting another Model</vt:lpstr>
      <vt:lpstr>Selecting another Model</vt:lpstr>
      <vt:lpstr>Model Selection</vt:lpstr>
      <vt:lpstr>Model Selection</vt:lpstr>
      <vt:lpstr>Let’s collect more data</vt:lpstr>
      <vt:lpstr>What are the hidden factors?</vt:lpstr>
      <vt:lpstr>Back to step 1:  Redesign the Model</vt:lpstr>
      <vt:lpstr>Back to step 1:  Redesign the Model</vt:lpstr>
      <vt:lpstr>Training  Data</vt:lpstr>
      <vt:lpstr>PowerPoint Presentation</vt:lpstr>
      <vt:lpstr>Back to step 1: Redesign the Model Again</vt:lpstr>
      <vt:lpstr>Back to step 2: Regularization</vt:lpstr>
      <vt:lpstr>Regularization</vt:lpstr>
      <vt:lpstr>Conclusion</vt:lpstr>
      <vt:lpstr>Reference</vt:lpstr>
      <vt:lpstr>Acknowledgment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and Overfitting</dc:title>
  <dc:creator>Lee Hung-yi</dc:creator>
  <cp:lastModifiedBy>Microsoft Office User</cp:lastModifiedBy>
  <cp:revision>6</cp:revision>
  <dcterms:created xsi:type="dcterms:W3CDTF">2021-08-23T01:07:15Z</dcterms:created>
  <dcterms:modified xsi:type="dcterms:W3CDTF">2021-08-23T09:27:45Z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2017-03-05T00:00:00Z</vt:filetime>
  </property>
  <property fmtid="{D5CDD505-2E9C-101B-9397-08002B2CF9AE}" pid="3" name="Creator">
    <vt:lpwstr>Microsoft® PowerPoint® 2016</vt:lpwstr>
  </property>
  <property fmtid="{D5CDD505-2E9C-101B-9397-08002B2CF9AE}" pid="4" name="LastSaved">
    <vt:filetime>2021-08-23T00:00:00Z</vt:filetime>
  </property>
</Properties>
</file>