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9144000" cy="6858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84"/>
    <p:restoredTop sz="88843"/>
  </p:normalViewPr>
  <p:slideViewPr>
    <p:cSldViewPr>
      <p:cViewPr varScale="1">
        <p:scale>
          <a:sx n="103" d="100"/>
          <a:sy n="103" d="100"/>
        </p:scale>
        <p:origin x="184" y="8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81765C2-5F84-C64B-AF6A-ED52B4E3A42B}" type="datetimeFigureOut">
              <a:rPr lang="en-TW" smtClean="0"/>
              <a:t>2021/8/24</a:t>
            </a:fld>
            <a:endParaRPr lang="en-TW"/>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5738F15-A52F-1E4C-A897-A4F440CC5B75}" type="slidenum">
              <a:rPr lang="en-TW" smtClean="0"/>
              <a:t>‹#›</a:t>
            </a:fld>
            <a:endParaRPr lang="en-TW"/>
          </a:p>
        </p:txBody>
      </p:sp>
    </p:spTree>
    <p:extLst>
      <p:ext uri="{BB962C8B-B14F-4D97-AF65-F5344CB8AC3E}">
        <p14:creationId xmlns:p14="http://schemas.microsoft.com/office/powerpoint/2010/main" val="312640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TW" dirty="0"/>
              <a:t>在機器學習第三個步驟，我們要找一個最好的 function</a:t>
            </a:r>
            <a:r>
              <a:rPr lang="zh-TW" altLang="en-US" dirty="0"/>
              <a:t>，是要解一個</a:t>
            </a:r>
            <a:r>
              <a:rPr lang="en-US" altLang="zh-TW" dirty="0"/>
              <a:t> optimization </a:t>
            </a:r>
            <a:r>
              <a:rPr lang="zh-TW" altLang="en-US" dirty="0"/>
              <a:t>的問題。也就是我們在第二步我們先定義 </a:t>
            </a:r>
            <a:r>
              <a:rPr lang="en-US" altLang="zh-TW" dirty="0"/>
              <a:t>loss function</a:t>
            </a:r>
            <a:r>
              <a:rPr lang="zh-TW" altLang="en-US" dirty="0"/>
              <a:t>。</a:t>
            </a:r>
            <a:r>
              <a:rPr lang="zh-TW" altLang="en-US" sz="1200" b="0" i="0" kern="1200" dirty="0">
                <a:solidFill>
                  <a:schemeClr val="tx1"/>
                </a:solidFill>
                <a:effectLst/>
                <a:latin typeface="+mn-lt"/>
                <a:ea typeface="+mn-ea"/>
                <a:cs typeface="+mn-cs"/>
              </a:rPr>
              <a:t>目的是要找一組參數 讓這個 </a:t>
            </a:r>
            <a:r>
              <a:rPr lang="en-US" altLang="zh-TW" sz="1200" b="0"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oss function </a:t>
            </a:r>
            <a:r>
              <a:rPr lang="zh-TW" altLang="en-US" sz="1200" b="0" i="0" kern="1200" dirty="0">
                <a:solidFill>
                  <a:schemeClr val="tx1"/>
                </a:solidFill>
                <a:effectLst/>
                <a:latin typeface="+mn-lt"/>
                <a:ea typeface="+mn-ea"/>
                <a:cs typeface="+mn-cs"/>
              </a:rPr>
              <a:t>越小越好。我們可以採用</a:t>
            </a:r>
            <a:r>
              <a:rPr lang="en-US" altLang="zh-TW" sz="1200" b="0" i="0" kern="1200" dirty="0">
                <a:solidFill>
                  <a:schemeClr val="tx1"/>
                </a:solidFill>
                <a:effectLst/>
                <a:latin typeface="+mn-lt"/>
                <a:ea typeface="+mn-ea"/>
                <a:cs typeface="+mn-cs"/>
              </a:rPr>
              <a:t> </a:t>
            </a:r>
            <a:r>
              <a:rPr lang="en-US" sz="1200" spc="-20" dirty="0"/>
              <a:t>Gradient</a:t>
            </a:r>
            <a:r>
              <a:rPr lang="en-US" sz="1200" spc="-25" dirty="0"/>
              <a:t> </a:t>
            </a:r>
            <a:r>
              <a:rPr lang="en-US" sz="1200" spc="-10" dirty="0" err="1"/>
              <a:t>Descent，假設現在</a:t>
            </a:r>
            <a:r>
              <a:rPr lang="en-US" sz="1200" spc="-10" dirty="0"/>
              <a:t> </a:t>
            </a:r>
            <a:r>
              <a:rPr lang="el-GR" sz="1200" dirty="0">
                <a:latin typeface="+mn-lt"/>
                <a:cs typeface="Calibri"/>
              </a:rPr>
              <a:t>θ</a:t>
            </a:r>
            <a:r>
              <a:rPr lang="en-US" sz="1200" dirty="0">
                <a:latin typeface="+mn-lt"/>
                <a:cs typeface="Calibri"/>
              </a:rPr>
              <a:t> </a:t>
            </a:r>
            <a:r>
              <a:rPr lang="en-US" sz="1200" dirty="0" err="1">
                <a:latin typeface="+mn-lt"/>
                <a:cs typeface="Calibri"/>
              </a:rPr>
              <a:t>是一個參數的集合</a:t>
            </a:r>
            <a:r>
              <a:rPr lang="zh-TW" altLang="en-US" sz="1200" b="0" i="0" kern="1200" dirty="0">
                <a:solidFill>
                  <a:schemeClr val="tx1"/>
                </a:solidFill>
                <a:effectLst/>
                <a:latin typeface="+mn-lt"/>
                <a:ea typeface="+mn-ea"/>
                <a:cs typeface="+mn-cs"/>
              </a:rPr>
              <a:t>。做法是隨機選一組起始的參數值，減去 </a:t>
            </a:r>
            <a:r>
              <a:rPr lang="en-US" sz="1200" b="0" i="0" kern="1200" dirty="0">
                <a:solidFill>
                  <a:schemeClr val="tx1"/>
                </a:solidFill>
                <a:effectLst/>
                <a:latin typeface="+mn-lt"/>
                <a:ea typeface="+mn-ea"/>
                <a:cs typeface="+mn-cs"/>
              </a:rPr>
              <a:t>learning rate </a:t>
            </a:r>
            <a:r>
              <a:rPr lang="zh-TW" altLang="en-US" sz="1200" b="0" i="0" kern="1200" dirty="0">
                <a:solidFill>
                  <a:schemeClr val="tx1"/>
                </a:solidFill>
                <a:effectLst/>
                <a:latin typeface="+mn-lt"/>
                <a:ea typeface="+mn-ea"/>
                <a:cs typeface="+mn-cs"/>
              </a:rPr>
              <a:t>乘上 </a:t>
            </a:r>
            <a:r>
              <a:rPr lang="en-US" altLang="zh-TW" sz="1200" b="0"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oss function</a:t>
            </a:r>
            <a:r>
              <a:rPr lang="zh-TW" altLang="en-US" sz="1200" b="0" i="0" kern="1200" dirty="0">
                <a:solidFill>
                  <a:schemeClr val="tx1"/>
                </a:solidFill>
                <a:effectLst/>
                <a:latin typeface="+mn-lt"/>
                <a:ea typeface="+mn-ea"/>
                <a:cs typeface="+mn-cs"/>
              </a:rPr>
              <a:t> 對 </a:t>
            </a:r>
            <a:r>
              <a:rPr lang="el-GR" sz="1200" dirty="0">
                <a:latin typeface="+mn-lt"/>
                <a:cs typeface="Calibri"/>
              </a:rPr>
              <a:t>θ</a:t>
            </a:r>
            <a:r>
              <a:rPr lang="zh-TW" altLang="en-US" sz="1200" b="0" i="0" kern="1200" dirty="0">
                <a:solidFill>
                  <a:schemeClr val="tx1"/>
                </a:solidFill>
                <a:effectLst/>
                <a:latin typeface="+mn-lt"/>
                <a:ea typeface="+mn-ea"/>
                <a:cs typeface="+mn-cs"/>
              </a:rPr>
              <a:t> 的偏微分，就可以得到下一組 </a:t>
            </a:r>
            <a:r>
              <a:rPr lang="el-GR" sz="1200" dirty="0">
                <a:latin typeface="+mn-lt"/>
                <a:cs typeface="Calibri"/>
              </a:rPr>
              <a:t>θ</a:t>
            </a:r>
            <a:r>
              <a:rPr lang="en-TW" sz="1200" spc="30" dirty="0">
                <a:latin typeface="Cambria Math"/>
                <a:cs typeface="Cambria Math"/>
              </a:rPr>
              <a:t>。</a:t>
            </a:r>
            <a:endParaRPr lang="zh-TW" altLang="en-US" sz="1200" b="0" i="0" kern="1200" dirty="0">
              <a:solidFill>
                <a:schemeClr val="tx1"/>
              </a:solidFill>
              <a:effectLst/>
              <a:latin typeface="+mn-lt"/>
              <a:ea typeface="+mn-ea"/>
              <a:cs typeface="+mn-cs"/>
            </a:endParaRPr>
          </a:p>
          <a:p>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2</a:t>
            </a:fld>
            <a:endParaRPr lang="en-TW"/>
          </a:p>
        </p:txBody>
      </p:sp>
    </p:spTree>
    <p:extLst>
      <p:ext uri="{BB962C8B-B14F-4D97-AF65-F5344CB8AC3E}">
        <p14:creationId xmlns:p14="http://schemas.microsoft.com/office/powerpoint/2010/main" val="324156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a:solidFill>
                  <a:schemeClr val="tx1"/>
                </a:solidFill>
                <a:effectLst/>
                <a:latin typeface="+mn-lt"/>
                <a:ea typeface="+mn-ea"/>
                <a:cs typeface="+mn-cs"/>
              </a:rPr>
              <a:t>Adagrad</a:t>
            </a:r>
            <a:r>
              <a:rPr lang="zh-TW" altLang="en-US" sz="1200" b="0" i="0" kern="1200" dirty="0">
                <a:solidFill>
                  <a:schemeClr val="tx1"/>
                </a:solidFill>
                <a:effectLst/>
                <a:latin typeface="+mn-lt"/>
                <a:ea typeface="+mn-ea"/>
                <a:cs typeface="+mn-cs"/>
              </a:rPr>
              <a:t> 所表示的是梯度的反差。假設有個參數，他算到其中一個點算出來特別大或是算到某一次出現特別小的值 </a:t>
            </a:r>
            <a:r>
              <a:rPr lang="en-US" sz="1200" b="0" i="0" kern="1200" dirty="0" err="1">
                <a:solidFill>
                  <a:schemeClr val="tx1"/>
                </a:solidFill>
                <a:effectLst/>
                <a:latin typeface="+mn-lt"/>
                <a:ea typeface="+mn-ea"/>
                <a:cs typeface="+mn-cs"/>
              </a:rPr>
              <a:t>adagrad</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利用過去 </a:t>
            </a:r>
            <a:r>
              <a:rPr lang="en-US" sz="1200" b="0" i="0" kern="1200" dirty="0" err="1">
                <a:solidFill>
                  <a:schemeClr val="tx1"/>
                </a:solidFill>
                <a:effectLst/>
                <a:latin typeface="+mn-lt"/>
                <a:ea typeface="+mn-ea"/>
                <a:cs typeface="+mn-cs"/>
              </a:rPr>
              <a:t>gradiant</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的平均來看反差的效果。</a:t>
            </a:r>
          </a:p>
          <a:p>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11</a:t>
            </a:fld>
            <a:endParaRPr lang="en-TW"/>
          </a:p>
        </p:txBody>
      </p:sp>
    </p:spTree>
    <p:extLst>
      <p:ext uri="{BB962C8B-B14F-4D97-AF65-F5344CB8AC3E}">
        <p14:creationId xmlns:p14="http://schemas.microsoft.com/office/powerpoint/2010/main" val="1712676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在把二次微分考慮進來之後改變如下：</a:t>
            </a:r>
          </a:p>
          <a:p>
            <a:pPr latinLnBrk="0"/>
            <a:r>
              <a:rPr lang="zh-TW"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Comment</a:t>
            </a:r>
          </a:p>
          <a:p>
            <a:r>
              <a:rPr lang="zh-TW" altLang="en-US" sz="1200" b="0" i="0" kern="1200" dirty="0">
                <a:solidFill>
                  <a:schemeClr val="tx1"/>
                </a:solidFill>
                <a:effectLst/>
                <a:latin typeface="+mn-lt"/>
                <a:ea typeface="+mn-ea"/>
                <a:cs typeface="+mn-cs"/>
              </a:rPr>
              <a:t>在</a:t>
            </a:r>
            <a:r>
              <a:rPr lang="en-US" sz="1200" b="0" i="0" kern="1200" dirty="0">
                <a:solidFill>
                  <a:schemeClr val="tx1"/>
                </a:solidFill>
                <a:effectLst/>
                <a:latin typeface="+mn-lt"/>
                <a:ea typeface="+mn-ea"/>
                <a:cs typeface="+mn-cs"/>
              </a:rPr>
              <a:t>w1w1</a:t>
            </a:r>
            <a:r>
              <a:rPr lang="zh-TW" altLang="en-US" sz="1200" b="0" i="0" kern="1200" dirty="0">
                <a:solidFill>
                  <a:schemeClr val="tx1"/>
                </a:solidFill>
                <a:effectLst/>
                <a:latin typeface="+mn-lt"/>
                <a:ea typeface="+mn-ea"/>
                <a:cs typeface="+mn-cs"/>
              </a:rPr>
              <a:t>的方向上，二次微分項是小的</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較平滑</a:t>
            </a:r>
            <a:r>
              <a:rPr lang="en-US" altLang="zh-TW" sz="1200" b="0" i="0" kern="1200" dirty="0">
                <a:solidFill>
                  <a:schemeClr val="tx1"/>
                </a:solidFill>
                <a:effectLst/>
                <a:latin typeface="+mn-lt"/>
                <a:ea typeface="+mn-ea"/>
                <a:cs typeface="+mn-cs"/>
              </a:rPr>
              <a:t>)</a:t>
            </a:r>
          </a:p>
          <a:p>
            <a:r>
              <a:rPr lang="zh-TW" altLang="en-US" sz="1200" b="0" i="0" kern="1200" dirty="0">
                <a:solidFill>
                  <a:schemeClr val="tx1"/>
                </a:solidFill>
                <a:effectLst/>
                <a:latin typeface="+mn-lt"/>
                <a:ea typeface="+mn-ea"/>
                <a:cs typeface="+mn-cs"/>
              </a:rPr>
              <a:t>在</a:t>
            </a:r>
            <a:r>
              <a:rPr lang="en-US" sz="1200" b="0" i="0" kern="1200" dirty="0">
                <a:solidFill>
                  <a:schemeClr val="tx1"/>
                </a:solidFill>
                <a:effectLst/>
                <a:latin typeface="+mn-lt"/>
                <a:ea typeface="+mn-ea"/>
                <a:cs typeface="+mn-cs"/>
              </a:rPr>
              <a:t>w2w2</a:t>
            </a:r>
            <a:r>
              <a:rPr lang="zh-TW" altLang="en-US" sz="1200" b="0" i="0" kern="1200" dirty="0">
                <a:solidFill>
                  <a:schemeClr val="tx1"/>
                </a:solidFill>
                <a:effectLst/>
                <a:latin typeface="+mn-lt"/>
                <a:ea typeface="+mn-ea"/>
                <a:cs typeface="+mn-cs"/>
              </a:rPr>
              <a:t>的方向上，二次微分項是大的</a:t>
            </a:r>
          </a:p>
          <a:p>
            <a:r>
              <a:rPr lang="zh-TW" altLang="en-US" sz="1200" b="0" i="0" kern="1200" dirty="0">
                <a:solidFill>
                  <a:schemeClr val="tx1"/>
                </a:solidFill>
                <a:effectLst/>
                <a:latin typeface="+mn-lt"/>
                <a:ea typeface="+mn-ea"/>
                <a:cs typeface="+mn-cs"/>
              </a:rPr>
              <a:t>考慮二次微分項之後才能真正的反應現在所在位置與最低點的距離。</a:t>
            </a:r>
          </a:p>
          <a:p>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15</a:t>
            </a:fld>
            <a:endParaRPr lang="en-TW"/>
          </a:p>
        </p:txBody>
      </p:sp>
    </p:spTree>
    <p:extLst>
      <p:ext uri="{BB962C8B-B14F-4D97-AF65-F5344CB8AC3E}">
        <p14:creationId xmlns:p14="http://schemas.microsoft.com/office/powerpoint/2010/main" val="41005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10" dirty="0">
                <a:latin typeface="+mn-lt"/>
                <a:cs typeface="Calibri"/>
              </a:rPr>
              <a:t>Stochastic </a:t>
            </a:r>
            <a:r>
              <a:rPr lang="en-US" sz="1200" spc="-5" dirty="0">
                <a:latin typeface="+mn-lt"/>
                <a:cs typeface="Calibri"/>
              </a:rPr>
              <a:t> </a:t>
            </a:r>
            <a:r>
              <a:rPr lang="en-US" sz="1200" spc="-15" dirty="0">
                <a:latin typeface="+mn-lt"/>
                <a:cs typeface="Calibri"/>
              </a:rPr>
              <a:t>Gradient</a:t>
            </a:r>
            <a:r>
              <a:rPr lang="en-US" sz="1200" spc="-105" dirty="0">
                <a:latin typeface="+mn-lt"/>
                <a:cs typeface="Calibri"/>
              </a:rPr>
              <a:t> </a:t>
            </a:r>
            <a:r>
              <a:rPr lang="en-US" sz="1200" spc="-5" dirty="0">
                <a:latin typeface="+mn-lt"/>
                <a:cs typeface="Calibri"/>
              </a:rPr>
              <a:t>Descent </a:t>
            </a:r>
            <a:r>
              <a:rPr lang="en-US" sz="1200" spc="-5" dirty="0" err="1">
                <a:latin typeface="+mn-lt"/>
                <a:cs typeface="Calibri"/>
              </a:rPr>
              <a:t>可以使我們訓練速度變快</a:t>
            </a:r>
            <a:r>
              <a:rPr lang="en-US" sz="1200" spc="-5" dirty="0">
                <a:latin typeface="+mn-lt"/>
                <a:cs typeface="Calibri"/>
              </a:rPr>
              <a:t>。</a:t>
            </a:r>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17</a:t>
            </a:fld>
            <a:endParaRPr lang="en-TW"/>
          </a:p>
        </p:txBody>
      </p:sp>
    </p:spTree>
    <p:extLst>
      <p:ext uri="{BB962C8B-B14F-4D97-AF65-F5344CB8AC3E}">
        <p14:creationId xmlns:p14="http://schemas.microsoft.com/office/powerpoint/2010/main" val="1215001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一般的</a:t>
            </a:r>
            <a:r>
              <a:rPr lang="zh-TW" altLang="en-US" sz="1200" b="0" i="0" kern="1200" dirty="0">
                <a:solidFill>
                  <a:schemeClr val="tx1"/>
                </a:solidFill>
                <a:effectLst/>
                <a:latin typeface="+mn-lt"/>
                <a:ea typeface="+mn-ea"/>
                <a:cs typeface="+mn-cs"/>
              </a:rPr>
              <a:t>梯度下降 </a:t>
            </a:r>
            <a:r>
              <a:rPr lang="en-US" sz="1200" b="0" i="0" kern="1200" dirty="0">
                <a:solidFill>
                  <a:schemeClr val="tx1"/>
                </a:solidFill>
                <a:effectLst/>
                <a:latin typeface="+mn-lt"/>
                <a:ea typeface="+mn-ea"/>
                <a:cs typeface="+mn-cs"/>
              </a:rPr>
              <a:t>loss function </a:t>
            </a:r>
            <a:r>
              <a:rPr lang="en-US" sz="1200" b="0" i="0" kern="1200" dirty="0" err="1">
                <a:solidFill>
                  <a:schemeClr val="tx1"/>
                </a:solidFill>
                <a:effectLst/>
                <a:latin typeface="+mn-lt"/>
                <a:ea typeface="+mn-ea"/>
                <a:cs typeface="+mn-cs"/>
              </a:rPr>
              <a:t>會</a:t>
            </a:r>
            <a:r>
              <a:rPr lang="zh-TW" altLang="en-US" sz="1200" b="0" i="0" kern="1200" dirty="0">
                <a:solidFill>
                  <a:schemeClr val="tx1"/>
                </a:solidFill>
                <a:effectLst/>
                <a:latin typeface="+mn-lt"/>
                <a:ea typeface="+mn-ea"/>
                <a:cs typeface="+mn-cs"/>
              </a:rPr>
              <a:t>考慮所有資料集，再以所有資料集的總誤差來計算梯度下降，但</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Stochastic Gradient Descent(</a:t>
            </a:r>
            <a:r>
              <a:rPr lang="zh-TW" altLang="en-US" sz="1200" b="0" i="0" kern="1200" dirty="0">
                <a:solidFill>
                  <a:schemeClr val="tx1"/>
                </a:solidFill>
                <a:effectLst/>
                <a:latin typeface="+mn-lt"/>
                <a:ea typeface="+mn-ea"/>
                <a:cs typeface="+mn-cs"/>
              </a:rPr>
              <a:t>隨機梯度</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只考慮一筆資料誤差，梯度也只考慮該筆資料。也就是每看完一筆資料就更新一次參數。</a:t>
            </a:r>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18</a:t>
            </a:fld>
            <a:endParaRPr lang="en-TW"/>
          </a:p>
        </p:txBody>
      </p:sp>
    </p:spTree>
    <p:extLst>
      <p:ext uri="{BB962C8B-B14F-4D97-AF65-F5344CB8AC3E}">
        <p14:creationId xmlns:p14="http://schemas.microsoft.com/office/powerpoint/2010/main" val="266382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隨機梯度下降與梯度下降的最大差異在於，梯度下降每次的迭代更新都會計算一次所有的資料誤差再做梯度下降，而隨機梯度下降則是每次的迭代都只計算一筆的誤差並且更新。因此可以發現隨機梯度的收斂無法像梯度下降一樣很穩定的往最佳解前進，它的求解過程中較為震盪。</a:t>
            </a:r>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20</a:t>
            </a:fld>
            <a:endParaRPr lang="en-TW"/>
          </a:p>
        </p:txBody>
      </p:sp>
    </p:spTree>
    <p:extLst>
      <p:ext uri="{BB962C8B-B14F-4D97-AF65-F5344CB8AC3E}">
        <p14:creationId xmlns:p14="http://schemas.microsoft.com/office/powerpoint/2010/main" val="385373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TW" altLang="en-US" sz="1200" b="0" i="0" kern="1200" dirty="0">
                <a:solidFill>
                  <a:schemeClr val="tx1"/>
                </a:solidFill>
                <a:effectLst/>
                <a:latin typeface="+mn-lt"/>
                <a:ea typeface="+mn-ea"/>
                <a:cs typeface="+mn-cs"/>
              </a:rPr>
              <a:t>假設一個迴歸的模型有兩個特徵</a:t>
            </a:r>
            <a:r>
              <a:rPr lang="en-US" sz="1200" b="0" i="0" kern="1200" dirty="0">
                <a:solidFill>
                  <a:schemeClr val="tx1"/>
                </a:solidFill>
                <a:effectLst/>
                <a:latin typeface="+mn-lt"/>
                <a:ea typeface="+mn-ea"/>
                <a:cs typeface="+mn-cs"/>
              </a:rPr>
              <a:t> x</a:t>
            </a:r>
            <a:r>
              <a:rPr lang="en-US" sz="1200" b="0" i="0" kern="1200" baseline="-25000" dirty="0">
                <a:solidFill>
                  <a:schemeClr val="tx1"/>
                </a:solidFill>
                <a:effectLst/>
                <a:latin typeface="+mn-lt"/>
                <a:ea typeface="+mn-ea"/>
                <a:cs typeface="+mn-cs"/>
              </a:rPr>
              <a:t>1 </a:t>
            </a:r>
            <a:r>
              <a:rPr lang="zh-TW" altLang="en-US" sz="1200" b="0" i="0" kern="1200" baseline="-25000" dirty="0">
                <a:solidFill>
                  <a:schemeClr val="tx1"/>
                </a:solidFill>
                <a:effectLst/>
                <a:latin typeface="+mn-lt"/>
                <a:ea typeface="+mn-ea"/>
                <a:cs typeface="+mn-cs"/>
              </a:rPr>
              <a:t> </a:t>
            </a:r>
            <a:r>
              <a:rPr lang="zh-TW" altLang="en-US" sz="1200" b="0" i="0" kern="1200" baseline="0" dirty="0">
                <a:solidFill>
                  <a:schemeClr val="tx1"/>
                </a:solidFill>
                <a:effectLst/>
                <a:latin typeface="+mn-lt"/>
                <a:ea typeface="+mn-ea"/>
                <a:cs typeface="+mn-cs"/>
              </a:rPr>
              <a:t>和</a:t>
            </a:r>
            <a:r>
              <a:rPr lang="zh-TW" altLang="en-US" sz="1200" b="0" i="0" kern="1200" baseline="-25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x</a:t>
            </a:r>
            <a:r>
              <a:rPr lang="en-US" sz="1200" b="0" i="0" kern="1200" baseline="-25000" dirty="0">
                <a:solidFill>
                  <a:schemeClr val="tx1"/>
                </a:solidFill>
                <a:effectLst/>
                <a:latin typeface="+mn-lt"/>
                <a:ea typeface="+mn-ea"/>
                <a:cs typeface="+mn-cs"/>
              </a:rPr>
              <a:t>2  </a:t>
            </a:r>
            <a:r>
              <a:rPr lang="zh-TW" altLang="en-US" sz="1200" b="0" i="0" kern="1200" dirty="0">
                <a:solidFill>
                  <a:schemeClr val="tx1"/>
                </a:solidFill>
                <a:effectLst/>
                <a:latin typeface="+mn-lt"/>
                <a:ea typeface="+mn-ea"/>
                <a:cs typeface="+mn-cs"/>
              </a:rPr>
              <a:t>若這兩個特徵的分布很不一樣，那我們要透過 </a:t>
            </a:r>
            <a:r>
              <a:rPr lang="en-US" sz="1200" b="0" i="0" kern="1200" dirty="0">
                <a:solidFill>
                  <a:schemeClr val="tx1"/>
                </a:solidFill>
                <a:effectLst/>
                <a:latin typeface="+mn-lt"/>
                <a:ea typeface="+mn-ea"/>
                <a:cs typeface="+mn-cs"/>
              </a:rPr>
              <a:t>scaling </a:t>
            </a:r>
            <a:r>
              <a:rPr lang="zh-TW" altLang="en-US" sz="1200" b="0" i="0" kern="1200" dirty="0">
                <a:solidFill>
                  <a:schemeClr val="tx1"/>
                </a:solidFill>
                <a:effectLst/>
                <a:latin typeface="+mn-lt"/>
                <a:ea typeface="+mn-ea"/>
                <a:cs typeface="+mn-cs"/>
              </a:rPr>
              <a:t>讓他們兩個分布一致。從上圖我們可以知道</a:t>
            </a:r>
            <a:r>
              <a:rPr lang="en-US" altLang="zh-TW" sz="1200" b="0" i="0" kern="1200" dirty="0">
                <a:solidFill>
                  <a:schemeClr val="tx1"/>
                </a:solidFill>
                <a:effectLst/>
                <a:latin typeface="+mn-lt"/>
                <a:ea typeface="+mn-ea"/>
                <a:cs typeface="+mn-cs"/>
              </a:rPr>
              <a:t> X2 </a:t>
            </a:r>
            <a:r>
              <a:rPr lang="zh-TW" altLang="en-US" sz="1200" b="0" i="0" kern="1200" dirty="0">
                <a:solidFill>
                  <a:schemeClr val="tx1"/>
                </a:solidFill>
                <a:effectLst/>
                <a:latin typeface="+mn-lt"/>
                <a:ea typeface="+mn-ea"/>
                <a:cs typeface="+mn-cs"/>
              </a:rPr>
              <a:t>的分佈遠比 </a:t>
            </a:r>
            <a:r>
              <a:rPr lang="en-US" altLang="zh-TW" sz="1200" b="0" i="0" kern="1200" dirty="0">
                <a:solidFill>
                  <a:schemeClr val="tx1"/>
                </a:solidFill>
                <a:effectLst/>
                <a:latin typeface="+mn-lt"/>
                <a:ea typeface="+mn-ea"/>
                <a:cs typeface="+mn-cs"/>
              </a:rPr>
              <a:t>X1</a:t>
            </a:r>
            <a:r>
              <a:rPr lang="zh-TW" altLang="en-US" sz="1200" b="0" i="0" kern="1200" dirty="0">
                <a:solidFill>
                  <a:schemeClr val="tx1"/>
                </a:solidFill>
                <a:effectLst/>
                <a:latin typeface="+mn-lt"/>
                <a:ea typeface="+mn-ea"/>
                <a:cs typeface="+mn-cs"/>
              </a:rPr>
              <a:t> 大，建議最好將 </a:t>
            </a:r>
            <a:r>
              <a:rPr lang="en-US" altLang="zh-TW" sz="1200" b="0" i="0" kern="1200" dirty="0">
                <a:solidFill>
                  <a:schemeClr val="tx1"/>
                </a:solidFill>
                <a:effectLst/>
                <a:latin typeface="+mn-lt"/>
                <a:ea typeface="+mn-ea"/>
                <a:cs typeface="+mn-cs"/>
              </a:rPr>
              <a:t>x2 </a:t>
            </a:r>
            <a:r>
              <a:rPr lang="zh-TW" altLang="en-US" sz="1200" b="0" i="0" kern="1200" dirty="0">
                <a:solidFill>
                  <a:schemeClr val="tx1"/>
                </a:solidFill>
                <a:effectLst/>
                <a:latin typeface="+mn-lt"/>
                <a:ea typeface="+mn-ea"/>
                <a:cs typeface="+mn-cs"/>
              </a:rPr>
              <a:t>進行特徵縮放讓</a:t>
            </a:r>
            <a:r>
              <a:rPr lang="en-US" altLang="zh-TW" sz="1200" b="0" i="0" kern="1200" dirty="0">
                <a:solidFill>
                  <a:schemeClr val="tx1"/>
                </a:solidFill>
                <a:effectLst/>
                <a:latin typeface="+mn-lt"/>
                <a:ea typeface="+mn-ea"/>
                <a:cs typeface="+mn-cs"/>
              </a:rPr>
              <a:t> x2</a:t>
            </a:r>
            <a:r>
              <a:rPr lang="zh-TW" altLang="en-US" sz="1200" b="0" i="0" kern="1200" dirty="0">
                <a:solidFill>
                  <a:schemeClr val="tx1"/>
                </a:solidFill>
                <a:effectLst/>
                <a:latin typeface="+mn-lt"/>
                <a:ea typeface="+mn-ea"/>
                <a:cs typeface="+mn-cs"/>
              </a:rPr>
              <a:t> 與 </a:t>
            </a:r>
            <a:r>
              <a:rPr lang="en-US" altLang="zh-TW" sz="1200" b="0" i="0" kern="1200" dirty="0">
                <a:solidFill>
                  <a:schemeClr val="tx1"/>
                </a:solidFill>
                <a:effectLst/>
                <a:latin typeface="+mn-lt"/>
                <a:ea typeface="+mn-ea"/>
                <a:cs typeface="+mn-cs"/>
              </a:rPr>
              <a:t>x1</a:t>
            </a:r>
            <a:r>
              <a:rPr lang="zh-TW" altLang="en-US" sz="1200" b="0" i="0" kern="1200" dirty="0">
                <a:solidFill>
                  <a:schemeClr val="tx1"/>
                </a:solidFill>
                <a:effectLst/>
                <a:latin typeface="+mn-lt"/>
                <a:ea typeface="+mn-ea"/>
                <a:cs typeface="+mn-cs"/>
              </a:rPr>
              <a:t> 的分佈是一致的。</a:t>
            </a:r>
          </a:p>
          <a:p>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22</a:t>
            </a:fld>
            <a:endParaRPr lang="en-TW"/>
          </a:p>
        </p:txBody>
      </p:sp>
    </p:spTree>
    <p:extLst>
      <p:ext uri="{BB962C8B-B14F-4D97-AF65-F5344CB8AC3E}">
        <p14:creationId xmlns:p14="http://schemas.microsoft.com/office/powerpoint/2010/main" val="2351878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我們為什麼希望不同的特徵它們的</a:t>
            </a:r>
            <a:r>
              <a:rPr lang="zh-TW" altLang="en-US" dirty="0"/>
              <a:t> </a:t>
            </a:r>
            <a:r>
              <a:rPr lang="en-US" altLang="zh-TW" dirty="0"/>
              <a:t>scale</a:t>
            </a:r>
            <a:r>
              <a:rPr lang="zh-TW" altLang="en-US" dirty="0"/>
              <a:t> 是一樣的呢？以下舉個簡單例子，假設有一個迴歸的 </a:t>
            </a:r>
            <a:r>
              <a:rPr lang="en-US" altLang="zh-TW" dirty="0"/>
              <a:t>function</a:t>
            </a:r>
            <a:r>
              <a:rPr lang="zh-TW" altLang="en-US" dirty="0"/>
              <a:t>。若</a:t>
            </a:r>
            <a:r>
              <a:rPr lang="zh-TW" altLang="en-US" sz="1200" b="0" i="0" kern="1200" dirty="0">
                <a:solidFill>
                  <a:schemeClr val="tx1"/>
                </a:solidFill>
                <a:effectLst/>
                <a:latin typeface="+mn-lt"/>
                <a:ea typeface="+mn-ea"/>
                <a:cs typeface="+mn-cs"/>
              </a:rPr>
              <a:t>不做 </a:t>
            </a:r>
            <a:r>
              <a:rPr lang="en-US" sz="1200" b="0" i="0" kern="1200" dirty="0">
                <a:solidFill>
                  <a:schemeClr val="tx1"/>
                </a:solidFill>
                <a:effectLst/>
                <a:latin typeface="+mn-lt"/>
                <a:ea typeface="+mn-ea"/>
                <a:cs typeface="+mn-cs"/>
              </a:rPr>
              <a:t>feature scaling</a:t>
            </a:r>
            <a:r>
              <a:rPr lang="zh-TW" altLang="en-US" sz="1200" b="0" i="0" kern="1200" dirty="0">
                <a:solidFill>
                  <a:schemeClr val="tx1"/>
                </a:solidFill>
                <a:effectLst/>
                <a:latin typeface="+mn-lt"/>
                <a:ea typeface="+mn-ea"/>
                <a:cs typeface="+mn-cs"/>
              </a:rPr>
              <a:t> 的情況下，如果特徵間的差異過大，會呈現橢圓型。因為</a:t>
            </a:r>
            <a:r>
              <a:rPr lang="en-US" altLang="zh-TW"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對於 </a:t>
            </a:r>
            <a:r>
              <a:rPr lang="en-US" altLang="zh-TW" sz="1200" b="0"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oss </a:t>
            </a:r>
            <a:r>
              <a:rPr lang="zh-TW" altLang="en-US" sz="1200" b="0" i="0" kern="1200" dirty="0">
                <a:solidFill>
                  <a:schemeClr val="tx1"/>
                </a:solidFill>
                <a:effectLst/>
                <a:latin typeface="+mn-lt"/>
                <a:ea typeface="+mn-ea"/>
                <a:cs typeface="+mn-cs"/>
              </a:rPr>
              <a:t>的影響比較小而 </a:t>
            </a:r>
            <a:r>
              <a:rPr lang="en-US" sz="1200" b="0" i="0" kern="1200" dirty="0">
                <a:solidFill>
                  <a:schemeClr val="tx1"/>
                </a:solidFill>
                <a:effectLst/>
                <a:latin typeface="+mn-lt"/>
                <a:ea typeface="+mn-ea"/>
                <a:cs typeface="+mn-cs"/>
              </a:rPr>
              <a:t>w</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對於 </a:t>
            </a:r>
            <a:r>
              <a:rPr lang="en-US" altLang="zh-TW" sz="1200" b="0"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oss </a:t>
            </a:r>
            <a:r>
              <a:rPr lang="zh-TW" altLang="en-US" sz="1200" b="0" i="0" kern="1200" dirty="0">
                <a:solidFill>
                  <a:schemeClr val="tx1"/>
                </a:solidFill>
                <a:effectLst/>
                <a:latin typeface="+mn-lt"/>
                <a:ea typeface="+mn-ea"/>
                <a:cs typeface="+mn-cs"/>
              </a:rPr>
              <a:t>的影響比較大 。在經過縮放之後會他們的影響關係是呈現正圓，因此收斂方向可以很明確地往圓心走讓梯度下降更有效率。</a:t>
            </a:r>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23</a:t>
            </a:fld>
            <a:endParaRPr lang="en-TW"/>
          </a:p>
        </p:txBody>
      </p:sp>
    </p:spTree>
    <p:extLst>
      <p:ext uri="{BB962C8B-B14F-4D97-AF65-F5344CB8AC3E}">
        <p14:creationId xmlns:p14="http://schemas.microsoft.com/office/powerpoint/2010/main" val="2177218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以一般的標準正規化來說，我們可以計算每個特徵在資料集中的平均值與變異數，將所有特徵</a:t>
            </a:r>
            <a:r>
              <a:rPr lang="zh-TW" altLang="en-US" sz="1200" b="0" i="0" kern="1200" dirty="0">
                <a:solidFill>
                  <a:schemeClr val="tx1"/>
                </a:solidFill>
                <a:effectLst/>
                <a:latin typeface="+mn-lt"/>
                <a:ea typeface="+mn-ea"/>
                <a:cs typeface="+mn-cs"/>
              </a:rPr>
              <a:t>縮放為均值為</a:t>
            </a:r>
            <a:r>
              <a:rPr lang="en-US" altLang="zh-TW" sz="1200" b="0" i="0" kern="1200" dirty="0">
                <a:solidFill>
                  <a:schemeClr val="tx1"/>
                </a:solidFill>
                <a:effectLst/>
                <a:latin typeface="+mn-lt"/>
                <a:ea typeface="+mn-ea"/>
                <a:cs typeface="+mn-cs"/>
              </a:rPr>
              <a:t>0</a:t>
            </a:r>
            <a:r>
              <a:rPr lang="zh-TW" altLang="en-US" sz="1200" b="0" i="0" kern="1200" dirty="0">
                <a:solidFill>
                  <a:schemeClr val="tx1"/>
                </a:solidFill>
                <a:effectLst/>
                <a:latin typeface="+mn-lt"/>
                <a:ea typeface="+mn-ea"/>
                <a:cs typeface="+mn-cs"/>
              </a:rPr>
              <a:t>，方差為</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a:t>
            </a:r>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24</a:t>
            </a:fld>
            <a:endParaRPr lang="en-TW"/>
          </a:p>
        </p:txBody>
      </p:sp>
    </p:spTree>
    <p:extLst>
      <p:ext uri="{BB962C8B-B14F-4D97-AF65-F5344CB8AC3E}">
        <p14:creationId xmlns:p14="http://schemas.microsoft.com/office/powerpoint/2010/main" val="2667133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接著我們來討論一下</a:t>
            </a:r>
            <a:r>
              <a:rPr lang="zh-TW" altLang="en-US" dirty="0"/>
              <a:t> </a:t>
            </a:r>
            <a:r>
              <a:rPr lang="en-US" spc="-30" dirty="0"/>
              <a:t>Gradient</a:t>
            </a:r>
            <a:r>
              <a:rPr lang="en-US" spc="-45" dirty="0"/>
              <a:t> </a:t>
            </a:r>
            <a:r>
              <a:rPr lang="en-US" spc="-15" dirty="0"/>
              <a:t>Descent</a:t>
            </a:r>
            <a:r>
              <a:rPr lang="zh-TW" altLang="en-US" spc="-15" dirty="0"/>
              <a:t> 背後的理論基礎。每次在更新參數的時候，都會得到一組新的 </a:t>
            </a:r>
            <a:r>
              <a:rPr lang="el-GR" altLang="zh-TW" spc="-15" dirty="0"/>
              <a:t>θ</a:t>
            </a:r>
            <a:r>
              <a:rPr lang="zh-TW" altLang="en-US" spc="-15" dirty="0"/>
              <a:t> 參數。但</a:t>
            </a:r>
            <a:r>
              <a:rPr lang="zh-TW" altLang="en-US" sz="1200" b="0" i="0" kern="1200" dirty="0">
                <a:solidFill>
                  <a:schemeClr val="tx1"/>
                </a:solidFill>
                <a:effectLst/>
                <a:latin typeface="+mn-lt"/>
                <a:ea typeface="+mn-ea"/>
                <a:cs typeface="+mn-cs"/>
              </a:rPr>
              <a:t>每次更新參數後，得到的 </a:t>
            </a:r>
            <a:r>
              <a:rPr lang="en-US" altLang="zh-TW" sz="1200" b="0"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oss </a:t>
            </a:r>
            <a:r>
              <a:rPr lang="zh-TW" altLang="en-US" sz="1200" b="0" i="0" kern="1200" dirty="0">
                <a:solidFill>
                  <a:schemeClr val="tx1"/>
                </a:solidFill>
                <a:effectLst/>
                <a:latin typeface="+mn-lt"/>
                <a:ea typeface="+mn-ea"/>
                <a:cs typeface="+mn-cs"/>
              </a:rPr>
              <a:t>值也會跟著下降嗎？答案是否，每次的迭代更新並不保證 </a:t>
            </a:r>
            <a:r>
              <a:rPr lang="en-US" altLang="zh-TW" sz="1200" b="0" i="0" kern="1200" dirty="0">
                <a:solidFill>
                  <a:schemeClr val="tx1"/>
                </a:solidFill>
                <a:effectLst/>
                <a:latin typeface="+mn-lt"/>
                <a:ea typeface="+mn-ea"/>
                <a:cs typeface="+mn-cs"/>
              </a:rPr>
              <a:t>loss </a:t>
            </a:r>
            <a:r>
              <a:rPr lang="zh-TW" altLang="en-US" sz="1200" b="0" i="0" kern="1200" dirty="0">
                <a:solidFill>
                  <a:schemeClr val="tx1"/>
                </a:solidFill>
                <a:effectLst/>
                <a:latin typeface="+mn-lt"/>
                <a:ea typeface="+mn-ea"/>
                <a:cs typeface="+mn-cs"/>
              </a:rPr>
              <a:t>會下降。</a:t>
            </a:r>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5738F15-A52F-1E4C-A897-A4F440CC5B75}" type="slidenum">
              <a:rPr lang="en-TW" smtClean="0"/>
              <a:t>26</a:t>
            </a:fld>
            <a:endParaRPr lang="en-TW"/>
          </a:p>
        </p:txBody>
      </p:sp>
    </p:spTree>
    <p:extLst>
      <p:ext uri="{BB962C8B-B14F-4D97-AF65-F5344CB8AC3E}">
        <p14:creationId xmlns:p14="http://schemas.microsoft.com/office/powerpoint/2010/main" val="3104704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TW" altLang="en-US" sz="1200" b="0" i="0" kern="1200" dirty="0">
                <a:solidFill>
                  <a:schemeClr val="tx1"/>
                </a:solidFill>
                <a:effectLst/>
                <a:latin typeface="+mn-lt"/>
                <a:ea typeface="+mn-ea"/>
                <a:cs typeface="+mn-cs"/>
              </a:rPr>
              <a:t>對於每一個參數 </a:t>
            </a:r>
            <a:r>
              <a:rPr lang="el-GR" altLang="zh-TW" spc="-15" dirty="0"/>
              <a:t>θ</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畫一個範圍，找出範圍內的最小值，更新中心點參數，再畫一個區域繼續做下去，直到參數無法再更新為止</a:t>
            </a:r>
          </a:p>
          <a:p>
            <a:pPr rtl="0"/>
            <a:r>
              <a:rPr lang="zh-TW" altLang="en-US" sz="1200" b="0" i="0" kern="1200" dirty="0">
                <a:solidFill>
                  <a:schemeClr val="tx1"/>
                </a:solidFill>
                <a:effectLst/>
                <a:latin typeface="+mn-lt"/>
                <a:ea typeface="+mn-ea"/>
                <a:cs typeface="+mn-cs"/>
              </a:rPr>
              <a:t>那要怎麼在紅色的圈圈區域中，找出一個可以讓 </a:t>
            </a:r>
            <a:r>
              <a:rPr lang="en-US" altLang="zh-TW" sz="1200" b="0"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oss </a:t>
            </a:r>
            <a:r>
              <a:rPr lang="zh-TW" altLang="en-US" sz="1200" b="0" i="0" kern="1200" dirty="0">
                <a:solidFill>
                  <a:schemeClr val="tx1"/>
                </a:solidFill>
                <a:effectLst/>
                <a:latin typeface="+mn-lt"/>
                <a:ea typeface="+mn-ea"/>
                <a:cs typeface="+mn-cs"/>
              </a:rPr>
              <a:t>最小的參數呢？</a:t>
            </a:r>
            <a:endParaRPr lang="en-US" altLang="zh-TW" sz="1200" b="0" i="0" kern="1200" dirty="0">
              <a:solidFill>
                <a:schemeClr val="tx1"/>
              </a:solidFill>
              <a:effectLst/>
              <a:latin typeface="+mn-lt"/>
              <a:ea typeface="+mn-ea"/>
              <a:cs typeface="+mn-cs"/>
            </a:endParaRPr>
          </a:p>
          <a:p>
            <a:pPr rtl="0"/>
            <a:r>
              <a:rPr lang="zh-TW" altLang="en-US" sz="1200" b="0" i="0" kern="1200" dirty="0">
                <a:solidFill>
                  <a:schemeClr val="tx1"/>
                </a:solidFill>
                <a:effectLst/>
                <a:latin typeface="+mn-lt"/>
                <a:ea typeface="+mn-ea"/>
                <a:cs typeface="+mn-cs"/>
              </a:rPr>
              <a:t>這個問題要使用泰勒展開式來看。</a:t>
            </a:r>
          </a:p>
          <a:p>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28</a:t>
            </a:fld>
            <a:endParaRPr lang="en-TW"/>
          </a:p>
        </p:txBody>
      </p:sp>
    </p:spTree>
    <p:extLst>
      <p:ext uri="{BB962C8B-B14F-4D97-AF65-F5344CB8AC3E}">
        <p14:creationId xmlns:p14="http://schemas.microsoft.com/office/powerpoint/2010/main" val="652733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如果我們將</a:t>
            </a:r>
            <a:r>
              <a:rPr lang="zh-TW" altLang="en-US" dirty="0"/>
              <a:t> </a:t>
            </a:r>
            <a:r>
              <a:rPr lang="en-US" sz="1200" spc="-20" dirty="0"/>
              <a:t>Gradient</a:t>
            </a:r>
            <a:r>
              <a:rPr lang="en-US" sz="1200" spc="-25" dirty="0"/>
              <a:t> </a:t>
            </a:r>
            <a:r>
              <a:rPr lang="en-US" sz="1200" spc="-10" dirty="0"/>
              <a:t>Descent</a:t>
            </a:r>
            <a:r>
              <a:rPr lang="zh-TW" altLang="en-US" sz="1200" spc="-10" dirty="0"/>
              <a:t> 視覺化的話他會長得像這樣。假設我們現在有兩個參數 </a:t>
            </a:r>
            <a:r>
              <a:rPr lang="en-TW" sz="1200" spc="-20" dirty="0">
                <a:latin typeface="Cambria Math"/>
                <a:cs typeface="Cambria Math"/>
              </a:rPr>
              <a:t>𝜃</a:t>
            </a:r>
            <a:r>
              <a:rPr lang="en-TW" sz="1200" spc="-20" baseline="-25000" dirty="0">
                <a:latin typeface="Cambria Math"/>
                <a:cs typeface="Cambria Math"/>
              </a:rPr>
              <a:t>1</a:t>
            </a:r>
            <a:r>
              <a:rPr lang="en-TW" sz="1200" spc="-20" dirty="0">
                <a:latin typeface="Cambria Math"/>
                <a:cs typeface="Cambria Math"/>
              </a:rPr>
              <a:t> 與</a:t>
            </a:r>
            <a:r>
              <a:rPr lang="zh-TW" altLang="en-US" sz="1200" spc="-20" dirty="0">
                <a:latin typeface="Cambria Math"/>
                <a:cs typeface="Cambria Math"/>
              </a:rPr>
              <a:t> </a:t>
            </a:r>
            <a:r>
              <a:rPr lang="en-TW" sz="1400" spc="-20" dirty="0">
                <a:latin typeface="Cambria Math"/>
                <a:cs typeface="Cambria Math"/>
              </a:rPr>
              <a:t>𝜃</a:t>
            </a:r>
            <a:r>
              <a:rPr lang="en-TW" sz="1600" spc="-30" baseline="-15873" dirty="0">
                <a:latin typeface="Cambria Math"/>
                <a:cs typeface="Cambria Math"/>
              </a:rPr>
              <a:t>2</a:t>
            </a:r>
            <a:r>
              <a:rPr lang="zh-TW" altLang="en-US" sz="1600" spc="-30" baseline="-15873" dirty="0">
                <a:latin typeface="Cambria Math"/>
                <a:cs typeface="Cambria Math"/>
              </a:rPr>
              <a:t> </a:t>
            </a:r>
            <a:r>
              <a:rPr lang="zh-TW" altLang="en-US" sz="1600" spc="-30" baseline="0" dirty="0">
                <a:latin typeface="Cambria Math"/>
                <a:cs typeface="Cambria Math"/>
              </a:rPr>
              <a:t>，並隨機的選一個初始位置</a:t>
            </a:r>
            <a:r>
              <a:rPr lang="en-US" altLang="zh-TW" sz="1600" spc="-30" baseline="0" dirty="0">
                <a:latin typeface="Cambria Math"/>
                <a:cs typeface="Cambria Math"/>
              </a:rPr>
              <a:t> </a:t>
            </a:r>
            <a:r>
              <a:rPr lang="en-TW" sz="1600" spc="-20" dirty="0">
                <a:latin typeface="Cambria Math"/>
                <a:cs typeface="Cambria Math"/>
              </a:rPr>
              <a:t>𝜃</a:t>
            </a:r>
            <a:r>
              <a:rPr lang="en-TW" sz="1600" spc="-20" baseline="30000" dirty="0">
                <a:latin typeface="Cambria Math"/>
                <a:cs typeface="Cambria Math"/>
              </a:rPr>
              <a:t>0 </a:t>
            </a:r>
            <a:r>
              <a:rPr lang="en-TW" sz="1600" spc="-20" baseline="0" dirty="0">
                <a:latin typeface="Cambria Math"/>
                <a:cs typeface="Cambria Math"/>
              </a:rPr>
              <a:t>。接下來計算在</a:t>
            </a:r>
            <a:r>
              <a:rPr lang="zh-TW" altLang="en-US" sz="1600" spc="-20" baseline="0" dirty="0">
                <a:latin typeface="Cambria Math"/>
                <a:cs typeface="Cambria Math"/>
              </a:rPr>
              <a:t> </a:t>
            </a:r>
            <a:r>
              <a:rPr lang="en-TW" sz="1600" spc="-20" dirty="0">
                <a:latin typeface="Cambria Math"/>
                <a:cs typeface="Cambria Math"/>
              </a:rPr>
              <a:t>𝜃</a:t>
            </a:r>
            <a:r>
              <a:rPr lang="en-TW" sz="1600" spc="-20" baseline="30000" dirty="0">
                <a:latin typeface="Cambria Math"/>
                <a:cs typeface="Cambria Math"/>
              </a:rPr>
              <a:t>0</a:t>
            </a:r>
            <a:r>
              <a:rPr lang="zh-TW" altLang="en-US" sz="1600" spc="-20" baseline="30000" dirty="0">
                <a:latin typeface="Cambria Math"/>
                <a:cs typeface="Cambria Math"/>
              </a:rPr>
              <a:t> </a:t>
            </a:r>
            <a:r>
              <a:rPr lang="zh-TW" altLang="en-US" sz="1600" spc="-20" baseline="0" dirty="0">
                <a:latin typeface="Cambria Math"/>
                <a:cs typeface="Cambria Math"/>
              </a:rPr>
              <a:t>這個點它的參數對 </a:t>
            </a:r>
            <a:r>
              <a:rPr lang="en-US" altLang="zh-TW" sz="1600" spc="-20" baseline="0" dirty="0">
                <a:latin typeface="Cambria Math"/>
                <a:cs typeface="Cambria Math"/>
              </a:rPr>
              <a:t>loss function</a:t>
            </a:r>
            <a:r>
              <a:rPr lang="zh-TW" altLang="en-US" sz="1600" spc="-20" baseline="0" dirty="0">
                <a:latin typeface="Cambria Math"/>
                <a:cs typeface="Cambria Math"/>
              </a:rPr>
              <a:t> 的偏微分。假設參數對 </a:t>
            </a:r>
            <a:r>
              <a:rPr lang="en-US" altLang="zh-TW" sz="1600" spc="-20" baseline="0" dirty="0">
                <a:latin typeface="Cambria Math"/>
                <a:cs typeface="Cambria Math"/>
              </a:rPr>
              <a:t>loss function</a:t>
            </a:r>
            <a:r>
              <a:rPr lang="zh-TW" altLang="en-US" sz="1600" spc="-20" baseline="0" dirty="0">
                <a:latin typeface="Cambria Math"/>
                <a:cs typeface="Cambria Math"/>
              </a:rPr>
              <a:t> 的斜率是同中紅色的箭頭。更新參數的方式是，將梯度乘上學習速率再加上一個負號就是圖中藍色的箭頭。再將計算出來的結果加上</a:t>
            </a:r>
            <a:r>
              <a:rPr lang="en-US" altLang="zh-TW" sz="1600" spc="-20" baseline="0" dirty="0">
                <a:latin typeface="Cambria Math"/>
                <a:cs typeface="Cambria Math"/>
              </a:rPr>
              <a:t> </a:t>
            </a:r>
            <a:r>
              <a:rPr lang="en-TW" sz="1600" spc="-20" dirty="0">
                <a:latin typeface="Cambria Math"/>
                <a:cs typeface="Cambria Math"/>
              </a:rPr>
              <a:t>𝜃</a:t>
            </a:r>
            <a:r>
              <a:rPr lang="en-TW" sz="1600" spc="-20" baseline="30000" dirty="0">
                <a:latin typeface="Cambria Math"/>
                <a:cs typeface="Cambria Math"/>
              </a:rPr>
              <a:t>0  </a:t>
            </a:r>
            <a:r>
              <a:rPr lang="en-TW" sz="1600" spc="-20" baseline="0" dirty="0">
                <a:latin typeface="Cambria Math"/>
                <a:cs typeface="Cambria Math"/>
              </a:rPr>
              <a:t>就會得到更新的參數</a:t>
            </a:r>
            <a:r>
              <a:rPr lang="zh-TW" altLang="en-US" sz="1600" spc="-20" baseline="0" dirty="0">
                <a:latin typeface="Cambria Math"/>
                <a:cs typeface="Cambria Math"/>
              </a:rPr>
              <a:t> </a:t>
            </a:r>
            <a:r>
              <a:rPr lang="en-TW" sz="1600" spc="-20" dirty="0">
                <a:latin typeface="Cambria Math"/>
                <a:cs typeface="Cambria Math"/>
              </a:rPr>
              <a:t>𝜃</a:t>
            </a:r>
            <a:r>
              <a:rPr lang="en-TW" sz="1600" spc="-20" baseline="30000" dirty="0">
                <a:latin typeface="Cambria Math"/>
                <a:cs typeface="Cambria Math"/>
              </a:rPr>
              <a:t>1</a:t>
            </a:r>
            <a:r>
              <a:rPr lang="en-TW" sz="1600" spc="-20" baseline="0" dirty="0">
                <a:latin typeface="Cambria Math"/>
                <a:cs typeface="Cambria Math"/>
              </a:rPr>
              <a:t>。以上步驟反覆地持續進行下去，算一梯度更新一次方向直到收斂。</a:t>
            </a:r>
            <a:endParaRPr lang="en-TW" sz="1600" baseline="0" dirty="0">
              <a:latin typeface="Cambria Math"/>
              <a:cs typeface="Cambria Math"/>
            </a:endParaRPr>
          </a:p>
        </p:txBody>
      </p:sp>
      <p:sp>
        <p:nvSpPr>
          <p:cNvPr id="4" name="Slide Number Placeholder 3"/>
          <p:cNvSpPr>
            <a:spLocks noGrp="1"/>
          </p:cNvSpPr>
          <p:nvPr>
            <p:ph type="sldNum" sz="quarter" idx="5"/>
          </p:nvPr>
        </p:nvSpPr>
        <p:spPr/>
        <p:txBody>
          <a:bodyPr/>
          <a:lstStyle/>
          <a:p>
            <a:fld id="{55738F15-A52F-1E4C-A897-A4F440CC5B75}" type="slidenum">
              <a:rPr lang="en-TW" smtClean="0"/>
              <a:t>3</a:t>
            </a:fld>
            <a:endParaRPr lang="en-TW"/>
          </a:p>
        </p:txBody>
      </p:sp>
    </p:spTree>
    <p:extLst>
      <p:ext uri="{BB962C8B-B14F-4D97-AF65-F5344CB8AC3E}">
        <p14:creationId xmlns:p14="http://schemas.microsoft.com/office/powerpoint/2010/main" val="402018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泰勒展開式告訴我們任何一個 </a:t>
            </a:r>
            <a:r>
              <a:rPr lang="en-US" altLang="zh-TW" sz="1200" b="0" i="0" kern="1200" dirty="0">
                <a:solidFill>
                  <a:schemeClr val="tx1"/>
                </a:solidFill>
                <a:effectLst/>
                <a:latin typeface="+mn-lt"/>
                <a:ea typeface="+mn-ea"/>
                <a:cs typeface="+mn-cs"/>
              </a:rPr>
              <a:t>function</a:t>
            </a:r>
            <a:r>
              <a:rPr lang="zh-TW" altLang="en-US" sz="1200" b="0" i="0" kern="1200" dirty="0">
                <a:solidFill>
                  <a:schemeClr val="tx1"/>
                </a:solidFill>
                <a:effectLst/>
                <a:latin typeface="+mn-lt"/>
                <a:ea typeface="+mn-ea"/>
                <a:cs typeface="+mn-cs"/>
              </a:rPr>
              <a:t>，如果在</a:t>
            </a:r>
            <a:r>
              <a:rPr lang="en-US" altLang="zh-TW" sz="1200" b="0" i="0" kern="1200" dirty="0">
                <a:solidFill>
                  <a:schemeClr val="tx1"/>
                </a:solidFill>
                <a:effectLst/>
                <a:latin typeface="+mn-lt"/>
                <a:ea typeface="+mn-ea"/>
                <a:cs typeface="+mn-cs"/>
              </a:rPr>
              <a:t> x=x0</a:t>
            </a:r>
            <a:r>
              <a:rPr lang="zh-TW" altLang="en-US" sz="1200" b="0" i="0" kern="1200" dirty="0">
                <a:solidFill>
                  <a:schemeClr val="tx1"/>
                </a:solidFill>
                <a:effectLst/>
                <a:latin typeface="+mn-lt"/>
                <a:ea typeface="+mn-ea"/>
                <a:cs typeface="+mn-cs"/>
              </a:rPr>
              <a:t> 這個點是 </a:t>
            </a:r>
            <a:r>
              <a:rPr lang="en-US" altLang="zh-TW" sz="1200" b="0" i="0" kern="1200" dirty="0">
                <a:solidFill>
                  <a:schemeClr val="tx1"/>
                </a:solidFill>
                <a:effectLst/>
                <a:latin typeface="+mn-lt"/>
                <a:ea typeface="+mn-ea"/>
                <a:cs typeface="+mn-cs"/>
              </a:rPr>
              <a:t>infinitely  differentiable</a:t>
            </a:r>
            <a:r>
              <a:rPr lang="zh-TW" altLang="en-US" sz="1200" b="0" i="0" kern="1200" dirty="0">
                <a:solidFill>
                  <a:schemeClr val="tx1"/>
                </a:solidFill>
                <a:effectLst/>
                <a:latin typeface="+mn-lt"/>
                <a:ea typeface="+mn-ea"/>
                <a:cs typeface="+mn-cs"/>
              </a:rPr>
              <a:t> </a:t>
            </a:r>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29</a:t>
            </a:fld>
            <a:endParaRPr lang="en-TW"/>
          </a:p>
        </p:txBody>
      </p:sp>
    </p:spTree>
    <p:extLst>
      <p:ext uri="{BB962C8B-B14F-4D97-AF65-F5344CB8AC3E}">
        <p14:creationId xmlns:p14="http://schemas.microsoft.com/office/powerpoint/2010/main" val="3281895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Gradient Descent </a:t>
            </a:r>
            <a:r>
              <a:rPr lang="zh-TW" altLang="en-US" sz="1200" b="0" i="0" kern="1200" dirty="0">
                <a:solidFill>
                  <a:schemeClr val="tx1"/>
                </a:solidFill>
                <a:effectLst/>
                <a:latin typeface="+mn-lt"/>
                <a:ea typeface="+mn-ea"/>
                <a:cs typeface="+mn-cs"/>
              </a:rPr>
              <a:t>的限制是很多情況會卡在區域最佳。</a:t>
            </a:r>
          </a:p>
          <a:p>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37</a:t>
            </a:fld>
            <a:endParaRPr lang="en-TW"/>
          </a:p>
        </p:txBody>
      </p:sp>
    </p:spTree>
    <p:extLst>
      <p:ext uri="{BB962C8B-B14F-4D97-AF65-F5344CB8AC3E}">
        <p14:creationId xmlns:p14="http://schemas.microsoft.com/office/powerpoint/2010/main" val="284954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第一個要點是小心調整學習速率。</a:t>
            </a:r>
          </a:p>
        </p:txBody>
      </p:sp>
      <p:sp>
        <p:nvSpPr>
          <p:cNvPr id="4" name="Slide Number Placeholder 3"/>
          <p:cNvSpPr>
            <a:spLocks noGrp="1"/>
          </p:cNvSpPr>
          <p:nvPr>
            <p:ph type="sldNum" sz="quarter" idx="5"/>
          </p:nvPr>
        </p:nvSpPr>
        <p:spPr/>
        <p:txBody>
          <a:bodyPr/>
          <a:lstStyle/>
          <a:p>
            <a:fld id="{55738F15-A52F-1E4C-A897-A4F440CC5B75}" type="slidenum">
              <a:rPr lang="en-TW" smtClean="0"/>
              <a:t>4</a:t>
            </a:fld>
            <a:endParaRPr lang="en-TW"/>
          </a:p>
        </p:txBody>
      </p:sp>
    </p:spTree>
    <p:extLst>
      <p:ext uri="{BB962C8B-B14F-4D97-AF65-F5344CB8AC3E}">
        <p14:creationId xmlns:p14="http://schemas.microsoft.com/office/powerpoint/2010/main" val="250457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有時候學習速率會產生一些問題。舉例來說，假設這個是我們的 loss function 的曲線長這個樣子。如果今天學習率設定的剛剛好的話，會照紅色的路徑一路下降到最低點。如果今天學習速率調太小的話，就如藍色的路徑收斂非常慢。只要給他夠多的迭代次數，他終究還是會走到谷底。如果今天學習速率調整有一點大，就如圖中的綠色的箭頭，每次更新的步伐過大導致永遠在山谷的口上面來回震盪而無法走到特別低的地方。甚至如果學習速率調一個非常大的話，如綠色箭頭所示，</a:t>
            </a:r>
            <a:r>
              <a:rPr lang="zh-TW" altLang="en-US" dirty="0"/>
              <a:t>更新步伐太大沒辦法有效收斂。</a:t>
            </a:r>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5</a:t>
            </a:fld>
            <a:endParaRPr lang="en-TW"/>
          </a:p>
        </p:txBody>
      </p:sp>
    </p:spTree>
    <p:extLst>
      <p:ext uri="{BB962C8B-B14F-4D97-AF65-F5344CB8AC3E}">
        <p14:creationId xmlns:p14="http://schemas.microsoft.com/office/powerpoint/2010/main" val="1630744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調一個好的學習速率不是個簡單的事情，我們每次學習必須要將每次迭代的 loss</a:t>
            </a:r>
            <a:r>
              <a:rPr lang="zh-TW" altLang="en-US" dirty="0"/>
              <a:t> 曲線繪製出來才能評估模型收斂成果。有些自動的方法可以幫我們調整學習速率。通常我們希望隨著更新迭代次數越多而學習速率會逐漸越小。因為當我們從一開始隨機起點的時候，最好的一組解通常離最低點是比較遠的。因此一開始的更新步伐希望踏大一點，才能更快接近最低點。但是經過好幾次參數更新後，已經離目標很接近了，所以此時應該降低學習速率使得模型能夠收斂在最低點的地方。</a:t>
            </a:r>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6</a:t>
            </a:fld>
            <a:endParaRPr lang="en-TW"/>
          </a:p>
        </p:txBody>
      </p:sp>
    </p:spTree>
    <p:extLst>
      <p:ext uri="{BB962C8B-B14F-4D97-AF65-F5344CB8AC3E}">
        <p14:creationId xmlns:p14="http://schemas.microsoft.com/office/powerpoint/2010/main" val="204743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15" dirty="0" err="1"/>
              <a:t>Adagrad</a:t>
            </a:r>
            <a:r>
              <a:rPr lang="zh-TW" altLang="en-US" sz="1200" spc="-15" dirty="0"/>
              <a:t> 的方式是採用每一個學習的參數都有各自獨立的學習速率。進行梯度下降的時候，每個參數的學習速率都會除上先前算出來的微分值的平方根。</a:t>
            </a:r>
            <a:endParaRPr lang="en-US" altLang="zh-TW" sz="1200" spc="-15" dirty="0"/>
          </a:p>
          <a:p>
            <a:pPr marL="0" marR="0" lvl="0" indent="0" algn="l" defTabSz="914400" rtl="0" eaLnBrk="1" fontAlgn="auto" latinLnBrk="0" hangingPunct="1">
              <a:lnSpc>
                <a:spcPct val="100000"/>
              </a:lnSpc>
              <a:spcBef>
                <a:spcPts val="0"/>
              </a:spcBef>
              <a:spcAft>
                <a:spcPts val="0"/>
              </a:spcAft>
              <a:buClrTx/>
              <a:buSzTx/>
              <a:buFontTx/>
              <a:buNone/>
              <a:tabLst/>
              <a:defRPr/>
            </a:pPr>
            <a:r>
              <a:rPr lang="en-TW" sz="2400" spc="135" baseline="-16865" dirty="0">
                <a:latin typeface="Cambria Math"/>
                <a:cs typeface="Cambria Math"/>
              </a:rPr>
              <a:t>𝜎</a:t>
            </a:r>
            <a:r>
              <a:rPr lang="en-TW" sz="1200" spc="90" dirty="0">
                <a:latin typeface="Cambria Math"/>
                <a:cs typeface="Cambria Math"/>
              </a:rPr>
              <a:t>𝑡是過去所有微分的值再加上</a:t>
            </a:r>
            <a:r>
              <a:rPr lang="zh-TW" altLang="en-US" sz="1200" kern="1200" spc="-15" dirty="0">
                <a:solidFill>
                  <a:schemeClr val="tx1"/>
                </a:solidFill>
                <a:latin typeface="Calibri Light"/>
                <a:ea typeface="+mn-ea"/>
                <a:cs typeface="Calibri Light"/>
              </a:rPr>
              <a:t>均</a:t>
            </a:r>
            <a:r>
              <a:rPr lang="en-TW" sz="1200" spc="90" dirty="0">
                <a:latin typeface="Cambria Math"/>
                <a:cs typeface="Cambria Math"/>
              </a:rPr>
              <a:t>方根，這一個值對每個參數是不一樣的，因此每個學習速率都會不同。</a:t>
            </a:r>
            <a:endParaRPr lang="en-TW" sz="1200" dirty="0">
              <a:latin typeface="Cambria Math"/>
              <a:cs typeface="Cambria Math"/>
            </a:endParaRPr>
          </a:p>
        </p:txBody>
      </p:sp>
      <p:sp>
        <p:nvSpPr>
          <p:cNvPr id="4" name="Slide Number Placeholder 3"/>
          <p:cNvSpPr>
            <a:spLocks noGrp="1"/>
          </p:cNvSpPr>
          <p:nvPr>
            <p:ph type="sldNum" sz="quarter" idx="5"/>
          </p:nvPr>
        </p:nvSpPr>
        <p:spPr/>
        <p:txBody>
          <a:bodyPr/>
          <a:lstStyle/>
          <a:p>
            <a:fld id="{55738F15-A52F-1E4C-A897-A4F440CC5B75}" type="slidenum">
              <a:rPr lang="en-TW" smtClean="0"/>
              <a:t>7</a:t>
            </a:fld>
            <a:endParaRPr lang="en-TW"/>
          </a:p>
        </p:txBody>
      </p:sp>
    </p:spTree>
    <p:extLst>
      <p:ext uri="{BB962C8B-B14F-4D97-AF65-F5344CB8AC3E}">
        <p14:creationId xmlns:p14="http://schemas.microsoft.com/office/powerpoint/2010/main" val="49017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這裡實際舉個例子來看看 </a:t>
            </a:r>
            <a:r>
              <a:rPr lang="en-US" sz="1200" spc="-15" dirty="0" err="1">
                <a:latin typeface="Calibri Light"/>
                <a:cs typeface="Calibri Light"/>
              </a:rPr>
              <a:t>Adagrad</a:t>
            </a:r>
            <a:r>
              <a:rPr lang="zh-TW" altLang="en-US" sz="1200" spc="-15" dirty="0">
                <a:latin typeface="Calibri Light"/>
                <a:cs typeface="Calibri Light"/>
              </a:rPr>
              <a:t> 是如何實作的。假設現在的初始值是 </a:t>
            </a:r>
            <a:r>
              <a:rPr lang="en-US" altLang="zh-TW" sz="1200" spc="-15" dirty="0">
                <a:latin typeface="Calibri Light"/>
                <a:cs typeface="Calibri Light"/>
              </a:rPr>
              <a:t>w0</a:t>
            </a:r>
            <a:r>
              <a:rPr lang="zh-TW" altLang="en-US" sz="1200" spc="-15" dirty="0">
                <a:latin typeface="Calibri Light"/>
                <a:cs typeface="Calibri Light"/>
              </a:rPr>
              <a:t>，接下來在 </a:t>
            </a:r>
            <a:r>
              <a:rPr lang="en-US" altLang="zh-TW" sz="1200" spc="-15" dirty="0">
                <a:latin typeface="Calibri Light"/>
                <a:cs typeface="Calibri Light"/>
              </a:rPr>
              <a:t>w0</a:t>
            </a:r>
            <a:r>
              <a:rPr lang="zh-TW" altLang="en-US" sz="1200" spc="-15" dirty="0">
                <a:latin typeface="Calibri Light"/>
                <a:cs typeface="Calibri Light"/>
              </a:rPr>
              <a:t> 那點進行微分</a:t>
            </a:r>
            <a:r>
              <a:rPr lang="en-US" altLang="zh-TW" sz="1200" spc="-15" dirty="0">
                <a:latin typeface="Calibri Light"/>
                <a:cs typeface="Calibri Light"/>
              </a:rPr>
              <a:t>(g0)</a:t>
            </a:r>
            <a:r>
              <a:rPr lang="zh-TW" altLang="en-US" sz="1200" spc="-15" dirty="0">
                <a:latin typeface="Calibri Light"/>
                <a:cs typeface="Calibri Light"/>
              </a:rPr>
              <a:t>，至於學習數率</a:t>
            </a:r>
            <a:r>
              <a:rPr lang="zh-TW" altLang="en-US" sz="1200" kern="1200" spc="-15" dirty="0">
                <a:solidFill>
                  <a:schemeClr val="tx1"/>
                </a:solidFill>
                <a:latin typeface="Calibri Light"/>
                <a:ea typeface="+mn-ea"/>
                <a:cs typeface="Calibri Light"/>
              </a:rPr>
              <a:t>是 </a:t>
            </a:r>
            <a:r>
              <a:rPr lang="en-TW" sz="1200" kern="1200" spc="-15" dirty="0">
                <a:solidFill>
                  <a:schemeClr val="tx1"/>
                </a:solidFill>
                <a:latin typeface="Calibri Light"/>
                <a:ea typeface="+mn-ea"/>
                <a:cs typeface="Calibri Light"/>
              </a:rPr>
              <a:t>𝜂0</a:t>
            </a:r>
            <a:r>
              <a:rPr lang="en-US" altLang="zh-TW" sz="1200" kern="1200" spc="-15" dirty="0">
                <a:solidFill>
                  <a:schemeClr val="tx1"/>
                </a:solidFill>
                <a:latin typeface="Calibri Light"/>
                <a:ea typeface="+mn-ea"/>
                <a:cs typeface="Calibri Light"/>
              </a:rPr>
              <a:t>/</a:t>
            </a:r>
            <a:r>
              <a:rPr lang="en-TW" sz="1200" kern="1200" spc="-15" dirty="0">
                <a:solidFill>
                  <a:schemeClr val="tx1"/>
                </a:solidFill>
                <a:latin typeface="Calibri Light"/>
                <a:ea typeface="+mn-ea"/>
                <a:cs typeface="Calibri Light"/>
              </a:rPr>
              <a:t>𝜎0。其中 𝜂 是一個依賴於時間參數，那</a:t>
            </a:r>
            <a:r>
              <a:rPr lang="zh-TW" altLang="en-US" sz="1200" kern="1200" spc="-15" dirty="0">
                <a:solidFill>
                  <a:schemeClr val="tx1"/>
                </a:solidFill>
                <a:latin typeface="Calibri Light"/>
                <a:ea typeface="+mn-ea"/>
                <a:cs typeface="Calibri Light"/>
              </a:rPr>
              <a:t> </a:t>
            </a:r>
            <a:r>
              <a:rPr lang="en-TW" sz="1200" kern="1200" spc="-15" dirty="0">
                <a:solidFill>
                  <a:schemeClr val="tx1"/>
                </a:solidFill>
                <a:latin typeface="Calibri Light"/>
                <a:ea typeface="+mn-ea"/>
                <a:cs typeface="Calibri Light"/>
              </a:rPr>
              <a:t>𝜎</a:t>
            </a:r>
            <a:r>
              <a:rPr lang="zh-TW" altLang="en-US" sz="1200" kern="1200" spc="-15" dirty="0">
                <a:solidFill>
                  <a:schemeClr val="tx1"/>
                </a:solidFill>
                <a:latin typeface="Calibri Light"/>
                <a:ea typeface="+mn-ea"/>
                <a:cs typeface="Calibri Light"/>
              </a:rPr>
              <a:t> 會計算過去所有微分值的均方根。</a:t>
            </a:r>
            <a:endParaRPr lang="en-TW" sz="1200" kern="1200" spc="-15" dirty="0">
              <a:solidFill>
                <a:schemeClr val="tx1"/>
              </a:solidFill>
              <a:latin typeface="Calibri Light"/>
              <a:ea typeface="+mn-ea"/>
              <a:cs typeface="Calibri Light"/>
            </a:endParaRPr>
          </a:p>
          <a:p>
            <a:endParaRPr lang="en-US" altLang="zh-TW" sz="1200" spc="-15" dirty="0">
              <a:latin typeface="Calibri Light"/>
              <a:cs typeface="Calibri Light"/>
            </a:endParaRPr>
          </a:p>
        </p:txBody>
      </p:sp>
      <p:sp>
        <p:nvSpPr>
          <p:cNvPr id="4" name="Slide Number Placeholder 3"/>
          <p:cNvSpPr>
            <a:spLocks noGrp="1"/>
          </p:cNvSpPr>
          <p:nvPr>
            <p:ph type="sldNum" sz="quarter" idx="5"/>
          </p:nvPr>
        </p:nvSpPr>
        <p:spPr/>
        <p:txBody>
          <a:bodyPr/>
          <a:lstStyle/>
          <a:p>
            <a:fld id="{55738F15-A52F-1E4C-A897-A4F440CC5B75}" type="slidenum">
              <a:rPr lang="en-TW" smtClean="0"/>
              <a:t>8</a:t>
            </a:fld>
            <a:endParaRPr lang="en-TW"/>
          </a:p>
        </p:txBody>
      </p:sp>
    </p:spTree>
    <p:extLst>
      <p:ext uri="{BB962C8B-B14F-4D97-AF65-F5344CB8AC3E}">
        <p14:creationId xmlns:p14="http://schemas.microsoft.com/office/powerpoint/2010/main" val="198400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由於分子分母都有根號 t+1</a:t>
            </a:r>
            <a:r>
              <a:rPr lang="zh-TW" altLang="en-US" dirty="0"/>
              <a:t> 因此可以互相抵銷。</a:t>
            </a:r>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9</a:t>
            </a:fld>
            <a:endParaRPr lang="en-TW"/>
          </a:p>
        </p:txBody>
      </p:sp>
    </p:spTree>
    <p:extLst>
      <p:ext uri="{BB962C8B-B14F-4D97-AF65-F5344CB8AC3E}">
        <p14:creationId xmlns:p14="http://schemas.microsoft.com/office/powerpoint/2010/main" val="241896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Adagrad</a:t>
            </a:r>
            <a:r>
              <a:rPr lang="zh-TW" altLang="en-US" dirty="0"/>
              <a:t> 參數更新整體而言是會越來越慢的，因為他有加上時間依賴。自適應調整學習速率有很多種方法，其中</a:t>
            </a:r>
            <a:r>
              <a:rPr lang="en-US" altLang="zh-TW" dirty="0"/>
              <a:t> </a:t>
            </a:r>
            <a:r>
              <a:rPr lang="en-TW" dirty="0"/>
              <a:t>Adagrad</a:t>
            </a:r>
            <a:r>
              <a:rPr lang="zh-TW" altLang="en-US" dirty="0"/>
              <a:t> 僅是其中一種。</a:t>
            </a:r>
            <a:endParaRPr lang="en-US" altLang="zh-TW" dirty="0"/>
          </a:p>
          <a:p>
            <a:pPr rtl="0"/>
            <a:r>
              <a:rPr lang="en-US" sz="1200" b="0" i="0" kern="1200" dirty="0" err="1">
                <a:solidFill>
                  <a:schemeClr val="tx1"/>
                </a:solidFill>
                <a:effectLst/>
                <a:latin typeface="+mn-lt"/>
                <a:ea typeface="+mn-ea"/>
                <a:cs typeface="+mn-cs"/>
              </a:rPr>
              <a:t>Gradiant</a:t>
            </a:r>
            <a:r>
              <a:rPr lang="en-US" sz="1200" b="0" i="0" kern="1200" dirty="0">
                <a:solidFill>
                  <a:schemeClr val="tx1"/>
                </a:solidFill>
                <a:effectLst/>
                <a:latin typeface="+mn-lt"/>
                <a:ea typeface="+mn-ea"/>
                <a:cs typeface="+mn-cs"/>
              </a:rPr>
              <a:t> Descent </a:t>
            </a:r>
            <a:r>
              <a:rPr lang="zh-TW" altLang="en-US" sz="1200" b="0" i="0" kern="1200" dirty="0">
                <a:solidFill>
                  <a:schemeClr val="tx1"/>
                </a:solidFill>
                <a:effectLst/>
                <a:latin typeface="+mn-lt"/>
                <a:ea typeface="+mn-ea"/>
                <a:cs typeface="+mn-cs"/>
              </a:rPr>
              <a:t>的參數更新，要看微分的值，越大更新越快。在 </a:t>
            </a:r>
            <a:r>
              <a:rPr lang="en-US" sz="1200" b="0" i="0" kern="1200" dirty="0" err="1">
                <a:solidFill>
                  <a:schemeClr val="tx1"/>
                </a:solidFill>
                <a:effectLst/>
                <a:latin typeface="+mn-lt"/>
                <a:ea typeface="+mn-ea"/>
                <a:cs typeface="+mn-cs"/>
              </a:rPr>
              <a:t>Adagrad</a:t>
            </a:r>
            <a:r>
              <a:rPr lang="en-US"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的公式裡面，分子紅色部分是微分越大，參數 </a:t>
            </a:r>
            <a:r>
              <a:rPr lang="en-US" sz="1200" b="0" i="0" kern="1200" dirty="0">
                <a:solidFill>
                  <a:schemeClr val="tx1"/>
                </a:solidFill>
                <a:effectLst/>
                <a:latin typeface="+mn-lt"/>
                <a:ea typeface="+mn-ea"/>
                <a:cs typeface="+mn-cs"/>
              </a:rPr>
              <a:t>update </a:t>
            </a:r>
            <a:r>
              <a:rPr lang="zh-TW" altLang="en-US" sz="1200" b="0" i="0" kern="1200" dirty="0">
                <a:solidFill>
                  <a:schemeClr val="tx1"/>
                </a:solidFill>
                <a:effectLst/>
                <a:latin typeface="+mn-lt"/>
                <a:ea typeface="+mn-ea"/>
                <a:cs typeface="+mn-cs"/>
              </a:rPr>
              <a:t>的步伐越大。但是分母藍色部分的效果，影響當微分越大，參數  </a:t>
            </a:r>
            <a:r>
              <a:rPr lang="en-US" sz="1200" b="0" i="0" kern="1200" dirty="0">
                <a:solidFill>
                  <a:schemeClr val="tx1"/>
                </a:solidFill>
                <a:effectLst/>
                <a:latin typeface="+mn-lt"/>
                <a:ea typeface="+mn-ea"/>
                <a:cs typeface="+mn-cs"/>
              </a:rPr>
              <a:t>update </a:t>
            </a:r>
            <a:r>
              <a:rPr lang="zh-TW" altLang="en-US" sz="1200" b="0" i="0" kern="1200" dirty="0">
                <a:solidFill>
                  <a:schemeClr val="tx1"/>
                </a:solidFill>
                <a:effectLst/>
                <a:latin typeface="+mn-lt"/>
                <a:ea typeface="+mn-ea"/>
                <a:cs typeface="+mn-cs"/>
              </a:rPr>
              <a:t>步伐越小，跟分子的影響衝突</a:t>
            </a:r>
          </a:p>
          <a:p>
            <a:endParaRPr lang="en-TW" dirty="0"/>
          </a:p>
        </p:txBody>
      </p:sp>
      <p:sp>
        <p:nvSpPr>
          <p:cNvPr id="4" name="Slide Number Placeholder 3"/>
          <p:cNvSpPr>
            <a:spLocks noGrp="1"/>
          </p:cNvSpPr>
          <p:nvPr>
            <p:ph type="sldNum" sz="quarter" idx="5"/>
          </p:nvPr>
        </p:nvSpPr>
        <p:spPr/>
        <p:txBody>
          <a:bodyPr/>
          <a:lstStyle/>
          <a:p>
            <a:fld id="{55738F15-A52F-1E4C-A897-A4F440CC5B75}" type="slidenum">
              <a:rPr lang="en-TW" smtClean="0"/>
              <a:t>10</a:t>
            </a:fld>
            <a:endParaRPr lang="en-TW"/>
          </a:p>
        </p:txBody>
      </p:sp>
    </p:spTree>
    <p:extLst>
      <p:ext uri="{BB962C8B-B14F-4D97-AF65-F5344CB8AC3E}">
        <p14:creationId xmlns:p14="http://schemas.microsoft.com/office/powerpoint/2010/main" val="199019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450" b="0" i="0">
                <a:solidFill>
                  <a:schemeClr val="tx1"/>
                </a:solidFill>
                <a:latin typeface="Symbol"/>
                <a:cs typeface="Symbo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05380" y="2313160"/>
            <a:ext cx="5333238" cy="2647950"/>
          </a:xfrm>
          <a:prstGeom prst="rect">
            <a:avLst/>
          </a:prstGeom>
        </p:spPr>
        <p:txBody>
          <a:bodyPr wrap="square" lIns="0" tIns="0" rIns="0" bIns="0">
            <a:spAutoFit/>
          </a:bodyPr>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585825" y="2857936"/>
            <a:ext cx="7988300" cy="1553845"/>
          </a:xfrm>
          <a:prstGeom prst="rect">
            <a:avLst/>
          </a:prstGeom>
        </p:spPr>
        <p:txBody>
          <a:bodyPr wrap="square" lIns="0" tIns="0" rIns="0" bIns="0">
            <a:spAutoFit/>
          </a:bodyPr>
          <a:lstStyle>
            <a:lvl1pPr>
              <a:defRPr sz="1450" b="0" i="0">
                <a:solidFill>
                  <a:schemeClr val="tx1"/>
                </a:solidFill>
                <a:latin typeface="Symbol"/>
                <a:cs typeface="Symbo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8/24/21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g"/><Relationship Id="rId7" Type="http://schemas.openxmlformats.org/officeDocument/2006/relationships/image" Target="../media/image35.pn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jp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0.jpg"/><Relationship Id="rId7" Type="http://schemas.openxmlformats.org/officeDocument/2006/relationships/image" Target="../media/image34.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11.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0.png"/><Relationship Id="rId5" Type="http://schemas.openxmlformats.org/officeDocument/2006/relationships/image" Target="../media/image32.jpg"/><Relationship Id="rId15" Type="http://schemas.openxmlformats.org/officeDocument/2006/relationships/image" Target="../media/image44.png"/><Relationship Id="rId10" Type="http://schemas.openxmlformats.org/officeDocument/2006/relationships/image" Target="../media/image37.png"/><Relationship Id="rId4" Type="http://schemas.openxmlformats.org/officeDocument/2006/relationships/image" Target="../media/image31.jpg"/><Relationship Id="rId9" Type="http://schemas.openxmlformats.org/officeDocument/2006/relationships/image" Target="../media/image36.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48.jpg"/><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51.png"/><Relationship Id="rId11" Type="http://schemas.openxmlformats.org/officeDocument/2006/relationships/image" Target="../media/image55.png"/><Relationship Id="rId5" Type="http://schemas.openxmlformats.org/officeDocument/2006/relationships/image" Target="../media/image50.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87.jpg"/><Relationship Id="rId3" Type="http://schemas.openxmlformats.org/officeDocument/2006/relationships/image" Target="../media/image83.png"/><Relationship Id="rId7" Type="http://schemas.openxmlformats.org/officeDocument/2006/relationships/image" Target="../media/image86.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cs231n.github.io/neural-" TargetMode="External"/><Relationship Id="rId5" Type="http://schemas.openxmlformats.org/officeDocument/2006/relationships/image" Target="../media/image85.png"/><Relationship Id="rId4" Type="http://schemas.openxmlformats.org/officeDocument/2006/relationships/image" Target="../media/image84.png"/></Relationships>
</file>

<file path=ppt/slides/_rels/slide23.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24.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7.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2.jpg"/><Relationship Id="rId2" Type="http://schemas.openxmlformats.org/officeDocument/2006/relationships/image" Target="../media/image11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7.jp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08.png"/></Relationships>
</file>

<file path=ppt/slides/_rels/slide34.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1.png"/><Relationship Id="rId3" Type="http://schemas.openxmlformats.org/officeDocument/2006/relationships/image" Target="../media/image116.jpg"/><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image" Target="../media/image130.png"/><Relationship Id="rId2" Type="http://schemas.openxmlformats.org/officeDocument/2006/relationships/notesSlide" Target="../notesSlides/notesSlide21.xml"/><Relationship Id="rId16" Type="http://schemas.openxmlformats.org/officeDocument/2006/relationships/image" Target="../media/image129.png"/><Relationship Id="rId20"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10" Type="http://schemas.openxmlformats.org/officeDocument/2006/relationships/image" Target="../media/image123.png"/><Relationship Id="rId19" Type="http://schemas.openxmlformats.org/officeDocument/2006/relationships/image" Target="../media/image132.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380" y="2488768"/>
            <a:ext cx="5331460" cy="940435"/>
          </a:xfrm>
          <a:prstGeom prst="rect">
            <a:avLst/>
          </a:prstGeom>
        </p:spPr>
        <p:txBody>
          <a:bodyPr vert="horz" wrap="square" lIns="0" tIns="12700" rIns="0" bIns="0" rtlCol="0">
            <a:spAutoFit/>
          </a:bodyPr>
          <a:lstStyle/>
          <a:p>
            <a:pPr marL="12700">
              <a:lnSpc>
                <a:spcPct val="100000"/>
              </a:lnSpc>
              <a:spcBef>
                <a:spcPts val="100"/>
              </a:spcBef>
            </a:pPr>
            <a:r>
              <a:rPr spc="-30" dirty="0"/>
              <a:t>Gradient</a:t>
            </a:r>
            <a:r>
              <a:rPr spc="-45" dirty="0"/>
              <a:t> </a:t>
            </a:r>
            <a:r>
              <a:rPr spc="-15" dirty="0"/>
              <a:t>Descent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333750" cy="697230"/>
          </a:xfrm>
          <a:prstGeom prst="rect">
            <a:avLst/>
          </a:prstGeom>
        </p:spPr>
        <p:txBody>
          <a:bodyPr vert="horz" wrap="square" lIns="0" tIns="13335" rIns="0" bIns="0" rtlCol="0">
            <a:spAutoFit/>
          </a:bodyPr>
          <a:lstStyle/>
          <a:p>
            <a:pPr marL="12700">
              <a:lnSpc>
                <a:spcPct val="100000"/>
              </a:lnSpc>
              <a:spcBef>
                <a:spcPts val="105"/>
              </a:spcBef>
            </a:pPr>
            <a:r>
              <a:rPr sz="4400" spc="-10" dirty="0"/>
              <a:t>Contradiction?</a:t>
            </a:r>
            <a:endParaRPr sz="4400"/>
          </a:p>
        </p:txBody>
      </p:sp>
      <p:sp>
        <p:nvSpPr>
          <p:cNvPr id="3" name="object 3"/>
          <p:cNvSpPr txBox="1"/>
          <p:nvPr/>
        </p:nvSpPr>
        <p:spPr>
          <a:xfrm>
            <a:off x="1500505" y="4456557"/>
            <a:ext cx="2096135" cy="452120"/>
          </a:xfrm>
          <a:prstGeom prst="rect">
            <a:avLst/>
          </a:prstGeom>
        </p:spPr>
        <p:txBody>
          <a:bodyPr vert="horz" wrap="square" lIns="0" tIns="12065" rIns="0" bIns="0" rtlCol="0">
            <a:spAutoFit/>
          </a:bodyPr>
          <a:lstStyle/>
          <a:p>
            <a:pPr marL="38100">
              <a:lnSpc>
                <a:spcPct val="100000"/>
              </a:lnSpc>
              <a:spcBef>
                <a:spcPts val="95"/>
              </a:spcBef>
            </a:pPr>
            <a:r>
              <a:rPr sz="4200" spc="112" baseline="-19841" dirty="0">
                <a:latin typeface="Cambria Math"/>
                <a:cs typeface="Cambria Math"/>
              </a:rPr>
              <a:t>𝑤</a:t>
            </a:r>
            <a:r>
              <a:rPr sz="2050" spc="75" dirty="0">
                <a:latin typeface="Cambria Math"/>
                <a:cs typeface="Cambria Math"/>
              </a:rPr>
              <a:t>𝑡+1</a:t>
            </a:r>
            <a:r>
              <a:rPr sz="2050" spc="409" dirty="0">
                <a:latin typeface="Cambria Math"/>
                <a:cs typeface="Cambria Math"/>
              </a:rPr>
              <a:t> </a:t>
            </a:r>
            <a:r>
              <a:rPr sz="4200" spc="-7" baseline="-19841" dirty="0">
                <a:latin typeface="Cambria Math"/>
                <a:cs typeface="Cambria Math"/>
              </a:rPr>
              <a:t>←</a:t>
            </a:r>
            <a:r>
              <a:rPr sz="4200" spc="225" baseline="-19841" dirty="0">
                <a:latin typeface="Cambria Math"/>
                <a:cs typeface="Cambria Math"/>
              </a:rPr>
              <a:t> </a:t>
            </a:r>
            <a:r>
              <a:rPr sz="4200" spc="187" baseline="-19841" dirty="0">
                <a:latin typeface="Cambria Math"/>
                <a:cs typeface="Cambria Math"/>
              </a:rPr>
              <a:t>𝑤</a:t>
            </a:r>
            <a:r>
              <a:rPr sz="2050" spc="125" dirty="0">
                <a:latin typeface="Cambria Math"/>
                <a:cs typeface="Cambria Math"/>
              </a:rPr>
              <a:t>𝑡</a:t>
            </a:r>
            <a:r>
              <a:rPr sz="2050" spc="315" dirty="0">
                <a:latin typeface="Cambria Math"/>
                <a:cs typeface="Cambria Math"/>
              </a:rPr>
              <a:t> </a:t>
            </a:r>
            <a:r>
              <a:rPr sz="4200" spc="-7" baseline="-19841" dirty="0">
                <a:latin typeface="Cambria Math"/>
                <a:cs typeface="Cambria Math"/>
              </a:rPr>
              <a:t>−</a:t>
            </a:r>
            <a:endParaRPr sz="4200" baseline="-19841">
              <a:latin typeface="Cambria Math"/>
              <a:cs typeface="Cambria Math"/>
            </a:endParaRPr>
          </a:p>
        </p:txBody>
      </p:sp>
      <p:sp>
        <p:nvSpPr>
          <p:cNvPr id="4" name="object 4"/>
          <p:cNvSpPr/>
          <p:nvPr/>
        </p:nvSpPr>
        <p:spPr>
          <a:xfrm>
            <a:off x="3637026" y="4839842"/>
            <a:ext cx="1755775" cy="22860"/>
          </a:xfrm>
          <a:custGeom>
            <a:avLst/>
            <a:gdLst/>
            <a:ahLst/>
            <a:cxnLst/>
            <a:rect l="l" t="t" r="r" b="b"/>
            <a:pathLst>
              <a:path w="1755775" h="22860">
                <a:moveTo>
                  <a:pt x="1755648" y="0"/>
                </a:moveTo>
                <a:lnTo>
                  <a:pt x="0" y="0"/>
                </a:lnTo>
                <a:lnTo>
                  <a:pt x="0" y="22859"/>
                </a:lnTo>
                <a:lnTo>
                  <a:pt x="1755648" y="22859"/>
                </a:lnTo>
                <a:lnTo>
                  <a:pt x="1755648" y="0"/>
                </a:lnTo>
                <a:close/>
              </a:path>
            </a:pathLst>
          </a:custGeom>
          <a:solidFill>
            <a:srgbClr val="000000"/>
          </a:solidFill>
        </p:spPr>
        <p:txBody>
          <a:bodyPr wrap="square" lIns="0" tIns="0" rIns="0" bIns="0" rtlCol="0"/>
          <a:lstStyle/>
          <a:p>
            <a:endParaRPr/>
          </a:p>
        </p:txBody>
      </p:sp>
      <p:sp>
        <p:nvSpPr>
          <p:cNvPr id="5" name="object 5"/>
          <p:cNvSpPr txBox="1"/>
          <p:nvPr/>
        </p:nvSpPr>
        <p:spPr>
          <a:xfrm>
            <a:off x="4403852" y="4317872"/>
            <a:ext cx="2120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𝜂</a:t>
            </a:r>
            <a:endParaRPr sz="2800">
              <a:latin typeface="Cambria Math"/>
              <a:cs typeface="Cambria Math"/>
            </a:endParaRPr>
          </a:p>
        </p:txBody>
      </p:sp>
      <p:sp>
        <p:nvSpPr>
          <p:cNvPr id="6" name="object 6"/>
          <p:cNvSpPr/>
          <p:nvPr/>
        </p:nvSpPr>
        <p:spPr>
          <a:xfrm>
            <a:off x="3643121" y="4931283"/>
            <a:ext cx="1750060" cy="793115"/>
          </a:xfrm>
          <a:custGeom>
            <a:avLst/>
            <a:gdLst/>
            <a:ahLst/>
            <a:cxnLst/>
            <a:rect l="l" t="t" r="r" b="b"/>
            <a:pathLst>
              <a:path w="1750060" h="793114">
                <a:moveTo>
                  <a:pt x="1749552" y="0"/>
                </a:moveTo>
                <a:lnTo>
                  <a:pt x="260603" y="0"/>
                </a:lnTo>
                <a:lnTo>
                  <a:pt x="260603" y="508"/>
                </a:lnTo>
                <a:lnTo>
                  <a:pt x="219328" y="508"/>
                </a:lnTo>
                <a:lnTo>
                  <a:pt x="147192" y="729627"/>
                </a:lnTo>
                <a:lnTo>
                  <a:pt x="60198" y="568579"/>
                </a:lnTo>
                <a:lnTo>
                  <a:pt x="0" y="600329"/>
                </a:lnTo>
                <a:lnTo>
                  <a:pt x="6730" y="612648"/>
                </a:lnTo>
                <a:lnTo>
                  <a:pt x="38480" y="595884"/>
                </a:lnTo>
                <a:lnTo>
                  <a:pt x="145541" y="792556"/>
                </a:lnTo>
                <a:lnTo>
                  <a:pt x="161543" y="792556"/>
                </a:lnTo>
                <a:lnTo>
                  <a:pt x="238760" y="23622"/>
                </a:lnTo>
                <a:lnTo>
                  <a:pt x="273430" y="23622"/>
                </a:lnTo>
                <a:lnTo>
                  <a:pt x="273430" y="22860"/>
                </a:lnTo>
                <a:lnTo>
                  <a:pt x="1749552" y="22860"/>
                </a:lnTo>
                <a:lnTo>
                  <a:pt x="1749552" y="0"/>
                </a:lnTo>
                <a:close/>
              </a:path>
            </a:pathLst>
          </a:custGeom>
          <a:solidFill>
            <a:srgbClr val="000000"/>
          </a:solidFill>
        </p:spPr>
        <p:txBody>
          <a:bodyPr wrap="square" lIns="0" tIns="0" rIns="0" bIns="0" rtlCol="0"/>
          <a:lstStyle/>
          <a:p>
            <a:endParaRPr/>
          </a:p>
        </p:txBody>
      </p:sp>
      <p:sp>
        <p:nvSpPr>
          <p:cNvPr id="7" name="object 7"/>
          <p:cNvSpPr txBox="1"/>
          <p:nvPr/>
        </p:nvSpPr>
        <p:spPr>
          <a:xfrm>
            <a:off x="4143247" y="5276469"/>
            <a:ext cx="465455" cy="336550"/>
          </a:xfrm>
          <a:prstGeom prst="rect">
            <a:avLst/>
          </a:prstGeom>
        </p:spPr>
        <p:txBody>
          <a:bodyPr vert="horz" wrap="square" lIns="0" tIns="11430" rIns="0" bIns="0" rtlCol="0">
            <a:spAutoFit/>
          </a:bodyPr>
          <a:lstStyle/>
          <a:p>
            <a:pPr marL="12700">
              <a:lnSpc>
                <a:spcPct val="100000"/>
              </a:lnSpc>
              <a:spcBef>
                <a:spcPts val="90"/>
              </a:spcBef>
            </a:pPr>
            <a:r>
              <a:rPr sz="2050" spc="280" dirty="0">
                <a:latin typeface="Cambria Math"/>
                <a:cs typeface="Cambria Math"/>
              </a:rPr>
              <a:t>𝑖</a:t>
            </a:r>
            <a:r>
              <a:rPr sz="2050" spc="-50" dirty="0">
                <a:latin typeface="Cambria Math"/>
                <a:cs typeface="Cambria Math"/>
              </a:rPr>
              <a:t>=</a:t>
            </a:r>
            <a:r>
              <a:rPr sz="2050" spc="45" dirty="0">
                <a:latin typeface="Cambria Math"/>
                <a:cs typeface="Cambria Math"/>
              </a:rPr>
              <a:t>0</a:t>
            </a:r>
            <a:endParaRPr sz="2050">
              <a:latin typeface="Cambria Math"/>
              <a:cs typeface="Cambria Math"/>
            </a:endParaRPr>
          </a:p>
        </p:txBody>
      </p:sp>
      <p:sp>
        <p:nvSpPr>
          <p:cNvPr id="8" name="object 8"/>
          <p:cNvSpPr txBox="1"/>
          <p:nvPr/>
        </p:nvSpPr>
        <p:spPr>
          <a:xfrm>
            <a:off x="3866388" y="4944236"/>
            <a:ext cx="441959" cy="452120"/>
          </a:xfrm>
          <a:prstGeom prst="rect">
            <a:avLst/>
          </a:prstGeom>
        </p:spPr>
        <p:txBody>
          <a:bodyPr vert="horz" wrap="square" lIns="0" tIns="12065" rIns="0" bIns="0" rtlCol="0">
            <a:spAutoFit/>
          </a:bodyPr>
          <a:lstStyle/>
          <a:p>
            <a:pPr marL="38100">
              <a:lnSpc>
                <a:spcPct val="100000"/>
              </a:lnSpc>
              <a:spcBef>
                <a:spcPts val="95"/>
              </a:spcBef>
            </a:pPr>
            <a:r>
              <a:rPr sz="4200" spc="345" baseline="-18849" dirty="0">
                <a:latin typeface="Cambria Math"/>
                <a:cs typeface="Cambria Math"/>
              </a:rPr>
              <a:t>σ</a:t>
            </a:r>
            <a:r>
              <a:rPr sz="2050" spc="229" dirty="0">
                <a:latin typeface="Cambria Math"/>
                <a:cs typeface="Cambria Math"/>
              </a:rPr>
              <a:t>𝑡</a:t>
            </a:r>
            <a:endParaRPr sz="2050">
              <a:latin typeface="Cambria Math"/>
              <a:cs typeface="Cambria Math"/>
            </a:endParaRPr>
          </a:p>
        </p:txBody>
      </p:sp>
      <p:sp>
        <p:nvSpPr>
          <p:cNvPr id="9" name="object 9"/>
          <p:cNvSpPr/>
          <p:nvPr/>
        </p:nvSpPr>
        <p:spPr>
          <a:xfrm>
            <a:off x="4626864" y="5180710"/>
            <a:ext cx="571500" cy="328930"/>
          </a:xfrm>
          <a:custGeom>
            <a:avLst/>
            <a:gdLst/>
            <a:ahLst/>
            <a:cxnLst/>
            <a:rect l="l" t="t" r="r" b="b"/>
            <a:pathLst>
              <a:path w="571500" h="328929">
                <a:moveTo>
                  <a:pt x="466216" y="0"/>
                </a:moveTo>
                <a:lnTo>
                  <a:pt x="461518" y="13334"/>
                </a:lnTo>
                <a:lnTo>
                  <a:pt x="480568" y="21595"/>
                </a:lnTo>
                <a:lnTo>
                  <a:pt x="496950" y="33035"/>
                </a:lnTo>
                <a:lnTo>
                  <a:pt x="521715" y="65404"/>
                </a:lnTo>
                <a:lnTo>
                  <a:pt x="536289" y="109156"/>
                </a:lnTo>
                <a:lnTo>
                  <a:pt x="541147" y="162813"/>
                </a:lnTo>
                <a:lnTo>
                  <a:pt x="539930" y="191789"/>
                </a:lnTo>
                <a:lnTo>
                  <a:pt x="530163" y="241788"/>
                </a:lnTo>
                <a:lnTo>
                  <a:pt x="510585" y="280838"/>
                </a:lnTo>
                <a:lnTo>
                  <a:pt x="480816" y="307179"/>
                </a:lnTo>
                <a:lnTo>
                  <a:pt x="462025" y="315467"/>
                </a:lnTo>
                <a:lnTo>
                  <a:pt x="466216" y="328929"/>
                </a:lnTo>
                <a:lnTo>
                  <a:pt x="511095" y="307832"/>
                </a:lnTo>
                <a:lnTo>
                  <a:pt x="544068" y="271398"/>
                </a:lnTo>
                <a:lnTo>
                  <a:pt x="564356" y="222599"/>
                </a:lnTo>
                <a:lnTo>
                  <a:pt x="571119" y="164464"/>
                </a:lnTo>
                <a:lnTo>
                  <a:pt x="569426" y="134346"/>
                </a:lnTo>
                <a:lnTo>
                  <a:pt x="555849" y="80918"/>
                </a:lnTo>
                <a:lnTo>
                  <a:pt x="528939" y="37415"/>
                </a:lnTo>
                <a:lnTo>
                  <a:pt x="490077" y="8598"/>
                </a:lnTo>
                <a:lnTo>
                  <a:pt x="466216" y="0"/>
                </a:lnTo>
                <a:close/>
              </a:path>
              <a:path w="571500" h="328929">
                <a:moveTo>
                  <a:pt x="104901" y="0"/>
                </a:moveTo>
                <a:lnTo>
                  <a:pt x="60134" y="21066"/>
                </a:lnTo>
                <a:lnTo>
                  <a:pt x="27177" y="57657"/>
                </a:lnTo>
                <a:lnTo>
                  <a:pt x="6778" y="106489"/>
                </a:lnTo>
                <a:lnTo>
                  <a:pt x="0" y="164464"/>
                </a:lnTo>
                <a:lnTo>
                  <a:pt x="1690" y="194710"/>
                </a:lnTo>
                <a:lnTo>
                  <a:pt x="15216" y="248154"/>
                </a:lnTo>
                <a:lnTo>
                  <a:pt x="42054" y="291550"/>
                </a:lnTo>
                <a:lnTo>
                  <a:pt x="80968" y="320280"/>
                </a:lnTo>
                <a:lnTo>
                  <a:pt x="104901" y="328929"/>
                </a:lnTo>
                <a:lnTo>
                  <a:pt x="109093" y="315467"/>
                </a:lnTo>
                <a:lnTo>
                  <a:pt x="90356" y="307179"/>
                </a:lnTo>
                <a:lnTo>
                  <a:pt x="74168" y="295640"/>
                </a:lnTo>
                <a:lnTo>
                  <a:pt x="49530" y="262763"/>
                </a:lnTo>
                <a:lnTo>
                  <a:pt x="34845" y="218122"/>
                </a:lnTo>
                <a:lnTo>
                  <a:pt x="29972" y="162813"/>
                </a:lnTo>
                <a:lnTo>
                  <a:pt x="31188" y="134735"/>
                </a:lnTo>
                <a:lnTo>
                  <a:pt x="40955" y="86054"/>
                </a:lnTo>
                <a:lnTo>
                  <a:pt x="60577" y="47642"/>
                </a:lnTo>
                <a:lnTo>
                  <a:pt x="90624" y="21595"/>
                </a:lnTo>
                <a:lnTo>
                  <a:pt x="109600" y="13334"/>
                </a:lnTo>
                <a:lnTo>
                  <a:pt x="104901" y="0"/>
                </a:lnTo>
                <a:close/>
              </a:path>
            </a:pathLst>
          </a:custGeom>
          <a:solidFill>
            <a:srgbClr val="000000"/>
          </a:solidFill>
        </p:spPr>
        <p:txBody>
          <a:bodyPr wrap="square" lIns="0" tIns="0" rIns="0" bIns="0" rtlCol="0"/>
          <a:lstStyle/>
          <a:p>
            <a:endParaRPr/>
          </a:p>
        </p:txBody>
      </p:sp>
      <p:sp>
        <p:nvSpPr>
          <p:cNvPr id="10" name="object 10"/>
          <p:cNvSpPr txBox="1"/>
          <p:nvPr/>
        </p:nvSpPr>
        <p:spPr>
          <a:xfrm>
            <a:off x="4706111" y="4973192"/>
            <a:ext cx="712470" cy="452120"/>
          </a:xfrm>
          <a:prstGeom prst="rect">
            <a:avLst/>
          </a:prstGeom>
        </p:spPr>
        <p:txBody>
          <a:bodyPr vert="horz" wrap="square" lIns="0" tIns="12065" rIns="0" bIns="0" rtlCol="0">
            <a:spAutoFit/>
          </a:bodyPr>
          <a:lstStyle/>
          <a:p>
            <a:pPr marL="38100">
              <a:lnSpc>
                <a:spcPct val="100000"/>
              </a:lnSpc>
              <a:spcBef>
                <a:spcPts val="95"/>
              </a:spcBef>
              <a:tabLst>
                <a:tab pos="523875" algn="l"/>
              </a:tabLst>
            </a:pPr>
            <a:r>
              <a:rPr sz="4200" spc="82" baseline="-16865" dirty="0">
                <a:latin typeface="Cambria Math"/>
                <a:cs typeface="Cambria Math"/>
              </a:rPr>
              <a:t>𝑔</a:t>
            </a:r>
            <a:r>
              <a:rPr sz="2050" spc="55" dirty="0">
                <a:latin typeface="Cambria Math"/>
                <a:cs typeface="Cambria Math"/>
              </a:rPr>
              <a:t>𝑖	</a:t>
            </a:r>
            <a:r>
              <a:rPr sz="2050" spc="45" dirty="0">
                <a:latin typeface="Cambria Math"/>
                <a:cs typeface="Cambria Math"/>
              </a:rPr>
              <a:t>2</a:t>
            </a:r>
            <a:endParaRPr sz="2050">
              <a:latin typeface="Cambria Math"/>
              <a:cs typeface="Cambria Math"/>
            </a:endParaRPr>
          </a:p>
        </p:txBody>
      </p:sp>
      <p:sp>
        <p:nvSpPr>
          <p:cNvPr id="11" name="object 11"/>
          <p:cNvSpPr txBox="1"/>
          <p:nvPr/>
        </p:nvSpPr>
        <p:spPr>
          <a:xfrm>
            <a:off x="5415026" y="4456557"/>
            <a:ext cx="414655" cy="452120"/>
          </a:xfrm>
          <a:prstGeom prst="rect">
            <a:avLst/>
          </a:prstGeom>
        </p:spPr>
        <p:txBody>
          <a:bodyPr vert="horz" wrap="square" lIns="0" tIns="12065" rIns="0" bIns="0" rtlCol="0">
            <a:spAutoFit/>
          </a:bodyPr>
          <a:lstStyle/>
          <a:p>
            <a:pPr marL="38100">
              <a:lnSpc>
                <a:spcPct val="100000"/>
              </a:lnSpc>
              <a:spcBef>
                <a:spcPts val="95"/>
              </a:spcBef>
            </a:pPr>
            <a:r>
              <a:rPr sz="4200" spc="97" baseline="-19841" dirty="0">
                <a:latin typeface="Cambria Math"/>
                <a:cs typeface="Cambria Math"/>
              </a:rPr>
              <a:t>𝑔</a:t>
            </a:r>
            <a:r>
              <a:rPr sz="2050" spc="65" dirty="0">
                <a:latin typeface="Cambria Math"/>
                <a:cs typeface="Cambria Math"/>
              </a:rPr>
              <a:t>𝑡</a:t>
            </a:r>
            <a:endParaRPr sz="2050">
              <a:latin typeface="Cambria Math"/>
              <a:cs typeface="Cambria Math"/>
            </a:endParaRPr>
          </a:p>
        </p:txBody>
      </p:sp>
      <p:sp>
        <p:nvSpPr>
          <p:cNvPr id="12" name="object 12"/>
          <p:cNvSpPr txBox="1"/>
          <p:nvPr/>
        </p:nvSpPr>
        <p:spPr>
          <a:xfrm>
            <a:off x="836371" y="2130628"/>
            <a:ext cx="3925570" cy="874394"/>
          </a:xfrm>
          <a:prstGeom prst="rect">
            <a:avLst/>
          </a:prstGeom>
        </p:spPr>
        <p:txBody>
          <a:bodyPr vert="horz" wrap="square" lIns="0" tIns="12065" rIns="0" bIns="0" rtlCol="0">
            <a:spAutoFit/>
          </a:bodyPr>
          <a:lstStyle/>
          <a:p>
            <a:pPr marL="38100">
              <a:lnSpc>
                <a:spcPts val="3340"/>
              </a:lnSpc>
              <a:spcBef>
                <a:spcPts val="95"/>
              </a:spcBef>
            </a:pPr>
            <a:r>
              <a:rPr sz="2800" b="1" i="1" u="heavy" spc="-25" dirty="0">
                <a:uFill>
                  <a:solidFill>
                    <a:srgbClr val="000000"/>
                  </a:solidFill>
                </a:uFill>
                <a:latin typeface="Calibri"/>
                <a:cs typeface="Calibri"/>
              </a:rPr>
              <a:t>Vanilla</a:t>
            </a:r>
            <a:r>
              <a:rPr sz="2800" b="1" i="1" u="heavy" spc="-15" dirty="0">
                <a:uFill>
                  <a:solidFill>
                    <a:srgbClr val="000000"/>
                  </a:solidFill>
                </a:uFill>
                <a:latin typeface="Calibri"/>
                <a:cs typeface="Calibri"/>
              </a:rPr>
              <a:t> </a:t>
            </a:r>
            <a:r>
              <a:rPr sz="2800" b="1" i="1" u="heavy" spc="-10" dirty="0">
                <a:uFill>
                  <a:solidFill>
                    <a:srgbClr val="000000"/>
                  </a:solidFill>
                </a:uFill>
                <a:latin typeface="Calibri"/>
                <a:cs typeface="Calibri"/>
              </a:rPr>
              <a:t>Gradient</a:t>
            </a:r>
            <a:r>
              <a:rPr sz="2800" b="1" i="1" u="heavy" spc="10" dirty="0">
                <a:uFill>
                  <a:solidFill>
                    <a:srgbClr val="000000"/>
                  </a:solidFill>
                </a:uFill>
                <a:latin typeface="Calibri"/>
                <a:cs typeface="Calibri"/>
              </a:rPr>
              <a:t> </a:t>
            </a:r>
            <a:r>
              <a:rPr sz="2800" b="1" i="1" u="heavy" spc="-10" dirty="0">
                <a:uFill>
                  <a:solidFill>
                    <a:srgbClr val="000000"/>
                  </a:solidFill>
                </a:uFill>
                <a:latin typeface="Calibri"/>
                <a:cs typeface="Calibri"/>
              </a:rPr>
              <a:t>descent</a:t>
            </a:r>
            <a:endParaRPr sz="2800">
              <a:latin typeface="Calibri"/>
              <a:cs typeface="Calibri"/>
            </a:endParaRPr>
          </a:p>
          <a:p>
            <a:pPr marL="1116965">
              <a:lnSpc>
                <a:spcPts val="3340"/>
              </a:lnSpc>
            </a:pPr>
            <a:r>
              <a:rPr sz="4200" spc="104" baseline="-19841" dirty="0">
                <a:latin typeface="Cambria Math"/>
                <a:cs typeface="Cambria Math"/>
              </a:rPr>
              <a:t>𝑤</a:t>
            </a:r>
            <a:r>
              <a:rPr sz="2050" spc="70" dirty="0">
                <a:latin typeface="Cambria Math"/>
                <a:cs typeface="Cambria Math"/>
              </a:rPr>
              <a:t>𝑡+1</a:t>
            </a:r>
            <a:r>
              <a:rPr sz="2050" spc="440" dirty="0">
                <a:latin typeface="Cambria Math"/>
                <a:cs typeface="Cambria Math"/>
              </a:rPr>
              <a:t> </a:t>
            </a:r>
            <a:r>
              <a:rPr sz="4200" spc="-7" baseline="-19841" dirty="0">
                <a:latin typeface="Cambria Math"/>
                <a:cs typeface="Cambria Math"/>
              </a:rPr>
              <a:t>←</a:t>
            </a:r>
            <a:r>
              <a:rPr sz="4200" spc="209" baseline="-19841" dirty="0">
                <a:latin typeface="Cambria Math"/>
                <a:cs typeface="Cambria Math"/>
              </a:rPr>
              <a:t> </a:t>
            </a:r>
            <a:r>
              <a:rPr sz="4200" spc="179" baseline="-19841" dirty="0">
                <a:latin typeface="Cambria Math"/>
                <a:cs typeface="Cambria Math"/>
              </a:rPr>
              <a:t>𝑤</a:t>
            </a:r>
            <a:r>
              <a:rPr sz="2050" spc="120" dirty="0">
                <a:latin typeface="Cambria Math"/>
                <a:cs typeface="Cambria Math"/>
              </a:rPr>
              <a:t>𝑡</a:t>
            </a:r>
            <a:r>
              <a:rPr sz="2050" spc="340" dirty="0">
                <a:latin typeface="Cambria Math"/>
                <a:cs typeface="Cambria Math"/>
              </a:rPr>
              <a:t> </a:t>
            </a:r>
            <a:r>
              <a:rPr sz="4200" spc="-7" baseline="-19841" dirty="0">
                <a:latin typeface="Cambria Math"/>
                <a:cs typeface="Cambria Math"/>
              </a:rPr>
              <a:t>−</a:t>
            </a:r>
            <a:r>
              <a:rPr sz="4200" spc="-30" baseline="-19841" dirty="0">
                <a:latin typeface="Cambria Math"/>
                <a:cs typeface="Cambria Math"/>
              </a:rPr>
              <a:t> </a:t>
            </a:r>
            <a:r>
              <a:rPr sz="4200" spc="179" baseline="-19841" dirty="0">
                <a:latin typeface="Cambria Math"/>
                <a:cs typeface="Cambria Math"/>
              </a:rPr>
              <a:t>𝜂</a:t>
            </a:r>
            <a:r>
              <a:rPr sz="2050" spc="120" dirty="0">
                <a:latin typeface="Cambria Math"/>
                <a:cs typeface="Cambria Math"/>
              </a:rPr>
              <a:t>𝑡</a:t>
            </a:r>
            <a:r>
              <a:rPr sz="4200" spc="179" baseline="-19841" dirty="0">
                <a:latin typeface="Cambria Math"/>
                <a:cs typeface="Cambria Math"/>
              </a:rPr>
              <a:t>𝑔</a:t>
            </a:r>
            <a:r>
              <a:rPr sz="2050" spc="120" dirty="0">
                <a:latin typeface="Cambria Math"/>
                <a:cs typeface="Cambria Math"/>
              </a:rPr>
              <a:t>𝑡</a:t>
            </a:r>
            <a:endParaRPr sz="2050">
              <a:latin typeface="Cambria Math"/>
              <a:cs typeface="Cambria Math"/>
            </a:endParaRPr>
          </a:p>
        </p:txBody>
      </p:sp>
      <p:sp>
        <p:nvSpPr>
          <p:cNvPr id="13" name="object 13"/>
          <p:cNvSpPr txBox="1"/>
          <p:nvPr/>
        </p:nvSpPr>
        <p:spPr>
          <a:xfrm>
            <a:off x="793191" y="3793363"/>
            <a:ext cx="1303020" cy="452120"/>
          </a:xfrm>
          <a:prstGeom prst="rect">
            <a:avLst/>
          </a:prstGeom>
        </p:spPr>
        <p:txBody>
          <a:bodyPr vert="horz" wrap="square" lIns="0" tIns="12065" rIns="0" bIns="0" rtlCol="0">
            <a:spAutoFit/>
          </a:bodyPr>
          <a:lstStyle/>
          <a:p>
            <a:pPr marL="12700">
              <a:lnSpc>
                <a:spcPct val="100000"/>
              </a:lnSpc>
              <a:spcBef>
                <a:spcPts val="95"/>
              </a:spcBef>
            </a:pPr>
            <a:r>
              <a:rPr sz="2800" b="1" i="1" u="heavy" spc="-5" dirty="0">
                <a:uFill>
                  <a:solidFill>
                    <a:srgbClr val="000000"/>
                  </a:solidFill>
                </a:uFill>
                <a:latin typeface="Calibri"/>
                <a:cs typeface="Calibri"/>
              </a:rPr>
              <a:t>Adagrad</a:t>
            </a:r>
            <a:endParaRPr sz="2800">
              <a:latin typeface="Calibri"/>
              <a:cs typeface="Calibri"/>
            </a:endParaRPr>
          </a:p>
        </p:txBody>
      </p:sp>
      <p:pic>
        <p:nvPicPr>
          <p:cNvPr id="14" name="object 14"/>
          <p:cNvPicPr/>
          <p:nvPr/>
        </p:nvPicPr>
        <p:blipFill>
          <a:blip r:embed="rId3" cstate="print"/>
          <a:stretch>
            <a:fillRect/>
          </a:stretch>
        </p:blipFill>
        <p:spPr>
          <a:xfrm>
            <a:off x="5748528" y="2542032"/>
            <a:ext cx="2115312" cy="829056"/>
          </a:xfrm>
          <a:prstGeom prst="rect">
            <a:avLst/>
          </a:prstGeom>
        </p:spPr>
      </p:pic>
      <p:sp>
        <p:nvSpPr>
          <p:cNvPr id="15" name="object 15"/>
          <p:cNvSpPr txBox="1"/>
          <p:nvPr/>
        </p:nvSpPr>
        <p:spPr>
          <a:xfrm>
            <a:off x="5748528" y="2542032"/>
            <a:ext cx="2115820" cy="829310"/>
          </a:xfrm>
          <a:prstGeom prst="rect">
            <a:avLst/>
          </a:prstGeom>
          <a:ln w="6096">
            <a:solidFill>
              <a:srgbClr val="EC7C30"/>
            </a:solidFill>
          </a:ln>
        </p:spPr>
        <p:txBody>
          <a:bodyPr vert="horz" wrap="square" lIns="0" tIns="29209" rIns="0" bIns="0" rtlCol="0">
            <a:spAutoFit/>
          </a:bodyPr>
          <a:lstStyle/>
          <a:p>
            <a:pPr marL="392430" marR="71755" indent="-309880">
              <a:lnSpc>
                <a:spcPct val="100000"/>
              </a:lnSpc>
              <a:spcBef>
                <a:spcPts val="229"/>
              </a:spcBef>
            </a:pPr>
            <a:r>
              <a:rPr sz="2400" spc="-15" dirty="0">
                <a:latin typeface="Calibri"/>
                <a:cs typeface="Calibri"/>
              </a:rPr>
              <a:t>Larger</a:t>
            </a:r>
            <a:r>
              <a:rPr sz="2400" spc="-55" dirty="0">
                <a:latin typeface="Calibri"/>
                <a:cs typeface="Calibri"/>
              </a:rPr>
              <a:t> </a:t>
            </a:r>
            <a:r>
              <a:rPr sz="2400" spc="-10" dirty="0">
                <a:latin typeface="Calibri"/>
                <a:cs typeface="Calibri"/>
              </a:rPr>
              <a:t>gradient, </a:t>
            </a:r>
            <a:r>
              <a:rPr sz="2400" spc="-530" dirty="0">
                <a:latin typeface="Calibri"/>
                <a:cs typeface="Calibri"/>
              </a:rPr>
              <a:t> </a:t>
            </a:r>
            <a:r>
              <a:rPr sz="2400" spc="-10" dirty="0">
                <a:latin typeface="Calibri"/>
                <a:cs typeface="Calibri"/>
              </a:rPr>
              <a:t>larger</a:t>
            </a:r>
            <a:r>
              <a:rPr sz="2400" spc="-30" dirty="0">
                <a:latin typeface="Calibri"/>
                <a:cs typeface="Calibri"/>
              </a:rPr>
              <a:t> </a:t>
            </a:r>
            <a:r>
              <a:rPr sz="2400" spc="-15" dirty="0">
                <a:latin typeface="Calibri"/>
                <a:cs typeface="Calibri"/>
              </a:rPr>
              <a:t>step</a:t>
            </a:r>
            <a:endParaRPr sz="2400">
              <a:latin typeface="Calibri"/>
              <a:cs typeface="Calibri"/>
            </a:endParaRPr>
          </a:p>
        </p:txBody>
      </p:sp>
      <p:pic>
        <p:nvPicPr>
          <p:cNvPr id="16" name="object 16"/>
          <p:cNvPicPr/>
          <p:nvPr/>
        </p:nvPicPr>
        <p:blipFill>
          <a:blip r:embed="rId4" cstate="print"/>
          <a:stretch>
            <a:fillRect/>
          </a:stretch>
        </p:blipFill>
        <p:spPr>
          <a:xfrm>
            <a:off x="6284976" y="5352288"/>
            <a:ext cx="2113787" cy="829056"/>
          </a:xfrm>
          <a:prstGeom prst="rect">
            <a:avLst/>
          </a:prstGeom>
        </p:spPr>
      </p:pic>
      <p:sp>
        <p:nvSpPr>
          <p:cNvPr id="17" name="object 17"/>
          <p:cNvSpPr txBox="1"/>
          <p:nvPr/>
        </p:nvSpPr>
        <p:spPr>
          <a:xfrm>
            <a:off x="6284976" y="5352288"/>
            <a:ext cx="2113915" cy="829310"/>
          </a:xfrm>
          <a:prstGeom prst="rect">
            <a:avLst/>
          </a:prstGeom>
          <a:ln w="6096">
            <a:solidFill>
              <a:srgbClr val="5B9BD4"/>
            </a:solidFill>
          </a:ln>
        </p:spPr>
        <p:txBody>
          <a:bodyPr vert="horz" wrap="square" lIns="0" tIns="30480" rIns="0" bIns="0" rtlCol="0">
            <a:spAutoFit/>
          </a:bodyPr>
          <a:lstStyle/>
          <a:p>
            <a:pPr marL="295275" marR="73025" indent="-213360">
              <a:lnSpc>
                <a:spcPct val="100000"/>
              </a:lnSpc>
              <a:spcBef>
                <a:spcPts val="240"/>
              </a:spcBef>
            </a:pPr>
            <a:r>
              <a:rPr sz="2400" spc="-15" dirty="0">
                <a:latin typeface="Calibri"/>
                <a:cs typeface="Calibri"/>
              </a:rPr>
              <a:t>Larger</a:t>
            </a:r>
            <a:r>
              <a:rPr sz="2400" spc="-65" dirty="0">
                <a:latin typeface="Calibri"/>
                <a:cs typeface="Calibri"/>
              </a:rPr>
              <a:t> </a:t>
            </a:r>
            <a:r>
              <a:rPr sz="2400" spc="-10" dirty="0">
                <a:latin typeface="Calibri"/>
                <a:cs typeface="Calibri"/>
              </a:rPr>
              <a:t>gradient, </a:t>
            </a:r>
            <a:r>
              <a:rPr sz="2400" spc="-530" dirty="0">
                <a:latin typeface="Calibri"/>
                <a:cs typeface="Calibri"/>
              </a:rPr>
              <a:t> </a:t>
            </a:r>
            <a:r>
              <a:rPr sz="2400" spc="-5" dirty="0">
                <a:latin typeface="Calibri"/>
                <a:cs typeface="Calibri"/>
              </a:rPr>
              <a:t>smaller</a:t>
            </a:r>
            <a:r>
              <a:rPr sz="2400" spc="-35" dirty="0">
                <a:latin typeface="Calibri"/>
                <a:cs typeface="Calibri"/>
              </a:rPr>
              <a:t> </a:t>
            </a:r>
            <a:r>
              <a:rPr sz="2400" spc="-15" dirty="0">
                <a:latin typeface="Calibri"/>
                <a:cs typeface="Calibri"/>
              </a:rPr>
              <a:t>step</a:t>
            </a:r>
            <a:endParaRPr sz="2400">
              <a:latin typeface="Calibri"/>
              <a:cs typeface="Calibri"/>
            </a:endParaRPr>
          </a:p>
        </p:txBody>
      </p:sp>
      <p:pic>
        <p:nvPicPr>
          <p:cNvPr id="18" name="object 18"/>
          <p:cNvPicPr/>
          <p:nvPr/>
        </p:nvPicPr>
        <p:blipFill>
          <a:blip r:embed="rId5" cstate="print"/>
          <a:stretch>
            <a:fillRect/>
          </a:stretch>
        </p:blipFill>
        <p:spPr>
          <a:xfrm>
            <a:off x="6284976" y="3995928"/>
            <a:ext cx="2113787" cy="830580"/>
          </a:xfrm>
          <a:prstGeom prst="rect">
            <a:avLst/>
          </a:prstGeom>
        </p:spPr>
      </p:pic>
      <p:sp>
        <p:nvSpPr>
          <p:cNvPr id="19" name="object 19"/>
          <p:cNvSpPr txBox="1"/>
          <p:nvPr/>
        </p:nvSpPr>
        <p:spPr>
          <a:xfrm>
            <a:off x="6284976" y="3995928"/>
            <a:ext cx="2113915" cy="830580"/>
          </a:xfrm>
          <a:prstGeom prst="rect">
            <a:avLst/>
          </a:prstGeom>
          <a:ln w="6096">
            <a:solidFill>
              <a:srgbClr val="EC7C30"/>
            </a:solidFill>
          </a:ln>
        </p:spPr>
        <p:txBody>
          <a:bodyPr vert="horz" wrap="square" lIns="0" tIns="30480" rIns="0" bIns="0" rtlCol="0">
            <a:spAutoFit/>
          </a:bodyPr>
          <a:lstStyle/>
          <a:p>
            <a:pPr marL="391795" marR="73025" indent="-309880">
              <a:lnSpc>
                <a:spcPct val="100000"/>
              </a:lnSpc>
              <a:spcBef>
                <a:spcPts val="240"/>
              </a:spcBef>
            </a:pPr>
            <a:r>
              <a:rPr sz="2400" spc="-15" dirty="0">
                <a:latin typeface="Calibri"/>
                <a:cs typeface="Calibri"/>
              </a:rPr>
              <a:t>Larger</a:t>
            </a:r>
            <a:r>
              <a:rPr sz="2400" spc="-65" dirty="0">
                <a:latin typeface="Calibri"/>
                <a:cs typeface="Calibri"/>
              </a:rPr>
              <a:t> </a:t>
            </a:r>
            <a:r>
              <a:rPr sz="2400" spc="-10" dirty="0">
                <a:latin typeface="Calibri"/>
                <a:cs typeface="Calibri"/>
              </a:rPr>
              <a:t>gradient, </a:t>
            </a:r>
            <a:r>
              <a:rPr sz="2400" spc="-530" dirty="0">
                <a:latin typeface="Calibri"/>
                <a:cs typeface="Calibri"/>
              </a:rPr>
              <a:t> </a:t>
            </a:r>
            <a:r>
              <a:rPr sz="2400" spc="-10" dirty="0">
                <a:latin typeface="Calibri"/>
                <a:cs typeface="Calibri"/>
              </a:rPr>
              <a:t>larger</a:t>
            </a:r>
            <a:r>
              <a:rPr sz="2400" spc="-30" dirty="0">
                <a:latin typeface="Calibri"/>
                <a:cs typeface="Calibri"/>
              </a:rPr>
              <a:t> </a:t>
            </a:r>
            <a:r>
              <a:rPr sz="2400" spc="-15" dirty="0">
                <a:latin typeface="Calibri"/>
                <a:cs typeface="Calibri"/>
              </a:rPr>
              <a:t>step</a:t>
            </a:r>
            <a:endParaRPr sz="2400">
              <a:latin typeface="Calibri"/>
              <a:cs typeface="Calibri"/>
            </a:endParaRPr>
          </a:p>
        </p:txBody>
      </p:sp>
      <p:sp>
        <p:nvSpPr>
          <p:cNvPr id="20" name="object 20"/>
          <p:cNvSpPr/>
          <p:nvPr/>
        </p:nvSpPr>
        <p:spPr>
          <a:xfrm>
            <a:off x="4349496" y="3180588"/>
            <a:ext cx="312420" cy="0"/>
          </a:xfrm>
          <a:custGeom>
            <a:avLst/>
            <a:gdLst/>
            <a:ahLst/>
            <a:cxnLst/>
            <a:rect l="l" t="t" r="r" b="b"/>
            <a:pathLst>
              <a:path w="312420">
                <a:moveTo>
                  <a:pt x="0" y="0"/>
                </a:moveTo>
                <a:lnTo>
                  <a:pt x="312038" y="0"/>
                </a:lnTo>
              </a:path>
            </a:pathLst>
          </a:custGeom>
          <a:ln w="57912">
            <a:solidFill>
              <a:srgbClr val="FF0000"/>
            </a:solidFill>
          </a:ln>
        </p:spPr>
        <p:txBody>
          <a:bodyPr wrap="square" lIns="0" tIns="0" rIns="0" bIns="0" rtlCol="0"/>
          <a:lstStyle/>
          <a:p>
            <a:endParaRPr/>
          </a:p>
        </p:txBody>
      </p:sp>
      <p:sp>
        <p:nvSpPr>
          <p:cNvPr id="21" name="object 21"/>
          <p:cNvSpPr/>
          <p:nvPr/>
        </p:nvSpPr>
        <p:spPr>
          <a:xfrm>
            <a:off x="5437632" y="5047488"/>
            <a:ext cx="312420" cy="0"/>
          </a:xfrm>
          <a:custGeom>
            <a:avLst/>
            <a:gdLst/>
            <a:ahLst/>
            <a:cxnLst/>
            <a:rect l="l" t="t" r="r" b="b"/>
            <a:pathLst>
              <a:path w="312420">
                <a:moveTo>
                  <a:pt x="0" y="0"/>
                </a:moveTo>
                <a:lnTo>
                  <a:pt x="312038" y="0"/>
                </a:lnTo>
              </a:path>
            </a:pathLst>
          </a:custGeom>
          <a:ln w="57912">
            <a:solidFill>
              <a:srgbClr val="FF0000"/>
            </a:solidFill>
          </a:ln>
        </p:spPr>
        <p:txBody>
          <a:bodyPr wrap="square" lIns="0" tIns="0" rIns="0" bIns="0" rtlCol="0"/>
          <a:lstStyle/>
          <a:p>
            <a:endParaRPr/>
          </a:p>
        </p:txBody>
      </p:sp>
      <p:grpSp>
        <p:nvGrpSpPr>
          <p:cNvPr id="22" name="object 22"/>
          <p:cNvGrpSpPr/>
          <p:nvPr/>
        </p:nvGrpSpPr>
        <p:grpSpPr>
          <a:xfrm>
            <a:off x="3886200" y="5486400"/>
            <a:ext cx="2399665" cy="395605"/>
            <a:chOff x="3886200" y="5486400"/>
            <a:chExt cx="2399665" cy="395605"/>
          </a:xfrm>
        </p:grpSpPr>
        <p:sp>
          <p:nvSpPr>
            <p:cNvPr id="23" name="object 23"/>
            <p:cNvSpPr/>
            <p:nvPr/>
          </p:nvSpPr>
          <p:spPr>
            <a:xfrm>
              <a:off x="3886200" y="5515355"/>
              <a:ext cx="1551940" cy="0"/>
            </a:xfrm>
            <a:custGeom>
              <a:avLst/>
              <a:gdLst/>
              <a:ahLst/>
              <a:cxnLst/>
              <a:rect l="l" t="t" r="r" b="b"/>
              <a:pathLst>
                <a:path w="1551939">
                  <a:moveTo>
                    <a:pt x="0" y="0"/>
                  </a:moveTo>
                  <a:lnTo>
                    <a:pt x="1551559" y="0"/>
                  </a:lnTo>
                </a:path>
              </a:pathLst>
            </a:custGeom>
            <a:ln w="57912">
              <a:solidFill>
                <a:srgbClr val="0000FF"/>
              </a:solidFill>
            </a:ln>
          </p:spPr>
          <p:txBody>
            <a:bodyPr wrap="square" lIns="0" tIns="0" rIns="0" bIns="0" rtlCol="0"/>
            <a:lstStyle/>
            <a:p>
              <a:endParaRPr/>
            </a:p>
          </p:txBody>
        </p:sp>
        <p:sp>
          <p:nvSpPr>
            <p:cNvPr id="24" name="object 24"/>
            <p:cNvSpPr/>
            <p:nvPr/>
          </p:nvSpPr>
          <p:spPr>
            <a:xfrm>
              <a:off x="4706747" y="5556757"/>
              <a:ext cx="1579245" cy="325120"/>
            </a:xfrm>
            <a:custGeom>
              <a:avLst/>
              <a:gdLst/>
              <a:ahLst/>
              <a:cxnLst/>
              <a:rect l="l" t="t" r="r" b="b"/>
              <a:pathLst>
                <a:path w="1579245" h="325120">
                  <a:moveTo>
                    <a:pt x="1463253" y="287398"/>
                  </a:moveTo>
                  <a:lnTo>
                    <a:pt x="1456816" y="324967"/>
                  </a:lnTo>
                  <a:lnTo>
                    <a:pt x="1570074" y="290614"/>
                  </a:lnTo>
                  <a:lnTo>
                    <a:pt x="1482089" y="290614"/>
                  </a:lnTo>
                  <a:lnTo>
                    <a:pt x="1463253" y="287398"/>
                  </a:lnTo>
                  <a:close/>
                </a:path>
                <a:path w="1579245" h="325120">
                  <a:moveTo>
                    <a:pt x="1469685" y="249857"/>
                  </a:moveTo>
                  <a:lnTo>
                    <a:pt x="1463253" y="287398"/>
                  </a:lnTo>
                  <a:lnTo>
                    <a:pt x="1482089" y="290614"/>
                  </a:lnTo>
                  <a:lnTo>
                    <a:pt x="1488439" y="253060"/>
                  </a:lnTo>
                  <a:lnTo>
                    <a:pt x="1469685" y="249857"/>
                  </a:lnTo>
                  <a:close/>
                </a:path>
                <a:path w="1579245" h="325120">
                  <a:moveTo>
                    <a:pt x="1476120" y="212293"/>
                  </a:moveTo>
                  <a:lnTo>
                    <a:pt x="1469685" y="249857"/>
                  </a:lnTo>
                  <a:lnTo>
                    <a:pt x="1488439" y="253060"/>
                  </a:lnTo>
                  <a:lnTo>
                    <a:pt x="1482089" y="290614"/>
                  </a:lnTo>
                  <a:lnTo>
                    <a:pt x="1570074" y="290614"/>
                  </a:lnTo>
                  <a:lnTo>
                    <a:pt x="1579117" y="287870"/>
                  </a:lnTo>
                  <a:lnTo>
                    <a:pt x="1476120" y="212293"/>
                  </a:lnTo>
                  <a:close/>
                </a:path>
                <a:path w="1579245" h="325120">
                  <a:moveTo>
                    <a:pt x="6350" y="0"/>
                  </a:moveTo>
                  <a:lnTo>
                    <a:pt x="0" y="37579"/>
                  </a:lnTo>
                  <a:lnTo>
                    <a:pt x="1463253" y="287398"/>
                  </a:lnTo>
                  <a:lnTo>
                    <a:pt x="1469685" y="249857"/>
                  </a:lnTo>
                  <a:lnTo>
                    <a:pt x="6350" y="0"/>
                  </a:lnTo>
                  <a:close/>
                </a:path>
              </a:pathLst>
            </a:custGeom>
            <a:solidFill>
              <a:srgbClr val="0000FF"/>
            </a:solidFill>
          </p:spPr>
          <p:txBody>
            <a:bodyPr wrap="square" lIns="0" tIns="0" rIns="0" bIns="0" rtlCol="0"/>
            <a:lstStyle/>
            <a:p>
              <a:endParaRPr/>
            </a:p>
          </p:txBody>
        </p:sp>
      </p:grpSp>
      <p:sp>
        <p:nvSpPr>
          <p:cNvPr id="25" name="object 25"/>
          <p:cNvSpPr/>
          <p:nvPr/>
        </p:nvSpPr>
        <p:spPr>
          <a:xfrm>
            <a:off x="4828794" y="2900172"/>
            <a:ext cx="922019" cy="114300"/>
          </a:xfrm>
          <a:custGeom>
            <a:avLst/>
            <a:gdLst/>
            <a:ahLst/>
            <a:cxnLst/>
            <a:rect l="l" t="t" r="r" b="b"/>
            <a:pathLst>
              <a:path w="922020" h="114300">
                <a:moveTo>
                  <a:pt x="807211" y="0"/>
                </a:moveTo>
                <a:lnTo>
                  <a:pt x="807211" y="114300"/>
                </a:lnTo>
                <a:lnTo>
                  <a:pt x="883411" y="76200"/>
                </a:lnTo>
                <a:lnTo>
                  <a:pt x="826261" y="76200"/>
                </a:lnTo>
                <a:lnTo>
                  <a:pt x="826261" y="38100"/>
                </a:lnTo>
                <a:lnTo>
                  <a:pt x="883411" y="38100"/>
                </a:lnTo>
                <a:lnTo>
                  <a:pt x="807211" y="0"/>
                </a:lnTo>
                <a:close/>
              </a:path>
              <a:path w="922020" h="114300">
                <a:moveTo>
                  <a:pt x="807211" y="38100"/>
                </a:moveTo>
                <a:lnTo>
                  <a:pt x="0" y="38100"/>
                </a:lnTo>
                <a:lnTo>
                  <a:pt x="0" y="76200"/>
                </a:lnTo>
                <a:lnTo>
                  <a:pt x="807211" y="76200"/>
                </a:lnTo>
                <a:lnTo>
                  <a:pt x="807211" y="38100"/>
                </a:lnTo>
                <a:close/>
              </a:path>
              <a:path w="922020" h="114300">
                <a:moveTo>
                  <a:pt x="883411" y="38100"/>
                </a:moveTo>
                <a:lnTo>
                  <a:pt x="826261" y="38100"/>
                </a:lnTo>
                <a:lnTo>
                  <a:pt x="826261" y="76200"/>
                </a:lnTo>
                <a:lnTo>
                  <a:pt x="883411" y="76200"/>
                </a:lnTo>
                <a:lnTo>
                  <a:pt x="921511" y="57150"/>
                </a:lnTo>
                <a:lnTo>
                  <a:pt x="883411" y="38100"/>
                </a:lnTo>
                <a:close/>
              </a:path>
            </a:pathLst>
          </a:custGeom>
          <a:solidFill>
            <a:srgbClr val="FF0000"/>
          </a:solidFill>
        </p:spPr>
        <p:txBody>
          <a:bodyPr wrap="square" lIns="0" tIns="0" rIns="0" bIns="0" rtlCol="0"/>
          <a:lstStyle/>
          <a:p>
            <a:endParaRPr/>
          </a:p>
        </p:txBody>
      </p:sp>
      <p:sp>
        <p:nvSpPr>
          <p:cNvPr id="26" name="object 26"/>
          <p:cNvSpPr/>
          <p:nvPr/>
        </p:nvSpPr>
        <p:spPr>
          <a:xfrm>
            <a:off x="5805551" y="4412741"/>
            <a:ext cx="481330" cy="280035"/>
          </a:xfrm>
          <a:custGeom>
            <a:avLst/>
            <a:gdLst/>
            <a:ahLst/>
            <a:cxnLst/>
            <a:rect l="l" t="t" r="r" b="b"/>
            <a:pathLst>
              <a:path w="481329" h="280035">
                <a:moveTo>
                  <a:pt x="371733" y="38996"/>
                </a:moveTo>
                <a:lnTo>
                  <a:pt x="0" y="246379"/>
                </a:lnTo>
                <a:lnTo>
                  <a:pt x="18541" y="279653"/>
                </a:lnTo>
                <a:lnTo>
                  <a:pt x="390275" y="72270"/>
                </a:lnTo>
                <a:lnTo>
                  <a:pt x="371733" y="38996"/>
                </a:lnTo>
                <a:close/>
              </a:path>
              <a:path w="481329" h="280035">
                <a:moveTo>
                  <a:pt x="460545" y="29717"/>
                </a:moveTo>
                <a:lnTo>
                  <a:pt x="388365" y="29717"/>
                </a:lnTo>
                <a:lnTo>
                  <a:pt x="406908" y="62991"/>
                </a:lnTo>
                <a:lnTo>
                  <a:pt x="390275" y="72270"/>
                </a:lnTo>
                <a:lnTo>
                  <a:pt x="408813" y="105536"/>
                </a:lnTo>
                <a:lnTo>
                  <a:pt x="460545" y="29717"/>
                </a:lnTo>
                <a:close/>
              </a:path>
              <a:path w="481329" h="280035">
                <a:moveTo>
                  <a:pt x="388365" y="29717"/>
                </a:moveTo>
                <a:lnTo>
                  <a:pt x="371733" y="38996"/>
                </a:lnTo>
                <a:lnTo>
                  <a:pt x="390275" y="72270"/>
                </a:lnTo>
                <a:lnTo>
                  <a:pt x="406908" y="62991"/>
                </a:lnTo>
                <a:lnTo>
                  <a:pt x="388365" y="29717"/>
                </a:lnTo>
                <a:close/>
              </a:path>
              <a:path w="481329" h="280035">
                <a:moveTo>
                  <a:pt x="480822" y="0"/>
                </a:moveTo>
                <a:lnTo>
                  <a:pt x="353187" y="5714"/>
                </a:lnTo>
                <a:lnTo>
                  <a:pt x="371733" y="38996"/>
                </a:lnTo>
                <a:lnTo>
                  <a:pt x="388365" y="29717"/>
                </a:lnTo>
                <a:lnTo>
                  <a:pt x="460545" y="29717"/>
                </a:lnTo>
                <a:lnTo>
                  <a:pt x="480822" y="0"/>
                </a:lnTo>
                <a:close/>
              </a:path>
            </a:pathLst>
          </a:custGeom>
          <a:solidFill>
            <a:srgbClr val="FF0000"/>
          </a:solidFill>
        </p:spPr>
        <p:txBody>
          <a:bodyPr wrap="square" lIns="0" tIns="0" rIns="0" bIns="0" rtlCol="0"/>
          <a:lstStyle/>
          <a:p>
            <a:endParaRPr/>
          </a:p>
        </p:txBody>
      </p:sp>
      <p:sp>
        <p:nvSpPr>
          <p:cNvPr id="27" name="object 27"/>
          <p:cNvSpPr txBox="1"/>
          <p:nvPr/>
        </p:nvSpPr>
        <p:spPr>
          <a:xfrm>
            <a:off x="6971156" y="670305"/>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28" name="object 28"/>
          <p:cNvSpPr txBox="1"/>
          <p:nvPr/>
        </p:nvSpPr>
        <p:spPr>
          <a:xfrm>
            <a:off x="6747129" y="703834"/>
            <a:ext cx="749935" cy="452120"/>
          </a:xfrm>
          <a:prstGeom prst="rect">
            <a:avLst/>
          </a:prstGeom>
        </p:spPr>
        <p:txBody>
          <a:bodyPr vert="horz" wrap="square" lIns="0" tIns="12065" rIns="0" bIns="0" rtlCol="0">
            <a:spAutoFit/>
          </a:bodyPr>
          <a:lstStyle/>
          <a:p>
            <a:pPr marL="12700">
              <a:lnSpc>
                <a:spcPct val="100000"/>
              </a:lnSpc>
              <a:spcBef>
                <a:spcPts val="95"/>
              </a:spcBef>
              <a:tabLst>
                <a:tab pos="471170" algn="l"/>
              </a:tabLst>
            </a:pPr>
            <a:r>
              <a:rPr sz="2800" spc="-5" dirty="0">
                <a:latin typeface="Cambria Math"/>
                <a:cs typeface="Cambria Math"/>
              </a:rPr>
              <a:t>𝑔	=</a:t>
            </a:r>
            <a:endParaRPr sz="2800">
              <a:latin typeface="Cambria Math"/>
              <a:cs typeface="Cambria Math"/>
            </a:endParaRPr>
          </a:p>
        </p:txBody>
      </p:sp>
      <p:sp>
        <p:nvSpPr>
          <p:cNvPr id="29" name="object 29"/>
          <p:cNvSpPr/>
          <p:nvPr/>
        </p:nvSpPr>
        <p:spPr>
          <a:xfrm>
            <a:off x="7581518" y="958722"/>
            <a:ext cx="1043940" cy="22860"/>
          </a:xfrm>
          <a:custGeom>
            <a:avLst/>
            <a:gdLst/>
            <a:ahLst/>
            <a:cxnLst/>
            <a:rect l="l" t="t" r="r" b="b"/>
            <a:pathLst>
              <a:path w="1043940" h="22859">
                <a:moveTo>
                  <a:pt x="1043939" y="0"/>
                </a:moveTo>
                <a:lnTo>
                  <a:pt x="0" y="0"/>
                </a:lnTo>
                <a:lnTo>
                  <a:pt x="0" y="22860"/>
                </a:lnTo>
                <a:lnTo>
                  <a:pt x="1043939" y="22860"/>
                </a:lnTo>
                <a:lnTo>
                  <a:pt x="1043939" y="0"/>
                </a:lnTo>
                <a:close/>
              </a:path>
            </a:pathLst>
          </a:custGeom>
          <a:solidFill>
            <a:srgbClr val="000000"/>
          </a:solidFill>
        </p:spPr>
        <p:txBody>
          <a:bodyPr wrap="square" lIns="0" tIns="0" rIns="0" bIns="0" rtlCol="0"/>
          <a:lstStyle/>
          <a:p>
            <a:endParaRPr/>
          </a:p>
        </p:txBody>
      </p:sp>
      <p:sp>
        <p:nvSpPr>
          <p:cNvPr id="30" name="object 30"/>
          <p:cNvSpPr/>
          <p:nvPr/>
        </p:nvSpPr>
        <p:spPr>
          <a:xfrm>
            <a:off x="8007477" y="537463"/>
            <a:ext cx="586740" cy="328930"/>
          </a:xfrm>
          <a:custGeom>
            <a:avLst/>
            <a:gdLst/>
            <a:ahLst/>
            <a:cxnLst/>
            <a:rect l="l" t="t" r="r" b="b"/>
            <a:pathLst>
              <a:path w="586740" h="328930">
                <a:moveTo>
                  <a:pt x="481456" y="0"/>
                </a:moveTo>
                <a:lnTo>
                  <a:pt x="476757" y="13335"/>
                </a:lnTo>
                <a:lnTo>
                  <a:pt x="495808" y="21595"/>
                </a:lnTo>
                <a:lnTo>
                  <a:pt x="512191" y="33035"/>
                </a:lnTo>
                <a:lnTo>
                  <a:pt x="536955" y="65405"/>
                </a:lnTo>
                <a:lnTo>
                  <a:pt x="551529" y="109156"/>
                </a:lnTo>
                <a:lnTo>
                  <a:pt x="556387" y="162813"/>
                </a:lnTo>
                <a:lnTo>
                  <a:pt x="555170" y="191791"/>
                </a:lnTo>
                <a:lnTo>
                  <a:pt x="545403" y="241841"/>
                </a:lnTo>
                <a:lnTo>
                  <a:pt x="525807" y="280912"/>
                </a:lnTo>
                <a:lnTo>
                  <a:pt x="496002" y="307288"/>
                </a:lnTo>
                <a:lnTo>
                  <a:pt x="477266" y="315595"/>
                </a:lnTo>
                <a:lnTo>
                  <a:pt x="481456" y="328930"/>
                </a:lnTo>
                <a:lnTo>
                  <a:pt x="526335" y="307879"/>
                </a:lnTo>
                <a:lnTo>
                  <a:pt x="559307" y="271399"/>
                </a:lnTo>
                <a:lnTo>
                  <a:pt x="579596" y="222662"/>
                </a:lnTo>
                <a:lnTo>
                  <a:pt x="586358" y="164591"/>
                </a:lnTo>
                <a:lnTo>
                  <a:pt x="584666" y="134399"/>
                </a:lnTo>
                <a:lnTo>
                  <a:pt x="571089" y="80920"/>
                </a:lnTo>
                <a:lnTo>
                  <a:pt x="544179" y="37415"/>
                </a:lnTo>
                <a:lnTo>
                  <a:pt x="505317" y="8598"/>
                </a:lnTo>
                <a:lnTo>
                  <a:pt x="481456" y="0"/>
                </a:lnTo>
                <a:close/>
              </a:path>
              <a:path w="586740" h="328930">
                <a:moveTo>
                  <a:pt x="104901" y="0"/>
                </a:moveTo>
                <a:lnTo>
                  <a:pt x="60134" y="21066"/>
                </a:lnTo>
                <a:lnTo>
                  <a:pt x="27177" y="57658"/>
                </a:lnTo>
                <a:lnTo>
                  <a:pt x="6778" y="106505"/>
                </a:lnTo>
                <a:lnTo>
                  <a:pt x="0" y="164591"/>
                </a:lnTo>
                <a:lnTo>
                  <a:pt x="1690" y="194782"/>
                </a:lnTo>
                <a:lnTo>
                  <a:pt x="15216" y="248209"/>
                </a:lnTo>
                <a:lnTo>
                  <a:pt x="42054" y="291568"/>
                </a:lnTo>
                <a:lnTo>
                  <a:pt x="80968" y="320333"/>
                </a:lnTo>
                <a:lnTo>
                  <a:pt x="104901" y="328930"/>
                </a:lnTo>
                <a:lnTo>
                  <a:pt x="109093" y="315595"/>
                </a:lnTo>
                <a:lnTo>
                  <a:pt x="90302" y="307288"/>
                </a:lnTo>
                <a:lnTo>
                  <a:pt x="74120" y="295719"/>
                </a:lnTo>
                <a:lnTo>
                  <a:pt x="49529" y="262889"/>
                </a:lnTo>
                <a:lnTo>
                  <a:pt x="34845" y="218138"/>
                </a:lnTo>
                <a:lnTo>
                  <a:pt x="29972" y="162813"/>
                </a:lnTo>
                <a:lnTo>
                  <a:pt x="31188" y="134735"/>
                </a:lnTo>
                <a:lnTo>
                  <a:pt x="40955"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31" name="object 31"/>
          <p:cNvSpPr txBox="1"/>
          <p:nvPr/>
        </p:nvSpPr>
        <p:spPr>
          <a:xfrm>
            <a:off x="7544689" y="435610"/>
            <a:ext cx="951230" cy="452120"/>
          </a:xfrm>
          <a:prstGeom prst="rect">
            <a:avLst/>
          </a:prstGeom>
        </p:spPr>
        <p:txBody>
          <a:bodyPr vert="horz" wrap="square" lIns="0" tIns="12065" rIns="0" bIns="0" rtlCol="0">
            <a:spAutoFit/>
          </a:bodyPr>
          <a:lstStyle/>
          <a:p>
            <a:pPr marL="38100">
              <a:lnSpc>
                <a:spcPct val="100000"/>
              </a:lnSpc>
              <a:spcBef>
                <a:spcPts val="95"/>
              </a:spcBef>
              <a:tabLst>
                <a:tab pos="580390" algn="l"/>
              </a:tabLst>
            </a:pPr>
            <a:r>
              <a:rPr sz="2800" dirty="0">
                <a:latin typeface="Cambria Math"/>
                <a:cs typeface="Cambria Math"/>
              </a:rPr>
              <a:t>𝜕𝐿	</a:t>
            </a:r>
            <a:r>
              <a:rPr sz="2800" spc="110" dirty="0">
                <a:latin typeface="Cambria Math"/>
                <a:cs typeface="Cambria Math"/>
              </a:rPr>
              <a:t>𝜃</a:t>
            </a:r>
            <a:r>
              <a:rPr sz="3075" spc="165" baseline="27100" dirty="0">
                <a:latin typeface="Cambria Math"/>
                <a:cs typeface="Cambria Math"/>
              </a:rPr>
              <a:t>𝑡</a:t>
            </a:r>
            <a:endParaRPr sz="3075" baseline="27100">
              <a:latin typeface="Cambria Math"/>
              <a:cs typeface="Cambria Math"/>
            </a:endParaRPr>
          </a:p>
        </p:txBody>
      </p:sp>
      <p:sp>
        <p:nvSpPr>
          <p:cNvPr id="32" name="object 32"/>
          <p:cNvSpPr txBox="1"/>
          <p:nvPr/>
        </p:nvSpPr>
        <p:spPr>
          <a:xfrm>
            <a:off x="7856601" y="941273"/>
            <a:ext cx="48640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𝜕𝑤</a:t>
            </a:r>
            <a:endParaRPr sz="2800">
              <a:latin typeface="Cambria Math"/>
              <a:cs typeface="Cambria Math"/>
            </a:endParaRPr>
          </a:p>
        </p:txBody>
      </p:sp>
      <p:sp>
        <p:nvSpPr>
          <p:cNvPr id="33" name="object 33"/>
          <p:cNvSpPr txBox="1"/>
          <p:nvPr/>
        </p:nvSpPr>
        <p:spPr>
          <a:xfrm>
            <a:off x="4360417" y="676097"/>
            <a:ext cx="773430" cy="452120"/>
          </a:xfrm>
          <a:prstGeom prst="rect">
            <a:avLst/>
          </a:prstGeom>
        </p:spPr>
        <p:txBody>
          <a:bodyPr vert="horz" wrap="square" lIns="0" tIns="12065" rIns="0" bIns="0" rtlCol="0">
            <a:spAutoFit/>
          </a:bodyPr>
          <a:lstStyle/>
          <a:p>
            <a:pPr marL="38100">
              <a:lnSpc>
                <a:spcPct val="100000"/>
              </a:lnSpc>
              <a:spcBef>
                <a:spcPts val="95"/>
              </a:spcBef>
            </a:pPr>
            <a:r>
              <a:rPr sz="2800" spc="80" dirty="0">
                <a:latin typeface="Cambria Math"/>
                <a:cs typeface="Cambria Math"/>
              </a:rPr>
              <a:t>𝜂</a:t>
            </a:r>
            <a:r>
              <a:rPr sz="3075" spc="120" baseline="27100" dirty="0">
                <a:latin typeface="Cambria Math"/>
                <a:cs typeface="Cambria Math"/>
              </a:rPr>
              <a:t>𝑡</a:t>
            </a:r>
            <a:r>
              <a:rPr sz="3075" spc="644" baseline="271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34" name="object 34"/>
          <p:cNvSpPr/>
          <p:nvPr/>
        </p:nvSpPr>
        <p:spPr>
          <a:xfrm>
            <a:off x="5193410" y="931291"/>
            <a:ext cx="1001394" cy="22860"/>
          </a:xfrm>
          <a:custGeom>
            <a:avLst/>
            <a:gdLst/>
            <a:ahLst/>
            <a:cxnLst/>
            <a:rect l="l" t="t" r="r" b="b"/>
            <a:pathLst>
              <a:path w="1001395" h="22859">
                <a:moveTo>
                  <a:pt x="1001267" y="0"/>
                </a:moveTo>
                <a:lnTo>
                  <a:pt x="0" y="0"/>
                </a:lnTo>
                <a:lnTo>
                  <a:pt x="0" y="22860"/>
                </a:lnTo>
                <a:lnTo>
                  <a:pt x="1001267" y="22860"/>
                </a:lnTo>
                <a:lnTo>
                  <a:pt x="1001267" y="0"/>
                </a:lnTo>
                <a:close/>
              </a:path>
            </a:pathLst>
          </a:custGeom>
          <a:solidFill>
            <a:srgbClr val="000000"/>
          </a:solidFill>
        </p:spPr>
        <p:txBody>
          <a:bodyPr wrap="square" lIns="0" tIns="0" rIns="0" bIns="0" rtlCol="0"/>
          <a:lstStyle/>
          <a:p>
            <a:endParaRPr/>
          </a:p>
        </p:txBody>
      </p:sp>
      <p:sp>
        <p:nvSpPr>
          <p:cNvPr id="35" name="object 35"/>
          <p:cNvSpPr txBox="1"/>
          <p:nvPr/>
        </p:nvSpPr>
        <p:spPr>
          <a:xfrm>
            <a:off x="5584063" y="408178"/>
            <a:ext cx="2120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𝜂</a:t>
            </a:r>
            <a:endParaRPr sz="2800">
              <a:latin typeface="Cambria Math"/>
              <a:cs typeface="Cambria Math"/>
            </a:endParaRPr>
          </a:p>
        </p:txBody>
      </p:sp>
      <p:sp>
        <p:nvSpPr>
          <p:cNvPr id="36" name="object 36"/>
          <p:cNvSpPr/>
          <p:nvPr/>
        </p:nvSpPr>
        <p:spPr>
          <a:xfrm>
            <a:off x="5199507" y="1024255"/>
            <a:ext cx="995680" cy="342900"/>
          </a:xfrm>
          <a:custGeom>
            <a:avLst/>
            <a:gdLst/>
            <a:ahLst/>
            <a:cxnLst/>
            <a:rect l="l" t="t" r="r" b="b"/>
            <a:pathLst>
              <a:path w="995679" h="342900">
                <a:moveTo>
                  <a:pt x="995171" y="0"/>
                </a:moveTo>
                <a:lnTo>
                  <a:pt x="227075" y="0"/>
                </a:lnTo>
                <a:lnTo>
                  <a:pt x="227075" y="635"/>
                </a:lnTo>
                <a:lnTo>
                  <a:pt x="203707" y="635"/>
                </a:lnTo>
                <a:lnTo>
                  <a:pt x="117982" y="296672"/>
                </a:lnTo>
                <a:lnTo>
                  <a:pt x="56768" y="162052"/>
                </a:lnTo>
                <a:lnTo>
                  <a:pt x="0" y="188087"/>
                </a:lnTo>
                <a:lnTo>
                  <a:pt x="5333" y="201041"/>
                </a:lnTo>
                <a:lnTo>
                  <a:pt x="34670" y="188087"/>
                </a:lnTo>
                <a:lnTo>
                  <a:pt x="106425" y="342392"/>
                </a:lnTo>
                <a:lnTo>
                  <a:pt x="123189" y="342392"/>
                </a:lnTo>
                <a:lnTo>
                  <a:pt x="216534" y="23749"/>
                </a:lnTo>
                <a:lnTo>
                  <a:pt x="247903" y="23749"/>
                </a:lnTo>
                <a:lnTo>
                  <a:pt x="247903" y="22860"/>
                </a:lnTo>
                <a:lnTo>
                  <a:pt x="995171" y="22860"/>
                </a:lnTo>
                <a:lnTo>
                  <a:pt x="995171" y="0"/>
                </a:lnTo>
                <a:close/>
              </a:path>
            </a:pathLst>
          </a:custGeom>
          <a:solidFill>
            <a:srgbClr val="000000"/>
          </a:solidFill>
        </p:spPr>
        <p:txBody>
          <a:bodyPr wrap="square" lIns="0" tIns="0" rIns="0" bIns="0" rtlCol="0"/>
          <a:lstStyle/>
          <a:p>
            <a:endParaRPr/>
          </a:p>
        </p:txBody>
      </p:sp>
      <p:sp>
        <p:nvSpPr>
          <p:cNvPr id="37" name="object 37"/>
          <p:cNvSpPr txBox="1"/>
          <p:nvPr/>
        </p:nvSpPr>
        <p:spPr>
          <a:xfrm>
            <a:off x="5414898" y="964818"/>
            <a:ext cx="79375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𝑡</a:t>
            </a:r>
            <a:r>
              <a:rPr sz="2800" spc="20" dirty="0">
                <a:latin typeface="Cambria Math"/>
                <a:cs typeface="Cambria Math"/>
              </a:rPr>
              <a:t> </a:t>
            </a:r>
            <a:r>
              <a:rPr sz="2800" spc="-5" dirty="0">
                <a:latin typeface="Cambria Math"/>
                <a:cs typeface="Cambria Math"/>
              </a:rPr>
              <a:t>+</a:t>
            </a:r>
            <a:r>
              <a:rPr sz="2800" spc="-35" dirty="0">
                <a:latin typeface="Cambria Math"/>
                <a:cs typeface="Cambria Math"/>
              </a:rPr>
              <a:t> </a:t>
            </a:r>
            <a:r>
              <a:rPr sz="2800" spc="-5" dirty="0">
                <a:latin typeface="Cambria Math"/>
                <a:cs typeface="Cambria Math"/>
              </a:rPr>
              <a:t>1</a:t>
            </a:r>
            <a:endParaRPr sz="2800">
              <a:latin typeface="Cambria Math"/>
              <a:cs typeface="Cambria Mat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09676"/>
            <a:ext cx="3622675" cy="697230"/>
          </a:xfrm>
          <a:prstGeom prst="rect">
            <a:avLst/>
          </a:prstGeom>
        </p:spPr>
        <p:txBody>
          <a:bodyPr vert="horz" wrap="square" lIns="0" tIns="13335" rIns="0" bIns="0" rtlCol="0">
            <a:spAutoFit/>
          </a:bodyPr>
          <a:lstStyle/>
          <a:p>
            <a:pPr marL="12700">
              <a:lnSpc>
                <a:spcPct val="100000"/>
              </a:lnSpc>
              <a:spcBef>
                <a:spcPts val="105"/>
              </a:spcBef>
            </a:pPr>
            <a:r>
              <a:rPr sz="4400" spc="-10" dirty="0">
                <a:latin typeface="Calibri Light"/>
                <a:cs typeface="Calibri Light"/>
              </a:rPr>
              <a:t>Intuitive</a:t>
            </a:r>
            <a:r>
              <a:rPr sz="4400" spc="-65" dirty="0">
                <a:latin typeface="Calibri Light"/>
                <a:cs typeface="Calibri Light"/>
              </a:rPr>
              <a:t> </a:t>
            </a:r>
            <a:r>
              <a:rPr sz="4400" spc="-20" dirty="0">
                <a:latin typeface="Calibri Light"/>
                <a:cs typeface="Calibri Light"/>
              </a:rPr>
              <a:t>Reason</a:t>
            </a:r>
            <a:endParaRPr sz="4400">
              <a:latin typeface="Calibri Light"/>
              <a:cs typeface="Calibri Light"/>
            </a:endParaRPr>
          </a:p>
        </p:txBody>
      </p:sp>
      <p:sp>
        <p:nvSpPr>
          <p:cNvPr id="3" name="object 3"/>
          <p:cNvSpPr txBox="1"/>
          <p:nvPr/>
        </p:nvSpPr>
        <p:spPr>
          <a:xfrm>
            <a:off x="707542" y="1793189"/>
            <a:ext cx="273939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0" dirty="0">
                <a:latin typeface="Calibri"/>
                <a:cs typeface="Calibri"/>
              </a:rPr>
              <a:t>How</a:t>
            </a:r>
            <a:r>
              <a:rPr sz="2800" spc="-5" dirty="0">
                <a:latin typeface="Calibri"/>
                <a:cs typeface="Calibri"/>
              </a:rPr>
              <a:t> </a:t>
            </a:r>
            <a:r>
              <a:rPr sz="2800" spc="-10" dirty="0">
                <a:latin typeface="Calibri"/>
                <a:cs typeface="Calibri"/>
              </a:rPr>
              <a:t>surprise</a:t>
            </a:r>
            <a:r>
              <a:rPr sz="2800" spc="20" dirty="0">
                <a:latin typeface="Calibri"/>
                <a:cs typeface="Calibri"/>
              </a:rPr>
              <a:t> </a:t>
            </a:r>
            <a:r>
              <a:rPr sz="2800" spc="-5" dirty="0">
                <a:latin typeface="Calibri"/>
                <a:cs typeface="Calibri"/>
              </a:rPr>
              <a:t>it</a:t>
            </a:r>
            <a:r>
              <a:rPr sz="2800" spc="-15" dirty="0">
                <a:latin typeface="Calibri"/>
                <a:cs typeface="Calibri"/>
              </a:rPr>
              <a:t> </a:t>
            </a:r>
            <a:r>
              <a:rPr sz="2800" spc="-5" dirty="0">
                <a:latin typeface="Calibri"/>
                <a:cs typeface="Calibri"/>
              </a:rPr>
              <a:t>is</a:t>
            </a:r>
            <a:endParaRPr sz="2800">
              <a:latin typeface="Calibri"/>
              <a:cs typeface="Calibri"/>
            </a:endParaRPr>
          </a:p>
        </p:txBody>
      </p:sp>
      <p:sp>
        <p:nvSpPr>
          <p:cNvPr id="4" name="object 4"/>
          <p:cNvSpPr txBox="1"/>
          <p:nvPr/>
        </p:nvSpPr>
        <p:spPr>
          <a:xfrm>
            <a:off x="1266189" y="5092953"/>
            <a:ext cx="2096135" cy="452120"/>
          </a:xfrm>
          <a:prstGeom prst="rect">
            <a:avLst/>
          </a:prstGeom>
        </p:spPr>
        <p:txBody>
          <a:bodyPr vert="horz" wrap="square" lIns="0" tIns="12065" rIns="0" bIns="0" rtlCol="0">
            <a:spAutoFit/>
          </a:bodyPr>
          <a:lstStyle/>
          <a:p>
            <a:pPr marL="38100">
              <a:lnSpc>
                <a:spcPct val="100000"/>
              </a:lnSpc>
              <a:spcBef>
                <a:spcPts val="95"/>
              </a:spcBef>
            </a:pPr>
            <a:r>
              <a:rPr sz="4200" spc="104" baseline="-19841" dirty="0">
                <a:latin typeface="Cambria Math"/>
                <a:cs typeface="Cambria Math"/>
              </a:rPr>
              <a:t>𝑤</a:t>
            </a:r>
            <a:r>
              <a:rPr sz="2050" spc="70" dirty="0">
                <a:latin typeface="Cambria Math"/>
                <a:cs typeface="Cambria Math"/>
              </a:rPr>
              <a:t>𝑡+1</a:t>
            </a:r>
            <a:r>
              <a:rPr sz="2050" spc="430" dirty="0">
                <a:latin typeface="Cambria Math"/>
                <a:cs typeface="Cambria Math"/>
              </a:rPr>
              <a:t> </a:t>
            </a:r>
            <a:r>
              <a:rPr sz="4200" spc="-7" baseline="-19841" dirty="0">
                <a:latin typeface="Cambria Math"/>
                <a:cs typeface="Cambria Math"/>
              </a:rPr>
              <a:t>←</a:t>
            </a:r>
            <a:r>
              <a:rPr sz="4200" spc="217" baseline="-19841" dirty="0">
                <a:latin typeface="Cambria Math"/>
                <a:cs typeface="Cambria Math"/>
              </a:rPr>
              <a:t> </a:t>
            </a:r>
            <a:r>
              <a:rPr sz="4200" spc="187" baseline="-19841" dirty="0">
                <a:latin typeface="Cambria Math"/>
                <a:cs typeface="Cambria Math"/>
              </a:rPr>
              <a:t>𝑤</a:t>
            </a:r>
            <a:r>
              <a:rPr sz="2050" spc="125" dirty="0">
                <a:latin typeface="Cambria Math"/>
                <a:cs typeface="Cambria Math"/>
              </a:rPr>
              <a:t>𝑡</a:t>
            </a:r>
            <a:r>
              <a:rPr sz="2050" spc="320" dirty="0">
                <a:latin typeface="Cambria Math"/>
                <a:cs typeface="Cambria Math"/>
              </a:rPr>
              <a:t> </a:t>
            </a:r>
            <a:r>
              <a:rPr sz="4200" spc="-7" baseline="-19841" dirty="0">
                <a:latin typeface="Cambria Math"/>
                <a:cs typeface="Cambria Math"/>
              </a:rPr>
              <a:t>−</a:t>
            </a:r>
            <a:endParaRPr sz="4200" baseline="-19841">
              <a:latin typeface="Cambria Math"/>
              <a:cs typeface="Cambria Math"/>
            </a:endParaRPr>
          </a:p>
        </p:txBody>
      </p:sp>
      <p:sp>
        <p:nvSpPr>
          <p:cNvPr id="5" name="object 5"/>
          <p:cNvSpPr/>
          <p:nvPr/>
        </p:nvSpPr>
        <p:spPr>
          <a:xfrm>
            <a:off x="3402584" y="5476240"/>
            <a:ext cx="1755775" cy="22860"/>
          </a:xfrm>
          <a:custGeom>
            <a:avLst/>
            <a:gdLst/>
            <a:ahLst/>
            <a:cxnLst/>
            <a:rect l="l" t="t" r="r" b="b"/>
            <a:pathLst>
              <a:path w="1755775" h="22860">
                <a:moveTo>
                  <a:pt x="1755648" y="0"/>
                </a:moveTo>
                <a:lnTo>
                  <a:pt x="0" y="0"/>
                </a:lnTo>
                <a:lnTo>
                  <a:pt x="0" y="22860"/>
                </a:lnTo>
                <a:lnTo>
                  <a:pt x="1755648" y="22860"/>
                </a:lnTo>
                <a:lnTo>
                  <a:pt x="1755648" y="0"/>
                </a:lnTo>
                <a:close/>
              </a:path>
            </a:pathLst>
          </a:custGeom>
          <a:solidFill>
            <a:srgbClr val="000000"/>
          </a:solidFill>
        </p:spPr>
        <p:txBody>
          <a:bodyPr wrap="square" lIns="0" tIns="0" rIns="0" bIns="0" rtlCol="0"/>
          <a:lstStyle/>
          <a:p>
            <a:endParaRPr/>
          </a:p>
        </p:txBody>
      </p:sp>
      <p:sp>
        <p:nvSpPr>
          <p:cNvPr id="6" name="object 6"/>
          <p:cNvSpPr txBox="1"/>
          <p:nvPr/>
        </p:nvSpPr>
        <p:spPr>
          <a:xfrm>
            <a:off x="4169409" y="4954270"/>
            <a:ext cx="2120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𝜂</a:t>
            </a:r>
            <a:endParaRPr sz="2800">
              <a:latin typeface="Cambria Math"/>
              <a:cs typeface="Cambria Math"/>
            </a:endParaRPr>
          </a:p>
        </p:txBody>
      </p:sp>
      <p:sp>
        <p:nvSpPr>
          <p:cNvPr id="7" name="object 7"/>
          <p:cNvSpPr/>
          <p:nvPr/>
        </p:nvSpPr>
        <p:spPr>
          <a:xfrm>
            <a:off x="3408679" y="5567679"/>
            <a:ext cx="1750060" cy="793115"/>
          </a:xfrm>
          <a:custGeom>
            <a:avLst/>
            <a:gdLst/>
            <a:ahLst/>
            <a:cxnLst/>
            <a:rect l="l" t="t" r="r" b="b"/>
            <a:pathLst>
              <a:path w="1750060" h="793114">
                <a:moveTo>
                  <a:pt x="1749552" y="0"/>
                </a:moveTo>
                <a:lnTo>
                  <a:pt x="260604" y="0"/>
                </a:lnTo>
                <a:lnTo>
                  <a:pt x="260604" y="508"/>
                </a:lnTo>
                <a:lnTo>
                  <a:pt x="219329" y="508"/>
                </a:lnTo>
                <a:lnTo>
                  <a:pt x="147193" y="729576"/>
                </a:lnTo>
                <a:lnTo>
                  <a:pt x="60198" y="568502"/>
                </a:lnTo>
                <a:lnTo>
                  <a:pt x="0" y="600227"/>
                </a:lnTo>
                <a:lnTo>
                  <a:pt x="6731" y="612533"/>
                </a:lnTo>
                <a:lnTo>
                  <a:pt x="38481" y="595896"/>
                </a:lnTo>
                <a:lnTo>
                  <a:pt x="145415" y="792518"/>
                </a:lnTo>
                <a:lnTo>
                  <a:pt x="161544" y="792518"/>
                </a:lnTo>
                <a:lnTo>
                  <a:pt x="238760" y="23545"/>
                </a:lnTo>
                <a:lnTo>
                  <a:pt x="273431" y="23545"/>
                </a:lnTo>
                <a:lnTo>
                  <a:pt x="273431" y="22872"/>
                </a:lnTo>
                <a:lnTo>
                  <a:pt x="1749552" y="22872"/>
                </a:lnTo>
                <a:lnTo>
                  <a:pt x="1749552" y="0"/>
                </a:lnTo>
                <a:close/>
              </a:path>
            </a:pathLst>
          </a:custGeom>
          <a:solidFill>
            <a:srgbClr val="000000"/>
          </a:solidFill>
        </p:spPr>
        <p:txBody>
          <a:bodyPr wrap="square" lIns="0" tIns="0" rIns="0" bIns="0" rtlCol="0"/>
          <a:lstStyle/>
          <a:p>
            <a:endParaRPr/>
          </a:p>
        </p:txBody>
      </p:sp>
      <p:sp>
        <p:nvSpPr>
          <p:cNvPr id="8" name="object 8"/>
          <p:cNvSpPr txBox="1"/>
          <p:nvPr/>
        </p:nvSpPr>
        <p:spPr>
          <a:xfrm>
            <a:off x="3672332" y="5913221"/>
            <a:ext cx="1400810" cy="336550"/>
          </a:xfrm>
          <a:prstGeom prst="rect">
            <a:avLst/>
          </a:prstGeom>
        </p:spPr>
        <p:txBody>
          <a:bodyPr vert="horz" wrap="square" lIns="0" tIns="11430" rIns="0" bIns="0" rtlCol="0">
            <a:spAutoFit/>
          </a:bodyPr>
          <a:lstStyle/>
          <a:p>
            <a:pPr marL="12700">
              <a:lnSpc>
                <a:spcPct val="100000"/>
              </a:lnSpc>
              <a:spcBef>
                <a:spcPts val="90"/>
              </a:spcBef>
              <a:tabLst>
                <a:tab pos="248920" algn="l"/>
                <a:tab pos="1387475" algn="l"/>
              </a:tabLst>
            </a:pPr>
            <a:r>
              <a:rPr sz="2050" u="heavy" spc="-5" dirty="0">
                <a:uFill>
                  <a:solidFill>
                    <a:srgbClr val="0000FF"/>
                  </a:solidFill>
                </a:uFill>
                <a:latin typeface="Times New Roman"/>
                <a:cs typeface="Times New Roman"/>
              </a:rPr>
              <a:t> 	</a:t>
            </a:r>
            <a:r>
              <a:rPr sz="2050" u="heavy" spc="40" dirty="0">
                <a:uFill>
                  <a:solidFill>
                    <a:srgbClr val="0000FF"/>
                  </a:solidFill>
                </a:uFill>
                <a:latin typeface="Cambria Math"/>
                <a:cs typeface="Cambria Math"/>
              </a:rPr>
              <a:t>𝑖=0	</a:t>
            </a:r>
            <a:endParaRPr sz="2050">
              <a:latin typeface="Cambria Math"/>
              <a:cs typeface="Cambria Math"/>
            </a:endParaRPr>
          </a:p>
        </p:txBody>
      </p:sp>
      <p:sp>
        <p:nvSpPr>
          <p:cNvPr id="9" name="object 9"/>
          <p:cNvSpPr txBox="1"/>
          <p:nvPr/>
        </p:nvSpPr>
        <p:spPr>
          <a:xfrm>
            <a:off x="3631691" y="5580379"/>
            <a:ext cx="442595" cy="452120"/>
          </a:xfrm>
          <a:prstGeom prst="rect">
            <a:avLst/>
          </a:prstGeom>
        </p:spPr>
        <p:txBody>
          <a:bodyPr vert="horz" wrap="square" lIns="0" tIns="12065" rIns="0" bIns="0" rtlCol="0">
            <a:spAutoFit/>
          </a:bodyPr>
          <a:lstStyle/>
          <a:p>
            <a:pPr marL="38100">
              <a:lnSpc>
                <a:spcPct val="100000"/>
              </a:lnSpc>
              <a:spcBef>
                <a:spcPts val="95"/>
              </a:spcBef>
            </a:pPr>
            <a:r>
              <a:rPr sz="4200" spc="345" baseline="-18849" dirty="0">
                <a:latin typeface="Cambria Math"/>
                <a:cs typeface="Cambria Math"/>
              </a:rPr>
              <a:t>σ</a:t>
            </a:r>
            <a:r>
              <a:rPr sz="2050" spc="229" dirty="0">
                <a:latin typeface="Cambria Math"/>
                <a:cs typeface="Cambria Math"/>
              </a:rPr>
              <a:t>𝑡</a:t>
            </a:r>
            <a:endParaRPr sz="2050">
              <a:latin typeface="Cambria Math"/>
              <a:cs typeface="Cambria Math"/>
            </a:endParaRPr>
          </a:p>
        </p:txBody>
      </p:sp>
      <p:sp>
        <p:nvSpPr>
          <p:cNvPr id="10" name="object 10"/>
          <p:cNvSpPr/>
          <p:nvPr/>
        </p:nvSpPr>
        <p:spPr>
          <a:xfrm>
            <a:off x="4390897" y="5817018"/>
            <a:ext cx="571500" cy="328930"/>
          </a:xfrm>
          <a:custGeom>
            <a:avLst/>
            <a:gdLst/>
            <a:ahLst/>
            <a:cxnLst/>
            <a:rect l="l" t="t" r="r" b="b"/>
            <a:pathLst>
              <a:path w="571500" h="328929">
                <a:moveTo>
                  <a:pt x="466216" y="0"/>
                </a:moveTo>
                <a:lnTo>
                  <a:pt x="461517" y="13360"/>
                </a:lnTo>
                <a:lnTo>
                  <a:pt x="480567" y="21618"/>
                </a:lnTo>
                <a:lnTo>
                  <a:pt x="496950" y="33054"/>
                </a:lnTo>
                <a:lnTo>
                  <a:pt x="521715" y="65455"/>
                </a:lnTo>
                <a:lnTo>
                  <a:pt x="536289" y="109172"/>
                </a:lnTo>
                <a:lnTo>
                  <a:pt x="541147" y="162813"/>
                </a:lnTo>
                <a:lnTo>
                  <a:pt x="539930" y="191819"/>
                </a:lnTo>
                <a:lnTo>
                  <a:pt x="530163" y="241839"/>
                </a:lnTo>
                <a:lnTo>
                  <a:pt x="510567" y="280906"/>
                </a:lnTo>
                <a:lnTo>
                  <a:pt x="480762" y="307266"/>
                </a:lnTo>
                <a:lnTo>
                  <a:pt x="462025" y="315569"/>
                </a:lnTo>
                <a:lnTo>
                  <a:pt x="466216" y="328917"/>
                </a:lnTo>
                <a:lnTo>
                  <a:pt x="511095" y="307868"/>
                </a:lnTo>
                <a:lnTo>
                  <a:pt x="544067" y="271437"/>
                </a:lnTo>
                <a:lnTo>
                  <a:pt x="564356" y="222651"/>
                </a:lnTo>
                <a:lnTo>
                  <a:pt x="571118" y="164541"/>
                </a:lnTo>
                <a:lnTo>
                  <a:pt x="569426" y="134392"/>
                </a:lnTo>
                <a:lnTo>
                  <a:pt x="555849" y="80948"/>
                </a:lnTo>
                <a:lnTo>
                  <a:pt x="528939" y="37438"/>
                </a:lnTo>
                <a:lnTo>
                  <a:pt x="490077" y="8610"/>
                </a:lnTo>
                <a:lnTo>
                  <a:pt x="466216" y="0"/>
                </a:lnTo>
                <a:close/>
              </a:path>
              <a:path w="571500" h="328929">
                <a:moveTo>
                  <a:pt x="104901" y="0"/>
                </a:moveTo>
                <a:lnTo>
                  <a:pt x="60134" y="21089"/>
                </a:lnTo>
                <a:lnTo>
                  <a:pt x="27177" y="57657"/>
                </a:lnTo>
                <a:lnTo>
                  <a:pt x="6778" y="106527"/>
                </a:lnTo>
                <a:lnTo>
                  <a:pt x="0" y="164541"/>
                </a:lnTo>
                <a:lnTo>
                  <a:pt x="1690" y="194761"/>
                </a:lnTo>
                <a:lnTo>
                  <a:pt x="15216" y="248210"/>
                </a:lnTo>
                <a:lnTo>
                  <a:pt x="42054" y="291575"/>
                </a:lnTo>
                <a:lnTo>
                  <a:pt x="80968" y="320316"/>
                </a:lnTo>
                <a:lnTo>
                  <a:pt x="104901" y="328917"/>
                </a:lnTo>
                <a:lnTo>
                  <a:pt x="109092" y="315569"/>
                </a:lnTo>
                <a:lnTo>
                  <a:pt x="90302" y="307266"/>
                </a:lnTo>
                <a:lnTo>
                  <a:pt x="74120" y="295711"/>
                </a:lnTo>
                <a:lnTo>
                  <a:pt x="49529" y="262851"/>
                </a:lnTo>
                <a:lnTo>
                  <a:pt x="34845" y="218162"/>
                </a:lnTo>
                <a:lnTo>
                  <a:pt x="29972" y="162813"/>
                </a:lnTo>
                <a:lnTo>
                  <a:pt x="31188" y="134753"/>
                </a:lnTo>
                <a:lnTo>
                  <a:pt x="40955" y="86072"/>
                </a:lnTo>
                <a:lnTo>
                  <a:pt x="60577" y="47668"/>
                </a:lnTo>
                <a:lnTo>
                  <a:pt x="90624" y="21618"/>
                </a:lnTo>
                <a:lnTo>
                  <a:pt x="109600" y="13360"/>
                </a:lnTo>
                <a:lnTo>
                  <a:pt x="104901" y="0"/>
                </a:lnTo>
                <a:close/>
              </a:path>
            </a:pathLst>
          </a:custGeom>
          <a:solidFill>
            <a:srgbClr val="000000"/>
          </a:solidFill>
        </p:spPr>
        <p:txBody>
          <a:bodyPr wrap="square" lIns="0" tIns="0" rIns="0" bIns="0" rtlCol="0"/>
          <a:lstStyle/>
          <a:p>
            <a:endParaRPr/>
          </a:p>
        </p:txBody>
      </p:sp>
      <p:sp>
        <p:nvSpPr>
          <p:cNvPr id="11" name="object 11"/>
          <p:cNvSpPr txBox="1"/>
          <p:nvPr/>
        </p:nvSpPr>
        <p:spPr>
          <a:xfrm>
            <a:off x="4470146" y="5609335"/>
            <a:ext cx="712470" cy="452120"/>
          </a:xfrm>
          <a:prstGeom prst="rect">
            <a:avLst/>
          </a:prstGeom>
        </p:spPr>
        <p:txBody>
          <a:bodyPr vert="horz" wrap="square" lIns="0" tIns="12065" rIns="0" bIns="0" rtlCol="0">
            <a:spAutoFit/>
          </a:bodyPr>
          <a:lstStyle/>
          <a:p>
            <a:pPr marL="38100">
              <a:lnSpc>
                <a:spcPct val="100000"/>
              </a:lnSpc>
              <a:spcBef>
                <a:spcPts val="95"/>
              </a:spcBef>
              <a:tabLst>
                <a:tab pos="523875" algn="l"/>
              </a:tabLst>
            </a:pPr>
            <a:r>
              <a:rPr sz="4200" spc="82" baseline="-16865" dirty="0">
                <a:latin typeface="Cambria Math"/>
                <a:cs typeface="Cambria Math"/>
              </a:rPr>
              <a:t>𝑔</a:t>
            </a:r>
            <a:r>
              <a:rPr sz="2050" spc="55" dirty="0">
                <a:latin typeface="Cambria Math"/>
                <a:cs typeface="Cambria Math"/>
              </a:rPr>
              <a:t>𝑖	</a:t>
            </a:r>
            <a:r>
              <a:rPr sz="2050" spc="45" dirty="0">
                <a:latin typeface="Cambria Math"/>
                <a:cs typeface="Cambria Math"/>
              </a:rPr>
              <a:t>2</a:t>
            </a:r>
            <a:endParaRPr sz="2050">
              <a:latin typeface="Cambria Math"/>
              <a:cs typeface="Cambria Math"/>
            </a:endParaRPr>
          </a:p>
        </p:txBody>
      </p:sp>
      <p:sp>
        <p:nvSpPr>
          <p:cNvPr id="12" name="object 12"/>
          <p:cNvSpPr txBox="1"/>
          <p:nvPr/>
        </p:nvSpPr>
        <p:spPr>
          <a:xfrm>
            <a:off x="5180329" y="5092953"/>
            <a:ext cx="414655" cy="452120"/>
          </a:xfrm>
          <a:prstGeom prst="rect">
            <a:avLst/>
          </a:prstGeom>
        </p:spPr>
        <p:txBody>
          <a:bodyPr vert="horz" wrap="square" lIns="0" tIns="12065" rIns="0" bIns="0" rtlCol="0">
            <a:spAutoFit/>
          </a:bodyPr>
          <a:lstStyle/>
          <a:p>
            <a:pPr marL="38100">
              <a:lnSpc>
                <a:spcPct val="100000"/>
              </a:lnSpc>
              <a:spcBef>
                <a:spcPts val="95"/>
              </a:spcBef>
            </a:pPr>
            <a:r>
              <a:rPr sz="4200" spc="97" baseline="-19841" dirty="0">
                <a:latin typeface="Cambria Math"/>
                <a:cs typeface="Cambria Math"/>
              </a:rPr>
              <a:t>𝑔</a:t>
            </a:r>
            <a:r>
              <a:rPr sz="2050" spc="65" dirty="0">
                <a:latin typeface="Cambria Math"/>
                <a:cs typeface="Cambria Math"/>
              </a:rPr>
              <a:t>𝑡</a:t>
            </a:r>
            <a:endParaRPr sz="2050">
              <a:latin typeface="Cambria Math"/>
              <a:cs typeface="Cambria Math"/>
            </a:endParaRPr>
          </a:p>
        </p:txBody>
      </p:sp>
      <p:grpSp>
        <p:nvGrpSpPr>
          <p:cNvPr id="13" name="object 13"/>
          <p:cNvGrpSpPr/>
          <p:nvPr/>
        </p:nvGrpSpPr>
        <p:grpSpPr>
          <a:xfrm>
            <a:off x="5753100" y="5652515"/>
            <a:ext cx="2613660" cy="754380"/>
            <a:chOff x="5753100" y="5652515"/>
            <a:chExt cx="2613660" cy="754380"/>
          </a:xfrm>
        </p:grpSpPr>
        <p:pic>
          <p:nvPicPr>
            <p:cNvPr id="14" name="object 14"/>
            <p:cNvPicPr/>
            <p:nvPr/>
          </p:nvPicPr>
          <p:blipFill>
            <a:blip r:embed="rId3" cstate="print"/>
            <a:stretch>
              <a:fillRect/>
            </a:stretch>
          </p:blipFill>
          <p:spPr>
            <a:xfrm>
              <a:off x="5768329" y="5666210"/>
              <a:ext cx="2584725" cy="656839"/>
            </a:xfrm>
            <a:prstGeom prst="rect">
              <a:avLst/>
            </a:prstGeom>
          </p:spPr>
        </p:pic>
        <p:pic>
          <p:nvPicPr>
            <p:cNvPr id="15" name="object 15"/>
            <p:cNvPicPr/>
            <p:nvPr/>
          </p:nvPicPr>
          <p:blipFill>
            <a:blip r:embed="rId4" cstate="print"/>
            <a:stretch>
              <a:fillRect/>
            </a:stretch>
          </p:blipFill>
          <p:spPr>
            <a:xfrm>
              <a:off x="5753100" y="5652515"/>
              <a:ext cx="2613659" cy="754380"/>
            </a:xfrm>
            <a:prstGeom prst="rect">
              <a:avLst/>
            </a:prstGeom>
          </p:spPr>
        </p:pic>
        <p:pic>
          <p:nvPicPr>
            <p:cNvPr id="16" name="object 16"/>
            <p:cNvPicPr/>
            <p:nvPr/>
          </p:nvPicPr>
          <p:blipFill>
            <a:blip r:embed="rId5" cstate="print"/>
            <a:stretch>
              <a:fillRect/>
            </a:stretch>
          </p:blipFill>
          <p:spPr>
            <a:xfrm>
              <a:off x="5818631" y="5696711"/>
              <a:ext cx="2488691" cy="553211"/>
            </a:xfrm>
            <a:prstGeom prst="rect">
              <a:avLst/>
            </a:prstGeom>
          </p:spPr>
        </p:pic>
      </p:grpSp>
      <p:sp>
        <p:nvSpPr>
          <p:cNvPr id="17" name="object 17"/>
          <p:cNvSpPr txBox="1"/>
          <p:nvPr/>
        </p:nvSpPr>
        <p:spPr>
          <a:xfrm>
            <a:off x="5818632" y="5696711"/>
            <a:ext cx="2489200" cy="553720"/>
          </a:xfrm>
          <a:prstGeom prst="rect">
            <a:avLst/>
          </a:prstGeom>
        </p:spPr>
        <p:txBody>
          <a:bodyPr vert="horz" wrap="square" lIns="0" tIns="76835" rIns="0" bIns="0" rtlCol="0">
            <a:spAutoFit/>
          </a:bodyPr>
          <a:lstStyle/>
          <a:p>
            <a:pPr marL="177800">
              <a:lnSpc>
                <a:spcPct val="100000"/>
              </a:lnSpc>
              <a:spcBef>
                <a:spcPts val="605"/>
              </a:spcBef>
            </a:pPr>
            <a:r>
              <a:rPr sz="2400" dirty="0">
                <a:solidFill>
                  <a:srgbClr val="FFFFFF"/>
                </a:solidFill>
                <a:latin typeface="PMingLiU-ExtB"/>
                <a:cs typeface="PMingLiU-ExtB"/>
              </a:rPr>
              <a:t>造成反差的效果</a:t>
            </a:r>
            <a:endParaRPr sz="2400">
              <a:latin typeface="PMingLiU-ExtB"/>
              <a:cs typeface="PMingLiU-ExtB"/>
            </a:endParaRPr>
          </a:p>
        </p:txBody>
      </p:sp>
      <p:sp>
        <p:nvSpPr>
          <p:cNvPr id="18" name="object 18"/>
          <p:cNvSpPr/>
          <p:nvPr/>
        </p:nvSpPr>
        <p:spPr>
          <a:xfrm>
            <a:off x="5252465" y="5916167"/>
            <a:ext cx="567690" cy="114300"/>
          </a:xfrm>
          <a:custGeom>
            <a:avLst/>
            <a:gdLst/>
            <a:ahLst/>
            <a:cxnLst/>
            <a:rect l="l" t="t" r="r" b="b"/>
            <a:pathLst>
              <a:path w="567689" h="114300">
                <a:moveTo>
                  <a:pt x="453263" y="0"/>
                </a:moveTo>
                <a:lnTo>
                  <a:pt x="453263" y="114299"/>
                </a:lnTo>
                <a:lnTo>
                  <a:pt x="529463" y="76199"/>
                </a:lnTo>
                <a:lnTo>
                  <a:pt x="472313" y="76199"/>
                </a:lnTo>
                <a:lnTo>
                  <a:pt x="472313" y="38099"/>
                </a:lnTo>
                <a:lnTo>
                  <a:pt x="529463" y="38099"/>
                </a:lnTo>
                <a:lnTo>
                  <a:pt x="453263" y="0"/>
                </a:lnTo>
                <a:close/>
              </a:path>
              <a:path w="567689" h="114300">
                <a:moveTo>
                  <a:pt x="453263" y="38099"/>
                </a:moveTo>
                <a:lnTo>
                  <a:pt x="0" y="38099"/>
                </a:lnTo>
                <a:lnTo>
                  <a:pt x="0" y="76199"/>
                </a:lnTo>
                <a:lnTo>
                  <a:pt x="453263" y="76199"/>
                </a:lnTo>
                <a:lnTo>
                  <a:pt x="453263" y="38099"/>
                </a:lnTo>
                <a:close/>
              </a:path>
              <a:path w="567689" h="114300">
                <a:moveTo>
                  <a:pt x="529463" y="38099"/>
                </a:moveTo>
                <a:lnTo>
                  <a:pt x="472313" y="38099"/>
                </a:lnTo>
                <a:lnTo>
                  <a:pt x="472313" y="76199"/>
                </a:lnTo>
                <a:lnTo>
                  <a:pt x="529463" y="76199"/>
                </a:lnTo>
                <a:lnTo>
                  <a:pt x="567563" y="57149"/>
                </a:lnTo>
                <a:lnTo>
                  <a:pt x="529463" y="38099"/>
                </a:lnTo>
                <a:close/>
              </a:path>
            </a:pathLst>
          </a:custGeom>
          <a:solidFill>
            <a:srgbClr val="0000FF"/>
          </a:solidFill>
        </p:spPr>
        <p:txBody>
          <a:bodyPr wrap="square" lIns="0" tIns="0" rIns="0" bIns="0" rtlCol="0"/>
          <a:lstStyle/>
          <a:p>
            <a:endParaRPr/>
          </a:p>
        </p:txBody>
      </p:sp>
      <p:graphicFrame>
        <p:nvGraphicFramePr>
          <p:cNvPr id="19" name="object 19"/>
          <p:cNvGraphicFramePr>
            <a:graphicFrameLocks noGrp="1"/>
          </p:cNvGraphicFramePr>
          <p:nvPr/>
        </p:nvGraphicFramePr>
        <p:xfrm>
          <a:off x="1609089" y="2498851"/>
          <a:ext cx="6095363" cy="2125089"/>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980439">
                  <a:extLst>
                    <a:ext uri="{9D8B030D-6E8A-4147-A177-3AD203B41FA5}">
                      <a16:colId xmlns:a16="http://schemas.microsoft.com/office/drawing/2014/main" val="20003"/>
                    </a:ext>
                  </a:extLst>
                </a:gridCol>
                <a:gridCol w="983614">
                  <a:extLst>
                    <a:ext uri="{9D8B030D-6E8A-4147-A177-3AD203B41FA5}">
                      <a16:colId xmlns:a16="http://schemas.microsoft.com/office/drawing/2014/main" val="20004"/>
                    </a:ext>
                  </a:extLst>
                </a:gridCol>
                <a:gridCol w="6731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tblGrid>
              <a:tr h="518160">
                <a:tc>
                  <a:txBody>
                    <a:bodyPr/>
                    <a:lstStyle/>
                    <a:p>
                      <a:pPr algn="ctr">
                        <a:lnSpc>
                          <a:spcPts val="2700"/>
                        </a:lnSpc>
                      </a:pPr>
                      <a:r>
                        <a:rPr sz="4200" b="1" spc="-7" baseline="-16865" dirty="0">
                          <a:solidFill>
                            <a:srgbClr val="FFFFFF"/>
                          </a:solidFill>
                          <a:latin typeface="Calibri"/>
                          <a:cs typeface="Calibri"/>
                        </a:rPr>
                        <a:t>g</a:t>
                      </a:r>
                      <a:r>
                        <a:rPr sz="1850" b="1" spc="-5" dirty="0">
                          <a:solidFill>
                            <a:srgbClr val="FFFFFF"/>
                          </a:solidFill>
                          <a:latin typeface="Calibri"/>
                          <a:cs typeface="Calibri"/>
                        </a:rPr>
                        <a:t>0</a:t>
                      </a:r>
                      <a:endParaRPr sz="185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ts val="2700"/>
                        </a:lnSpc>
                      </a:pPr>
                      <a:r>
                        <a:rPr sz="4200" b="1" spc="-7" baseline="-16865" dirty="0">
                          <a:solidFill>
                            <a:srgbClr val="FFFFFF"/>
                          </a:solidFill>
                          <a:latin typeface="Calibri"/>
                          <a:cs typeface="Calibri"/>
                        </a:rPr>
                        <a:t>g</a:t>
                      </a:r>
                      <a:r>
                        <a:rPr sz="1850" b="1" spc="-5" dirty="0">
                          <a:solidFill>
                            <a:srgbClr val="FFFFFF"/>
                          </a:solidFill>
                          <a:latin typeface="Calibri"/>
                          <a:cs typeface="Calibri"/>
                        </a:rPr>
                        <a:t>1</a:t>
                      </a:r>
                      <a:endParaRPr sz="185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ts val="2700"/>
                        </a:lnSpc>
                      </a:pPr>
                      <a:r>
                        <a:rPr sz="4200" b="1" spc="-7" baseline="-16865" dirty="0">
                          <a:solidFill>
                            <a:srgbClr val="FFFFFF"/>
                          </a:solidFill>
                          <a:latin typeface="Calibri"/>
                          <a:cs typeface="Calibri"/>
                        </a:rPr>
                        <a:t>g</a:t>
                      </a:r>
                      <a:r>
                        <a:rPr sz="1850" b="1" spc="-5" dirty="0">
                          <a:solidFill>
                            <a:srgbClr val="FFFFFF"/>
                          </a:solidFill>
                          <a:latin typeface="Calibri"/>
                          <a:cs typeface="Calibri"/>
                        </a:rPr>
                        <a:t>2</a:t>
                      </a:r>
                      <a:endParaRPr sz="185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35560" algn="ctr">
                        <a:lnSpc>
                          <a:spcPts val="2700"/>
                        </a:lnSpc>
                      </a:pPr>
                      <a:r>
                        <a:rPr sz="4200" b="1" spc="-7" baseline="-16865" dirty="0">
                          <a:solidFill>
                            <a:srgbClr val="FFFFFF"/>
                          </a:solidFill>
                          <a:latin typeface="Calibri"/>
                          <a:cs typeface="Calibri"/>
                        </a:rPr>
                        <a:t>g</a:t>
                      </a:r>
                      <a:r>
                        <a:rPr sz="1850" b="1" spc="-5" dirty="0">
                          <a:solidFill>
                            <a:srgbClr val="FFFFFF"/>
                          </a:solidFill>
                          <a:latin typeface="Calibri"/>
                          <a:cs typeface="Calibri"/>
                        </a:rPr>
                        <a:t>3</a:t>
                      </a:r>
                      <a:endParaRPr sz="1850">
                        <a:latin typeface="Calibri"/>
                        <a:cs typeface="Calibri"/>
                      </a:endParaRPr>
                    </a:p>
                  </a:txBody>
                  <a:tcPr marL="0" marR="0" marT="0" marB="0">
                    <a:lnL w="12700">
                      <a:solidFill>
                        <a:srgbClr val="FFFFFF"/>
                      </a:solidFill>
                      <a:prstDash val="solid"/>
                    </a:lnL>
                    <a:lnR w="38100">
                      <a:solidFill>
                        <a:srgbClr val="FF0000"/>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R="287655" algn="r">
                        <a:lnSpc>
                          <a:spcPts val="2700"/>
                        </a:lnSpc>
                      </a:pPr>
                      <a:r>
                        <a:rPr sz="4200" b="1" spc="-7" baseline="-16865" dirty="0">
                          <a:solidFill>
                            <a:srgbClr val="FFFFFF"/>
                          </a:solidFill>
                          <a:latin typeface="Calibri"/>
                          <a:cs typeface="Calibri"/>
                        </a:rPr>
                        <a:t>g</a:t>
                      </a:r>
                      <a:r>
                        <a:rPr sz="1850" b="1" spc="-5" dirty="0">
                          <a:solidFill>
                            <a:srgbClr val="FFFFFF"/>
                          </a:solidFill>
                          <a:latin typeface="Calibri"/>
                          <a:cs typeface="Calibri"/>
                        </a:rPr>
                        <a:t>4</a:t>
                      </a:r>
                      <a:endParaRPr sz="1850">
                        <a:latin typeface="Calibri"/>
                        <a:cs typeface="Calibri"/>
                      </a:endParaRPr>
                    </a:p>
                  </a:txBody>
                  <a:tcPr marL="0" marR="0" marT="0" marB="0">
                    <a:lnL w="38100">
                      <a:solidFill>
                        <a:srgbClr val="FF0000"/>
                      </a:solidFill>
                      <a:prstDash val="solid"/>
                    </a:lnL>
                    <a:lnR w="38100">
                      <a:solidFill>
                        <a:srgbClr val="FF0000"/>
                      </a:solidFill>
                      <a:prstDash val="solid"/>
                    </a:lnR>
                    <a:lnT w="38100">
                      <a:solidFill>
                        <a:srgbClr val="FF0000"/>
                      </a:solidFill>
                      <a:prstDash val="solid"/>
                    </a:lnT>
                    <a:lnB w="38100">
                      <a:solidFill>
                        <a:srgbClr val="FFFFFF"/>
                      </a:solidFill>
                      <a:prstDash val="solid"/>
                    </a:lnB>
                    <a:solidFill>
                      <a:srgbClr val="5B9BD4"/>
                    </a:solidFill>
                  </a:tcPr>
                </a:tc>
                <a:tc>
                  <a:txBody>
                    <a:bodyPr/>
                    <a:lstStyle/>
                    <a:p>
                      <a:pPr>
                        <a:lnSpc>
                          <a:spcPct val="100000"/>
                        </a:lnSpc>
                      </a:pPr>
                      <a:endParaRPr sz="2700">
                        <a:latin typeface="Times New Roman"/>
                        <a:cs typeface="Times New Roman"/>
                      </a:endParaRPr>
                    </a:p>
                  </a:txBody>
                  <a:tcPr marL="0" marR="0" marT="0" marB="0">
                    <a:lnL w="38100">
                      <a:solidFill>
                        <a:srgbClr val="FF0000"/>
                      </a:solidFill>
                      <a:prstDash val="solid"/>
                    </a:lnL>
                    <a:lnR w="12700">
                      <a:solidFill>
                        <a:srgbClr val="FFFFFF"/>
                      </a:solidFill>
                      <a:prstDash val="solid"/>
                    </a:lnR>
                    <a:lnT w="38100">
                      <a:solidFill>
                        <a:srgbClr val="FF0000"/>
                      </a:solidFill>
                      <a:prstDash val="solid"/>
                    </a:lnT>
                    <a:lnB w="38100">
                      <a:solidFill>
                        <a:srgbClr val="FFFFFF"/>
                      </a:solidFill>
                      <a:prstDash val="solid"/>
                    </a:lnB>
                    <a:solidFill>
                      <a:srgbClr val="5B9BD4"/>
                    </a:solidFill>
                  </a:tcPr>
                </a:tc>
                <a:tc>
                  <a:txBody>
                    <a:bodyPr/>
                    <a:lstStyle/>
                    <a:p>
                      <a:pPr marR="245745" algn="r">
                        <a:lnSpc>
                          <a:spcPct val="100000"/>
                        </a:lnSpc>
                        <a:spcBef>
                          <a:spcPts val="180"/>
                        </a:spcBef>
                      </a:pPr>
                      <a:r>
                        <a:rPr sz="2800" b="1" spc="-5" dirty="0">
                          <a:solidFill>
                            <a:srgbClr val="FFFFFF"/>
                          </a:solidFill>
                          <a:latin typeface="Calibri"/>
                          <a:cs typeface="Calibri"/>
                        </a:rPr>
                        <a:t>……</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518160">
                <a:tc>
                  <a:txBody>
                    <a:bodyPr/>
                    <a:lstStyle/>
                    <a:p>
                      <a:pPr marL="91440">
                        <a:lnSpc>
                          <a:spcPct val="100000"/>
                        </a:lnSpc>
                        <a:spcBef>
                          <a:spcPts val="180"/>
                        </a:spcBef>
                      </a:pPr>
                      <a:r>
                        <a:rPr sz="2800" spc="-5" dirty="0">
                          <a:latin typeface="Calibri"/>
                          <a:cs typeface="Calibri"/>
                        </a:rPr>
                        <a:t>0.001</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180"/>
                        </a:spcBef>
                      </a:pPr>
                      <a:r>
                        <a:rPr sz="2800" spc="-5" dirty="0">
                          <a:latin typeface="Calibri"/>
                          <a:cs typeface="Calibri"/>
                        </a:rPr>
                        <a:t>0.001</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180"/>
                        </a:spcBef>
                      </a:pPr>
                      <a:r>
                        <a:rPr sz="2800" spc="-5" dirty="0">
                          <a:latin typeface="Calibri"/>
                          <a:cs typeface="Calibri"/>
                        </a:rPr>
                        <a:t>0.003</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180"/>
                        </a:spcBef>
                      </a:pPr>
                      <a:r>
                        <a:rPr sz="2800" spc="-5" dirty="0">
                          <a:latin typeface="Calibri"/>
                          <a:cs typeface="Calibri"/>
                        </a:rPr>
                        <a:t>0.002</a:t>
                      </a:r>
                      <a:endParaRPr sz="2800">
                        <a:latin typeface="Calibri"/>
                        <a:cs typeface="Calibri"/>
                      </a:endParaRPr>
                    </a:p>
                  </a:txBody>
                  <a:tcPr marL="0" marR="0" marT="22860" marB="0">
                    <a:lnL w="12700">
                      <a:solidFill>
                        <a:srgbClr val="FFFFFF"/>
                      </a:solidFill>
                      <a:prstDash val="solid"/>
                    </a:lnL>
                    <a:lnR w="38100">
                      <a:solidFill>
                        <a:srgbClr val="FF0000"/>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27000">
                        <a:lnSpc>
                          <a:spcPct val="100000"/>
                        </a:lnSpc>
                        <a:spcBef>
                          <a:spcPts val="180"/>
                        </a:spcBef>
                      </a:pPr>
                      <a:r>
                        <a:rPr sz="2800" spc="-5" dirty="0">
                          <a:latin typeface="Calibri"/>
                          <a:cs typeface="Calibri"/>
                        </a:rPr>
                        <a:t>0.1</a:t>
                      </a:r>
                      <a:endParaRPr sz="2800">
                        <a:latin typeface="Calibri"/>
                        <a:cs typeface="Calibri"/>
                      </a:endParaRPr>
                    </a:p>
                  </a:txBody>
                  <a:tcPr marL="0" marR="0" marT="22860" marB="0">
                    <a:lnL w="38100">
                      <a:solidFill>
                        <a:srgbClr val="FF0000"/>
                      </a:solidFill>
                      <a:prstDash val="solid"/>
                    </a:lnL>
                    <a:lnR w="38100">
                      <a:solidFill>
                        <a:srgbClr val="FF0000"/>
                      </a:solidFill>
                      <a:prstDash val="solid"/>
                    </a:lnR>
                    <a:lnT w="38100">
                      <a:solidFill>
                        <a:srgbClr val="FFFFFF"/>
                      </a:solidFill>
                      <a:prstDash val="solid"/>
                    </a:lnT>
                    <a:lnB w="38100">
                      <a:solidFill>
                        <a:srgbClr val="FF0000"/>
                      </a:solidFill>
                      <a:prstDash val="solid"/>
                    </a:lnB>
                    <a:solidFill>
                      <a:srgbClr val="D2DEEE"/>
                    </a:solidFill>
                  </a:tcPr>
                </a:tc>
                <a:tc>
                  <a:txBody>
                    <a:bodyPr/>
                    <a:lstStyle/>
                    <a:p>
                      <a:pPr>
                        <a:lnSpc>
                          <a:spcPct val="100000"/>
                        </a:lnSpc>
                      </a:pPr>
                      <a:endParaRPr sz="2700">
                        <a:latin typeface="Times New Roman"/>
                        <a:cs typeface="Times New Roman"/>
                      </a:endParaRPr>
                    </a:p>
                  </a:txBody>
                  <a:tcPr marL="0" marR="0" marT="0" marB="0">
                    <a:lnL w="38100">
                      <a:solidFill>
                        <a:srgbClr val="FF0000"/>
                      </a:solidFill>
                      <a:prstDash val="solid"/>
                    </a:lnL>
                    <a:lnR w="12700">
                      <a:solidFill>
                        <a:srgbClr val="FFFFFF"/>
                      </a:solidFill>
                      <a:prstDash val="solid"/>
                    </a:lnR>
                    <a:lnT w="38100">
                      <a:solidFill>
                        <a:srgbClr val="FFFFFF"/>
                      </a:solidFill>
                      <a:prstDash val="solid"/>
                    </a:lnT>
                    <a:lnB w="38100">
                      <a:solidFill>
                        <a:srgbClr val="FF0000"/>
                      </a:solidFill>
                      <a:prstDash val="solid"/>
                    </a:lnB>
                    <a:solidFill>
                      <a:srgbClr val="D2DEEE"/>
                    </a:solidFill>
                  </a:tcPr>
                </a:tc>
                <a:tc>
                  <a:txBody>
                    <a:bodyPr/>
                    <a:lstStyle/>
                    <a:p>
                      <a:pPr marL="92075">
                        <a:lnSpc>
                          <a:spcPct val="100000"/>
                        </a:lnSpc>
                        <a:spcBef>
                          <a:spcPts val="180"/>
                        </a:spcBef>
                      </a:pPr>
                      <a:r>
                        <a:rPr sz="2800" spc="-5" dirty="0">
                          <a:latin typeface="Calibri"/>
                          <a:cs typeface="Calibri"/>
                        </a:rPr>
                        <a:t>……</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52450">
                <a:tc>
                  <a:txBody>
                    <a:bodyPr/>
                    <a:lstStyle/>
                    <a:p>
                      <a:pPr>
                        <a:lnSpc>
                          <a:spcPct val="100000"/>
                        </a:lnSpc>
                      </a:pPr>
                      <a:endParaRPr sz="1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endParaRPr sz="1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endParaRPr sz="1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endParaRPr sz="1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endParaRPr sz="100">
                        <a:latin typeface="Times New Roman"/>
                        <a:cs typeface="Times New Roman"/>
                      </a:endParaRPr>
                    </a:p>
                  </a:txBody>
                  <a:tcPr marL="0" marR="0" marT="0" marB="0">
                    <a:lnT w="38100">
                      <a:solidFill>
                        <a:srgbClr val="FF0000"/>
                      </a:solidFill>
                      <a:prstDash val="solid"/>
                    </a:lnT>
                    <a:lnB w="12700">
                      <a:solidFill>
                        <a:srgbClr val="FFFFFF"/>
                      </a:solidFill>
                      <a:prstDash val="solid"/>
                    </a:lnB>
                    <a:solidFill>
                      <a:srgbClr val="5B9BD4"/>
                    </a:solidFill>
                  </a:tcPr>
                </a:tc>
                <a:tc>
                  <a:txBody>
                    <a:bodyPr/>
                    <a:lstStyle/>
                    <a:p>
                      <a:pPr>
                        <a:lnSpc>
                          <a:spcPct val="100000"/>
                        </a:lnSpc>
                      </a:pPr>
                      <a:endParaRPr sz="100">
                        <a:latin typeface="Times New Roman"/>
                        <a:cs typeface="Times New Roman"/>
                      </a:endParaRPr>
                    </a:p>
                  </a:txBody>
                  <a:tcPr marL="0" marR="0" marT="0" marB="0">
                    <a:lnT w="38100">
                      <a:solidFill>
                        <a:srgbClr val="FF0000"/>
                      </a:solidFill>
                      <a:prstDash val="solid"/>
                    </a:lnT>
                    <a:lnB w="12700">
                      <a:solidFill>
                        <a:srgbClr val="FFFFFF"/>
                      </a:solidFill>
                      <a:prstDash val="solid"/>
                    </a:lnB>
                    <a:solidFill>
                      <a:srgbClr val="5B9BD4"/>
                    </a:solidFill>
                  </a:tcPr>
                </a:tc>
                <a:tc>
                  <a:txBody>
                    <a:bodyPr/>
                    <a:lstStyle/>
                    <a:p>
                      <a:pPr>
                        <a:lnSpc>
                          <a:spcPct val="100000"/>
                        </a:lnSpc>
                      </a:pPr>
                      <a:endParaRPr sz="1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5B9BD4"/>
                    </a:solidFill>
                  </a:tcPr>
                </a:tc>
                <a:extLst>
                  <a:ext uri="{0D108BD9-81ED-4DB2-BD59-A6C34878D82A}">
                    <a16:rowId xmlns:a16="http://schemas.microsoft.com/office/drawing/2014/main" val="10002"/>
                  </a:ext>
                </a:extLst>
              </a:tr>
              <a:tr h="518159">
                <a:tc>
                  <a:txBody>
                    <a:bodyPr/>
                    <a:lstStyle/>
                    <a:p>
                      <a:pPr algn="ctr">
                        <a:lnSpc>
                          <a:spcPts val="2705"/>
                        </a:lnSpc>
                      </a:pPr>
                      <a:r>
                        <a:rPr sz="4200" b="1" spc="-7" baseline="-16865" dirty="0">
                          <a:solidFill>
                            <a:srgbClr val="FFFFFF"/>
                          </a:solidFill>
                          <a:latin typeface="Calibri"/>
                          <a:cs typeface="Calibri"/>
                        </a:rPr>
                        <a:t>g</a:t>
                      </a:r>
                      <a:r>
                        <a:rPr sz="1850" b="1" spc="-5" dirty="0">
                          <a:solidFill>
                            <a:srgbClr val="FFFFFF"/>
                          </a:solidFill>
                          <a:latin typeface="Calibri"/>
                          <a:cs typeface="Calibri"/>
                        </a:rPr>
                        <a:t>0</a:t>
                      </a:r>
                      <a:endParaRPr sz="185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ts val="2705"/>
                        </a:lnSpc>
                      </a:pPr>
                      <a:r>
                        <a:rPr sz="4200" b="1" spc="-7" baseline="-16865" dirty="0">
                          <a:solidFill>
                            <a:srgbClr val="FFFFFF"/>
                          </a:solidFill>
                          <a:latin typeface="Calibri"/>
                          <a:cs typeface="Calibri"/>
                        </a:rPr>
                        <a:t>g</a:t>
                      </a:r>
                      <a:r>
                        <a:rPr sz="1850" b="1" spc="-5" dirty="0">
                          <a:solidFill>
                            <a:srgbClr val="FFFFFF"/>
                          </a:solidFill>
                          <a:latin typeface="Calibri"/>
                          <a:cs typeface="Calibri"/>
                        </a:rPr>
                        <a:t>1</a:t>
                      </a:r>
                      <a:endParaRPr sz="185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ts val="2705"/>
                        </a:lnSpc>
                      </a:pPr>
                      <a:r>
                        <a:rPr sz="4200" b="1" spc="-7" baseline="-16865" dirty="0">
                          <a:solidFill>
                            <a:srgbClr val="FFFFFF"/>
                          </a:solidFill>
                          <a:latin typeface="Calibri"/>
                          <a:cs typeface="Calibri"/>
                        </a:rPr>
                        <a:t>g</a:t>
                      </a:r>
                      <a:r>
                        <a:rPr sz="1850" b="1" spc="-5" dirty="0">
                          <a:solidFill>
                            <a:srgbClr val="FFFFFF"/>
                          </a:solidFill>
                          <a:latin typeface="Calibri"/>
                          <a:cs typeface="Calibri"/>
                        </a:rPr>
                        <a:t>2</a:t>
                      </a:r>
                      <a:endParaRPr sz="185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35560" algn="ctr">
                        <a:lnSpc>
                          <a:spcPts val="2705"/>
                        </a:lnSpc>
                      </a:pPr>
                      <a:r>
                        <a:rPr sz="4200" b="1" spc="-7" baseline="-16865" dirty="0">
                          <a:solidFill>
                            <a:srgbClr val="FFFFFF"/>
                          </a:solidFill>
                          <a:latin typeface="Calibri"/>
                          <a:cs typeface="Calibri"/>
                        </a:rPr>
                        <a:t>g</a:t>
                      </a:r>
                      <a:r>
                        <a:rPr sz="1850" b="1" spc="-5" dirty="0">
                          <a:solidFill>
                            <a:srgbClr val="FFFFFF"/>
                          </a:solidFill>
                          <a:latin typeface="Calibri"/>
                          <a:cs typeface="Calibri"/>
                        </a:rPr>
                        <a:t>3</a:t>
                      </a:r>
                      <a:endParaRPr sz="1850">
                        <a:latin typeface="Calibri"/>
                        <a:cs typeface="Calibri"/>
                      </a:endParaRPr>
                    </a:p>
                  </a:txBody>
                  <a:tcPr marL="0" marR="0" marT="0" marB="0">
                    <a:lnL w="12700">
                      <a:solidFill>
                        <a:srgbClr val="FFFFFF"/>
                      </a:solidFill>
                      <a:prstDash val="solid"/>
                    </a:lnL>
                    <a:lnR w="38100">
                      <a:solidFill>
                        <a:srgbClr val="FF0000"/>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R="287655" algn="r">
                        <a:lnSpc>
                          <a:spcPts val="2705"/>
                        </a:lnSpc>
                      </a:pPr>
                      <a:r>
                        <a:rPr sz="4200" b="1" spc="-7" baseline="-16865" dirty="0">
                          <a:solidFill>
                            <a:srgbClr val="FFFFFF"/>
                          </a:solidFill>
                          <a:latin typeface="Calibri"/>
                          <a:cs typeface="Calibri"/>
                        </a:rPr>
                        <a:t>g</a:t>
                      </a:r>
                      <a:r>
                        <a:rPr sz="1850" b="1" spc="-5" dirty="0">
                          <a:solidFill>
                            <a:srgbClr val="FFFFFF"/>
                          </a:solidFill>
                          <a:latin typeface="Calibri"/>
                          <a:cs typeface="Calibri"/>
                        </a:rPr>
                        <a:t>4</a:t>
                      </a:r>
                      <a:endParaRPr sz="1850">
                        <a:latin typeface="Calibri"/>
                        <a:cs typeface="Calibri"/>
                      </a:endParaRPr>
                    </a:p>
                  </a:txBody>
                  <a:tcPr marL="0" marR="0" marT="0" marB="0">
                    <a:lnL w="38100">
                      <a:solidFill>
                        <a:srgbClr val="FF0000"/>
                      </a:solidFill>
                      <a:prstDash val="solid"/>
                    </a:lnL>
                    <a:lnR w="38100">
                      <a:solidFill>
                        <a:srgbClr val="FF0000"/>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2700">
                        <a:latin typeface="Times New Roman"/>
                        <a:cs typeface="Times New Roman"/>
                      </a:endParaRPr>
                    </a:p>
                  </a:txBody>
                  <a:tcPr marL="0" marR="0" marT="0" marB="0">
                    <a:lnL w="38100">
                      <a:solidFill>
                        <a:srgbClr val="FF0000"/>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R="245745" algn="r">
                        <a:lnSpc>
                          <a:spcPct val="100000"/>
                        </a:lnSpc>
                        <a:spcBef>
                          <a:spcPts val="180"/>
                        </a:spcBef>
                      </a:pPr>
                      <a:r>
                        <a:rPr sz="2800" b="1" spc="-5" dirty="0">
                          <a:solidFill>
                            <a:srgbClr val="FFFFFF"/>
                          </a:solidFill>
                          <a:latin typeface="Calibri"/>
                          <a:cs typeface="Calibri"/>
                        </a:rPr>
                        <a:t>……</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3"/>
                  </a:ext>
                </a:extLst>
              </a:tr>
              <a:tr h="518160">
                <a:tc>
                  <a:txBody>
                    <a:bodyPr/>
                    <a:lstStyle/>
                    <a:p>
                      <a:pPr marL="91440">
                        <a:lnSpc>
                          <a:spcPct val="100000"/>
                        </a:lnSpc>
                        <a:spcBef>
                          <a:spcPts val="180"/>
                        </a:spcBef>
                      </a:pPr>
                      <a:r>
                        <a:rPr sz="2800" spc="-5" dirty="0">
                          <a:latin typeface="Calibri"/>
                          <a:cs typeface="Calibri"/>
                        </a:rPr>
                        <a:t>10.8</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180"/>
                        </a:spcBef>
                      </a:pPr>
                      <a:r>
                        <a:rPr sz="2800" spc="-5" dirty="0">
                          <a:latin typeface="Calibri"/>
                          <a:cs typeface="Calibri"/>
                        </a:rPr>
                        <a:t>20.9</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180"/>
                        </a:spcBef>
                      </a:pPr>
                      <a:r>
                        <a:rPr sz="2800" spc="-5" dirty="0">
                          <a:latin typeface="Calibri"/>
                          <a:cs typeface="Calibri"/>
                        </a:rPr>
                        <a:t>31.7</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180"/>
                        </a:spcBef>
                      </a:pPr>
                      <a:r>
                        <a:rPr sz="2800" spc="-5" dirty="0">
                          <a:latin typeface="Calibri"/>
                          <a:cs typeface="Calibri"/>
                        </a:rPr>
                        <a:t>12.1</a:t>
                      </a:r>
                      <a:endParaRPr sz="2800">
                        <a:latin typeface="Calibri"/>
                        <a:cs typeface="Calibri"/>
                      </a:endParaRPr>
                    </a:p>
                  </a:txBody>
                  <a:tcPr marL="0" marR="0" marT="22860" marB="0">
                    <a:lnL w="12700">
                      <a:solidFill>
                        <a:srgbClr val="FFFFFF"/>
                      </a:solidFill>
                      <a:prstDash val="solid"/>
                    </a:lnL>
                    <a:lnR w="38100">
                      <a:solidFill>
                        <a:srgbClr val="FF0000"/>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27000">
                        <a:lnSpc>
                          <a:spcPct val="100000"/>
                        </a:lnSpc>
                        <a:spcBef>
                          <a:spcPts val="180"/>
                        </a:spcBef>
                      </a:pPr>
                      <a:r>
                        <a:rPr sz="2800" spc="-5" dirty="0">
                          <a:latin typeface="Calibri"/>
                          <a:cs typeface="Calibri"/>
                        </a:rPr>
                        <a:t>0.1</a:t>
                      </a:r>
                      <a:endParaRPr sz="2800">
                        <a:latin typeface="Calibri"/>
                        <a:cs typeface="Calibri"/>
                      </a:endParaRPr>
                    </a:p>
                  </a:txBody>
                  <a:tcPr marL="0" marR="0" marT="22860" marB="0">
                    <a:lnL w="38100">
                      <a:solidFill>
                        <a:srgbClr val="FF0000"/>
                      </a:solidFill>
                      <a:prstDash val="solid"/>
                    </a:lnL>
                    <a:lnR w="38100">
                      <a:solidFill>
                        <a:srgbClr val="FF0000"/>
                      </a:solidFill>
                      <a:prstDash val="solid"/>
                    </a:lnR>
                    <a:lnT w="38100">
                      <a:solidFill>
                        <a:srgbClr val="FFFFFF"/>
                      </a:solidFill>
                      <a:prstDash val="solid"/>
                    </a:lnT>
                    <a:lnB w="53975">
                      <a:solidFill>
                        <a:srgbClr val="FF0000"/>
                      </a:solidFill>
                      <a:prstDash val="solid"/>
                    </a:lnB>
                    <a:solidFill>
                      <a:srgbClr val="D2DEEE"/>
                    </a:solidFill>
                  </a:tcPr>
                </a:tc>
                <a:tc>
                  <a:txBody>
                    <a:bodyPr/>
                    <a:lstStyle/>
                    <a:p>
                      <a:pPr>
                        <a:lnSpc>
                          <a:spcPct val="100000"/>
                        </a:lnSpc>
                      </a:pPr>
                      <a:endParaRPr sz="2700">
                        <a:latin typeface="Times New Roman"/>
                        <a:cs typeface="Times New Roman"/>
                      </a:endParaRPr>
                    </a:p>
                  </a:txBody>
                  <a:tcPr marL="0" marR="0" marT="0" marB="0">
                    <a:lnL w="38100">
                      <a:solidFill>
                        <a:srgbClr val="FF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180"/>
                        </a:spcBef>
                      </a:pPr>
                      <a:r>
                        <a:rPr sz="2800" spc="-5" dirty="0">
                          <a:latin typeface="Calibri"/>
                          <a:cs typeface="Calibri"/>
                        </a:rPr>
                        <a:t>……</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4"/>
                  </a:ext>
                </a:extLst>
              </a:tr>
            </a:tbl>
          </a:graphicData>
        </a:graphic>
      </p:graphicFrame>
      <p:pic>
        <p:nvPicPr>
          <p:cNvPr id="20" name="object 20"/>
          <p:cNvPicPr/>
          <p:nvPr/>
        </p:nvPicPr>
        <p:blipFill>
          <a:blip r:embed="rId6" cstate="print"/>
          <a:stretch>
            <a:fillRect/>
          </a:stretch>
        </p:blipFill>
        <p:spPr>
          <a:xfrm>
            <a:off x="3572255" y="1825751"/>
            <a:ext cx="800100" cy="461772"/>
          </a:xfrm>
          <a:prstGeom prst="rect">
            <a:avLst/>
          </a:prstGeom>
        </p:spPr>
      </p:pic>
      <p:sp>
        <p:nvSpPr>
          <p:cNvPr id="21" name="object 21"/>
          <p:cNvSpPr txBox="1"/>
          <p:nvPr/>
        </p:nvSpPr>
        <p:spPr>
          <a:xfrm>
            <a:off x="3572255" y="1825751"/>
            <a:ext cx="800100" cy="462280"/>
          </a:xfrm>
          <a:prstGeom prst="rect">
            <a:avLst/>
          </a:prstGeom>
          <a:ln w="6096">
            <a:solidFill>
              <a:srgbClr val="6FAC46"/>
            </a:solidFill>
          </a:ln>
        </p:spPr>
        <p:txBody>
          <a:bodyPr vert="horz" wrap="square" lIns="0" tIns="27305" rIns="0" bIns="0" rtlCol="0">
            <a:spAutoFit/>
          </a:bodyPr>
          <a:lstStyle/>
          <a:p>
            <a:pPr marL="91440">
              <a:lnSpc>
                <a:spcPct val="100000"/>
              </a:lnSpc>
              <a:spcBef>
                <a:spcPts val="215"/>
              </a:spcBef>
            </a:pPr>
            <a:r>
              <a:rPr sz="2400" dirty="0">
                <a:latin typeface="PMingLiU-ExtB"/>
                <a:cs typeface="PMingLiU-ExtB"/>
              </a:rPr>
              <a:t>反差</a:t>
            </a:r>
            <a:endParaRPr sz="2400">
              <a:latin typeface="PMingLiU-ExtB"/>
              <a:cs typeface="PMingLiU-ExtB"/>
            </a:endParaRPr>
          </a:p>
        </p:txBody>
      </p:sp>
      <p:sp>
        <p:nvSpPr>
          <p:cNvPr id="22" name="object 22"/>
          <p:cNvSpPr txBox="1"/>
          <p:nvPr/>
        </p:nvSpPr>
        <p:spPr>
          <a:xfrm>
            <a:off x="7125969" y="648080"/>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23" name="object 23"/>
          <p:cNvSpPr/>
          <p:nvPr/>
        </p:nvSpPr>
        <p:spPr>
          <a:xfrm>
            <a:off x="7734807" y="936244"/>
            <a:ext cx="1076325" cy="22860"/>
          </a:xfrm>
          <a:custGeom>
            <a:avLst/>
            <a:gdLst/>
            <a:ahLst/>
            <a:cxnLst/>
            <a:rect l="l" t="t" r="r" b="b"/>
            <a:pathLst>
              <a:path w="1076325" h="22859">
                <a:moveTo>
                  <a:pt x="1075944" y="0"/>
                </a:moveTo>
                <a:lnTo>
                  <a:pt x="0" y="0"/>
                </a:lnTo>
                <a:lnTo>
                  <a:pt x="0" y="22859"/>
                </a:lnTo>
                <a:lnTo>
                  <a:pt x="1075944" y="22859"/>
                </a:lnTo>
                <a:lnTo>
                  <a:pt x="1075944" y="0"/>
                </a:lnTo>
                <a:close/>
              </a:path>
            </a:pathLst>
          </a:custGeom>
          <a:solidFill>
            <a:srgbClr val="000000"/>
          </a:solidFill>
        </p:spPr>
        <p:txBody>
          <a:bodyPr wrap="square" lIns="0" tIns="0" rIns="0" bIns="0" rtlCol="0"/>
          <a:lstStyle/>
          <a:p>
            <a:endParaRPr/>
          </a:p>
        </p:txBody>
      </p:sp>
      <p:sp>
        <p:nvSpPr>
          <p:cNvPr id="24" name="object 24"/>
          <p:cNvSpPr/>
          <p:nvPr/>
        </p:nvSpPr>
        <p:spPr>
          <a:xfrm>
            <a:off x="8192769" y="515112"/>
            <a:ext cx="588010" cy="328930"/>
          </a:xfrm>
          <a:custGeom>
            <a:avLst/>
            <a:gdLst/>
            <a:ahLst/>
            <a:cxnLst/>
            <a:rect l="l" t="t" r="r" b="b"/>
            <a:pathLst>
              <a:path w="588009" h="328930">
                <a:moveTo>
                  <a:pt x="482980" y="0"/>
                </a:moveTo>
                <a:lnTo>
                  <a:pt x="478281" y="13335"/>
                </a:lnTo>
                <a:lnTo>
                  <a:pt x="497331" y="21595"/>
                </a:lnTo>
                <a:lnTo>
                  <a:pt x="513714" y="33035"/>
                </a:lnTo>
                <a:lnTo>
                  <a:pt x="538479" y="65404"/>
                </a:lnTo>
                <a:lnTo>
                  <a:pt x="552989" y="109108"/>
                </a:lnTo>
                <a:lnTo>
                  <a:pt x="557783" y="162813"/>
                </a:lnTo>
                <a:lnTo>
                  <a:pt x="556569" y="191789"/>
                </a:lnTo>
                <a:lnTo>
                  <a:pt x="546854" y="241788"/>
                </a:lnTo>
                <a:lnTo>
                  <a:pt x="527278" y="280838"/>
                </a:lnTo>
                <a:lnTo>
                  <a:pt x="497508" y="307179"/>
                </a:lnTo>
                <a:lnTo>
                  <a:pt x="478789" y="315467"/>
                </a:lnTo>
                <a:lnTo>
                  <a:pt x="482980" y="328802"/>
                </a:lnTo>
                <a:lnTo>
                  <a:pt x="527812" y="307768"/>
                </a:lnTo>
                <a:lnTo>
                  <a:pt x="560831" y="271399"/>
                </a:lnTo>
                <a:lnTo>
                  <a:pt x="581120" y="222599"/>
                </a:lnTo>
                <a:lnTo>
                  <a:pt x="587882" y="164464"/>
                </a:lnTo>
                <a:lnTo>
                  <a:pt x="586172" y="134344"/>
                </a:lnTo>
                <a:lnTo>
                  <a:pt x="572559" y="80865"/>
                </a:lnTo>
                <a:lnTo>
                  <a:pt x="545685" y="37361"/>
                </a:lnTo>
                <a:lnTo>
                  <a:pt x="506787" y="8596"/>
                </a:lnTo>
                <a:lnTo>
                  <a:pt x="482980" y="0"/>
                </a:lnTo>
                <a:close/>
              </a:path>
              <a:path w="588009" h="328930">
                <a:moveTo>
                  <a:pt x="104901" y="0"/>
                </a:moveTo>
                <a:lnTo>
                  <a:pt x="60118" y="21050"/>
                </a:lnTo>
                <a:lnTo>
                  <a:pt x="27050" y="57530"/>
                </a:lnTo>
                <a:lnTo>
                  <a:pt x="6762" y="106473"/>
                </a:lnTo>
                <a:lnTo>
                  <a:pt x="0" y="164464"/>
                </a:lnTo>
                <a:lnTo>
                  <a:pt x="1690" y="194710"/>
                </a:lnTo>
                <a:lnTo>
                  <a:pt x="15216" y="248154"/>
                </a:lnTo>
                <a:lnTo>
                  <a:pt x="42054" y="291494"/>
                </a:lnTo>
                <a:lnTo>
                  <a:pt x="80968" y="320208"/>
                </a:lnTo>
                <a:lnTo>
                  <a:pt x="104901" y="328802"/>
                </a:lnTo>
                <a:lnTo>
                  <a:pt x="108965" y="315467"/>
                </a:lnTo>
                <a:lnTo>
                  <a:pt x="90247" y="307179"/>
                </a:lnTo>
                <a:lnTo>
                  <a:pt x="74088" y="295640"/>
                </a:lnTo>
                <a:lnTo>
                  <a:pt x="49402" y="262763"/>
                </a:lnTo>
                <a:lnTo>
                  <a:pt x="34829" y="218122"/>
                </a:lnTo>
                <a:lnTo>
                  <a:pt x="29972" y="162813"/>
                </a:lnTo>
                <a:lnTo>
                  <a:pt x="31186" y="134717"/>
                </a:lnTo>
                <a:lnTo>
                  <a:pt x="40901" y="86000"/>
                </a:lnTo>
                <a:lnTo>
                  <a:pt x="60523" y="47642"/>
                </a:lnTo>
                <a:lnTo>
                  <a:pt x="90622" y="21595"/>
                </a:lnTo>
                <a:lnTo>
                  <a:pt x="109600" y="13335"/>
                </a:lnTo>
                <a:lnTo>
                  <a:pt x="104901" y="0"/>
                </a:lnTo>
                <a:close/>
              </a:path>
            </a:pathLst>
          </a:custGeom>
          <a:solidFill>
            <a:srgbClr val="000000"/>
          </a:solidFill>
        </p:spPr>
        <p:txBody>
          <a:bodyPr wrap="square" lIns="0" tIns="0" rIns="0" bIns="0" rtlCol="0"/>
          <a:lstStyle/>
          <a:p>
            <a:endParaRPr/>
          </a:p>
        </p:txBody>
      </p:sp>
      <p:sp>
        <p:nvSpPr>
          <p:cNvPr id="25" name="object 25"/>
          <p:cNvSpPr txBox="1">
            <a:spLocks noGrp="1"/>
          </p:cNvSpPr>
          <p:nvPr>
            <p:ph type="title"/>
          </p:nvPr>
        </p:nvSpPr>
        <p:spPr>
          <a:xfrm>
            <a:off x="7697978" y="412826"/>
            <a:ext cx="982980" cy="452120"/>
          </a:xfrm>
          <a:prstGeom prst="rect">
            <a:avLst/>
          </a:prstGeom>
        </p:spPr>
        <p:txBody>
          <a:bodyPr vert="horz" wrap="square" lIns="0" tIns="12065" rIns="0" bIns="0" rtlCol="0">
            <a:spAutoFit/>
          </a:bodyPr>
          <a:lstStyle/>
          <a:p>
            <a:pPr marL="38100">
              <a:lnSpc>
                <a:spcPct val="100000"/>
              </a:lnSpc>
              <a:spcBef>
                <a:spcPts val="95"/>
              </a:spcBef>
              <a:tabLst>
                <a:tab pos="612140" algn="l"/>
              </a:tabLst>
            </a:pPr>
            <a:r>
              <a:rPr sz="2800" spc="-5" dirty="0">
                <a:latin typeface="Cambria Math"/>
                <a:cs typeface="Cambria Math"/>
              </a:rPr>
              <a:t>𝜕𝐶	</a:t>
            </a:r>
            <a:r>
              <a:rPr sz="2800" spc="110" dirty="0">
                <a:latin typeface="Cambria Math"/>
                <a:cs typeface="Cambria Math"/>
              </a:rPr>
              <a:t>𝜃</a:t>
            </a:r>
            <a:r>
              <a:rPr sz="3075" spc="165" baseline="27100" dirty="0">
                <a:latin typeface="Cambria Math"/>
                <a:cs typeface="Cambria Math"/>
              </a:rPr>
              <a:t>𝑡</a:t>
            </a:r>
            <a:endParaRPr sz="3075" baseline="27100">
              <a:latin typeface="Cambria Math"/>
              <a:cs typeface="Cambria Math"/>
            </a:endParaRPr>
          </a:p>
        </p:txBody>
      </p:sp>
      <p:sp>
        <p:nvSpPr>
          <p:cNvPr id="26" name="object 26"/>
          <p:cNvSpPr txBox="1"/>
          <p:nvPr/>
        </p:nvSpPr>
        <p:spPr>
          <a:xfrm>
            <a:off x="8025130" y="919353"/>
            <a:ext cx="486409"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mbria Math"/>
                <a:cs typeface="Cambria Math"/>
              </a:rPr>
              <a:t>𝜕</a:t>
            </a:r>
            <a:r>
              <a:rPr sz="2800" spc="-5" dirty="0">
                <a:latin typeface="Cambria Math"/>
                <a:cs typeface="Cambria Math"/>
              </a:rPr>
              <a:t>𝑤</a:t>
            </a:r>
            <a:endParaRPr sz="2800">
              <a:latin typeface="Cambria Math"/>
              <a:cs typeface="Cambria Math"/>
            </a:endParaRPr>
          </a:p>
        </p:txBody>
      </p:sp>
      <p:sp>
        <p:nvSpPr>
          <p:cNvPr id="27" name="object 27"/>
          <p:cNvSpPr txBox="1"/>
          <p:nvPr/>
        </p:nvSpPr>
        <p:spPr>
          <a:xfrm>
            <a:off x="4862448" y="630173"/>
            <a:ext cx="773430" cy="452120"/>
          </a:xfrm>
          <a:prstGeom prst="rect">
            <a:avLst/>
          </a:prstGeom>
        </p:spPr>
        <p:txBody>
          <a:bodyPr vert="horz" wrap="square" lIns="0" tIns="12065" rIns="0" bIns="0" rtlCol="0">
            <a:spAutoFit/>
          </a:bodyPr>
          <a:lstStyle/>
          <a:p>
            <a:pPr marL="38100">
              <a:lnSpc>
                <a:spcPct val="100000"/>
              </a:lnSpc>
              <a:spcBef>
                <a:spcPts val="95"/>
              </a:spcBef>
            </a:pPr>
            <a:r>
              <a:rPr sz="2800" spc="80" dirty="0">
                <a:latin typeface="Cambria Math"/>
                <a:cs typeface="Cambria Math"/>
              </a:rPr>
              <a:t>𝜂</a:t>
            </a:r>
            <a:r>
              <a:rPr sz="3075" spc="120" baseline="27100" dirty="0">
                <a:latin typeface="Cambria Math"/>
                <a:cs typeface="Cambria Math"/>
              </a:rPr>
              <a:t>𝑡</a:t>
            </a:r>
            <a:r>
              <a:rPr sz="3075" spc="637" baseline="271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28" name="object 28"/>
          <p:cNvSpPr/>
          <p:nvPr/>
        </p:nvSpPr>
        <p:spPr>
          <a:xfrm>
            <a:off x="5695441" y="884808"/>
            <a:ext cx="1001394" cy="22860"/>
          </a:xfrm>
          <a:custGeom>
            <a:avLst/>
            <a:gdLst/>
            <a:ahLst/>
            <a:cxnLst/>
            <a:rect l="l" t="t" r="r" b="b"/>
            <a:pathLst>
              <a:path w="1001395" h="22859">
                <a:moveTo>
                  <a:pt x="1001267" y="0"/>
                </a:moveTo>
                <a:lnTo>
                  <a:pt x="0" y="0"/>
                </a:lnTo>
                <a:lnTo>
                  <a:pt x="0" y="22860"/>
                </a:lnTo>
                <a:lnTo>
                  <a:pt x="1001267" y="22860"/>
                </a:lnTo>
                <a:lnTo>
                  <a:pt x="1001267" y="0"/>
                </a:lnTo>
                <a:close/>
              </a:path>
            </a:pathLst>
          </a:custGeom>
          <a:solidFill>
            <a:srgbClr val="000000"/>
          </a:solidFill>
        </p:spPr>
        <p:txBody>
          <a:bodyPr wrap="square" lIns="0" tIns="0" rIns="0" bIns="0" rtlCol="0"/>
          <a:lstStyle/>
          <a:p>
            <a:endParaRPr/>
          </a:p>
        </p:txBody>
      </p:sp>
      <p:sp>
        <p:nvSpPr>
          <p:cNvPr id="29" name="object 29"/>
          <p:cNvSpPr txBox="1"/>
          <p:nvPr/>
        </p:nvSpPr>
        <p:spPr>
          <a:xfrm>
            <a:off x="6086094" y="361949"/>
            <a:ext cx="2120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𝜂</a:t>
            </a:r>
            <a:endParaRPr sz="2800">
              <a:latin typeface="Cambria Math"/>
              <a:cs typeface="Cambria Math"/>
            </a:endParaRPr>
          </a:p>
        </p:txBody>
      </p:sp>
      <p:sp>
        <p:nvSpPr>
          <p:cNvPr id="30" name="object 30"/>
          <p:cNvSpPr/>
          <p:nvPr/>
        </p:nvSpPr>
        <p:spPr>
          <a:xfrm>
            <a:off x="5701538" y="977772"/>
            <a:ext cx="995680" cy="342900"/>
          </a:xfrm>
          <a:custGeom>
            <a:avLst/>
            <a:gdLst/>
            <a:ahLst/>
            <a:cxnLst/>
            <a:rect l="l" t="t" r="r" b="b"/>
            <a:pathLst>
              <a:path w="995679" h="342900">
                <a:moveTo>
                  <a:pt x="995171" y="0"/>
                </a:moveTo>
                <a:lnTo>
                  <a:pt x="227075" y="0"/>
                </a:lnTo>
                <a:lnTo>
                  <a:pt x="227075" y="762"/>
                </a:lnTo>
                <a:lnTo>
                  <a:pt x="203708" y="762"/>
                </a:lnTo>
                <a:lnTo>
                  <a:pt x="117983" y="296672"/>
                </a:lnTo>
                <a:lnTo>
                  <a:pt x="56896" y="162178"/>
                </a:lnTo>
                <a:lnTo>
                  <a:pt x="0" y="188087"/>
                </a:lnTo>
                <a:lnTo>
                  <a:pt x="5334" y="201167"/>
                </a:lnTo>
                <a:lnTo>
                  <a:pt x="34671" y="188087"/>
                </a:lnTo>
                <a:lnTo>
                  <a:pt x="106425" y="342518"/>
                </a:lnTo>
                <a:lnTo>
                  <a:pt x="123189" y="342518"/>
                </a:lnTo>
                <a:lnTo>
                  <a:pt x="216535" y="23749"/>
                </a:lnTo>
                <a:lnTo>
                  <a:pt x="247903" y="23749"/>
                </a:lnTo>
                <a:lnTo>
                  <a:pt x="247903" y="22860"/>
                </a:lnTo>
                <a:lnTo>
                  <a:pt x="995171" y="22860"/>
                </a:lnTo>
                <a:lnTo>
                  <a:pt x="995171" y="0"/>
                </a:lnTo>
                <a:close/>
              </a:path>
            </a:pathLst>
          </a:custGeom>
          <a:solidFill>
            <a:srgbClr val="000000"/>
          </a:solidFill>
        </p:spPr>
        <p:txBody>
          <a:bodyPr wrap="square" lIns="0" tIns="0" rIns="0" bIns="0" rtlCol="0"/>
          <a:lstStyle/>
          <a:p>
            <a:endParaRPr/>
          </a:p>
        </p:txBody>
      </p:sp>
      <p:sp>
        <p:nvSpPr>
          <p:cNvPr id="31" name="object 31"/>
          <p:cNvSpPr txBox="1"/>
          <p:nvPr/>
        </p:nvSpPr>
        <p:spPr>
          <a:xfrm>
            <a:off x="5891529" y="918210"/>
            <a:ext cx="1783714" cy="452120"/>
          </a:xfrm>
          <a:prstGeom prst="rect">
            <a:avLst/>
          </a:prstGeom>
        </p:spPr>
        <p:txBody>
          <a:bodyPr vert="horz" wrap="square" lIns="0" tIns="12065" rIns="0" bIns="0" rtlCol="0">
            <a:spAutoFit/>
          </a:bodyPr>
          <a:lstStyle/>
          <a:p>
            <a:pPr marL="38100">
              <a:lnSpc>
                <a:spcPct val="100000"/>
              </a:lnSpc>
              <a:spcBef>
                <a:spcPts val="95"/>
              </a:spcBef>
              <a:tabLst>
                <a:tab pos="1022350" algn="l"/>
                <a:tab pos="1480185" algn="l"/>
              </a:tabLst>
            </a:pPr>
            <a:r>
              <a:rPr sz="2800" spc="-5" dirty="0">
                <a:latin typeface="Cambria Math"/>
                <a:cs typeface="Cambria Math"/>
              </a:rPr>
              <a:t>𝑡</a:t>
            </a:r>
            <a:r>
              <a:rPr sz="2800" spc="65" dirty="0">
                <a:latin typeface="Cambria Math"/>
                <a:cs typeface="Cambria Math"/>
              </a:rPr>
              <a:t> </a:t>
            </a:r>
            <a:r>
              <a:rPr sz="2800" spc="-5" dirty="0">
                <a:latin typeface="Cambria Math"/>
                <a:cs typeface="Cambria Math"/>
              </a:rPr>
              <a:t>+</a:t>
            </a:r>
            <a:r>
              <a:rPr sz="2800" spc="5" dirty="0">
                <a:latin typeface="Cambria Math"/>
                <a:cs typeface="Cambria Math"/>
              </a:rPr>
              <a:t> </a:t>
            </a:r>
            <a:r>
              <a:rPr sz="2800" spc="-5" dirty="0">
                <a:latin typeface="Cambria Math"/>
                <a:cs typeface="Cambria Math"/>
              </a:rPr>
              <a:t>1	</a:t>
            </a:r>
            <a:r>
              <a:rPr sz="4200" spc="-7" baseline="36706" dirty="0">
                <a:latin typeface="Cambria Math"/>
                <a:cs typeface="Cambria Math"/>
              </a:rPr>
              <a:t>𝑔	=</a:t>
            </a:r>
            <a:endParaRPr sz="4200" baseline="36706">
              <a:latin typeface="Cambria Math"/>
              <a:cs typeface="Cambria Math"/>
            </a:endParaRPr>
          </a:p>
        </p:txBody>
      </p:sp>
      <p:sp>
        <p:nvSpPr>
          <p:cNvPr id="32" name="object 32"/>
          <p:cNvSpPr txBox="1"/>
          <p:nvPr/>
        </p:nvSpPr>
        <p:spPr>
          <a:xfrm>
            <a:off x="6198870" y="2071878"/>
            <a:ext cx="9398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PMingLiU-ExtB"/>
                <a:cs typeface="PMingLiU-ExtB"/>
              </a:rPr>
              <a:t>特別大</a:t>
            </a:r>
            <a:endParaRPr sz="2400">
              <a:latin typeface="PMingLiU-ExtB"/>
              <a:cs typeface="PMingLiU-ExtB"/>
            </a:endParaRPr>
          </a:p>
        </p:txBody>
      </p:sp>
      <p:sp>
        <p:nvSpPr>
          <p:cNvPr id="33" name="object 33"/>
          <p:cNvSpPr txBox="1"/>
          <p:nvPr/>
        </p:nvSpPr>
        <p:spPr>
          <a:xfrm>
            <a:off x="6228969" y="4665726"/>
            <a:ext cx="9398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PMingLiU-ExtB"/>
                <a:cs typeface="PMingLiU-ExtB"/>
              </a:rPr>
              <a:t>特別小</a:t>
            </a:r>
            <a:endParaRPr sz="2400">
              <a:latin typeface="PMingLiU-ExtB"/>
              <a:cs typeface="PMingLiU-Ext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06167" y="1571244"/>
            <a:ext cx="5583935" cy="3093719"/>
          </a:xfrm>
          <a:prstGeom prst="rect">
            <a:avLst/>
          </a:prstGeom>
        </p:spPr>
      </p:pic>
      <p:pic>
        <p:nvPicPr>
          <p:cNvPr id="3" name="object 3"/>
          <p:cNvPicPr/>
          <p:nvPr/>
        </p:nvPicPr>
        <p:blipFill>
          <a:blip r:embed="rId3" cstate="print"/>
          <a:stretch>
            <a:fillRect/>
          </a:stretch>
        </p:blipFill>
        <p:spPr>
          <a:xfrm>
            <a:off x="2189988" y="4783835"/>
            <a:ext cx="5416296" cy="1700783"/>
          </a:xfrm>
          <a:prstGeom prst="rect">
            <a:avLst/>
          </a:prstGeom>
        </p:spPr>
      </p:pic>
      <p:sp>
        <p:nvSpPr>
          <p:cNvPr id="4" name="object 4"/>
          <p:cNvSpPr txBox="1">
            <a:spLocks noGrp="1"/>
          </p:cNvSpPr>
          <p:nvPr>
            <p:ph type="title"/>
          </p:nvPr>
        </p:nvSpPr>
        <p:spPr>
          <a:xfrm>
            <a:off x="707542" y="609676"/>
            <a:ext cx="6541770" cy="697230"/>
          </a:xfrm>
          <a:prstGeom prst="rect">
            <a:avLst/>
          </a:prstGeom>
        </p:spPr>
        <p:txBody>
          <a:bodyPr vert="horz" wrap="square" lIns="0" tIns="13335" rIns="0" bIns="0" rtlCol="0">
            <a:spAutoFit/>
          </a:bodyPr>
          <a:lstStyle/>
          <a:p>
            <a:pPr marL="12700">
              <a:lnSpc>
                <a:spcPct val="100000"/>
              </a:lnSpc>
              <a:spcBef>
                <a:spcPts val="105"/>
              </a:spcBef>
            </a:pPr>
            <a:r>
              <a:rPr sz="4400" spc="-15" dirty="0"/>
              <a:t>Larger</a:t>
            </a:r>
            <a:r>
              <a:rPr sz="4400" spc="-50" dirty="0"/>
              <a:t> </a:t>
            </a:r>
            <a:r>
              <a:rPr sz="4400" spc="-15" dirty="0"/>
              <a:t>gradient,</a:t>
            </a:r>
            <a:r>
              <a:rPr sz="4400" spc="-35" dirty="0"/>
              <a:t> </a:t>
            </a:r>
            <a:r>
              <a:rPr sz="4400" spc="-15" dirty="0"/>
              <a:t>larger</a:t>
            </a:r>
            <a:r>
              <a:rPr sz="4400" spc="-25" dirty="0"/>
              <a:t> steps?</a:t>
            </a:r>
            <a:endParaRPr sz="4400"/>
          </a:p>
        </p:txBody>
      </p:sp>
      <p:sp>
        <p:nvSpPr>
          <p:cNvPr id="5" name="object 5"/>
          <p:cNvSpPr txBox="1"/>
          <p:nvPr/>
        </p:nvSpPr>
        <p:spPr>
          <a:xfrm>
            <a:off x="1101242" y="3888740"/>
            <a:ext cx="2346325"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𝑦</a:t>
            </a:r>
            <a:r>
              <a:rPr sz="2400" spc="145" dirty="0">
                <a:latin typeface="Cambria Math"/>
                <a:cs typeface="Cambria Math"/>
              </a:rPr>
              <a:t> </a:t>
            </a:r>
            <a:r>
              <a:rPr sz="2400" dirty="0">
                <a:latin typeface="Cambria Math"/>
                <a:cs typeface="Cambria Math"/>
              </a:rPr>
              <a:t>=</a:t>
            </a:r>
            <a:r>
              <a:rPr sz="2400" spc="120" dirty="0">
                <a:latin typeface="Cambria Math"/>
                <a:cs typeface="Cambria Math"/>
              </a:rPr>
              <a:t> </a:t>
            </a:r>
            <a:r>
              <a:rPr sz="2400" spc="70" dirty="0">
                <a:latin typeface="Cambria Math"/>
                <a:cs typeface="Cambria Math"/>
              </a:rPr>
              <a:t>𝑎𝑥</a:t>
            </a:r>
            <a:r>
              <a:rPr sz="2625" spc="104" baseline="28571" dirty="0">
                <a:latin typeface="Cambria Math"/>
                <a:cs typeface="Cambria Math"/>
              </a:rPr>
              <a:t>2</a:t>
            </a:r>
            <a:r>
              <a:rPr sz="2625" spc="345" baseline="28571"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𝑏𝑥</a:t>
            </a:r>
            <a:r>
              <a:rPr sz="2400" spc="60" dirty="0">
                <a:latin typeface="Cambria Math"/>
                <a:cs typeface="Cambria Math"/>
              </a:rPr>
              <a:t> </a:t>
            </a:r>
            <a:r>
              <a:rPr sz="2400" dirty="0">
                <a:latin typeface="Cambria Math"/>
                <a:cs typeface="Cambria Math"/>
              </a:rPr>
              <a:t>+</a:t>
            </a:r>
            <a:r>
              <a:rPr sz="2400" spc="-20" dirty="0">
                <a:latin typeface="Cambria Math"/>
                <a:cs typeface="Cambria Math"/>
              </a:rPr>
              <a:t> </a:t>
            </a:r>
            <a:r>
              <a:rPr sz="2400" dirty="0">
                <a:latin typeface="Cambria Math"/>
                <a:cs typeface="Cambria Math"/>
              </a:rPr>
              <a:t>𝑐</a:t>
            </a:r>
            <a:endParaRPr sz="2400">
              <a:latin typeface="Cambria Math"/>
              <a:cs typeface="Cambria Math"/>
            </a:endParaRPr>
          </a:p>
        </p:txBody>
      </p:sp>
      <p:sp>
        <p:nvSpPr>
          <p:cNvPr id="6" name="object 6"/>
          <p:cNvSpPr/>
          <p:nvPr/>
        </p:nvSpPr>
        <p:spPr>
          <a:xfrm>
            <a:off x="1136446" y="5570601"/>
            <a:ext cx="473709" cy="769620"/>
          </a:xfrm>
          <a:custGeom>
            <a:avLst/>
            <a:gdLst/>
            <a:ahLst/>
            <a:cxnLst/>
            <a:rect l="l" t="t" r="r" b="b"/>
            <a:pathLst>
              <a:path w="473709" h="769620">
                <a:moveTo>
                  <a:pt x="26797" y="0"/>
                </a:moveTo>
                <a:lnTo>
                  <a:pt x="0" y="0"/>
                </a:lnTo>
                <a:lnTo>
                  <a:pt x="0" y="769162"/>
                </a:lnTo>
                <a:lnTo>
                  <a:pt x="26797" y="769162"/>
                </a:lnTo>
                <a:lnTo>
                  <a:pt x="26797" y="0"/>
                </a:lnTo>
                <a:close/>
              </a:path>
              <a:path w="473709" h="769620">
                <a:moveTo>
                  <a:pt x="408254" y="375653"/>
                </a:moveTo>
                <a:lnTo>
                  <a:pt x="63830" y="375653"/>
                </a:lnTo>
                <a:lnTo>
                  <a:pt x="63830" y="395465"/>
                </a:lnTo>
                <a:lnTo>
                  <a:pt x="408254" y="395465"/>
                </a:lnTo>
                <a:lnTo>
                  <a:pt x="408254" y="375653"/>
                </a:lnTo>
                <a:close/>
              </a:path>
              <a:path w="473709" h="769620">
                <a:moveTo>
                  <a:pt x="473278" y="0"/>
                </a:moveTo>
                <a:lnTo>
                  <a:pt x="446481" y="0"/>
                </a:lnTo>
                <a:lnTo>
                  <a:pt x="446481" y="769162"/>
                </a:lnTo>
                <a:lnTo>
                  <a:pt x="473278" y="769162"/>
                </a:lnTo>
                <a:lnTo>
                  <a:pt x="473278" y="0"/>
                </a:lnTo>
                <a:close/>
              </a:path>
            </a:pathLst>
          </a:custGeom>
          <a:solidFill>
            <a:srgbClr val="000000"/>
          </a:solidFill>
        </p:spPr>
        <p:txBody>
          <a:bodyPr wrap="square" lIns="0" tIns="0" rIns="0" bIns="0" rtlCol="0"/>
          <a:lstStyle/>
          <a:p>
            <a:endParaRPr/>
          </a:p>
        </p:txBody>
      </p:sp>
      <p:sp>
        <p:nvSpPr>
          <p:cNvPr id="7" name="object 7"/>
          <p:cNvSpPr txBox="1"/>
          <p:nvPr/>
        </p:nvSpPr>
        <p:spPr>
          <a:xfrm>
            <a:off x="1189431" y="5930595"/>
            <a:ext cx="35687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𝑥</a:t>
            </a:r>
            <a:endParaRPr sz="2400">
              <a:latin typeface="Cambria Math"/>
              <a:cs typeface="Cambria Math"/>
            </a:endParaRPr>
          </a:p>
        </p:txBody>
      </p:sp>
      <p:sp>
        <p:nvSpPr>
          <p:cNvPr id="8" name="object 8"/>
          <p:cNvSpPr txBox="1"/>
          <p:nvPr/>
        </p:nvSpPr>
        <p:spPr>
          <a:xfrm>
            <a:off x="1162507" y="5725769"/>
            <a:ext cx="2155825" cy="391795"/>
          </a:xfrm>
          <a:prstGeom prst="rect">
            <a:avLst/>
          </a:prstGeom>
        </p:spPr>
        <p:txBody>
          <a:bodyPr vert="horz" wrap="square" lIns="0" tIns="12700" rIns="0" bIns="0" rtlCol="0">
            <a:spAutoFit/>
          </a:bodyPr>
          <a:lstStyle/>
          <a:p>
            <a:pPr marL="38100">
              <a:lnSpc>
                <a:spcPct val="100000"/>
              </a:lnSpc>
              <a:spcBef>
                <a:spcPts val="100"/>
              </a:spcBef>
              <a:tabLst>
                <a:tab pos="568325" algn="l"/>
              </a:tabLst>
            </a:pPr>
            <a:r>
              <a:rPr sz="3600" spc="-7" baseline="41666" dirty="0">
                <a:latin typeface="Cambria Math"/>
                <a:cs typeface="Cambria Math"/>
              </a:rPr>
              <a:t>𝜕𝑦	</a:t>
            </a:r>
            <a:r>
              <a:rPr sz="2400" dirty="0">
                <a:latin typeface="Cambria Math"/>
                <a:cs typeface="Cambria Math"/>
              </a:rPr>
              <a:t>=</a:t>
            </a:r>
            <a:r>
              <a:rPr sz="2400" spc="90" dirty="0">
                <a:latin typeface="Cambria Math"/>
                <a:cs typeface="Cambria Math"/>
              </a:rPr>
              <a:t> </a:t>
            </a:r>
            <a:r>
              <a:rPr sz="2400" dirty="0">
                <a:latin typeface="Cambria Math"/>
                <a:cs typeface="Cambria Math"/>
              </a:rPr>
              <a:t>|2𝑎𝑥</a:t>
            </a:r>
            <a:r>
              <a:rPr sz="2400" spc="45" dirty="0">
                <a:latin typeface="Cambria Math"/>
                <a:cs typeface="Cambria Math"/>
              </a:rPr>
              <a:t> </a:t>
            </a:r>
            <a:r>
              <a:rPr sz="2400" dirty="0">
                <a:latin typeface="Cambria Math"/>
                <a:cs typeface="Cambria Math"/>
              </a:rPr>
              <a:t>+</a:t>
            </a:r>
            <a:r>
              <a:rPr sz="2400" spc="-30" dirty="0">
                <a:latin typeface="Cambria Math"/>
                <a:cs typeface="Cambria Math"/>
              </a:rPr>
              <a:t> </a:t>
            </a:r>
            <a:r>
              <a:rPr sz="2400" spc="30" dirty="0">
                <a:latin typeface="Cambria Math"/>
                <a:cs typeface="Cambria Math"/>
              </a:rPr>
              <a:t>𝑏|</a:t>
            </a:r>
            <a:endParaRPr sz="2400">
              <a:latin typeface="Cambria Math"/>
              <a:cs typeface="Cambria Math"/>
            </a:endParaRPr>
          </a:p>
        </p:txBody>
      </p:sp>
      <p:pic>
        <p:nvPicPr>
          <p:cNvPr id="9" name="object 9"/>
          <p:cNvPicPr/>
          <p:nvPr/>
        </p:nvPicPr>
        <p:blipFill>
          <a:blip r:embed="rId4" cstate="print"/>
          <a:stretch>
            <a:fillRect/>
          </a:stretch>
        </p:blipFill>
        <p:spPr>
          <a:xfrm>
            <a:off x="6665976" y="3064764"/>
            <a:ext cx="176784" cy="176784"/>
          </a:xfrm>
          <a:prstGeom prst="rect">
            <a:avLst/>
          </a:prstGeom>
        </p:spPr>
      </p:pic>
      <p:grpSp>
        <p:nvGrpSpPr>
          <p:cNvPr id="10" name="object 10"/>
          <p:cNvGrpSpPr/>
          <p:nvPr/>
        </p:nvGrpSpPr>
        <p:grpSpPr>
          <a:xfrm>
            <a:off x="272795" y="1474342"/>
            <a:ext cx="3747770" cy="2628900"/>
            <a:chOff x="272795" y="1474342"/>
            <a:chExt cx="3747770" cy="2628900"/>
          </a:xfrm>
        </p:grpSpPr>
        <p:sp>
          <p:nvSpPr>
            <p:cNvPr id="11" name="object 11"/>
            <p:cNvSpPr/>
            <p:nvPr/>
          </p:nvSpPr>
          <p:spPr>
            <a:xfrm>
              <a:off x="2236597" y="1474342"/>
              <a:ext cx="1783714" cy="2628900"/>
            </a:xfrm>
            <a:custGeom>
              <a:avLst/>
              <a:gdLst/>
              <a:ahLst/>
              <a:cxnLst/>
              <a:rect l="l" t="t" r="r" b="b"/>
              <a:pathLst>
                <a:path w="1783714" h="2628900">
                  <a:moveTo>
                    <a:pt x="814451" y="1444752"/>
                  </a:moveTo>
                  <a:lnTo>
                    <a:pt x="811212" y="1370711"/>
                  </a:lnTo>
                  <a:lnTo>
                    <a:pt x="808863" y="1316990"/>
                  </a:lnTo>
                  <a:lnTo>
                    <a:pt x="775601" y="1335532"/>
                  </a:lnTo>
                  <a:lnTo>
                    <a:pt x="33274" y="0"/>
                  </a:lnTo>
                  <a:lnTo>
                    <a:pt x="0" y="18542"/>
                  </a:lnTo>
                  <a:lnTo>
                    <a:pt x="742327" y="1354074"/>
                  </a:lnTo>
                  <a:lnTo>
                    <a:pt x="709041" y="1372616"/>
                  </a:lnTo>
                  <a:lnTo>
                    <a:pt x="814451" y="1444752"/>
                  </a:lnTo>
                  <a:close/>
                </a:path>
                <a:path w="1783714" h="2628900">
                  <a:moveTo>
                    <a:pt x="1421384" y="2309876"/>
                  </a:moveTo>
                  <a:lnTo>
                    <a:pt x="1410957" y="2243455"/>
                  </a:lnTo>
                  <a:lnTo>
                    <a:pt x="1401572" y="2183638"/>
                  </a:lnTo>
                  <a:lnTo>
                    <a:pt x="1370584" y="2205748"/>
                  </a:lnTo>
                  <a:lnTo>
                    <a:pt x="838327" y="1459738"/>
                  </a:lnTo>
                  <a:lnTo>
                    <a:pt x="807339" y="1481836"/>
                  </a:lnTo>
                  <a:lnTo>
                    <a:pt x="1339456" y="2227961"/>
                  </a:lnTo>
                  <a:lnTo>
                    <a:pt x="1308481" y="2250059"/>
                  </a:lnTo>
                  <a:lnTo>
                    <a:pt x="1421384" y="2309876"/>
                  </a:lnTo>
                  <a:close/>
                </a:path>
                <a:path w="1783714" h="2628900">
                  <a:moveTo>
                    <a:pt x="1783461" y="2628392"/>
                  </a:moveTo>
                  <a:lnTo>
                    <a:pt x="1764398" y="2577338"/>
                  </a:lnTo>
                  <a:lnTo>
                    <a:pt x="1738757" y="2508631"/>
                  </a:lnTo>
                  <a:lnTo>
                    <a:pt x="1712823" y="2536507"/>
                  </a:lnTo>
                  <a:lnTo>
                    <a:pt x="1469771" y="2310257"/>
                  </a:lnTo>
                  <a:lnTo>
                    <a:pt x="1443863" y="2338197"/>
                  </a:lnTo>
                  <a:lnTo>
                    <a:pt x="1686877" y="2564409"/>
                  </a:lnTo>
                  <a:lnTo>
                    <a:pt x="1660906" y="2592324"/>
                  </a:lnTo>
                  <a:lnTo>
                    <a:pt x="1783461" y="2628392"/>
                  </a:lnTo>
                  <a:close/>
                </a:path>
              </a:pathLst>
            </a:custGeom>
            <a:solidFill>
              <a:srgbClr val="006FC0"/>
            </a:solidFill>
          </p:spPr>
          <p:txBody>
            <a:bodyPr wrap="square" lIns="0" tIns="0" rIns="0" bIns="0" rtlCol="0"/>
            <a:lstStyle/>
            <a:p>
              <a:endParaRPr/>
            </a:p>
          </p:txBody>
        </p:sp>
        <p:pic>
          <p:nvPicPr>
            <p:cNvPr id="12" name="object 12"/>
            <p:cNvPicPr/>
            <p:nvPr/>
          </p:nvPicPr>
          <p:blipFill>
            <a:blip r:embed="rId5" cstate="print"/>
            <a:stretch>
              <a:fillRect/>
            </a:stretch>
          </p:blipFill>
          <p:spPr>
            <a:xfrm>
              <a:off x="272795" y="2452115"/>
              <a:ext cx="2843784" cy="1200912"/>
            </a:xfrm>
            <a:prstGeom prst="rect">
              <a:avLst/>
            </a:prstGeom>
          </p:spPr>
        </p:pic>
      </p:grpSp>
      <p:sp>
        <p:nvSpPr>
          <p:cNvPr id="13" name="object 13"/>
          <p:cNvSpPr txBox="1"/>
          <p:nvPr/>
        </p:nvSpPr>
        <p:spPr>
          <a:xfrm>
            <a:off x="6775450" y="3129534"/>
            <a:ext cx="36385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𝑥</a:t>
            </a:r>
            <a:r>
              <a:rPr sz="2625" spc="7" baseline="-15873" dirty="0">
                <a:latin typeface="Cambria Math"/>
                <a:cs typeface="Cambria Math"/>
              </a:rPr>
              <a:t>0</a:t>
            </a:r>
            <a:endParaRPr sz="2625" baseline="-15873">
              <a:latin typeface="Cambria Math"/>
              <a:cs typeface="Cambria Math"/>
            </a:endParaRPr>
          </a:p>
        </p:txBody>
      </p:sp>
      <p:sp>
        <p:nvSpPr>
          <p:cNvPr id="14" name="object 14"/>
          <p:cNvSpPr/>
          <p:nvPr/>
        </p:nvSpPr>
        <p:spPr>
          <a:xfrm>
            <a:off x="5935090" y="2670936"/>
            <a:ext cx="346075" cy="20320"/>
          </a:xfrm>
          <a:custGeom>
            <a:avLst/>
            <a:gdLst/>
            <a:ahLst/>
            <a:cxnLst/>
            <a:rect l="l" t="t" r="r" b="b"/>
            <a:pathLst>
              <a:path w="346075" h="20319">
                <a:moveTo>
                  <a:pt x="345948" y="0"/>
                </a:moveTo>
                <a:lnTo>
                  <a:pt x="0" y="0"/>
                </a:lnTo>
                <a:lnTo>
                  <a:pt x="0" y="19812"/>
                </a:lnTo>
                <a:lnTo>
                  <a:pt x="345948" y="19812"/>
                </a:lnTo>
                <a:lnTo>
                  <a:pt x="345948" y="0"/>
                </a:lnTo>
                <a:close/>
              </a:path>
            </a:pathLst>
          </a:custGeom>
          <a:solidFill>
            <a:srgbClr val="000000"/>
          </a:solidFill>
        </p:spPr>
        <p:txBody>
          <a:bodyPr wrap="square" lIns="0" tIns="0" rIns="0" bIns="0" rtlCol="0"/>
          <a:lstStyle/>
          <a:p>
            <a:endParaRPr/>
          </a:p>
        </p:txBody>
      </p:sp>
      <p:sp>
        <p:nvSpPr>
          <p:cNvPr id="15" name="object 15"/>
          <p:cNvSpPr txBox="1"/>
          <p:nvPr/>
        </p:nvSpPr>
        <p:spPr>
          <a:xfrm>
            <a:off x="5138928" y="2449779"/>
            <a:ext cx="1328420" cy="391795"/>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|𝑥</a:t>
            </a:r>
            <a:r>
              <a:rPr sz="2625" baseline="-15873" dirty="0">
                <a:latin typeface="Cambria Math"/>
                <a:cs typeface="Cambria Math"/>
              </a:rPr>
              <a:t>0</a:t>
            </a:r>
            <a:r>
              <a:rPr sz="2625" spc="337" baseline="-15873" dirty="0">
                <a:latin typeface="Cambria Math"/>
                <a:cs typeface="Cambria Math"/>
              </a:rPr>
              <a:t> </a:t>
            </a:r>
            <a:r>
              <a:rPr sz="2400" dirty="0">
                <a:latin typeface="Cambria Math"/>
                <a:cs typeface="Cambria Math"/>
              </a:rPr>
              <a:t>+</a:t>
            </a:r>
            <a:r>
              <a:rPr sz="2400" spc="-35" dirty="0">
                <a:latin typeface="Cambria Math"/>
                <a:cs typeface="Cambria Math"/>
              </a:rPr>
              <a:t> </a:t>
            </a:r>
            <a:r>
              <a:rPr sz="3600" baseline="-37037" dirty="0">
                <a:latin typeface="Cambria Math"/>
                <a:cs typeface="Cambria Math"/>
              </a:rPr>
              <a:t>2𝑎</a:t>
            </a:r>
            <a:r>
              <a:rPr sz="3600" spc="-150" baseline="-37037"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16" name="object 16"/>
          <p:cNvSpPr/>
          <p:nvPr/>
        </p:nvSpPr>
        <p:spPr>
          <a:xfrm>
            <a:off x="4885182" y="3096767"/>
            <a:ext cx="1757680" cy="114300"/>
          </a:xfrm>
          <a:custGeom>
            <a:avLst/>
            <a:gdLst/>
            <a:ahLst/>
            <a:cxnLst/>
            <a:rect l="l" t="t" r="r" b="b"/>
            <a:pathLst>
              <a:path w="1757679" h="114300">
                <a:moveTo>
                  <a:pt x="114300" y="0"/>
                </a:moveTo>
                <a:lnTo>
                  <a:pt x="0" y="57150"/>
                </a:lnTo>
                <a:lnTo>
                  <a:pt x="114300" y="114300"/>
                </a:lnTo>
                <a:lnTo>
                  <a:pt x="114300" y="76200"/>
                </a:lnTo>
                <a:lnTo>
                  <a:pt x="95250" y="76200"/>
                </a:lnTo>
                <a:lnTo>
                  <a:pt x="95250" y="38100"/>
                </a:lnTo>
                <a:lnTo>
                  <a:pt x="114300" y="38100"/>
                </a:lnTo>
                <a:lnTo>
                  <a:pt x="114300" y="0"/>
                </a:lnTo>
                <a:close/>
              </a:path>
              <a:path w="1757679" h="114300">
                <a:moveTo>
                  <a:pt x="1642871" y="0"/>
                </a:moveTo>
                <a:lnTo>
                  <a:pt x="1642871" y="114300"/>
                </a:lnTo>
                <a:lnTo>
                  <a:pt x="1719071" y="76200"/>
                </a:lnTo>
                <a:lnTo>
                  <a:pt x="1661921" y="76200"/>
                </a:lnTo>
                <a:lnTo>
                  <a:pt x="1661921" y="38100"/>
                </a:lnTo>
                <a:lnTo>
                  <a:pt x="1719071" y="38100"/>
                </a:lnTo>
                <a:lnTo>
                  <a:pt x="1642871" y="0"/>
                </a:lnTo>
                <a:close/>
              </a:path>
              <a:path w="1757679" h="114300">
                <a:moveTo>
                  <a:pt x="114300" y="38100"/>
                </a:moveTo>
                <a:lnTo>
                  <a:pt x="95250" y="38100"/>
                </a:lnTo>
                <a:lnTo>
                  <a:pt x="95250" y="76200"/>
                </a:lnTo>
                <a:lnTo>
                  <a:pt x="114300" y="76200"/>
                </a:lnTo>
                <a:lnTo>
                  <a:pt x="114300" y="38100"/>
                </a:lnTo>
                <a:close/>
              </a:path>
              <a:path w="1757679" h="114300">
                <a:moveTo>
                  <a:pt x="1642871" y="38100"/>
                </a:moveTo>
                <a:lnTo>
                  <a:pt x="114300" y="38100"/>
                </a:lnTo>
                <a:lnTo>
                  <a:pt x="114300" y="76200"/>
                </a:lnTo>
                <a:lnTo>
                  <a:pt x="1642871" y="76200"/>
                </a:lnTo>
                <a:lnTo>
                  <a:pt x="1642871" y="38100"/>
                </a:lnTo>
                <a:close/>
              </a:path>
              <a:path w="1757679" h="114300">
                <a:moveTo>
                  <a:pt x="1719071" y="38100"/>
                </a:moveTo>
                <a:lnTo>
                  <a:pt x="1661921" y="38100"/>
                </a:lnTo>
                <a:lnTo>
                  <a:pt x="1661921" y="76200"/>
                </a:lnTo>
                <a:lnTo>
                  <a:pt x="1719071" y="76200"/>
                </a:lnTo>
                <a:lnTo>
                  <a:pt x="1757171" y="57150"/>
                </a:lnTo>
                <a:lnTo>
                  <a:pt x="1719071" y="38100"/>
                </a:lnTo>
                <a:close/>
              </a:path>
            </a:pathLst>
          </a:custGeom>
          <a:solidFill>
            <a:srgbClr val="FF0000"/>
          </a:solidFill>
        </p:spPr>
        <p:txBody>
          <a:bodyPr wrap="square" lIns="0" tIns="0" rIns="0" bIns="0" rtlCol="0"/>
          <a:lstStyle/>
          <a:p>
            <a:endParaRPr/>
          </a:p>
        </p:txBody>
      </p:sp>
      <p:sp>
        <p:nvSpPr>
          <p:cNvPr id="17" name="object 17"/>
          <p:cNvSpPr txBox="1"/>
          <p:nvPr/>
        </p:nvSpPr>
        <p:spPr>
          <a:xfrm>
            <a:off x="4977765" y="1854200"/>
            <a:ext cx="1236345" cy="75692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Calibri"/>
                <a:cs typeface="Calibri"/>
              </a:rPr>
              <a:t>Best</a:t>
            </a:r>
            <a:r>
              <a:rPr sz="2400" spc="-70" dirty="0">
                <a:solidFill>
                  <a:srgbClr val="FF0000"/>
                </a:solidFill>
                <a:latin typeface="Calibri"/>
                <a:cs typeface="Calibri"/>
              </a:rPr>
              <a:t> </a:t>
            </a:r>
            <a:r>
              <a:rPr sz="2400" spc="-20" dirty="0">
                <a:solidFill>
                  <a:srgbClr val="FF0000"/>
                </a:solidFill>
                <a:latin typeface="Calibri"/>
                <a:cs typeface="Calibri"/>
              </a:rPr>
              <a:t>step:</a:t>
            </a:r>
            <a:endParaRPr sz="2400">
              <a:latin typeface="Calibri"/>
              <a:cs typeface="Calibri"/>
            </a:endParaRPr>
          </a:p>
          <a:p>
            <a:pPr marR="19050" algn="r">
              <a:lnSpc>
                <a:spcPct val="100000"/>
              </a:lnSpc>
            </a:pPr>
            <a:r>
              <a:rPr sz="2400" dirty="0">
                <a:latin typeface="Cambria Math"/>
                <a:cs typeface="Cambria Math"/>
              </a:rPr>
              <a:t>𝑏</a:t>
            </a:r>
            <a:endParaRPr sz="2400">
              <a:latin typeface="Cambria Math"/>
              <a:cs typeface="Cambria Math"/>
            </a:endParaRPr>
          </a:p>
        </p:txBody>
      </p:sp>
      <p:pic>
        <p:nvPicPr>
          <p:cNvPr id="18" name="object 18"/>
          <p:cNvPicPr/>
          <p:nvPr/>
        </p:nvPicPr>
        <p:blipFill>
          <a:blip r:embed="rId6" cstate="print"/>
          <a:stretch>
            <a:fillRect/>
          </a:stretch>
        </p:blipFill>
        <p:spPr>
          <a:xfrm>
            <a:off x="6740652" y="5483352"/>
            <a:ext cx="178308" cy="176784"/>
          </a:xfrm>
          <a:prstGeom prst="rect">
            <a:avLst/>
          </a:prstGeom>
        </p:spPr>
      </p:pic>
      <p:sp>
        <p:nvSpPr>
          <p:cNvPr id="19" name="object 19"/>
          <p:cNvSpPr txBox="1"/>
          <p:nvPr/>
        </p:nvSpPr>
        <p:spPr>
          <a:xfrm>
            <a:off x="6850380" y="5547766"/>
            <a:ext cx="36385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𝑥</a:t>
            </a:r>
            <a:r>
              <a:rPr sz="2625" spc="7" baseline="-15873" dirty="0">
                <a:latin typeface="Cambria Math"/>
                <a:cs typeface="Cambria Math"/>
              </a:rPr>
              <a:t>0</a:t>
            </a:r>
            <a:endParaRPr sz="2625" baseline="-15873">
              <a:latin typeface="Cambria Math"/>
              <a:cs typeface="Cambria Math"/>
            </a:endParaRPr>
          </a:p>
        </p:txBody>
      </p:sp>
      <p:sp>
        <p:nvSpPr>
          <p:cNvPr id="20" name="object 20"/>
          <p:cNvSpPr txBox="1"/>
          <p:nvPr/>
        </p:nvSpPr>
        <p:spPr>
          <a:xfrm>
            <a:off x="4965191" y="5004308"/>
            <a:ext cx="1450340"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|2𝑎𝑥</a:t>
            </a:r>
            <a:r>
              <a:rPr sz="2625" spc="15" baseline="-15873" dirty="0">
                <a:latin typeface="Cambria Math"/>
                <a:cs typeface="Cambria Math"/>
              </a:rPr>
              <a:t>0</a:t>
            </a:r>
            <a:r>
              <a:rPr sz="2625" spc="322" baseline="-15873" dirty="0">
                <a:latin typeface="Cambria Math"/>
                <a:cs typeface="Cambria Math"/>
              </a:rPr>
              <a:t> </a:t>
            </a:r>
            <a:r>
              <a:rPr sz="2400" dirty="0">
                <a:latin typeface="Cambria Math"/>
                <a:cs typeface="Cambria Math"/>
              </a:rPr>
              <a:t>+</a:t>
            </a:r>
            <a:r>
              <a:rPr sz="2400" spc="-45" dirty="0">
                <a:latin typeface="Cambria Math"/>
                <a:cs typeface="Cambria Math"/>
              </a:rPr>
              <a:t> </a:t>
            </a:r>
            <a:r>
              <a:rPr sz="2400" spc="30" dirty="0">
                <a:latin typeface="Cambria Math"/>
                <a:cs typeface="Cambria Math"/>
              </a:rPr>
              <a:t>𝑏|</a:t>
            </a:r>
            <a:endParaRPr sz="2400">
              <a:latin typeface="Cambria Math"/>
              <a:cs typeface="Cambria Math"/>
            </a:endParaRPr>
          </a:p>
        </p:txBody>
      </p:sp>
      <p:sp>
        <p:nvSpPr>
          <p:cNvPr id="21" name="object 21"/>
          <p:cNvSpPr/>
          <p:nvPr/>
        </p:nvSpPr>
        <p:spPr>
          <a:xfrm>
            <a:off x="6418326" y="5218938"/>
            <a:ext cx="363855" cy="306070"/>
          </a:xfrm>
          <a:custGeom>
            <a:avLst/>
            <a:gdLst/>
            <a:ahLst/>
            <a:cxnLst/>
            <a:rect l="l" t="t" r="r" b="b"/>
            <a:pathLst>
              <a:path w="363854" h="306070">
                <a:moveTo>
                  <a:pt x="76020" y="44428"/>
                </a:moveTo>
                <a:lnTo>
                  <a:pt x="57499" y="66670"/>
                </a:lnTo>
                <a:lnTo>
                  <a:pt x="344931" y="305689"/>
                </a:lnTo>
                <a:lnTo>
                  <a:pt x="363347" y="283337"/>
                </a:lnTo>
                <a:lnTo>
                  <a:pt x="76020" y="44428"/>
                </a:lnTo>
                <a:close/>
              </a:path>
              <a:path w="363854" h="306070">
                <a:moveTo>
                  <a:pt x="0" y="0"/>
                </a:moveTo>
                <a:lnTo>
                  <a:pt x="38988" y="88900"/>
                </a:lnTo>
                <a:lnTo>
                  <a:pt x="57499" y="66670"/>
                </a:lnTo>
                <a:lnTo>
                  <a:pt x="46354" y="57403"/>
                </a:lnTo>
                <a:lnTo>
                  <a:pt x="64897" y="35178"/>
                </a:lnTo>
                <a:lnTo>
                  <a:pt x="83722" y="35178"/>
                </a:lnTo>
                <a:lnTo>
                  <a:pt x="94615" y="22098"/>
                </a:lnTo>
                <a:lnTo>
                  <a:pt x="0" y="0"/>
                </a:lnTo>
                <a:close/>
              </a:path>
              <a:path w="363854" h="306070">
                <a:moveTo>
                  <a:pt x="64897" y="35178"/>
                </a:moveTo>
                <a:lnTo>
                  <a:pt x="46354" y="57403"/>
                </a:lnTo>
                <a:lnTo>
                  <a:pt x="57499" y="66670"/>
                </a:lnTo>
                <a:lnTo>
                  <a:pt x="76020" y="44428"/>
                </a:lnTo>
                <a:lnTo>
                  <a:pt x="64897" y="35178"/>
                </a:lnTo>
                <a:close/>
              </a:path>
              <a:path w="363854" h="306070">
                <a:moveTo>
                  <a:pt x="83722" y="35178"/>
                </a:moveTo>
                <a:lnTo>
                  <a:pt x="64897" y="35178"/>
                </a:lnTo>
                <a:lnTo>
                  <a:pt x="76020" y="44428"/>
                </a:lnTo>
                <a:lnTo>
                  <a:pt x="83722" y="35178"/>
                </a:lnTo>
                <a:close/>
              </a:path>
            </a:pathLst>
          </a:custGeom>
          <a:solidFill>
            <a:srgbClr val="006FC0"/>
          </a:solidFill>
        </p:spPr>
        <p:txBody>
          <a:bodyPr wrap="square" lIns="0" tIns="0" rIns="0" bIns="0" rtlCol="0"/>
          <a:lstStyle/>
          <a:p>
            <a:endParaRPr/>
          </a:p>
        </p:txBody>
      </p:sp>
      <p:sp>
        <p:nvSpPr>
          <p:cNvPr id="22" name="object 22"/>
          <p:cNvSpPr/>
          <p:nvPr/>
        </p:nvSpPr>
        <p:spPr>
          <a:xfrm>
            <a:off x="4450969" y="4044696"/>
            <a:ext cx="346075" cy="20320"/>
          </a:xfrm>
          <a:custGeom>
            <a:avLst/>
            <a:gdLst/>
            <a:ahLst/>
            <a:cxnLst/>
            <a:rect l="l" t="t" r="r" b="b"/>
            <a:pathLst>
              <a:path w="346075" h="20320">
                <a:moveTo>
                  <a:pt x="345947" y="0"/>
                </a:moveTo>
                <a:lnTo>
                  <a:pt x="0" y="0"/>
                </a:lnTo>
                <a:lnTo>
                  <a:pt x="0" y="19811"/>
                </a:lnTo>
                <a:lnTo>
                  <a:pt x="345947" y="19811"/>
                </a:lnTo>
                <a:lnTo>
                  <a:pt x="345947" y="0"/>
                </a:lnTo>
                <a:close/>
              </a:path>
            </a:pathLst>
          </a:custGeom>
          <a:solidFill>
            <a:srgbClr val="000000"/>
          </a:solidFill>
        </p:spPr>
        <p:txBody>
          <a:bodyPr wrap="square" lIns="0" tIns="0" rIns="0" bIns="0" rtlCol="0"/>
          <a:lstStyle/>
          <a:p>
            <a:endParaRPr/>
          </a:p>
        </p:txBody>
      </p:sp>
      <p:sp>
        <p:nvSpPr>
          <p:cNvPr id="23" name="object 23"/>
          <p:cNvSpPr txBox="1"/>
          <p:nvPr/>
        </p:nvSpPr>
        <p:spPr>
          <a:xfrm>
            <a:off x="4526026" y="3593972"/>
            <a:ext cx="1898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𝑏</a:t>
            </a:r>
            <a:endParaRPr sz="2400">
              <a:latin typeface="Cambria Math"/>
              <a:cs typeface="Cambria Math"/>
            </a:endParaRPr>
          </a:p>
        </p:txBody>
      </p:sp>
      <p:sp>
        <p:nvSpPr>
          <p:cNvPr id="24" name="object 24"/>
          <p:cNvSpPr txBox="1"/>
          <p:nvPr/>
        </p:nvSpPr>
        <p:spPr>
          <a:xfrm>
            <a:off x="4136135" y="4028313"/>
            <a:ext cx="694055" cy="391160"/>
          </a:xfrm>
          <a:prstGeom prst="rect">
            <a:avLst/>
          </a:prstGeom>
        </p:spPr>
        <p:txBody>
          <a:bodyPr vert="horz" wrap="square" lIns="0" tIns="12700" rIns="0" bIns="0" rtlCol="0">
            <a:spAutoFit/>
          </a:bodyPr>
          <a:lstStyle/>
          <a:p>
            <a:pPr marL="38100">
              <a:lnSpc>
                <a:spcPct val="100000"/>
              </a:lnSpc>
              <a:spcBef>
                <a:spcPts val="100"/>
              </a:spcBef>
            </a:pPr>
            <a:r>
              <a:rPr sz="3600" baseline="37037" dirty="0">
                <a:latin typeface="Cambria Math"/>
                <a:cs typeface="Cambria Math"/>
              </a:rPr>
              <a:t>−</a:t>
            </a:r>
            <a:r>
              <a:rPr sz="3600" spc="-209" baseline="37037" dirty="0">
                <a:latin typeface="Cambria Math"/>
                <a:cs typeface="Cambria Math"/>
              </a:rPr>
              <a:t> </a:t>
            </a:r>
            <a:r>
              <a:rPr sz="2400" spc="5" dirty="0">
                <a:latin typeface="Cambria Math"/>
                <a:cs typeface="Cambria Math"/>
              </a:rPr>
              <a:t>2</a:t>
            </a:r>
            <a:r>
              <a:rPr sz="2400" dirty="0">
                <a:latin typeface="Cambria Math"/>
                <a:cs typeface="Cambria Math"/>
              </a:rPr>
              <a:t>𝑎</a:t>
            </a:r>
            <a:endParaRPr sz="2400">
              <a:latin typeface="Cambria Math"/>
              <a:cs typeface="Cambria Math"/>
            </a:endParaRPr>
          </a:p>
        </p:txBody>
      </p:sp>
      <p:pic>
        <p:nvPicPr>
          <p:cNvPr id="25" name="object 25"/>
          <p:cNvPicPr/>
          <p:nvPr/>
        </p:nvPicPr>
        <p:blipFill>
          <a:blip r:embed="rId7" cstate="print"/>
          <a:stretch>
            <a:fillRect/>
          </a:stretch>
        </p:blipFill>
        <p:spPr>
          <a:xfrm>
            <a:off x="4789932" y="4451603"/>
            <a:ext cx="176784" cy="176783"/>
          </a:xfrm>
          <a:prstGeom prst="rect">
            <a:avLst/>
          </a:prstGeom>
        </p:spPr>
      </p:pic>
      <p:sp>
        <p:nvSpPr>
          <p:cNvPr id="26" name="object 26"/>
          <p:cNvSpPr/>
          <p:nvPr/>
        </p:nvSpPr>
        <p:spPr>
          <a:xfrm>
            <a:off x="7590663" y="2670429"/>
            <a:ext cx="1442085" cy="20320"/>
          </a:xfrm>
          <a:custGeom>
            <a:avLst/>
            <a:gdLst/>
            <a:ahLst/>
            <a:cxnLst/>
            <a:rect l="l" t="t" r="r" b="b"/>
            <a:pathLst>
              <a:path w="1442084" h="20319">
                <a:moveTo>
                  <a:pt x="1441703" y="0"/>
                </a:moveTo>
                <a:lnTo>
                  <a:pt x="0" y="0"/>
                </a:lnTo>
                <a:lnTo>
                  <a:pt x="0" y="19812"/>
                </a:lnTo>
                <a:lnTo>
                  <a:pt x="1441703" y="19812"/>
                </a:lnTo>
                <a:lnTo>
                  <a:pt x="1441703" y="0"/>
                </a:lnTo>
                <a:close/>
              </a:path>
            </a:pathLst>
          </a:custGeom>
          <a:solidFill>
            <a:srgbClr val="000000"/>
          </a:solidFill>
        </p:spPr>
        <p:txBody>
          <a:bodyPr wrap="square" lIns="0" tIns="0" rIns="0" bIns="0" rtlCol="0"/>
          <a:lstStyle/>
          <a:p>
            <a:endParaRPr/>
          </a:p>
        </p:txBody>
      </p:sp>
      <p:sp>
        <p:nvSpPr>
          <p:cNvPr id="27" name="object 27"/>
          <p:cNvSpPr txBox="1"/>
          <p:nvPr/>
        </p:nvSpPr>
        <p:spPr>
          <a:xfrm>
            <a:off x="7553832" y="2219020"/>
            <a:ext cx="1450340" cy="391795"/>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|2𝑎𝑥</a:t>
            </a:r>
            <a:r>
              <a:rPr sz="2625" spc="15" baseline="-15873" dirty="0">
                <a:latin typeface="Cambria Math"/>
                <a:cs typeface="Cambria Math"/>
              </a:rPr>
              <a:t>0</a:t>
            </a:r>
            <a:r>
              <a:rPr sz="2625" spc="315" baseline="-15873" dirty="0">
                <a:latin typeface="Cambria Math"/>
                <a:cs typeface="Cambria Math"/>
              </a:rPr>
              <a:t> </a:t>
            </a:r>
            <a:r>
              <a:rPr sz="2400" dirty="0">
                <a:latin typeface="Cambria Math"/>
                <a:cs typeface="Cambria Math"/>
              </a:rPr>
              <a:t>+</a:t>
            </a:r>
            <a:r>
              <a:rPr sz="2400" spc="-20" dirty="0">
                <a:latin typeface="Cambria Math"/>
                <a:cs typeface="Cambria Math"/>
              </a:rPr>
              <a:t> </a:t>
            </a:r>
            <a:r>
              <a:rPr sz="2400" spc="20" dirty="0">
                <a:latin typeface="Cambria Math"/>
                <a:cs typeface="Cambria Math"/>
              </a:rPr>
              <a:t>𝑏|</a:t>
            </a:r>
            <a:endParaRPr sz="2400">
              <a:latin typeface="Cambria Math"/>
              <a:cs typeface="Cambria Math"/>
            </a:endParaRPr>
          </a:p>
        </p:txBody>
      </p:sp>
      <p:sp>
        <p:nvSpPr>
          <p:cNvPr id="28" name="object 28"/>
          <p:cNvSpPr txBox="1"/>
          <p:nvPr/>
        </p:nvSpPr>
        <p:spPr>
          <a:xfrm>
            <a:off x="8126348" y="2654046"/>
            <a:ext cx="36512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2𝑎</a:t>
            </a:r>
            <a:endParaRPr sz="2400">
              <a:latin typeface="Cambria Math"/>
              <a:cs typeface="Cambria Math"/>
            </a:endParaRPr>
          </a:p>
        </p:txBody>
      </p:sp>
      <p:sp>
        <p:nvSpPr>
          <p:cNvPr id="29" name="object 29"/>
          <p:cNvSpPr/>
          <p:nvPr/>
        </p:nvSpPr>
        <p:spPr>
          <a:xfrm>
            <a:off x="6499859" y="2557272"/>
            <a:ext cx="988694" cy="228600"/>
          </a:xfrm>
          <a:custGeom>
            <a:avLst/>
            <a:gdLst/>
            <a:ahLst/>
            <a:cxnLst/>
            <a:rect l="l" t="t" r="r" b="b"/>
            <a:pathLst>
              <a:path w="988695" h="228600">
                <a:moveTo>
                  <a:pt x="759713" y="0"/>
                </a:moveTo>
                <a:lnTo>
                  <a:pt x="759713" y="228600"/>
                </a:lnTo>
                <a:lnTo>
                  <a:pt x="912113" y="152400"/>
                </a:lnTo>
                <a:lnTo>
                  <a:pt x="797813" y="152400"/>
                </a:lnTo>
                <a:lnTo>
                  <a:pt x="797813" y="76200"/>
                </a:lnTo>
                <a:lnTo>
                  <a:pt x="912113" y="76200"/>
                </a:lnTo>
                <a:lnTo>
                  <a:pt x="759713" y="0"/>
                </a:lnTo>
                <a:close/>
              </a:path>
              <a:path w="988695" h="228600">
                <a:moveTo>
                  <a:pt x="759713" y="76200"/>
                </a:moveTo>
                <a:lnTo>
                  <a:pt x="0" y="76200"/>
                </a:lnTo>
                <a:lnTo>
                  <a:pt x="0" y="152400"/>
                </a:lnTo>
                <a:lnTo>
                  <a:pt x="759713" y="152400"/>
                </a:lnTo>
                <a:lnTo>
                  <a:pt x="759713" y="76200"/>
                </a:lnTo>
                <a:close/>
              </a:path>
              <a:path w="988695" h="228600">
                <a:moveTo>
                  <a:pt x="912113" y="76200"/>
                </a:moveTo>
                <a:lnTo>
                  <a:pt x="797813" y="76200"/>
                </a:lnTo>
                <a:lnTo>
                  <a:pt x="797813" y="152400"/>
                </a:lnTo>
                <a:lnTo>
                  <a:pt x="912113" y="152400"/>
                </a:lnTo>
                <a:lnTo>
                  <a:pt x="988313" y="114300"/>
                </a:lnTo>
                <a:lnTo>
                  <a:pt x="912113" y="76200"/>
                </a:lnTo>
                <a:close/>
              </a:path>
            </a:pathLst>
          </a:custGeom>
          <a:solidFill>
            <a:srgbClr val="00AF50"/>
          </a:solidFill>
        </p:spPr>
        <p:txBody>
          <a:bodyPr wrap="square" lIns="0" tIns="0" rIns="0" bIns="0" rtlCol="0"/>
          <a:lstStyle/>
          <a:p>
            <a:endParaRPr/>
          </a:p>
        </p:txBody>
      </p:sp>
      <p:sp>
        <p:nvSpPr>
          <p:cNvPr id="30" name="object 30"/>
          <p:cNvSpPr txBox="1"/>
          <p:nvPr/>
        </p:nvSpPr>
        <p:spPr>
          <a:xfrm>
            <a:off x="272795" y="2452116"/>
            <a:ext cx="2844165" cy="1201420"/>
          </a:xfrm>
          <a:prstGeom prst="rect">
            <a:avLst/>
          </a:prstGeom>
          <a:ln w="6096">
            <a:solidFill>
              <a:srgbClr val="5B9BD4"/>
            </a:solidFill>
          </a:ln>
        </p:spPr>
        <p:txBody>
          <a:bodyPr vert="horz" wrap="square" lIns="0" tIns="26669" rIns="0" bIns="0" rtlCol="0">
            <a:spAutoFit/>
          </a:bodyPr>
          <a:lstStyle/>
          <a:p>
            <a:pPr marL="91440" marR="223520">
              <a:lnSpc>
                <a:spcPct val="100000"/>
              </a:lnSpc>
              <a:spcBef>
                <a:spcPts val="209"/>
              </a:spcBef>
            </a:pPr>
            <a:r>
              <a:rPr sz="2400" spc="-15" dirty="0">
                <a:latin typeface="Calibri"/>
                <a:cs typeface="Calibri"/>
              </a:rPr>
              <a:t>Larger </a:t>
            </a:r>
            <a:r>
              <a:rPr sz="2400" spc="-10" dirty="0">
                <a:latin typeface="Calibri"/>
                <a:cs typeface="Calibri"/>
              </a:rPr>
              <a:t>1</a:t>
            </a:r>
            <a:r>
              <a:rPr sz="2400" spc="-15" baseline="24305" dirty="0">
                <a:latin typeface="Calibri"/>
                <a:cs typeface="Calibri"/>
              </a:rPr>
              <a:t>st</a:t>
            </a:r>
            <a:r>
              <a:rPr sz="2400" spc="-7" baseline="24305" dirty="0">
                <a:latin typeface="Calibri"/>
                <a:cs typeface="Calibri"/>
              </a:rPr>
              <a:t> </a:t>
            </a:r>
            <a:r>
              <a:rPr sz="2400" spc="-15" dirty="0">
                <a:latin typeface="Calibri"/>
                <a:cs typeface="Calibri"/>
              </a:rPr>
              <a:t>order </a:t>
            </a:r>
            <a:r>
              <a:rPr sz="2400" spc="-10" dirty="0">
                <a:latin typeface="Calibri"/>
                <a:cs typeface="Calibri"/>
              </a:rPr>
              <a:t> </a:t>
            </a:r>
            <a:r>
              <a:rPr sz="2400" spc="-15" dirty="0">
                <a:latin typeface="Calibri"/>
                <a:cs typeface="Calibri"/>
              </a:rPr>
              <a:t>derivative </a:t>
            </a:r>
            <a:r>
              <a:rPr sz="2400" dirty="0">
                <a:latin typeface="Calibri"/>
                <a:cs typeface="Calibri"/>
              </a:rPr>
              <a:t>means </a:t>
            </a:r>
            <a:r>
              <a:rPr sz="2400" spc="-20" dirty="0">
                <a:latin typeface="Calibri"/>
                <a:cs typeface="Calibri"/>
              </a:rPr>
              <a:t>far </a:t>
            </a:r>
            <a:r>
              <a:rPr sz="2400" spc="-530" dirty="0">
                <a:latin typeface="Calibri"/>
                <a:cs typeface="Calibri"/>
              </a:rPr>
              <a:t> </a:t>
            </a:r>
            <a:r>
              <a:rPr sz="2400" spc="-15" dirty="0">
                <a:latin typeface="Calibri"/>
                <a:cs typeface="Calibri"/>
              </a:rPr>
              <a:t>from</a:t>
            </a:r>
            <a:r>
              <a:rPr sz="2400" spc="-30"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minima</a:t>
            </a:r>
            <a:endParaRPr sz="2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45942" y="2307823"/>
            <a:ext cx="8039100" cy="4250055"/>
            <a:chOff x="545942" y="2307823"/>
            <a:chExt cx="8039100" cy="4250055"/>
          </a:xfrm>
        </p:grpSpPr>
        <p:pic>
          <p:nvPicPr>
            <p:cNvPr id="3" name="object 3"/>
            <p:cNvPicPr/>
            <p:nvPr/>
          </p:nvPicPr>
          <p:blipFill>
            <a:blip r:embed="rId2" cstate="print"/>
            <a:stretch>
              <a:fillRect/>
            </a:stretch>
          </p:blipFill>
          <p:spPr>
            <a:xfrm>
              <a:off x="5623560" y="3913631"/>
              <a:ext cx="2961132" cy="2644140"/>
            </a:xfrm>
            <a:prstGeom prst="rect">
              <a:avLst/>
            </a:prstGeom>
          </p:spPr>
        </p:pic>
        <p:pic>
          <p:nvPicPr>
            <p:cNvPr id="4" name="object 4"/>
            <p:cNvPicPr/>
            <p:nvPr/>
          </p:nvPicPr>
          <p:blipFill>
            <a:blip r:embed="rId3" cstate="print"/>
            <a:stretch>
              <a:fillRect/>
            </a:stretch>
          </p:blipFill>
          <p:spPr>
            <a:xfrm>
              <a:off x="545942" y="2307823"/>
              <a:ext cx="4557582" cy="3565062"/>
            </a:xfrm>
            <a:prstGeom prst="rect">
              <a:avLst/>
            </a:prstGeom>
          </p:spPr>
        </p:pic>
      </p:grpSp>
      <p:sp>
        <p:nvSpPr>
          <p:cNvPr id="5" name="object 5"/>
          <p:cNvSpPr txBox="1">
            <a:spLocks noGrp="1"/>
          </p:cNvSpPr>
          <p:nvPr>
            <p:ph type="title"/>
          </p:nvPr>
        </p:nvSpPr>
        <p:spPr>
          <a:xfrm>
            <a:off x="707542" y="308228"/>
            <a:ext cx="4825365" cy="1300480"/>
          </a:xfrm>
          <a:prstGeom prst="rect">
            <a:avLst/>
          </a:prstGeom>
        </p:spPr>
        <p:txBody>
          <a:bodyPr vert="horz" wrap="square" lIns="0" tIns="88900" rIns="0" bIns="0" rtlCol="0">
            <a:spAutoFit/>
          </a:bodyPr>
          <a:lstStyle/>
          <a:p>
            <a:pPr marL="12700" marR="5080">
              <a:lnSpc>
                <a:spcPts val="4750"/>
              </a:lnSpc>
              <a:spcBef>
                <a:spcPts val="700"/>
              </a:spcBef>
            </a:pPr>
            <a:r>
              <a:rPr sz="4400" spc="-5" dirty="0"/>
              <a:t>Comparison</a:t>
            </a:r>
            <a:r>
              <a:rPr sz="4400" spc="-70" dirty="0"/>
              <a:t> </a:t>
            </a:r>
            <a:r>
              <a:rPr sz="4400" spc="-15" dirty="0"/>
              <a:t>between </a:t>
            </a:r>
            <a:r>
              <a:rPr sz="4400" spc="-980" dirty="0"/>
              <a:t> </a:t>
            </a:r>
            <a:r>
              <a:rPr sz="4400" spc="-35" dirty="0"/>
              <a:t>different</a:t>
            </a:r>
            <a:r>
              <a:rPr sz="4400" spc="-45" dirty="0"/>
              <a:t> </a:t>
            </a:r>
            <a:r>
              <a:rPr sz="4400" spc="-25" dirty="0"/>
              <a:t>parameters</a:t>
            </a:r>
            <a:endParaRPr sz="4400"/>
          </a:p>
        </p:txBody>
      </p:sp>
      <p:sp>
        <p:nvSpPr>
          <p:cNvPr id="6" name="object 6"/>
          <p:cNvSpPr txBox="1"/>
          <p:nvPr/>
        </p:nvSpPr>
        <p:spPr>
          <a:xfrm>
            <a:off x="2822194" y="5871768"/>
            <a:ext cx="412750" cy="391160"/>
          </a:xfrm>
          <a:prstGeom prst="rect">
            <a:avLst/>
          </a:prstGeom>
        </p:spPr>
        <p:txBody>
          <a:bodyPr vert="horz" wrap="square" lIns="0" tIns="12700" rIns="0" bIns="0" rtlCol="0">
            <a:spAutoFit/>
          </a:bodyPr>
          <a:lstStyle/>
          <a:p>
            <a:pPr marL="38100">
              <a:lnSpc>
                <a:spcPct val="100000"/>
              </a:lnSpc>
              <a:spcBef>
                <a:spcPts val="100"/>
              </a:spcBef>
            </a:pPr>
            <a:r>
              <a:rPr sz="2400" spc="-55" dirty="0">
                <a:latin typeface="Cambria Math"/>
                <a:cs typeface="Cambria Math"/>
              </a:rPr>
              <a:t>𝑤</a:t>
            </a:r>
            <a:r>
              <a:rPr sz="2625" spc="-82" baseline="-15873" dirty="0">
                <a:latin typeface="Cambria Math"/>
                <a:cs typeface="Cambria Math"/>
              </a:rPr>
              <a:t>1</a:t>
            </a:r>
            <a:endParaRPr sz="2625" baseline="-15873">
              <a:latin typeface="Cambria Math"/>
              <a:cs typeface="Cambria Math"/>
            </a:endParaRPr>
          </a:p>
        </p:txBody>
      </p:sp>
      <p:sp>
        <p:nvSpPr>
          <p:cNvPr id="7" name="object 7"/>
          <p:cNvSpPr txBox="1"/>
          <p:nvPr/>
        </p:nvSpPr>
        <p:spPr>
          <a:xfrm>
            <a:off x="113690" y="3840226"/>
            <a:ext cx="420370"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a:cs typeface="Cambria Math"/>
              </a:rPr>
              <a:t>𝑤</a:t>
            </a:r>
            <a:r>
              <a:rPr sz="2625" spc="-37" baseline="-15873" dirty="0">
                <a:latin typeface="Cambria Math"/>
                <a:cs typeface="Cambria Math"/>
              </a:rPr>
              <a:t>2</a:t>
            </a:r>
            <a:endParaRPr sz="2625" baseline="-15873">
              <a:latin typeface="Cambria Math"/>
              <a:cs typeface="Cambria Math"/>
            </a:endParaRPr>
          </a:p>
        </p:txBody>
      </p:sp>
      <p:grpSp>
        <p:nvGrpSpPr>
          <p:cNvPr id="8" name="object 8"/>
          <p:cNvGrpSpPr/>
          <p:nvPr/>
        </p:nvGrpSpPr>
        <p:grpSpPr>
          <a:xfrm>
            <a:off x="505968" y="2125979"/>
            <a:ext cx="8491855" cy="3858895"/>
            <a:chOff x="505968" y="2125979"/>
            <a:chExt cx="8491855" cy="3858895"/>
          </a:xfrm>
        </p:grpSpPr>
        <p:sp>
          <p:nvSpPr>
            <p:cNvPr id="9" name="object 9"/>
            <p:cNvSpPr/>
            <p:nvPr/>
          </p:nvSpPr>
          <p:spPr>
            <a:xfrm>
              <a:off x="544068" y="4055363"/>
              <a:ext cx="4693920" cy="0"/>
            </a:xfrm>
            <a:custGeom>
              <a:avLst/>
              <a:gdLst/>
              <a:ahLst/>
              <a:cxnLst/>
              <a:rect l="l" t="t" r="r" b="b"/>
              <a:pathLst>
                <a:path w="4693920">
                  <a:moveTo>
                    <a:pt x="0" y="0"/>
                  </a:moveTo>
                  <a:lnTo>
                    <a:pt x="2316480" y="0"/>
                  </a:lnTo>
                </a:path>
                <a:path w="4693920">
                  <a:moveTo>
                    <a:pt x="2392680" y="0"/>
                  </a:moveTo>
                  <a:lnTo>
                    <a:pt x="4693793" y="0"/>
                  </a:lnTo>
                </a:path>
              </a:pathLst>
            </a:custGeom>
            <a:ln w="76200">
              <a:solidFill>
                <a:srgbClr val="006FC0"/>
              </a:solidFill>
            </a:ln>
          </p:spPr>
          <p:txBody>
            <a:bodyPr wrap="square" lIns="0" tIns="0" rIns="0" bIns="0" rtlCol="0"/>
            <a:lstStyle/>
            <a:p>
              <a:endParaRPr/>
            </a:p>
          </p:txBody>
        </p:sp>
        <p:sp>
          <p:nvSpPr>
            <p:cNvPr id="10" name="object 10"/>
            <p:cNvSpPr/>
            <p:nvPr/>
          </p:nvSpPr>
          <p:spPr>
            <a:xfrm>
              <a:off x="2898647" y="2164079"/>
              <a:ext cx="0" cy="3782695"/>
            </a:xfrm>
            <a:custGeom>
              <a:avLst/>
              <a:gdLst/>
              <a:ahLst/>
              <a:cxnLst/>
              <a:rect l="l" t="t" r="r" b="b"/>
              <a:pathLst>
                <a:path h="3782695">
                  <a:moveTo>
                    <a:pt x="0" y="0"/>
                  </a:moveTo>
                  <a:lnTo>
                    <a:pt x="0" y="3782364"/>
                  </a:lnTo>
                </a:path>
              </a:pathLst>
            </a:custGeom>
            <a:ln w="76200">
              <a:solidFill>
                <a:srgbClr val="00AF50"/>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5251703" y="2348483"/>
              <a:ext cx="3745992" cy="1470659"/>
            </a:xfrm>
            <a:prstGeom prst="rect">
              <a:avLst/>
            </a:prstGeom>
          </p:spPr>
        </p:pic>
      </p:grpSp>
      <p:sp>
        <p:nvSpPr>
          <p:cNvPr id="12" name="object 12"/>
          <p:cNvSpPr txBox="1"/>
          <p:nvPr/>
        </p:nvSpPr>
        <p:spPr>
          <a:xfrm>
            <a:off x="8450580" y="3339210"/>
            <a:ext cx="412750" cy="391160"/>
          </a:xfrm>
          <a:prstGeom prst="rect">
            <a:avLst/>
          </a:prstGeom>
        </p:spPr>
        <p:txBody>
          <a:bodyPr vert="horz" wrap="square" lIns="0" tIns="12700" rIns="0" bIns="0" rtlCol="0">
            <a:spAutoFit/>
          </a:bodyPr>
          <a:lstStyle/>
          <a:p>
            <a:pPr marL="38100">
              <a:lnSpc>
                <a:spcPct val="100000"/>
              </a:lnSpc>
              <a:spcBef>
                <a:spcPts val="100"/>
              </a:spcBef>
            </a:pPr>
            <a:r>
              <a:rPr sz="2400" spc="-50" dirty="0">
                <a:latin typeface="Cambria Math"/>
                <a:cs typeface="Cambria Math"/>
              </a:rPr>
              <a:t>𝑤</a:t>
            </a:r>
            <a:r>
              <a:rPr sz="2625" spc="-75" baseline="-15873" dirty="0">
                <a:latin typeface="Cambria Math"/>
                <a:cs typeface="Cambria Math"/>
              </a:rPr>
              <a:t>1</a:t>
            </a:r>
            <a:endParaRPr sz="2625" baseline="-15873">
              <a:latin typeface="Cambria Math"/>
              <a:cs typeface="Cambria Math"/>
            </a:endParaRPr>
          </a:p>
        </p:txBody>
      </p:sp>
      <p:sp>
        <p:nvSpPr>
          <p:cNvPr id="13" name="object 13"/>
          <p:cNvSpPr txBox="1"/>
          <p:nvPr/>
        </p:nvSpPr>
        <p:spPr>
          <a:xfrm>
            <a:off x="8476742" y="5870854"/>
            <a:ext cx="420370"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a:cs typeface="Cambria Math"/>
              </a:rPr>
              <a:t>𝑤</a:t>
            </a:r>
            <a:r>
              <a:rPr sz="2625" spc="-37" baseline="-15873" dirty="0">
                <a:latin typeface="Cambria Math"/>
                <a:cs typeface="Cambria Math"/>
              </a:rPr>
              <a:t>2</a:t>
            </a:r>
            <a:endParaRPr sz="2625" baseline="-15873">
              <a:latin typeface="Cambria Math"/>
              <a:cs typeface="Cambria Math"/>
            </a:endParaRPr>
          </a:p>
        </p:txBody>
      </p:sp>
      <p:grpSp>
        <p:nvGrpSpPr>
          <p:cNvPr id="14" name="object 14"/>
          <p:cNvGrpSpPr/>
          <p:nvPr/>
        </p:nvGrpSpPr>
        <p:grpSpPr>
          <a:xfrm>
            <a:off x="5625084" y="2834639"/>
            <a:ext cx="998219" cy="3221990"/>
            <a:chOff x="5625084" y="2834639"/>
            <a:chExt cx="998219" cy="3221990"/>
          </a:xfrm>
        </p:grpSpPr>
        <p:pic>
          <p:nvPicPr>
            <p:cNvPr id="15" name="object 15"/>
            <p:cNvPicPr/>
            <p:nvPr/>
          </p:nvPicPr>
          <p:blipFill>
            <a:blip r:embed="rId5" cstate="print"/>
            <a:stretch>
              <a:fillRect/>
            </a:stretch>
          </p:blipFill>
          <p:spPr>
            <a:xfrm>
              <a:off x="5625084" y="2834639"/>
              <a:ext cx="161544" cy="163068"/>
            </a:xfrm>
            <a:prstGeom prst="rect">
              <a:avLst/>
            </a:prstGeom>
          </p:spPr>
        </p:pic>
        <p:pic>
          <p:nvPicPr>
            <p:cNvPr id="16" name="object 16"/>
            <p:cNvPicPr/>
            <p:nvPr/>
          </p:nvPicPr>
          <p:blipFill>
            <a:blip r:embed="rId6" cstate="print"/>
            <a:stretch>
              <a:fillRect/>
            </a:stretch>
          </p:blipFill>
          <p:spPr>
            <a:xfrm>
              <a:off x="6393180" y="3482339"/>
              <a:ext cx="161544" cy="161544"/>
            </a:xfrm>
            <a:prstGeom prst="rect">
              <a:avLst/>
            </a:prstGeom>
          </p:spPr>
        </p:pic>
        <p:pic>
          <p:nvPicPr>
            <p:cNvPr id="17" name="object 17"/>
            <p:cNvPicPr/>
            <p:nvPr/>
          </p:nvPicPr>
          <p:blipFill>
            <a:blip r:embed="rId7" cstate="print"/>
            <a:stretch>
              <a:fillRect/>
            </a:stretch>
          </p:blipFill>
          <p:spPr>
            <a:xfrm>
              <a:off x="5846064" y="4588763"/>
              <a:ext cx="161544" cy="161543"/>
            </a:xfrm>
            <a:prstGeom prst="rect">
              <a:avLst/>
            </a:prstGeom>
          </p:spPr>
        </p:pic>
        <p:pic>
          <p:nvPicPr>
            <p:cNvPr id="18" name="object 18"/>
            <p:cNvPicPr/>
            <p:nvPr/>
          </p:nvPicPr>
          <p:blipFill>
            <a:blip r:embed="rId8" cstate="print"/>
            <a:stretch>
              <a:fillRect/>
            </a:stretch>
          </p:blipFill>
          <p:spPr>
            <a:xfrm>
              <a:off x="6461760" y="5894832"/>
              <a:ext cx="161544" cy="161544"/>
            </a:xfrm>
            <a:prstGeom prst="rect">
              <a:avLst/>
            </a:prstGeom>
          </p:spPr>
        </p:pic>
      </p:grpSp>
      <p:sp>
        <p:nvSpPr>
          <p:cNvPr id="19" name="object 19"/>
          <p:cNvSpPr txBox="1"/>
          <p:nvPr/>
        </p:nvSpPr>
        <p:spPr>
          <a:xfrm>
            <a:off x="5449061" y="2465070"/>
            <a:ext cx="457200" cy="685800"/>
          </a:xfrm>
          <a:prstGeom prst="rect">
            <a:avLst/>
          </a:prstGeom>
          <a:ln w="38100">
            <a:solidFill>
              <a:srgbClr val="FF0000"/>
            </a:solidFill>
          </a:ln>
        </p:spPr>
        <p:txBody>
          <a:bodyPr vert="horz" wrap="square" lIns="0" tIns="0" rIns="0" bIns="0" rtlCol="0">
            <a:spAutoFit/>
          </a:bodyPr>
          <a:lstStyle/>
          <a:p>
            <a:pPr marL="182880">
              <a:lnSpc>
                <a:spcPts val="2700"/>
              </a:lnSpc>
            </a:pPr>
            <a:r>
              <a:rPr sz="2400" dirty="0">
                <a:solidFill>
                  <a:srgbClr val="006FC0"/>
                </a:solidFill>
                <a:latin typeface="Calibri"/>
                <a:cs typeface="Calibri"/>
              </a:rPr>
              <a:t>a</a:t>
            </a:r>
            <a:endParaRPr sz="2400">
              <a:latin typeface="Calibri"/>
              <a:cs typeface="Calibri"/>
            </a:endParaRPr>
          </a:p>
        </p:txBody>
      </p:sp>
      <p:sp>
        <p:nvSpPr>
          <p:cNvPr id="20" name="object 20"/>
          <p:cNvSpPr txBox="1"/>
          <p:nvPr/>
        </p:nvSpPr>
        <p:spPr>
          <a:xfrm>
            <a:off x="6400927" y="3072510"/>
            <a:ext cx="18605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6FC0"/>
                </a:solidFill>
                <a:latin typeface="Calibri"/>
                <a:cs typeface="Calibri"/>
              </a:rPr>
              <a:t>b</a:t>
            </a:r>
            <a:endParaRPr sz="2400">
              <a:latin typeface="Calibri"/>
              <a:cs typeface="Calibri"/>
            </a:endParaRPr>
          </a:p>
        </p:txBody>
      </p:sp>
      <p:sp>
        <p:nvSpPr>
          <p:cNvPr id="21" name="object 21"/>
          <p:cNvSpPr txBox="1"/>
          <p:nvPr/>
        </p:nvSpPr>
        <p:spPr>
          <a:xfrm>
            <a:off x="5648705" y="4217670"/>
            <a:ext cx="457200" cy="684530"/>
          </a:xfrm>
          <a:prstGeom prst="rect">
            <a:avLst/>
          </a:prstGeom>
          <a:ln w="38100">
            <a:solidFill>
              <a:srgbClr val="FF0000"/>
            </a:solidFill>
          </a:ln>
        </p:spPr>
        <p:txBody>
          <a:bodyPr vert="horz" wrap="square" lIns="0" tIns="0" rIns="0" bIns="0" rtlCol="0">
            <a:spAutoFit/>
          </a:bodyPr>
          <a:lstStyle/>
          <a:p>
            <a:pPr marR="8890" algn="r">
              <a:lnSpc>
                <a:spcPts val="2835"/>
              </a:lnSpc>
            </a:pPr>
            <a:r>
              <a:rPr sz="2400" dirty="0">
                <a:solidFill>
                  <a:srgbClr val="00AF50"/>
                </a:solidFill>
                <a:latin typeface="Calibri"/>
                <a:cs typeface="Calibri"/>
              </a:rPr>
              <a:t>c</a:t>
            </a:r>
            <a:endParaRPr sz="2400">
              <a:latin typeface="Calibri"/>
              <a:cs typeface="Calibri"/>
            </a:endParaRPr>
          </a:p>
        </p:txBody>
      </p:sp>
      <p:sp>
        <p:nvSpPr>
          <p:cNvPr id="22" name="object 22"/>
          <p:cNvSpPr txBox="1"/>
          <p:nvPr/>
        </p:nvSpPr>
        <p:spPr>
          <a:xfrm>
            <a:off x="6526148" y="5511190"/>
            <a:ext cx="18605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AF50"/>
                </a:solidFill>
                <a:latin typeface="Calibri"/>
                <a:cs typeface="Calibri"/>
              </a:rPr>
              <a:t>d</a:t>
            </a:r>
            <a:endParaRPr sz="2400">
              <a:latin typeface="Calibri"/>
              <a:cs typeface="Calibri"/>
            </a:endParaRPr>
          </a:p>
        </p:txBody>
      </p:sp>
      <p:sp>
        <p:nvSpPr>
          <p:cNvPr id="23" name="object 23"/>
          <p:cNvSpPr txBox="1"/>
          <p:nvPr/>
        </p:nvSpPr>
        <p:spPr>
          <a:xfrm>
            <a:off x="6150102" y="4564456"/>
            <a:ext cx="60325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AF50"/>
                </a:solidFill>
                <a:latin typeface="Calibri"/>
                <a:cs typeface="Calibri"/>
              </a:rPr>
              <a:t>c</a:t>
            </a:r>
            <a:r>
              <a:rPr sz="2400" spc="-60" dirty="0">
                <a:solidFill>
                  <a:srgbClr val="00AF50"/>
                </a:solidFill>
                <a:latin typeface="Calibri"/>
                <a:cs typeface="Calibri"/>
              </a:rPr>
              <a:t> </a:t>
            </a:r>
            <a:r>
              <a:rPr sz="2400" dirty="0">
                <a:solidFill>
                  <a:srgbClr val="00AF50"/>
                </a:solidFill>
                <a:latin typeface="Calibri"/>
                <a:cs typeface="Calibri"/>
              </a:rPr>
              <a:t>&gt;</a:t>
            </a:r>
            <a:r>
              <a:rPr sz="2400" spc="-45" dirty="0">
                <a:solidFill>
                  <a:srgbClr val="00AF50"/>
                </a:solidFill>
                <a:latin typeface="Calibri"/>
                <a:cs typeface="Calibri"/>
              </a:rPr>
              <a:t> </a:t>
            </a:r>
            <a:r>
              <a:rPr sz="2400" dirty="0">
                <a:solidFill>
                  <a:srgbClr val="00AF50"/>
                </a:solidFill>
                <a:latin typeface="Calibri"/>
                <a:cs typeface="Calibri"/>
              </a:rPr>
              <a:t>d</a:t>
            </a:r>
            <a:endParaRPr sz="2400">
              <a:latin typeface="Calibri"/>
              <a:cs typeface="Calibri"/>
            </a:endParaRPr>
          </a:p>
        </p:txBody>
      </p:sp>
      <p:sp>
        <p:nvSpPr>
          <p:cNvPr id="24" name="object 24"/>
          <p:cNvSpPr txBox="1"/>
          <p:nvPr/>
        </p:nvSpPr>
        <p:spPr>
          <a:xfrm>
            <a:off x="6075679" y="2178177"/>
            <a:ext cx="6203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6FC0"/>
                </a:solidFill>
                <a:latin typeface="Calibri"/>
                <a:cs typeface="Calibri"/>
              </a:rPr>
              <a:t>a</a:t>
            </a:r>
            <a:r>
              <a:rPr sz="2400" spc="-55" dirty="0">
                <a:solidFill>
                  <a:srgbClr val="006FC0"/>
                </a:solidFill>
                <a:latin typeface="Calibri"/>
                <a:cs typeface="Calibri"/>
              </a:rPr>
              <a:t> </a:t>
            </a:r>
            <a:r>
              <a:rPr sz="2400" dirty="0">
                <a:solidFill>
                  <a:srgbClr val="006FC0"/>
                </a:solidFill>
                <a:latin typeface="Calibri"/>
                <a:cs typeface="Calibri"/>
              </a:rPr>
              <a:t>&gt;</a:t>
            </a:r>
            <a:r>
              <a:rPr sz="2400" spc="-55" dirty="0">
                <a:solidFill>
                  <a:srgbClr val="006FC0"/>
                </a:solidFill>
                <a:latin typeface="Calibri"/>
                <a:cs typeface="Calibri"/>
              </a:rPr>
              <a:t> </a:t>
            </a:r>
            <a:r>
              <a:rPr sz="2400" dirty="0">
                <a:solidFill>
                  <a:srgbClr val="006FC0"/>
                </a:solidFill>
                <a:latin typeface="Calibri"/>
                <a:cs typeface="Calibri"/>
              </a:rPr>
              <a:t>b</a:t>
            </a:r>
            <a:endParaRPr sz="2400">
              <a:latin typeface="Calibri"/>
              <a:cs typeface="Calibri"/>
            </a:endParaRPr>
          </a:p>
        </p:txBody>
      </p:sp>
      <p:grpSp>
        <p:nvGrpSpPr>
          <p:cNvPr id="25" name="object 25"/>
          <p:cNvGrpSpPr/>
          <p:nvPr/>
        </p:nvGrpSpPr>
        <p:grpSpPr>
          <a:xfrm>
            <a:off x="5970904" y="266572"/>
            <a:ext cx="2850515" cy="1205865"/>
            <a:chOff x="5970904" y="266572"/>
            <a:chExt cx="2850515" cy="1205865"/>
          </a:xfrm>
        </p:grpSpPr>
        <p:pic>
          <p:nvPicPr>
            <p:cNvPr id="26" name="object 26"/>
            <p:cNvPicPr/>
            <p:nvPr/>
          </p:nvPicPr>
          <p:blipFill>
            <a:blip r:embed="rId9" cstate="print"/>
            <a:stretch>
              <a:fillRect/>
            </a:stretch>
          </p:blipFill>
          <p:spPr>
            <a:xfrm>
              <a:off x="5974079" y="269747"/>
              <a:ext cx="2843783" cy="1199388"/>
            </a:xfrm>
            <a:prstGeom prst="rect">
              <a:avLst/>
            </a:prstGeom>
          </p:spPr>
        </p:pic>
        <p:sp>
          <p:nvSpPr>
            <p:cNvPr id="27" name="object 27"/>
            <p:cNvSpPr/>
            <p:nvPr/>
          </p:nvSpPr>
          <p:spPr>
            <a:xfrm>
              <a:off x="5974079" y="269747"/>
              <a:ext cx="2844165" cy="1199515"/>
            </a:xfrm>
            <a:custGeom>
              <a:avLst/>
              <a:gdLst/>
              <a:ahLst/>
              <a:cxnLst/>
              <a:rect l="l" t="t" r="r" b="b"/>
              <a:pathLst>
                <a:path w="2844165" h="1199515">
                  <a:moveTo>
                    <a:pt x="0" y="1199388"/>
                  </a:moveTo>
                  <a:lnTo>
                    <a:pt x="2843783" y="1199388"/>
                  </a:lnTo>
                  <a:lnTo>
                    <a:pt x="2843783" y="0"/>
                  </a:lnTo>
                  <a:lnTo>
                    <a:pt x="0" y="0"/>
                  </a:lnTo>
                  <a:lnTo>
                    <a:pt x="0" y="1199388"/>
                  </a:lnTo>
                  <a:close/>
                </a:path>
              </a:pathLst>
            </a:custGeom>
            <a:ln w="6096">
              <a:solidFill>
                <a:srgbClr val="5B9BD4"/>
              </a:solidFill>
            </a:ln>
          </p:spPr>
          <p:txBody>
            <a:bodyPr wrap="square" lIns="0" tIns="0" rIns="0" bIns="0" rtlCol="0"/>
            <a:lstStyle/>
            <a:p>
              <a:endParaRPr/>
            </a:p>
          </p:txBody>
        </p:sp>
      </p:grpSp>
      <p:sp>
        <p:nvSpPr>
          <p:cNvPr id="28" name="object 28"/>
          <p:cNvSpPr txBox="1"/>
          <p:nvPr/>
        </p:nvSpPr>
        <p:spPr>
          <a:xfrm>
            <a:off x="6028690" y="282702"/>
            <a:ext cx="2597150" cy="1123315"/>
          </a:xfrm>
          <a:prstGeom prst="rect">
            <a:avLst/>
          </a:prstGeom>
        </p:spPr>
        <p:txBody>
          <a:bodyPr vert="horz" wrap="square" lIns="0" tIns="12700" rIns="0" bIns="0" rtlCol="0">
            <a:spAutoFit/>
          </a:bodyPr>
          <a:lstStyle/>
          <a:p>
            <a:pPr marL="38100" marR="30480">
              <a:lnSpc>
                <a:spcPct val="100000"/>
              </a:lnSpc>
              <a:spcBef>
                <a:spcPts val="100"/>
              </a:spcBef>
            </a:pPr>
            <a:r>
              <a:rPr sz="2400" spc="-15" dirty="0">
                <a:latin typeface="Calibri"/>
                <a:cs typeface="Calibri"/>
              </a:rPr>
              <a:t>Larger </a:t>
            </a:r>
            <a:r>
              <a:rPr sz="2400" spc="-10" dirty="0">
                <a:latin typeface="Calibri"/>
                <a:cs typeface="Calibri"/>
              </a:rPr>
              <a:t>1</a:t>
            </a:r>
            <a:r>
              <a:rPr sz="2400" spc="-15" baseline="24305" dirty="0">
                <a:latin typeface="Calibri"/>
                <a:cs typeface="Calibri"/>
              </a:rPr>
              <a:t>st</a:t>
            </a:r>
            <a:r>
              <a:rPr sz="2400" spc="-7" baseline="24305" dirty="0">
                <a:latin typeface="Calibri"/>
                <a:cs typeface="Calibri"/>
              </a:rPr>
              <a:t> </a:t>
            </a:r>
            <a:r>
              <a:rPr sz="2400" spc="-15" dirty="0">
                <a:latin typeface="Calibri"/>
                <a:cs typeface="Calibri"/>
              </a:rPr>
              <a:t>order </a:t>
            </a:r>
            <a:r>
              <a:rPr sz="2400" spc="-10" dirty="0">
                <a:latin typeface="Calibri"/>
                <a:cs typeface="Calibri"/>
              </a:rPr>
              <a:t> </a:t>
            </a:r>
            <a:r>
              <a:rPr sz="2400" spc="-15" dirty="0">
                <a:latin typeface="Calibri"/>
                <a:cs typeface="Calibri"/>
              </a:rPr>
              <a:t>derivative </a:t>
            </a:r>
            <a:r>
              <a:rPr sz="2400" dirty="0">
                <a:latin typeface="Calibri"/>
                <a:cs typeface="Calibri"/>
              </a:rPr>
              <a:t>means </a:t>
            </a:r>
            <a:r>
              <a:rPr sz="2400" spc="-20" dirty="0">
                <a:latin typeface="Calibri"/>
                <a:cs typeface="Calibri"/>
              </a:rPr>
              <a:t>far </a:t>
            </a:r>
            <a:r>
              <a:rPr sz="2400" spc="-535" dirty="0">
                <a:latin typeface="Calibri"/>
                <a:cs typeface="Calibri"/>
              </a:rPr>
              <a:t> </a:t>
            </a:r>
            <a:r>
              <a:rPr sz="2400" spc="-15" dirty="0">
                <a:latin typeface="Calibri"/>
                <a:cs typeface="Calibri"/>
              </a:rPr>
              <a:t>from</a:t>
            </a:r>
            <a:r>
              <a:rPr sz="2400" spc="-30"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minima</a:t>
            </a:r>
            <a:endParaRPr sz="2400">
              <a:latin typeface="Calibri"/>
              <a:cs typeface="Calibri"/>
            </a:endParaRPr>
          </a:p>
        </p:txBody>
      </p:sp>
      <p:sp>
        <p:nvSpPr>
          <p:cNvPr id="29" name="object 29"/>
          <p:cNvSpPr txBox="1"/>
          <p:nvPr/>
        </p:nvSpPr>
        <p:spPr>
          <a:xfrm>
            <a:off x="5860160" y="1468373"/>
            <a:ext cx="304863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Do</a:t>
            </a:r>
            <a:r>
              <a:rPr sz="2400" spc="-25" dirty="0">
                <a:solidFill>
                  <a:srgbClr val="FF0000"/>
                </a:solidFill>
                <a:latin typeface="Calibri"/>
                <a:cs typeface="Calibri"/>
              </a:rPr>
              <a:t> </a:t>
            </a:r>
            <a:r>
              <a:rPr sz="2400" spc="-10" dirty="0">
                <a:solidFill>
                  <a:srgbClr val="FF0000"/>
                </a:solidFill>
                <a:latin typeface="Calibri"/>
                <a:cs typeface="Calibri"/>
              </a:rPr>
              <a:t>not</a:t>
            </a:r>
            <a:r>
              <a:rPr sz="2400" spc="-15" dirty="0">
                <a:solidFill>
                  <a:srgbClr val="FF0000"/>
                </a:solidFill>
                <a:latin typeface="Calibri"/>
                <a:cs typeface="Calibri"/>
              </a:rPr>
              <a:t> </a:t>
            </a:r>
            <a:r>
              <a:rPr sz="2400" spc="-10" dirty="0">
                <a:solidFill>
                  <a:srgbClr val="FF0000"/>
                </a:solidFill>
                <a:latin typeface="Calibri"/>
                <a:cs typeface="Calibri"/>
              </a:rPr>
              <a:t>cross</a:t>
            </a:r>
            <a:r>
              <a:rPr sz="2400" spc="-35" dirty="0">
                <a:solidFill>
                  <a:srgbClr val="FF0000"/>
                </a:solidFill>
                <a:latin typeface="Calibri"/>
                <a:cs typeface="Calibri"/>
              </a:rPr>
              <a:t> </a:t>
            </a:r>
            <a:r>
              <a:rPr sz="2400" spc="-15" dirty="0">
                <a:solidFill>
                  <a:srgbClr val="FF0000"/>
                </a:solidFill>
                <a:latin typeface="Calibri"/>
                <a:cs typeface="Calibri"/>
              </a:rPr>
              <a:t>parameters</a:t>
            </a:r>
            <a:endParaRPr sz="2400">
              <a:latin typeface="Calibri"/>
              <a:cs typeface="Calibri"/>
            </a:endParaRPr>
          </a:p>
        </p:txBody>
      </p:sp>
      <p:sp>
        <p:nvSpPr>
          <p:cNvPr id="30" name="object 30"/>
          <p:cNvSpPr/>
          <p:nvPr/>
        </p:nvSpPr>
        <p:spPr>
          <a:xfrm>
            <a:off x="5876544" y="460248"/>
            <a:ext cx="3100070" cy="979169"/>
          </a:xfrm>
          <a:custGeom>
            <a:avLst/>
            <a:gdLst/>
            <a:ahLst/>
            <a:cxnLst/>
            <a:rect l="l" t="t" r="r" b="b"/>
            <a:pathLst>
              <a:path w="3100070" h="979169">
                <a:moveTo>
                  <a:pt x="0" y="0"/>
                </a:moveTo>
                <a:lnTo>
                  <a:pt x="3099561" y="978915"/>
                </a:lnTo>
              </a:path>
            </a:pathLst>
          </a:custGeom>
          <a:ln w="57912">
            <a:solidFill>
              <a:srgbClr val="FF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99132" y="3668267"/>
            <a:ext cx="5416296" cy="1700783"/>
          </a:xfrm>
          <a:prstGeom prst="rect">
            <a:avLst/>
          </a:prstGeom>
        </p:spPr>
      </p:pic>
      <p:sp>
        <p:nvSpPr>
          <p:cNvPr id="3" name="object 3"/>
          <p:cNvSpPr txBox="1">
            <a:spLocks noGrp="1"/>
          </p:cNvSpPr>
          <p:nvPr>
            <p:ph type="title"/>
          </p:nvPr>
        </p:nvSpPr>
        <p:spPr>
          <a:xfrm>
            <a:off x="707542" y="609676"/>
            <a:ext cx="4037965" cy="697230"/>
          </a:xfrm>
          <a:prstGeom prst="rect">
            <a:avLst/>
          </a:prstGeom>
        </p:spPr>
        <p:txBody>
          <a:bodyPr vert="horz" wrap="square" lIns="0" tIns="13335" rIns="0" bIns="0" rtlCol="0">
            <a:spAutoFit/>
          </a:bodyPr>
          <a:lstStyle/>
          <a:p>
            <a:pPr marL="12700">
              <a:lnSpc>
                <a:spcPct val="100000"/>
              </a:lnSpc>
              <a:spcBef>
                <a:spcPts val="105"/>
              </a:spcBef>
            </a:pPr>
            <a:r>
              <a:rPr sz="4400" spc="-10" dirty="0"/>
              <a:t>Second</a:t>
            </a:r>
            <a:r>
              <a:rPr sz="4400" spc="-80" dirty="0"/>
              <a:t> </a:t>
            </a:r>
            <a:r>
              <a:rPr sz="4400" spc="-15" dirty="0"/>
              <a:t>Derivative</a:t>
            </a:r>
            <a:endParaRPr sz="4400"/>
          </a:p>
        </p:txBody>
      </p:sp>
      <p:pic>
        <p:nvPicPr>
          <p:cNvPr id="4" name="object 4"/>
          <p:cNvPicPr/>
          <p:nvPr/>
        </p:nvPicPr>
        <p:blipFill>
          <a:blip r:embed="rId3" cstate="print"/>
          <a:stretch>
            <a:fillRect/>
          </a:stretch>
        </p:blipFill>
        <p:spPr>
          <a:xfrm>
            <a:off x="2106167" y="1571244"/>
            <a:ext cx="5583935" cy="1972055"/>
          </a:xfrm>
          <a:prstGeom prst="rect">
            <a:avLst/>
          </a:prstGeom>
        </p:spPr>
      </p:pic>
      <p:sp>
        <p:nvSpPr>
          <p:cNvPr id="5" name="object 5"/>
          <p:cNvSpPr txBox="1"/>
          <p:nvPr/>
        </p:nvSpPr>
        <p:spPr>
          <a:xfrm>
            <a:off x="636422" y="2958846"/>
            <a:ext cx="2346325"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𝑦</a:t>
            </a:r>
            <a:r>
              <a:rPr sz="2400" spc="145" dirty="0">
                <a:latin typeface="Cambria Math"/>
                <a:cs typeface="Cambria Math"/>
              </a:rPr>
              <a:t> </a:t>
            </a:r>
            <a:r>
              <a:rPr sz="2400" dirty="0">
                <a:latin typeface="Cambria Math"/>
                <a:cs typeface="Cambria Math"/>
              </a:rPr>
              <a:t>=</a:t>
            </a:r>
            <a:r>
              <a:rPr sz="2400" spc="120" dirty="0">
                <a:latin typeface="Cambria Math"/>
                <a:cs typeface="Cambria Math"/>
              </a:rPr>
              <a:t> </a:t>
            </a:r>
            <a:r>
              <a:rPr sz="2400" spc="70" dirty="0">
                <a:latin typeface="Cambria Math"/>
                <a:cs typeface="Cambria Math"/>
              </a:rPr>
              <a:t>𝑎𝑥</a:t>
            </a:r>
            <a:r>
              <a:rPr sz="2625" spc="104" baseline="28571" dirty="0">
                <a:latin typeface="Cambria Math"/>
                <a:cs typeface="Cambria Math"/>
              </a:rPr>
              <a:t>2</a:t>
            </a:r>
            <a:r>
              <a:rPr sz="2625" spc="352" baseline="28571"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𝑏𝑥</a:t>
            </a:r>
            <a:r>
              <a:rPr sz="2400" spc="60" dirty="0">
                <a:latin typeface="Cambria Math"/>
                <a:cs typeface="Cambria Math"/>
              </a:rPr>
              <a:t> </a:t>
            </a:r>
            <a:r>
              <a:rPr sz="2400" dirty="0">
                <a:latin typeface="Cambria Math"/>
                <a:cs typeface="Cambria Math"/>
              </a:rPr>
              <a:t>+</a:t>
            </a:r>
            <a:r>
              <a:rPr sz="2400" spc="-20" dirty="0">
                <a:latin typeface="Cambria Math"/>
                <a:cs typeface="Cambria Math"/>
              </a:rPr>
              <a:t> </a:t>
            </a:r>
            <a:r>
              <a:rPr sz="2400" dirty="0">
                <a:latin typeface="Cambria Math"/>
                <a:cs typeface="Cambria Math"/>
              </a:rPr>
              <a:t>𝑐</a:t>
            </a:r>
            <a:endParaRPr sz="2400">
              <a:latin typeface="Cambria Math"/>
              <a:cs typeface="Cambria Math"/>
            </a:endParaRPr>
          </a:p>
        </p:txBody>
      </p:sp>
      <p:sp>
        <p:nvSpPr>
          <p:cNvPr id="6" name="object 6"/>
          <p:cNvSpPr/>
          <p:nvPr/>
        </p:nvSpPr>
        <p:spPr>
          <a:xfrm>
            <a:off x="1145235" y="4454525"/>
            <a:ext cx="473709" cy="769620"/>
          </a:xfrm>
          <a:custGeom>
            <a:avLst/>
            <a:gdLst/>
            <a:ahLst/>
            <a:cxnLst/>
            <a:rect l="l" t="t" r="r" b="b"/>
            <a:pathLst>
              <a:path w="473709" h="769620">
                <a:moveTo>
                  <a:pt x="26784" y="0"/>
                </a:moveTo>
                <a:lnTo>
                  <a:pt x="0" y="0"/>
                </a:lnTo>
                <a:lnTo>
                  <a:pt x="0" y="769112"/>
                </a:lnTo>
                <a:lnTo>
                  <a:pt x="26784" y="769112"/>
                </a:lnTo>
                <a:lnTo>
                  <a:pt x="26784" y="0"/>
                </a:lnTo>
                <a:close/>
              </a:path>
              <a:path w="473709" h="769620">
                <a:moveTo>
                  <a:pt x="408241" y="375539"/>
                </a:moveTo>
                <a:lnTo>
                  <a:pt x="63817" y="375539"/>
                </a:lnTo>
                <a:lnTo>
                  <a:pt x="63817" y="395351"/>
                </a:lnTo>
                <a:lnTo>
                  <a:pt x="408241" y="395351"/>
                </a:lnTo>
                <a:lnTo>
                  <a:pt x="408241" y="375539"/>
                </a:lnTo>
                <a:close/>
              </a:path>
              <a:path w="473709" h="769620">
                <a:moveTo>
                  <a:pt x="473379" y="0"/>
                </a:moveTo>
                <a:lnTo>
                  <a:pt x="446582" y="0"/>
                </a:lnTo>
                <a:lnTo>
                  <a:pt x="446582" y="769112"/>
                </a:lnTo>
                <a:lnTo>
                  <a:pt x="473379" y="769112"/>
                </a:lnTo>
                <a:lnTo>
                  <a:pt x="473379" y="0"/>
                </a:lnTo>
                <a:close/>
              </a:path>
            </a:pathLst>
          </a:custGeom>
          <a:solidFill>
            <a:srgbClr val="000000"/>
          </a:solidFill>
        </p:spPr>
        <p:txBody>
          <a:bodyPr wrap="square" lIns="0" tIns="0" rIns="0" bIns="0" rtlCol="0"/>
          <a:lstStyle/>
          <a:p>
            <a:endParaRPr/>
          </a:p>
        </p:txBody>
      </p:sp>
      <p:sp>
        <p:nvSpPr>
          <p:cNvPr id="7" name="object 7"/>
          <p:cNvSpPr txBox="1"/>
          <p:nvPr/>
        </p:nvSpPr>
        <p:spPr>
          <a:xfrm>
            <a:off x="1197965" y="4814061"/>
            <a:ext cx="3575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𝑥</a:t>
            </a:r>
            <a:endParaRPr sz="2400">
              <a:latin typeface="Cambria Math"/>
              <a:cs typeface="Cambria Math"/>
            </a:endParaRPr>
          </a:p>
        </p:txBody>
      </p:sp>
      <p:sp>
        <p:nvSpPr>
          <p:cNvPr id="8" name="object 8"/>
          <p:cNvSpPr txBox="1"/>
          <p:nvPr/>
        </p:nvSpPr>
        <p:spPr>
          <a:xfrm>
            <a:off x="1171041" y="4609541"/>
            <a:ext cx="2155825" cy="391795"/>
          </a:xfrm>
          <a:prstGeom prst="rect">
            <a:avLst/>
          </a:prstGeom>
        </p:spPr>
        <p:txBody>
          <a:bodyPr vert="horz" wrap="square" lIns="0" tIns="12700" rIns="0" bIns="0" rtlCol="0">
            <a:spAutoFit/>
          </a:bodyPr>
          <a:lstStyle/>
          <a:p>
            <a:pPr marL="38100">
              <a:lnSpc>
                <a:spcPct val="100000"/>
              </a:lnSpc>
              <a:spcBef>
                <a:spcPts val="100"/>
              </a:spcBef>
              <a:tabLst>
                <a:tab pos="568325" algn="l"/>
              </a:tabLst>
            </a:pPr>
            <a:r>
              <a:rPr sz="3600" spc="-7" baseline="41666" dirty="0">
                <a:latin typeface="Cambria Math"/>
                <a:cs typeface="Cambria Math"/>
              </a:rPr>
              <a:t>𝜕𝑦	</a:t>
            </a:r>
            <a:r>
              <a:rPr sz="2400" dirty="0">
                <a:latin typeface="Cambria Math"/>
                <a:cs typeface="Cambria Math"/>
              </a:rPr>
              <a:t>=</a:t>
            </a:r>
            <a:r>
              <a:rPr sz="2400" spc="95" dirty="0">
                <a:latin typeface="Cambria Math"/>
                <a:cs typeface="Cambria Math"/>
              </a:rPr>
              <a:t> </a:t>
            </a:r>
            <a:r>
              <a:rPr sz="2400" dirty="0">
                <a:latin typeface="Cambria Math"/>
                <a:cs typeface="Cambria Math"/>
              </a:rPr>
              <a:t>|2𝑎𝑥</a:t>
            </a:r>
            <a:r>
              <a:rPr sz="2400" spc="40" dirty="0">
                <a:latin typeface="Cambria Math"/>
                <a:cs typeface="Cambria Math"/>
              </a:rPr>
              <a:t> </a:t>
            </a:r>
            <a:r>
              <a:rPr sz="2400" dirty="0">
                <a:latin typeface="Cambria Math"/>
                <a:cs typeface="Cambria Math"/>
              </a:rPr>
              <a:t>+</a:t>
            </a:r>
            <a:r>
              <a:rPr sz="2400" spc="-35" dirty="0">
                <a:latin typeface="Cambria Math"/>
                <a:cs typeface="Cambria Math"/>
              </a:rPr>
              <a:t> </a:t>
            </a:r>
            <a:r>
              <a:rPr sz="2400" spc="30" dirty="0">
                <a:latin typeface="Cambria Math"/>
                <a:cs typeface="Cambria Math"/>
              </a:rPr>
              <a:t>𝑏|</a:t>
            </a:r>
            <a:endParaRPr sz="2400">
              <a:latin typeface="Cambria Math"/>
              <a:cs typeface="Cambria Math"/>
            </a:endParaRPr>
          </a:p>
        </p:txBody>
      </p:sp>
      <p:grpSp>
        <p:nvGrpSpPr>
          <p:cNvPr id="9" name="object 9"/>
          <p:cNvGrpSpPr/>
          <p:nvPr/>
        </p:nvGrpSpPr>
        <p:grpSpPr>
          <a:xfrm>
            <a:off x="4395723" y="2436876"/>
            <a:ext cx="2500630" cy="619760"/>
            <a:chOff x="4395723" y="2436876"/>
            <a:chExt cx="2500630" cy="619760"/>
          </a:xfrm>
        </p:grpSpPr>
        <p:pic>
          <p:nvPicPr>
            <p:cNvPr id="10" name="object 10"/>
            <p:cNvPicPr/>
            <p:nvPr/>
          </p:nvPicPr>
          <p:blipFill>
            <a:blip r:embed="rId4" cstate="print"/>
            <a:stretch>
              <a:fillRect/>
            </a:stretch>
          </p:blipFill>
          <p:spPr>
            <a:xfrm>
              <a:off x="6719316" y="2436876"/>
              <a:ext cx="176784" cy="176784"/>
            </a:xfrm>
            <a:prstGeom prst="rect">
              <a:avLst/>
            </a:prstGeom>
          </p:spPr>
        </p:pic>
        <p:sp>
          <p:nvSpPr>
            <p:cNvPr id="11" name="object 11"/>
            <p:cNvSpPr/>
            <p:nvPr/>
          </p:nvSpPr>
          <p:spPr>
            <a:xfrm>
              <a:off x="4395723" y="3036570"/>
              <a:ext cx="346075" cy="20320"/>
            </a:xfrm>
            <a:custGeom>
              <a:avLst/>
              <a:gdLst/>
              <a:ahLst/>
              <a:cxnLst/>
              <a:rect l="l" t="t" r="r" b="b"/>
              <a:pathLst>
                <a:path w="346075" h="20319">
                  <a:moveTo>
                    <a:pt x="345948" y="0"/>
                  </a:moveTo>
                  <a:lnTo>
                    <a:pt x="0" y="0"/>
                  </a:lnTo>
                  <a:lnTo>
                    <a:pt x="0" y="19812"/>
                  </a:lnTo>
                  <a:lnTo>
                    <a:pt x="345948" y="19812"/>
                  </a:lnTo>
                  <a:lnTo>
                    <a:pt x="345948" y="0"/>
                  </a:lnTo>
                  <a:close/>
                </a:path>
              </a:pathLst>
            </a:custGeom>
            <a:solidFill>
              <a:srgbClr val="000000"/>
            </a:solidFill>
          </p:spPr>
          <p:txBody>
            <a:bodyPr wrap="square" lIns="0" tIns="0" rIns="0" bIns="0" rtlCol="0"/>
            <a:lstStyle/>
            <a:p>
              <a:endParaRPr/>
            </a:p>
          </p:txBody>
        </p:sp>
      </p:grpSp>
      <p:sp>
        <p:nvSpPr>
          <p:cNvPr id="12" name="object 12"/>
          <p:cNvSpPr txBox="1"/>
          <p:nvPr/>
        </p:nvSpPr>
        <p:spPr>
          <a:xfrm>
            <a:off x="4470653" y="2585720"/>
            <a:ext cx="1898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𝑏</a:t>
            </a:r>
            <a:endParaRPr sz="2400">
              <a:latin typeface="Cambria Math"/>
              <a:cs typeface="Cambria Math"/>
            </a:endParaRPr>
          </a:p>
        </p:txBody>
      </p:sp>
      <p:sp>
        <p:nvSpPr>
          <p:cNvPr id="13" name="object 13"/>
          <p:cNvSpPr txBox="1"/>
          <p:nvPr/>
        </p:nvSpPr>
        <p:spPr>
          <a:xfrm>
            <a:off x="4081017" y="3020059"/>
            <a:ext cx="693420" cy="391160"/>
          </a:xfrm>
          <a:prstGeom prst="rect">
            <a:avLst/>
          </a:prstGeom>
        </p:spPr>
        <p:txBody>
          <a:bodyPr vert="horz" wrap="square" lIns="0" tIns="12700" rIns="0" bIns="0" rtlCol="0">
            <a:spAutoFit/>
          </a:bodyPr>
          <a:lstStyle/>
          <a:p>
            <a:pPr marL="38100">
              <a:lnSpc>
                <a:spcPct val="100000"/>
              </a:lnSpc>
              <a:spcBef>
                <a:spcPts val="100"/>
              </a:spcBef>
            </a:pPr>
            <a:r>
              <a:rPr sz="3600" baseline="37037" dirty="0">
                <a:latin typeface="Cambria Math"/>
                <a:cs typeface="Cambria Math"/>
              </a:rPr>
              <a:t>−</a:t>
            </a:r>
            <a:r>
              <a:rPr sz="3600" spc="-209" baseline="37037" dirty="0">
                <a:latin typeface="Cambria Math"/>
                <a:cs typeface="Cambria Math"/>
              </a:rPr>
              <a:t> </a:t>
            </a:r>
            <a:r>
              <a:rPr sz="2400" dirty="0">
                <a:latin typeface="Cambria Math"/>
                <a:cs typeface="Cambria Math"/>
              </a:rPr>
              <a:t>2𝑎</a:t>
            </a:r>
            <a:endParaRPr sz="2400">
              <a:latin typeface="Cambria Math"/>
              <a:cs typeface="Cambria Math"/>
            </a:endParaRPr>
          </a:p>
        </p:txBody>
      </p:sp>
      <p:sp>
        <p:nvSpPr>
          <p:cNvPr id="14" name="object 14"/>
          <p:cNvSpPr txBox="1"/>
          <p:nvPr/>
        </p:nvSpPr>
        <p:spPr>
          <a:xfrm>
            <a:off x="6783578" y="2485720"/>
            <a:ext cx="363855" cy="391795"/>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𝑥</a:t>
            </a:r>
            <a:r>
              <a:rPr sz="2625" spc="7" baseline="-15873" dirty="0">
                <a:latin typeface="Cambria Math"/>
                <a:cs typeface="Cambria Math"/>
              </a:rPr>
              <a:t>0</a:t>
            </a:r>
            <a:endParaRPr sz="2625" baseline="-15873">
              <a:latin typeface="Cambria Math"/>
              <a:cs typeface="Cambria Math"/>
            </a:endParaRPr>
          </a:p>
        </p:txBody>
      </p:sp>
      <p:sp>
        <p:nvSpPr>
          <p:cNvPr id="15" name="object 15"/>
          <p:cNvSpPr txBox="1"/>
          <p:nvPr/>
        </p:nvSpPr>
        <p:spPr>
          <a:xfrm>
            <a:off x="5427090" y="195173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0</a:t>
            </a:r>
            <a:endParaRPr sz="1750">
              <a:latin typeface="Cambria Math"/>
              <a:cs typeface="Cambria Math"/>
            </a:endParaRPr>
          </a:p>
        </p:txBody>
      </p:sp>
      <p:sp>
        <p:nvSpPr>
          <p:cNvPr id="16" name="object 16"/>
          <p:cNvSpPr/>
          <p:nvPr/>
        </p:nvSpPr>
        <p:spPr>
          <a:xfrm>
            <a:off x="5943346" y="2027935"/>
            <a:ext cx="346075" cy="20320"/>
          </a:xfrm>
          <a:custGeom>
            <a:avLst/>
            <a:gdLst/>
            <a:ahLst/>
            <a:cxnLst/>
            <a:rect l="l" t="t" r="r" b="b"/>
            <a:pathLst>
              <a:path w="346075" h="20319">
                <a:moveTo>
                  <a:pt x="345948" y="0"/>
                </a:moveTo>
                <a:lnTo>
                  <a:pt x="0" y="0"/>
                </a:lnTo>
                <a:lnTo>
                  <a:pt x="0" y="19812"/>
                </a:lnTo>
                <a:lnTo>
                  <a:pt x="345948" y="19812"/>
                </a:lnTo>
                <a:lnTo>
                  <a:pt x="345948" y="0"/>
                </a:lnTo>
                <a:close/>
              </a:path>
            </a:pathLst>
          </a:custGeom>
          <a:solidFill>
            <a:srgbClr val="000000"/>
          </a:solidFill>
        </p:spPr>
        <p:txBody>
          <a:bodyPr wrap="square" lIns="0" tIns="0" rIns="0" bIns="0" rtlCol="0"/>
          <a:lstStyle/>
          <a:p>
            <a:endParaRPr/>
          </a:p>
        </p:txBody>
      </p:sp>
      <p:sp>
        <p:nvSpPr>
          <p:cNvPr id="17" name="object 17"/>
          <p:cNvSpPr txBox="1"/>
          <p:nvPr/>
        </p:nvSpPr>
        <p:spPr>
          <a:xfrm>
            <a:off x="5931534" y="2011171"/>
            <a:ext cx="36512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2𝑎</a:t>
            </a:r>
            <a:endParaRPr sz="2400">
              <a:latin typeface="Cambria Math"/>
              <a:cs typeface="Cambria Math"/>
            </a:endParaRPr>
          </a:p>
        </p:txBody>
      </p:sp>
      <p:sp>
        <p:nvSpPr>
          <p:cNvPr id="18" name="object 18"/>
          <p:cNvSpPr txBox="1"/>
          <p:nvPr/>
        </p:nvSpPr>
        <p:spPr>
          <a:xfrm>
            <a:off x="5147183" y="1806955"/>
            <a:ext cx="1328420" cy="391160"/>
          </a:xfrm>
          <a:prstGeom prst="rect">
            <a:avLst/>
          </a:prstGeom>
        </p:spPr>
        <p:txBody>
          <a:bodyPr vert="horz" wrap="square" lIns="0" tIns="12700" rIns="0" bIns="0" rtlCol="0">
            <a:spAutoFit/>
          </a:bodyPr>
          <a:lstStyle/>
          <a:p>
            <a:pPr marL="38100">
              <a:lnSpc>
                <a:spcPct val="100000"/>
              </a:lnSpc>
              <a:spcBef>
                <a:spcPts val="100"/>
              </a:spcBef>
              <a:tabLst>
                <a:tab pos="502284" algn="l"/>
                <a:tab pos="883285" algn="l"/>
                <a:tab pos="1193165" algn="l"/>
              </a:tabLst>
            </a:pPr>
            <a:r>
              <a:rPr sz="2400" spc="-5" dirty="0">
                <a:latin typeface="Cambria Math"/>
                <a:cs typeface="Cambria Math"/>
              </a:rPr>
              <a:t>|𝑥	</a:t>
            </a:r>
            <a:r>
              <a:rPr sz="2400" dirty="0">
                <a:latin typeface="Cambria Math"/>
                <a:cs typeface="Cambria Math"/>
              </a:rPr>
              <a:t>+	</a:t>
            </a:r>
            <a:r>
              <a:rPr sz="3600" baseline="41666" dirty="0">
                <a:latin typeface="Cambria Math"/>
                <a:cs typeface="Cambria Math"/>
              </a:rPr>
              <a:t>𝑏	</a:t>
            </a:r>
            <a:r>
              <a:rPr sz="2400" dirty="0">
                <a:latin typeface="Cambria Math"/>
                <a:cs typeface="Cambria Math"/>
              </a:rPr>
              <a:t>|</a:t>
            </a:r>
            <a:endParaRPr sz="2400">
              <a:latin typeface="Cambria Math"/>
              <a:cs typeface="Cambria Math"/>
            </a:endParaRPr>
          </a:p>
        </p:txBody>
      </p:sp>
      <p:grpSp>
        <p:nvGrpSpPr>
          <p:cNvPr id="19" name="object 19"/>
          <p:cNvGrpSpPr/>
          <p:nvPr/>
        </p:nvGrpSpPr>
        <p:grpSpPr>
          <a:xfrm>
            <a:off x="4803647" y="2033651"/>
            <a:ext cx="4285615" cy="1514475"/>
            <a:chOff x="4803647" y="2033651"/>
            <a:chExt cx="4285615" cy="1514475"/>
          </a:xfrm>
        </p:grpSpPr>
        <p:sp>
          <p:nvSpPr>
            <p:cNvPr id="20" name="object 20"/>
            <p:cNvSpPr/>
            <p:nvPr/>
          </p:nvSpPr>
          <p:spPr>
            <a:xfrm>
              <a:off x="4894325" y="2453640"/>
              <a:ext cx="1757680" cy="114300"/>
            </a:xfrm>
            <a:custGeom>
              <a:avLst/>
              <a:gdLst/>
              <a:ahLst/>
              <a:cxnLst/>
              <a:rect l="l" t="t" r="r" b="b"/>
              <a:pathLst>
                <a:path w="1757679" h="114300">
                  <a:moveTo>
                    <a:pt x="114300" y="0"/>
                  </a:moveTo>
                  <a:lnTo>
                    <a:pt x="0" y="57150"/>
                  </a:lnTo>
                  <a:lnTo>
                    <a:pt x="114300" y="114300"/>
                  </a:lnTo>
                  <a:lnTo>
                    <a:pt x="114300" y="76200"/>
                  </a:lnTo>
                  <a:lnTo>
                    <a:pt x="95250" y="76200"/>
                  </a:lnTo>
                  <a:lnTo>
                    <a:pt x="95250" y="38100"/>
                  </a:lnTo>
                  <a:lnTo>
                    <a:pt x="114300" y="38100"/>
                  </a:lnTo>
                  <a:lnTo>
                    <a:pt x="114300" y="0"/>
                  </a:lnTo>
                  <a:close/>
                </a:path>
                <a:path w="1757679" h="114300">
                  <a:moveTo>
                    <a:pt x="1642872" y="0"/>
                  </a:moveTo>
                  <a:lnTo>
                    <a:pt x="1642872" y="114300"/>
                  </a:lnTo>
                  <a:lnTo>
                    <a:pt x="1719072" y="76200"/>
                  </a:lnTo>
                  <a:lnTo>
                    <a:pt x="1661922" y="76200"/>
                  </a:lnTo>
                  <a:lnTo>
                    <a:pt x="1661922" y="38100"/>
                  </a:lnTo>
                  <a:lnTo>
                    <a:pt x="1719072" y="38100"/>
                  </a:lnTo>
                  <a:lnTo>
                    <a:pt x="1642872" y="0"/>
                  </a:lnTo>
                  <a:close/>
                </a:path>
                <a:path w="1757679" h="114300">
                  <a:moveTo>
                    <a:pt x="114300" y="38100"/>
                  </a:moveTo>
                  <a:lnTo>
                    <a:pt x="95250" y="38100"/>
                  </a:lnTo>
                  <a:lnTo>
                    <a:pt x="95250" y="76200"/>
                  </a:lnTo>
                  <a:lnTo>
                    <a:pt x="114300" y="76200"/>
                  </a:lnTo>
                  <a:lnTo>
                    <a:pt x="114300" y="38100"/>
                  </a:lnTo>
                  <a:close/>
                </a:path>
                <a:path w="1757679" h="114300">
                  <a:moveTo>
                    <a:pt x="1642872" y="38100"/>
                  </a:moveTo>
                  <a:lnTo>
                    <a:pt x="114300" y="38100"/>
                  </a:lnTo>
                  <a:lnTo>
                    <a:pt x="114300" y="76200"/>
                  </a:lnTo>
                  <a:lnTo>
                    <a:pt x="1642872" y="76200"/>
                  </a:lnTo>
                  <a:lnTo>
                    <a:pt x="1642872" y="38100"/>
                  </a:lnTo>
                  <a:close/>
                </a:path>
                <a:path w="1757679" h="114300">
                  <a:moveTo>
                    <a:pt x="1719072" y="38100"/>
                  </a:moveTo>
                  <a:lnTo>
                    <a:pt x="1661922" y="38100"/>
                  </a:lnTo>
                  <a:lnTo>
                    <a:pt x="1661922" y="76200"/>
                  </a:lnTo>
                  <a:lnTo>
                    <a:pt x="1719072" y="76200"/>
                  </a:lnTo>
                  <a:lnTo>
                    <a:pt x="1757172" y="57150"/>
                  </a:lnTo>
                  <a:lnTo>
                    <a:pt x="1719072" y="38100"/>
                  </a:lnTo>
                  <a:close/>
                </a:path>
              </a:pathLst>
            </a:custGeom>
            <a:solidFill>
              <a:srgbClr val="FF0000"/>
            </a:solidFill>
          </p:spPr>
          <p:txBody>
            <a:bodyPr wrap="square" lIns="0" tIns="0" rIns="0" bIns="0" rtlCol="0"/>
            <a:lstStyle/>
            <a:p>
              <a:endParaRPr/>
            </a:p>
          </p:txBody>
        </p:sp>
        <p:pic>
          <p:nvPicPr>
            <p:cNvPr id="21" name="object 21"/>
            <p:cNvPicPr/>
            <p:nvPr/>
          </p:nvPicPr>
          <p:blipFill>
            <a:blip r:embed="rId5" cstate="print"/>
            <a:stretch>
              <a:fillRect/>
            </a:stretch>
          </p:blipFill>
          <p:spPr>
            <a:xfrm>
              <a:off x="4803647" y="3369564"/>
              <a:ext cx="176784" cy="178308"/>
            </a:xfrm>
            <a:prstGeom prst="rect">
              <a:avLst/>
            </a:prstGeom>
          </p:spPr>
        </p:pic>
        <p:sp>
          <p:nvSpPr>
            <p:cNvPr id="22" name="object 22"/>
            <p:cNvSpPr/>
            <p:nvPr/>
          </p:nvSpPr>
          <p:spPr>
            <a:xfrm>
              <a:off x="7647304" y="2033651"/>
              <a:ext cx="1442085" cy="20320"/>
            </a:xfrm>
            <a:custGeom>
              <a:avLst/>
              <a:gdLst/>
              <a:ahLst/>
              <a:cxnLst/>
              <a:rect l="l" t="t" r="r" b="b"/>
              <a:pathLst>
                <a:path w="1442084" h="20319">
                  <a:moveTo>
                    <a:pt x="1441703" y="0"/>
                  </a:moveTo>
                  <a:lnTo>
                    <a:pt x="0" y="0"/>
                  </a:lnTo>
                  <a:lnTo>
                    <a:pt x="0" y="19812"/>
                  </a:lnTo>
                  <a:lnTo>
                    <a:pt x="1441703" y="19812"/>
                  </a:lnTo>
                  <a:lnTo>
                    <a:pt x="1441703" y="0"/>
                  </a:lnTo>
                  <a:close/>
                </a:path>
              </a:pathLst>
            </a:custGeom>
            <a:solidFill>
              <a:srgbClr val="000000"/>
            </a:solidFill>
          </p:spPr>
          <p:txBody>
            <a:bodyPr wrap="square" lIns="0" tIns="0" rIns="0" bIns="0" rtlCol="0"/>
            <a:lstStyle/>
            <a:p>
              <a:endParaRPr/>
            </a:p>
          </p:txBody>
        </p:sp>
      </p:grpSp>
      <p:pic>
        <p:nvPicPr>
          <p:cNvPr id="23" name="object 23"/>
          <p:cNvPicPr/>
          <p:nvPr/>
        </p:nvPicPr>
        <p:blipFill>
          <a:blip r:embed="rId4" cstate="print"/>
          <a:stretch>
            <a:fillRect/>
          </a:stretch>
        </p:blipFill>
        <p:spPr>
          <a:xfrm>
            <a:off x="6749795" y="4366259"/>
            <a:ext cx="176783" cy="176783"/>
          </a:xfrm>
          <a:prstGeom prst="rect">
            <a:avLst/>
          </a:prstGeom>
        </p:spPr>
      </p:pic>
      <p:sp>
        <p:nvSpPr>
          <p:cNvPr id="24" name="object 24"/>
          <p:cNvSpPr txBox="1"/>
          <p:nvPr/>
        </p:nvSpPr>
        <p:spPr>
          <a:xfrm>
            <a:off x="6859269" y="4431283"/>
            <a:ext cx="36385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𝑥</a:t>
            </a:r>
            <a:r>
              <a:rPr sz="2625" spc="7" baseline="-15873" dirty="0">
                <a:latin typeface="Cambria Math"/>
                <a:cs typeface="Cambria Math"/>
              </a:rPr>
              <a:t>0</a:t>
            </a:r>
            <a:endParaRPr sz="2625" baseline="-15873">
              <a:latin typeface="Cambria Math"/>
              <a:cs typeface="Cambria Math"/>
            </a:endParaRPr>
          </a:p>
        </p:txBody>
      </p:sp>
      <p:sp>
        <p:nvSpPr>
          <p:cNvPr id="25" name="object 25"/>
          <p:cNvSpPr txBox="1"/>
          <p:nvPr/>
        </p:nvSpPr>
        <p:spPr>
          <a:xfrm>
            <a:off x="4991989" y="4083177"/>
            <a:ext cx="1450340"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|2𝑎𝑥</a:t>
            </a:r>
            <a:r>
              <a:rPr sz="2625" spc="15" baseline="-15873" dirty="0">
                <a:latin typeface="Cambria Math"/>
                <a:cs typeface="Cambria Math"/>
              </a:rPr>
              <a:t>0</a:t>
            </a:r>
            <a:r>
              <a:rPr sz="2625" spc="322" baseline="-15873" dirty="0">
                <a:latin typeface="Cambria Math"/>
                <a:cs typeface="Cambria Math"/>
              </a:rPr>
              <a:t> </a:t>
            </a:r>
            <a:r>
              <a:rPr sz="2400" dirty="0">
                <a:latin typeface="Cambria Math"/>
                <a:cs typeface="Cambria Math"/>
              </a:rPr>
              <a:t>+</a:t>
            </a:r>
            <a:r>
              <a:rPr sz="2400" spc="-45" dirty="0">
                <a:latin typeface="Cambria Math"/>
                <a:cs typeface="Cambria Math"/>
              </a:rPr>
              <a:t> </a:t>
            </a:r>
            <a:r>
              <a:rPr sz="2400" spc="30" dirty="0">
                <a:latin typeface="Cambria Math"/>
                <a:cs typeface="Cambria Math"/>
              </a:rPr>
              <a:t>𝑏|</a:t>
            </a:r>
            <a:endParaRPr sz="2400">
              <a:latin typeface="Cambria Math"/>
              <a:cs typeface="Cambria Math"/>
            </a:endParaRPr>
          </a:p>
        </p:txBody>
      </p:sp>
      <p:sp>
        <p:nvSpPr>
          <p:cNvPr id="26" name="object 26"/>
          <p:cNvSpPr/>
          <p:nvPr/>
        </p:nvSpPr>
        <p:spPr>
          <a:xfrm>
            <a:off x="6400038" y="4371847"/>
            <a:ext cx="387985" cy="86995"/>
          </a:xfrm>
          <a:custGeom>
            <a:avLst/>
            <a:gdLst/>
            <a:ahLst/>
            <a:cxnLst/>
            <a:rect l="l" t="t" r="r" b="b"/>
            <a:pathLst>
              <a:path w="387984" h="86995">
                <a:moveTo>
                  <a:pt x="87883" y="28836"/>
                </a:moveTo>
                <a:lnTo>
                  <a:pt x="85089" y="57665"/>
                </a:lnTo>
                <a:lnTo>
                  <a:pt x="384683" y="86740"/>
                </a:lnTo>
                <a:lnTo>
                  <a:pt x="387477" y="57912"/>
                </a:lnTo>
                <a:lnTo>
                  <a:pt x="87883" y="28836"/>
                </a:lnTo>
                <a:close/>
              </a:path>
              <a:path w="387984" h="86995">
                <a:moveTo>
                  <a:pt x="90677" y="0"/>
                </a:moveTo>
                <a:lnTo>
                  <a:pt x="0" y="34797"/>
                </a:lnTo>
                <a:lnTo>
                  <a:pt x="82296" y="86487"/>
                </a:lnTo>
                <a:lnTo>
                  <a:pt x="85089" y="57665"/>
                </a:lnTo>
                <a:lnTo>
                  <a:pt x="70612" y="56260"/>
                </a:lnTo>
                <a:lnTo>
                  <a:pt x="73406" y="27431"/>
                </a:lnTo>
                <a:lnTo>
                  <a:pt x="88019" y="27431"/>
                </a:lnTo>
                <a:lnTo>
                  <a:pt x="90677" y="0"/>
                </a:lnTo>
                <a:close/>
              </a:path>
              <a:path w="387984" h="86995">
                <a:moveTo>
                  <a:pt x="73406" y="27431"/>
                </a:moveTo>
                <a:lnTo>
                  <a:pt x="70612" y="56260"/>
                </a:lnTo>
                <a:lnTo>
                  <a:pt x="85089" y="57665"/>
                </a:lnTo>
                <a:lnTo>
                  <a:pt x="87883" y="28836"/>
                </a:lnTo>
                <a:lnTo>
                  <a:pt x="73406" y="27431"/>
                </a:lnTo>
                <a:close/>
              </a:path>
              <a:path w="387984" h="86995">
                <a:moveTo>
                  <a:pt x="88019" y="27431"/>
                </a:moveTo>
                <a:lnTo>
                  <a:pt x="73406" y="27431"/>
                </a:lnTo>
                <a:lnTo>
                  <a:pt x="87883" y="28836"/>
                </a:lnTo>
                <a:lnTo>
                  <a:pt x="88019" y="27431"/>
                </a:lnTo>
                <a:close/>
              </a:path>
            </a:pathLst>
          </a:custGeom>
          <a:solidFill>
            <a:srgbClr val="006FC0"/>
          </a:solidFill>
        </p:spPr>
        <p:txBody>
          <a:bodyPr wrap="square" lIns="0" tIns="0" rIns="0" bIns="0" rtlCol="0"/>
          <a:lstStyle/>
          <a:p>
            <a:endParaRPr/>
          </a:p>
        </p:txBody>
      </p:sp>
      <p:sp>
        <p:nvSpPr>
          <p:cNvPr id="27" name="object 27"/>
          <p:cNvSpPr txBox="1"/>
          <p:nvPr/>
        </p:nvSpPr>
        <p:spPr>
          <a:xfrm>
            <a:off x="4986020" y="1210513"/>
            <a:ext cx="1236980" cy="39179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Calibri"/>
                <a:cs typeface="Calibri"/>
              </a:rPr>
              <a:t>Best</a:t>
            </a:r>
            <a:r>
              <a:rPr sz="2400" spc="-70" dirty="0">
                <a:solidFill>
                  <a:srgbClr val="FF0000"/>
                </a:solidFill>
                <a:latin typeface="Calibri"/>
                <a:cs typeface="Calibri"/>
              </a:rPr>
              <a:t> </a:t>
            </a:r>
            <a:r>
              <a:rPr sz="2400" spc="-15" dirty="0">
                <a:solidFill>
                  <a:srgbClr val="FF0000"/>
                </a:solidFill>
                <a:latin typeface="Calibri"/>
                <a:cs typeface="Calibri"/>
              </a:rPr>
              <a:t>step:</a:t>
            </a:r>
            <a:endParaRPr sz="2400">
              <a:latin typeface="Calibri"/>
              <a:cs typeface="Calibri"/>
            </a:endParaRPr>
          </a:p>
        </p:txBody>
      </p:sp>
      <p:sp>
        <p:nvSpPr>
          <p:cNvPr id="28" name="object 28"/>
          <p:cNvSpPr/>
          <p:nvPr/>
        </p:nvSpPr>
        <p:spPr>
          <a:xfrm>
            <a:off x="2043302" y="6111303"/>
            <a:ext cx="500380" cy="20320"/>
          </a:xfrm>
          <a:custGeom>
            <a:avLst/>
            <a:gdLst/>
            <a:ahLst/>
            <a:cxnLst/>
            <a:rect l="l" t="t" r="r" b="b"/>
            <a:pathLst>
              <a:path w="500380" h="20320">
                <a:moveTo>
                  <a:pt x="499872" y="0"/>
                </a:moveTo>
                <a:lnTo>
                  <a:pt x="0" y="0"/>
                </a:lnTo>
                <a:lnTo>
                  <a:pt x="0" y="19812"/>
                </a:lnTo>
                <a:lnTo>
                  <a:pt x="499872" y="19812"/>
                </a:lnTo>
                <a:lnTo>
                  <a:pt x="499872" y="0"/>
                </a:lnTo>
                <a:close/>
              </a:path>
            </a:pathLst>
          </a:custGeom>
          <a:solidFill>
            <a:srgbClr val="000000"/>
          </a:solidFill>
        </p:spPr>
        <p:txBody>
          <a:bodyPr wrap="square" lIns="0" tIns="0" rIns="0" bIns="0" rtlCol="0"/>
          <a:lstStyle/>
          <a:p>
            <a:endParaRPr/>
          </a:p>
        </p:txBody>
      </p:sp>
      <p:sp>
        <p:nvSpPr>
          <p:cNvPr id="29" name="object 29"/>
          <p:cNvSpPr txBox="1"/>
          <p:nvPr/>
        </p:nvSpPr>
        <p:spPr>
          <a:xfrm>
            <a:off x="2005583" y="5661152"/>
            <a:ext cx="573405" cy="391160"/>
          </a:xfrm>
          <a:prstGeom prst="rect">
            <a:avLst/>
          </a:prstGeom>
        </p:spPr>
        <p:txBody>
          <a:bodyPr vert="horz" wrap="square" lIns="0" tIns="12700" rIns="0" bIns="0" rtlCol="0">
            <a:spAutoFit/>
          </a:bodyPr>
          <a:lstStyle/>
          <a:p>
            <a:pPr marL="38100">
              <a:lnSpc>
                <a:spcPct val="100000"/>
              </a:lnSpc>
              <a:spcBef>
                <a:spcPts val="100"/>
              </a:spcBef>
            </a:pPr>
            <a:r>
              <a:rPr sz="2400" spc="85" dirty="0">
                <a:latin typeface="Cambria Math"/>
                <a:cs typeface="Cambria Math"/>
              </a:rPr>
              <a:t>𝜕</a:t>
            </a:r>
            <a:r>
              <a:rPr sz="2625" spc="127" baseline="28571" dirty="0">
                <a:latin typeface="Cambria Math"/>
                <a:cs typeface="Cambria Math"/>
              </a:rPr>
              <a:t>2</a:t>
            </a:r>
            <a:r>
              <a:rPr sz="2400" spc="85" dirty="0">
                <a:latin typeface="Cambria Math"/>
                <a:cs typeface="Cambria Math"/>
              </a:rPr>
              <a:t>𝑦</a:t>
            </a:r>
            <a:endParaRPr sz="2400">
              <a:latin typeface="Cambria Math"/>
              <a:cs typeface="Cambria Math"/>
            </a:endParaRPr>
          </a:p>
        </p:txBody>
      </p:sp>
      <p:sp>
        <p:nvSpPr>
          <p:cNvPr id="30" name="object 30"/>
          <p:cNvSpPr txBox="1"/>
          <p:nvPr/>
        </p:nvSpPr>
        <p:spPr>
          <a:xfrm>
            <a:off x="2007107" y="5891276"/>
            <a:ext cx="1311910" cy="391160"/>
          </a:xfrm>
          <a:prstGeom prst="rect">
            <a:avLst/>
          </a:prstGeom>
        </p:spPr>
        <p:txBody>
          <a:bodyPr vert="horz" wrap="square" lIns="0" tIns="12700" rIns="0" bIns="0" rtlCol="0">
            <a:spAutoFit/>
          </a:bodyPr>
          <a:lstStyle/>
          <a:p>
            <a:pPr marL="38100">
              <a:lnSpc>
                <a:spcPct val="100000"/>
              </a:lnSpc>
              <a:spcBef>
                <a:spcPts val="100"/>
              </a:spcBef>
            </a:pPr>
            <a:r>
              <a:rPr sz="3600" spc="112" baseline="-37037" dirty="0">
                <a:latin typeface="Cambria Math"/>
                <a:cs typeface="Cambria Math"/>
              </a:rPr>
              <a:t>𝜕𝑥</a:t>
            </a:r>
            <a:r>
              <a:rPr sz="2625" spc="112" baseline="-28571" dirty="0">
                <a:latin typeface="Cambria Math"/>
                <a:cs typeface="Cambria Math"/>
              </a:rPr>
              <a:t>2</a:t>
            </a:r>
            <a:r>
              <a:rPr sz="2625" spc="517" baseline="-28571" dirty="0">
                <a:latin typeface="Cambria Math"/>
                <a:cs typeface="Cambria Math"/>
              </a:rPr>
              <a:t> </a:t>
            </a:r>
            <a:r>
              <a:rPr sz="2400" dirty="0">
                <a:latin typeface="Cambria Math"/>
                <a:cs typeface="Cambria Math"/>
              </a:rPr>
              <a:t>=</a:t>
            </a:r>
            <a:r>
              <a:rPr sz="2400" spc="100" dirty="0">
                <a:latin typeface="Cambria Math"/>
                <a:cs typeface="Cambria Math"/>
              </a:rPr>
              <a:t> </a:t>
            </a:r>
            <a:r>
              <a:rPr sz="2400" dirty="0">
                <a:latin typeface="Cambria Math"/>
                <a:cs typeface="Cambria Math"/>
              </a:rPr>
              <a:t>2𝑎</a:t>
            </a:r>
            <a:endParaRPr sz="2400">
              <a:latin typeface="Cambria Math"/>
              <a:cs typeface="Cambria Math"/>
            </a:endParaRPr>
          </a:p>
        </p:txBody>
      </p:sp>
      <p:sp>
        <p:nvSpPr>
          <p:cNvPr id="31" name="object 31"/>
          <p:cNvSpPr txBox="1"/>
          <p:nvPr/>
        </p:nvSpPr>
        <p:spPr>
          <a:xfrm>
            <a:off x="3757040" y="5865367"/>
            <a:ext cx="19380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The</a:t>
            </a:r>
            <a:r>
              <a:rPr sz="2400" spc="-25" dirty="0">
                <a:solidFill>
                  <a:srgbClr val="FF0000"/>
                </a:solidFill>
                <a:latin typeface="Calibri"/>
                <a:cs typeface="Calibri"/>
              </a:rPr>
              <a:t> </a:t>
            </a:r>
            <a:r>
              <a:rPr sz="2400" spc="-10" dirty="0">
                <a:solidFill>
                  <a:srgbClr val="FF0000"/>
                </a:solidFill>
                <a:latin typeface="Calibri"/>
                <a:cs typeface="Calibri"/>
              </a:rPr>
              <a:t>best</a:t>
            </a:r>
            <a:r>
              <a:rPr sz="2400" spc="-40" dirty="0">
                <a:solidFill>
                  <a:srgbClr val="FF0000"/>
                </a:solidFill>
                <a:latin typeface="Calibri"/>
                <a:cs typeface="Calibri"/>
              </a:rPr>
              <a:t> </a:t>
            </a:r>
            <a:r>
              <a:rPr sz="2400" spc="-15" dirty="0">
                <a:solidFill>
                  <a:srgbClr val="FF0000"/>
                </a:solidFill>
                <a:latin typeface="Calibri"/>
                <a:cs typeface="Calibri"/>
              </a:rPr>
              <a:t>step</a:t>
            </a:r>
            <a:r>
              <a:rPr sz="2400" spc="-25" dirty="0">
                <a:solidFill>
                  <a:srgbClr val="FF0000"/>
                </a:solidFill>
                <a:latin typeface="Calibri"/>
                <a:cs typeface="Calibri"/>
              </a:rPr>
              <a:t> </a:t>
            </a:r>
            <a:r>
              <a:rPr sz="2400" dirty="0">
                <a:solidFill>
                  <a:srgbClr val="FF0000"/>
                </a:solidFill>
                <a:latin typeface="Calibri"/>
                <a:cs typeface="Calibri"/>
              </a:rPr>
              <a:t>is</a:t>
            </a:r>
            <a:endParaRPr sz="2400">
              <a:latin typeface="Calibri"/>
              <a:cs typeface="Calibri"/>
            </a:endParaRPr>
          </a:p>
        </p:txBody>
      </p:sp>
      <p:grpSp>
        <p:nvGrpSpPr>
          <p:cNvPr id="32" name="object 32"/>
          <p:cNvGrpSpPr/>
          <p:nvPr/>
        </p:nvGrpSpPr>
        <p:grpSpPr>
          <a:xfrm>
            <a:off x="5797296" y="5611367"/>
            <a:ext cx="2585085" cy="989330"/>
            <a:chOff x="5797296" y="5611367"/>
            <a:chExt cx="2585085" cy="989330"/>
          </a:xfrm>
        </p:grpSpPr>
        <p:pic>
          <p:nvPicPr>
            <p:cNvPr id="33" name="object 33"/>
            <p:cNvPicPr/>
            <p:nvPr/>
          </p:nvPicPr>
          <p:blipFill>
            <a:blip r:embed="rId6" cstate="print"/>
            <a:stretch>
              <a:fillRect/>
            </a:stretch>
          </p:blipFill>
          <p:spPr>
            <a:xfrm>
              <a:off x="5797296" y="5611367"/>
              <a:ext cx="2584704" cy="989076"/>
            </a:xfrm>
            <a:prstGeom prst="rect">
              <a:avLst/>
            </a:prstGeom>
          </p:spPr>
        </p:pic>
        <p:sp>
          <p:nvSpPr>
            <p:cNvPr id="34" name="object 34"/>
            <p:cNvSpPr/>
            <p:nvPr/>
          </p:nvSpPr>
          <p:spPr>
            <a:xfrm>
              <a:off x="5881878" y="6090665"/>
              <a:ext cx="2370455" cy="0"/>
            </a:xfrm>
            <a:custGeom>
              <a:avLst/>
              <a:gdLst/>
              <a:ahLst/>
              <a:cxnLst/>
              <a:rect l="l" t="t" r="r" b="b"/>
              <a:pathLst>
                <a:path w="2370454">
                  <a:moveTo>
                    <a:pt x="0" y="0"/>
                  </a:moveTo>
                  <a:lnTo>
                    <a:pt x="2370454" y="0"/>
                  </a:lnTo>
                </a:path>
              </a:pathLst>
            </a:custGeom>
            <a:ln w="38100">
              <a:solidFill>
                <a:srgbClr val="006FC0"/>
              </a:solidFill>
            </a:ln>
          </p:spPr>
          <p:txBody>
            <a:bodyPr wrap="square" lIns="0" tIns="0" rIns="0" bIns="0" rtlCol="0"/>
            <a:lstStyle/>
            <a:p>
              <a:endParaRPr/>
            </a:p>
          </p:txBody>
        </p:sp>
      </p:grpSp>
      <p:sp>
        <p:nvSpPr>
          <p:cNvPr id="35" name="object 35"/>
          <p:cNvSpPr txBox="1"/>
          <p:nvPr/>
        </p:nvSpPr>
        <p:spPr>
          <a:xfrm>
            <a:off x="5797296" y="5611367"/>
            <a:ext cx="2585085" cy="989330"/>
          </a:xfrm>
          <a:prstGeom prst="rect">
            <a:avLst/>
          </a:prstGeom>
          <a:ln w="6096">
            <a:solidFill>
              <a:srgbClr val="EC7C30"/>
            </a:solidFill>
          </a:ln>
        </p:spPr>
        <p:txBody>
          <a:bodyPr vert="horz" wrap="square" lIns="0" tIns="26034" rIns="0" bIns="0" rtlCol="0">
            <a:spAutoFit/>
          </a:bodyPr>
          <a:lstStyle/>
          <a:p>
            <a:pPr marL="241300">
              <a:lnSpc>
                <a:spcPct val="100000"/>
              </a:lnSpc>
              <a:spcBef>
                <a:spcPts val="204"/>
              </a:spcBef>
            </a:pPr>
            <a:r>
              <a:rPr sz="2400" spc="-15" dirty="0">
                <a:latin typeface="Calibri"/>
                <a:cs typeface="Calibri"/>
              </a:rPr>
              <a:t>|First</a:t>
            </a:r>
            <a:r>
              <a:rPr sz="2400" spc="-114" dirty="0">
                <a:latin typeface="Calibri"/>
                <a:cs typeface="Calibri"/>
              </a:rPr>
              <a:t> </a:t>
            </a:r>
            <a:r>
              <a:rPr sz="2400" spc="-10" dirty="0">
                <a:latin typeface="Calibri"/>
                <a:cs typeface="Calibri"/>
              </a:rPr>
              <a:t>derivative|</a:t>
            </a:r>
            <a:endParaRPr sz="2400">
              <a:latin typeface="Calibri"/>
              <a:cs typeface="Calibri"/>
            </a:endParaRPr>
          </a:p>
          <a:p>
            <a:pPr marL="174625">
              <a:lnSpc>
                <a:spcPct val="100000"/>
              </a:lnSpc>
              <a:spcBef>
                <a:spcPts val="1280"/>
              </a:spcBef>
            </a:pPr>
            <a:r>
              <a:rPr sz="2400" spc="-10" dirty="0">
                <a:latin typeface="Calibri"/>
                <a:cs typeface="Calibri"/>
              </a:rPr>
              <a:t>Second</a:t>
            </a:r>
            <a:r>
              <a:rPr sz="2400" spc="-40" dirty="0">
                <a:latin typeface="Calibri"/>
                <a:cs typeface="Calibri"/>
              </a:rPr>
              <a:t> </a:t>
            </a:r>
            <a:r>
              <a:rPr sz="2400" spc="-15" dirty="0">
                <a:latin typeface="Calibri"/>
                <a:cs typeface="Calibri"/>
              </a:rPr>
              <a:t>derivative</a:t>
            </a:r>
            <a:endParaRPr sz="2400">
              <a:latin typeface="Calibri"/>
              <a:cs typeface="Calibri"/>
            </a:endParaRPr>
          </a:p>
        </p:txBody>
      </p:sp>
      <p:sp>
        <p:nvSpPr>
          <p:cNvPr id="36" name="object 36"/>
          <p:cNvSpPr txBox="1"/>
          <p:nvPr/>
        </p:nvSpPr>
        <p:spPr>
          <a:xfrm>
            <a:off x="7610602" y="1582673"/>
            <a:ext cx="1450340" cy="39116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mbria Math"/>
                <a:cs typeface="Cambria Math"/>
              </a:rPr>
              <a:t>|2𝑎𝑥</a:t>
            </a:r>
            <a:r>
              <a:rPr sz="2625" spc="15" baseline="-15873" dirty="0">
                <a:latin typeface="Cambria Math"/>
                <a:cs typeface="Cambria Math"/>
              </a:rPr>
              <a:t>0</a:t>
            </a:r>
            <a:r>
              <a:rPr sz="2625" spc="307" baseline="-15873" dirty="0">
                <a:latin typeface="Cambria Math"/>
                <a:cs typeface="Cambria Math"/>
              </a:rPr>
              <a:t> </a:t>
            </a:r>
            <a:r>
              <a:rPr sz="2400" dirty="0">
                <a:latin typeface="Cambria Math"/>
                <a:cs typeface="Cambria Math"/>
              </a:rPr>
              <a:t>+</a:t>
            </a:r>
            <a:r>
              <a:rPr sz="2400" spc="-25" dirty="0">
                <a:latin typeface="Cambria Math"/>
                <a:cs typeface="Cambria Math"/>
              </a:rPr>
              <a:t> </a:t>
            </a:r>
            <a:r>
              <a:rPr sz="2400" spc="25" dirty="0">
                <a:latin typeface="Cambria Math"/>
                <a:cs typeface="Cambria Math"/>
              </a:rPr>
              <a:t>𝑏|</a:t>
            </a:r>
            <a:endParaRPr sz="2400">
              <a:latin typeface="Cambria Math"/>
              <a:cs typeface="Cambria Math"/>
            </a:endParaRPr>
          </a:p>
        </p:txBody>
      </p:sp>
      <p:sp>
        <p:nvSpPr>
          <p:cNvPr id="37" name="object 37"/>
          <p:cNvSpPr txBox="1"/>
          <p:nvPr/>
        </p:nvSpPr>
        <p:spPr>
          <a:xfrm>
            <a:off x="8183118" y="2017014"/>
            <a:ext cx="36512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2𝑎</a:t>
            </a:r>
            <a:endParaRPr sz="2400">
              <a:latin typeface="Cambria Math"/>
              <a:cs typeface="Cambria Math"/>
            </a:endParaRPr>
          </a:p>
        </p:txBody>
      </p:sp>
      <p:grpSp>
        <p:nvGrpSpPr>
          <p:cNvPr id="38" name="object 38"/>
          <p:cNvGrpSpPr/>
          <p:nvPr/>
        </p:nvGrpSpPr>
        <p:grpSpPr>
          <a:xfrm>
            <a:off x="6525768" y="1932432"/>
            <a:ext cx="2086610" cy="477520"/>
            <a:chOff x="6525768" y="1932432"/>
            <a:chExt cx="2086610" cy="477520"/>
          </a:xfrm>
        </p:grpSpPr>
        <p:sp>
          <p:nvSpPr>
            <p:cNvPr id="39" name="object 39"/>
            <p:cNvSpPr/>
            <p:nvPr/>
          </p:nvSpPr>
          <p:spPr>
            <a:xfrm>
              <a:off x="6525768" y="1932432"/>
              <a:ext cx="1089025" cy="228600"/>
            </a:xfrm>
            <a:custGeom>
              <a:avLst/>
              <a:gdLst/>
              <a:ahLst/>
              <a:cxnLst/>
              <a:rect l="l" t="t" r="r" b="b"/>
              <a:pathLst>
                <a:path w="1089025" h="228600">
                  <a:moveTo>
                    <a:pt x="859916" y="0"/>
                  </a:moveTo>
                  <a:lnTo>
                    <a:pt x="859916" y="228600"/>
                  </a:lnTo>
                  <a:lnTo>
                    <a:pt x="1012316" y="152400"/>
                  </a:lnTo>
                  <a:lnTo>
                    <a:pt x="898016" y="152400"/>
                  </a:lnTo>
                  <a:lnTo>
                    <a:pt x="898016" y="76200"/>
                  </a:lnTo>
                  <a:lnTo>
                    <a:pt x="1012316" y="76200"/>
                  </a:lnTo>
                  <a:lnTo>
                    <a:pt x="859916" y="0"/>
                  </a:lnTo>
                  <a:close/>
                </a:path>
                <a:path w="1089025" h="228600">
                  <a:moveTo>
                    <a:pt x="859916" y="76200"/>
                  </a:moveTo>
                  <a:lnTo>
                    <a:pt x="0" y="76200"/>
                  </a:lnTo>
                  <a:lnTo>
                    <a:pt x="0" y="152400"/>
                  </a:lnTo>
                  <a:lnTo>
                    <a:pt x="859916" y="152400"/>
                  </a:lnTo>
                  <a:lnTo>
                    <a:pt x="859916" y="76200"/>
                  </a:lnTo>
                  <a:close/>
                </a:path>
                <a:path w="1089025" h="228600">
                  <a:moveTo>
                    <a:pt x="1012316" y="76200"/>
                  </a:moveTo>
                  <a:lnTo>
                    <a:pt x="898016" y="76200"/>
                  </a:lnTo>
                  <a:lnTo>
                    <a:pt x="898016" y="152400"/>
                  </a:lnTo>
                  <a:lnTo>
                    <a:pt x="1012316" y="152400"/>
                  </a:lnTo>
                  <a:lnTo>
                    <a:pt x="1088516" y="114300"/>
                  </a:lnTo>
                  <a:lnTo>
                    <a:pt x="1012316" y="76200"/>
                  </a:lnTo>
                  <a:close/>
                </a:path>
              </a:pathLst>
            </a:custGeom>
            <a:solidFill>
              <a:srgbClr val="00AF50"/>
            </a:solidFill>
          </p:spPr>
          <p:txBody>
            <a:bodyPr wrap="square" lIns="0" tIns="0" rIns="0" bIns="0" rtlCol="0"/>
            <a:lstStyle/>
            <a:p>
              <a:endParaRPr/>
            </a:p>
          </p:txBody>
        </p:sp>
        <p:sp>
          <p:nvSpPr>
            <p:cNvPr id="40" name="object 40"/>
            <p:cNvSpPr/>
            <p:nvPr/>
          </p:nvSpPr>
          <p:spPr>
            <a:xfrm>
              <a:off x="8146542" y="2085594"/>
              <a:ext cx="447040" cy="304800"/>
            </a:xfrm>
            <a:custGeom>
              <a:avLst/>
              <a:gdLst/>
              <a:ahLst/>
              <a:cxnLst/>
              <a:rect l="l" t="t" r="r" b="b"/>
              <a:pathLst>
                <a:path w="447040" h="304800">
                  <a:moveTo>
                    <a:pt x="0" y="304800"/>
                  </a:moveTo>
                  <a:lnTo>
                    <a:pt x="446531" y="304800"/>
                  </a:lnTo>
                  <a:lnTo>
                    <a:pt x="446531" y="0"/>
                  </a:lnTo>
                  <a:lnTo>
                    <a:pt x="0" y="0"/>
                  </a:lnTo>
                  <a:lnTo>
                    <a:pt x="0" y="304800"/>
                  </a:lnTo>
                  <a:close/>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45942" y="2307823"/>
            <a:ext cx="8039100" cy="4250055"/>
            <a:chOff x="545942" y="2307823"/>
            <a:chExt cx="8039100" cy="4250055"/>
          </a:xfrm>
        </p:grpSpPr>
        <p:pic>
          <p:nvPicPr>
            <p:cNvPr id="3" name="object 3"/>
            <p:cNvPicPr/>
            <p:nvPr/>
          </p:nvPicPr>
          <p:blipFill>
            <a:blip r:embed="rId3" cstate="print"/>
            <a:stretch>
              <a:fillRect/>
            </a:stretch>
          </p:blipFill>
          <p:spPr>
            <a:xfrm>
              <a:off x="5623560" y="3913631"/>
              <a:ext cx="2961132" cy="2644140"/>
            </a:xfrm>
            <a:prstGeom prst="rect">
              <a:avLst/>
            </a:prstGeom>
          </p:spPr>
        </p:pic>
        <p:pic>
          <p:nvPicPr>
            <p:cNvPr id="4" name="object 4"/>
            <p:cNvPicPr/>
            <p:nvPr/>
          </p:nvPicPr>
          <p:blipFill>
            <a:blip r:embed="rId4" cstate="print"/>
            <a:stretch>
              <a:fillRect/>
            </a:stretch>
          </p:blipFill>
          <p:spPr>
            <a:xfrm>
              <a:off x="545942" y="2307823"/>
              <a:ext cx="4557582" cy="3565062"/>
            </a:xfrm>
            <a:prstGeom prst="rect">
              <a:avLst/>
            </a:prstGeom>
          </p:spPr>
        </p:pic>
      </p:grpSp>
      <p:sp>
        <p:nvSpPr>
          <p:cNvPr id="5" name="object 5"/>
          <p:cNvSpPr txBox="1">
            <a:spLocks noGrp="1"/>
          </p:cNvSpPr>
          <p:nvPr>
            <p:ph type="title"/>
          </p:nvPr>
        </p:nvSpPr>
        <p:spPr>
          <a:xfrm>
            <a:off x="707542" y="308228"/>
            <a:ext cx="4825365" cy="1300480"/>
          </a:xfrm>
          <a:prstGeom prst="rect">
            <a:avLst/>
          </a:prstGeom>
        </p:spPr>
        <p:txBody>
          <a:bodyPr vert="horz" wrap="square" lIns="0" tIns="88900" rIns="0" bIns="0" rtlCol="0">
            <a:spAutoFit/>
          </a:bodyPr>
          <a:lstStyle/>
          <a:p>
            <a:pPr marL="12700" marR="5080">
              <a:lnSpc>
                <a:spcPts val="4750"/>
              </a:lnSpc>
              <a:spcBef>
                <a:spcPts val="700"/>
              </a:spcBef>
            </a:pPr>
            <a:r>
              <a:rPr sz="4400" spc="-5" dirty="0"/>
              <a:t>Comparison</a:t>
            </a:r>
            <a:r>
              <a:rPr sz="4400" spc="-70" dirty="0"/>
              <a:t> </a:t>
            </a:r>
            <a:r>
              <a:rPr sz="4400" spc="-15" dirty="0"/>
              <a:t>between </a:t>
            </a:r>
            <a:r>
              <a:rPr sz="4400" spc="-980" dirty="0"/>
              <a:t> </a:t>
            </a:r>
            <a:r>
              <a:rPr sz="4400" spc="-35" dirty="0"/>
              <a:t>different</a:t>
            </a:r>
            <a:r>
              <a:rPr sz="4400" spc="-45" dirty="0"/>
              <a:t> </a:t>
            </a:r>
            <a:r>
              <a:rPr sz="4400" spc="-25" dirty="0"/>
              <a:t>parameters</a:t>
            </a:r>
            <a:endParaRPr sz="4400"/>
          </a:p>
        </p:txBody>
      </p:sp>
      <p:sp>
        <p:nvSpPr>
          <p:cNvPr id="6" name="object 6"/>
          <p:cNvSpPr txBox="1"/>
          <p:nvPr/>
        </p:nvSpPr>
        <p:spPr>
          <a:xfrm>
            <a:off x="2822194" y="5871768"/>
            <a:ext cx="412750" cy="391160"/>
          </a:xfrm>
          <a:prstGeom prst="rect">
            <a:avLst/>
          </a:prstGeom>
        </p:spPr>
        <p:txBody>
          <a:bodyPr vert="horz" wrap="square" lIns="0" tIns="12700" rIns="0" bIns="0" rtlCol="0">
            <a:spAutoFit/>
          </a:bodyPr>
          <a:lstStyle/>
          <a:p>
            <a:pPr marL="38100">
              <a:lnSpc>
                <a:spcPct val="100000"/>
              </a:lnSpc>
              <a:spcBef>
                <a:spcPts val="100"/>
              </a:spcBef>
            </a:pPr>
            <a:r>
              <a:rPr sz="2400" spc="-55" dirty="0">
                <a:latin typeface="Cambria Math"/>
                <a:cs typeface="Cambria Math"/>
              </a:rPr>
              <a:t>𝑤</a:t>
            </a:r>
            <a:r>
              <a:rPr sz="2625" spc="-82" baseline="-15873" dirty="0">
                <a:latin typeface="Cambria Math"/>
                <a:cs typeface="Cambria Math"/>
              </a:rPr>
              <a:t>1</a:t>
            </a:r>
            <a:endParaRPr sz="2625" baseline="-15873">
              <a:latin typeface="Cambria Math"/>
              <a:cs typeface="Cambria Math"/>
            </a:endParaRPr>
          </a:p>
        </p:txBody>
      </p:sp>
      <p:sp>
        <p:nvSpPr>
          <p:cNvPr id="7" name="object 7"/>
          <p:cNvSpPr txBox="1"/>
          <p:nvPr/>
        </p:nvSpPr>
        <p:spPr>
          <a:xfrm>
            <a:off x="113690" y="3840226"/>
            <a:ext cx="420370"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a:cs typeface="Cambria Math"/>
              </a:rPr>
              <a:t>𝑤</a:t>
            </a:r>
            <a:r>
              <a:rPr sz="2625" spc="-37" baseline="-15873" dirty="0">
                <a:latin typeface="Cambria Math"/>
                <a:cs typeface="Cambria Math"/>
              </a:rPr>
              <a:t>2</a:t>
            </a:r>
            <a:endParaRPr sz="2625" baseline="-15873">
              <a:latin typeface="Cambria Math"/>
              <a:cs typeface="Cambria Math"/>
            </a:endParaRPr>
          </a:p>
        </p:txBody>
      </p:sp>
      <p:grpSp>
        <p:nvGrpSpPr>
          <p:cNvPr id="8" name="object 8"/>
          <p:cNvGrpSpPr/>
          <p:nvPr/>
        </p:nvGrpSpPr>
        <p:grpSpPr>
          <a:xfrm>
            <a:off x="505968" y="2348483"/>
            <a:ext cx="8491855" cy="3636645"/>
            <a:chOff x="505968" y="2348483"/>
            <a:chExt cx="8491855" cy="3636645"/>
          </a:xfrm>
        </p:grpSpPr>
        <p:sp>
          <p:nvSpPr>
            <p:cNvPr id="9" name="object 9"/>
            <p:cNvSpPr/>
            <p:nvPr/>
          </p:nvSpPr>
          <p:spPr>
            <a:xfrm>
              <a:off x="544068" y="4055363"/>
              <a:ext cx="4693920" cy="0"/>
            </a:xfrm>
            <a:custGeom>
              <a:avLst/>
              <a:gdLst/>
              <a:ahLst/>
              <a:cxnLst/>
              <a:rect l="l" t="t" r="r" b="b"/>
              <a:pathLst>
                <a:path w="4693920">
                  <a:moveTo>
                    <a:pt x="0" y="0"/>
                  </a:moveTo>
                  <a:lnTo>
                    <a:pt x="2316480" y="0"/>
                  </a:lnTo>
                </a:path>
                <a:path w="4693920">
                  <a:moveTo>
                    <a:pt x="2392680" y="0"/>
                  </a:moveTo>
                  <a:lnTo>
                    <a:pt x="4693793" y="0"/>
                  </a:lnTo>
                </a:path>
              </a:pathLst>
            </a:custGeom>
            <a:ln w="76200">
              <a:solidFill>
                <a:srgbClr val="006FC0"/>
              </a:solidFill>
            </a:ln>
          </p:spPr>
          <p:txBody>
            <a:bodyPr wrap="square" lIns="0" tIns="0" rIns="0" bIns="0" rtlCol="0"/>
            <a:lstStyle/>
            <a:p>
              <a:endParaRPr/>
            </a:p>
          </p:txBody>
        </p:sp>
        <p:sp>
          <p:nvSpPr>
            <p:cNvPr id="10" name="object 10"/>
            <p:cNvSpPr/>
            <p:nvPr/>
          </p:nvSpPr>
          <p:spPr>
            <a:xfrm>
              <a:off x="2898647" y="2676143"/>
              <a:ext cx="0" cy="3270885"/>
            </a:xfrm>
            <a:custGeom>
              <a:avLst/>
              <a:gdLst/>
              <a:ahLst/>
              <a:cxnLst/>
              <a:rect l="l" t="t" r="r" b="b"/>
              <a:pathLst>
                <a:path h="3270885">
                  <a:moveTo>
                    <a:pt x="0" y="0"/>
                  </a:moveTo>
                  <a:lnTo>
                    <a:pt x="0" y="3270300"/>
                  </a:lnTo>
                </a:path>
              </a:pathLst>
            </a:custGeom>
            <a:ln w="76200">
              <a:solidFill>
                <a:srgbClr val="00AF50"/>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251703" y="2348483"/>
              <a:ext cx="3745992" cy="1470659"/>
            </a:xfrm>
            <a:prstGeom prst="rect">
              <a:avLst/>
            </a:prstGeom>
          </p:spPr>
        </p:pic>
      </p:grpSp>
      <p:sp>
        <p:nvSpPr>
          <p:cNvPr id="12" name="object 12"/>
          <p:cNvSpPr txBox="1"/>
          <p:nvPr/>
        </p:nvSpPr>
        <p:spPr>
          <a:xfrm>
            <a:off x="8450580" y="3339210"/>
            <a:ext cx="412750" cy="391160"/>
          </a:xfrm>
          <a:prstGeom prst="rect">
            <a:avLst/>
          </a:prstGeom>
        </p:spPr>
        <p:txBody>
          <a:bodyPr vert="horz" wrap="square" lIns="0" tIns="12700" rIns="0" bIns="0" rtlCol="0">
            <a:spAutoFit/>
          </a:bodyPr>
          <a:lstStyle/>
          <a:p>
            <a:pPr marL="38100">
              <a:lnSpc>
                <a:spcPct val="100000"/>
              </a:lnSpc>
              <a:spcBef>
                <a:spcPts val="100"/>
              </a:spcBef>
            </a:pPr>
            <a:r>
              <a:rPr sz="2400" spc="-50" dirty="0">
                <a:latin typeface="Cambria Math"/>
                <a:cs typeface="Cambria Math"/>
              </a:rPr>
              <a:t>𝑤</a:t>
            </a:r>
            <a:r>
              <a:rPr sz="2625" spc="-75" baseline="-15873" dirty="0">
                <a:latin typeface="Cambria Math"/>
                <a:cs typeface="Cambria Math"/>
              </a:rPr>
              <a:t>1</a:t>
            </a:r>
            <a:endParaRPr sz="2625" baseline="-15873">
              <a:latin typeface="Cambria Math"/>
              <a:cs typeface="Cambria Math"/>
            </a:endParaRPr>
          </a:p>
        </p:txBody>
      </p:sp>
      <p:sp>
        <p:nvSpPr>
          <p:cNvPr id="13" name="object 13"/>
          <p:cNvSpPr txBox="1"/>
          <p:nvPr/>
        </p:nvSpPr>
        <p:spPr>
          <a:xfrm>
            <a:off x="8476742" y="5870854"/>
            <a:ext cx="420370"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a:cs typeface="Cambria Math"/>
              </a:rPr>
              <a:t>𝑤</a:t>
            </a:r>
            <a:r>
              <a:rPr sz="2625" spc="-37" baseline="-15873" dirty="0">
                <a:latin typeface="Cambria Math"/>
                <a:cs typeface="Cambria Math"/>
              </a:rPr>
              <a:t>2</a:t>
            </a:r>
            <a:endParaRPr sz="2625" baseline="-15873">
              <a:latin typeface="Cambria Math"/>
              <a:cs typeface="Cambria Math"/>
            </a:endParaRPr>
          </a:p>
        </p:txBody>
      </p:sp>
      <p:grpSp>
        <p:nvGrpSpPr>
          <p:cNvPr id="14" name="object 14"/>
          <p:cNvGrpSpPr/>
          <p:nvPr/>
        </p:nvGrpSpPr>
        <p:grpSpPr>
          <a:xfrm>
            <a:off x="5625084" y="2834639"/>
            <a:ext cx="998219" cy="3221990"/>
            <a:chOff x="5625084" y="2834639"/>
            <a:chExt cx="998219" cy="3221990"/>
          </a:xfrm>
        </p:grpSpPr>
        <p:pic>
          <p:nvPicPr>
            <p:cNvPr id="15" name="object 15"/>
            <p:cNvPicPr/>
            <p:nvPr/>
          </p:nvPicPr>
          <p:blipFill>
            <a:blip r:embed="rId6" cstate="print"/>
            <a:stretch>
              <a:fillRect/>
            </a:stretch>
          </p:blipFill>
          <p:spPr>
            <a:xfrm>
              <a:off x="5625084" y="2834639"/>
              <a:ext cx="161544" cy="163068"/>
            </a:xfrm>
            <a:prstGeom prst="rect">
              <a:avLst/>
            </a:prstGeom>
          </p:spPr>
        </p:pic>
        <p:pic>
          <p:nvPicPr>
            <p:cNvPr id="16" name="object 16"/>
            <p:cNvPicPr/>
            <p:nvPr/>
          </p:nvPicPr>
          <p:blipFill>
            <a:blip r:embed="rId7" cstate="print"/>
            <a:stretch>
              <a:fillRect/>
            </a:stretch>
          </p:blipFill>
          <p:spPr>
            <a:xfrm>
              <a:off x="6393180" y="3482339"/>
              <a:ext cx="161544" cy="161544"/>
            </a:xfrm>
            <a:prstGeom prst="rect">
              <a:avLst/>
            </a:prstGeom>
          </p:spPr>
        </p:pic>
        <p:pic>
          <p:nvPicPr>
            <p:cNvPr id="17" name="object 17"/>
            <p:cNvPicPr/>
            <p:nvPr/>
          </p:nvPicPr>
          <p:blipFill>
            <a:blip r:embed="rId8" cstate="print"/>
            <a:stretch>
              <a:fillRect/>
            </a:stretch>
          </p:blipFill>
          <p:spPr>
            <a:xfrm>
              <a:off x="5846064" y="4588763"/>
              <a:ext cx="161544" cy="161543"/>
            </a:xfrm>
            <a:prstGeom prst="rect">
              <a:avLst/>
            </a:prstGeom>
          </p:spPr>
        </p:pic>
        <p:pic>
          <p:nvPicPr>
            <p:cNvPr id="18" name="object 18"/>
            <p:cNvPicPr/>
            <p:nvPr/>
          </p:nvPicPr>
          <p:blipFill>
            <a:blip r:embed="rId9" cstate="print"/>
            <a:stretch>
              <a:fillRect/>
            </a:stretch>
          </p:blipFill>
          <p:spPr>
            <a:xfrm>
              <a:off x="6461760" y="5894832"/>
              <a:ext cx="161544" cy="161544"/>
            </a:xfrm>
            <a:prstGeom prst="rect">
              <a:avLst/>
            </a:prstGeom>
          </p:spPr>
        </p:pic>
      </p:grpSp>
      <p:sp>
        <p:nvSpPr>
          <p:cNvPr id="19" name="object 19"/>
          <p:cNvSpPr txBox="1"/>
          <p:nvPr/>
        </p:nvSpPr>
        <p:spPr>
          <a:xfrm>
            <a:off x="5449061" y="2465070"/>
            <a:ext cx="457200" cy="685800"/>
          </a:xfrm>
          <a:prstGeom prst="rect">
            <a:avLst/>
          </a:prstGeom>
          <a:ln w="38100">
            <a:solidFill>
              <a:srgbClr val="FF0000"/>
            </a:solidFill>
          </a:ln>
        </p:spPr>
        <p:txBody>
          <a:bodyPr vert="horz" wrap="square" lIns="0" tIns="0" rIns="0" bIns="0" rtlCol="0">
            <a:spAutoFit/>
          </a:bodyPr>
          <a:lstStyle/>
          <a:p>
            <a:pPr marL="182880">
              <a:lnSpc>
                <a:spcPts val="2700"/>
              </a:lnSpc>
            </a:pPr>
            <a:r>
              <a:rPr sz="2400" dirty="0">
                <a:solidFill>
                  <a:srgbClr val="006FC0"/>
                </a:solidFill>
                <a:latin typeface="Calibri"/>
                <a:cs typeface="Calibri"/>
              </a:rPr>
              <a:t>a</a:t>
            </a:r>
            <a:endParaRPr sz="2400">
              <a:latin typeface="Calibri"/>
              <a:cs typeface="Calibri"/>
            </a:endParaRPr>
          </a:p>
        </p:txBody>
      </p:sp>
      <p:sp>
        <p:nvSpPr>
          <p:cNvPr id="20" name="object 20"/>
          <p:cNvSpPr txBox="1"/>
          <p:nvPr/>
        </p:nvSpPr>
        <p:spPr>
          <a:xfrm>
            <a:off x="6400927" y="3072510"/>
            <a:ext cx="18605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6FC0"/>
                </a:solidFill>
                <a:latin typeface="Calibri"/>
                <a:cs typeface="Calibri"/>
              </a:rPr>
              <a:t>b</a:t>
            </a:r>
            <a:endParaRPr sz="2400">
              <a:latin typeface="Calibri"/>
              <a:cs typeface="Calibri"/>
            </a:endParaRPr>
          </a:p>
        </p:txBody>
      </p:sp>
      <p:sp>
        <p:nvSpPr>
          <p:cNvPr id="21" name="object 21"/>
          <p:cNvSpPr txBox="1"/>
          <p:nvPr/>
        </p:nvSpPr>
        <p:spPr>
          <a:xfrm>
            <a:off x="5648705" y="4217670"/>
            <a:ext cx="457200" cy="684530"/>
          </a:xfrm>
          <a:prstGeom prst="rect">
            <a:avLst/>
          </a:prstGeom>
          <a:ln w="38100">
            <a:solidFill>
              <a:srgbClr val="FF0000"/>
            </a:solidFill>
          </a:ln>
        </p:spPr>
        <p:txBody>
          <a:bodyPr vert="horz" wrap="square" lIns="0" tIns="0" rIns="0" bIns="0" rtlCol="0">
            <a:spAutoFit/>
          </a:bodyPr>
          <a:lstStyle/>
          <a:p>
            <a:pPr marR="8890" algn="r">
              <a:lnSpc>
                <a:spcPts val="2835"/>
              </a:lnSpc>
            </a:pPr>
            <a:r>
              <a:rPr sz="2400" dirty="0">
                <a:solidFill>
                  <a:srgbClr val="00AF50"/>
                </a:solidFill>
                <a:latin typeface="Calibri"/>
                <a:cs typeface="Calibri"/>
              </a:rPr>
              <a:t>c</a:t>
            </a:r>
            <a:endParaRPr sz="2400">
              <a:latin typeface="Calibri"/>
              <a:cs typeface="Calibri"/>
            </a:endParaRPr>
          </a:p>
        </p:txBody>
      </p:sp>
      <p:sp>
        <p:nvSpPr>
          <p:cNvPr id="22" name="object 22"/>
          <p:cNvSpPr txBox="1"/>
          <p:nvPr/>
        </p:nvSpPr>
        <p:spPr>
          <a:xfrm>
            <a:off x="6526148" y="5511190"/>
            <a:ext cx="18605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AF50"/>
                </a:solidFill>
                <a:latin typeface="Calibri"/>
                <a:cs typeface="Calibri"/>
              </a:rPr>
              <a:t>d</a:t>
            </a:r>
            <a:endParaRPr sz="2400">
              <a:latin typeface="Calibri"/>
              <a:cs typeface="Calibri"/>
            </a:endParaRPr>
          </a:p>
        </p:txBody>
      </p:sp>
      <p:sp>
        <p:nvSpPr>
          <p:cNvPr id="23" name="object 23"/>
          <p:cNvSpPr txBox="1"/>
          <p:nvPr/>
        </p:nvSpPr>
        <p:spPr>
          <a:xfrm>
            <a:off x="6150102" y="4564456"/>
            <a:ext cx="60325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AF50"/>
                </a:solidFill>
                <a:latin typeface="Calibri"/>
                <a:cs typeface="Calibri"/>
              </a:rPr>
              <a:t>c</a:t>
            </a:r>
            <a:r>
              <a:rPr sz="2400" spc="-60" dirty="0">
                <a:solidFill>
                  <a:srgbClr val="00AF50"/>
                </a:solidFill>
                <a:latin typeface="Calibri"/>
                <a:cs typeface="Calibri"/>
              </a:rPr>
              <a:t> </a:t>
            </a:r>
            <a:r>
              <a:rPr sz="2400" dirty="0">
                <a:solidFill>
                  <a:srgbClr val="00AF50"/>
                </a:solidFill>
                <a:latin typeface="Calibri"/>
                <a:cs typeface="Calibri"/>
              </a:rPr>
              <a:t>&gt;</a:t>
            </a:r>
            <a:r>
              <a:rPr sz="2400" spc="-45" dirty="0">
                <a:solidFill>
                  <a:srgbClr val="00AF50"/>
                </a:solidFill>
                <a:latin typeface="Calibri"/>
                <a:cs typeface="Calibri"/>
              </a:rPr>
              <a:t> </a:t>
            </a:r>
            <a:r>
              <a:rPr sz="2400" dirty="0">
                <a:solidFill>
                  <a:srgbClr val="00AF50"/>
                </a:solidFill>
                <a:latin typeface="Calibri"/>
                <a:cs typeface="Calibri"/>
              </a:rPr>
              <a:t>d</a:t>
            </a:r>
            <a:endParaRPr sz="2400">
              <a:latin typeface="Calibri"/>
              <a:cs typeface="Calibri"/>
            </a:endParaRPr>
          </a:p>
        </p:txBody>
      </p:sp>
      <p:sp>
        <p:nvSpPr>
          <p:cNvPr id="24" name="object 24"/>
          <p:cNvSpPr txBox="1"/>
          <p:nvPr/>
        </p:nvSpPr>
        <p:spPr>
          <a:xfrm>
            <a:off x="6075679" y="2178177"/>
            <a:ext cx="6203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6FC0"/>
                </a:solidFill>
                <a:latin typeface="Calibri"/>
                <a:cs typeface="Calibri"/>
              </a:rPr>
              <a:t>a</a:t>
            </a:r>
            <a:r>
              <a:rPr sz="2400" spc="-55" dirty="0">
                <a:solidFill>
                  <a:srgbClr val="006FC0"/>
                </a:solidFill>
                <a:latin typeface="Calibri"/>
                <a:cs typeface="Calibri"/>
              </a:rPr>
              <a:t> </a:t>
            </a:r>
            <a:r>
              <a:rPr sz="2400" dirty="0">
                <a:solidFill>
                  <a:srgbClr val="006FC0"/>
                </a:solidFill>
                <a:latin typeface="Calibri"/>
                <a:cs typeface="Calibri"/>
              </a:rPr>
              <a:t>&gt;</a:t>
            </a:r>
            <a:r>
              <a:rPr sz="2400" spc="-55" dirty="0">
                <a:solidFill>
                  <a:srgbClr val="006FC0"/>
                </a:solidFill>
                <a:latin typeface="Calibri"/>
                <a:cs typeface="Calibri"/>
              </a:rPr>
              <a:t> </a:t>
            </a:r>
            <a:r>
              <a:rPr sz="2400" dirty="0">
                <a:solidFill>
                  <a:srgbClr val="006FC0"/>
                </a:solidFill>
                <a:latin typeface="Calibri"/>
                <a:cs typeface="Calibri"/>
              </a:rPr>
              <a:t>b</a:t>
            </a:r>
            <a:endParaRPr sz="2400">
              <a:latin typeface="Calibri"/>
              <a:cs typeface="Calibri"/>
            </a:endParaRPr>
          </a:p>
        </p:txBody>
      </p:sp>
      <p:grpSp>
        <p:nvGrpSpPr>
          <p:cNvPr id="25" name="object 25"/>
          <p:cNvGrpSpPr/>
          <p:nvPr/>
        </p:nvGrpSpPr>
        <p:grpSpPr>
          <a:xfrm>
            <a:off x="5970904" y="266572"/>
            <a:ext cx="2850515" cy="1205865"/>
            <a:chOff x="5970904" y="266572"/>
            <a:chExt cx="2850515" cy="1205865"/>
          </a:xfrm>
        </p:grpSpPr>
        <p:pic>
          <p:nvPicPr>
            <p:cNvPr id="26" name="object 26"/>
            <p:cNvPicPr/>
            <p:nvPr/>
          </p:nvPicPr>
          <p:blipFill>
            <a:blip r:embed="rId10" cstate="print"/>
            <a:stretch>
              <a:fillRect/>
            </a:stretch>
          </p:blipFill>
          <p:spPr>
            <a:xfrm>
              <a:off x="5974079" y="269747"/>
              <a:ext cx="2843783" cy="1199388"/>
            </a:xfrm>
            <a:prstGeom prst="rect">
              <a:avLst/>
            </a:prstGeom>
          </p:spPr>
        </p:pic>
        <p:sp>
          <p:nvSpPr>
            <p:cNvPr id="27" name="object 27"/>
            <p:cNvSpPr/>
            <p:nvPr/>
          </p:nvSpPr>
          <p:spPr>
            <a:xfrm>
              <a:off x="5974079" y="269747"/>
              <a:ext cx="2844165" cy="1199515"/>
            </a:xfrm>
            <a:custGeom>
              <a:avLst/>
              <a:gdLst/>
              <a:ahLst/>
              <a:cxnLst/>
              <a:rect l="l" t="t" r="r" b="b"/>
              <a:pathLst>
                <a:path w="2844165" h="1199515">
                  <a:moveTo>
                    <a:pt x="0" y="1199388"/>
                  </a:moveTo>
                  <a:lnTo>
                    <a:pt x="2843783" y="1199388"/>
                  </a:lnTo>
                  <a:lnTo>
                    <a:pt x="2843783" y="0"/>
                  </a:lnTo>
                  <a:lnTo>
                    <a:pt x="0" y="0"/>
                  </a:lnTo>
                  <a:lnTo>
                    <a:pt x="0" y="1199388"/>
                  </a:lnTo>
                  <a:close/>
                </a:path>
              </a:pathLst>
            </a:custGeom>
            <a:ln w="6096">
              <a:solidFill>
                <a:srgbClr val="5B9BD4"/>
              </a:solidFill>
            </a:ln>
          </p:spPr>
          <p:txBody>
            <a:bodyPr wrap="square" lIns="0" tIns="0" rIns="0" bIns="0" rtlCol="0"/>
            <a:lstStyle/>
            <a:p>
              <a:endParaRPr/>
            </a:p>
          </p:txBody>
        </p:sp>
      </p:grpSp>
      <p:sp>
        <p:nvSpPr>
          <p:cNvPr id="28" name="object 28"/>
          <p:cNvSpPr txBox="1"/>
          <p:nvPr/>
        </p:nvSpPr>
        <p:spPr>
          <a:xfrm>
            <a:off x="6028690" y="282702"/>
            <a:ext cx="2597150" cy="1123315"/>
          </a:xfrm>
          <a:prstGeom prst="rect">
            <a:avLst/>
          </a:prstGeom>
        </p:spPr>
        <p:txBody>
          <a:bodyPr vert="horz" wrap="square" lIns="0" tIns="12700" rIns="0" bIns="0" rtlCol="0">
            <a:spAutoFit/>
          </a:bodyPr>
          <a:lstStyle/>
          <a:p>
            <a:pPr marL="38100" marR="30480">
              <a:lnSpc>
                <a:spcPct val="100000"/>
              </a:lnSpc>
              <a:spcBef>
                <a:spcPts val="100"/>
              </a:spcBef>
            </a:pPr>
            <a:r>
              <a:rPr sz="2400" spc="-15" dirty="0">
                <a:latin typeface="Calibri"/>
                <a:cs typeface="Calibri"/>
              </a:rPr>
              <a:t>Larger </a:t>
            </a:r>
            <a:r>
              <a:rPr sz="2400" spc="-10" dirty="0">
                <a:latin typeface="Calibri"/>
                <a:cs typeface="Calibri"/>
              </a:rPr>
              <a:t>1</a:t>
            </a:r>
            <a:r>
              <a:rPr sz="2400" spc="-15" baseline="24305" dirty="0">
                <a:latin typeface="Calibri"/>
                <a:cs typeface="Calibri"/>
              </a:rPr>
              <a:t>st</a:t>
            </a:r>
            <a:r>
              <a:rPr sz="2400" spc="-7" baseline="24305" dirty="0">
                <a:latin typeface="Calibri"/>
                <a:cs typeface="Calibri"/>
              </a:rPr>
              <a:t> </a:t>
            </a:r>
            <a:r>
              <a:rPr sz="2400" spc="-15" dirty="0">
                <a:latin typeface="Calibri"/>
                <a:cs typeface="Calibri"/>
              </a:rPr>
              <a:t>order </a:t>
            </a:r>
            <a:r>
              <a:rPr sz="2400" spc="-10" dirty="0">
                <a:latin typeface="Calibri"/>
                <a:cs typeface="Calibri"/>
              </a:rPr>
              <a:t> </a:t>
            </a:r>
            <a:r>
              <a:rPr sz="2400" spc="-15" dirty="0">
                <a:latin typeface="Calibri"/>
                <a:cs typeface="Calibri"/>
              </a:rPr>
              <a:t>derivative </a:t>
            </a:r>
            <a:r>
              <a:rPr sz="2400" dirty="0">
                <a:latin typeface="Calibri"/>
                <a:cs typeface="Calibri"/>
              </a:rPr>
              <a:t>means </a:t>
            </a:r>
            <a:r>
              <a:rPr sz="2400" spc="-20" dirty="0">
                <a:latin typeface="Calibri"/>
                <a:cs typeface="Calibri"/>
              </a:rPr>
              <a:t>far </a:t>
            </a:r>
            <a:r>
              <a:rPr sz="2400" spc="-535" dirty="0">
                <a:latin typeface="Calibri"/>
                <a:cs typeface="Calibri"/>
              </a:rPr>
              <a:t> </a:t>
            </a:r>
            <a:r>
              <a:rPr sz="2400" spc="-15" dirty="0">
                <a:latin typeface="Calibri"/>
                <a:cs typeface="Calibri"/>
              </a:rPr>
              <a:t>from</a:t>
            </a:r>
            <a:r>
              <a:rPr sz="2400" spc="-30"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minima</a:t>
            </a:r>
            <a:endParaRPr sz="2400">
              <a:latin typeface="Calibri"/>
              <a:cs typeface="Calibri"/>
            </a:endParaRPr>
          </a:p>
        </p:txBody>
      </p:sp>
      <p:sp>
        <p:nvSpPr>
          <p:cNvPr id="29" name="object 29"/>
          <p:cNvSpPr txBox="1"/>
          <p:nvPr/>
        </p:nvSpPr>
        <p:spPr>
          <a:xfrm>
            <a:off x="5860160" y="1468373"/>
            <a:ext cx="304863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Do</a:t>
            </a:r>
            <a:r>
              <a:rPr sz="2400" spc="-25" dirty="0">
                <a:solidFill>
                  <a:srgbClr val="FF0000"/>
                </a:solidFill>
                <a:latin typeface="Calibri"/>
                <a:cs typeface="Calibri"/>
              </a:rPr>
              <a:t> </a:t>
            </a:r>
            <a:r>
              <a:rPr sz="2400" spc="-10" dirty="0">
                <a:solidFill>
                  <a:srgbClr val="FF0000"/>
                </a:solidFill>
                <a:latin typeface="Calibri"/>
                <a:cs typeface="Calibri"/>
              </a:rPr>
              <a:t>not</a:t>
            </a:r>
            <a:r>
              <a:rPr sz="2400" spc="-15" dirty="0">
                <a:solidFill>
                  <a:srgbClr val="FF0000"/>
                </a:solidFill>
                <a:latin typeface="Calibri"/>
                <a:cs typeface="Calibri"/>
              </a:rPr>
              <a:t> </a:t>
            </a:r>
            <a:r>
              <a:rPr sz="2400" spc="-10" dirty="0">
                <a:solidFill>
                  <a:srgbClr val="FF0000"/>
                </a:solidFill>
                <a:latin typeface="Calibri"/>
                <a:cs typeface="Calibri"/>
              </a:rPr>
              <a:t>cross</a:t>
            </a:r>
            <a:r>
              <a:rPr sz="2400" spc="-35" dirty="0">
                <a:solidFill>
                  <a:srgbClr val="FF0000"/>
                </a:solidFill>
                <a:latin typeface="Calibri"/>
                <a:cs typeface="Calibri"/>
              </a:rPr>
              <a:t> </a:t>
            </a:r>
            <a:r>
              <a:rPr sz="2400" spc="-15" dirty="0">
                <a:solidFill>
                  <a:srgbClr val="FF0000"/>
                </a:solidFill>
                <a:latin typeface="Calibri"/>
                <a:cs typeface="Calibri"/>
              </a:rPr>
              <a:t>parameters</a:t>
            </a:r>
            <a:endParaRPr sz="2400">
              <a:latin typeface="Calibri"/>
              <a:cs typeface="Calibri"/>
            </a:endParaRPr>
          </a:p>
        </p:txBody>
      </p:sp>
      <p:sp>
        <p:nvSpPr>
          <p:cNvPr id="30" name="object 30"/>
          <p:cNvSpPr/>
          <p:nvPr/>
        </p:nvSpPr>
        <p:spPr>
          <a:xfrm>
            <a:off x="5876544" y="460248"/>
            <a:ext cx="3100070" cy="979169"/>
          </a:xfrm>
          <a:custGeom>
            <a:avLst/>
            <a:gdLst/>
            <a:ahLst/>
            <a:cxnLst/>
            <a:rect l="l" t="t" r="r" b="b"/>
            <a:pathLst>
              <a:path w="3100070" h="979169">
                <a:moveTo>
                  <a:pt x="0" y="0"/>
                </a:moveTo>
                <a:lnTo>
                  <a:pt x="3099561" y="978915"/>
                </a:lnTo>
              </a:path>
            </a:pathLst>
          </a:custGeom>
          <a:ln w="57912">
            <a:solidFill>
              <a:srgbClr val="FF0000"/>
            </a:solidFill>
          </a:ln>
        </p:spPr>
        <p:txBody>
          <a:bodyPr wrap="square" lIns="0" tIns="0" rIns="0" bIns="0" rtlCol="0"/>
          <a:lstStyle/>
          <a:p>
            <a:endParaRPr/>
          </a:p>
        </p:txBody>
      </p:sp>
      <p:grpSp>
        <p:nvGrpSpPr>
          <p:cNvPr id="31" name="object 31"/>
          <p:cNvGrpSpPr/>
          <p:nvPr/>
        </p:nvGrpSpPr>
        <p:grpSpPr>
          <a:xfrm>
            <a:off x="2515997" y="1682369"/>
            <a:ext cx="2591435" cy="996950"/>
            <a:chOff x="2515997" y="1682369"/>
            <a:chExt cx="2591435" cy="996950"/>
          </a:xfrm>
        </p:grpSpPr>
        <p:pic>
          <p:nvPicPr>
            <p:cNvPr id="32" name="object 32"/>
            <p:cNvPicPr/>
            <p:nvPr/>
          </p:nvPicPr>
          <p:blipFill>
            <a:blip r:embed="rId11" cstate="print"/>
            <a:stretch>
              <a:fillRect/>
            </a:stretch>
          </p:blipFill>
          <p:spPr>
            <a:xfrm>
              <a:off x="2519172" y="1685544"/>
              <a:ext cx="2584704" cy="990600"/>
            </a:xfrm>
            <a:prstGeom prst="rect">
              <a:avLst/>
            </a:prstGeom>
          </p:spPr>
        </p:pic>
        <p:sp>
          <p:nvSpPr>
            <p:cNvPr id="33" name="object 33"/>
            <p:cNvSpPr/>
            <p:nvPr/>
          </p:nvSpPr>
          <p:spPr>
            <a:xfrm>
              <a:off x="2519172" y="1685544"/>
              <a:ext cx="2585085" cy="990600"/>
            </a:xfrm>
            <a:custGeom>
              <a:avLst/>
              <a:gdLst/>
              <a:ahLst/>
              <a:cxnLst/>
              <a:rect l="l" t="t" r="r" b="b"/>
              <a:pathLst>
                <a:path w="2585085" h="990600">
                  <a:moveTo>
                    <a:pt x="0" y="990600"/>
                  </a:moveTo>
                  <a:lnTo>
                    <a:pt x="2584704" y="990600"/>
                  </a:lnTo>
                  <a:lnTo>
                    <a:pt x="2584704" y="0"/>
                  </a:lnTo>
                  <a:lnTo>
                    <a:pt x="0" y="0"/>
                  </a:lnTo>
                  <a:lnTo>
                    <a:pt x="0" y="990600"/>
                  </a:lnTo>
                  <a:close/>
                </a:path>
              </a:pathLst>
            </a:custGeom>
            <a:ln w="6096">
              <a:solidFill>
                <a:srgbClr val="EC7C30"/>
              </a:solidFill>
            </a:ln>
          </p:spPr>
          <p:txBody>
            <a:bodyPr wrap="square" lIns="0" tIns="0" rIns="0" bIns="0" rtlCol="0"/>
            <a:lstStyle/>
            <a:p>
              <a:endParaRPr/>
            </a:p>
          </p:txBody>
        </p:sp>
        <p:sp>
          <p:nvSpPr>
            <p:cNvPr id="34" name="object 34"/>
            <p:cNvSpPr/>
            <p:nvPr/>
          </p:nvSpPr>
          <p:spPr>
            <a:xfrm>
              <a:off x="2605278" y="2166366"/>
              <a:ext cx="2370455" cy="0"/>
            </a:xfrm>
            <a:custGeom>
              <a:avLst/>
              <a:gdLst/>
              <a:ahLst/>
              <a:cxnLst/>
              <a:rect l="l" t="t" r="r" b="b"/>
              <a:pathLst>
                <a:path w="2370454">
                  <a:moveTo>
                    <a:pt x="0" y="0"/>
                  </a:moveTo>
                  <a:lnTo>
                    <a:pt x="2370455" y="0"/>
                  </a:lnTo>
                </a:path>
              </a:pathLst>
            </a:custGeom>
            <a:ln w="38100">
              <a:solidFill>
                <a:srgbClr val="006FC0"/>
              </a:solidFill>
            </a:ln>
          </p:spPr>
          <p:txBody>
            <a:bodyPr wrap="square" lIns="0" tIns="0" rIns="0" bIns="0" rtlCol="0"/>
            <a:lstStyle/>
            <a:p>
              <a:endParaRPr/>
            </a:p>
          </p:txBody>
        </p:sp>
      </p:grpSp>
      <p:sp>
        <p:nvSpPr>
          <p:cNvPr id="35" name="object 35"/>
          <p:cNvSpPr txBox="1"/>
          <p:nvPr/>
        </p:nvSpPr>
        <p:spPr>
          <a:xfrm>
            <a:off x="2519172" y="1685544"/>
            <a:ext cx="2585085" cy="990600"/>
          </a:xfrm>
          <a:prstGeom prst="rect">
            <a:avLst/>
          </a:prstGeom>
          <a:ln w="6096">
            <a:solidFill>
              <a:srgbClr val="EC7C30"/>
            </a:solidFill>
          </a:ln>
        </p:spPr>
        <p:txBody>
          <a:bodyPr vert="horz" wrap="square" lIns="0" tIns="26670" rIns="0" bIns="0" rtlCol="0">
            <a:spAutoFit/>
          </a:bodyPr>
          <a:lstStyle/>
          <a:p>
            <a:pPr marL="241300">
              <a:lnSpc>
                <a:spcPct val="100000"/>
              </a:lnSpc>
              <a:spcBef>
                <a:spcPts val="210"/>
              </a:spcBef>
            </a:pPr>
            <a:r>
              <a:rPr sz="2400" spc="-15" dirty="0">
                <a:latin typeface="Calibri"/>
                <a:cs typeface="Calibri"/>
              </a:rPr>
              <a:t>|First</a:t>
            </a:r>
            <a:r>
              <a:rPr sz="2400" spc="-95" dirty="0">
                <a:latin typeface="Calibri"/>
                <a:cs typeface="Calibri"/>
              </a:rPr>
              <a:t> </a:t>
            </a:r>
            <a:r>
              <a:rPr sz="2400" spc="-10" dirty="0">
                <a:latin typeface="Calibri"/>
                <a:cs typeface="Calibri"/>
              </a:rPr>
              <a:t>derivative|</a:t>
            </a:r>
            <a:endParaRPr sz="2400">
              <a:latin typeface="Calibri"/>
              <a:cs typeface="Calibri"/>
            </a:endParaRPr>
          </a:p>
          <a:p>
            <a:pPr marL="174625">
              <a:lnSpc>
                <a:spcPct val="100000"/>
              </a:lnSpc>
              <a:spcBef>
                <a:spcPts val="1280"/>
              </a:spcBef>
            </a:pPr>
            <a:r>
              <a:rPr sz="2400" spc="-10" dirty="0">
                <a:latin typeface="Calibri"/>
                <a:cs typeface="Calibri"/>
              </a:rPr>
              <a:t>Second</a:t>
            </a:r>
            <a:r>
              <a:rPr sz="2400" spc="-40" dirty="0">
                <a:latin typeface="Calibri"/>
                <a:cs typeface="Calibri"/>
              </a:rPr>
              <a:t> </a:t>
            </a:r>
            <a:r>
              <a:rPr sz="2400" spc="-15" dirty="0">
                <a:latin typeface="Calibri"/>
                <a:cs typeface="Calibri"/>
              </a:rPr>
              <a:t>derivative</a:t>
            </a:r>
            <a:endParaRPr sz="2400">
              <a:latin typeface="Calibri"/>
              <a:cs typeface="Calibri"/>
            </a:endParaRPr>
          </a:p>
        </p:txBody>
      </p:sp>
      <p:sp>
        <p:nvSpPr>
          <p:cNvPr id="36" name="object 36"/>
          <p:cNvSpPr txBox="1"/>
          <p:nvPr/>
        </p:nvSpPr>
        <p:spPr>
          <a:xfrm>
            <a:off x="521614" y="1884679"/>
            <a:ext cx="19380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The</a:t>
            </a:r>
            <a:r>
              <a:rPr sz="2400" spc="-25" dirty="0">
                <a:solidFill>
                  <a:srgbClr val="FF0000"/>
                </a:solidFill>
                <a:latin typeface="Calibri"/>
                <a:cs typeface="Calibri"/>
              </a:rPr>
              <a:t> </a:t>
            </a:r>
            <a:r>
              <a:rPr sz="2400" spc="-10" dirty="0">
                <a:solidFill>
                  <a:srgbClr val="FF0000"/>
                </a:solidFill>
                <a:latin typeface="Calibri"/>
                <a:cs typeface="Calibri"/>
              </a:rPr>
              <a:t>best</a:t>
            </a:r>
            <a:r>
              <a:rPr sz="2400" spc="-40" dirty="0">
                <a:solidFill>
                  <a:srgbClr val="FF0000"/>
                </a:solidFill>
                <a:latin typeface="Calibri"/>
                <a:cs typeface="Calibri"/>
              </a:rPr>
              <a:t> </a:t>
            </a:r>
            <a:r>
              <a:rPr sz="2400" spc="-15" dirty="0">
                <a:solidFill>
                  <a:srgbClr val="FF0000"/>
                </a:solidFill>
                <a:latin typeface="Calibri"/>
                <a:cs typeface="Calibri"/>
              </a:rPr>
              <a:t>step</a:t>
            </a:r>
            <a:r>
              <a:rPr sz="2400" spc="-25" dirty="0">
                <a:solidFill>
                  <a:srgbClr val="FF0000"/>
                </a:solidFill>
                <a:latin typeface="Calibri"/>
                <a:cs typeface="Calibri"/>
              </a:rPr>
              <a:t> </a:t>
            </a:r>
            <a:r>
              <a:rPr sz="2400" dirty="0">
                <a:solidFill>
                  <a:srgbClr val="FF0000"/>
                </a:solidFill>
                <a:latin typeface="Calibri"/>
                <a:cs typeface="Calibri"/>
              </a:rPr>
              <a:t>is</a:t>
            </a:r>
            <a:endParaRPr sz="2400">
              <a:latin typeface="Calibri"/>
              <a:cs typeface="Calibri"/>
            </a:endParaRPr>
          </a:p>
        </p:txBody>
      </p:sp>
      <p:grpSp>
        <p:nvGrpSpPr>
          <p:cNvPr id="37" name="object 37"/>
          <p:cNvGrpSpPr/>
          <p:nvPr/>
        </p:nvGrpSpPr>
        <p:grpSpPr>
          <a:xfrm>
            <a:off x="3203448" y="4703064"/>
            <a:ext cx="1835150" cy="1120140"/>
            <a:chOff x="3203448" y="4703064"/>
            <a:chExt cx="1835150" cy="1120140"/>
          </a:xfrm>
        </p:grpSpPr>
        <p:pic>
          <p:nvPicPr>
            <p:cNvPr id="38" name="object 38"/>
            <p:cNvPicPr/>
            <p:nvPr/>
          </p:nvPicPr>
          <p:blipFill>
            <a:blip r:embed="rId12" cstate="print"/>
            <a:stretch>
              <a:fillRect/>
            </a:stretch>
          </p:blipFill>
          <p:spPr>
            <a:xfrm>
              <a:off x="3203448" y="4757928"/>
              <a:ext cx="1834896" cy="918972"/>
            </a:xfrm>
            <a:prstGeom prst="rect">
              <a:avLst/>
            </a:prstGeom>
          </p:spPr>
        </p:pic>
        <p:pic>
          <p:nvPicPr>
            <p:cNvPr id="39" name="object 39"/>
            <p:cNvPicPr/>
            <p:nvPr/>
          </p:nvPicPr>
          <p:blipFill>
            <a:blip r:embed="rId13" cstate="print"/>
            <a:stretch>
              <a:fillRect/>
            </a:stretch>
          </p:blipFill>
          <p:spPr>
            <a:xfrm>
              <a:off x="3415284" y="4703064"/>
              <a:ext cx="1475232" cy="1120140"/>
            </a:xfrm>
            <a:prstGeom prst="rect">
              <a:avLst/>
            </a:prstGeom>
          </p:spPr>
        </p:pic>
        <p:pic>
          <p:nvPicPr>
            <p:cNvPr id="40" name="object 40"/>
            <p:cNvPicPr/>
            <p:nvPr/>
          </p:nvPicPr>
          <p:blipFill>
            <a:blip r:embed="rId14" cstate="print"/>
            <a:stretch>
              <a:fillRect/>
            </a:stretch>
          </p:blipFill>
          <p:spPr>
            <a:xfrm>
              <a:off x="3262884" y="4797552"/>
              <a:ext cx="1720595" cy="806196"/>
            </a:xfrm>
            <a:prstGeom prst="rect">
              <a:avLst/>
            </a:prstGeom>
          </p:spPr>
        </p:pic>
      </p:grpSp>
      <p:sp>
        <p:nvSpPr>
          <p:cNvPr id="41" name="object 41"/>
          <p:cNvSpPr txBox="1"/>
          <p:nvPr/>
        </p:nvSpPr>
        <p:spPr>
          <a:xfrm>
            <a:off x="3262884" y="4797552"/>
            <a:ext cx="1720850" cy="806450"/>
          </a:xfrm>
          <a:prstGeom prst="rect">
            <a:avLst/>
          </a:prstGeom>
        </p:spPr>
        <p:txBody>
          <a:bodyPr vert="horz" wrap="square" lIns="0" tIns="19050" rIns="0" bIns="0" rtlCol="0">
            <a:spAutoFit/>
          </a:bodyPr>
          <a:lstStyle/>
          <a:p>
            <a:pPr marL="410845" marR="388620" indent="-15240">
              <a:lnSpc>
                <a:spcPct val="100000"/>
              </a:lnSpc>
              <a:spcBef>
                <a:spcPts val="150"/>
              </a:spcBef>
            </a:pPr>
            <a:r>
              <a:rPr sz="2400" spc="-5" dirty="0">
                <a:solidFill>
                  <a:srgbClr val="FFFFFF"/>
                </a:solidFill>
                <a:latin typeface="Calibri"/>
                <a:cs typeface="Calibri"/>
              </a:rPr>
              <a:t>Sm</a:t>
            </a:r>
            <a:r>
              <a:rPr sz="2400" dirty="0">
                <a:solidFill>
                  <a:srgbClr val="FFFFFF"/>
                </a:solidFill>
                <a:latin typeface="Calibri"/>
                <a:cs typeface="Calibri"/>
              </a:rPr>
              <a:t>aller  </a:t>
            </a:r>
            <a:r>
              <a:rPr sz="2400" spc="-10" dirty="0">
                <a:solidFill>
                  <a:srgbClr val="FFFFFF"/>
                </a:solidFill>
                <a:latin typeface="Calibri"/>
                <a:cs typeface="Calibri"/>
              </a:rPr>
              <a:t>Second</a:t>
            </a:r>
            <a:endParaRPr sz="2400">
              <a:latin typeface="Calibri"/>
              <a:cs typeface="Calibri"/>
            </a:endParaRPr>
          </a:p>
        </p:txBody>
      </p:sp>
      <p:grpSp>
        <p:nvGrpSpPr>
          <p:cNvPr id="42" name="object 42"/>
          <p:cNvGrpSpPr/>
          <p:nvPr/>
        </p:nvGrpSpPr>
        <p:grpSpPr>
          <a:xfrm>
            <a:off x="714755" y="2426207"/>
            <a:ext cx="2546350" cy="2875915"/>
            <a:chOff x="714755" y="2426207"/>
            <a:chExt cx="2546350" cy="2875915"/>
          </a:xfrm>
        </p:grpSpPr>
        <p:sp>
          <p:nvSpPr>
            <p:cNvPr id="43" name="object 43"/>
            <p:cNvSpPr/>
            <p:nvPr/>
          </p:nvSpPr>
          <p:spPr>
            <a:xfrm>
              <a:off x="1260347" y="5128259"/>
              <a:ext cx="2000250" cy="173990"/>
            </a:xfrm>
            <a:custGeom>
              <a:avLst/>
              <a:gdLst/>
              <a:ahLst/>
              <a:cxnLst/>
              <a:rect l="l" t="t" r="r" b="b"/>
              <a:pathLst>
                <a:path w="2000250" h="173989">
                  <a:moveTo>
                    <a:pt x="1826514" y="0"/>
                  </a:moveTo>
                  <a:lnTo>
                    <a:pt x="1826514" y="173735"/>
                  </a:lnTo>
                  <a:lnTo>
                    <a:pt x="1942338" y="115823"/>
                  </a:lnTo>
                  <a:lnTo>
                    <a:pt x="1855470" y="115823"/>
                  </a:lnTo>
                  <a:lnTo>
                    <a:pt x="1855470" y="57912"/>
                  </a:lnTo>
                  <a:lnTo>
                    <a:pt x="1942338" y="57912"/>
                  </a:lnTo>
                  <a:lnTo>
                    <a:pt x="1826514" y="0"/>
                  </a:lnTo>
                  <a:close/>
                </a:path>
                <a:path w="2000250" h="173989">
                  <a:moveTo>
                    <a:pt x="1826514" y="57912"/>
                  </a:moveTo>
                  <a:lnTo>
                    <a:pt x="0" y="57912"/>
                  </a:lnTo>
                  <a:lnTo>
                    <a:pt x="0" y="115823"/>
                  </a:lnTo>
                  <a:lnTo>
                    <a:pt x="1826514" y="115823"/>
                  </a:lnTo>
                  <a:lnTo>
                    <a:pt x="1826514" y="57912"/>
                  </a:lnTo>
                  <a:close/>
                </a:path>
                <a:path w="2000250" h="173989">
                  <a:moveTo>
                    <a:pt x="1942338" y="57912"/>
                  </a:moveTo>
                  <a:lnTo>
                    <a:pt x="1855470" y="57912"/>
                  </a:lnTo>
                  <a:lnTo>
                    <a:pt x="1855470" y="115823"/>
                  </a:lnTo>
                  <a:lnTo>
                    <a:pt x="1942338" y="115823"/>
                  </a:lnTo>
                  <a:lnTo>
                    <a:pt x="2000250" y="86867"/>
                  </a:lnTo>
                  <a:lnTo>
                    <a:pt x="1942338" y="57912"/>
                  </a:lnTo>
                  <a:close/>
                </a:path>
              </a:pathLst>
            </a:custGeom>
            <a:solidFill>
              <a:srgbClr val="0000FF"/>
            </a:solidFill>
          </p:spPr>
          <p:txBody>
            <a:bodyPr wrap="square" lIns="0" tIns="0" rIns="0" bIns="0" rtlCol="0"/>
            <a:lstStyle/>
            <a:p>
              <a:endParaRPr/>
            </a:p>
          </p:txBody>
        </p:sp>
        <p:pic>
          <p:nvPicPr>
            <p:cNvPr id="44" name="object 44"/>
            <p:cNvPicPr/>
            <p:nvPr/>
          </p:nvPicPr>
          <p:blipFill>
            <a:blip r:embed="rId15" cstate="print"/>
            <a:stretch>
              <a:fillRect/>
            </a:stretch>
          </p:blipFill>
          <p:spPr>
            <a:xfrm>
              <a:off x="714755" y="2481071"/>
              <a:ext cx="1607820" cy="918972"/>
            </a:xfrm>
            <a:prstGeom prst="rect">
              <a:avLst/>
            </a:prstGeom>
          </p:spPr>
        </p:pic>
        <p:pic>
          <p:nvPicPr>
            <p:cNvPr id="45" name="object 45"/>
            <p:cNvPicPr/>
            <p:nvPr/>
          </p:nvPicPr>
          <p:blipFill>
            <a:blip r:embed="rId16" cstate="print"/>
            <a:stretch>
              <a:fillRect/>
            </a:stretch>
          </p:blipFill>
          <p:spPr>
            <a:xfrm>
              <a:off x="829055" y="2426207"/>
              <a:ext cx="1379220" cy="1120139"/>
            </a:xfrm>
            <a:prstGeom prst="rect">
              <a:avLst/>
            </a:prstGeom>
          </p:spPr>
        </p:pic>
        <p:pic>
          <p:nvPicPr>
            <p:cNvPr id="46" name="object 46"/>
            <p:cNvPicPr/>
            <p:nvPr/>
          </p:nvPicPr>
          <p:blipFill>
            <a:blip r:embed="rId17" cstate="print"/>
            <a:stretch>
              <a:fillRect/>
            </a:stretch>
          </p:blipFill>
          <p:spPr>
            <a:xfrm>
              <a:off x="774191" y="2520695"/>
              <a:ext cx="1493520" cy="806196"/>
            </a:xfrm>
            <a:prstGeom prst="rect">
              <a:avLst/>
            </a:prstGeom>
          </p:spPr>
        </p:pic>
      </p:grpSp>
      <p:sp>
        <p:nvSpPr>
          <p:cNvPr id="47" name="object 47"/>
          <p:cNvSpPr txBox="1"/>
          <p:nvPr/>
        </p:nvSpPr>
        <p:spPr>
          <a:xfrm>
            <a:off x="1058367" y="2526284"/>
            <a:ext cx="925194" cy="756920"/>
          </a:xfrm>
          <a:prstGeom prst="rect">
            <a:avLst/>
          </a:prstGeom>
        </p:spPr>
        <p:txBody>
          <a:bodyPr vert="horz" wrap="square" lIns="0" tIns="12700" rIns="0" bIns="0" rtlCol="0">
            <a:spAutoFit/>
          </a:bodyPr>
          <a:lstStyle/>
          <a:p>
            <a:pPr marL="12700" marR="5080" indent="60960">
              <a:lnSpc>
                <a:spcPct val="100000"/>
              </a:lnSpc>
              <a:spcBef>
                <a:spcPts val="100"/>
              </a:spcBef>
            </a:pPr>
            <a:r>
              <a:rPr sz="2400" spc="-15" dirty="0">
                <a:solidFill>
                  <a:srgbClr val="FFFFFF"/>
                </a:solidFill>
                <a:latin typeface="Calibri"/>
                <a:cs typeface="Calibri"/>
              </a:rPr>
              <a:t>Larger </a:t>
            </a:r>
            <a:r>
              <a:rPr sz="2400" spc="-530" dirty="0">
                <a:solidFill>
                  <a:srgbClr val="FFFFFF"/>
                </a:solidFill>
                <a:latin typeface="Calibri"/>
                <a:cs typeface="Calibri"/>
              </a:rPr>
              <a:t> </a:t>
            </a:r>
            <a:r>
              <a:rPr sz="2400" spc="-5" dirty="0">
                <a:solidFill>
                  <a:srgbClr val="FFFFFF"/>
                </a:solidFill>
                <a:latin typeface="Calibri"/>
                <a:cs typeface="Calibri"/>
              </a:rPr>
              <a:t>S</a:t>
            </a:r>
            <a:r>
              <a:rPr sz="2400" dirty="0">
                <a:solidFill>
                  <a:srgbClr val="FFFFFF"/>
                </a:solidFill>
                <a:latin typeface="Calibri"/>
                <a:cs typeface="Calibri"/>
              </a:rPr>
              <a:t>e</a:t>
            </a:r>
            <a:r>
              <a:rPr sz="2400" spc="-20" dirty="0">
                <a:solidFill>
                  <a:srgbClr val="FFFFFF"/>
                </a:solidFill>
                <a:latin typeface="Calibri"/>
                <a:cs typeface="Calibri"/>
              </a:rPr>
              <a:t>c</a:t>
            </a:r>
            <a:r>
              <a:rPr sz="2400" spc="-5" dirty="0">
                <a:solidFill>
                  <a:srgbClr val="FFFFFF"/>
                </a:solidFill>
                <a:latin typeface="Calibri"/>
                <a:cs typeface="Calibri"/>
              </a:rPr>
              <a:t>ond</a:t>
            </a:r>
            <a:endParaRPr sz="2400">
              <a:latin typeface="Calibri"/>
              <a:cs typeface="Calibri"/>
            </a:endParaRPr>
          </a:p>
        </p:txBody>
      </p:sp>
      <p:sp>
        <p:nvSpPr>
          <p:cNvPr id="48" name="object 48"/>
          <p:cNvSpPr/>
          <p:nvPr/>
        </p:nvSpPr>
        <p:spPr>
          <a:xfrm>
            <a:off x="1452372" y="3332988"/>
            <a:ext cx="173990" cy="2000250"/>
          </a:xfrm>
          <a:custGeom>
            <a:avLst/>
            <a:gdLst/>
            <a:ahLst/>
            <a:cxnLst/>
            <a:rect l="l" t="t" r="r" b="b"/>
            <a:pathLst>
              <a:path w="173989" h="2000250">
                <a:moveTo>
                  <a:pt x="115824" y="144779"/>
                </a:moveTo>
                <a:lnTo>
                  <a:pt x="57912" y="144779"/>
                </a:lnTo>
                <a:lnTo>
                  <a:pt x="57912" y="2000250"/>
                </a:lnTo>
                <a:lnTo>
                  <a:pt x="115824" y="2000250"/>
                </a:lnTo>
                <a:lnTo>
                  <a:pt x="115824" y="144779"/>
                </a:lnTo>
                <a:close/>
              </a:path>
              <a:path w="173989" h="2000250">
                <a:moveTo>
                  <a:pt x="86868" y="0"/>
                </a:moveTo>
                <a:lnTo>
                  <a:pt x="0" y="173736"/>
                </a:lnTo>
                <a:lnTo>
                  <a:pt x="57912" y="173736"/>
                </a:lnTo>
                <a:lnTo>
                  <a:pt x="57912" y="144779"/>
                </a:lnTo>
                <a:lnTo>
                  <a:pt x="159257" y="144779"/>
                </a:lnTo>
                <a:lnTo>
                  <a:pt x="86868" y="0"/>
                </a:lnTo>
                <a:close/>
              </a:path>
              <a:path w="173989" h="2000250">
                <a:moveTo>
                  <a:pt x="159257" y="144779"/>
                </a:moveTo>
                <a:lnTo>
                  <a:pt x="115824" y="144779"/>
                </a:lnTo>
                <a:lnTo>
                  <a:pt x="115824" y="173736"/>
                </a:lnTo>
                <a:lnTo>
                  <a:pt x="173735" y="173736"/>
                </a:lnTo>
                <a:lnTo>
                  <a:pt x="159257" y="144779"/>
                </a:lnTo>
                <a:close/>
              </a:path>
            </a:pathLst>
          </a:custGeom>
          <a:solidFill>
            <a:srgbClr val="00AF50"/>
          </a:solidFill>
        </p:spPr>
        <p:txBody>
          <a:bodyPr wrap="square" lIns="0" tIns="0" rIns="0" bIns="0" rtlCol="0"/>
          <a:lstStyle/>
          <a:p>
            <a:endParaRPr/>
          </a:p>
        </p:txBody>
      </p:sp>
      <p:sp>
        <p:nvSpPr>
          <p:cNvPr id="49" name="object 49"/>
          <p:cNvSpPr txBox="1"/>
          <p:nvPr/>
        </p:nvSpPr>
        <p:spPr>
          <a:xfrm>
            <a:off x="5548376" y="6311900"/>
            <a:ext cx="303720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00AF50"/>
                </a:solidFill>
                <a:latin typeface="Calibri"/>
                <a:cs typeface="Calibri"/>
              </a:rPr>
              <a:t>Larger</a:t>
            </a:r>
            <a:r>
              <a:rPr sz="2400" spc="-5" dirty="0">
                <a:solidFill>
                  <a:srgbClr val="00AF50"/>
                </a:solidFill>
                <a:latin typeface="Calibri"/>
                <a:cs typeface="Calibri"/>
              </a:rPr>
              <a:t> </a:t>
            </a:r>
            <a:r>
              <a:rPr sz="2400" spc="-10" dirty="0">
                <a:solidFill>
                  <a:srgbClr val="00AF50"/>
                </a:solidFill>
                <a:latin typeface="Calibri"/>
                <a:cs typeface="Calibri"/>
              </a:rPr>
              <a:t>second</a:t>
            </a:r>
            <a:r>
              <a:rPr sz="2400" spc="-20" dirty="0">
                <a:solidFill>
                  <a:srgbClr val="00AF50"/>
                </a:solidFill>
                <a:latin typeface="Calibri"/>
                <a:cs typeface="Calibri"/>
              </a:rPr>
              <a:t> </a:t>
            </a:r>
            <a:r>
              <a:rPr sz="2400" spc="-15" dirty="0">
                <a:solidFill>
                  <a:srgbClr val="00AF50"/>
                </a:solidFill>
                <a:latin typeface="Calibri"/>
                <a:cs typeface="Calibri"/>
              </a:rPr>
              <a:t>derivative</a:t>
            </a:r>
            <a:endParaRPr sz="2400">
              <a:latin typeface="Calibri"/>
              <a:cs typeface="Calibri"/>
            </a:endParaRPr>
          </a:p>
        </p:txBody>
      </p:sp>
      <p:sp>
        <p:nvSpPr>
          <p:cNvPr id="50" name="object 50"/>
          <p:cNvSpPr txBox="1"/>
          <p:nvPr/>
        </p:nvSpPr>
        <p:spPr>
          <a:xfrm>
            <a:off x="5540755" y="3679317"/>
            <a:ext cx="31680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FC0"/>
                </a:solidFill>
                <a:latin typeface="Calibri"/>
                <a:cs typeface="Calibri"/>
              </a:rPr>
              <a:t>smaller</a:t>
            </a:r>
            <a:r>
              <a:rPr sz="2400" spc="-30" dirty="0">
                <a:solidFill>
                  <a:srgbClr val="006FC0"/>
                </a:solidFill>
                <a:latin typeface="Calibri"/>
                <a:cs typeface="Calibri"/>
              </a:rPr>
              <a:t> </a:t>
            </a:r>
            <a:r>
              <a:rPr sz="2400" spc="-10" dirty="0">
                <a:solidFill>
                  <a:srgbClr val="006FC0"/>
                </a:solidFill>
                <a:latin typeface="Calibri"/>
                <a:cs typeface="Calibri"/>
              </a:rPr>
              <a:t>second</a:t>
            </a:r>
            <a:r>
              <a:rPr sz="2400" spc="-20" dirty="0">
                <a:solidFill>
                  <a:srgbClr val="006FC0"/>
                </a:solidFill>
                <a:latin typeface="Calibri"/>
                <a:cs typeface="Calibri"/>
              </a:rPr>
              <a:t> </a:t>
            </a:r>
            <a:r>
              <a:rPr sz="2400" spc="-15" dirty="0">
                <a:solidFill>
                  <a:srgbClr val="006FC0"/>
                </a:solidFill>
                <a:latin typeface="Calibri"/>
                <a:cs typeface="Calibri"/>
              </a:rPr>
              <a:t>derivative</a:t>
            </a:r>
            <a:endParaRPr sz="24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865748" y="714629"/>
            <a:ext cx="2591435" cy="995680"/>
            <a:chOff x="5865748" y="714629"/>
            <a:chExt cx="2591435" cy="995680"/>
          </a:xfrm>
        </p:grpSpPr>
        <p:pic>
          <p:nvPicPr>
            <p:cNvPr id="3" name="object 3"/>
            <p:cNvPicPr/>
            <p:nvPr/>
          </p:nvPicPr>
          <p:blipFill>
            <a:blip r:embed="rId2" cstate="print"/>
            <a:stretch>
              <a:fillRect/>
            </a:stretch>
          </p:blipFill>
          <p:spPr>
            <a:xfrm>
              <a:off x="5868923" y="717804"/>
              <a:ext cx="2584704" cy="989076"/>
            </a:xfrm>
            <a:prstGeom prst="rect">
              <a:avLst/>
            </a:prstGeom>
          </p:spPr>
        </p:pic>
        <p:sp>
          <p:nvSpPr>
            <p:cNvPr id="4" name="object 4"/>
            <p:cNvSpPr/>
            <p:nvPr/>
          </p:nvSpPr>
          <p:spPr>
            <a:xfrm>
              <a:off x="5868923" y="717804"/>
              <a:ext cx="2585085" cy="989330"/>
            </a:xfrm>
            <a:custGeom>
              <a:avLst/>
              <a:gdLst/>
              <a:ahLst/>
              <a:cxnLst/>
              <a:rect l="l" t="t" r="r" b="b"/>
              <a:pathLst>
                <a:path w="2585084" h="989330">
                  <a:moveTo>
                    <a:pt x="0" y="989076"/>
                  </a:moveTo>
                  <a:lnTo>
                    <a:pt x="2584704" y="989076"/>
                  </a:lnTo>
                  <a:lnTo>
                    <a:pt x="2584704" y="0"/>
                  </a:lnTo>
                  <a:lnTo>
                    <a:pt x="0" y="0"/>
                  </a:lnTo>
                  <a:lnTo>
                    <a:pt x="0" y="989076"/>
                  </a:lnTo>
                  <a:close/>
                </a:path>
              </a:pathLst>
            </a:custGeom>
            <a:ln w="6096">
              <a:solidFill>
                <a:srgbClr val="EC7C30"/>
              </a:solidFill>
            </a:ln>
          </p:spPr>
          <p:txBody>
            <a:bodyPr wrap="square" lIns="0" tIns="0" rIns="0" bIns="0" rtlCol="0"/>
            <a:lstStyle/>
            <a:p>
              <a:endParaRPr/>
            </a:p>
          </p:txBody>
        </p:sp>
      </p:grpSp>
      <p:sp>
        <p:nvSpPr>
          <p:cNvPr id="5" name="object 5"/>
          <p:cNvSpPr txBox="1"/>
          <p:nvPr/>
        </p:nvSpPr>
        <p:spPr>
          <a:xfrm>
            <a:off x="6098285" y="730758"/>
            <a:ext cx="2124075"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Calibri"/>
                <a:cs typeface="Calibri"/>
              </a:rPr>
              <a:t>|First</a:t>
            </a:r>
            <a:r>
              <a:rPr sz="2400" spc="-100" dirty="0">
                <a:latin typeface="Calibri"/>
                <a:cs typeface="Calibri"/>
              </a:rPr>
              <a:t> </a:t>
            </a:r>
            <a:r>
              <a:rPr sz="2400" spc="-10" dirty="0">
                <a:latin typeface="Calibri"/>
                <a:cs typeface="Calibri"/>
              </a:rPr>
              <a:t>derivative|</a:t>
            </a:r>
            <a:endParaRPr sz="2400">
              <a:latin typeface="Calibri"/>
              <a:cs typeface="Calibri"/>
            </a:endParaRPr>
          </a:p>
        </p:txBody>
      </p:sp>
      <p:sp>
        <p:nvSpPr>
          <p:cNvPr id="6" name="object 6"/>
          <p:cNvSpPr/>
          <p:nvPr/>
        </p:nvSpPr>
        <p:spPr>
          <a:xfrm>
            <a:off x="5955029" y="1198625"/>
            <a:ext cx="2370455" cy="0"/>
          </a:xfrm>
          <a:custGeom>
            <a:avLst/>
            <a:gdLst/>
            <a:ahLst/>
            <a:cxnLst/>
            <a:rect l="l" t="t" r="r" b="b"/>
            <a:pathLst>
              <a:path w="2370454">
                <a:moveTo>
                  <a:pt x="0" y="0"/>
                </a:moveTo>
                <a:lnTo>
                  <a:pt x="2370454" y="0"/>
                </a:lnTo>
              </a:path>
            </a:pathLst>
          </a:custGeom>
          <a:ln w="38100">
            <a:solidFill>
              <a:srgbClr val="006FC0"/>
            </a:solidFill>
          </a:ln>
        </p:spPr>
        <p:txBody>
          <a:bodyPr wrap="square" lIns="0" tIns="0" rIns="0" bIns="0" rtlCol="0"/>
          <a:lstStyle/>
          <a:p>
            <a:endParaRPr/>
          </a:p>
        </p:txBody>
      </p:sp>
      <p:sp>
        <p:nvSpPr>
          <p:cNvPr id="7" name="object 7"/>
          <p:cNvSpPr txBox="1"/>
          <p:nvPr/>
        </p:nvSpPr>
        <p:spPr>
          <a:xfrm>
            <a:off x="6031484" y="1258951"/>
            <a:ext cx="221488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Second</a:t>
            </a:r>
            <a:r>
              <a:rPr sz="2400" spc="-35" dirty="0">
                <a:latin typeface="Calibri"/>
                <a:cs typeface="Calibri"/>
              </a:rPr>
              <a:t> </a:t>
            </a:r>
            <a:r>
              <a:rPr sz="2400" spc="-15" dirty="0">
                <a:latin typeface="Calibri"/>
                <a:cs typeface="Calibri"/>
              </a:rPr>
              <a:t>derivative</a:t>
            </a:r>
            <a:endParaRPr sz="2400">
              <a:latin typeface="Calibri"/>
              <a:cs typeface="Calibri"/>
            </a:endParaRPr>
          </a:p>
        </p:txBody>
      </p:sp>
      <p:sp>
        <p:nvSpPr>
          <p:cNvPr id="8" name="object 8"/>
          <p:cNvSpPr txBox="1"/>
          <p:nvPr/>
        </p:nvSpPr>
        <p:spPr>
          <a:xfrm>
            <a:off x="6171057" y="241553"/>
            <a:ext cx="19399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The</a:t>
            </a:r>
            <a:r>
              <a:rPr sz="2400" spc="-20" dirty="0">
                <a:solidFill>
                  <a:srgbClr val="FF0000"/>
                </a:solidFill>
                <a:latin typeface="Calibri"/>
                <a:cs typeface="Calibri"/>
              </a:rPr>
              <a:t> </a:t>
            </a:r>
            <a:r>
              <a:rPr sz="2400" spc="-10" dirty="0">
                <a:solidFill>
                  <a:srgbClr val="FF0000"/>
                </a:solidFill>
                <a:latin typeface="Calibri"/>
                <a:cs typeface="Calibri"/>
              </a:rPr>
              <a:t>best</a:t>
            </a:r>
            <a:r>
              <a:rPr sz="2400" spc="-35" dirty="0">
                <a:solidFill>
                  <a:srgbClr val="FF0000"/>
                </a:solidFill>
                <a:latin typeface="Calibri"/>
                <a:cs typeface="Calibri"/>
              </a:rPr>
              <a:t> </a:t>
            </a:r>
            <a:r>
              <a:rPr sz="2400" spc="-15" dirty="0">
                <a:solidFill>
                  <a:srgbClr val="FF0000"/>
                </a:solidFill>
                <a:latin typeface="Calibri"/>
                <a:cs typeface="Calibri"/>
              </a:rPr>
              <a:t>step</a:t>
            </a:r>
            <a:r>
              <a:rPr sz="2400" spc="-20" dirty="0">
                <a:solidFill>
                  <a:srgbClr val="FF0000"/>
                </a:solidFill>
                <a:latin typeface="Calibri"/>
                <a:cs typeface="Calibri"/>
              </a:rPr>
              <a:t> </a:t>
            </a:r>
            <a:r>
              <a:rPr sz="2400" dirty="0">
                <a:solidFill>
                  <a:srgbClr val="FF0000"/>
                </a:solidFill>
                <a:latin typeface="Calibri"/>
                <a:cs typeface="Calibri"/>
              </a:rPr>
              <a:t>is</a:t>
            </a:r>
            <a:endParaRPr sz="2400">
              <a:latin typeface="Calibri"/>
              <a:cs typeface="Calibri"/>
            </a:endParaRPr>
          </a:p>
        </p:txBody>
      </p:sp>
      <p:pic>
        <p:nvPicPr>
          <p:cNvPr id="9" name="object 9"/>
          <p:cNvPicPr/>
          <p:nvPr/>
        </p:nvPicPr>
        <p:blipFill>
          <a:blip r:embed="rId3" cstate="print"/>
          <a:stretch>
            <a:fillRect/>
          </a:stretch>
        </p:blipFill>
        <p:spPr>
          <a:xfrm>
            <a:off x="5226942" y="2814827"/>
            <a:ext cx="2953111" cy="1725119"/>
          </a:xfrm>
          <a:prstGeom prst="rect">
            <a:avLst/>
          </a:prstGeom>
        </p:spPr>
      </p:pic>
      <p:grpSp>
        <p:nvGrpSpPr>
          <p:cNvPr id="10" name="object 10"/>
          <p:cNvGrpSpPr/>
          <p:nvPr/>
        </p:nvGrpSpPr>
        <p:grpSpPr>
          <a:xfrm>
            <a:off x="5754623" y="4629911"/>
            <a:ext cx="1953895" cy="1952625"/>
            <a:chOff x="5754623" y="4629911"/>
            <a:chExt cx="1953895" cy="1952625"/>
          </a:xfrm>
        </p:grpSpPr>
        <p:pic>
          <p:nvPicPr>
            <p:cNvPr id="11" name="object 11"/>
            <p:cNvPicPr/>
            <p:nvPr/>
          </p:nvPicPr>
          <p:blipFill>
            <a:blip r:embed="rId4" cstate="print"/>
            <a:stretch>
              <a:fillRect/>
            </a:stretch>
          </p:blipFill>
          <p:spPr>
            <a:xfrm>
              <a:off x="5754623" y="4629911"/>
              <a:ext cx="1953768" cy="1952244"/>
            </a:xfrm>
            <a:prstGeom prst="rect">
              <a:avLst/>
            </a:prstGeom>
          </p:spPr>
        </p:pic>
        <p:pic>
          <p:nvPicPr>
            <p:cNvPr id="12" name="object 12"/>
            <p:cNvPicPr/>
            <p:nvPr/>
          </p:nvPicPr>
          <p:blipFill>
            <a:blip r:embed="rId5" cstate="print"/>
            <a:stretch>
              <a:fillRect/>
            </a:stretch>
          </p:blipFill>
          <p:spPr>
            <a:xfrm>
              <a:off x="6315455" y="4980431"/>
              <a:ext cx="141732" cy="140207"/>
            </a:xfrm>
            <a:prstGeom prst="rect">
              <a:avLst/>
            </a:prstGeom>
          </p:spPr>
        </p:pic>
        <p:pic>
          <p:nvPicPr>
            <p:cNvPr id="13" name="object 13"/>
            <p:cNvPicPr/>
            <p:nvPr/>
          </p:nvPicPr>
          <p:blipFill>
            <a:blip r:embed="rId6" cstate="print"/>
            <a:stretch>
              <a:fillRect/>
            </a:stretch>
          </p:blipFill>
          <p:spPr>
            <a:xfrm>
              <a:off x="6432803" y="5431535"/>
              <a:ext cx="140208" cy="141732"/>
            </a:xfrm>
            <a:prstGeom prst="rect">
              <a:avLst/>
            </a:prstGeom>
          </p:spPr>
        </p:pic>
        <p:pic>
          <p:nvPicPr>
            <p:cNvPr id="14" name="object 14"/>
            <p:cNvPicPr/>
            <p:nvPr/>
          </p:nvPicPr>
          <p:blipFill>
            <a:blip r:embed="rId7" cstate="print"/>
            <a:stretch>
              <a:fillRect/>
            </a:stretch>
          </p:blipFill>
          <p:spPr>
            <a:xfrm>
              <a:off x="6729983" y="5949695"/>
              <a:ext cx="141732" cy="141732"/>
            </a:xfrm>
            <a:prstGeom prst="rect">
              <a:avLst/>
            </a:prstGeom>
          </p:spPr>
        </p:pic>
        <p:pic>
          <p:nvPicPr>
            <p:cNvPr id="15" name="object 15"/>
            <p:cNvPicPr/>
            <p:nvPr/>
          </p:nvPicPr>
          <p:blipFill>
            <a:blip r:embed="rId6" cstate="print"/>
            <a:stretch>
              <a:fillRect/>
            </a:stretch>
          </p:blipFill>
          <p:spPr>
            <a:xfrm>
              <a:off x="6824471" y="5457444"/>
              <a:ext cx="140207" cy="141732"/>
            </a:xfrm>
            <a:prstGeom prst="rect">
              <a:avLst/>
            </a:prstGeom>
          </p:spPr>
        </p:pic>
      </p:grpSp>
      <p:pic>
        <p:nvPicPr>
          <p:cNvPr id="16" name="object 16"/>
          <p:cNvPicPr/>
          <p:nvPr/>
        </p:nvPicPr>
        <p:blipFill>
          <a:blip r:embed="rId8" cstate="print"/>
          <a:stretch>
            <a:fillRect/>
          </a:stretch>
        </p:blipFill>
        <p:spPr>
          <a:xfrm>
            <a:off x="1200911" y="2891027"/>
            <a:ext cx="3745991" cy="1469136"/>
          </a:xfrm>
          <a:prstGeom prst="rect">
            <a:avLst/>
          </a:prstGeom>
        </p:spPr>
      </p:pic>
      <p:grpSp>
        <p:nvGrpSpPr>
          <p:cNvPr id="17" name="object 17"/>
          <p:cNvGrpSpPr/>
          <p:nvPr/>
        </p:nvGrpSpPr>
        <p:grpSpPr>
          <a:xfrm>
            <a:off x="406285" y="4706111"/>
            <a:ext cx="4562475" cy="1858010"/>
            <a:chOff x="406285" y="4706111"/>
            <a:chExt cx="4562475" cy="1858010"/>
          </a:xfrm>
        </p:grpSpPr>
        <p:pic>
          <p:nvPicPr>
            <p:cNvPr id="18" name="object 18"/>
            <p:cNvPicPr/>
            <p:nvPr/>
          </p:nvPicPr>
          <p:blipFill>
            <a:blip r:embed="rId9" cstate="print"/>
            <a:stretch>
              <a:fillRect/>
            </a:stretch>
          </p:blipFill>
          <p:spPr>
            <a:xfrm>
              <a:off x="1231392" y="4706111"/>
              <a:ext cx="3736848" cy="1857756"/>
            </a:xfrm>
            <a:prstGeom prst="rect">
              <a:avLst/>
            </a:prstGeom>
          </p:spPr>
        </p:pic>
        <p:pic>
          <p:nvPicPr>
            <p:cNvPr id="19" name="object 19"/>
            <p:cNvPicPr/>
            <p:nvPr/>
          </p:nvPicPr>
          <p:blipFill>
            <a:blip r:embed="rId10" cstate="print"/>
            <a:stretch>
              <a:fillRect/>
            </a:stretch>
          </p:blipFill>
          <p:spPr>
            <a:xfrm>
              <a:off x="1589531" y="5586983"/>
              <a:ext cx="141731" cy="140208"/>
            </a:xfrm>
            <a:prstGeom prst="rect">
              <a:avLst/>
            </a:prstGeom>
          </p:spPr>
        </p:pic>
        <p:pic>
          <p:nvPicPr>
            <p:cNvPr id="20" name="object 20"/>
            <p:cNvPicPr/>
            <p:nvPr/>
          </p:nvPicPr>
          <p:blipFill>
            <a:blip r:embed="rId7" cstate="print"/>
            <a:stretch>
              <a:fillRect/>
            </a:stretch>
          </p:blipFill>
          <p:spPr>
            <a:xfrm>
              <a:off x="2529839" y="5977127"/>
              <a:ext cx="141731" cy="141731"/>
            </a:xfrm>
            <a:prstGeom prst="rect">
              <a:avLst/>
            </a:prstGeom>
          </p:spPr>
        </p:pic>
        <p:pic>
          <p:nvPicPr>
            <p:cNvPr id="21" name="object 21"/>
            <p:cNvPicPr/>
            <p:nvPr/>
          </p:nvPicPr>
          <p:blipFill>
            <a:blip r:embed="rId11" cstate="print"/>
            <a:stretch>
              <a:fillRect/>
            </a:stretch>
          </p:blipFill>
          <p:spPr>
            <a:xfrm>
              <a:off x="3465576" y="5987795"/>
              <a:ext cx="140208" cy="140208"/>
            </a:xfrm>
            <a:prstGeom prst="rect">
              <a:avLst/>
            </a:prstGeom>
          </p:spPr>
        </p:pic>
        <p:pic>
          <p:nvPicPr>
            <p:cNvPr id="22" name="object 22"/>
            <p:cNvPicPr/>
            <p:nvPr/>
          </p:nvPicPr>
          <p:blipFill>
            <a:blip r:embed="rId12" cstate="print"/>
            <a:stretch>
              <a:fillRect/>
            </a:stretch>
          </p:blipFill>
          <p:spPr>
            <a:xfrm>
              <a:off x="3909059" y="5814059"/>
              <a:ext cx="140208" cy="140208"/>
            </a:xfrm>
            <a:prstGeom prst="rect">
              <a:avLst/>
            </a:prstGeom>
          </p:spPr>
        </p:pic>
        <p:sp>
          <p:nvSpPr>
            <p:cNvPr id="23" name="object 23"/>
            <p:cNvSpPr/>
            <p:nvPr/>
          </p:nvSpPr>
          <p:spPr>
            <a:xfrm>
              <a:off x="406285" y="4820665"/>
              <a:ext cx="2541905" cy="379095"/>
            </a:xfrm>
            <a:custGeom>
              <a:avLst/>
              <a:gdLst/>
              <a:ahLst/>
              <a:cxnLst/>
              <a:rect l="l" t="t" r="r" b="b"/>
              <a:pathLst>
                <a:path w="2541905" h="379095">
                  <a:moveTo>
                    <a:pt x="342709" y="87503"/>
                  </a:moveTo>
                  <a:lnTo>
                    <a:pt x="338696" y="75946"/>
                  </a:lnTo>
                  <a:lnTo>
                    <a:pt x="318223" y="83400"/>
                  </a:lnTo>
                  <a:lnTo>
                    <a:pt x="300278" y="94145"/>
                  </a:lnTo>
                  <a:lnTo>
                    <a:pt x="271945" y="125476"/>
                  </a:lnTo>
                  <a:lnTo>
                    <a:pt x="254469" y="167487"/>
                  </a:lnTo>
                  <a:lnTo>
                    <a:pt x="248653" y="217297"/>
                  </a:lnTo>
                  <a:lnTo>
                    <a:pt x="250101" y="243179"/>
                  </a:lnTo>
                  <a:lnTo>
                    <a:pt x="261708" y="289039"/>
                  </a:lnTo>
                  <a:lnTo>
                    <a:pt x="284746" y="326288"/>
                  </a:lnTo>
                  <a:lnTo>
                    <a:pt x="318160" y="350964"/>
                  </a:lnTo>
                  <a:lnTo>
                    <a:pt x="338696" y="358394"/>
                  </a:lnTo>
                  <a:lnTo>
                    <a:pt x="342265" y="346837"/>
                  </a:lnTo>
                  <a:lnTo>
                    <a:pt x="326174" y="339725"/>
                  </a:lnTo>
                  <a:lnTo>
                    <a:pt x="312293" y="329806"/>
                  </a:lnTo>
                  <a:lnTo>
                    <a:pt x="283819" y="283603"/>
                  </a:lnTo>
                  <a:lnTo>
                    <a:pt x="275450" y="240665"/>
                  </a:lnTo>
                  <a:lnTo>
                    <a:pt x="274408" y="215773"/>
                  </a:lnTo>
                  <a:lnTo>
                    <a:pt x="275450" y="191681"/>
                  </a:lnTo>
                  <a:lnTo>
                    <a:pt x="283819" y="149872"/>
                  </a:lnTo>
                  <a:lnTo>
                    <a:pt x="312407" y="104381"/>
                  </a:lnTo>
                  <a:lnTo>
                    <a:pt x="326428" y="94589"/>
                  </a:lnTo>
                  <a:lnTo>
                    <a:pt x="342709" y="87503"/>
                  </a:lnTo>
                  <a:close/>
                </a:path>
                <a:path w="2541905" h="379095">
                  <a:moveTo>
                    <a:pt x="2374379" y="217297"/>
                  </a:moveTo>
                  <a:lnTo>
                    <a:pt x="2368562" y="167487"/>
                  </a:lnTo>
                  <a:lnTo>
                    <a:pt x="2351138" y="125476"/>
                  </a:lnTo>
                  <a:lnTo>
                    <a:pt x="2322779" y="94145"/>
                  </a:lnTo>
                  <a:lnTo>
                    <a:pt x="2284336" y="75946"/>
                  </a:lnTo>
                  <a:lnTo>
                    <a:pt x="2280399" y="87503"/>
                  </a:lnTo>
                  <a:lnTo>
                    <a:pt x="2296706" y="94589"/>
                  </a:lnTo>
                  <a:lnTo>
                    <a:pt x="2310752" y="104381"/>
                  </a:lnTo>
                  <a:lnTo>
                    <a:pt x="2339289" y="149872"/>
                  </a:lnTo>
                  <a:lnTo>
                    <a:pt x="2347671" y="191681"/>
                  </a:lnTo>
                  <a:lnTo>
                    <a:pt x="2348725" y="215773"/>
                  </a:lnTo>
                  <a:lnTo>
                    <a:pt x="2347671" y="240665"/>
                  </a:lnTo>
                  <a:lnTo>
                    <a:pt x="2339289" y="283603"/>
                  </a:lnTo>
                  <a:lnTo>
                    <a:pt x="2310790" y="329806"/>
                  </a:lnTo>
                  <a:lnTo>
                    <a:pt x="2280780" y="346837"/>
                  </a:lnTo>
                  <a:lnTo>
                    <a:pt x="2284336" y="358394"/>
                  </a:lnTo>
                  <a:lnTo>
                    <a:pt x="2322880" y="340271"/>
                  </a:lnTo>
                  <a:lnTo>
                    <a:pt x="2351138" y="308991"/>
                  </a:lnTo>
                  <a:lnTo>
                    <a:pt x="2368562" y="267106"/>
                  </a:lnTo>
                  <a:lnTo>
                    <a:pt x="2372918" y="243179"/>
                  </a:lnTo>
                  <a:lnTo>
                    <a:pt x="2374379" y="217297"/>
                  </a:lnTo>
                  <a:close/>
                </a:path>
                <a:path w="2541905" h="379095">
                  <a:moveTo>
                    <a:pt x="2541384" y="0"/>
                  </a:moveTo>
                  <a:lnTo>
                    <a:pt x="221869" y="0"/>
                  </a:lnTo>
                  <a:lnTo>
                    <a:pt x="221869" y="508"/>
                  </a:lnTo>
                  <a:lnTo>
                    <a:pt x="190652" y="508"/>
                  </a:lnTo>
                  <a:lnTo>
                    <a:pt x="100304" y="339090"/>
                  </a:lnTo>
                  <a:lnTo>
                    <a:pt x="48818" y="224155"/>
                  </a:lnTo>
                  <a:lnTo>
                    <a:pt x="0" y="246507"/>
                  </a:lnTo>
                  <a:lnTo>
                    <a:pt x="4610" y="257683"/>
                  </a:lnTo>
                  <a:lnTo>
                    <a:pt x="29768" y="246507"/>
                  </a:lnTo>
                  <a:lnTo>
                    <a:pt x="91376" y="378968"/>
                  </a:lnTo>
                  <a:lnTo>
                    <a:pt x="105816" y="378968"/>
                  </a:lnTo>
                  <a:lnTo>
                    <a:pt x="202552" y="20320"/>
                  </a:lnTo>
                  <a:lnTo>
                    <a:pt x="232321" y="20320"/>
                  </a:lnTo>
                  <a:lnTo>
                    <a:pt x="232321" y="19812"/>
                  </a:lnTo>
                  <a:lnTo>
                    <a:pt x="2541384" y="19812"/>
                  </a:lnTo>
                  <a:lnTo>
                    <a:pt x="2541384" y="0"/>
                  </a:lnTo>
                  <a:close/>
                </a:path>
              </a:pathLst>
            </a:custGeom>
            <a:solidFill>
              <a:srgbClr val="000000"/>
            </a:solidFill>
          </p:spPr>
          <p:txBody>
            <a:bodyPr wrap="square" lIns="0" tIns="0" rIns="0" bIns="0" rtlCol="0"/>
            <a:lstStyle/>
            <a:p>
              <a:endParaRPr/>
            </a:p>
          </p:txBody>
        </p:sp>
      </p:grpSp>
      <p:sp>
        <p:nvSpPr>
          <p:cNvPr id="24" name="object 24"/>
          <p:cNvSpPr txBox="1"/>
          <p:nvPr/>
        </p:nvSpPr>
        <p:spPr>
          <a:xfrm>
            <a:off x="716584" y="4807711"/>
            <a:ext cx="225869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first</a:t>
            </a:r>
            <a:r>
              <a:rPr sz="2400" spc="-20" dirty="0">
                <a:latin typeface="Cambria Math"/>
                <a:cs typeface="Cambria Math"/>
              </a:rPr>
              <a:t> </a:t>
            </a:r>
            <a:r>
              <a:rPr sz="2400" dirty="0">
                <a:latin typeface="Cambria Math"/>
                <a:cs typeface="Cambria Math"/>
              </a:rPr>
              <a:t>derivative</a:t>
            </a:r>
            <a:r>
              <a:rPr sz="2400" spc="425" dirty="0">
                <a:latin typeface="Cambria Math"/>
                <a:cs typeface="Cambria Math"/>
              </a:rPr>
              <a:t> </a:t>
            </a:r>
            <a:r>
              <a:rPr sz="2625" spc="60" baseline="22222" dirty="0">
                <a:latin typeface="Cambria Math"/>
                <a:cs typeface="Cambria Math"/>
              </a:rPr>
              <a:t>2</a:t>
            </a:r>
            <a:endParaRPr sz="2625" baseline="22222">
              <a:latin typeface="Cambria Math"/>
              <a:cs typeface="Cambria Math"/>
            </a:endParaRPr>
          </a:p>
        </p:txBody>
      </p:sp>
      <p:sp>
        <p:nvSpPr>
          <p:cNvPr id="25" name="object 25"/>
          <p:cNvSpPr txBox="1"/>
          <p:nvPr/>
        </p:nvSpPr>
        <p:spPr>
          <a:xfrm>
            <a:off x="4336669" y="3879595"/>
            <a:ext cx="412750" cy="391160"/>
          </a:xfrm>
          <a:prstGeom prst="rect">
            <a:avLst/>
          </a:prstGeom>
        </p:spPr>
        <p:txBody>
          <a:bodyPr vert="horz" wrap="square" lIns="0" tIns="12700" rIns="0" bIns="0" rtlCol="0">
            <a:spAutoFit/>
          </a:bodyPr>
          <a:lstStyle/>
          <a:p>
            <a:pPr marL="38100">
              <a:lnSpc>
                <a:spcPct val="100000"/>
              </a:lnSpc>
              <a:spcBef>
                <a:spcPts val="100"/>
              </a:spcBef>
            </a:pPr>
            <a:r>
              <a:rPr sz="2400" spc="-55" dirty="0">
                <a:latin typeface="Cambria Math"/>
                <a:cs typeface="Cambria Math"/>
              </a:rPr>
              <a:t>𝑤</a:t>
            </a:r>
            <a:r>
              <a:rPr sz="2625" spc="-82" baseline="-15873" dirty="0">
                <a:latin typeface="Cambria Math"/>
                <a:cs typeface="Cambria Math"/>
              </a:rPr>
              <a:t>1</a:t>
            </a:r>
            <a:endParaRPr sz="2625" baseline="-15873">
              <a:latin typeface="Cambria Math"/>
              <a:cs typeface="Cambria Math"/>
            </a:endParaRPr>
          </a:p>
        </p:txBody>
      </p:sp>
      <p:sp>
        <p:nvSpPr>
          <p:cNvPr id="26" name="object 26"/>
          <p:cNvSpPr txBox="1"/>
          <p:nvPr/>
        </p:nvSpPr>
        <p:spPr>
          <a:xfrm>
            <a:off x="7707503" y="3879595"/>
            <a:ext cx="420370"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a:cs typeface="Cambria Math"/>
              </a:rPr>
              <a:t>𝑤</a:t>
            </a:r>
            <a:r>
              <a:rPr sz="2625" spc="-37" baseline="-15873" dirty="0">
                <a:latin typeface="Cambria Math"/>
                <a:cs typeface="Cambria Math"/>
              </a:rPr>
              <a:t>2</a:t>
            </a:r>
            <a:endParaRPr sz="2625" baseline="-15873">
              <a:latin typeface="Cambria Math"/>
              <a:cs typeface="Cambria Math"/>
            </a:endParaRPr>
          </a:p>
        </p:txBody>
      </p:sp>
      <p:sp>
        <p:nvSpPr>
          <p:cNvPr id="27" name="object 27"/>
          <p:cNvSpPr txBox="1"/>
          <p:nvPr/>
        </p:nvSpPr>
        <p:spPr>
          <a:xfrm>
            <a:off x="1613153" y="1945766"/>
            <a:ext cx="6032500" cy="969644"/>
          </a:xfrm>
          <a:prstGeom prst="rect">
            <a:avLst/>
          </a:prstGeom>
        </p:spPr>
        <p:txBody>
          <a:bodyPr vert="horz" wrap="square" lIns="0" tIns="118745" rIns="0" bIns="0" rtlCol="0">
            <a:spAutoFit/>
          </a:bodyPr>
          <a:lstStyle/>
          <a:p>
            <a:pPr marR="5080" algn="r">
              <a:lnSpc>
                <a:spcPct val="100000"/>
              </a:lnSpc>
              <a:spcBef>
                <a:spcPts val="935"/>
              </a:spcBef>
            </a:pPr>
            <a:r>
              <a:rPr sz="2400" spc="-5" dirty="0">
                <a:latin typeface="Calibri"/>
                <a:cs typeface="Calibri"/>
              </a:rPr>
              <a:t>Use</a:t>
            </a:r>
            <a:r>
              <a:rPr sz="2400" spc="5" dirty="0">
                <a:latin typeface="Calibri"/>
                <a:cs typeface="Calibri"/>
              </a:rPr>
              <a:t> </a:t>
            </a:r>
            <a:r>
              <a:rPr sz="2400" i="1" spc="-10" dirty="0">
                <a:latin typeface="Calibri"/>
                <a:cs typeface="Calibri"/>
              </a:rPr>
              <a:t>first </a:t>
            </a:r>
            <a:r>
              <a:rPr sz="2400" i="1" spc="-5" dirty="0">
                <a:latin typeface="Calibri"/>
                <a:cs typeface="Calibri"/>
              </a:rPr>
              <a:t>derivative</a:t>
            </a:r>
            <a:r>
              <a:rPr sz="2400" i="1" spc="20" dirty="0">
                <a:latin typeface="Calibri"/>
                <a:cs typeface="Calibri"/>
              </a:rPr>
              <a:t> </a:t>
            </a:r>
            <a:r>
              <a:rPr sz="2400" spc="-15" dirty="0">
                <a:latin typeface="Calibri"/>
                <a:cs typeface="Calibri"/>
              </a:rPr>
              <a:t>to</a:t>
            </a:r>
            <a:r>
              <a:rPr sz="2400" spc="-5" dirty="0">
                <a:latin typeface="Calibri"/>
                <a:cs typeface="Calibri"/>
              </a:rPr>
              <a:t> </a:t>
            </a:r>
            <a:r>
              <a:rPr sz="2400" spc="-10" dirty="0">
                <a:latin typeface="Calibri"/>
                <a:cs typeface="Calibri"/>
              </a:rPr>
              <a:t>estimate</a:t>
            </a:r>
            <a:r>
              <a:rPr sz="2400" spc="-15" dirty="0">
                <a:latin typeface="Calibri"/>
                <a:cs typeface="Calibri"/>
              </a:rPr>
              <a:t> </a:t>
            </a:r>
            <a:r>
              <a:rPr sz="2400" i="1" spc="-10" dirty="0">
                <a:latin typeface="Calibri"/>
                <a:cs typeface="Calibri"/>
              </a:rPr>
              <a:t>second</a:t>
            </a:r>
            <a:r>
              <a:rPr sz="2400" i="1" spc="10" dirty="0">
                <a:latin typeface="Calibri"/>
                <a:cs typeface="Calibri"/>
              </a:rPr>
              <a:t> </a:t>
            </a:r>
            <a:r>
              <a:rPr sz="2400" i="1" spc="-5" dirty="0">
                <a:latin typeface="Calibri"/>
                <a:cs typeface="Calibri"/>
              </a:rPr>
              <a:t>derivative</a:t>
            </a:r>
            <a:endParaRPr sz="2400">
              <a:latin typeface="Calibri"/>
              <a:cs typeface="Calibri"/>
            </a:endParaRPr>
          </a:p>
          <a:p>
            <a:pPr marR="49530" algn="r">
              <a:lnSpc>
                <a:spcPct val="100000"/>
              </a:lnSpc>
              <a:spcBef>
                <a:spcPts val="840"/>
              </a:spcBef>
            </a:pPr>
            <a:r>
              <a:rPr sz="2400" spc="-10" dirty="0">
                <a:solidFill>
                  <a:srgbClr val="00AF50"/>
                </a:solidFill>
                <a:latin typeface="Calibri"/>
                <a:cs typeface="Calibri"/>
              </a:rPr>
              <a:t>larger</a:t>
            </a:r>
            <a:r>
              <a:rPr sz="2400" spc="-45" dirty="0">
                <a:solidFill>
                  <a:srgbClr val="00AF50"/>
                </a:solidFill>
                <a:latin typeface="Calibri"/>
                <a:cs typeface="Calibri"/>
              </a:rPr>
              <a:t> </a:t>
            </a:r>
            <a:r>
              <a:rPr sz="2400" spc="-10" dirty="0">
                <a:solidFill>
                  <a:srgbClr val="00AF50"/>
                </a:solidFill>
                <a:latin typeface="Calibri"/>
                <a:cs typeface="Calibri"/>
              </a:rPr>
              <a:t>second</a:t>
            </a:r>
            <a:endParaRPr sz="2400">
              <a:latin typeface="Calibri"/>
              <a:cs typeface="Calibri"/>
            </a:endParaRPr>
          </a:p>
        </p:txBody>
      </p:sp>
      <p:sp>
        <p:nvSpPr>
          <p:cNvPr id="28" name="object 28"/>
          <p:cNvSpPr txBox="1"/>
          <p:nvPr/>
        </p:nvSpPr>
        <p:spPr>
          <a:xfrm>
            <a:off x="6132067" y="2889884"/>
            <a:ext cx="124777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00AF50"/>
                </a:solidFill>
                <a:latin typeface="Calibri"/>
                <a:cs typeface="Calibri"/>
              </a:rPr>
              <a:t>derivative</a:t>
            </a:r>
            <a:endParaRPr sz="2400">
              <a:latin typeface="Calibri"/>
              <a:cs typeface="Calibri"/>
            </a:endParaRPr>
          </a:p>
        </p:txBody>
      </p:sp>
      <p:sp>
        <p:nvSpPr>
          <p:cNvPr id="29" name="object 29"/>
          <p:cNvSpPr txBox="1"/>
          <p:nvPr/>
        </p:nvSpPr>
        <p:spPr>
          <a:xfrm>
            <a:off x="2134616" y="2739390"/>
            <a:ext cx="1878330" cy="757555"/>
          </a:xfrm>
          <a:prstGeom prst="rect">
            <a:avLst/>
          </a:prstGeom>
        </p:spPr>
        <p:txBody>
          <a:bodyPr vert="horz" wrap="square" lIns="0" tIns="12700" rIns="0" bIns="0" rtlCol="0">
            <a:spAutoFit/>
          </a:bodyPr>
          <a:lstStyle/>
          <a:p>
            <a:pPr marL="327660" marR="5080" indent="-315595">
              <a:lnSpc>
                <a:spcPct val="100000"/>
              </a:lnSpc>
              <a:spcBef>
                <a:spcPts val="100"/>
              </a:spcBef>
            </a:pPr>
            <a:r>
              <a:rPr sz="2400" spc="-5" dirty="0">
                <a:solidFill>
                  <a:srgbClr val="006FC0"/>
                </a:solidFill>
                <a:latin typeface="Calibri"/>
                <a:cs typeface="Calibri"/>
              </a:rPr>
              <a:t>smaller</a:t>
            </a:r>
            <a:r>
              <a:rPr sz="2400" spc="-85" dirty="0">
                <a:solidFill>
                  <a:srgbClr val="006FC0"/>
                </a:solidFill>
                <a:latin typeface="Calibri"/>
                <a:cs typeface="Calibri"/>
              </a:rPr>
              <a:t> </a:t>
            </a:r>
            <a:r>
              <a:rPr sz="2400" spc="-10" dirty="0">
                <a:solidFill>
                  <a:srgbClr val="006FC0"/>
                </a:solidFill>
                <a:latin typeface="Calibri"/>
                <a:cs typeface="Calibri"/>
              </a:rPr>
              <a:t>second </a:t>
            </a:r>
            <a:r>
              <a:rPr sz="2400" spc="-525" dirty="0">
                <a:solidFill>
                  <a:srgbClr val="006FC0"/>
                </a:solidFill>
                <a:latin typeface="Calibri"/>
                <a:cs typeface="Calibri"/>
              </a:rPr>
              <a:t> </a:t>
            </a:r>
            <a:r>
              <a:rPr sz="2400" spc="-15" dirty="0">
                <a:solidFill>
                  <a:srgbClr val="006FC0"/>
                </a:solidFill>
                <a:latin typeface="Calibri"/>
                <a:cs typeface="Calibri"/>
              </a:rPr>
              <a:t>derivative</a:t>
            </a:r>
            <a:endParaRPr sz="2400">
              <a:latin typeface="Calibri"/>
              <a:cs typeface="Calibri"/>
            </a:endParaRPr>
          </a:p>
        </p:txBody>
      </p:sp>
      <p:sp>
        <p:nvSpPr>
          <p:cNvPr id="30" name="object 30"/>
          <p:cNvSpPr txBox="1"/>
          <p:nvPr/>
        </p:nvSpPr>
        <p:spPr>
          <a:xfrm>
            <a:off x="1008989" y="581024"/>
            <a:ext cx="485140" cy="336550"/>
          </a:xfrm>
          <a:prstGeom prst="rect">
            <a:avLst/>
          </a:prstGeom>
        </p:spPr>
        <p:txBody>
          <a:bodyPr vert="horz" wrap="square" lIns="0" tIns="11430" rIns="0" bIns="0" rtlCol="0">
            <a:spAutoFit/>
          </a:bodyPr>
          <a:lstStyle/>
          <a:p>
            <a:pPr marL="12700">
              <a:lnSpc>
                <a:spcPct val="100000"/>
              </a:lnSpc>
              <a:spcBef>
                <a:spcPts val="90"/>
              </a:spcBef>
            </a:pPr>
            <a:r>
              <a:rPr sz="2050" spc="270" dirty="0">
                <a:latin typeface="Cambria Math"/>
                <a:cs typeface="Cambria Math"/>
              </a:rPr>
              <a:t>𝑡</a:t>
            </a:r>
            <a:r>
              <a:rPr sz="2050" spc="-50" dirty="0">
                <a:latin typeface="Cambria Math"/>
                <a:cs typeface="Cambria Math"/>
              </a:rPr>
              <a:t>+</a:t>
            </a:r>
            <a:r>
              <a:rPr sz="2050" spc="45" dirty="0">
                <a:latin typeface="Cambria Math"/>
                <a:cs typeface="Cambria Math"/>
              </a:rPr>
              <a:t>1</a:t>
            </a:r>
            <a:endParaRPr sz="2050">
              <a:latin typeface="Cambria Math"/>
              <a:cs typeface="Cambria Math"/>
            </a:endParaRPr>
          </a:p>
        </p:txBody>
      </p:sp>
      <p:sp>
        <p:nvSpPr>
          <p:cNvPr id="31" name="object 31"/>
          <p:cNvSpPr txBox="1"/>
          <p:nvPr/>
        </p:nvSpPr>
        <p:spPr>
          <a:xfrm>
            <a:off x="2265045" y="581024"/>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32" name="object 32"/>
          <p:cNvSpPr txBox="1"/>
          <p:nvPr/>
        </p:nvSpPr>
        <p:spPr>
          <a:xfrm>
            <a:off x="725525" y="614553"/>
            <a:ext cx="2045335" cy="452120"/>
          </a:xfrm>
          <a:prstGeom prst="rect">
            <a:avLst/>
          </a:prstGeom>
        </p:spPr>
        <p:txBody>
          <a:bodyPr vert="horz" wrap="square" lIns="0" tIns="12065" rIns="0" bIns="0" rtlCol="0">
            <a:spAutoFit/>
          </a:bodyPr>
          <a:lstStyle/>
          <a:p>
            <a:pPr marL="12700">
              <a:lnSpc>
                <a:spcPct val="100000"/>
              </a:lnSpc>
              <a:spcBef>
                <a:spcPts val="95"/>
              </a:spcBef>
              <a:tabLst>
                <a:tab pos="870585" algn="l"/>
                <a:tab pos="1766570" algn="l"/>
              </a:tabLst>
            </a:pPr>
            <a:r>
              <a:rPr sz="2800" spc="-5" dirty="0">
                <a:latin typeface="Cambria Math"/>
                <a:cs typeface="Cambria Math"/>
              </a:rPr>
              <a:t>𝑤	←</a:t>
            </a:r>
            <a:r>
              <a:rPr sz="2800" spc="170" dirty="0">
                <a:latin typeface="Cambria Math"/>
                <a:cs typeface="Cambria Math"/>
              </a:rPr>
              <a:t> </a:t>
            </a:r>
            <a:r>
              <a:rPr sz="2800" spc="-5" dirty="0">
                <a:latin typeface="Cambria Math"/>
                <a:cs typeface="Cambria Math"/>
              </a:rPr>
              <a:t>𝑤</a:t>
            </a:r>
            <a:r>
              <a:rPr sz="28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33" name="object 33"/>
          <p:cNvSpPr/>
          <p:nvPr/>
        </p:nvSpPr>
        <p:spPr>
          <a:xfrm>
            <a:off x="2836672" y="869314"/>
            <a:ext cx="1755775" cy="22860"/>
          </a:xfrm>
          <a:custGeom>
            <a:avLst/>
            <a:gdLst/>
            <a:ahLst/>
            <a:cxnLst/>
            <a:rect l="l" t="t" r="r" b="b"/>
            <a:pathLst>
              <a:path w="1755775" h="22859">
                <a:moveTo>
                  <a:pt x="1755648" y="0"/>
                </a:moveTo>
                <a:lnTo>
                  <a:pt x="0" y="0"/>
                </a:lnTo>
                <a:lnTo>
                  <a:pt x="0" y="22860"/>
                </a:lnTo>
                <a:lnTo>
                  <a:pt x="1755648" y="22860"/>
                </a:lnTo>
                <a:lnTo>
                  <a:pt x="1755648" y="0"/>
                </a:lnTo>
                <a:close/>
              </a:path>
            </a:pathLst>
          </a:custGeom>
          <a:solidFill>
            <a:srgbClr val="000000"/>
          </a:solidFill>
        </p:spPr>
        <p:txBody>
          <a:bodyPr wrap="square" lIns="0" tIns="0" rIns="0" bIns="0" rtlCol="0"/>
          <a:lstStyle/>
          <a:p>
            <a:endParaRPr/>
          </a:p>
        </p:txBody>
      </p:sp>
      <p:sp>
        <p:nvSpPr>
          <p:cNvPr id="34" name="object 34"/>
          <p:cNvSpPr txBox="1"/>
          <p:nvPr/>
        </p:nvSpPr>
        <p:spPr>
          <a:xfrm>
            <a:off x="3603497" y="346329"/>
            <a:ext cx="2120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𝜂</a:t>
            </a:r>
            <a:endParaRPr sz="2800">
              <a:latin typeface="Cambria Math"/>
              <a:cs typeface="Cambria Math"/>
            </a:endParaRPr>
          </a:p>
        </p:txBody>
      </p:sp>
      <p:sp>
        <p:nvSpPr>
          <p:cNvPr id="35" name="object 35"/>
          <p:cNvSpPr/>
          <p:nvPr/>
        </p:nvSpPr>
        <p:spPr>
          <a:xfrm>
            <a:off x="2842767" y="960755"/>
            <a:ext cx="1750060" cy="792480"/>
          </a:xfrm>
          <a:custGeom>
            <a:avLst/>
            <a:gdLst/>
            <a:ahLst/>
            <a:cxnLst/>
            <a:rect l="l" t="t" r="r" b="b"/>
            <a:pathLst>
              <a:path w="1750060" h="792480">
                <a:moveTo>
                  <a:pt x="1749552" y="0"/>
                </a:moveTo>
                <a:lnTo>
                  <a:pt x="260604" y="0"/>
                </a:lnTo>
                <a:lnTo>
                  <a:pt x="260604" y="508"/>
                </a:lnTo>
                <a:lnTo>
                  <a:pt x="219329" y="508"/>
                </a:lnTo>
                <a:lnTo>
                  <a:pt x="147193" y="729615"/>
                </a:lnTo>
                <a:lnTo>
                  <a:pt x="60198" y="568452"/>
                </a:lnTo>
                <a:lnTo>
                  <a:pt x="0" y="600202"/>
                </a:lnTo>
                <a:lnTo>
                  <a:pt x="6731" y="612521"/>
                </a:lnTo>
                <a:lnTo>
                  <a:pt x="38481" y="595884"/>
                </a:lnTo>
                <a:lnTo>
                  <a:pt x="145414" y="792480"/>
                </a:lnTo>
                <a:lnTo>
                  <a:pt x="161544" y="792480"/>
                </a:lnTo>
                <a:lnTo>
                  <a:pt x="238759" y="23495"/>
                </a:lnTo>
                <a:lnTo>
                  <a:pt x="273431" y="23495"/>
                </a:lnTo>
                <a:lnTo>
                  <a:pt x="273431" y="22860"/>
                </a:lnTo>
                <a:lnTo>
                  <a:pt x="1749552" y="22860"/>
                </a:lnTo>
                <a:lnTo>
                  <a:pt x="1749552" y="0"/>
                </a:lnTo>
                <a:close/>
              </a:path>
            </a:pathLst>
          </a:custGeom>
          <a:solidFill>
            <a:srgbClr val="000000"/>
          </a:solidFill>
        </p:spPr>
        <p:txBody>
          <a:bodyPr wrap="square" lIns="0" tIns="0" rIns="0" bIns="0" rtlCol="0"/>
          <a:lstStyle/>
          <a:p>
            <a:endParaRPr/>
          </a:p>
        </p:txBody>
      </p:sp>
      <p:sp>
        <p:nvSpPr>
          <p:cNvPr id="36" name="object 36"/>
          <p:cNvSpPr txBox="1"/>
          <p:nvPr/>
        </p:nvSpPr>
        <p:spPr>
          <a:xfrm>
            <a:off x="3342894" y="1304620"/>
            <a:ext cx="463550" cy="337185"/>
          </a:xfrm>
          <a:prstGeom prst="rect">
            <a:avLst/>
          </a:prstGeom>
        </p:spPr>
        <p:txBody>
          <a:bodyPr vert="horz" wrap="square" lIns="0" tIns="11430" rIns="0" bIns="0" rtlCol="0">
            <a:spAutoFit/>
          </a:bodyPr>
          <a:lstStyle/>
          <a:p>
            <a:pPr marL="12700">
              <a:lnSpc>
                <a:spcPct val="100000"/>
              </a:lnSpc>
              <a:spcBef>
                <a:spcPts val="90"/>
              </a:spcBef>
            </a:pPr>
            <a:r>
              <a:rPr sz="2050" spc="265" dirty="0">
                <a:latin typeface="Cambria Math"/>
                <a:cs typeface="Cambria Math"/>
              </a:rPr>
              <a:t>𝑖</a:t>
            </a:r>
            <a:r>
              <a:rPr sz="2050" spc="-50" dirty="0">
                <a:latin typeface="Cambria Math"/>
                <a:cs typeface="Cambria Math"/>
              </a:rPr>
              <a:t>=</a:t>
            </a:r>
            <a:r>
              <a:rPr sz="2050" spc="45" dirty="0">
                <a:latin typeface="Cambria Math"/>
                <a:cs typeface="Cambria Math"/>
              </a:rPr>
              <a:t>0</a:t>
            </a:r>
            <a:endParaRPr sz="2050">
              <a:latin typeface="Cambria Math"/>
              <a:cs typeface="Cambria Math"/>
            </a:endParaRPr>
          </a:p>
        </p:txBody>
      </p:sp>
      <p:sp>
        <p:nvSpPr>
          <p:cNvPr id="37" name="object 37"/>
          <p:cNvSpPr txBox="1"/>
          <p:nvPr/>
        </p:nvSpPr>
        <p:spPr>
          <a:xfrm>
            <a:off x="3065652" y="972388"/>
            <a:ext cx="442595" cy="452120"/>
          </a:xfrm>
          <a:prstGeom prst="rect">
            <a:avLst/>
          </a:prstGeom>
        </p:spPr>
        <p:txBody>
          <a:bodyPr vert="horz" wrap="square" lIns="0" tIns="12065" rIns="0" bIns="0" rtlCol="0">
            <a:spAutoFit/>
          </a:bodyPr>
          <a:lstStyle/>
          <a:p>
            <a:pPr marL="38100">
              <a:lnSpc>
                <a:spcPct val="100000"/>
              </a:lnSpc>
              <a:spcBef>
                <a:spcPts val="95"/>
              </a:spcBef>
            </a:pPr>
            <a:r>
              <a:rPr sz="4200" spc="352" baseline="-18849" dirty="0">
                <a:latin typeface="Cambria Math"/>
                <a:cs typeface="Cambria Math"/>
              </a:rPr>
              <a:t>σ</a:t>
            </a:r>
            <a:r>
              <a:rPr sz="2050" spc="235" dirty="0">
                <a:latin typeface="Cambria Math"/>
                <a:cs typeface="Cambria Math"/>
              </a:rPr>
              <a:t>𝑡</a:t>
            </a:r>
            <a:endParaRPr sz="2050">
              <a:latin typeface="Cambria Math"/>
              <a:cs typeface="Cambria Math"/>
            </a:endParaRPr>
          </a:p>
        </p:txBody>
      </p:sp>
      <p:sp>
        <p:nvSpPr>
          <p:cNvPr id="38" name="object 38"/>
          <p:cNvSpPr/>
          <p:nvPr/>
        </p:nvSpPr>
        <p:spPr>
          <a:xfrm>
            <a:off x="3824985" y="1210055"/>
            <a:ext cx="571500" cy="328930"/>
          </a:xfrm>
          <a:custGeom>
            <a:avLst/>
            <a:gdLst/>
            <a:ahLst/>
            <a:cxnLst/>
            <a:rect l="l" t="t" r="r" b="b"/>
            <a:pathLst>
              <a:path w="571500" h="328930">
                <a:moveTo>
                  <a:pt x="466216" y="0"/>
                </a:moveTo>
                <a:lnTo>
                  <a:pt x="461517" y="13335"/>
                </a:lnTo>
                <a:lnTo>
                  <a:pt x="480567" y="21651"/>
                </a:lnTo>
                <a:lnTo>
                  <a:pt x="496950" y="33099"/>
                </a:lnTo>
                <a:lnTo>
                  <a:pt x="521715" y="65532"/>
                </a:lnTo>
                <a:lnTo>
                  <a:pt x="536289" y="109220"/>
                </a:lnTo>
                <a:lnTo>
                  <a:pt x="541147" y="162814"/>
                </a:lnTo>
                <a:lnTo>
                  <a:pt x="539912" y="191845"/>
                </a:lnTo>
                <a:lnTo>
                  <a:pt x="530109" y="241859"/>
                </a:lnTo>
                <a:lnTo>
                  <a:pt x="510567" y="280965"/>
                </a:lnTo>
                <a:lnTo>
                  <a:pt x="480762" y="307306"/>
                </a:lnTo>
                <a:lnTo>
                  <a:pt x="462025" y="315595"/>
                </a:lnTo>
                <a:lnTo>
                  <a:pt x="466216" y="328930"/>
                </a:lnTo>
                <a:lnTo>
                  <a:pt x="511048" y="307895"/>
                </a:lnTo>
                <a:lnTo>
                  <a:pt x="544067" y="271526"/>
                </a:lnTo>
                <a:lnTo>
                  <a:pt x="564356" y="222678"/>
                </a:lnTo>
                <a:lnTo>
                  <a:pt x="571118" y="164592"/>
                </a:lnTo>
                <a:lnTo>
                  <a:pt x="569426" y="134417"/>
                </a:lnTo>
                <a:lnTo>
                  <a:pt x="555849" y="80974"/>
                </a:lnTo>
                <a:lnTo>
                  <a:pt x="528939" y="37468"/>
                </a:lnTo>
                <a:lnTo>
                  <a:pt x="490077" y="8616"/>
                </a:lnTo>
                <a:lnTo>
                  <a:pt x="466216" y="0"/>
                </a:lnTo>
                <a:close/>
              </a:path>
              <a:path w="571500" h="328930">
                <a:moveTo>
                  <a:pt x="104901" y="0"/>
                </a:moveTo>
                <a:lnTo>
                  <a:pt x="60118" y="21113"/>
                </a:lnTo>
                <a:lnTo>
                  <a:pt x="27050" y="57658"/>
                </a:lnTo>
                <a:lnTo>
                  <a:pt x="6762" y="106552"/>
                </a:lnTo>
                <a:lnTo>
                  <a:pt x="0" y="164592"/>
                </a:lnTo>
                <a:lnTo>
                  <a:pt x="1690" y="194784"/>
                </a:lnTo>
                <a:lnTo>
                  <a:pt x="15216" y="248263"/>
                </a:lnTo>
                <a:lnTo>
                  <a:pt x="42054" y="291621"/>
                </a:lnTo>
                <a:lnTo>
                  <a:pt x="80968" y="320335"/>
                </a:lnTo>
                <a:lnTo>
                  <a:pt x="104901" y="328930"/>
                </a:lnTo>
                <a:lnTo>
                  <a:pt x="109092" y="315595"/>
                </a:lnTo>
                <a:lnTo>
                  <a:pt x="90302" y="307306"/>
                </a:lnTo>
                <a:lnTo>
                  <a:pt x="74120" y="295767"/>
                </a:lnTo>
                <a:lnTo>
                  <a:pt x="49529" y="262890"/>
                </a:lnTo>
                <a:lnTo>
                  <a:pt x="34845" y="218186"/>
                </a:lnTo>
                <a:lnTo>
                  <a:pt x="29972" y="162814"/>
                </a:lnTo>
                <a:lnTo>
                  <a:pt x="31188" y="134790"/>
                </a:lnTo>
                <a:lnTo>
                  <a:pt x="40955" y="86125"/>
                </a:lnTo>
                <a:lnTo>
                  <a:pt x="60577" y="47714"/>
                </a:lnTo>
                <a:lnTo>
                  <a:pt x="90624" y="21651"/>
                </a:lnTo>
                <a:lnTo>
                  <a:pt x="109600" y="13335"/>
                </a:lnTo>
                <a:lnTo>
                  <a:pt x="104901" y="0"/>
                </a:lnTo>
                <a:close/>
              </a:path>
            </a:pathLst>
          </a:custGeom>
          <a:solidFill>
            <a:srgbClr val="000000"/>
          </a:solidFill>
        </p:spPr>
        <p:txBody>
          <a:bodyPr wrap="square" lIns="0" tIns="0" rIns="0" bIns="0" rtlCol="0"/>
          <a:lstStyle/>
          <a:p>
            <a:endParaRPr/>
          </a:p>
        </p:txBody>
      </p:sp>
      <p:sp>
        <p:nvSpPr>
          <p:cNvPr id="39" name="object 39"/>
          <p:cNvSpPr txBox="1"/>
          <p:nvPr/>
        </p:nvSpPr>
        <p:spPr>
          <a:xfrm>
            <a:off x="3904234" y="1001344"/>
            <a:ext cx="712470" cy="452120"/>
          </a:xfrm>
          <a:prstGeom prst="rect">
            <a:avLst/>
          </a:prstGeom>
        </p:spPr>
        <p:txBody>
          <a:bodyPr vert="horz" wrap="square" lIns="0" tIns="12065" rIns="0" bIns="0" rtlCol="0">
            <a:spAutoFit/>
          </a:bodyPr>
          <a:lstStyle/>
          <a:p>
            <a:pPr marL="38100">
              <a:lnSpc>
                <a:spcPct val="100000"/>
              </a:lnSpc>
              <a:spcBef>
                <a:spcPts val="95"/>
              </a:spcBef>
              <a:tabLst>
                <a:tab pos="523875" algn="l"/>
              </a:tabLst>
            </a:pPr>
            <a:r>
              <a:rPr sz="4200" spc="82" baseline="-16865" dirty="0">
                <a:latin typeface="Cambria Math"/>
                <a:cs typeface="Cambria Math"/>
              </a:rPr>
              <a:t>𝑔</a:t>
            </a:r>
            <a:r>
              <a:rPr sz="2050" spc="55" dirty="0">
                <a:latin typeface="Cambria Math"/>
                <a:cs typeface="Cambria Math"/>
              </a:rPr>
              <a:t>𝑖	</a:t>
            </a:r>
            <a:r>
              <a:rPr sz="2050" spc="45" dirty="0">
                <a:latin typeface="Cambria Math"/>
                <a:cs typeface="Cambria Math"/>
              </a:rPr>
              <a:t>2</a:t>
            </a:r>
            <a:endParaRPr sz="2050">
              <a:latin typeface="Cambria Math"/>
              <a:cs typeface="Cambria Math"/>
            </a:endParaRPr>
          </a:p>
        </p:txBody>
      </p:sp>
      <p:sp>
        <p:nvSpPr>
          <p:cNvPr id="40" name="object 40"/>
          <p:cNvSpPr txBox="1"/>
          <p:nvPr/>
        </p:nvSpPr>
        <p:spPr>
          <a:xfrm>
            <a:off x="4639817" y="614553"/>
            <a:ext cx="24320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𝑔</a:t>
            </a:r>
            <a:endParaRPr sz="2800">
              <a:latin typeface="Cambria Math"/>
              <a:cs typeface="Cambria Math"/>
            </a:endParaRPr>
          </a:p>
        </p:txBody>
      </p:sp>
      <p:sp>
        <p:nvSpPr>
          <p:cNvPr id="41" name="object 41"/>
          <p:cNvSpPr txBox="1"/>
          <p:nvPr/>
        </p:nvSpPr>
        <p:spPr>
          <a:xfrm>
            <a:off x="4863846" y="581024"/>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42" name="object 42"/>
          <p:cNvSpPr/>
          <p:nvPr/>
        </p:nvSpPr>
        <p:spPr>
          <a:xfrm>
            <a:off x="4559046" y="864869"/>
            <a:ext cx="1609725" cy="660400"/>
          </a:xfrm>
          <a:custGeom>
            <a:avLst/>
            <a:gdLst/>
            <a:ahLst/>
            <a:cxnLst/>
            <a:rect l="l" t="t" r="r" b="b"/>
            <a:pathLst>
              <a:path w="1609725" h="660400">
                <a:moveTo>
                  <a:pt x="1417777" y="622554"/>
                </a:moveTo>
                <a:lnTo>
                  <a:pt x="1357376" y="622554"/>
                </a:lnTo>
                <a:lnTo>
                  <a:pt x="1338313" y="622554"/>
                </a:lnTo>
                <a:lnTo>
                  <a:pt x="1337310" y="660146"/>
                </a:lnTo>
                <a:lnTo>
                  <a:pt x="1417777" y="622554"/>
                </a:lnTo>
                <a:close/>
              </a:path>
              <a:path w="1609725" h="660400">
                <a:moveTo>
                  <a:pt x="1453134" y="606044"/>
                </a:moveTo>
                <a:lnTo>
                  <a:pt x="1340358" y="545973"/>
                </a:lnTo>
                <a:lnTo>
                  <a:pt x="1339342" y="583971"/>
                </a:lnTo>
                <a:lnTo>
                  <a:pt x="114719" y="552310"/>
                </a:lnTo>
                <a:lnTo>
                  <a:pt x="114731" y="551815"/>
                </a:lnTo>
                <a:lnTo>
                  <a:pt x="115697" y="514223"/>
                </a:lnTo>
                <a:lnTo>
                  <a:pt x="0" y="568452"/>
                </a:lnTo>
                <a:lnTo>
                  <a:pt x="112776" y="628523"/>
                </a:lnTo>
                <a:lnTo>
                  <a:pt x="113741" y="590410"/>
                </a:lnTo>
                <a:lnTo>
                  <a:pt x="1338326" y="622071"/>
                </a:lnTo>
                <a:lnTo>
                  <a:pt x="1357388" y="622071"/>
                </a:lnTo>
                <a:lnTo>
                  <a:pt x="1418831" y="622071"/>
                </a:lnTo>
                <a:lnTo>
                  <a:pt x="1453134" y="606044"/>
                </a:lnTo>
                <a:close/>
              </a:path>
              <a:path w="1609725" h="660400">
                <a:moveTo>
                  <a:pt x="1578267" y="136271"/>
                </a:moveTo>
                <a:lnTo>
                  <a:pt x="1513459" y="136271"/>
                </a:lnTo>
                <a:lnTo>
                  <a:pt x="1494421" y="136271"/>
                </a:lnTo>
                <a:lnTo>
                  <a:pt x="1492250" y="173101"/>
                </a:lnTo>
                <a:lnTo>
                  <a:pt x="1578267" y="136271"/>
                </a:lnTo>
                <a:close/>
              </a:path>
              <a:path w="1609725" h="660400">
                <a:moveTo>
                  <a:pt x="1609725" y="122809"/>
                </a:moveTo>
                <a:lnTo>
                  <a:pt x="1498981" y="59055"/>
                </a:lnTo>
                <a:lnTo>
                  <a:pt x="1496733" y="97053"/>
                </a:lnTo>
                <a:lnTo>
                  <a:pt x="503847" y="38087"/>
                </a:lnTo>
                <a:lnTo>
                  <a:pt x="503910" y="36957"/>
                </a:lnTo>
                <a:lnTo>
                  <a:pt x="506095" y="0"/>
                </a:lnTo>
                <a:lnTo>
                  <a:pt x="388620" y="50292"/>
                </a:lnTo>
                <a:lnTo>
                  <a:pt x="499364" y="114173"/>
                </a:lnTo>
                <a:lnTo>
                  <a:pt x="501599" y="76073"/>
                </a:lnTo>
                <a:lnTo>
                  <a:pt x="1494485" y="135153"/>
                </a:lnTo>
                <a:lnTo>
                  <a:pt x="1513522" y="135153"/>
                </a:lnTo>
                <a:lnTo>
                  <a:pt x="1580908" y="135153"/>
                </a:lnTo>
                <a:lnTo>
                  <a:pt x="1609725" y="122809"/>
                </a:lnTo>
                <a:close/>
              </a:path>
            </a:pathLst>
          </a:custGeom>
          <a:solidFill>
            <a:srgbClr val="FF0000"/>
          </a:solidFill>
        </p:spPr>
        <p:txBody>
          <a:bodyPr wrap="square" lIns="0" tIns="0" rIns="0" bIns="0" rtlCol="0"/>
          <a:lstStyle/>
          <a:p>
            <a:endParaRPr/>
          </a:p>
        </p:txBody>
      </p:sp>
      <p:sp>
        <p:nvSpPr>
          <p:cNvPr id="43" name="object 43"/>
          <p:cNvSpPr txBox="1"/>
          <p:nvPr/>
        </p:nvSpPr>
        <p:spPr>
          <a:xfrm>
            <a:off x="5165852" y="1420190"/>
            <a:ext cx="1905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0000"/>
                </a:solidFill>
                <a:latin typeface="Calibri"/>
                <a:cs typeface="Calibri"/>
              </a:rPr>
              <a:t>?</a:t>
            </a:r>
            <a:endParaRPr sz="2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380" y="2488768"/>
            <a:ext cx="5331460" cy="940435"/>
          </a:xfrm>
          <a:prstGeom prst="rect">
            <a:avLst/>
          </a:prstGeom>
        </p:spPr>
        <p:txBody>
          <a:bodyPr vert="horz" wrap="square" lIns="0" tIns="12700" rIns="0" bIns="0" rtlCol="0">
            <a:spAutoFit/>
          </a:bodyPr>
          <a:lstStyle/>
          <a:p>
            <a:pPr marL="12700">
              <a:lnSpc>
                <a:spcPct val="100000"/>
              </a:lnSpc>
              <a:spcBef>
                <a:spcPts val="100"/>
              </a:spcBef>
            </a:pPr>
            <a:r>
              <a:rPr spc="-30" dirty="0"/>
              <a:t>Gradient</a:t>
            </a:r>
            <a:r>
              <a:rPr spc="-45" dirty="0"/>
              <a:t> </a:t>
            </a:r>
            <a:r>
              <a:rPr spc="-15" dirty="0"/>
              <a:t>Descent</a:t>
            </a:r>
          </a:p>
        </p:txBody>
      </p:sp>
      <p:sp>
        <p:nvSpPr>
          <p:cNvPr id="3" name="object 3"/>
          <p:cNvSpPr txBox="1"/>
          <p:nvPr/>
        </p:nvSpPr>
        <p:spPr>
          <a:xfrm>
            <a:off x="2588514" y="3472364"/>
            <a:ext cx="3966845" cy="1488440"/>
          </a:xfrm>
          <a:prstGeom prst="rect">
            <a:avLst/>
          </a:prstGeom>
        </p:spPr>
        <p:txBody>
          <a:bodyPr vert="horz" wrap="square" lIns="0" tIns="12065" rIns="0" bIns="0" rtlCol="0">
            <a:spAutoFit/>
          </a:bodyPr>
          <a:lstStyle/>
          <a:p>
            <a:pPr marL="12700" marR="5080" indent="130810">
              <a:lnSpc>
                <a:spcPct val="109100"/>
              </a:lnSpc>
              <a:spcBef>
                <a:spcPts val="95"/>
              </a:spcBef>
            </a:pPr>
            <a:r>
              <a:rPr sz="4400" spc="-5" dirty="0">
                <a:latin typeface="Calibri"/>
                <a:cs typeface="Calibri"/>
              </a:rPr>
              <a:t>Tip </a:t>
            </a:r>
            <a:r>
              <a:rPr sz="4400" dirty="0">
                <a:latin typeface="Calibri"/>
                <a:cs typeface="Calibri"/>
              </a:rPr>
              <a:t>2: </a:t>
            </a:r>
            <a:r>
              <a:rPr sz="4400" spc="-10" dirty="0">
                <a:latin typeface="Calibri"/>
                <a:cs typeface="Calibri"/>
              </a:rPr>
              <a:t>Stochastic </a:t>
            </a:r>
            <a:r>
              <a:rPr sz="4400" spc="-5" dirty="0">
                <a:latin typeface="Calibri"/>
                <a:cs typeface="Calibri"/>
              </a:rPr>
              <a:t> </a:t>
            </a:r>
            <a:r>
              <a:rPr sz="4400" spc="-15" dirty="0">
                <a:latin typeface="Calibri"/>
                <a:cs typeface="Calibri"/>
              </a:rPr>
              <a:t>Gradient</a:t>
            </a:r>
            <a:r>
              <a:rPr sz="4400" spc="-105" dirty="0">
                <a:latin typeface="Calibri"/>
                <a:cs typeface="Calibri"/>
              </a:rPr>
              <a:t> </a:t>
            </a:r>
            <a:r>
              <a:rPr sz="4400" spc="-5" dirty="0">
                <a:latin typeface="Calibri"/>
                <a:cs typeface="Calibri"/>
              </a:rPr>
              <a:t>Descent</a:t>
            </a:r>
            <a:endParaRPr sz="4400" dirty="0">
              <a:latin typeface="Calibri"/>
              <a:cs typeface="Calibri"/>
            </a:endParaRPr>
          </a:p>
        </p:txBody>
      </p:sp>
      <p:grpSp>
        <p:nvGrpSpPr>
          <p:cNvPr id="4" name="object 4"/>
          <p:cNvGrpSpPr/>
          <p:nvPr/>
        </p:nvGrpSpPr>
        <p:grpSpPr>
          <a:xfrm>
            <a:off x="2563364" y="5248655"/>
            <a:ext cx="4013200" cy="861694"/>
            <a:chOff x="2563364" y="5248655"/>
            <a:chExt cx="4013200" cy="861694"/>
          </a:xfrm>
        </p:grpSpPr>
        <p:pic>
          <p:nvPicPr>
            <p:cNvPr id="5" name="object 5"/>
            <p:cNvPicPr/>
            <p:nvPr/>
          </p:nvPicPr>
          <p:blipFill>
            <a:blip r:embed="rId3" cstate="print"/>
            <a:stretch>
              <a:fillRect/>
            </a:stretch>
          </p:blipFill>
          <p:spPr>
            <a:xfrm>
              <a:off x="2563364" y="5318716"/>
              <a:ext cx="4012698" cy="627919"/>
            </a:xfrm>
            <a:prstGeom prst="rect">
              <a:avLst/>
            </a:prstGeom>
          </p:spPr>
        </p:pic>
        <p:pic>
          <p:nvPicPr>
            <p:cNvPr id="6" name="object 6"/>
            <p:cNvPicPr/>
            <p:nvPr/>
          </p:nvPicPr>
          <p:blipFill>
            <a:blip r:embed="rId4" cstate="print"/>
            <a:stretch>
              <a:fillRect/>
            </a:stretch>
          </p:blipFill>
          <p:spPr>
            <a:xfrm>
              <a:off x="2570987" y="5248655"/>
              <a:ext cx="3997452" cy="861072"/>
            </a:xfrm>
            <a:prstGeom prst="rect">
              <a:avLst/>
            </a:prstGeom>
          </p:spPr>
        </p:pic>
        <p:pic>
          <p:nvPicPr>
            <p:cNvPr id="7" name="object 7"/>
            <p:cNvPicPr/>
            <p:nvPr/>
          </p:nvPicPr>
          <p:blipFill>
            <a:blip r:embed="rId5" cstate="print"/>
            <a:stretch>
              <a:fillRect/>
            </a:stretch>
          </p:blipFill>
          <p:spPr>
            <a:xfrm>
              <a:off x="2613659" y="5349239"/>
              <a:ext cx="3916680" cy="524256"/>
            </a:xfrm>
            <a:prstGeom prst="rect">
              <a:avLst/>
            </a:prstGeom>
          </p:spPr>
        </p:pic>
      </p:grpSp>
      <p:sp>
        <p:nvSpPr>
          <p:cNvPr id="8" name="object 8"/>
          <p:cNvSpPr txBox="1"/>
          <p:nvPr/>
        </p:nvSpPr>
        <p:spPr>
          <a:xfrm>
            <a:off x="2613660" y="5349240"/>
            <a:ext cx="3916679" cy="524510"/>
          </a:xfrm>
          <a:prstGeom prst="rect">
            <a:avLst/>
          </a:prstGeom>
        </p:spPr>
        <p:txBody>
          <a:bodyPr vert="horz" wrap="square" lIns="0" tIns="24130" rIns="0" bIns="0" rtlCol="0">
            <a:spAutoFit/>
          </a:bodyPr>
          <a:lstStyle/>
          <a:p>
            <a:pPr marL="230504">
              <a:lnSpc>
                <a:spcPct val="100000"/>
              </a:lnSpc>
              <a:spcBef>
                <a:spcPts val="190"/>
              </a:spcBef>
            </a:pPr>
            <a:r>
              <a:rPr sz="2800" spc="-25" dirty="0">
                <a:solidFill>
                  <a:srgbClr val="FFFFFF"/>
                </a:solidFill>
                <a:latin typeface="Calibri"/>
                <a:cs typeface="Calibri"/>
              </a:rPr>
              <a:t>Make</a:t>
            </a:r>
            <a:r>
              <a:rPr sz="2800" spc="-15"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15" dirty="0">
                <a:solidFill>
                  <a:srgbClr val="FFFFFF"/>
                </a:solidFill>
                <a:latin typeface="Calibri"/>
                <a:cs typeface="Calibri"/>
              </a:rPr>
              <a:t>training</a:t>
            </a:r>
            <a:r>
              <a:rPr sz="2800" spc="-5" dirty="0">
                <a:solidFill>
                  <a:srgbClr val="FFFFFF"/>
                </a:solidFill>
                <a:latin typeface="Calibri"/>
                <a:cs typeface="Calibri"/>
              </a:rPr>
              <a:t> </a:t>
            </a:r>
            <a:r>
              <a:rPr sz="2800" spc="-25" dirty="0">
                <a:solidFill>
                  <a:srgbClr val="FFFFFF"/>
                </a:solidFill>
                <a:latin typeface="Calibri"/>
                <a:cs typeface="Calibri"/>
              </a:rPr>
              <a:t>faster</a:t>
            </a:r>
            <a:endParaRPr sz="2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2587" y="2928873"/>
            <a:ext cx="2915920" cy="452120"/>
          </a:xfrm>
          <a:prstGeom prst="rect">
            <a:avLst/>
          </a:prstGeom>
        </p:spPr>
        <p:txBody>
          <a:bodyPr vert="horz" wrap="square" lIns="0" tIns="12065" rIns="0" bIns="0" rtlCol="0">
            <a:spAutoFit/>
          </a:bodyPr>
          <a:lstStyle/>
          <a:p>
            <a:pPr marL="363220" indent="-351155">
              <a:lnSpc>
                <a:spcPct val="100000"/>
              </a:lnSpc>
              <a:spcBef>
                <a:spcPts val="95"/>
              </a:spcBef>
              <a:buSzPct val="96428"/>
              <a:buFont typeface="Wingdings"/>
              <a:buChar char=""/>
              <a:tabLst>
                <a:tab pos="363855" algn="l"/>
              </a:tabLst>
            </a:pPr>
            <a:r>
              <a:rPr sz="2800" b="1" i="1" u="heavy" spc="-10" dirty="0">
                <a:uFill>
                  <a:solidFill>
                    <a:srgbClr val="000000"/>
                  </a:solidFill>
                </a:uFill>
                <a:latin typeface="Calibri"/>
                <a:cs typeface="Calibri"/>
              </a:rPr>
              <a:t>Gradient</a:t>
            </a:r>
            <a:r>
              <a:rPr sz="2800" b="1" i="1" u="heavy" spc="-50" dirty="0">
                <a:uFill>
                  <a:solidFill>
                    <a:srgbClr val="000000"/>
                  </a:solidFill>
                </a:uFill>
                <a:latin typeface="Calibri"/>
                <a:cs typeface="Calibri"/>
              </a:rPr>
              <a:t> </a:t>
            </a:r>
            <a:r>
              <a:rPr sz="2800" b="1" i="1" u="heavy" spc="-15" dirty="0">
                <a:uFill>
                  <a:solidFill>
                    <a:srgbClr val="000000"/>
                  </a:solidFill>
                </a:uFill>
                <a:latin typeface="Calibri"/>
                <a:cs typeface="Calibri"/>
              </a:rPr>
              <a:t>Descent</a:t>
            </a:r>
            <a:endParaRPr sz="2800">
              <a:latin typeface="Calibri"/>
              <a:cs typeface="Calibri"/>
            </a:endParaRPr>
          </a:p>
        </p:txBody>
      </p:sp>
      <p:sp>
        <p:nvSpPr>
          <p:cNvPr id="3" name="object 3"/>
          <p:cNvSpPr txBox="1"/>
          <p:nvPr/>
        </p:nvSpPr>
        <p:spPr>
          <a:xfrm>
            <a:off x="529844" y="3773804"/>
            <a:ext cx="4481830" cy="452120"/>
          </a:xfrm>
          <a:prstGeom prst="rect">
            <a:avLst/>
          </a:prstGeom>
        </p:spPr>
        <p:txBody>
          <a:bodyPr vert="horz" wrap="square" lIns="0" tIns="12065" rIns="0" bIns="0" rtlCol="0">
            <a:spAutoFit/>
          </a:bodyPr>
          <a:lstStyle/>
          <a:p>
            <a:pPr marL="363220" indent="-351155">
              <a:lnSpc>
                <a:spcPct val="100000"/>
              </a:lnSpc>
              <a:spcBef>
                <a:spcPts val="95"/>
              </a:spcBef>
              <a:buSzPct val="96428"/>
              <a:buFont typeface="Wingdings"/>
              <a:buChar char=""/>
              <a:tabLst>
                <a:tab pos="363855" algn="l"/>
              </a:tabLst>
            </a:pPr>
            <a:r>
              <a:rPr sz="2800" b="1" i="1" u="heavy" spc="-15" dirty="0">
                <a:uFill>
                  <a:solidFill>
                    <a:srgbClr val="000000"/>
                  </a:solidFill>
                </a:uFill>
                <a:latin typeface="Calibri"/>
                <a:cs typeface="Calibri"/>
              </a:rPr>
              <a:t>Stochastic</a:t>
            </a:r>
            <a:r>
              <a:rPr sz="2800" b="1" i="1" u="heavy" spc="-20" dirty="0">
                <a:uFill>
                  <a:solidFill>
                    <a:srgbClr val="000000"/>
                  </a:solidFill>
                </a:uFill>
                <a:latin typeface="Calibri"/>
                <a:cs typeface="Calibri"/>
              </a:rPr>
              <a:t> </a:t>
            </a:r>
            <a:r>
              <a:rPr sz="2800" b="1" i="1" u="heavy" spc="-10" dirty="0">
                <a:uFill>
                  <a:solidFill>
                    <a:srgbClr val="000000"/>
                  </a:solidFill>
                </a:uFill>
                <a:latin typeface="Calibri"/>
                <a:cs typeface="Calibri"/>
              </a:rPr>
              <a:t>Gradient</a:t>
            </a:r>
            <a:r>
              <a:rPr sz="2800" b="1" i="1" u="heavy" spc="10" dirty="0">
                <a:uFill>
                  <a:solidFill>
                    <a:srgbClr val="000000"/>
                  </a:solidFill>
                </a:uFill>
                <a:latin typeface="Calibri"/>
                <a:cs typeface="Calibri"/>
              </a:rPr>
              <a:t> </a:t>
            </a:r>
            <a:r>
              <a:rPr sz="2800" b="1" i="1" u="heavy" spc="-15" dirty="0">
                <a:uFill>
                  <a:solidFill>
                    <a:srgbClr val="000000"/>
                  </a:solidFill>
                </a:uFill>
                <a:latin typeface="Calibri"/>
                <a:cs typeface="Calibri"/>
              </a:rPr>
              <a:t>Descent</a:t>
            </a:r>
            <a:endParaRPr sz="2800">
              <a:latin typeface="Calibri"/>
              <a:cs typeface="Calibri"/>
            </a:endParaRPr>
          </a:p>
        </p:txBody>
      </p:sp>
      <p:sp>
        <p:nvSpPr>
          <p:cNvPr id="4" name="object 4"/>
          <p:cNvSpPr txBox="1"/>
          <p:nvPr/>
        </p:nvSpPr>
        <p:spPr>
          <a:xfrm>
            <a:off x="5297591" y="2763940"/>
            <a:ext cx="2178685" cy="676275"/>
          </a:xfrm>
          <a:prstGeom prst="rect">
            <a:avLst/>
          </a:prstGeom>
        </p:spPr>
        <p:txBody>
          <a:bodyPr vert="horz" wrap="square" lIns="0" tIns="14604" rIns="0" bIns="0" rtlCol="0">
            <a:spAutoFit/>
          </a:bodyPr>
          <a:lstStyle/>
          <a:p>
            <a:pPr marL="38100">
              <a:lnSpc>
                <a:spcPct val="100000"/>
              </a:lnSpc>
              <a:spcBef>
                <a:spcPts val="114"/>
              </a:spcBef>
            </a:pPr>
            <a:r>
              <a:rPr sz="2650" spc="425" dirty="0">
                <a:latin typeface="Symbol"/>
                <a:cs typeface="Symbol"/>
              </a:rPr>
              <a:t></a:t>
            </a:r>
            <a:r>
              <a:rPr sz="2900" spc="-765" dirty="0">
                <a:latin typeface="Symbol"/>
                <a:cs typeface="Symbol"/>
              </a:rPr>
              <a:t></a:t>
            </a:r>
            <a:r>
              <a:rPr lang="zh-TW" altLang="en-US" sz="2900" spc="-765" dirty="0">
                <a:latin typeface="Symbol"/>
                <a:cs typeface="Symbol"/>
              </a:rPr>
              <a:t> </a:t>
            </a:r>
            <a:r>
              <a:rPr sz="2650" spc="710" dirty="0">
                <a:latin typeface="Symbol"/>
                <a:cs typeface="Symbol"/>
              </a:rPr>
              <a:t></a:t>
            </a:r>
            <a:r>
              <a:rPr sz="2650" i="1" spc="625" dirty="0">
                <a:latin typeface="Times New Roman"/>
                <a:cs typeface="Times New Roman"/>
              </a:rPr>
              <a:t>L</a:t>
            </a:r>
            <a:r>
              <a:rPr sz="4250" spc="-1055" dirty="0">
                <a:latin typeface="Symbol"/>
                <a:cs typeface="Symbol"/>
              </a:rPr>
              <a:t></a:t>
            </a:r>
            <a:r>
              <a:rPr lang="zh-TW" altLang="en-US" sz="4250" spc="-1055" dirty="0">
                <a:latin typeface="Symbol"/>
                <a:cs typeface="Symbol"/>
              </a:rPr>
              <a:t>   </a:t>
            </a:r>
            <a:r>
              <a:rPr sz="2900" spc="-280" dirty="0">
                <a:latin typeface="Symbol"/>
                <a:cs typeface="Symbol"/>
              </a:rPr>
              <a:t></a:t>
            </a:r>
            <a:r>
              <a:rPr sz="2325" i="1" spc="232" baseline="43010" dirty="0">
                <a:latin typeface="Times New Roman"/>
                <a:cs typeface="Times New Roman"/>
              </a:rPr>
              <a:t>i</a:t>
            </a:r>
            <a:r>
              <a:rPr sz="2325" i="1" spc="-337" baseline="43010" dirty="0">
                <a:latin typeface="Times New Roman"/>
                <a:cs typeface="Times New Roman"/>
              </a:rPr>
              <a:t> </a:t>
            </a:r>
            <a:r>
              <a:rPr sz="2325" spc="292" baseline="43010" dirty="0">
                <a:latin typeface="Symbol"/>
                <a:cs typeface="Symbol"/>
              </a:rPr>
              <a:t></a:t>
            </a:r>
            <a:r>
              <a:rPr sz="2325" spc="419" baseline="43010" dirty="0">
                <a:latin typeface="Times New Roman"/>
                <a:cs typeface="Times New Roman"/>
              </a:rPr>
              <a:t>1</a:t>
            </a:r>
            <a:r>
              <a:rPr sz="2325" spc="-52" baseline="43010" dirty="0">
                <a:latin typeface="Times New Roman"/>
                <a:cs typeface="Times New Roman"/>
              </a:rPr>
              <a:t> </a:t>
            </a:r>
            <a:r>
              <a:rPr sz="4250" spc="-229" dirty="0">
                <a:latin typeface="Symbol"/>
                <a:cs typeface="Symbol"/>
              </a:rPr>
              <a:t></a:t>
            </a:r>
            <a:endParaRPr sz="4250" dirty="0">
              <a:latin typeface="Symbol"/>
              <a:cs typeface="Symbol"/>
            </a:endParaRPr>
          </a:p>
        </p:txBody>
      </p:sp>
      <p:sp>
        <p:nvSpPr>
          <p:cNvPr id="5" name="object 5"/>
          <p:cNvSpPr txBox="1"/>
          <p:nvPr/>
        </p:nvSpPr>
        <p:spPr>
          <a:xfrm>
            <a:off x="3622790" y="2782722"/>
            <a:ext cx="1648460" cy="471805"/>
          </a:xfrm>
          <a:prstGeom prst="rect">
            <a:avLst/>
          </a:prstGeom>
        </p:spPr>
        <p:txBody>
          <a:bodyPr vert="horz" wrap="square" lIns="0" tIns="15875" rIns="0" bIns="0" rtlCol="0">
            <a:spAutoFit/>
          </a:bodyPr>
          <a:lstStyle/>
          <a:p>
            <a:pPr marL="38100">
              <a:lnSpc>
                <a:spcPct val="100000"/>
              </a:lnSpc>
              <a:spcBef>
                <a:spcPts val="125"/>
              </a:spcBef>
              <a:tabLst>
                <a:tab pos="619125" algn="l"/>
              </a:tabLst>
            </a:pPr>
            <a:r>
              <a:rPr sz="4350" spc="-419" baseline="-22988" dirty="0">
                <a:latin typeface="Symbol"/>
                <a:cs typeface="Symbol"/>
              </a:rPr>
              <a:t></a:t>
            </a:r>
            <a:r>
              <a:rPr sz="1550" i="1" spc="155" dirty="0">
                <a:latin typeface="Times New Roman"/>
                <a:cs typeface="Times New Roman"/>
              </a:rPr>
              <a:t>i</a:t>
            </a:r>
            <a:r>
              <a:rPr sz="1550" i="1" dirty="0">
                <a:latin typeface="Times New Roman"/>
                <a:cs typeface="Times New Roman"/>
              </a:rPr>
              <a:t>	</a:t>
            </a:r>
            <a:r>
              <a:rPr sz="3975" spc="1147" baseline="-25157" dirty="0">
                <a:latin typeface="Symbol"/>
                <a:cs typeface="Symbol"/>
              </a:rPr>
              <a:t></a:t>
            </a:r>
            <a:r>
              <a:rPr sz="4350" spc="-419" baseline="-22988" dirty="0">
                <a:latin typeface="Symbol"/>
                <a:cs typeface="Symbol"/>
              </a:rPr>
              <a:t></a:t>
            </a:r>
            <a:r>
              <a:rPr sz="1550" i="1" spc="155" dirty="0">
                <a:latin typeface="Times New Roman"/>
                <a:cs typeface="Times New Roman"/>
              </a:rPr>
              <a:t>i</a:t>
            </a:r>
            <a:r>
              <a:rPr sz="1550" i="1" spc="-225" dirty="0">
                <a:latin typeface="Times New Roman"/>
                <a:cs typeface="Times New Roman"/>
              </a:rPr>
              <a:t> </a:t>
            </a:r>
            <a:r>
              <a:rPr sz="1550" spc="195" dirty="0">
                <a:latin typeface="Symbol"/>
                <a:cs typeface="Symbol"/>
              </a:rPr>
              <a:t></a:t>
            </a:r>
            <a:r>
              <a:rPr sz="1550" spc="280" dirty="0">
                <a:latin typeface="Times New Roman"/>
                <a:cs typeface="Times New Roman"/>
              </a:rPr>
              <a:t>1</a:t>
            </a:r>
            <a:endParaRPr sz="1550">
              <a:latin typeface="Times New Roman"/>
              <a:cs typeface="Times New Roman"/>
            </a:endParaRPr>
          </a:p>
        </p:txBody>
      </p:sp>
      <p:sp>
        <p:nvSpPr>
          <p:cNvPr id="6" name="object 6"/>
          <p:cNvSpPr txBox="1"/>
          <p:nvPr/>
        </p:nvSpPr>
        <p:spPr>
          <a:xfrm>
            <a:off x="5141924" y="5149213"/>
            <a:ext cx="3350260" cy="760095"/>
          </a:xfrm>
          <a:prstGeom prst="rect">
            <a:avLst/>
          </a:prstGeom>
        </p:spPr>
        <p:txBody>
          <a:bodyPr vert="horz" wrap="square" lIns="0" tIns="14604" rIns="0" bIns="0" rtlCol="0">
            <a:spAutoFit/>
          </a:bodyPr>
          <a:lstStyle/>
          <a:p>
            <a:pPr marL="38100">
              <a:lnSpc>
                <a:spcPct val="100000"/>
              </a:lnSpc>
              <a:spcBef>
                <a:spcPts val="114"/>
              </a:spcBef>
              <a:tabLst>
                <a:tab pos="521970" algn="l"/>
              </a:tabLst>
            </a:pPr>
            <a:r>
              <a:rPr sz="3150" spc="-615" dirty="0">
                <a:latin typeface="Symbol"/>
                <a:cs typeface="Symbol"/>
              </a:rPr>
              <a:t></a:t>
            </a:r>
            <a:r>
              <a:rPr sz="2625" i="1" baseline="42857" dirty="0">
                <a:latin typeface="Times New Roman"/>
                <a:cs typeface="Times New Roman"/>
              </a:rPr>
              <a:t>i	</a:t>
            </a:r>
            <a:r>
              <a:rPr sz="3000" spc="204" dirty="0">
                <a:latin typeface="Symbol"/>
                <a:cs typeface="Symbol"/>
              </a:rPr>
              <a:t></a:t>
            </a:r>
            <a:r>
              <a:rPr sz="3150" spc="-615" dirty="0">
                <a:latin typeface="Symbol"/>
                <a:cs typeface="Symbol"/>
              </a:rPr>
              <a:t></a:t>
            </a:r>
            <a:r>
              <a:rPr sz="2625" i="1" spc="202" baseline="42857" dirty="0">
                <a:latin typeface="Times New Roman"/>
                <a:cs typeface="Times New Roman"/>
              </a:rPr>
              <a:t>i</a:t>
            </a:r>
            <a:r>
              <a:rPr sz="2625" spc="-135" baseline="42857" dirty="0">
                <a:latin typeface="Symbol"/>
                <a:cs typeface="Symbol"/>
              </a:rPr>
              <a:t></a:t>
            </a:r>
            <a:r>
              <a:rPr sz="2625" spc="7" baseline="42857" dirty="0">
                <a:latin typeface="Times New Roman"/>
                <a:cs typeface="Times New Roman"/>
              </a:rPr>
              <a:t>1</a:t>
            </a:r>
            <a:r>
              <a:rPr sz="2625" baseline="42857" dirty="0">
                <a:latin typeface="Times New Roman"/>
                <a:cs typeface="Times New Roman"/>
              </a:rPr>
              <a:t> </a:t>
            </a:r>
            <a:r>
              <a:rPr sz="2625" spc="-307" baseline="42857" dirty="0">
                <a:latin typeface="Times New Roman"/>
                <a:cs typeface="Times New Roman"/>
              </a:rPr>
              <a:t> </a:t>
            </a:r>
            <a:r>
              <a:rPr sz="3000" spc="-80" dirty="0">
                <a:latin typeface="Symbol"/>
                <a:cs typeface="Symbol"/>
              </a:rPr>
              <a:t></a:t>
            </a:r>
            <a:r>
              <a:rPr sz="3150" spc="-1080" dirty="0">
                <a:latin typeface="Symbol"/>
                <a:cs typeface="Symbol"/>
              </a:rPr>
              <a:t></a:t>
            </a:r>
            <a:r>
              <a:rPr sz="3000" spc="30" dirty="0">
                <a:latin typeface="Symbol"/>
                <a:cs typeface="Symbol"/>
              </a:rPr>
              <a:t></a:t>
            </a:r>
            <a:r>
              <a:rPr sz="3000" i="1" spc="-185" dirty="0">
                <a:latin typeface="Times New Roman"/>
                <a:cs typeface="Times New Roman"/>
              </a:rPr>
              <a:t>L</a:t>
            </a:r>
            <a:r>
              <a:rPr sz="2625" i="1" spc="7" baseline="42857" dirty="0">
                <a:latin typeface="Times New Roman"/>
                <a:cs typeface="Times New Roman"/>
              </a:rPr>
              <a:t>n</a:t>
            </a:r>
            <a:r>
              <a:rPr sz="2625" i="1" spc="-97" baseline="42857" dirty="0">
                <a:latin typeface="Times New Roman"/>
                <a:cs typeface="Times New Roman"/>
              </a:rPr>
              <a:t> </a:t>
            </a:r>
            <a:r>
              <a:rPr sz="4800" spc="-1300" dirty="0">
                <a:latin typeface="Symbol"/>
                <a:cs typeface="Symbol"/>
              </a:rPr>
              <a:t></a:t>
            </a:r>
            <a:r>
              <a:rPr sz="3150" spc="-615" dirty="0">
                <a:latin typeface="Symbol"/>
                <a:cs typeface="Symbol"/>
              </a:rPr>
              <a:t></a:t>
            </a:r>
            <a:r>
              <a:rPr sz="2625" i="1" spc="202" baseline="42857" dirty="0">
                <a:latin typeface="Times New Roman"/>
                <a:cs typeface="Times New Roman"/>
              </a:rPr>
              <a:t>i</a:t>
            </a:r>
            <a:r>
              <a:rPr sz="2625" spc="-142" baseline="42857" dirty="0">
                <a:latin typeface="Symbol"/>
                <a:cs typeface="Symbol"/>
              </a:rPr>
              <a:t></a:t>
            </a:r>
            <a:r>
              <a:rPr sz="2625" spc="7" baseline="42857" dirty="0">
                <a:latin typeface="Times New Roman"/>
                <a:cs typeface="Times New Roman"/>
              </a:rPr>
              <a:t>1</a:t>
            </a:r>
            <a:r>
              <a:rPr sz="2625" spc="-209" baseline="42857" dirty="0">
                <a:latin typeface="Times New Roman"/>
                <a:cs typeface="Times New Roman"/>
              </a:rPr>
              <a:t> </a:t>
            </a:r>
            <a:r>
              <a:rPr sz="4800" spc="-610" dirty="0">
                <a:latin typeface="Symbol"/>
                <a:cs typeface="Symbol"/>
              </a:rPr>
              <a:t></a:t>
            </a:r>
            <a:endParaRPr sz="4800">
              <a:latin typeface="Symbol"/>
              <a:cs typeface="Symbol"/>
            </a:endParaRPr>
          </a:p>
        </p:txBody>
      </p:sp>
      <p:sp>
        <p:nvSpPr>
          <p:cNvPr id="7" name="object 7"/>
          <p:cNvSpPr txBox="1"/>
          <p:nvPr/>
        </p:nvSpPr>
        <p:spPr>
          <a:xfrm>
            <a:off x="809853" y="4495291"/>
            <a:ext cx="2750185" cy="452120"/>
          </a:xfrm>
          <a:prstGeom prst="rect">
            <a:avLst/>
          </a:prstGeom>
        </p:spPr>
        <p:txBody>
          <a:bodyPr vert="horz" wrap="square" lIns="0" tIns="12065" rIns="0" bIns="0" rtlCol="0">
            <a:spAutoFit/>
          </a:bodyPr>
          <a:lstStyle/>
          <a:p>
            <a:pPr marL="38100">
              <a:lnSpc>
                <a:spcPct val="100000"/>
              </a:lnSpc>
              <a:spcBef>
                <a:spcPts val="95"/>
              </a:spcBef>
            </a:pPr>
            <a:r>
              <a:rPr sz="2800" spc="-10" dirty="0">
                <a:latin typeface="Calibri"/>
                <a:cs typeface="Calibri"/>
              </a:rPr>
              <a:t>Pick</a:t>
            </a:r>
            <a:r>
              <a:rPr sz="2800" dirty="0">
                <a:latin typeface="Calibri"/>
                <a:cs typeface="Calibri"/>
              </a:rPr>
              <a:t> </a:t>
            </a:r>
            <a:r>
              <a:rPr sz="2800" spc="-5" dirty="0">
                <a:latin typeface="Calibri"/>
                <a:cs typeface="Calibri"/>
              </a:rPr>
              <a:t>an</a:t>
            </a:r>
            <a:r>
              <a:rPr sz="2800" dirty="0">
                <a:latin typeface="Calibri"/>
                <a:cs typeface="Calibri"/>
              </a:rPr>
              <a:t> </a:t>
            </a:r>
            <a:r>
              <a:rPr sz="2800" spc="-20" dirty="0">
                <a:latin typeface="Calibri"/>
                <a:cs typeface="Calibri"/>
              </a:rPr>
              <a:t>example</a:t>
            </a:r>
            <a:r>
              <a:rPr sz="2800" spc="-10" dirty="0">
                <a:latin typeface="Calibri"/>
                <a:cs typeface="Calibri"/>
              </a:rPr>
              <a:t> </a:t>
            </a:r>
            <a:r>
              <a:rPr sz="2800" dirty="0">
                <a:latin typeface="Calibri"/>
                <a:cs typeface="Calibri"/>
              </a:rPr>
              <a:t>x</a:t>
            </a:r>
            <a:r>
              <a:rPr sz="2775" baseline="25525" dirty="0">
                <a:latin typeface="Calibri"/>
                <a:cs typeface="Calibri"/>
              </a:rPr>
              <a:t>n</a:t>
            </a:r>
            <a:endParaRPr sz="2775" baseline="25525">
              <a:latin typeface="Calibri"/>
              <a:cs typeface="Calibri"/>
            </a:endParaRPr>
          </a:p>
        </p:txBody>
      </p:sp>
      <p:grpSp>
        <p:nvGrpSpPr>
          <p:cNvPr id="8" name="object 8"/>
          <p:cNvGrpSpPr/>
          <p:nvPr/>
        </p:nvGrpSpPr>
        <p:grpSpPr>
          <a:xfrm>
            <a:off x="5125188" y="3663683"/>
            <a:ext cx="1751330" cy="861694"/>
            <a:chOff x="5125188" y="3663683"/>
            <a:chExt cx="1751330" cy="861694"/>
          </a:xfrm>
        </p:grpSpPr>
        <p:pic>
          <p:nvPicPr>
            <p:cNvPr id="9" name="object 9"/>
            <p:cNvPicPr/>
            <p:nvPr/>
          </p:nvPicPr>
          <p:blipFill>
            <a:blip r:embed="rId3" cstate="print"/>
            <a:stretch>
              <a:fillRect/>
            </a:stretch>
          </p:blipFill>
          <p:spPr>
            <a:xfrm>
              <a:off x="5125188" y="3732210"/>
              <a:ext cx="1751123" cy="626429"/>
            </a:xfrm>
            <a:prstGeom prst="rect">
              <a:avLst/>
            </a:prstGeom>
          </p:spPr>
        </p:pic>
        <p:pic>
          <p:nvPicPr>
            <p:cNvPr id="10" name="object 10"/>
            <p:cNvPicPr/>
            <p:nvPr/>
          </p:nvPicPr>
          <p:blipFill>
            <a:blip r:embed="rId4" cstate="print"/>
            <a:stretch>
              <a:fillRect/>
            </a:stretch>
          </p:blipFill>
          <p:spPr>
            <a:xfrm>
              <a:off x="5234939" y="3663683"/>
              <a:ext cx="1531619" cy="861072"/>
            </a:xfrm>
            <a:prstGeom prst="rect">
              <a:avLst/>
            </a:prstGeom>
          </p:spPr>
        </p:pic>
        <p:pic>
          <p:nvPicPr>
            <p:cNvPr id="11" name="object 11"/>
            <p:cNvPicPr/>
            <p:nvPr/>
          </p:nvPicPr>
          <p:blipFill>
            <a:blip r:embed="rId5" cstate="print"/>
            <a:stretch>
              <a:fillRect/>
            </a:stretch>
          </p:blipFill>
          <p:spPr>
            <a:xfrm>
              <a:off x="5175503" y="3762756"/>
              <a:ext cx="1655063" cy="522731"/>
            </a:xfrm>
            <a:prstGeom prst="rect">
              <a:avLst/>
            </a:prstGeom>
          </p:spPr>
        </p:pic>
      </p:grpSp>
      <p:sp>
        <p:nvSpPr>
          <p:cNvPr id="12" name="object 12"/>
          <p:cNvSpPr txBox="1"/>
          <p:nvPr/>
        </p:nvSpPr>
        <p:spPr>
          <a:xfrm>
            <a:off x="5175503" y="3762755"/>
            <a:ext cx="1655445" cy="523240"/>
          </a:xfrm>
          <a:prstGeom prst="rect">
            <a:avLst/>
          </a:prstGeom>
        </p:spPr>
        <p:txBody>
          <a:bodyPr vert="horz" wrap="square" lIns="0" tIns="25400" rIns="0" bIns="0" rtlCol="0">
            <a:spAutoFit/>
          </a:bodyPr>
          <a:lstStyle/>
          <a:p>
            <a:pPr marL="332740">
              <a:lnSpc>
                <a:spcPct val="100000"/>
              </a:lnSpc>
              <a:spcBef>
                <a:spcPts val="200"/>
              </a:spcBef>
            </a:pPr>
            <a:r>
              <a:rPr sz="2800" spc="-25" dirty="0">
                <a:solidFill>
                  <a:srgbClr val="FFFFFF"/>
                </a:solidFill>
                <a:latin typeface="Calibri"/>
                <a:cs typeface="Calibri"/>
              </a:rPr>
              <a:t>Faster!</a:t>
            </a:r>
            <a:endParaRPr sz="2800">
              <a:latin typeface="Calibri"/>
              <a:cs typeface="Calibri"/>
            </a:endParaRPr>
          </a:p>
        </p:txBody>
      </p:sp>
      <p:sp>
        <p:nvSpPr>
          <p:cNvPr id="13" name="object 13"/>
          <p:cNvSpPr txBox="1"/>
          <p:nvPr/>
        </p:nvSpPr>
        <p:spPr>
          <a:xfrm>
            <a:off x="1218691" y="2355342"/>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14" name="object 14"/>
          <p:cNvSpPr/>
          <p:nvPr/>
        </p:nvSpPr>
        <p:spPr>
          <a:xfrm>
            <a:off x="1582293" y="1549145"/>
            <a:ext cx="3157855" cy="1132840"/>
          </a:xfrm>
          <a:custGeom>
            <a:avLst/>
            <a:gdLst/>
            <a:ahLst/>
            <a:cxnLst/>
            <a:rect l="l" t="t" r="r" b="b"/>
            <a:pathLst>
              <a:path w="3157854" h="1132839">
                <a:moveTo>
                  <a:pt x="174752" y="10287"/>
                </a:moveTo>
                <a:lnTo>
                  <a:pt x="135699" y="37592"/>
                </a:lnTo>
                <a:lnTo>
                  <a:pt x="109156" y="80225"/>
                </a:lnTo>
                <a:lnTo>
                  <a:pt x="85090" y="127927"/>
                </a:lnTo>
                <a:lnTo>
                  <a:pt x="63525" y="180695"/>
                </a:lnTo>
                <a:lnTo>
                  <a:pt x="44450" y="238506"/>
                </a:lnTo>
                <a:lnTo>
                  <a:pt x="32664" y="282143"/>
                </a:lnTo>
                <a:lnTo>
                  <a:pt x="22694" y="326809"/>
                </a:lnTo>
                <a:lnTo>
                  <a:pt x="14528" y="372516"/>
                </a:lnTo>
                <a:lnTo>
                  <a:pt x="8166" y="419252"/>
                </a:lnTo>
                <a:lnTo>
                  <a:pt x="3632" y="467029"/>
                </a:lnTo>
                <a:lnTo>
                  <a:pt x="901" y="515835"/>
                </a:lnTo>
                <a:lnTo>
                  <a:pt x="0" y="565658"/>
                </a:lnTo>
                <a:lnTo>
                  <a:pt x="901" y="614591"/>
                </a:lnTo>
                <a:lnTo>
                  <a:pt x="3632" y="662736"/>
                </a:lnTo>
                <a:lnTo>
                  <a:pt x="8166" y="710107"/>
                </a:lnTo>
                <a:lnTo>
                  <a:pt x="14528" y="756716"/>
                </a:lnTo>
                <a:lnTo>
                  <a:pt x="22694" y="802551"/>
                </a:lnTo>
                <a:lnTo>
                  <a:pt x="32664" y="847623"/>
                </a:lnTo>
                <a:lnTo>
                  <a:pt x="44450" y="891921"/>
                </a:lnTo>
                <a:lnTo>
                  <a:pt x="63525" y="950709"/>
                </a:lnTo>
                <a:lnTo>
                  <a:pt x="85090" y="1004201"/>
                </a:lnTo>
                <a:lnTo>
                  <a:pt x="109156" y="1052398"/>
                </a:lnTo>
                <a:lnTo>
                  <a:pt x="135699" y="1095286"/>
                </a:lnTo>
                <a:lnTo>
                  <a:pt x="164719" y="1132840"/>
                </a:lnTo>
                <a:lnTo>
                  <a:pt x="174752" y="1122934"/>
                </a:lnTo>
                <a:lnTo>
                  <a:pt x="148196" y="1084567"/>
                </a:lnTo>
                <a:lnTo>
                  <a:pt x="124320" y="1041209"/>
                </a:lnTo>
                <a:lnTo>
                  <a:pt x="103124" y="992886"/>
                </a:lnTo>
                <a:lnTo>
                  <a:pt x="84582" y="939571"/>
                </a:lnTo>
                <a:lnTo>
                  <a:pt x="68707" y="881253"/>
                </a:lnTo>
                <a:lnTo>
                  <a:pt x="57581" y="830313"/>
                </a:lnTo>
                <a:lnTo>
                  <a:pt x="48475" y="778687"/>
                </a:lnTo>
                <a:lnTo>
                  <a:pt x="41376" y="726401"/>
                </a:lnTo>
                <a:lnTo>
                  <a:pt x="36309" y="673442"/>
                </a:lnTo>
                <a:lnTo>
                  <a:pt x="33261" y="619823"/>
                </a:lnTo>
                <a:lnTo>
                  <a:pt x="32258" y="565531"/>
                </a:lnTo>
                <a:lnTo>
                  <a:pt x="33261" y="510019"/>
                </a:lnTo>
                <a:lnTo>
                  <a:pt x="36309" y="455587"/>
                </a:lnTo>
                <a:lnTo>
                  <a:pt x="41376" y="402247"/>
                </a:lnTo>
                <a:lnTo>
                  <a:pt x="48475" y="349986"/>
                </a:lnTo>
                <a:lnTo>
                  <a:pt x="57581" y="298792"/>
                </a:lnTo>
                <a:lnTo>
                  <a:pt x="68707" y="248666"/>
                </a:lnTo>
                <a:lnTo>
                  <a:pt x="84645" y="191528"/>
                </a:lnTo>
                <a:lnTo>
                  <a:pt x="103212" y="139103"/>
                </a:lnTo>
                <a:lnTo>
                  <a:pt x="124409" y="91427"/>
                </a:lnTo>
                <a:lnTo>
                  <a:pt x="148259" y="48488"/>
                </a:lnTo>
                <a:lnTo>
                  <a:pt x="174752" y="10287"/>
                </a:lnTo>
                <a:close/>
              </a:path>
              <a:path w="3157854" h="1132839">
                <a:moveTo>
                  <a:pt x="1068578" y="126873"/>
                </a:moveTo>
                <a:lnTo>
                  <a:pt x="1027277" y="152234"/>
                </a:lnTo>
                <a:lnTo>
                  <a:pt x="999210" y="194398"/>
                </a:lnTo>
                <a:lnTo>
                  <a:pt x="974839" y="242671"/>
                </a:lnTo>
                <a:lnTo>
                  <a:pt x="954151" y="297053"/>
                </a:lnTo>
                <a:lnTo>
                  <a:pt x="940498" y="344576"/>
                </a:lnTo>
                <a:lnTo>
                  <a:pt x="929906" y="395236"/>
                </a:lnTo>
                <a:lnTo>
                  <a:pt x="922337" y="449033"/>
                </a:lnTo>
                <a:lnTo>
                  <a:pt x="917803" y="505968"/>
                </a:lnTo>
                <a:lnTo>
                  <a:pt x="916305" y="566293"/>
                </a:lnTo>
                <a:lnTo>
                  <a:pt x="917803" y="626529"/>
                </a:lnTo>
                <a:lnTo>
                  <a:pt x="922337" y="683793"/>
                </a:lnTo>
                <a:lnTo>
                  <a:pt x="929906" y="737819"/>
                </a:lnTo>
                <a:lnTo>
                  <a:pt x="940498" y="788606"/>
                </a:lnTo>
                <a:lnTo>
                  <a:pt x="954151" y="836168"/>
                </a:lnTo>
                <a:lnTo>
                  <a:pt x="974839" y="890536"/>
                </a:lnTo>
                <a:lnTo>
                  <a:pt x="999210" y="938796"/>
                </a:lnTo>
                <a:lnTo>
                  <a:pt x="1027277" y="980948"/>
                </a:lnTo>
                <a:lnTo>
                  <a:pt x="1059053" y="1017016"/>
                </a:lnTo>
                <a:lnTo>
                  <a:pt x="1068578" y="1006348"/>
                </a:lnTo>
                <a:lnTo>
                  <a:pt x="1040307" y="969746"/>
                </a:lnTo>
                <a:lnTo>
                  <a:pt x="1015707" y="927379"/>
                </a:lnTo>
                <a:lnTo>
                  <a:pt x="994778" y="879208"/>
                </a:lnTo>
                <a:lnTo>
                  <a:pt x="977519" y="825246"/>
                </a:lnTo>
                <a:lnTo>
                  <a:pt x="966406" y="778510"/>
                </a:lnTo>
                <a:lnTo>
                  <a:pt x="957757" y="729259"/>
                </a:lnTo>
                <a:lnTo>
                  <a:pt x="951585" y="677481"/>
                </a:lnTo>
                <a:lnTo>
                  <a:pt x="947889" y="623163"/>
                </a:lnTo>
                <a:lnTo>
                  <a:pt x="946658" y="566039"/>
                </a:lnTo>
                <a:lnTo>
                  <a:pt x="947889" y="509752"/>
                </a:lnTo>
                <a:lnTo>
                  <a:pt x="951585" y="455650"/>
                </a:lnTo>
                <a:lnTo>
                  <a:pt x="957757" y="403987"/>
                </a:lnTo>
                <a:lnTo>
                  <a:pt x="966406" y="354761"/>
                </a:lnTo>
                <a:lnTo>
                  <a:pt x="977519" y="307975"/>
                </a:lnTo>
                <a:lnTo>
                  <a:pt x="994778" y="254000"/>
                </a:lnTo>
                <a:lnTo>
                  <a:pt x="1015707" y="205803"/>
                </a:lnTo>
                <a:lnTo>
                  <a:pt x="1040307" y="163423"/>
                </a:lnTo>
                <a:lnTo>
                  <a:pt x="1068578" y="126873"/>
                </a:lnTo>
                <a:close/>
              </a:path>
              <a:path w="3157854" h="1132839">
                <a:moveTo>
                  <a:pt x="2948813" y="566039"/>
                </a:moveTo>
                <a:lnTo>
                  <a:pt x="2947301" y="505968"/>
                </a:lnTo>
                <a:lnTo>
                  <a:pt x="2942767" y="449033"/>
                </a:lnTo>
                <a:lnTo>
                  <a:pt x="2935224" y="395236"/>
                </a:lnTo>
                <a:lnTo>
                  <a:pt x="2924670" y="344576"/>
                </a:lnTo>
                <a:lnTo>
                  <a:pt x="2911094" y="297053"/>
                </a:lnTo>
                <a:lnTo>
                  <a:pt x="2890367" y="242671"/>
                </a:lnTo>
                <a:lnTo>
                  <a:pt x="2865958" y="194398"/>
                </a:lnTo>
                <a:lnTo>
                  <a:pt x="2837840" y="152234"/>
                </a:lnTo>
                <a:lnTo>
                  <a:pt x="2806065" y="116205"/>
                </a:lnTo>
                <a:lnTo>
                  <a:pt x="2796540" y="126873"/>
                </a:lnTo>
                <a:lnTo>
                  <a:pt x="2824873" y="163423"/>
                </a:lnTo>
                <a:lnTo>
                  <a:pt x="2849499" y="205803"/>
                </a:lnTo>
                <a:lnTo>
                  <a:pt x="2870403" y="254000"/>
                </a:lnTo>
                <a:lnTo>
                  <a:pt x="2887599" y="307975"/>
                </a:lnTo>
                <a:lnTo>
                  <a:pt x="2898698" y="354774"/>
                </a:lnTo>
                <a:lnTo>
                  <a:pt x="2907347" y="403987"/>
                </a:lnTo>
                <a:lnTo>
                  <a:pt x="2913519" y="455650"/>
                </a:lnTo>
                <a:lnTo>
                  <a:pt x="2917215" y="509752"/>
                </a:lnTo>
                <a:lnTo>
                  <a:pt x="2918460" y="566293"/>
                </a:lnTo>
                <a:lnTo>
                  <a:pt x="2917215" y="623163"/>
                </a:lnTo>
                <a:lnTo>
                  <a:pt x="2913519" y="677481"/>
                </a:lnTo>
                <a:lnTo>
                  <a:pt x="2907347" y="729259"/>
                </a:lnTo>
                <a:lnTo>
                  <a:pt x="2898698" y="778510"/>
                </a:lnTo>
                <a:lnTo>
                  <a:pt x="2887599" y="825246"/>
                </a:lnTo>
                <a:lnTo>
                  <a:pt x="2870403" y="879208"/>
                </a:lnTo>
                <a:lnTo>
                  <a:pt x="2849499" y="927379"/>
                </a:lnTo>
                <a:lnTo>
                  <a:pt x="2824873" y="969746"/>
                </a:lnTo>
                <a:lnTo>
                  <a:pt x="2796540" y="1006348"/>
                </a:lnTo>
                <a:lnTo>
                  <a:pt x="2806065" y="1017016"/>
                </a:lnTo>
                <a:lnTo>
                  <a:pt x="2837840" y="980948"/>
                </a:lnTo>
                <a:lnTo>
                  <a:pt x="2865958" y="938784"/>
                </a:lnTo>
                <a:lnTo>
                  <a:pt x="2890367" y="890536"/>
                </a:lnTo>
                <a:lnTo>
                  <a:pt x="2911094" y="836168"/>
                </a:lnTo>
                <a:lnTo>
                  <a:pt x="2924670" y="788606"/>
                </a:lnTo>
                <a:lnTo>
                  <a:pt x="2935224" y="737819"/>
                </a:lnTo>
                <a:lnTo>
                  <a:pt x="2942767" y="683793"/>
                </a:lnTo>
                <a:lnTo>
                  <a:pt x="2947301" y="626529"/>
                </a:lnTo>
                <a:lnTo>
                  <a:pt x="2948813" y="566039"/>
                </a:lnTo>
                <a:close/>
              </a:path>
              <a:path w="3157854" h="1132839">
                <a:moveTo>
                  <a:pt x="3157334" y="565531"/>
                </a:moveTo>
                <a:lnTo>
                  <a:pt x="3156432" y="515835"/>
                </a:lnTo>
                <a:lnTo>
                  <a:pt x="3153702" y="467029"/>
                </a:lnTo>
                <a:lnTo>
                  <a:pt x="3149155" y="419252"/>
                </a:lnTo>
                <a:lnTo>
                  <a:pt x="3142780" y="372516"/>
                </a:lnTo>
                <a:lnTo>
                  <a:pt x="3134601" y="326809"/>
                </a:lnTo>
                <a:lnTo>
                  <a:pt x="3124593" y="282143"/>
                </a:lnTo>
                <a:lnTo>
                  <a:pt x="3112770" y="238506"/>
                </a:lnTo>
                <a:lnTo>
                  <a:pt x="3093694" y="180695"/>
                </a:lnTo>
                <a:lnTo>
                  <a:pt x="3072155" y="127927"/>
                </a:lnTo>
                <a:lnTo>
                  <a:pt x="3048139" y="80225"/>
                </a:lnTo>
                <a:lnTo>
                  <a:pt x="3021622" y="37592"/>
                </a:lnTo>
                <a:lnTo>
                  <a:pt x="2992628" y="0"/>
                </a:lnTo>
                <a:lnTo>
                  <a:pt x="2982468" y="10287"/>
                </a:lnTo>
                <a:lnTo>
                  <a:pt x="3009011" y="48488"/>
                </a:lnTo>
                <a:lnTo>
                  <a:pt x="3032887" y="91427"/>
                </a:lnTo>
                <a:lnTo>
                  <a:pt x="3054108" y="139103"/>
                </a:lnTo>
                <a:lnTo>
                  <a:pt x="3072688" y="191528"/>
                </a:lnTo>
                <a:lnTo>
                  <a:pt x="3088640" y="248666"/>
                </a:lnTo>
                <a:lnTo>
                  <a:pt x="3099752" y="298792"/>
                </a:lnTo>
                <a:lnTo>
                  <a:pt x="3108858" y="349986"/>
                </a:lnTo>
                <a:lnTo>
                  <a:pt x="3115957" y="402247"/>
                </a:lnTo>
                <a:lnTo>
                  <a:pt x="3121025" y="455587"/>
                </a:lnTo>
                <a:lnTo>
                  <a:pt x="3124073" y="510019"/>
                </a:lnTo>
                <a:lnTo>
                  <a:pt x="3125076" y="565658"/>
                </a:lnTo>
                <a:lnTo>
                  <a:pt x="3124073" y="619823"/>
                </a:lnTo>
                <a:lnTo>
                  <a:pt x="3121025" y="673442"/>
                </a:lnTo>
                <a:lnTo>
                  <a:pt x="3115957" y="726401"/>
                </a:lnTo>
                <a:lnTo>
                  <a:pt x="3108858" y="778687"/>
                </a:lnTo>
                <a:lnTo>
                  <a:pt x="3099752" y="830313"/>
                </a:lnTo>
                <a:lnTo>
                  <a:pt x="3088640" y="881253"/>
                </a:lnTo>
                <a:lnTo>
                  <a:pt x="3072688" y="939571"/>
                </a:lnTo>
                <a:lnTo>
                  <a:pt x="3054108" y="992886"/>
                </a:lnTo>
                <a:lnTo>
                  <a:pt x="3032887" y="1041209"/>
                </a:lnTo>
                <a:lnTo>
                  <a:pt x="3009011" y="1084567"/>
                </a:lnTo>
                <a:lnTo>
                  <a:pt x="2982468" y="1122934"/>
                </a:lnTo>
                <a:lnTo>
                  <a:pt x="2992628" y="1132840"/>
                </a:lnTo>
                <a:lnTo>
                  <a:pt x="3021622" y="1095286"/>
                </a:lnTo>
                <a:lnTo>
                  <a:pt x="3048139" y="1052398"/>
                </a:lnTo>
                <a:lnTo>
                  <a:pt x="3072155" y="1004201"/>
                </a:lnTo>
                <a:lnTo>
                  <a:pt x="3093694" y="950709"/>
                </a:lnTo>
                <a:lnTo>
                  <a:pt x="3112770" y="891921"/>
                </a:lnTo>
                <a:lnTo>
                  <a:pt x="3124593" y="847623"/>
                </a:lnTo>
                <a:lnTo>
                  <a:pt x="3134601" y="802551"/>
                </a:lnTo>
                <a:lnTo>
                  <a:pt x="3142780" y="756716"/>
                </a:lnTo>
                <a:lnTo>
                  <a:pt x="3149155" y="710107"/>
                </a:lnTo>
                <a:lnTo>
                  <a:pt x="3153702" y="662736"/>
                </a:lnTo>
                <a:lnTo>
                  <a:pt x="3156432" y="614591"/>
                </a:lnTo>
                <a:lnTo>
                  <a:pt x="3157334" y="565531"/>
                </a:lnTo>
                <a:close/>
              </a:path>
            </a:pathLst>
          </a:custGeom>
          <a:solidFill>
            <a:srgbClr val="000000"/>
          </a:solidFill>
        </p:spPr>
        <p:txBody>
          <a:bodyPr wrap="square" lIns="0" tIns="0" rIns="0" bIns="0" rtlCol="0"/>
          <a:lstStyle/>
          <a:p>
            <a:endParaRPr/>
          </a:p>
        </p:txBody>
      </p:sp>
      <p:sp>
        <p:nvSpPr>
          <p:cNvPr id="15" name="object 15"/>
          <p:cNvSpPr txBox="1"/>
          <p:nvPr/>
        </p:nvSpPr>
        <p:spPr>
          <a:xfrm>
            <a:off x="4175886" y="2042922"/>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16" name="object 16"/>
          <p:cNvSpPr txBox="1"/>
          <p:nvPr/>
        </p:nvSpPr>
        <p:spPr>
          <a:xfrm>
            <a:off x="501395" y="1884426"/>
            <a:ext cx="3890010" cy="391160"/>
          </a:xfrm>
          <a:prstGeom prst="rect">
            <a:avLst/>
          </a:prstGeom>
        </p:spPr>
        <p:txBody>
          <a:bodyPr vert="horz" wrap="square" lIns="0" tIns="12700" rIns="0" bIns="0" rtlCol="0">
            <a:spAutoFit/>
          </a:bodyPr>
          <a:lstStyle/>
          <a:p>
            <a:pPr marL="38100">
              <a:lnSpc>
                <a:spcPct val="100000"/>
              </a:lnSpc>
              <a:spcBef>
                <a:spcPts val="100"/>
              </a:spcBef>
              <a:tabLst>
                <a:tab pos="1264920" algn="l"/>
                <a:tab pos="2159635" algn="l"/>
                <a:tab pos="2759710" algn="l"/>
              </a:tabLst>
            </a:pPr>
            <a:r>
              <a:rPr sz="2400" dirty="0">
                <a:latin typeface="Cambria Math"/>
                <a:cs typeface="Cambria Math"/>
              </a:rPr>
              <a:t>𝐿</a:t>
            </a:r>
            <a:r>
              <a:rPr sz="2400" spc="185" dirty="0">
                <a:latin typeface="Cambria Math"/>
                <a:cs typeface="Cambria Math"/>
              </a:rPr>
              <a:t> </a:t>
            </a:r>
            <a:r>
              <a:rPr sz="2400" dirty="0">
                <a:latin typeface="Cambria Math"/>
                <a:cs typeface="Cambria Math"/>
              </a:rPr>
              <a:t>=</a:t>
            </a:r>
            <a:r>
              <a:rPr sz="2400" spc="125" dirty="0">
                <a:latin typeface="Cambria Math"/>
                <a:cs typeface="Cambria Math"/>
              </a:rPr>
              <a:t> </a:t>
            </a:r>
            <a:r>
              <a:rPr sz="2400" spc="780" dirty="0">
                <a:latin typeface="Cambria Math"/>
                <a:cs typeface="Cambria Math"/>
              </a:rPr>
              <a:t>෍</a:t>
            </a:r>
            <a:r>
              <a:rPr sz="2400" dirty="0">
                <a:latin typeface="Cambria Math"/>
                <a:cs typeface="Cambria Math"/>
              </a:rPr>
              <a:t>	</a:t>
            </a: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r>
              <a:rPr sz="2625" baseline="28571" dirty="0">
                <a:latin typeface="Cambria Math"/>
                <a:cs typeface="Cambria Math"/>
              </a:rPr>
              <a:t> </a:t>
            </a:r>
            <a:r>
              <a:rPr sz="2625" spc="-165" baseline="28571" dirty="0">
                <a:latin typeface="Cambria Math"/>
                <a:cs typeface="Cambria Math"/>
              </a:rPr>
              <a:t> </a:t>
            </a:r>
            <a:r>
              <a:rPr sz="2400" dirty="0">
                <a:latin typeface="Cambria Math"/>
                <a:cs typeface="Cambria Math"/>
              </a:rPr>
              <a:t>−	𝑏</a:t>
            </a:r>
            <a:r>
              <a:rPr sz="2400" spc="60" dirty="0">
                <a:latin typeface="Cambria Math"/>
                <a:cs typeface="Cambria Math"/>
              </a:rPr>
              <a:t> </a:t>
            </a:r>
            <a:r>
              <a:rPr sz="2400" dirty="0">
                <a:latin typeface="Cambria Math"/>
                <a:cs typeface="Cambria Math"/>
              </a:rPr>
              <a:t>+	</a:t>
            </a:r>
            <a:r>
              <a:rPr sz="2400" spc="780" dirty="0">
                <a:latin typeface="Cambria Math"/>
                <a:cs typeface="Cambria Math"/>
              </a:rPr>
              <a:t>෍</a:t>
            </a:r>
            <a:r>
              <a:rPr sz="2400" spc="-135"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125" dirty="0">
                <a:latin typeface="Cambria Math"/>
                <a:cs typeface="Cambria Math"/>
              </a:rPr>
              <a:t>𝑥</a:t>
            </a:r>
            <a:r>
              <a:rPr sz="2625" spc="345" baseline="30158" dirty="0">
                <a:latin typeface="Cambria Math"/>
                <a:cs typeface="Cambria Math"/>
              </a:rPr>
              <a:t>𝑛</a:t>
            </a:r>
            <a:endParaRPr sz="2625" baseline="30158">
              <a:latin typeface="Cambria Math"/>
              <a:cs typeface="Cambria Math"/>
            </a:endParaRPr>
          </a:p>
        </p:txBody>
      </p:sp>
      <p:sp>
        <p:nvSpPr>
          <p:cNvPr id="17" name="object 17"/>
          <p:cNvSpPr txBox="1">
            <a:spLocks noGrp="1"/>
          </p:cNvSpPr>
          <p:nvPr>
            <p:ph type="title"/>
          </p:nvPr>
        </p:nvSpPr>
        <p:spPr>
          <a:xfrm>
            <a:off x="707542" y="354553"/>
            <a:ext cx="6320155" cy="1320800"/>
          </a:xfrm>
          <a:prstGeom prst="rect">
            <a:avLst/>
          </a:prstGeom>
        </p:spPr>
        <p:txBody>
          <a:bodyPr vert="horz" wrap="square" lIns="0" tIns="268605" rIns="0" bIns="0" rtlCol="0">
            <a:spAutoFit/>
          </a:bodyPr>
          <a:lstStyle/>
          <a:p>
            <a:pPr marL="12700">
              <a:lnSpc>
                <a:spcPct val="100000"/>
              </a:lnSpc>
              <a:spcBef>
                <a:spcPts val="2115"/>
              </a:spcBef>
            </a:pPr>
            <a:r>
              <a:rPr sz="4400" spc="-10" dirty="0"/>
              <a:t>Stochastic</a:t>
            </a:r>
            <a:r>
              <a:rPr sz="4400" spc="-20" dirty="0"/>
              <a:t> Gradient</a:t>
            </a:r>
            <a:r>
              <a:rPr sz="4400" spc="-15" dirty="0"/>
              <a:t> </a:t>
            </a:r>
            <a:r>
              <a:rPr sz="4400" spc="-10" dirty="0"/>
              <a:t>Descent</a:t>
            </a:r>
            <a:endParaRPr sz="4400"/>
          </a:p>
          <a:p>
            <a:pPr marL="1919605" algn="ctr">
              <a:lnSpc>
                <a:spcPct val="100000"/>
              </a:lnSpc>
              <a:spcBef>
                <a:spcPts val="800"/>
              </a:spcBef>
            </a:pPr>
            <a:r>
              <a:rPr sz="1750" spc="40" dirty="0">
                <a:latin typeface="Cambria Math"/>
                <a:cs typeface="Cambria Math"/>
              </a:rPr>
              <a:t>2</a:t>
            </a:r>
            <a:endParaRPr sz="1750">
              <a:latin typeface="Cambria Math"/>
              <a:cs typeface="Cambria Math"/>
            </a:endParaRPr>
          </a:p>
        </p:txBody>
      </p:sp>
      <p:grpSp>
        <p:nvGrpSpPr>
          <p:cNvPr id="18" name="object 18"/>
          <p:cNvGrpSpPr/>
          <p:nvPr/>
        </p:nvGrpSpPr>
        <p:grpSpPr>
          <a:xfrm>
            <a:off x="4971270" y="1636776"/>
            <a:ext cx="3912235" cy="1120140"/>
            <a:chOff x="4971270" y="1636776"/>
            <a:chExt cx="3912235" cy="1120140"/>
          </a:xfrm>
        </p:grpSpPr>
        <p:pic>
          <p:nvPicPr>
            <p:cNvPr id="19" name="object 19"/>
            <p:cNvPicPr/>
            <p:nvPr/>
          </p:nvPicPr>
          <p:blipFill>
            <a:blip r:embed="rId6" cstate="print"/>
            <a:stretch>
              <a:fillRect/>
            </a:stretch>
          </p:blipFill>
          <p:spPr>
            <a:xfrm>
              <a:off x="4971270" y="1659568"/>
              <a:ext cx="3851183" cy="990668"/>
            </a:xfrm>
            <a:prstGeom prst="rect">
              <a:avLst/>
            </a:prstGeom>
          </p:spPr>
        </p:pic>
        <p:pic>
          <p:nvPicPr>
            <p:cNvPr id="20" name="object 20"/>
            <p:cNvPicPr/>
            <p:nvPr/>
          </p:nvPicPr>
          <p:blipFill>
            <a:blip r:embed="rId7" cstate="print"/>
            <a:stretch>
              <a:fillRect/>
            </a:stretch>
          </p:blipFill>
          <p:spPr>
            <a:xfrm>
              <a:off x="4978908" y="1636776"/>
              <a:ext cx="3904488" cy="1120139"/>
            </a:xfrm>
            <a:prstGeom prst="rect">
              <a:avLst/>
            </a:prstGeom>
          </p:spPr>
        </p:pic>
        <p:pic>
          <p:nvPicPr>
            <p:cNvPr id="21" name="object 21"/>
            <p:cNvPicPr/>
            <p:nvPr/>
          </p:nvPicPr>
          <p:blipFill>
            <a:blip r:embed="rId8" cstate="print"/>
            <a:stretch>
              <a:fillRect/>
            </a:stretch>
          </p:blipFill>
          <p:spPr>
            <a:xfrm>
              <a:off x="5021580" y="1690116"/>
              <a:ext cx="3755135" cy="886967"/>
            </a:xfrm>
            <a:prstGeom prst="rect">
              <a:avLst/>
            </a:prstGeom>
          </p:spPr>
        </p:pic>
      </p:grpSp>
      <p:sp>
        <p:nvSpPr>
          <p:cNvPr id="22" name="object 22"/>
          <p:cNvSpPr txBox="1"/>
          <p:nvPr/>
        </p:nvSpPr>
        <p:spPr>
          <a:xfrm>
            <a:off x="5021579" y="1690116"/>
            <a:ext cx="3755390" cy="887094"/>
          </a:xfrm>
          <a:prstGeom prst="rect">
            <a:avLst/>
          </a:prstGeom>
        </p:spPr>
        <p:txBody>
          <a:bodyPr vert="horz" wrap="square" lIns="0" tIns="58419" rIns="0" bIns="0" rtlCol="0">
            <a:spAutoFit/>
          </a:bodyPr>
          <a:lstStyle/>
          <a:p>
            <a:pPr marL="608330" marR="191770" indent="-408940">
              <a:lnSpc>
                <a:spcPct val="100000"/>
              </a:lnSpc>
              <a:spcBef>
                <a:spcPts val="459"/>
              </a:spcBef>
            </a:pPr>
            <a:r>
              <a:rPr sz="2400" spc="-5" dirty="0">
                <a:solidFill>
                  <a:srgbClr val="FFFFFF"/>
                </a:solidFill>
                <a:latin typeface="Calibri"/>
                <a:cs typeface="Calibri"/>
              </a:rPr>
              <a:t>Loss</a:t>
            </a:r>
            <a:r>
              <a:rPr sz="2400" spc="-20" dirty="0">
                <a:solidFill>
                  <a:srgbClr val="FFFFFF"/>
                </a:solidFill>
                <a:latin typeface="Calibri"/>
                <a:cs typeface="Calibri"/>
              </a:rPr>
              <a:t> </a:t>
            </a:r>
            <a:r>
              <a:rPr sz="2400" dirty="0">
                <a:solidFill>
                  <a:srgbClr val="FFFFFF"/>
                </a:solidFill>
                <a:latin typeface="Calibri"/>
                <a:cs typeface="Calibri"/>
              </a:rPr>
              <a:t>is</a:t>
            </a:r>
            <a:r>
              <a:rPr sz="2400" spc="-35" dirty="0">
                <a:solidFill>
                  <a:srgbClr val="FFFFFF"/>
                </a:solidFill>
                <a:latin typeface="Calibri"/>
                <a:cs typeface="Calibri"/>
              </a:rPr>
              <a:t> </a:t>
            </a:r>
            <a:r>
              <a:rPr sz="2400" dirty="0">
                <a:solidFill>
                  <a:srgbClr val="FFFFFF"/>
                </a:solidFill>
                <a:latin typeface="Calibri"/>
                <a:cs typeface="Calibri"/>
              </a:rPr>
              <a:t>the</a:t>
            </a:r>
            <a:r>
              <a:rPr sz="2400" spc="-20" dirty="0">
                <a:solidFill>
                  <a:srgbClr val="FFFFFF"/>
                </a:solidFill>
                <a:latin typeface="Calibri"/>
                <a:cs typeface="Calibri"/>
              </a:rPr>
              <a:t> </a:t>
            </a:r>
            <a:r>
              <a:rPr sz="2400" spc="-5" dirty="0">
                <a:solidFill>
                  <a:srgbClr val="FFFFFF"/>
                </a:solidFill>
                <a:latin typeface="Calibri"/>
                <a:cs typeface="Calibri"/>
              </a:rPr>
              <a:t>summation</a:t>
            </a:r>
            <a:r>
              <a:rPr sz="2400" spc="-40" dirty="0">
                <a:solidFill>
                  <a:srgbClr val="FFFFFF"/>
                </a:solidFill>
                <a:latin typeface="Calibri"/>
                <a:cs typeface="Calibri"/>
              </a:rPr>
              <a:t> </a:t>
            </a:r>
            <a:r>
              <a:rPr sz="2400" spc="-15" dirty="0">
                <a:solidFill>
                  <a:srgbClr val="FFFFFF"/>
                </a:solidFill>
                <a:latin typeface="Calibri"/>
                <a:cs typeface="Calibri"/>
              </a:rPr>
              <a:t>over </a:t>
            </a:r>
            <a:r>
              <a:rPr sz="2400" spc="-530" dirty="0">
                <a:solidFill>
                  <a:srgbClr val="FFFFFF"/>
                </a:solidFill>
                <a:latin typeface="Calibri"/>
                <a:cs typeface="Calibri"/>
              </a:rPr>
              <a:t> </a:t>
            </a:r>
            <a:r>
              <a:rPr sz="2400" dirty="0">
                <a:solidFill>
                  <a:srgbClr val="FFFFFF"/>
                </a:solidFill>
                <a:latin typeface="Calibri"/>
                <a:cs typeface="Calibri"/>
              </a:rPr>
              <a:t>all</a:t>
            </a:r>
            <a:r>
              <a:rPr sz="2400" spc="-25" dirty="0">
                <a:solidFill>
                  <a:srgbClr val="FFFFFF"/>
                </a:solidFill>
                <a:latin typeface="Calibri"/>
                <a:cs typeface="Calibri"/>
              </a:rPr>
              <a:t> </a:t>
            </a:r>
            <a:r>
              <a:rPr sz="2400" spc="-10" dirty="0">
                <a:solidFill>
                  <a:srgbClr val="FFFFFF"/>
                </a:solidFill>
                <a:latin typeface="Calibri"/>
                <a:cs typeface="Calibri"/>
              </a:rPr>
              <a:t>training</a:t>
            </a:r>
            <a:r>
              <a:rPr sz="2400" spc="-30" dirty="0">
                <a:solidFill>
                  <a:srgbClr val="FFFFFF"/>
                </a:solidFill>
                <a:latin typeface="Calibri"/>
                <a:cs typeface="Calibri"/>
              </a:rPr>
              <a:t> </a:t>
            </a:r>
            <a:r>
              <a:rPr sz="2400" spc="-10" dirty="0">
                <a:solidFill>
                  <a:srgbClr val="FFFFFF"/>
                </a:solidFill>
                <a:latin typeface="Calibri"/>
                <a:cs typeface="Calibri"/>
              </a:rPr>
              <a:t>examples</a:t>
            </a:r>
            <a:endParaRPr sz="2400">
              <a:latin typeface="Calibri"/>
              <a:cs typeface="Calibri"/>
            </a:endParaRPr>
          </a:p>
        </p:txBody>
      </p:sp>
      <p:sp>
        <p:nvSpPr>
          <p:cNvPr id="23" name="object 23"/>
          <p:cNvSpPr/>
          <p:nvPr/>
        </p:nvSpPr>
        <p:spPr>
          <a:xfrm>
            <a:off x="1613281" y="5084952"/>
            <a:ext cx="3157855" cy="1133475"/>
          </a:xfrm>
          <a:custGeom>
            <a:avLst/>
            <a:gdLst/>
            <a:ahLst/>
            <a:cxnLst/>
            <a:rect l="l" t="t" r="r" b="b"/>
            <a:pathLst>
              <a:path w="3157854" h="1133475">
                <a:moveTo>
                  <a:pt x="174752" y="10287"/>
                </a:moveTo>
                <a:lnTo>
                  <a:pt x="135699" y="37642"/>
                </a:lnTo>
                <a:lnTo>
                  <a:pt x="109169" y="80314"/>
                </a:lnTo>
                <a:lnTo>
                  <a:pt x="85128" y="128016"/>
                </a:lnTo>
                <a:lnTo>
                  <a:pt x="63588" y="180746"/>
                </a:lnTo>
                <a:lnTo>
                  <a:pt x="44564" y="238506"/>
                </a:lnTo>
                <a:lnTo>
                  <a:pt x="32740" y="282143"/>
                </a:lnTo>
                <a:lnTo>
                  <a:pt x="22733" y="326809"/>
                </a:lnTo>
                <a:lnTo>
                  <a:pt x="14554" y="372516"/>
                </a:lnTo>
                <a:lnTo>
                  <a:pt x="8178" y="419277"/>
                </a:lnTo>
                <a:lnTo>
                  <a:pt x="3632" y="467067"/>
                </a:lnTo>
                <a:lnTo>
                  <a:pt x="901" y="515899"/>
                </a:lnTo>
                <a:lnTo>
                  <a:pt x="0" y="565759"/>
                </a:lnTo>
                <a:lnTo>
                  <a:pt x="901" y="614667"/>
                </a:lnTo>
                <a:lnTo>
                  <a:pt x="3632" y="662800"/>
                </a:lnTo>
                <a:lnTo>
                  <a:pt x="8178" y="710158"/>
                </a:lnTo>
                <a:lnTo>
                  <a:pt x="14554" y="756754"/>
                </a:lnTo>
                <a:lnTo>
                  <a:pt x="22733" y="802576"/>
                </a:lnTo>
                <a:lnTo>
                  <a:pt x="32740" y="847623"/>
                </a:lnTo>
                <a:lnTo>
                  <a:pt x="44564" y="891908"/>
                </a:lnTo>
                <a:lnTo>
                  <a:pt x="63588" y="950734"/>
                </a:lnTo>
                <a:lnTo>
                  <a:pt x="85128" y="1004239"/>
                </a:lnTo>
                <a:lnTo>
                  <a:pt x="109169" y="1052449"/>
                </a:lnTo>
                <a:lnTo>
                  <a:pt x="135699" y="1095349"/>
                </a:lnTo>
                <a:lnTo>
                  <a:pt x="164719" y="1132941"/>
                </a:lnTo>
                <a:lnTo>
                  <a:pt x="174752" y="1122972"/>
                </a:lnTo>
                <a:lnTo>
                  <a:pt x="148196" y="1084592"/>
                </a:lnTo>
                <a:lnTo>
                  <a:pt x="124320" y="1041234"/>
                </a:lnTo>
                <a:lnTo>
                  <a:pt x="103124" y="992911"/>
                </a:lnTo>
                <a:lnTo>
                  <a:pt x="84582" y="939622"/>
                </a:lnTo>
                <a:lnTo>
                  <a:pt x="68707" y="881341"/>
                </a:lnTo>
                <a:lnTo>
                  <a:pt x="57581" y="830389"/>
                </a:lnTo>
                <a:lnTo>
                  <a:pt x="48475" y="778764"/>
                </a:lnTo>
                <a:lnTo>
                  <a:pt x="41376" y="726478"/>
                </a:lnTo>
                <a:lnTo>
                  <a:pt x="36309" y="673519"/>
                </a:lnTo>
                <a:lnTo>
                  <a:pt x="33261" y="619899"/>
                </a:lnTo>
                <a:lnTo>
                  <a:pt x="32258" y="565607"/>
                </a:lnTo>
                <a:lnTo>
                  <a:pt x="33261" y="510108"/>
                </a:lnTo>
                <a:lnTo>
                  <a:pt x="36309" y="455663"/>
                </a:lnTo>
                <a:lnTo>
                  <a:pt x="41389" y="402297"/>
                </a:lnTo>
                <a:lnTo>
                  <a:pt x="48514" y="350012"/>
                </a:lnTo>
                <a:lnTo>
                  <a:pt x="57658" y="298805"/>
                </a:lnTo>
                <a:lnTo>
                  <a:pt x="68834" y="248666"/>
                </a:lnTo>
                <a:lnTo>
                  <a:pt x="84709" y="191541"/>
                </a:lnTo>
                <a:lnTo>
                  <a:pt x="103238" y="139141"/>
                </a:lnTo>
                <a:lnTo>
                  <a:pt x="124421" y="91478"/>
                </a:lnTo>
                <a:lnTo>
                  <a:pt x="148259" y="48526"/>
                </a:lnTo>
                <a:lnTo>
                  <a:pt x="174752" y="10287"/>
                </a:lnTo>
                <a:close/>
              </a:path>
              <a:path w="3157854" h="1133475">
                <a:moveTo>
                  <a:pt x="1068578" y="126873"/>
                </a:moveTo>
                <a:lnTo>
                  <a:pt x="1027277" y="152349"/>
                </a:lnTo>
                <a:lnTo>
                  <a:pt x="999210" y="194475"/>
                </a:lnTo>
                <a:lnTo>
                  <a:pt x="974839" y="242747"/>
                </a:lnTo>
                <a:lnTo>
                  <a:pt x="954151" y="297180"/>
                </a:lnTo>
                <a:lnTo>
                  <a:pt x="940562" y="344703"/>
                </a:lnTo>
                <a:lnTo>
                  <a:pt x="930008" y="395351"/>
                </a:lnTo>
                <a:lnTo>
                  <a:pt x="922464" y="449135"/>
                </a:lnTo>
                <a:lnTo>
                  <a:pt x="917930" y="506031"/>
                </a:lnTo>
                <a:lnTo>
                  <a:pt x="916432" y="566051"/>
                </a:lnTo>
                <a:lnTo>
                  <a:pt x="917930" y="626541"/>
                </a:lnTo>
                <a:lnTo>
                  <a:pt x="922464" y="683793"/>
                </a:lnTo>
                <a:lnTo>
                  <a:pt x="930008" y="737819"/>
                </a:lnTo>
                <a:lnTo>
                  <a:pt x="940562" y="788619"/>
                </a:lnTo>
                <a:lnTo>
                  <a:pt x="954151" y="836180"/>
                </a:lnTo>
                <a:lnTo>
                  <a:pt x="974839" y="890574"/>
                </a:lnTo>
                <a:lnTo>
                  <a:pt x="999210" y="938834"/>
                </a:lnTo>
                <a:lnTo>
                  <a:pt x="1027277" y="980986"/>
                </a:lnTo>
                <a:lnTo>
                  <a:pt x="1059053" y="1017003"/>
                </a:lnTo>
                <a:lnTo>
                  <a:pt x="1068578" y="1006436"/>
                </a:lnTo>
                <a:lnTo>
                  <a:pt x="1040307" y="969835"/>
                </a:lnTo>
                <a:lnTo>
                  <a:pt x="1015707" y="927455"/>
                </a:lnTo>
                <a:lnTo>
                  <a:pt x="994778" y="879271"/>
                </a:lnTo>
                <a:lnTo>
                  <a:pt x="977519" y="825309"/>
                </a:lnTo>
                <a:lnTo>
                  <a:pt x="966470" y="778573"/>
                </a:lnTo>
                <a:lnTo>
                  <a:pt x="957859" y="729310"/>
                </a:lnTo>
                <a:lnTo>
                  <a:pt x="951712" y="677519"/>
                </a:lnTo>
                <a:lnTo>
                  <a:pt x="948016" y="623201"/>
                </a:lnTo>
                <a:lnTo>
                  <a:pt x="946785" y="566356"/>
                </a:lnTo>
                <a:lnTo>
                  <a:pt x="948016" y="509790"/>
                </a:lnTo>
                <a:lnTo>
                  <a:pt x="951712" y="455676"/>
                </a:lnTo>
                <a:lnTo>
                  <a:pt x="957859" y="404025"/>
                </a:lnTo>
                <a:lnTo>
                  <a:pt x="966470" y="354838"/>
                </a:lnTo>
                <a:lnTo>
                  <a:pt x="977519" y="308102"/>
                </a:lnTo>
                <a:lnTo>
                  <a:pt x="994778" y="254076"/>
                </a:lnTo>
                <a:lnTo>
                  <a:pt x="1015707" y="205867"/>
                </a:lnTo>
                <a:lnTo>
                  <a:pt x="1040307" y="163487"/>
                </a:lnTo>
                <a:lnTo>
                  <a:pt x="1068578" y="126873"/>
                </a:lnTo>
                <a:close/>
              </a:path>
              <a:path w="3157854" h="1133475">
                <a:moveTo>
                  <a:pt x="2948813" y="566051"/>
                </a:moveTo>
                <a:lnTo>
                  <a:pt x="2947301" y="506031"/>
                </a:lnTo>
                <a:lnTo>
                  <a:pt x="2942767" y="449135"/>
                </a:lnTo>
                <a:lnTo>
                  <a:pt x="2935224" y="395351"/>
                </a:lnTo>
                <a:lnTo>
                  <a:pt x="2924670" y="344703"/>
                </a:lnTo>
                <a:lnTo>
                  <a:pt x="2911094" y="297180"/>
                </a:lnTo>
                <a:lnTo>
                  <a:pt x="2890367" y="242747"/>
                </a:lnTo>
                <a:lnTo>
                  <a:pt x="2865958" y="194475"/>
                </a:lnTo>
                <a:lnTo>
                  <a:pt x="2837840" y="152349"/>
                </a:lnTo>
                <a:lnTo>
                  <a:pt x="2806065" y="116344"/>
                </a:lnTo>
                <a:lnTo>
                  <a:pt x="2796540" y="126873"/>
                </a:lnTo>
                <a:lnTo>
                  <a:pt x="2824873" y="163487"/>
                </a:lnTo>
                <a:lnTo>
                  <a:pt x="2849499" y="205867"/>
                </a:lnTo>
                <a:lnTo>
                  <a:pt x="2870403" y="254076"/>
                </a:lnTo>
                <a:lnTo>
                  <a:pt x="2887599" y="308102"/>
                </a:lnTo>
                <a:lnTo>
                  <a:pt x="2898698" y="354838"/>
                </a:lnTo>
                <a:lnTo>
                  <a:pt x="2907347" y="404025"/>
                </a:lnTo>
                <a:lnTo>
                  <a:pt x="2913519" y="455676"/>
                </a:lnTo>
                <a:lnTo>
                  <a:pt x="2917215" y="509790"/>
                </a:lnTo>
                <a:lnTo>
                  <a:pt x="2918460" y="566356"/>
                </a:lnTo>
                <a:lnTo>
                  <a:pt x="2917215" y="623201"/>
                </a:lnTo>
                <a:lnTo>
                  <a:pt x="2913519" y="677519"/>
                </a:lnTo>
                <a:lnTo>
                  <a:pt x="2907347" y="729310"/>
                </a:lnTo>
                <a:lnTo>
                  <a:pt x="2898698" y="778573"/>
                </a:lnTo>
                <a:lnTo>
                  <a:pt x="2887599" y="825309"/>
                </a:lnTo>
                <a:lnTo>
                  <a:pt x="2870403" y="879271"/>
                </a:lnTo>
                <a:lnTo>
                  <a:pt x="2849499" y="927455"/>
                </a:lnTo>
                <a:lnTo>
                  <a:pt x="2824873" y="969835"/>
                </a:lnTo>
                <a:lnTo>
                  <a:pt x="2796540" y="1006436"/>
                </a:lnTo>
                <a:lnTo>
                  <a:pt x="2806065" y="1017003"/>
                </a:lnTo>
                <a:lnTo>
                  <a:pt x="2837840" y="980986"/>
                </a:lnTo>
                <a:lnTo>
                  <a:pt x="2865958" y="938834"/>
                </a:lnTo>
                <a:lnTo>
                  <a:pt x="2890367" y="890574"/>
                </a:lnTo>
                <a:lnTo>
                  <a:pt x="2911094" y="836180"/>
                </a:lnTo>
                <a:lnTo>
                  <a:pt x="2924670" y="788619"/>
                </a:lnTo>
                <a:lnTo>
                  <a:pt x="2935224" y="737819"/>
                </a:lnTo>
                <a:lnTo>
                  <a:pt x="2942767" y="683793"/>
                </a:lnTo>
                <a:lnTo>
                  <a:pt x="2947301" y="626541"/>
                </a:lnTo>
                <a:lnTo>
                  <a:pt x="2948813" y="566051"/>
                </a:lnTo>
                <a:close/>
              </a:path>
              <a:path w="3157854" h="1133475">
                <a:moveTo>
                  <a:pt x="3157334" y="565607"/>
                </a:moveTo>
                <a:lnTo>
                  <a:pt x="3156432" y="515899"/>
                </a:lnTo>
                <a:lnTo>
                  <a:pt x="3153702" y="467067"/>
                </a:lnTo>
                <a:lnTo>
                  <a:pt x="3149155" y="419277"/>
                </a:lnTo>
                <a:lnTo>
                  <a:pt x="3142780" y="372516"/>
                </a:lnTo>
                <a:lnTo>
                  <a:pt x="3134601" y="326809"/>
                </a:lnTo>
                <a:lnTo>
                  <a:pt x="3124593" y="282143"/>
                </a:lnTo>
                <a:lnTo>
                  <a:pt x="3112770" y="238506"/>
                </a:lnTo>
                <a:lnTo>
                  <a:pt x="3093694" y="180746"/>
                </a:lnTo>
                <a:lnTo>
                  <a:pt x="3072155" y="128016"/>
                </a:lnTo>
                <a:lnTo>
                  <a:pt x="3048139" y="80314"/>
                </a:lnTo>
                <a:lnTo>
                  <a:pt x="3021622" y="37642"/>
                </a:lnTo>
                <a:lnTo>
                  <a:pt x="2992628" y="0"/>
                </a:lnTo>
                <a:lnTo>
                  <a:pt x="2982468" y="10287"/>
                </a:lnTo>
                <a:lnTo>
                  <a:pt x="3009011" y="48526"/>
                </a:lnTo>
                <a:lnTo>
                  <a:pt x="3032887" y="91478"/>
                </a:lnTo>
                <a:lnTo>
                  <a:pt x="3054108" y="139141"/>
                </a:lnTo>
                <a:lnTo>
                  <a:pt x="3072688" y="191541"/>
                </a:lnTo>
                <a:lnTo>
                  <a:pt x="3088640" y="248666"/>
                </a:lnTo>
                <a:lnTo>
                  <a:pt x="3099752" y="298805"/>
                </a:lnTo>
                <a:lnTo>
                  <a:pt x="3108858" y="350012"/>
                </a:lnTo>
                <a:lnTo>
                  <a:pt x="3115957" y="402297"/>
                </a:lnTo>
                <a:lnTo>
                  <a:pt x="3121025" y="455663"/>
                </a:lnTo>
                <a:lnTo>
                  <a:pt x="3124073" y="510108"/>
                </a:lnTo>
                <a:lnTo>
                  <a:pt x="3125076" y="565759"/>
                </a:lnTo>
                <a:lnTo>
                  <a:pt x="3124073" y="619899"/>
                </a:lnTo>
                <a:lnTo>
                  <a:pt x="3121025" y="673519"/>
                </a:lnTo>
                <a:lnTo>
                  <a:pt x="3115957" y="726478"/>
                </a:lnTo>
                <a:lnTo>
                  <a:pt x="3108858" y="778764"/>
                </a:lnTo>
                <a:lnTo>
                  <a:pt x="3099752" y="830389"/>
                </a:lnTo>
                <a:lnTo>
                  <a:pt x="3088640" y="881341"/>
                </a:lnTo>
                <a:lnTo>
                  <a:pt x="3072688" y="939622"/>
                </a:lnTo>
                <a:lnTo>
                  <a:pt x="3054108" y="992911"/>
                </a:lnTo>
                <a:lnTo>
                  <a:pt x="3032887" y="1041234"/>
                </a:lnTo>
                <a:lnTo>
                  <a:pt x="3009011" y="1084592"/>
                </a:lnTo>
                <a:lnTo>
                  <a:pt x="2982468" y="1122972"/>
                </a:lnTo>
                <a:lnTo>
                  <a:pt x="2992628" y="1132941"/>
                </a:lnTo>
                <a:lnTo>
                  <a:pt x="3021622" y="1095349"/>
                </a:lnTo>
                <a:lnTo>
                  <a:pt x="3048139" y="1052449"/>
                </a:lnTo>
                <a:lnTo>
                  <a:pt x="3072155" y="1004239"/>
                </a:lnTo>
                <a:lnTo>
                  <a:pt x="3093694" y="950734"/>
                </a:lnTo>
                <a:lnTo>
                  <a:pt x="3112770" y="891908"/>
                </a:lnTo>
                <a:lnTo>
                  <a:pt x="3124593" y="847623"/>
                </a:lnTo>
                <a:lnTo>
                  <a:pt x="3134601" y="802576"/>
                </a:lnTo>
                <a:lnTo>
                  <a:pt x="3142780" y="756754"/>
                </a:lnTo>
                <a:lnTo>
                  <a:pt x="3149155" y="710158"/>
                </a:lnTo>
                <a:lnTo>
                  <a:pt x="3153702" y="662800"/>
                </a:lnTo>
                <a:lnTo>
                  <a:pt x="3156432" y="614667"/>
                </a:lnTo>
                <a:lnTo>
                  <a:pt x="3157334" y="565607"/>
                </a:lnTo>
                <a:close/>
              </a:path>
            </a:pathLst>
          </a:custGeom>
          <a:solidFill>
            <a:srgbClr val="000000"/>
          </a:solidFill>
        </p:spPr>
        <p:txBody>
          <a:bodyPr wrap="square" lIns="0" tIns="0" rIns="0" bIns="0" rtlCol="0"/>
          <a:lstStyle/>
          <a:p>
            <a:endParaRPr/>
          </a:p>
        </p:txBody>
      </p:sp>
      <p:sp>
        <p:nvSpPr>
          <p:cNvPr id="24" name="object 24"/>
          <p:cNvSpPr txBox="1"/>
          <p:nvPr/>
        </p:nvSpPr>
        <p:spPr>
          <a:xfrm>
            <a:off x="4208526" y="5579465"/>
            <a:ext cx="103505" cy="292735"/>
          </a:xfrm>
          <a:prstGeom prst="rect">
            <a:avLst/>
          </a:prstGeom>
        </p:spPr>
        <p:txBody>
          <a:bodyPr vert="horz" wrap="square" lIns="0" tIns="12700" rIns="0" bIns="0" rtlCol="0">
            <a:spAutoFit/>
          </a:bodyPr>
          <a:lstStyle/>
          <a:p>
            <a:pPr marL="12700">
              <a:lnSpc>
                <a:spcPct val="100000"/>
              </a:lnSpc>
              <a:spcBef>
                <a:spcPts val="100"/>
              </a:spcBef>
            </a:pPr>
            <a:r>
              <a:rPr sz="1750" spc="185" dirty="0">
                <a:latin typeface="Cambria Math"/>
                <a:cs typeface="Cambria Math"/>
              </a:rPr>
              <a:t>𝑖</a:t>
            </a:r>
            <a:endParaRPr sz="1750">
              <a:latin typeface="Cambria Math"/>
              <a:cs typeface="Cambria Math"/>
            </a:endParaRPr>
          </a:p>
        </p:txBody>
      </p:sp>
      <p:sp>
        <p:nvSpPr>
          <p:cNvPr id="25" name="object 25"/>
          <p:cNvSpPr txBox="1"/>
          <p:nvPr/>
        </p:nvSpPr>
        <p:spPr>
          <a:xfrm>
            <a:off x="838301" y="5420969"/>
            <a:ext cx="3598545" cy="391160"/>
          </a:xfrm>
          <a:prstGeom prst="rect">
            <a:avLst/>
          </a:prstGeom>
        </p:spPr>
        <p:txBody>
          <a:bodyPr vert="horz" wrap="square" lIns="0" tIns="12700" rIns="0" bIns="0" rtlCol="0">
            <a:spAutoFit/>
          </a:bodyPr>
          <a:lstStyle/>
          <a:p>
            <a:pPr marL="50800">
              <a:lnSpc>
                <a:spcPct val="100000"/>
              </a:lnSpc>
              <a:spcBef>
                <a:spcPts val="100"/>
              </a:spcBef>
              <a:tabLst>
                <a:tab pos="960119" algn="l"/>
                <a:tab pos="1853564" algn="l"/>
                <a:tab pos="2454275" algn="l"/>
              </a:tabLst>
            </a:pPr>
            <a:r>
              <a:rPr sz="2400" spc="-150" dirty="0">
                <a:latin typeface="Cambria Math"/>
                <a:cs typeface="Cambria Math"/>
              </a:rPr>
              <a:t>𝐿</a:t>
            </a:r>
            <a:r>
              <a:rPr sz="2625" spc="345" baseline="28571" dirty="0">
                <a:latin typeface="Cambria Math"/>
                <a:cs typeface="Cambria Math"/>
              </a:rPr>
              <a:t>𝑛</a:t>
            </a:r>
            <a:r>
              <a:rPr sz="2625" baseline="28571" dirty="0">
                <a:latin typeface="Cambria Math"/>
                <a:cs typeface="Cambria Math"/>
              </a:rPr>
              <a:t> </a:t>
            </a:r>
            <a:r>
              <a:rPr sz="2625" spc="52" baseline="28571" dirty="0">
                <a:latin typeface="Cambria Math"/>
                <a:cs typeface="Cambria Math"/>
              </a:rPr>
              <a:t> </a:t>
            </a:r>
            <a:r>
              <a:rPr sz="2400" dirty="0">
                <a:latin typeface="Cambria Math"/>
                <a:cs typeface="Cambria Math"/>
              </a:rPr>
              <a:t>=	</a:t>
            </a:r>
            <a:r>
              <a:rPr sz="2400" spc="-1019" dirty="0">
                <a:latin typeface="Cambria Math"/>
                <a:cs typeface="Cambria Math"/>
              </a:rPr>
              <a:t>𝑦</a:t>
            </a:r>
            <a:r>
              <a:rPr sz="2400" spc="-1280" dirty="0">
                <a:latin typeface="Cambria Math"/>
                <a:cs typeface="Cambria Math"/>
              </a:rPr>
              <a:t>ො</a:t>
            </a:r>
            <a:r>
              <a:rPr sz="2625" spc="345" baseline="28571" dirty="0">
                <a:latin typeface="Cambria Math"/>
                <a:cs typeface="Cambria Math"/>
              </a:rPr>
              <a:t>𝑛</a:t>
            </a:r>
            <a:r>
              <a:rPr sz="2625" baseline="28571" dirty="0">
                <a:latin typeface="Cambria Math"/>
                <a:cs typeface="Cambria Math"/>
              </a:rPr>
              <a:t> </a:t>
            </a:r>
            <a:r>
              <a:rPr sz="2625" spc="-165" baseline="28571" dirty="0">
                <a:latin typeface="Cambria Math"/>
                <a:cs typeface="Cambria Math"/>
              </a:rPr>
              <a:t> </a:t>
            </a:r>
            <a:r>
              <a:rPr sz="2400" dirty="0">
                <a:latin typeface="Cambria Math"/>
                <a:cs typeface="Cambria Math"/>
              </a:rPr>
              <a:t>−	𝑏</a:t>
            </a:r>
            <a:r>
              <a:rPr sz="2400" spc="60" dirty="0">
                <a:latin typeface="Cambria Math"/>
                <a:cs typeface="Cambria Math"/>
              </a:rPr>
              <a:t> </a:t>
            </a:r>
            <a:r>
              <a:rPr sz="2400" dirty="0">
                <a:latin typeface="Cambria Math"/>
                <a:cs typeface="Cambria Math"/>
              </a:rPr>
              <a:t>+	</a:t>
            </a:r>
            <a:r>
              <a:rPr sz="2400" spc="780" dirty="0">
                <a:latin typeface="Cambria Math"/>
                <a:cs typeface="Cambria Math"/>
              </a:rPr>
              <a:t>෍</a:t>
            </a:r>
            <a:r>
              <a:rPr sz="2400" spc="-125" dirty="0">
                <a:latin typeface="Cambria Math"/>
                <a:cs typeface="Cambria Math"/>
              </a:rPr>
              <a:t> </a:t>
            </a:r>
            <a:r>
              <a:rPr sz="2400" spc="-85" dirty="0">
                <a:latin typeface="Cambria Math"/>
                <a:cs typeface="Cambria Math"/>
              </a:rPr>
              <a:t>𝑤</a:t>
            </a:r>
            <a:r>
              <a:rPr sz="2625" spc="525" baseline="-15873" dirty="0">
                <a:latin typeface="Cambria Math"/>
                <a:cs typeface="Cambria Math"/>
              </a:rPr>
              <a:t>𝑖</a:t>
            </a:r>
            <a:r>
              <a:rPr sz="2400" spc="125" dirty="0">
                <a:latin typeface="Cambria Math"/>
                <a:cs typeface="Cambria Math"/>
              </a:rPr>
              <a:t>𝑥</a:t>
            </a:r>
            <a:r>
              <a:rPr sz="2625" spc="345" baseline="30158" dirty="0">
                <a:latin typeface="Cambria Math"/>
                <a:cs typeface="Cambria Math"/>
              </a:rPr>
              <a:t>𝑛</a:t>
            </a:r>
            <a:endParaRPr sz="2625" baseline="30158">
              <a:latin typeface="Cambria Math"/>
              <a:cs typeface="Cambria Math"/>
            </a:endParaRPr>
          </a:p>
        </p:txBody>
      </p:sp>
      <p:sp>
        <p:nvSpPr>
          <p:cNvPr id="26" name="object 26"/>
          <p:cNvSpPr txBox="1"/>
          <p:nvPr/>
        </p:nvSpPr>
        <p:spPr>
          <a:xfrm>
            <a:off x="4783073" y="4919598"/>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grpSp>
        <p:nvGrpSpPr>
          <p:cNvPr id="27" name="object 27"/>
          <p:cNvGrpSpPr/>
          <p:nvPr/>
        </p:nvGrpSpPr>
        <p:grpSpPr>
          <a:xfrm>
            <a:off x="1239011" y="5957315"/>
            <a:ext cx="3770629" cy="754380"/>
            <a:chOff x="1239011" y="5957315"/>
            <a:chExt cx="3770629" cy="754380"/>
          </a:xfrm>
        </p:grpSpPr>
        <p:pic>
          <p:nvPicPr>
            <p:cNvPr id="28" name="object 28"/>
            <p:cNvPicPr/>
            <p:nvPr/>
          </p:nvPicPr>
          <p:blipFill>
            <a:blip r:embed="rId9" cstate="print"/>
            <a:stretch>
              <a:fillRect/>
            </a:stretch>
          </p:blipFill>
          <p:spPr>
            <a:xfrm>
              <a:off x="1239011" y="6004559"/>
              <a:ext cx="3770376" cy="574522"/>
            </a:xfrm>
            <a:prstGeom prst="rect">
              <a:avLst/>
            </a:prstGeom>
          </p:spPr>
        </p:pic>
        <p:pic>
          <p:nvPicPr>
            <p:cNvPr id="29" name="object 29"/>
            <p:cNvPicPr/>
            <p:nvPr/>
          </p:nvPicPr>
          <p:blipFill>
            <a:blip r:embed="rId10" cstate="print"/>
            <a:stretch>
              <a:fillRect/>
            </a:stretch>
          </p:blipFill>
          <p:spPr>
            <a:xfrm>
              <a:off x="1281683" y="5957315"/>
              <a:ext cx="3683508" cy="754380"/>
            </a:xfrm>
            <a:prstGeom prst="rect">
              <a:avLst/>
            </a:prstGeom>
          </p:spPr>
        </p:pic>
        <p:pic>
          <p:nvPicPr>
            <p:cNvPr id="30" name="object 30"/>
            <p:cNvPicPr/>
            <p:nvPr/>
          </p:nvPicPr>
          <p:blipFill>
            <a:blip r:embed="rId11" cstate="print"/>
            <a:stretch>
              <a:fillRect/>
            </a:stretch>
          </p:blipFill>
          <p:spPr>
            <a:xfrm>
              <a:off x="1298447" y="6044183"/>
              <a:ext cx="3656076" cy="461772"/>
            </a:xfrm>
            <a:prstGeom prst="rect">
              <a:avLst/>
            </a:prstGeom>
          </p:spPr>
        </p:pic>
      </p:grpSp>
      <p:sp>
        <p:nvSpPr>
          <p:cNvPr id="31" name="object 31"/>
          <p:cNvSpPr txBox="1"/>
          <p:nvPr/>
        </p:nvSpPr>
        <p:spPr>
          <a:xfrm>
            <a:off x="1298447" y="6044184"/>
            <a:ext cx="3656329" cy="462280"/>
          </a:xfrm>
          <a:prstGeom prst="rect">
            <a:avLst/>
          </a:prstGeom>
        </p:spPr>
        <p:txBody>
          <a:bodyPr vert="horz" wrap="square" lIns="0" tIns="26670" rIns="0" bIns="0" rtlCol="0">
            <a:spAutoFit/>
          </a:bodyPr>
          <a:lstStyle/>
          <a:p>
            <a:pPr marL="224790">
              <a:lnSpc>
                <a:spcPct val="100000"/>
              </a:lnSpc>
              <a:spcBef>
                <a:spcPts val="210"/>
              </a:spcBef>
            </a:pPr>
            <a:r>
              <a:rPr sz="2400" spc="-5" dirty="0">
                <a:solidFill>
                  <a:srgbClr val="FFFFFF"/>
                </a:solidFill>
                <a:latin typeface="Calibri"/>
                <a:cs typeface="Calibri"/>
              </a:rPr>
              <a:t>Loss</a:t>
            </a:r>
            <a:r>
              <a:rPr sz="2400" spc="-10" dirty="0">
                <a:solidFill>
                  <a:srgbClr val="FFFFFF"/>
                </a:solidFill>
                <a:latin typeface="Calibri"/>
                <a:cs typeface="Calibri"/>
              </a:rPr>
              <a:t> </a:t>
            </a:r>
            <a:r>
              <a:rPr sz="2400" spc="-20" dirty="0">
                <a:solidFill>
                  <a:srgbClr val="FFFFFF"/>
                </a:solidFill>
                <a:latin typeface="Calibri"/>
                <a:cs typeface="Calibri"/>
              </a:rPr>
              <a:t>for</a:t>
            </a:r>
            <a:r>
              <a:rPr sz="2400" spc="-15" dirty="0">
                <a:solidFill>
                  <a:srgbClr val="FFFFFF"/>
                </a:solidFill>
                <a:latin typeface="Calibri"/>
                <a:cs typeface="Calibri"/>
              </a:rPr>
              <a:t> </a:t>
            </a:r>
            <a:r>
              <a:rPr sz="2400" spc="-10" dirty="0">
                <a:solidFill>
                  <a:srgbClr val="FFFFFF"/>
                </a:solidFill>
                <a:latin typeface="Calibri"/>
                <a:cs typeface="Calibri"/>
              </a:rPr>
              <a:t>only</a:t>
            </a:r>
            <a:r>
              <a:rPr sz="2400" spc="-25" dirty="0">
                <a:solidFill>
                  <a:srgbClr val="FFFFFF"/>
                </a:solidFill>
                <a:latin typeface="Calibri"/>
                <a:cs typeface="Calibri"/>
              </a:rPr>
              <a:t> </a:t>
            </a:r>
            <a:r>
              <a:rPr sz="2400" spc="-5" dirty="0">
                <a:solidFill>
                  <a:srgbClr val="FFFFFF"/>
                </a:solidFill>
                <a:latin typeface="Calibri"/>
                <a:cs typeface="Calibri"/>
              </a:rPr>
              <a:t>one </a:t>
            </a:r>
            <a:r>
              <a:rPr sz="2400" spc="-15" dirty="0">
                <a:solidFill>
                  <a:srgbClr val="FFFFFF"/>
                </a:solidFill>
                <a:latin typeface="Calibri"/>
                <a:cs typeface="Calibri"/>
              </a:rPr>
              <a:t>example</a:t>
            </a:r>
            <a:endParaRPr sz="2400">
              <a:latin typeface="Calibri"/>
              <a:cs typeface="Calibri"/>
            </a:endParaRPr>
          </a:p>
        </p:txBody>
      </p:sp>
      <p:pic>
        <p:nvPicPr>
          <p:cNvPr id="33" name="Picture 32">
            <a:extLst>
              <a:ext uri="{FF2B5EF4-FFF2-40B4-BE49-F238E27FC236}">
                <a16:creationId xmlns:a16="http://schemas.microsoft.com/office/drawing/2014/main" id="{A7374C1F-F51D-6F4A-8C50-B3CA92CA75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3867" y="1270190"/>
            <a:ext cx="4838700" cy="1524000"/>
          </a:xfrm>
          <a:prstGeom prst="rect">
            <a:avLst/>
          </a:prstGeom>
        </p:spPr>
      </p:pic>
      <p:pic>
        <p:nvPicPr>
          <p:cNvPr id="35" name="Picture 34">
            <a:extLst>
              <a:ext uri="{FF2B5EF4-FFF2-40B4-BE49-F238E27FC236}">
                <a16:creationId xmlns:a16="http://schemas.microsoft.com/office/drawing/2014/main" id="{4F705155-4921-6C49-BD7F-65A77CD8EE3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4494" y="4908384"/>
            <a:ext cx="8087959" cy="1150288"/>
          </a:xfrm>
          <a:prstGeom prst="rect">
            <a:avLst/>
          </a:prstGeom>
        </p:spPr>
      </p:pic>
      <p:pic>
        <p:nvPicPr>
          <p:cNvPr id="37" name="Picture 36">
            <a:extLst>
              <a:ext uri="{FF2B5EF4-FFF2-40B4-BE49-F238E27FC236}">
                <a16:creationId xmlns:a16="http://schemas.microsoft.com/office/drawing/2014/main" id="{55931C8D-6708-3B43-8AE2-363F9B20483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60038" y="2776421"/>
            <a:ext cx="3835400" cy="762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1793189"/>
            <a:ext cx="111950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0" dirty="0">
                <a:latin typeface="Calibri"/>
                <a:cs typeface="Calibri"/>
              </a:rPr>
              <a:t>De</a:t>
            </a:r>
            <a:r>
              <a:rPr sz="2800" spc="-20" dirty="0">
                <a:latin typeface="Calibri"/>
                <a:cs typeface="Calibri"/>
              </a:rPr>
              <a:t>m</a:t>
            </a:r>
            <a:r>
              <a:rPr sz="2800" spc="-5" dirty="0">
                <a:latin typeface="Calibri"/>
                <a:cs typeface="Calibri"/>
              </a:rPr>
              <a:t>o</a:t>
            </a:r>
            <a:endParaRPr sz="2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787390" cy="697230"/>
          </a:xfrm>
          <a:prstGeom prst="rect">
            <a:avLst/>
          </a:prstGeom>
        </p:spPr>
        <p:txBody>
          <a:bodyPr vert="horz" wrap="square" lIns="0" tIns="13335" rIns="0" bIns="0" rtlCol="0">
            <a:spAutoFit/>
          </a:bodyPr>
          <a:lstStyle/>
          <a:p>
            <a:pPr marL="12700">
              <a:lnSpc>
                <a:spcPct val="100000"/>
              </a:lnSpc>
              <a:spcBef>
                <a:spcPts val="105"/>
              </a:spcBef>
            </a:pPr>
            <a:r>
              <a:rPr sz="4400" spc="-20" dirty="0"/>
              <a:t>Review:</a:t>
            </a:r>
            <a:r>
              <a:rPr sz="4400" spc="-25" dirty="0"/>
              <a:t> </a:t>
            </a:r>
            <a:r>
              <a:rPr sz="4400" spc="-20" dirty="0"/>
              <a:t>Gradient</a:t>
            </a:r>
            <a:r>
              <a:rPr sz="4400" spc="-25" dirty="0"/>
              <a:t> </a:t>
            </a:r>
            <a:r>
              <a:rPr sz="4400" spc="-10" dirty="0"/>
              <a:t>Descent</a:t>
            </a:r>
            <a:endParaRPr sz="4400" dirty="0"/>
          </a:p>
        </p:txBody>
      </p:sp>
      <p:sp>
        <p:nvSpPr>
          <p:cNvPr id="3" name="object 3"/>
          <p:cNvSpPr txBox="1"/>
          <p:nvPr/>
        </p:nvSpPr>
        <p:spPr>
          <a:xfrm>
            <a:off x="707542" y="1802638"/>
            <a:ext cx="6821805" cy="720725"/>
          </a:xfrm>
          <a:prstGeom prst="rect">
            <a:avLst/>
          </a:prstGeom>
        </p:spPr>
        <p:txBody>
          <a:bodyPr vert="horz" wrap="square" lIns="0" tIns="53340" rIns="0" bIns="0" rtlCol="0">
            <a:spAutoFit/>
          </a:bodyPr>
          <a:lstStyle/>
          <a:p>
            <a:pPr marL="241300" marR="5080" indent="-228600">
              <a:lnSpc>
                <a:spcPts val="2600"/>
              </a:lnSpc>
              <a:spcBef>
                <a:spcPts val="420"/>
              </a:spcBef>
              <a:buFont typeface="Arial MT"/>
              <a:buChar char="•"/>
              <a:tabLst>
                <a:tab pos="241300" algn="l"/>
              </a:tabLst>
            </a:pPr>
            <a:r>
              <a:rPr sz="2400" dirty="0">
                <a:latin typeface="Calibri"/>
                <a:cs typeface="Calibri"/>
              </a:rPr>
              <a:t>In</a:t>
            </a:r>
            <a:r>
              <a:rPr sz="2400" spc="-5" dirty="0">
                <a:latin typeface="Calibri"/>
                <a:cs typeface="Calibri"/>
              </a:rPr>
              <a:t> </a:t>
            </a:r>
            <a:r>
              <a:rPr sz="2400" spc="-15" dirty="0">
                <a:latin typeface="Calibri"/>
                <a:cs typeface="Calibri"/>
              </a:rPr>
              <a:t>step</a:t>
            </a:r>
            <a:r>
              <a:rPr sz="2400" spc="-10" dirty="0">
                <a:latin typeface="Calibri"/>
                <a:cs typeface="Calibri"/>
              </a:rPr>
              <a:t> </a:t>
            </a:r>
            <a:r>
              <a:rPr sz="2400" dirty="0">
                <a:latin typeface="Calibri"/>
                <a:cs typeface="Calibri"/>
              </a:rPr>
              <a:t>3,</a:t>
            </a:r>
            <a:r>
              <a:rPr sz="2400" spc="-10" dirty="0">
                <a:latin typeface="Calibri"/>
                <a:cs typeface="Calibri"/>
              </a:rPr>
              <a:t> </a:t>
            </a:r>
            <a:r>
              <a:rPr sz="2400" spc="-15" dirty="0">
                <a:latin typeface="Calibri"/>
                <a:cs typeface="Calibri"/>
              </a:rPr>
              <a:t>we</a:t>
            </a:r>
            <a:r>
              <a:rPr sz="2400" dirty="0">
                <a:latin typeface="Calibri"/>
                <a:cs typeface="Calibri"/>
              </a:rPr>
              <a:t> </a:t>
            </a:r>
            <a:r>
              <a:rPr sz="2400" spc="-20" dirty="0">
                <a:latin typeface="Calibri"/>
                <a:cs typeface="Calibri"/>
              </a:rPr>
              <a:t>have</a:t>
            </a:r>
            <a:r>
              <a:rPr sz="2400" dirty="0">
                <a:latin typeface="Calibri"/>
                <a:cs typeface="Calibri"/>
              </a:rPr>
              <a:t> </a:t>
            </a:r>
            <a:r>
              <a:rPr sz="2400" spc="-15" dirty="0">
                <a:latin typeface="Calibri"/>
                <a:cs typeface="Calibri"/>
              </a:rPr>
              <a:t>to</a:t>
            </a:r>
            <a:r>
              <a:rPr sz="2400" spc="-10" dirty="0">
                <a:latin typeface="Calibri"/>
                <a:cs typeface="Calibri"/>
              </a:rPr>
              <a:t> solve</a:t>
            </a:r>
            <a:r>
              <a:rPr sz="2400" dirty="0">
                <a:latin typeface="Calibri"/>
                <a:cs typeface="Calibri"/>
              </a:rPr>
              <a:t> the </a:t>
            </a:r>
            <a:r>
              <a:rPr sz="2400" spc="-15" dirty="0">
                <a:latin typeface="Calibri"/>
                <a:cs typeface="Calibri"/>
              </a:rPr>
              <a:t>following</a:t>
            </a:r>
            <a:r>
              <a:rPr sz="2400" dirty="0">
                <a:latin typeface="Calibri"/>
                <a:cs typeface="Calibri"/>
              </a:rPr>
              <a:t> </a:t>
            </a:r>
            <a:r>
              <a:rPr sz="2400" spc="-10" dirty="0">
                <a:latin typeface="Calibri"/>
                <a:cs typeface="Calibri"/>
              </a:rPr>
              <a:t>optimization </a:t>
            </a:r>
            <a:r>
              <a:rPr sz="2400" spc="-530" dirty="0">
                <a:latin typeface="Calibri"/>
                <a:cs typeface="Calibri"/>
              </a:rPr>
              <a:t> </a:t>
            </a:r>
            <a:r>
              <a:rPr sz="2400" spc="-10" dirty="0">
                <a:latin typeface="Calibri"/>
                <a:cs typeface="Calibri"/>
              </a:rPr>
              <a:t>problem:</a:t>
            </a:r>
            <a:endParaRPr sz="2400">
              <a:latin typeface="Calibri"/>
              <a:cs typeface="Calibri"/>
            </a:endParaRPr>
          </a:p>
        </p:txBody>
      </p:sp>
      <p:sp>
        <p:nvSpPr>
          <p:cNvPr id="4" name="object 4"/>
          <p:cNvSpPr txBox="1"/>
          <p:nvPr/>
        </p:nvSpPr>
        <p:spPr>
          <a:xfrm>
            <a:off x="2336673" y="2909137"/>
            <a:ext cx="167005" cy="293370"/>
          </a:xfrm>
          <a:prstGeom prst="rect">
            <a:avLst/>
          </a:prstGeom>
        </p:spPr>
        <p:txBody>
          <a:bodyPr vert="horz" wrap="square" lIns="0" tIns="13335" rIns="0" bIns="0" rtlCol="0">
            <a:spAutoFit/>
          </a:bodyPr>
          <a:lstStyle/>
          <a:p>
            <a:pPr marL="12700">
              <a:lnSpc>
                <a:spcPct val="100000"/>
              </a:lnSpc>
              <a:spcBef>
                <a:spcPts val="105"/>
              </a:spcBef>
            </a:pPr>
            <a:r>
              <a:rPr sz="1750" spc="225" dirty="0">
                <a:latin typeface="Cambria Math"/>
                <a:cs typeface="Cambria Math"/>
              </a:rPr>
              <a:t>𝜃</a:t>
            </a:r>
            <a:endParaRPr sz="1750">
              <a:latin typeface="Cambria Math"/>
              <a:cs typeface="Cambria Math"/>
            </a:endParaRPr>
          </a:p>
        </p:txBody>
      </p:sp>
      <p:sp>
        <p:nvSpPr>
          <p:cNvPr id="5" name="object 5"/>
          <p:cNvSpPr/>
          <p:nvPr/>
        </p:nvSpPr>
        <p:spPr>
          <a:xfrm>
            <a:off x="2922777" y="2732404"/>
            <a:ext cx="381000" cy="282575"/>
          </a:xfrm>
          <a:custGeom>
            <a:avLst/>
            <a:gdLst/>
            <a:ahLst/>
            <a:cxnLst/>
            <a:rect l="l" t="t" r="r" b="b"/>
            <a:pathLst>
              <a:path w="381000" h="282575">
                <a:moveTo>
                  <a:pt x="290830" y="0"/>
                </a:moveTo>
                <a:lnTo>
                  <a:pt x="286766" y="11430"/>
                </a:lnTo>
                <a:lnTo>
                  <a:pt x="303129" y="18504"/>
                </a:lnTo>
                <a:lnTo>
                  <a:pt x="317182" y="28305"/>
                </a:lnTo>
                <a:lnTo>
                  <a:pt x="345715" y="73852"/>
                </a:lnTo>
                <a:lnTo>
                  <a:pt x="354046" y="115623"/>
                </a:lnTo>
                <a:lnTo>
                  <a:pt x="355092" y="139700"/>
                </a:lnTo>
                <a:lnTo>
                  <a:pt x="354044" y="164580"/>
                </a:lnTo>
                <a:lnTo>
                  <a:pt x="345662" y="207529"/>
                </a:lnTo>
                <a:lnTo>
                  <a:pt x="317182" y="253777"/>
                </a:lnTo>
                <a:lnTo>
                  <a:pt x="287274" y="270764"/>
                </a:lnTo>
                <a:lnTo>
                  <a:pt x="290830" y="282321"/>
                </a:lnTo>
                <a:lnTo>
                  <a:pt x="329326" y="264239"/>
                </a:lnTo>
                <a:lnTo>
                  <a:pt x="357632" y="232918"/>
                </a:lnTo>
                <a:lnTo>
                  <a:pt x="375062" y="191071"/>
                </a:lnTo>
                <a:lnTo>
                  <a:pt x="380873" y="141224"/>
                </a:lnTo>
                <a:lnTo>
                  <a:pt x="379418" y="115339"/>
                </a:lnTo>
                <a:lnTo>
                  <a:pt x="367746" y="69429"/>
                </a:lnTo>
                <a:lnTo>
                  <a:pt x="344622" y="32093"/>
                </a:lnTo>
                <a:lnTo>
                  <a:pt x="311284" y="7379"/>
                </a:lnTo>
                <a:lnTo>
                  <a:pt x="290830" y="0"/>
                </a:lnTo>
                <a:close/>
              </a:path>
              <a:path w="381000" h="282575">
                <a:moveTo>
                  <a:pt x="90043" y="0"/>
                </a:moveTo>
                <a:lnTo>
                  <a:pt x="51657" y="18081"/>
                </a:lnTo>
                <a:lnTo>
                  <a:pt x="23368" y="49403"/>
                </a:lnTo>
                <a:lnTo>
                  <a:pt x="5873" y="91408"/>
                </a:lnTo>
                <a:lnTo>
                  <a:pt x="0" y="141224"/>
                </a:lnTo>
                <a:lnTo>
                  <a:pt x="1452" y="167159"/>
                </a:lnTo>
                <a:lnTo>
                  <a:pt x="13073" y="212982"/>
                </a:lnTo>
                <a:lnTo>
                  <a:pt x="36143" y="250227"/>
                </a:lnTo>
                <a:lnTo>
                  <a:pt x="69568" y="274941"/>
                </a:lnTo>
                <a:lnTo>
                  <a:pt x="90043" y="282321"/>
                </a:lnTo>
                <a:lnTo>
                  <a:pt x="93726" y="270764"/>
                </a:lnTo>
                <a:lnTo>
                  <a:pt x="77602" y="263663"/>
                </a:lnTo>
                <a:lnTo>
                  <a:pt x="63706" y="253777"/>
                </a:lnTo>
                <a:lnTo>
                  <a:pt x="35210" y="207529"/>
                </a:lnTo>
                <a:lnTo>
                  <a:pt x="26828" y="164580"/>
                </a:lnTo>
                <a:lnTo>
                  <a:pt x="25781" y="139700"/>
                </a:lnTo>
                <a:lnTo>
                  <a:pt x="26828" y="115623"/>
                </a:lnTo>
                <a:lnTo>
                  <a:pt x="35210" y="73852"/>
                </a:lnTo>
                <a:lnTo>
                  <a:pt x="63801" y="28305"/>
                </a:lnTo>
                <a:lnTo>
                  <a:pt x="94107" y="11430"/>
                </a:lnTo>
                <a:lnTo>
                  <a:pt x="90043" y="0"/>
                </a:lnTo>
                <a:close/>
              </a:path>
            </a:pathLst>
          </a:custGeom>
          <a:solidFill>
            <a:srgbClr val="000000"/>
          </a:solidFill>
        </p:spPr>
        <p:txBody>
          <a:bodyPr wrap="square" lIns="0" tIns="0" rIns="0" bIns="0" rtlCol="0"/>
          <a:lstStyle/>
          <a:p>
            <a:endParaRPr/>
          </a:p>
        </p:txBody>
      </p:sp>
      <p:sp>
        <p:nvSpPr>
          <p:cNvPr id="6" name="object 6"/>
          <p:cNvSpPr txBox="1"/>
          <p:nvPr/>
        </p:nvSpPr>
        <p:spPr>
          <a:xfrm>
            <a:off x="951585" y="2642438"/>
            <a:ext cx="2281555" cy="391795"/>
          </a:xfrm>
          <a:prstGeom prst="rect">
            <a:avLst/>
          </a:prstGeom>
        </p:spPr>
        <p:txBody>
          <a:bodyPr vert="horz" wrap="square" lIns="0" tIns="12700" rIns="0" bIns="0" rtlCol="0">
            <a:spAutoFit/>
          </a:bodyPr>
          <a:lstStyle/>
          <a:p>
            <a:pPr marL="38100">
              <a:lnSpc>
                <a:spcPct val="100000"/>
              </a:lnSpc>
              <a:spcBef>
                <a:spcPts val="100"/>
              </a:spcBef>
              <a:tabLst>
                <a:tab pos="2070735" algn="l"/>
              </a:tabLst>
            </a:pPr>
            <a:r>
              <a:rPr sz="2400" spc="60" dirty="0">
                <a:latin typeface="Cambria Math"/>
                <a:cs typeface="Cambria Math"/>
              </a:rPr>
              <a:t>𝜃</a:t>
            </a:r>
            <a:r>
              <a:rPr sz="2625" spc="89" baseline="28571" dirty="0">
                <a:latin typeface="Cambria Math"/>
                <a:cs typeface="Cambria Math"/>
              </a:rPr>
              <a:t>∗</a:t>
            </a:r>
            <a:r>
              <a:rPr sz="2625" spc="569" baseline="28571" dirty="0">
                <a:latin typeface="Cambria Math"/>
                <a:cs typeface="Cambria Math"/>
              </a:rPr>
              <a:t> </a:t>
            </a:r>
            <a:r>
              <a:rPr sz="2400" dirty="0">
                <a:latin typeface="Cambria Math"/>
                <a:cs typeface="Cambria Math"/>
              </a:rPr>
              <a:t>=</a:t>
            </a:r>
            <a:r>
              <a:rPr sz="2400" spc="125" dirty="0">
                <a:latin typeface="Cambria Math"/>
                <a:cs typeface="Cambria Math"/>
              </a:rPr>
              <a:t> </a:t>
            </a:r>
            <a:r>
              <a:rPr sz="2400" spc="-5" dirty="0">
                <a:latin typeface="Cambria Math"/>
                <a:cs typeface="Cambria Math"/>
              </a:rPr>
              <a:t>arg</a:t>
            </a:r>
            <a:r>
              <a:rPr sz="2400" spc="-125" dirty="0">
                <a:latin typeface="Cambria Math"/>
                <a:cs typeface="Cambria Math"/>
              </a:rPr>
              <a:t> </a:t>
            </a:r>
            <a:r>
              <a:rPr sz="2400" spc="-5" dirty="0">
                <a:latin typeface="Cambria Math"/>
                <a:cs typeface="Cambria Math"/>
              </a:rPr>
              <a:t>min</a:t>
            </a:r>
            <a:r>
              <a:rPr sz="2400" spc="-140" dirty="0">
                <a:latin typeface="Cambria Math"/>
                <a:cs typeface="Cambria Math"/>
              </a:rPr>
              <a:t> </a:t>
            </a:r>
            <a:r>
              <a:rPr sz="2400" dirty="0">
                <a:latin typeface="Cambria Math"/>
                <a:cs typeface="Cambria Math"/>
              </a:rPr>
              <a:t>𝐿	𝜃</a:t>
            </a:r>
            <a:endParaRPr sz="2400">
              <a:latin typeface="Cambria Math"/>
              <a:cs typeface="Cambria Math"/>
            </a:endParaRPr>
          </a:p>
        </p:txBody>
      </p:sp>
      <p:sp>
        <p:nvSpPr>
          <p:cNvPr id="7" name="object 7"/>
          <p:cNvSpPr txBox="1"/>
          <p:nvPr/>
        </p:nvSpPr>
        <p:spPr>
          <a:xfrm>
            <a:off x="3813175" y="2621102"/>
            <a:ext cx="3881754" cy="391795"/>
          </a:xfrm>
          <a:prstGeom prst="rect">
            <a:avLst/>
          </a:prstGeom>
        </p:spPr>
        <p:txBody>
          <a:bodyPr vert="horz" wrap="square" lIns="0" tIns="12700" rIns="0" bIns="0" rtlCol="0">
            <a:spAutoFit/>
          </a:bodyPr>
          <a:lstStyle/>
          <a:p>
            <a:pPr marL="12700">
              <a:lnSpc>
                <a:spcPct val="100000"/>
              </a:lnSpc>
              <a:spcBef>
                <a:spcPts val="100"/>
              </a:spcBef>
              <a:tabLst>
                <a:tab pos="2118995" algn="l"/>
              </a:tabLst>
            </a:pPr>
            <a:r>
              <a:rPr sz="2400" spc="-5" dirty="0">
                <a:latin typeface="Calibri"/>
                <a:cs typeface="Calibri"/>
              </a:rPr>
              <a:t>L:</a:t>
            </a:r>
            <a:r>
              <a:rPr sz="2400" spc="-10" dirty="0">
                <a:latin typeface="Calibri"/>
                <a:cs typeface="Calibri"/>
              </a:rPr>
              <a:t> </a:t>
            </a:r>
            <a:r>
              <a:rPr sz="2400" spc="-5" dirty="0">
                <a:latin typeface="Calibri"/>
                <a:cs typeface="Calibri"/>
              </a:rPr>
              <a:t>loss</a:t>
            </a:r>
            <a:r>
              <a:rPr sz="2400" dirty="0">
                <a:latin typeface="Calibri"/>
                <a:cs typeface="Calibri"/>
              </a:rPr>
              <a:t> </a:t>
            </a:r>
            <a:r>
              <a:rPr sz="2400" spc="-5" dirty="0">
                <a:latin typeface="Calibri"/>
                <a:cs typeface="Calibri"/>
              </a:rPr>
              <a:t>function	</a:t>
            </a:r>
            <a:r>
              <a:rPr sz="2400" spc="30" dirty="0">
                <a:latin typeface="Cambria Math"/>
                <a:cs typeface="Cambria Math"/>
              </a:rPr>
              <a:t>𝜃</a:t>
            </a:r>
            <a:r>
              <a:rPr sz="2400" spc="30" dirty="0">
                <a:latin typeface="Calibri"/>
                <a:cs typeface="Calibri"/>
              </a:rPr>
              <a:t>:</a:t>
            </a:r>
            <a:r>
              <a:rPr sz="2400" spc="-65" dirty="0">
                <a:latin typeface="Calibri"/>
                <a:cs typeface="Calibri"/>
              </a:rPr>
              <a:t> </a:t>
            </a:r>
            <a:r>
              <a:rPr sz="2400" spc="-15" dirty="0">
                <a:latin typeface="Calibri"/>
                <a:cs typeface="Calibri"/>
              </a:rPr>
              <a:t>parameters</a:t>
            </a:r>
            <a:endParaRPr sz="2400" dirty="0">
              <a:latin typeface="Calibri"/>
              <a:cs typeface="Calibri"/>
            </a:endParaRPr>
          </a:p>
        </p:txBody>
      </p:sp>
      <p:sp>
        <p:nvSpPr>
          <p:cNvPr id="8" name="object 8"/>
          <p:cNvSpPr txBox="1"/>
          <p:nvPr/>
        </p:nvSpPr>
        <p:spPr>
          <a:xfrm>
            <a:off x="805281" y="3496132"/>
            <a:ext cx="5077460" cy="391795"/>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Suppose</a:t>
            </a:r>
            <a:r>
              <a:rPr sz="2400" spc="-10" dirty="0">
                <a:latin typeface="Calibri"/>
                <a:cs typeface="Calibri"/>
              </a:rPr>
              <a:t> that</a:t>
            </a:r>
            <a:r>
              <a:rPr sz="2400" spc="-5" dirty="0">
                <a:latin typeface="Calibri"/>
                <a:cs typeface="Calibri"/>
              </a:rPr>
              <a:t> </a:t>
            </a:r>
            <a:r>
              <a:rPr sz="2400" dirty="0">
                <a:latin typeface="Calibri"/>
                <a:cs typeface="Calibri"/>
              </a:rPr>
              <a:t>θ</a:t>
            </a:r>
            <a:r>
              <a:rPr sz="2400" spc="-15" dirty="0">
                <a:latin typeface="Calibri"/>
                <a:cs typeface="Calibri"/>
              </a:rPr>
              <a:t> </a:t>
            </a:r>
            <a:r>
              <a:rPr sz="2400" spc="-5" dirty="0">
                <a:latin typeface="Calibri"/>
                <a:cs typeface="Calibri"/>
              </a:rPr>
              <a:t>has</a:t>
            </a:r>
            <a:r>
              <a:rPr sz="2400" spc="-10" dirty="0">
                <a:latin typeface="Calibri"/>
                <a:cs typeface="Calibri"/>
              </a:rPr>
              <a:t> </a:t>
            </a:r>
            <a:r>
              <a:rPr sz="2400" spc="-15" dirty="0">
                <a:latin typeface="Calibri"/>
                <a:cs typeface="Calibri"/>
              </a:rPr>
              <a:t>two</a:t>
            </a:r>
            <a:r>
              <a:rPr sz="2400" spc="-25" dirty="0">
                <a:latin typeface="Calibri"/>
                <a:cs typeface="Calibri"/>
              </a:rPr>
              <a:t> </a:t>
            </a:r>
            <a:r>
              <a:rPr sz="2400" spc="-5" dirty="0">
                <a:latin typeface="Calibri"/>
                <a:cs typeface="Calibri"/>
              </a:rPr>
              <a:t>variables {θ</a:t>
            </a:r>
            <a:r>
              <a:rPr sz="2400" spc="-7" baseline="-20833" dirty="0">
                <a:latin typeface="Calibri"/>
                <a:cs typeface="Calibri"/>
              </a:rPr>
              <a:t>1</a:t>
            </a:r>
            <a:r>
              <a:rPr sz="2400" spc="-5" dirty="0">
                <a:latin typeface="Calibri"/>
                <a:cs typeface="Calibri"/>
              </a:rPr>
              <a:t>,</a:t>
            </a:r>
            <a:r>
              <a:rPr sz="2400" spc="-10" dirty="0">
                <a:latin typeface="Calibri"/>
                <a:cs typeface="Calibri"/>
              </a:rPr>
              <a:t> </a:t>
            </a:r>
            <a:r>
              <a:rPr sz="2400" spc="-5" dirty="0">
                <a:latin typeface="Calibri"/>
                <a:cs typeface="Calibri"/>
              </a:rPr>
              <a:t>θ</a:t>
            </a:r>
            <a:r>
              <a:rPr sz="2400" spc="-7" baseline="-20833" dirty="0">
                <a:latin typeface="Calibri"/>
                <a:cs typeface="Calibri"/>
              </a:rPr>
              <a:t>2</a:t>
            </a:r>
            <a:r>
              <a:rPr sz="2400" spc="-5" dirty="0">
                <a:latin typeface="Calibri"/>
                <a:cs typeface="Calibri"/>
              </a:rPr>
              <a:t>}</a:t>
            </a:r>
            <a:endParaRPr sz="2400" dirty="0">
              <a:latin typeface="Calibri"/>
              <a:cs typeface="Calibri"/>
            </a:endParaRPr>
          </a:p>
        </p:txBody>
      </p:sp>
      <p:sp>
        <p:nvSpPr>
          <p:cNvPr id="9" name="object 9"/>
          <p:cNvSpPr txBox="1"/>
          <p:nvPr/>
        </p:nvSpPr>
        <p:spPr>
          <a:xfrm>
            <a:off x="809244" y="4139310"/>
            <a:ext cx="297751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Randomly</a:t>
            </a:r>
            <a:r>
              <a:rPr sz="2400" spc="-40" dirty="0">
                <a:latin typeface="Calibri"/>
                <a:cs typeface="Calibri"/>
              </a:rPr>
              <a:t> </a:t>
            </a:r>
            <a:r>
              <a:rPr sz="2400" spc="-15" dirty="0">
                <a:latin typeface="Calibri"/>
                <a:cs typeface="Calibri"/>
              </a:rPr>
              <a:t>start</a:t>
            </a:r>
            <a:r>
              <a:rPr sz="2400" spc="-20" dirty="0">
                <a:latin typeface="Calibri"/>
                <a:cs typeface="Calibri"/>
              </a:rPr>
              <a:t> </a:t>
            </a:r>
            <a:r>
              <a:rPr sz="2400" spc="-15" dirty="0">
                <a:latin typeface="Calibri"/>
                <a:cs typeface="Calibri"/>
              </a:rPr>
              <a:t>at</a:t>
            </a:r>
            <a:r>
              <a:rPr sz="2400" spc="-10" dirty="0">
                <a:latin typeface="Calibri"/>
                <a:cs typeface="Calibri"/>
              </a:rPr>
              <a:t> </a:t>
            </a:r>
            <a:r>
              <a:rPr sz="2400" spc="80" dirty="0">
                <a:latin typeface="Cambria Math"/>
                <a:cs typeface="Cambria Math"/>
              </a:rPr>
              <a:t>𝜃</a:t>
            </a:r>
            <a:r>
              <a:rPr sz="2625" spc="120" baseline="28571" dirty="0">
                <a:latin typeface="Cambria Math"/>
                <a:cs typeface="Cambria Math"/>
              </a:rPr>
              <a:t>0</a:t>
            </a:r>
            <a:r>
              <a:rPr sz="2625" spc="540" baseline="28571"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10" name="object 10"/>
          <p:cNvSpPr/>
          <p:nvPr/>
        </p:nvSpPr>
        <p:spPr>
          <a:xfrm>
            <a:off x="4282821" y="3985259"/>
            <a:ext cx="76835" cy="769620"/>
          </a:xfrm>
          <a:custGeom>
            <a:avLst/>
            <a:gdLst/>
            <a:ahLst/>
            <a:cxnLst/>
            <a:rect l="l" t="t" r="r" b="b"/>
            <a:pathLst>
              <a:path w="76835" h="769620">
                <a:moveTo>
                  <a:pt x="76454" y="0"/>
                </a:moveTo>
                <a:lnTo>
                  <a:pt x="0" y="0"/>
                </a:lnTo>
                <a:lnTo>
                  <a:pt x="0" y="13970"/>
                </a:lnTo>
                <a:lnTo>
                  <a:pt x="47371" y="13970"/>
                </a:lnTo>
                <a:lnTo>
                  <a:pt x="47371" y="755650"/>
                </a:lnTo>
                <a:lnTo>
                  <a:pt x="0" y="755650"/>
                </a:lnTo>
                <a:lnTo>
                  <a:pt x="0" y="769620"/>
                </a:lnTo>
                <a:lnTo>
                  <a:pt x="76454" y="769620"/>
                </a:lnTo>
                <a:lnTo>
                  <a:pt x="76454" y="755650"/>
                </a:lnTo>
                <a:lnTo>
                  <a:pt x="76454" y="13970"/>
                </a:lnTo>
                <a:lnTo>
                  <a:pt x="76454" y="0"/>
                </a:lnTo>
                <a:close/>
              </a:path>
            </a:pathLst>
          </a:custGeom>
          <a:solidFill>
            <a:srgbClr val="000000"/>
          </a:solidFill>
        </p:spPr>
        <p:txBody>
          <a:bodyPr wrap="square" lIns="0" tIns="0" rIns="0" bIns="0" rtlCol="0"/>
          <a:lstStyle/>
          <a:p>
            <a:endParaRPr/>
          </a:p>
        </p:txBody>
      </p:sp>
      <p:sp>
        <p:nvSpPr>
          <p:cNvPr id="11" name="object 11"/>
          <p:cNvSpPr/>
          <p:nvPr/>
        </p:nvSpPr>
        <p:spPr>
          <a:xfrm>
            <a:off x="3864864" y="3985259"/>
            <a:ext cx="76835" cy="769620"/>
          </a:xfrm>
          <a:custGeom>
            <a:avLst/>
            <a:gdLst/>
            <a:ahLst/>
            <a:cxnLst/>
            <a:rect l="l" t="t" r="r" b="b"/>
            <a:pathLst>
              <a:path w="76835" h="769620">
                <a:moveTo>
                  <a:pt x="76454" y="0"/>
                </a:moveTo>
                <a:lnTo>
                  <a:pt x="0" y="0"/>
                </a:lnTo>
                <a:lnTo>
                  <a:pt x="0" y="13970"/>
                </a:lnTo>
                <a:lnTo>
                  <a:pt x="0" y="755650"/>
                </a:lnTo>
                <a:lnTo>
                  <a:pt x="0" y="769620"/>
                </a:lnTo>
                <a:lnTo>
                  <a:pt x="76454" y="769620"/>
                </a:lnTo>
                <a:lnTo>
                  <a:pt x="76454" y="755650"/>
                </a:lnTo>
                <a:lnTo>
                  <a:pt x="28956" y="755650"/>
                </a:lnTo>
                <a:lnTo>
                  <a:pt x="28956" y="13970"/>
                </a:lnTo>
                <a:lnTo>
                  <a:pt x="76454" y="13970"/>
                </a:lnTo>
                <a:lnTo>
                  <a:pt x="76454" y="0"/>
                </a:lnTo>
                <a:close/>
              </a:path>
            </a:pathLst>
          </a:custGeom>
          <a:solidFill>
            <a:srgbClr val="000000"/>
          </a:solidFill>
        </p:spPr>
        <p:txBody>
          <a:bodyPr wrap="square" lIns="0" tIns="0" rIns="0" bIns="0" rtlCol="0"/>
          <a:lstStyle/>
          <a:p>
            <a:endParaRPr/>
          </a:p>
        </p:txBody>
      </p:sp>
      <p:sp>
        <p:nvSpPr>
          <p:cNvPr id="12" name="object 12"/>
          <p:cNvSpPr txBox="1"/>
          <p:nvPr/>
        </p:nvSpPr>
        <p:spPr>
          <a:xfrm>
            <a:off x="4090161" y="4086809"/>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1</a:t>
            </a:r>
            <a:endParaRPr sz="1750">
              <a:latin typeface="Cambria Math"/>
              <a:cs typeface="Cambria Math"/>
            </a:endParaRPr>
          </a:p>
        </p:txBody>
      </p:sp>
      <p:sp>
        <p:nvSpPr>
          <p:cNvPr id="13" name="object 13"/>
          <p:cNvSpPr txBox="1"/>
          <p:nvPr/>
        </p:nvSpPr>
        <p:spPr>
          <a:xfrm>
            <a:off x="3910838" y="3817061"/>
            <a:ext cx="392430" cy="391795"/>
          </a:xfrm>
          <a:prstGeom prst="rect">
            <a:avLst/>
          </a:prstGeom>
        </p:spPr>
        <p:txBody>
          <a:bodyPr vert="horz" wrap="square" lIns="0" tIns="12700" rIns="0" bIns="0" rtlCol="0">
            <a:spAutoFit/>
          </a:bodyPr>
          <a:lstStyle/>
          <a:p>
            <a:pPr marL="38100">
              <a:lnSpc>
                <a:spcPct val="100000"/>
              </a:lnSpc>
              <a:spcBef>
                <a:spcPts val="100"/>
              </a:spcBef>
            </a:pPr>
            <a:r>
              <a:rPr sz="3600" spc="120" baseline="-20833" dirty="0">
                <a:latin typeface="Cambria Math"/>
                <a:cs typeface="Cambria Math"/>
              </a:rPr>
              <a:t>𝜃</a:t>
            </a:r>
            <a:r>
              <a:rPr sz="1750" spc="80" dirty="0">
                <a:latin typeface="Cambria Math"/>
                <a:cs typeface="Cambria Math"/>
              </a:rPr>
              <a:t>0</a:t>
            </a:r>
            <a:endParaRPr sz="1750">
              <a:latin typeface="Cambria Math"/>
              <a:cs typeface="Cambria Math"/>
            </a:endParaRPr>
          </a:p>
        </p:txBody>
      </p:sp>
      <p:sp>
        <p:nvSpPr>
          <p:cNvPr id="14" name="object 14"/>
          <p:cNvSpPr txBox="1"/>
          <p:nvPr/>
        </p:nvSpPr>
        <p:spPr>
          <a:xfrm>
            <a:off x="4097782" y="4512691"/>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15" name="object 15"/>
          <p:cNvSpPr txBox="1"/>
          <p:nvPr/>
        </p:nvSpPr>
        <p:spPr>
          <a:xfrm>
            <a:off x="3910838" y="4242942"/>
            <a:ext cx="392430" cy="391160"/>
          </a:xfrm>
          <a:prstGeom prst="rect">
            <a:avLst/>
          </a:prstGeom>
        </p:spPr>
        <p:txBody>
          <a:bodyPr vert="horz" wrap="square" lIns="0" tIns="12700" rIns="0" bIns="0" rtlCol="0">
            <a:spAutoFit/>
          </a:bodyPr>
          <a:lstStyle/>
          <a:p>
            <a:pPr marL="38100">
              <a:lnSpc>
                <a:spcPct val="100000"/>
              </a:lnSpc>
              <a:spcBef>
                <a:spcPts val="100"/>
              </a:spcBef>
            </a:pPr>
            <a:r>
              <a:rPr sz="3600" spc="120" baseline="-20833" dirty="0">
                <a:latin typeface="Cambria Math"/>
                <a:cs typeface="Cambria Math"/>
              </a:rPr>
              <a:t>𝜃</a:t>
            </a:r>
            <a:r>
              <a:rPr sz="1750" spc="80" dirty="0">
                <a:latin typeface="Cambria Math"/>
                <a:cs typeface="Cambria Math"/>
              </a:rPr>
              <a:t>0</a:t>
            </a:r>
            <a:endParaRPr sz="1750">
              <a:latin typeface="Cambria Math"/>
              <a:cs typeface="Cambria Math"/>
            </a:endParaRPr>
          </a:p>
        </p:txBody>
      </p:sp>
      <p:grpSp>
        <p:nvGrpSpPr>
          <p:cNvPr id="16" name="object 16"/>
          <p:cNvGrpSpPr/>
          <p:nvPr/>
        </p:nvGrpSpPr>
        <p:grpSpPr>
          <a:xfrm>
            <a:off x="5420740" y="4050665"/>
            <a:ext cx="3144520" cy="843280"/>
            <a:chOff x="5420740" y="4050665"/>
            <a:chExt cx="3144520" cy="843280"/>
          </a:xfrm>
        </p:grpSpPr>
        <p:pic>
          <p:nvPicPr>
            <p:cNvPr id="17" name="object 17"/>
            <p:cNvPicPr/>
            <p:nvPr/>
          </p:nvPicPr>
          <p:blipFill>
            <a:blip r:embed="rId3" cstate="print"/>
            <a:stretch>
              <a:fillRect/>
            </a:stretch>
          </p:blipFill>
          <p:spPr>
            <a:xfrm>
              <a:off x="5423915" y="4053840"/>
              <a:ext cx="3137916" cy="836676"/>
            </a:xfrm>
            <a:prstGeom prst="rect">
              <a:avLst/>
            </a:prstGeom>
          </p:spPr>
        </p:pic>
        <p:sp>
          <p:nvSpPr>
            <p:cNvPr id="18" name="object 18"/>
            <p:cNvSpPr/>
            <p:nvPr/>
          </p:nvSpPr>
          <p:spPr>
            <a:xfrm>
              <a:off x="5423915" y="4053840"/>
              <a:ext cx="3138170" cy="836930"/>
            </a:xfrm>
            <a:custGeom>
              <a:avLst/>
              <a:gdLst/>
              <a:ahLst/>
              <a:cxnLst/>
              <a:rect l="l" t="t" r="r" b="b"/>
              <a:pathLst>
                <a:path w="3138170" h="836929">
                  <a:moveTo>
                    <a:pt x="0" y="836675"/>
                  </a:moveTo>
                  <a:lnTo>
                    <a:pt x="3137916" y="836675"/>
                  </a:lnTo>
                  <a:lnTo>
                    <a:pt x="3137916" y="0"/>
                  </a:lnTo>
                  <a:lnTo>
                    <a:pt x="0" y="0"/>
                  </a:lnTo>
                  <a:lnTo>
                    <a:pt x="0" y="836675"/>
                  </a:lnTo>
                  <a:close/>
                </a:path>
              </a:pathLst>
            </a:custGeom>
            <a:ln w="6096">
              <a:solidFill>
                <a:srgbClr val="FFC000"/>
              </a:solidFill>
            </a:ln>
          </p:spPr>
          <p:txBody>
            <a:bodyPr wrap="square" lIns="0" tIns="0" rIns="0" bIns="0" rtlCol="0"/>
            <a:lstStyle/>
            <a:p>
              <a:endParaRPr/>
            </a:p>
          </p:txBody>
        </p:sp>
        <p:sp>
          <p:nvSpPr>
            <p:cNvPr id="19" name="object 19"/>
            <p:cNvSpPr/>
            <p:nvPr/>
          </p:nvSpPr>
          <p:spPr>
            <a:xfrm>
              <a:off x="5886957" y="4348353"/>
              <a:ext cx="381000" cy="282575"/>
            </a:xfrm>
            <a:custGeom>
              <a:avLst/>
              <a:gdLst/>
              <a:ahLst/>
              <a:cxnLst/>
              <a:rect l="l" t="t" r="r" b="b"/>
              <a:pathLst>
                <a:path w="381000" h="282575">
                  <a:moveTo>
                    <a:pt x="290829" y="0"/>
                  </a:moveTo>
                  <a:lnTo>
                    <a:pt x="286765" y="11430"/>
                  </a:lnTo>
                  <a:lnTo>
                    <a:pt x="303129" y="18522"/>
                  </a:lnTo>
                  <a:lnTo>
                    <a:pt x="317182" y="28352"/>
                  </a:lnTo>
                  <a:lnTo>
                    <a:pt x="345715" y="73852"/>
                  </a:lnTo>
                  <a:lnTo>
                    <a:pt x="354046" y="115623"/>
                  </a:lnTo>
                  <a:lnTo>
                    <a:pt x="355091" y="139700"/>
                  </a:lnTo>
                  <a:lnTo>
                    <a:pt x="354044" y="164635"/>
                  </a:lnTo>
                  <a:lnTo>
                    <a:pt x="345662" y="207601"/>
                  </a:lnTo>
                  <a:lnTo>
                    <a:pt x="317182" y="253857"/>
                  </a:lnTo>
                  <a:lnTo>
                    <a:pt x="287274" y="270891"/>
                  </a:lnTo>
                  <a:lnTo>
                    <a:pt x="290829" y="282321"/>
                  </a:lnTo>
                  <a:lnTo>
                    <a:pt x="329326" y="264255"/>
                  </a:lnTo>
                  <a:lnTo>
                    <a:pt x="357631" y="233045"/>
                  </a:lnTo>
                  <a:lnTo>
                    <a:pt x="375062" y="191135"/>
                  </a:lnTo>
                  <a:lnTo>
                    <a:pt x="380872" y="141224"/>
                  </a:lnTo>
                  <a:lnTo>
                    <a:pt x="379418" y="115341"/>
                  </a:lnTo>
                  <a:lnTo>
                    <a:pt x="367746" y="69482"/>
                  </a:lnTo>
                  <a:lnTo>
                    <a:pt x="344622" y="32146"/>
                  </a:lnTo>
                  <a:lnTo>
                    <a:pt x="311284" y="7381"/>
                  </a:lnTo>
                  <a:lnTo>
                    <a:pt x="290829" y="0"/>
                  </a:lnTo>
                  <a:close/>
                </a:path>
                <a:path w="381000" h="282575">
                  <a:moveTo>
                    <a:pt x="90042" y="0"/>
                  </a:moveTo>
                  <a:lnTo>
                    <a:pt x="51657" y="18097"/>
                  </a:lnTo>
                  <a:lnTo>
                    <a:pt x="23367" y="49530"/>
                  </a:lnTo>
                  <a:lnTo>
                    <a:pt x="5873" y="91424"/>
                  </a:lnTo>
                  <a:lnTo>
                    <a:pt x="0" y="141224"/>
                  </a:lnTo>
                  <a:lnTo>
                    <a:pt x="1452" y="167179"/>
                  </a:lnTo>
                  <a:lnTo>
                    <a:pt x="13073" y="213090"/>
                  </a:lnTo>
                  <a:lnTo>
                    <a:pt x="36143" y="250281"/>
                  </a:lnTo>
                  <a:lnTo>
                    <a:pt x="69568" y="274943"/>
                  </a:lnTo>
                  <a:lnTo>
                    <a:pt x="90042" y="282321"/>
                  </a:lnTo>
                  <a:lnTo>
                    <a:pt x="93725" y="270891"/>
                  </a:lnTo>
                  <a:lnTo>
                    <a:pt x="77602" y="263773"/>
                  </a:lnTo>
                  <a:lnTo>
                    <a:pt x="63706" y="253857"/>
                  </a:lnTo>
                  <a:lnTo>
                    <a:pt x="35210" y="207601"/>
                  </a:lnTo>
                  <a:lnTo>
                    <a:pt x="26828" y="164635"/>
                  </a:lnTo>
                  <a:lnTo>
                    <a:pt x="25780" y="139700"/>
                  </a:lnTo>
                  <a:lnTo>
                    <a:pt x="26828" y="115623"/>
                  </a:lnTo>
                  <a:lnTo>
                    <a:pt x="35210" y="73852"/>
                  </a:lnTo>
                  <a:lnTo>
                    <a:pt x="63801" y="28352"/>
                  </a:lnTo>
                  <a:lnTo>
                    <a:pt x="94106" y="11430"/>
                  </a:lnTo>
                  <a:lnTo>
                    <a:pt x="90042" y="0"/>
                  </a:lnTo>
                  <a:close/>
                </a:path>
              </a:pathLst>
            </a:custGeom>
            <a:solidFill>
              <a:srgbClr val="000000"/>
            </a:solidFill>
          </p:spPr>
          <p:txBody>
            <a:bodyPr wrap="square" lIns="0" tIns="0" rIns="0" bIns="0" rtlCol="0"/>
            <a:lstStyle/>
            <a:p>
              <a:endParaRPr/>
            </a:p>
          </p:txBody>
        </p:sp>
      </p:grpSp>
      <p:sp>
        <p:nvSpPr>
          <p:cNvPr id="20" name="object 20"/>
          <p:cNvSpPr txBox="1"/>
          <p:nvPr/>
        </p:nvSpPr>
        <p:spPr>
          <a:xfrm>
            <a:off x="5486400" y="4267200"/>
            <a:ext cx="666750" cy="391795"/>
          </a:xfrm>
          <a:prstGeom prst="rect">
            <a:avLst/>
          </a:prstGeom>
        </p:spPr>
        <p:txBody>
          <a:bodyPr vert="horz" wrap="square" lIns="0" tIns="12700" rIns="0" bIns="0" rtlCol="0">
            <a:spAutoFit/>
          </a:bodyPr>
          <a:lstStyle/>
          <a:p>
            <a:pPr>
              <a:lnSpc>
                <a:spcPct val="100000"/>
              </a:lnSpc>
              <a:spcBef>
                <a:spcPts val="100"/>
              </a:spcBef>
              <a:buSzPct val="95833"/>
              <a:tabLst>
                <a:tab pos="187960" algn="l"/>
                <a:tab pos="481330" algn="l"/>
              </a:tabLst>
            </a:pPr>
            <a:r>
              <a:rPr lang="en-TW" dirty="0"/>
              <a:t>▽ </a:t>
            </a:r>
            <a:r>
              <a:rPr sz="2400" dirty="0">
                <a:latin typeface="Cambria Math"/>
                <a:cs typeface="Cambria Math"/>
              </a:rPr>
              <a:t>𝐿	𝜃</a:t>
            </a:r>
          </a:p>
        </p:txBody>
      </p:sp>
      <p:sp>
        <p:nvSpPr>
          <p:cNvPr id="21" name="object 21"/>
          <p:cNvSpPr/>
          <p:nvPr/>
        </p:nvSpPr>
        <p:spPr>
          <a:xfrm>
            <a:off x="6724777" y="4150232"/>
            <a:ext cx="1704339" cy="641985"/>
          </a:xfrm>
          <a:custGeom>
            <a:avLst/>
            <a:gdLst/>
            <a:ahLst/>
            <a:cxnLst/>
            <a:rect l="l" t="t" r="r" b="b"/>
            <a:pathLst>
              <a:path w="1704340" h="641985">
                <a:moveTo>
                  <a:pt x="74803" y="35687"/>
                </a:moveTo>
                <a:lnTo>
                  <a:pt x="0" y="35687"/>
                </a:lnTo>
                <a:lnTo>
                  <a:pt x="0" y="48387"/>
                </a:lnTo>
                <a:lnTo>
                  <a:pt x="0" y="627507"/>
                </a:lnTo>
                <a:lnTo>
                  <a:pt x="0" y="641477"/>
                </a:lnTo>
                <a:lnTo>
                  <a:pt x="74803" y="641477"/>
                </a:lnTo>
                <a:lnTo>
                  <a:pt x="74803" y="627507"/>
                </a:lnTo>
                <a:lnTo>
                  <a:pt x="29083" y="627507"/>
                </a:lnTo>
                <a:lnTo>
                  <a:pt x="29083" y="48387"/>
                </a:lnTo>
                <a:lnTo>
                  <a:pt x="74803" y="48387"/>
                </a:lnTo>
                <a:lnTo>
                  <a:pt x="74803" y="35687"/>
                </a:lnTo>
                <a:close/>
              </a:path>
              <a:path w="1704340" h="641985">
                <a:moveTo>
                  <a:pt x="547116" y="11430"/>
                </a:moveTo>
                <a:lnTo>
                  <a:pt x="543052" y="0"/>
                </a:lnTo>
                <a:lnTo>
                  <a:pt x="522592" y="7391"/>
                </a:lnTo>
                <a:lnTo>
                  <a:pt x="504659" y="18097"/>
                </a:lnTo>
                <a:lnTo>
                  <a:pt x="476377" y="49530"/>
                </a:lnTo>
                <a:lnTo>
                  <a:pt x="458876" y="91427"/>
                </a:lnTo>
                <a:lnTo>
                  <a:pt x="453009" y="141224"/>
                </a:lnTo>
                <a:lnTo>
                  <a:pt x="454456" y="167182"/>
                </a:lnTo>
                <a:lnTo>
                  <a:pt x="466077" y="213093"/>
                </a:lnTo>
                <a:lnTo>
                  <a:pt x="489140" y="250291"/>
                </a:lnTo>
                <a:lnTo>
                  <a:pt x="522566" y="274955"/>
                </a:lnTo>
                <a:lnTo>
                  <a:pt x="543052" y="282321"/>
                </a:lnTo>
                <a:lnTo>
                  <a:pt x="546735" y="270891"/>
                </a:lnTo>
                <a:lnTo>
                  <a:pt x="530606" y="263779"/>
                </a:lnTo>
                <a:lnTo>
                  <a:pt x="516712" y="253860"/>
                </a:lnTo>
                <a:lnTo>
                  <a:pt x="488213" y="207606"/>
                </a:lnTo>
                <a:lnTo>
                  <a:pt x="479831" y="164642"/>
                </a:lnTo>
                <a:lnTo>
                  <a:pt x="478790" y="139700"/>
                </a:lnTo>
                <a:lnTo>
                  <a:pt x="479831" y="115633"/>
                </a:lnTo>
                <a:lnTo>
                  <a:pt x="488213" y="73863"/>
                </a:lnTo>
                <a:lnTo>
                  <a:pt x="516801" y="28359"/>
                </a:lnTo>
                <a:lnTo>
                  <a:pt x="530821" y="18529"/>
                </a:lnTo>
                <a:lnTo>
                  <a:pt x="547116" y="11430"/>
                </a:lnTo>
                <a:close/>
              </a:path>
              <a:path w="1704340" h="641985">
                <a:moveTo>
                  <a:pt x="946658" y="141224"/>
                </a:moveTo>
                <a:lnTo>
                  <a:pt x="940828" y="91427"/>
                </a:lnTo>
                <a:lnTo>
                  <a:pt x="923290" y="49530"/>
                </a:lnTo>
                <a:lnTo>
                  <a:pt x="894994" y="18097"/>
                </a:lnTo>
                <a:lnTo>
                  <a:pt x="856615" y="0"/>
                </a:lnTo>
                <a:lnTo>
                  <a:pt x="852551" y="11430"/>
                </a:lnTo>
                <a:lnTo>
                  <a:pt x="868908" y="18529"/>
                </a:lnTo>
                <a:lnTo>
                  <a:pt x="882967" y="28359"/>
                </a:lnTo>
                <a:lnTo>
                  <a:pt x="911491" y="73863"/>
                </a:lnTo>
                <a:lnTo>
                  <a:pt x="919822" y="115633"/>
                </a:lnTo>
                <a:lnTo>
                  <a:pt x="920877" y="139700"/>
                </a:lnTo>
                <a:lnTo>
                  <a:pt x="919822" y="164642"/>
                </a:lnTo>
                <a:lnTo>
                  <a:pt x="911440" y="207606"/>
                </a:lnTo>
                <a:lnTo>
                  <a:pt x="882967" y="253860"/>
                </a:lnTo>
                <a:lnTo>
                  <a:pt x="853059" y="270891"/>
                </a:lnTo>
                <a:lnTo>
                  <a:pt x="856615" y="282321"/>
                </a:lnTo>
                <a:lnTo>
                  <a:pt x="895108" y="264261"/>
                </a:lnTo>
                <a:lnTo>
                  <a:pt x="923417" y="233045"/>
                </a:lnTo>
                <a:lnTo>
                  <a:pt x="940841" y="191135"/>
                </a:lnTo>
                <a:lnTo>
                  <a:pt x="945197" y="167182"/>
                </a:lnTo>
                <a:lnTo>
                  <a:pt x="946658" y="141224"/>
                </a:lnTo>
                <a:close/>
              </a:path>
              <a:path w="1704340" h="641985">
                <a:moveTo>
                  <a:pt x="1704213" y="35687"/>
                </a:moveTo>
                <a:lnTo>
                  <a:pt x="1629283" y="35687"/>
                </a:lnTo>
                <a:lnTo>
                  <a:pt x="1629283" y="48387"/>
                </a:lnTo>
                <a:lnTo>
                  <a:pt x="1675003" y="48387"/>
                </a:lnTo>
                <a:lnTo>
                  <a:pt x="1675003" y="627507"/>
                </a:lnTo>
                <a:lnTo>
                  <a:pt x="1629283" y="627507"/>
                </a:lnTo>
                <a:lnTo>
                  <a:pt x="1629283" y="641477"/>
                </a:lnTo>
                <a:lnTo>
                  <a:pt x="1704213" y="641477"/>
                </a:lnTo>
                <a:lnTo>
                  <a:pt x="1704213" y="627507"/>
                </a:lnTo>
                <a:lnTo>
                  <a:pt x="1704213" y="48387"/>
                </a:lnTo>
                <a:lnTo>
                  <a:pt x="1704213" y="35687"/>
                </a:lnTo>
                <a:close/>
              </a:path>
            </a:pathLst>
          </a:custGeom>
          <a:solidFill>
            <a:srgbClr val="000000"/>
          </a:solidFill>
        </p:spPr>
        <p:txBody>
          <a:bodyPr wrap="square" lIns="0" tIns="0" rIns="0" bIns="0" rtlCol="0"/>
          <a:lstStyle/>
          <a:p>
            <a:endParaRPr/>
          </a:p>
        </p:txBody>
      </p:sp>
      <p:sp>
        <p:nvSpPr>
          <p:cNvPr id="22" name="object 22"/>
          <p:cNvSpPr txBox="1"/>
          <p:nvPr/>
        </p:nvSpPr>
        <p:spPr>
          <a:xfrm>
            <a:off x="6354064" y="4060647"/>
            <a:ext cx="2014220" cy="391795"/>
          </a:xfrm>
          <a:prstGeom prst="rect">
            <a:avLst/>
          </a:prstGeom>
        </p:spPr>
        <p:txBody>
          <a:bodyPr vert="horz" wrap="square" lIns="0" tIns="12700" rIns="0" bIns="0" rtlCol="0">
            <a:spAutoFit/>
          </a:bodyPr>
          <a:lstStyle/>
          <a:p>
            <a:pPr marL="25400">
              <a:lnSpc>
                <a:spcPct val="100000"/>
              </a:lnSpc>
              <a:spcBef>
                <a:spcPts val="100"/>
              </a:spcBef>
              <a:tabLst>
                <a:tab pos="459105" algn="l"/>
                <a:tab pos="923925" algn="l"/>
                <a:tab pos="1344930" algn="l"/>
              </a:tabLst>
            </a:pPr>
            <a:r>
              <a:rPr sz="3600" baseline="-35879" dirty="0">
                <a:latin typeface="Cambria Math"/>
                <a:cs typeface="Cambria Math"/>
              </a:rPr>
              <a:t>=	</a:t>
            </a:r>
            <a:r>
              <a:rPr sz="2400" spc="-5" dirty="0">
                <a:latin typeface="Cambria Math"/>
                <a:cs typeface="Cambria Math"/>
              </a:rPr>
              <a:t>𝜕𝐿	</a:t>
            </a:r>
            <a:r>
              <a:rPr sz="2400" spc="-50" dirty="0">
                <a:latin typeface="Cambria Math"/>
                <a:cs typeface="Cambria Math"/>
              </a:rPr>
              <a:t>𝜃</a:t>
            </a:r>
            <a:r>
              <a:rPr sz="2625" spc="-75" baseline="-15873" dirty="0">
                <a:latin typeface="Cambria Math"/>
                <a:cs typeface="Cambria Math"/>
              </a:rPr>
              <a:t>1	</a:t>
            </a:r>
            <a:r>
              <a:rPr sz="3600" spc="-52" baseline="2314" dirty="0">
                <a:latin typeface="Cambria Math"/>
                <a:cs typeface="Cambria Math"/>
              </a:rPr>
              <a:t>Τ</a:t>
            </a:r>
            <a:r>
              <a:rPr sz="2400" spc="-35" dirty="0">
                <a:latin typeface="Cambria Math"/>
                <a:cs typeface="Cambria Math"/>
              </a:rPr>
              <a:t>𝜕𝜃</a:t>
            </a:r>
            <a:r>
              <a:rPr sz="2625" spc="-52" baseline="-15873" dirty="0">
                <a:latin typeface="Cambria Math"/>
                <a:cs typeface="Cambria Math"/>
              </a:rPr>
              <a:t>1</a:t>
            </a:r>
            <a:endParaRPr sz="2625" baseline="-15873">
              <a:latin typeface="Cambria Math"/>
              <a:cs typeface="Cambria Math"/>
            </a:endParaRPr>
          </a:p>
        </p:txBody>
      </p:sp>
      <p:sp>
        <p:nvSpPr>
          <p:cNvPr id="23" name="object 23"/>
          <p:cNvSpPr/>
          <p:nvPr/>
        </p:nvSpPr>
        <p:spPr>
          <a:xfrm>
            <a:off x="7170166" y="4538853"/>
            <a:ext cx="501650" cy="282575"/>
          </a:xfrm>
          <a:custGeom>
            <a:avLst/>
            <a:gdLst/>
            <a:ahLst/>
            <a:cxnLst/>
            <a:rect l="l" t="t" r="r" b="b"/>
            <a:pathLst>
              <a:path w="501650" h="282575">
                <a:moveTo>
                  <a:pt x="411225" y="0"/>
                </a:moveTo>
                <a:lnTo>
                  <a:pt x="407161" y="11430"/>
                </a:lnTo>
                <a:lnTo>
                  <a:pt x="423525" y="18522"/>
                </a:lnTo>
                <a:lnTo>
                  <a:pt x="437578" y="28352"/>
                </a:lnTo>
                <a:lnTo>
                  <a:pt x="466111" y="73852"/>
                </a:lnTo>
                <a:lnTo>
                  <a:pt x="474442" y="115623"/>
                </a:lnTo>
                <a:lnTo>
                  <a:pt x="475487" y="139700"/>
                </a:lnTo>
                <a:lnTo>
                  <a:pt x="474440" y="164635"/>
                </a:lnTo>
                <a:lnTo>
                  <a:pt x="466058" y="207601"/>
                </a:lnTo>
                <a:lnTo>
                  <a:pt x="437578" y="253857"/>
                </a:lnTo>
                <a:lnTo>
                  <a:pt x="407669" y="270891"/>
                </a:lnTo>
                <a:lnTo>
                  <a:pt x="411225" y="282321"/>
                </a:lnTo>
                <a:lnTo>
                  <a:pt x="449722" y="264255"/>
                </a:lnTo>
                <a:lnTo>
                  <a:pt x="478027" y="233045"/>
                </a:lnTo>
                <a:lnTo>
                  <a:pt x="495458" y="191135"/>
                </a:lnTo>
                <a:lnTo>
                  <a:pt x="501268" y="141224"/>
                </a:lnTo>
                <a:lnTo>
                  <a:pt x="499814" y="115341"/>
                </a:lnTo>
                <a:lnTo>
                  <a:pt x="488142" y="69482"/>
                </a:lnTo>
                <a:lnTo>
                  <a:pt x="465018" y="32146"/>
                </a:lnTo>
                <a:lnTo>
                  <a:pt x="431680" y="7381"/>
                </a:lnTo>
                <a:lnTo>
                  <a:pt x="411225" y="0"/>
                </a:lnTo>
                <a:close/>
              </a:path>
              <a:path w="501650" h="282575">
                <a:moveTo>
                  <a:pt x="90042" y="0"/>
                </a:moveTo>
                <a:lnTo>
                  <a:pt x="51657" y="18097"/>
                </a:lnTo>
                <a:lnTo>
                  <a:pt x="23367" y="49530"/>
                </a:lnTo>
                <a:lnTo>
                  <a:pt x="5873" y="91424"/>
                </a:lnTo>
                <a:lnTo>
                  <a:pt x="0" y="141224"/>
                </a:lnTo>
                <a:lnTo>
                  <a:pt x="1452" y="167179"/>
                </a:lnTo>
                <a:lnTo>
                  <a:pt x="13073" y="213090"/>
                </a:lnTo>
                <a:lnTo>
                  <a:pt x="36143" y="250281"/>
                </a:lnTo>
                <a:lnTo>
                  <a:pt x="69568" y="274943"/>
                </a:lnTo>
                <a:lnTo>
                  <a:pt x="90042" y="282321"/>
                </a:lnTo>
                <a:lnTo>
                  <a:pt x="93725" y="270891"/>
                </a:lnTo>
                <a:lnTo>
                  <a:pt x="77602" y="263773"/>
                </a:lnTo>
                <a:lnTo>
                  <a:pt x="63706" y="253857"/>
                </a:lnTo>
                <a:lnTo>
                  <a:pt x="35210" y="207601"/>
                </a:lnTo>
                <a:lnTo>
                  <a:pt x="26828" y="164635"/>
                </a:lnTo>
                <a:lnTo>
                  <a:pt x="25780" y="139700"/>
                </a:lnTo>
                <a:lnTo>
                  <a:pt x="26828" y="115623"/>
                </a:lnTo>
                <a:lnTo>
                  <a:pt x="35210" y="73852"/>
                </a:lnTo>
                <a:lnTo>
                  <a:pt x="63801" y="28352"/>
                </a:lnTo>
                <a:lnTo>
                  <a:pt x="94106" y="11430"/>
                </a:lnTo>
                <a:lnTo>
                  <a:pt x="90042" y="0"/>
                </a:lnTo>
                <a:close/>
              </a:path>
            </a:pathLst>
          </a:custGeom>
          <a:solidFill>
            <a:srgbClr val="000000"/>
          </a:solidFill>
        </p:spPr>
        <p:txBody>
          <a:bodyPr wrap="square" lIns="0" tIns="0" rIns="0" bIns="0" rtlCol="0"/>
          <a:lstStyle/>
          <a:p>
            <a:endParaRPr/>
          </a:p>
        </p:txBody>
      </p:sp>
      <p:sp>
        <p:nvSpPr>
          <p:cNvPr id="24" name="object 24"/>
          <p:cNvSpPr txBox="1"/>
          <p:nvPr/>
        </p:nvSpPr>
        <p:spPr>
          <a:xfrm>
            <a:off x="6782307" y="4449826"/>
            <a:ext cx="1593215" cy="391160"/>
          </a:xfrm>
          <a:prstGeom prst="rect">
            <a:avLst/>
          </a:prstGeom>
        </p:spPr>
        <p:txBody>
          <a:bodyPr vert="horz" wrap="square" lIns="0" tIns="12700" rIns="0" bIns="0" rtlCol="0">
            <a:spAutoFit/>
          </a:bodyPr>
          <a:lstStyle/>
          <a:p>
            <a:pPr marL="25400">
              <a:lnSpc>
                <a:spcPct val="100000"/>
              </a:lnSpc>
              <a:spcBef>
                <a:spcPts val="100"/>
              </a:spcBef>
              <a:tabLst>
                <a:tab pos="488315" algn="l"/>
                <a:tab pos="918210" algn="l"/>
              </a:tabLst>
            </a:pPr>
            <a:r>
              <a:rPr sz="2400" spc="-5" dirty="0">
                <a:latin typeface="Cambria Math"/>
                <a:cs typeface="Cambria Math"/>
              </a:rPr>
              <a:t>𝜕𝐿	</a:t>
            </a:r>
            <a:r>
              <a:rPr sz="2400" spc="-20" dirty="0">
                <a:latin typeface="Cambria Math"/>
                <a:cs typeface="Cambria Math"/>
              </a:rPr>
              <a:t>𝜃</a:t>
            </a:r>
            <a:r>
              <a:rPr sz="2625" spc="-30" baseline="-15873" dirty="0">
                <a:latin typeface="Cambria Math"/>
                <a:cs typeface="Cambria Math"/>
              </a:rPr>
              <a:t>2	</a:t>
            </a:r>
            <a:r>
              <a:rPr sz="3600" spc="-30" baseline="2314" dirty="0">
                <a:latin typeface="Cambria Math"/>
                <a:cs typeface="Cambria Math"/>
              </a:rPr>
              <a:t>Τ</a:t>
            </a:r>
            <a:r>
              <a:rPr sz="2400" spc="-20" dirty="0">
                <a:latin typeface="Cambria Math"/>
                <a:cs typeface="Cambria Math"/>
              </a:rPr>
              <a:t>𝜕𝜃</a:t>
            </a:r>
            <a:r>
              <a:rPr sz="2625" spc="-30" baseline="-15873" dirty="0">
                <a:latin typeface="Cambria Math"/>
                <a:cs typeface="Cambria Math"/>
              </a:rPr>
              <a:t>2</a:t>
            </a:r>
            <a:endParaRPr sz="2625" baseline="-15873">
              <a:latin typeface="Cambria Math"/>
              <a:cs typeface="Cambria Math"/>
            </a:endParaRPr>
          </a:p>
        </p:txBody>
      </p:sp>
      <p:sp>
        <p:nvSpPr>
          <p:cNvPr id="25" name="object 25"/>
          <p:cNvSpPr/>
          <p:nvPr/>
        </p:nvSpPr>
        <p:spPr>
          <a:xfrm>
            <a:off x="1276985" y="4874259"/>
            <a:ext cx="76835" cy="768350"/>
          </a:xfrm>
          <a:custGeom>
            <a:avLst/>
            <a:gdLst/>
            <a:ahLst/>
            <a:cxnLst/>
            <a:rect l="l" t="t" r="r" b="b"/>
            <a:pathLst>
              <a:path w="76834" h="768350">
                <a:moveTo>
                  <a:pt x="76454" y="0"/>
                </a:moveTo>
                <a:lnTo>
                  <a:pt x="0" y="0"/>
                </a:lnTo>
                <a:lnTo>
                  <a:pt x="0" y="13970"/>
                </a:lnTo>
                <a:lnTo>
                  <a:pt x="47498" y="13970"/>
                </a:lnTo>
                <a:lnTo>
                  <a:pt x="47498" y="754380"/>
                </a:lnTo>
                <a:lnTo>
                  <a:pt x="0" y="754380"/>
                </a:lnTo>
                <a:lnTo>
                  <a:pt x="0" y="768350"/>
                </a:lnTo>
                <a:lnTo>
                  <a:pt x="76454" y="768350"/>
                </a:lnTo>
                <a:lnTo>
                  <a:pt x="76454" y="754380"/>
                </a:lnTo>
                <a:lnTo>
                  <a:pt x="76454" y="13970"/>
                </a:lnTo>
                <a:lnTo>
                  <a:pt x="76454" y="0"/>
                </a:lnTo>
                <a:close/>
              </a:path>
            </a:pathLst>
          </a:custGeom>
          <a:solidFill>
            <a:srgbClr val="000000"/>
          </a:solidFill>
        </p:spPr>
        <p:txBody>
          <a:bodyPr wrap="square" lIns="0" tIns="0" rIns="0" bIns="0" rtlCol="0"/>
          <a:lstStyle/>
          <a:p>
            <a:endParaRPr/>
          </a:p>
        </p:txBody>
      </p:sp>
      <p:sp>
        <p:nvSpPr>
          <p:cNvPr id="26" name="object 26"/>
          <p:cNvSpPr/>
          <p:nvPr/>
        </p:nvSpPr>
        <p:spPr>
          <a:xfrm>
            <a:off x="865124" y="4874259"/>
            <a:ext cx="76835" cy="768350"/>
          </a:xfrm>
          <a:custGeom>
            <a:avLst/>
            <a:gdLst/>
            <a:ahLst/>
            <a:cxnLst/>
            <a:rect l="l" t="t" r="r" b="b"/>
            <a:pathLst>
              <a:path w="76834" h="768350">
                <a:moveTo>
                  <a:pt x="76504" y="0"/>
                </a:moveTo>
                <a:lnTo>
                  <a:pt x="0" y="0"/>
                </a:lnTo>
                <a:lnTo>
                  <a:pt x="0" y="13970"/>
                </a:lnTo>
                <a:lnTo>
                  <a:pt x="0" y="754380"/>
                </a:lnTo>
                <a:lnTo>
                  <a:pt x="0" y="768350"/>
                </a:lnTo>
                <a:lnTo>
                  <a:pt x="76504" y="768350"/>
                </a:lnTo>
                <a:lnTo>
                  <a:pt x="76504" y="754380"/>
                </a:lnTo>
                <a:lnTo>
                  <a:pt x="29019" y="754380"/>
                </a:lnTo>
                <a:lnTo>
                  <a:pt x="29019" y="13970"/>
                </a:lnTo>
                <a:lnTo>
                  <a:pt x="76504" y="13970"/>
                </a:lnTo>
                <a:lnTo>
                  <a:pt x="76504" y="0"/>
                </a:lnTo>
                <a:close/>
              </a:path>
            </a:pathLst>
          </a:custGeom>
          <a:solidFill>
            <a:srgbClr val="000000"/>
          </a:solidFill>
        </p:spPr>
        <p:txBody>
          <a:bodyPr wrap="square" lIns="0" tIns="0" rIns="0" bIns="0" rtlCol="0"/>
          <a:lstStyle/>
          <a:p>
            <a:endParaRPr/>
          </a:p>
        </p:txBody>
      </p:sp>
      <p:sp>
        <p:nvSpPr>
          <p:cNvPr id="27" name="object 27"/>
          <p:cNvSpPr txBox="1"/>
          <p:nvPr/>
        </p:nvSpPr>
        <p:spPr>
          <a:xfrm>
            <a:off x="1097686" y="539658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28" name="object 28"/>
          <p:cNvSpPr txBox="1"/>
          <p:nvPr/>
        </p:nvSpPr>
        <p:spPr>
          <a:xfrm>
            <a:off x="910742" y="5129910"/>
            <a:ext cx="386715" cy="391160"/>
          </a:xfrm>
          <a:prstGeom prst="rect">
            <a:avLst/>
          </a:prstGeom>
        </p:spPr>
        <p:txBody>
          <a:bodyPr vert="horz" wrap="square" lIns="0" tIns="12700" rIns="0" bIns="0" rtlCol="0">
            <a:spAutoFit/>
          </a:bodyPr>
          <a:lstStyle/>
          <a:p>
            <a:pPr marL="38100">
              <a:lnSpc>
                <a:spcPct val="100000"/>
              </a:lnSpc>
              <a:spcBef>
                <a:spcPts val="100"/>
              </a:spcBef>
            </a:pPr>
            <a:r>
              <a:rPr sz="3600" spc="82" baseline="-20833" dirty="0">
                <a:latin typeface="Cambria Math"/>
                <a:cs typeface="Cambria Math"/>
              </a:rPr>
              <a:t>𝜃</a:t>
            </a:r>
            <a:r>
              <a:rPr sz="1750" spc="55" dirty="0">
                <a:latin typeface="Cambria Math"/>
                <a:cs typeface="Cambria Math"/>
              </a:rPr>
              <a:t>1</a:t>
            </a:r>
            <a:endParaRPr sz="1750">
              <a:latin typeface="Cambria Math"/>
              <a:cs typeface="Cambria Math"/>
            </a:endParaRPr>
          </a:p>
        </p:txBody>
      </p:sp>
      <p:sp>
        <p:nvSpPr>
          <p:cNvPr id="29" name="object 29"/>
          <p:cNvSpPr/>
          <p:nvPr/>
        </p:nvSpPr>
        <p:spPr>
          <a:xfrm>
            <a:off x="2234057" y="4874259"/>
            <a:ext cx="76835" cy="768350"/>
          </a:xfrm>
          <a:custGeom>
            <a:avLst/>
            <a:gdLst/>
            <a:ahLst/>
            <a:cxnLst/>
            <a:rect l="l" t="t" r="r" b="b"/>
            <a:pathLst>
              <a:path w="76835" h="768350">
                <a:moveTo>
                  <a:pt x="76454" y="0"/>
                </a:moveTo>
                <a:lnTo>
                  <a:pt x="0" y="0"/>
                </a:lnTo>
                <a:lnTo>
                  <a:pt x="0" y="13970"/>
                </a:lnTo>
                <a:lnTo>
                  <a:pt x="47498" y="13970"/>
                </a:lnTo>
                <a:lnTo>
                  <a:pt x="47498" y="754380"/>
                </a:lnTo>
                <a:lnTo>
                  <a:pt x="0" y="754380"/>
                </a:lnTo>
                <a:lnTo>
                  <a:pt x="0" y="768350"/>
                </a:lnTo>
                <a:lnTo>
                  <a:pt x="76454" y="768350"/>
                </a:lnTo>
                <a:lnTo>
                  <a:pt x="76454" y="754380"/>
                </a:lnTo>
                <a:lnTo>
                  <a:pt x="76454" y="13970"/>
                </a:lnTo>
                <a:lnTo>
                  <a:pt x="76454" y="0"/>
                </a:lnTo>
                <a:close/>
              </a:path>
            </a:pathLst>
          </a:custGeom>
          <a:solidFill>
            <a:srgbClr val="000000"/>
          </a:solidFill>
        </p:spPr>
        <p:txBody>
          <a:bodyPr wrap="square" lIns="0" tIns="0" rIns="0" bIns="0" rtlCol="0"/>
          <a:lstStyle/>
          <a:p>
            <a:endParaRPr/>
          </a:p>
        </p:txBody>
      </p:sp>
      <p:sp>
        <p:nvSpPr>
          <p:cNvPr id="30" name="object 30"/>
          <p:cNvSpPr/>
          <p:nvPr/>
        </p:nvSpPr>
        <p:spPr>
          <a:xfrm>
            <a:off x="1816100" y="4874259"/>
            <a:ext cx="76835" cy="768350"/>
          </a:xfrm>
          <a:custGeom>
            <a:avLst/>
            <a:gdLst/>
            <a:ahLst/>
            <a:cxnLst/>
            <a:rect l="l" t="t" r="r" b="b"/>
            <a:pathLst>
              <a:path w="76835" h="768350">
                <a:moveTo>
                  <a:pt x="76454" y="0"/>
                </a:moveTo>
                <a:lnTo>
                  <a:pt x="0" y="0"/>
                </a:lnTo>
                <a:lnTo>
                  <a:pt x="0" y="13970"/>
                </a:lnTo>
                <a:lnTo>
                  <a:pt x="0" y="754380"/>
                </a:lnTo>
                <a:lnTo>
                  <a:pt x="0" y="768350"/>
                </a:lnTo>
                <a:lnTo>
                  <a:pt x="76454" y="768350"/>
                </a:lnTo>
                <a:lnTo>
                  <a:pt x="76454" y="754380"/>
                </a:lnTo>
                <a:lnTo>
                  <a:pt x="29083" y="754380"/>
                </a:lnTo>
                <a:lnTo>
                  <a:pt x="29083" y="13970"/>
                </a:lnTo>
                <a:lnTo>
                  <a:pt x="76454" y="13970"/>
                </a:lnTo>
                <a:lnTo>
                  <a:pt x="76454" y="0"/>
                </a:lnTo>
                <a:close/>
              </a:path>
            </a:pathLst>
          </a:custGeom>
          <a:solidFill>
            <a:srgbClr val="000000"/>
          </a:solidFill>
        </p:spPr>
        <p:txBody>
          <a:bodyPr wrap="square" lIns="0" tIns="0" rIns="0" bIns="0" rtlCol="0"/>
          <a:lstStyle/>
          <a:p>
            <a:endParaRPr/>
          </a:p>
        </p:txBody>
      </p:sp>
      <p:sp>
        <p:nvSpPr>
          <p:cNvPr id="31" name="object 31"/>
          <p:cNvSpPr txBox="1"/>
          <p:nvPr/>
        </p:nvSpPr>
        <p:spPr>
          <a:xfrm>
            <a:off x="1090066" y="4975986"/>
            <a:ext cx="1105535" cy="292735"/>
          </a:xfrm>
          <a:prstGeom prst="rect">
            <a:avLst/>
          </a:prstGeom>
        </p:spPr>
        <p:txBody>
          <a:bodyPr vert="horz" wrap="square" lIns="0" tIns="12700" rIns="0" bIns="0" rtlCol="0">
            <a:spAutoFit/>
          </a:bodyPr>
          <a:lstStyle/>
          <a:p>
            <a:pPr marL="12700">
              <a:lnSpc>
                <a:spcPct val="100000"/>
              </a:lnSpc>
              <a:spcBef>
                <a:spcPts val="100"/>
              </a:spcBef>
              <a:tabLst>
                <a:tab pos="963930" algn="l"/>
              </a:tabLst>
            </a:pPr>
            <a:r>
              <a:rPr sz="1750" spc="40" dirty="0">
                <a:latin typeface="Cambria Math"/>
                <a:cs typeface="Cambria Math"/>
              </a:rPr>
              <a:t>1	1</a:t>
            </a:r>
            <a:endParaRPr sz="1750">
              <a:latin typeface="Cambria Math"/>
              <a:cs typeface="Cambria Math"/>
            </a:endParaRPr>
          </a:p>
        </p:txBody>
      </p:sp>
      <p:sp>
        <p:nvSpPr>
          <p:cNvPr id="32" name="object 32"/>
          <p:cNvSpPr txBox="1"/>
          <p:nvPr/>
        </p:nvSpPr>
        <p:spPr>
          <a:xfrm>
            <a:off x="898042" y="4823586"/>
            <a:ext cx="1369695" cy="391160"/>
          </a:xfrm>
          <a:prstGeom prst="rect">
            <a:avLst/>
          </a:prstGeom>
        </p:spPr>
        <p:txBody>
          <a:bodyPr vert="horz" wrap="square" lIns="0" tIns="12700" rIns="0" bIns="0" rtlCol="0">
            <a:spAutoFit/>
          </a:bodyPr>
          <a:lstStyle/>
          <a:p>
            <a:pPr marL="50800">
              <a:lnSpc>
                <a:spcPct val="100000"/>
              </a:lnSpc>
              <a:spcBef>
                <a:spcPts val="100"/>
              </a:spcBef>
              <a:tabLst>
                <a:tab pos="1002030" algn="l"/>
              </a:tabLst>
            </a:pPr>
            <a:r>
              <a:rPr sz="2400" spc="55" dirty="0">
                <a:latin typeface="Cambria Math"/>
                <a:cs typeface="Cambria Math"/>
              </a:rPr>
              <a:t>𝜃</a:t>
            </a:r>
            <a:r>
              <a:rPr sz="2625" spc="82" baseline="28571" dirty="0">
                <a:latin typeface="Cambria Math"/>
                <a:cs typeface="Cambria Math"/>
              </a:rPr>
              <a:t>1	</a:t>
            </a:r>
            <a:r>
              <a:rPr sz="2400" spc="80" dirty="0">
                <a:latin typeface="Cambria Math"/>
                <a:cs typeface="Cambria Math"/>
              </a:rPr>
              <a:t>𝜃</a:t>
            </a:r>
            <a:r>
              <a:rPr sz="2625" spc="120" baseline="28571" dirty="0">
                <a:latin typeface="Cambria Math"/>
                <a:cs typeface="Cambria Math"/>
              </a:rPr>
              <a:t>0</a:t>
            </a:r>
            <a:endParaRPr sz="2625" baseline="28571">
              <a:latin typeface="Cambria Math"/>
              <a:cs typeface="Cambria Math"/>
            </a:endParaRPr>
          </a:p>
        </p:txBody>
      </p:sp>
      <p:sp>
        <p:nvSpPr>
          <p:cNvPr id="33" name="object 33"/>
          <p:cNvSpPr txBox="1"/>
          <p:nvPr/>
        </p:nvSpPr>
        <p:spPr>
          <a:xfrm>
            <a:off x="2049017" y="5401157"/>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34" name="object 34"/>
          <p:cNvSpPr txBox="1"/>
          <p:nvPr/>
        </p:nvSpPr>
        <p:spPr>
          <a:xfrm>
            <a:off x="1862073" y="5131434"/>
            <a:ext cx="392430" cy="391160"/>
          </a:xfrm>
          <a:prstGeom prst="rect">
            <a:avLst/>
          </a:prstGeom>
        </p:spPr>
        <p:txBody>
          <a:bodyPr vert="horz" wrap="square" lIns="0" tIns="12700" rIns="0" bIns="0" rtlCol="0">
            <a:spAutoFit/>
          </a:bodyPr>
          <a:lstStyle/>
          <a:p>
            <a:pPr marL="38100">
              <a:lnSpc>
                <a:spcPct val="100000"/>
              </a:lnSpc>
              <a:spcBef>
                <a:spcPts val="100"/>
              </a:spcBef>
            </a:pPr>
            <a:r>
              <a:rPr sz="3600" spc="120" baseline="-20833" dirty="0">
                <a:latin typeface="Cambria Math"/>
                <a:cs typeface="Cambria Math"/>
              </a:rPr>
              <a:t>𝜃</a:t>
            </a:r>
            <a:r>
              <a:rPr sz="1750" spc="80" dirty="0">
                <a:latin typeface="Cambria Math"/>
                <a:cs typeface="Cambria Math"/>
              </a:rPr>
              <a:t>0</a:t>
            </a:r>
            <a:endParaRPr sz="1750">
              <a:latin typeface="Cambria Math"/>
              <a:cs typeface="Cambria Math"/>
            </a:endParaRPr>
          </a:p>
        </p:txBody>
      </p:sp>
      <p:sp>
        <p:nvSpPr>
          <p:cNvPr id="35" name="object 35"/>
          <p:cNvSpPr txBox="1"/>
          <p:nvPr/>
        </p:nvSpPr>
        <p:spPr>
          <a:xfrm>
            <a:off x="1458849" y="5027803"/>
            <a:ext cx="1421765" cy="391160"/>
          </a:xfrm>
          <a:prstGeom prst="rect">
            <a:avLst/>
          </a:prstGeom>
        </p:spPr>
        <p:txBody>
          <a:bodyPr vert="horz" wrap="square" lIns="0" tIns="12700" rIns="0" bIns="0" rtlCol="0">
            <a:spAutoFit/>
          </a:bodyPr>
          <a:lstStyle/>
          <a:p>
            <a:pPr marL="12700">
              <a:lnSpc>
                <a:spcPct val="100000"/>
              </a:lnSpc>
              <a:spcBef>
                <a:spcPts val="100"/>
              </a:spcBef>
              <a:tabLst>
                <a:tab pos="953135" algn="l"/>
              </a:tabLst>
            </a:pPr>
            <a:r>
              <a:rPr sz="2400" dirty="0">
                <a:latin typeface="Cambria Math"/>
                <a:cs typeface="Cambria Math"/>
              </a:rPr>
              <a:t>=	−</a:t>
            </a:r>
            <a:r>
              <a:rPr sz="2400" spc="-80" dirty="0">
                <a:latin typeface="Cambria Math"/>
                <a:cs typeface="Cambria Math"/>
              </a:rPr>
              <a:t> </a:t>
            </a:r>
            <a:r>
              <a:rPr sz="2400" dirty="0">
                <a:latin typeface="Cambria Math"/>
                <a:cs typeface="Cambria Math"/>
              </a:rPr>
              <a:t>𝜂</a:t>
            </a:r>
            <a:endParaRPr sz="2400">
              <a:latin typeface="Cambria Math"/>
              <a:cs typeface="Cambria Math"/>
            </a:endParaRPr>
          </a:p>
        </p:txBody>
      </p:sp>
      <p:sp>
        <p:nvSpPr>
          <p:cNvPr id="36" name="object 36"/>
          <p:cNvSpPr/>
          <p:nvPr/>
        </p:nvSpPr>
        <p:spPr>
          <a:xfrm>
            <a:off x="4617593" y="4874259"/>
            <a:ext cx="76835" cy="768350"/>
          </a:xfrm>
          <a:custGeom>
            <a:avLst/>
            <a:gdLst/>
            <a:ahLst/>
            <a:cxnLst/>
            <a:rect l="l" t="t" r="r" b="b"/>
            <a:pathLst>
              <a:path w="76835" h="768350">
                <a:moveTo>
                  <a:pt x="76454" y="0"/>
                </a:moveTo>
                <a:lnTo>
                  <a:pt x="0" y="0"/>
                </a:lnTo>
                <a:lnTo>
                  <a:pt x="0" y="13970"/>
                </a:lnTo>
                <a:lnTo>
                  <a:pt x="47498" y="13970"/>
                </a:lnTo>
                <a:lnTo>
                  <a:pt x="47498" y="754380"/>
                </a:lnTo>
                <a:lnTo>
                  <a:pt x="0" y="754380"/>
                </a:lnTo>
                <a:lnTo>
                  <a:pt x="0" y="768350"/>
                </a:lnTo>
                <a:lnTo>
                  <a:pt x="76454" y="768350"/>
                </a:lnTo>
                <a:lnTo>
                  <a:pt x="76454" y="754380"/>
                </a:lnTo>
                <a:lnTo>
                  <a:pt x="76454" y="13970"/>
                </a:lnTo>
                <a:lnTo>
                  <a:pt x="76454" y="0"/>
                </a:lnTo>
                <a:close/>
              </a:path>
            </a:pathLst>
          </a:custGeom>
          <a:solidFill>
            <a:srgbClr val="000000"/>
          </a:solidFill>
        </p:spPr>
        <p:txBody>
          <a:bodyPr wrap="square" lIns="0" tIns="0" rIns="0" bIns="0" rtlCol="0"/>
          <a:lstStyle/>
          <a:p>
            <a:endParaRPr/>
          </a:p>
        </p:txBody>
      </p:sp>
      <p:sp>
        <p:nvSpPr>
          <p:cNvPr id="37" name="object 37"/>
          <p:cNvSpPr/>
          <p:nvPr/>
        </p:nvSpPr>
        <p:spPr>
          <a:xfrm>
            <a:off x="2960624" y="4874259"/>
            <a:ext cx="76835" cy="768350"/>
          </a:xfrm>
          <a:custGeom>
            <a:avLst/>
            <a:gdLst/>
            <a:ahLst/>
            <a:cxnLst/>
            <a:rect l="l" t="t" r="r" b="b"/>
            <a:pathLst>
              <a:path w="76835" h="768350">
                <a:moveTo>
                  <a:pt x="76454" y="0"/>
                </a:moveTo>
                <a:lnTo>
                  <a:pt x="0" y="0"/>
                </a:lnTo>
                <a:lnTo>
                  <a:pt x="0" y="13970"/>
                </a:lnTo>
                <a:lnTo>
                  <a:pt x="0" y="754380"/>
                </a:lnTo>
                <a:lnTo>
                  <a:pt x="0" y="768350"/>
                </a:lnTo>
                <a:lnTo>
                  <a:pt x="76454" y="768350"/>
                </a:lnTo>
                <a:lnTo>
                  <a:pt x="76454" y="754380"/>
                </a:lnTo>
                <a:lnTo>
                  <a:pt x="29083" y="754380"/>
                </a:lnTo>
                <a:lnTo>
                  <a:pt x="29083" y="13970"/>
                </a:lnTo>
                <a:lnTo>
                  <a:pt x="76454" y="13970"/>
                </a:lnTo>
                <a:lnTo>
                  <a:pt x="76454" y="0"/>
                </a:lnTo>
                <a:close/>
              </a:path>
            </a:pathLst>
          </a:custGeom>
          <a:solidFill>
            <a:srgbClr val="000000"/>
          </a:solidFill>
        </p:spPr>
        <p:txBody>
          <a:bodyPr wrap="square" lIns="0" tIns="0" rIns="0" bIns="0" rtlCol="0"/>
          <a:lstStyle/>
          <a:p>
            <a:endParaRPr/>
          </a:p>
        </p:txBody>
      </p:sp>
      <p:sp>
        <p:nvSpPr>
          <p:cNvPr id="38" name="object 38"/>
          <p:cNvSpPr/>
          <p:nvPr/>
        </p:nvSpPr>
        <p:spPr>
          <a:xfrm>
            <a:off x="3412363" y="4912486"/>
            <a:ext cx="527050" cy="282575"/>
          </a:xfrm>
          <a:custGeom>
            <a:avLst/>
            <a:gdLst/>
            <a:ahLst/>
            <a:cxnLst/>
            <a:rect l="l" t="t" r="r" b="b"/>
            <a:pathLst>
              <a:path w="527050" h="282575">
                <a:moveTo>
                  <a:pt x="437007" y="0"/>
                </a:moveTo>
                <a:lnTo>
                  <a:pt x="433070" y="11556"/>
                </a:lnTo>
                <a:lnTo>
                  <a:pt x="449377" y="18631"/>
                </a:lnTo>
                <a:lnTo>
                  <a:pt x="463423" y="28432"/>
                </a:lnTo>
                <a:lnTo>
                  <a:pt x="491946" y="73925"/>
                </a:lnTo>
                <a:lnTo>
                  <a:pt x="500241" y="115732"/>
                </a:lnTo>
                <a:lnTo>
                  <a:pt x="501269" y="139826"/>
                </a:lnTo>
                <a:lnTo>
                  <a:pt x="500223" y="164707"/>
                </a:lnTo>
                <a:lnTo>
                  <a:pt x="491892" y="207656"/>
                </a:lnTo>
                <a:lnTo>
                  <a:pt x="463470" y="253857"/>
                </a:lnTo>
                <a:lnTo>
                  <a:pt x="433450" y="270890"/>
                </a:lnTo>
                <a:lnTo>
                  <a:pt x="437007" y="282320"/>
                </a:lnTo>
                <a:lnTo>
                  <a:pt x="475503" y="264302"/>
                </a:lnTo>
                <a:lnTo>
                  <a:pt x="503809" y="233044"/>
                </a:lnTo>
                <a:lnTo>
                  <a:pt x="521239" y="191134"/>
                </a:lnTo>
                <a:lnTo>
                  <a:pt x="527050" y="141224"/>
                </a:lnTo>
                <a:lnTo>
                  <a:pt x="525597" y="115359"/>
                </a:lnTo>
                <a:lnTo>
                  <a:pt x="513976" y="69536"/>
                </a:lnTo>
                <a:lnTo>
                  <a:pt x="490906" y="32146"/>
                </a:lnTo>
                <a:lnTo>
                  <a:pt x="457481" y="7381"/>
                </a:lnTo>
                <a:lnTo>
                  <a:pt x="437007" y="0"/>
                </a:lnTo>
                <a:close/>
              </a:path>
              <a:path w="527050" h="282575">
                <a:moveTo>
                  <a:pt x="90042" y="0"/>
                </a:moveTo>
                <a:lnTo>
                  <a:pt x="51641" y="18097"/>
                </a:lnTo>
                <a:lnTo>
                  <a:pt x="23240" y="49530"/>
                </a:lnTo>
                <a:lnTo>
                  <a:pt x="5810" y="91471"/>
                </a:lnTo>
                <a:lnTo>
                  <a:pt x="0" y="141224"/>
                </a:lnTo>
                <a:lnTo>
                  <a:pt x="1452" y="167179"/>
                </a:lnTo>
                <a:lnTo>
                  <a:pt x="13073" y="213090"/>
                </a:lnTo>
                <a:lnTo>
                  <a:pt x="36125" y="250334"/>
                </a:lnTo>
                <a:lnTo>
                  <a:pt x="69514" y="274960"/>
                </a:lnTo>
                <a:lnTo>
                  <a:pt x="90042" y="282320"/>
                </a:lnTo>
                <a:lnTo>
                  <a:pt x="93599" y="270890"/>
                </a:lnTo>
                <a:lnTo>
                  <a:pt x="77531" y="263773"/>
                </a:lnTo>
                <a:lnTo>
                  <a:pt x="63642" y="253857"/>
                </a:lnTo>
                <a:lnTo>
                  <a:pt x="35210" y="207656"/>
                </a:lnTo>
                <a:lnTo>
                  <a:pt x="26828" y="164707"/>
                </a:lnTo>
                <a:lnTo>
                  <a:pt x="25781" y="139826"/>
                </a:lnTo>
                <a:lnTo>
                  <a:pt x="26828" y="115732"/>
                </a:lnTo>
                <a:lnTo>
                  <a:pt x="35210" y="73925"/>
                </a:lnTo>
                <a:lnTo>
                  <a:pt x="63754" y="28432"/>
                </a:lnTo>
                <a:lnTo>
                  <a:pt x="94107" y="11556"/>
                </a:lnTo>
                <a:lnTo>
                  <a:pt x="90042" y="0"/>
                </a:lnTo>
                <a:close/>
              </a:path>
            </a:pathLst>
          </a:custGeom>
          <a:solidFill>
            <a:srgbClr val="000000"/>
          </a:solidFill>
        </p:spPr>
        <p:txBody>
          <a:bodyPr wrap="square" lIns="0" tIns="0" rIns="0" bIns="0" rtlCol="0"/>
          <a:lstStyle/>
          <a:p>
            <a:endParaRPr/>
          </a:p>
        </p:txBody>
      </p:sp>
      <p:sp>
        <p:nvSpPr>
          <p:cNvPr id="39" name="object 39"/>
          <p:cNvSpPr txBox="1"/>
          <p:nvPr/>
        </p:nvSpPr>
        <p:spPr>
          <a:xfrm>
            <a:off x="3654044" y="4975986"/>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40" name="object 40"/>
          <p:cNvSpPr txBox="1"/>
          <p:nvPr/>
        </p:nvSpPr>
        <p:spPr>
          <a:xfrm>
            <a:off x="3009645" y="4823586"/>
            <a:ext cx="1624330" cy="391160"/>
          </a:xfrm>
          <a:prstGeom prst="rect">
            <a:avLst/>
          </a:prstGeom>
        </p:spPr>
        <p:txBody>
          <a:bodyPr vert="horz" wrap="square" lIns="0" tIns="12700" rIns="0" bIns="0" rtlCol="0">
            <a:spAutoFit/>
          </a:bodyPr>
          <a:lstStyle/>
          <a:p>
            <a:pPr marL="38100">
              <a:lnSpc>
                <a:spcPct val="100000"/>
              </a:lnSpc>
              <a:spcBef>
                <a:spcPts val="100"/>
              </a:spcBef>
              <a:tabLst>
                <a:tab pos="502284" algn="l"/>
                <a:tab pos="956944" algn="l"/>
              </a:tabLst>
            </a:pPr>
            <a:r>
              <a:rPr sz="2400" spc="-5" dirty="0">
                <a:latin typeface="Cambria Math"/>
                <a:cs typeface="Cambria Math"/>
              </a:rPr>
              <a:t>𝜕𝐿	</a:t>
            </a:r>
            <a:r>
              <a:rPr sz="2400" spc="80" dirty="0">
                <a:latin typeface="Cambria Math"/>
                <a:cs typeface="Cambria Math"/>
              </a:rPr>
              <a:t>𝜃</a:t>
            </a:r>
            <a:r>
              <a:rPr sz="2625" spc="120" baseline="28571" dirty="0">
                <a:latin typeface="Cambria Math"/>
                <a:cs typeface="Cambria Math"/>
              </a:rPr>
              <a:t>0	</a:t>
            </a:r>
            <a:r>
              <a:rPr sz="3600" spc="-52" baseline="2314" dirty="0">
                <a:latin typeface="Cambria Math"/>
                <a:cs typeface="Cambria Math"/>
              </a:rPr>
              <a:t>Τ</a:t>
            </a:r>
            <a:r>
              <a:rPr sz="2400" spc="-35" dirty="0">
                <a:latin typeface="Cambria Math"/>
                <a:cs typeface="Cambria Math"/>
              </a:rPr>
              <a:t>𝜕𝜃</a:t>
            </a:r>
            <a:r>
              <a:rPr sz="2625" spc="-52" baseline="-15873" dirty="0">
                <a:latin typeface="Cambria Math"/>
                <a:cs typeface="Cambria Math"/>
              </a:rPr>
              <a:t>1</a:t>
            </a:r>
            <a:endParaRPr sz="2625" baseline="-15873">
              <a:latin typeface="Cambria Math"/>
              <a:cs typeface="Cambria Math"/>
            </a:endParaRPr>
          </a:p>
        </p:txBody>
      </p:sp>
      <p:sp>
        <p:nvSpPr>
          <p:cNvPr id="41" name="object 41"/>
          <p:cNvSpPr/>
          <p:nvPr/>
        </p:nvSpPr>
        <p:spPr>
          <a:xfrm>
            <a:off x="3409315" y="5337683"/>
            <a:ext cx="527050" cy="282575"/>
          </a:xfrm>
          <a:custGeom>
            <a:avLst/>
            <a:gdLst/>
            <a:ahLst/>
            <a:cxnLst/>
            <a:rect l="l" t="t" r="r" b="b"/>
            <a:pathLst>
              <a:path w="527050" h="282575">
                <a:moveTo>
                  <a:pt x="437007" y="0"/>
                </a:moveTo>
                <a:lnTo>
                  <a:pt x="433070" y="11556"/>
                </a:lnTo>
                <a:lnTo>
                  <a:pt x="449377" y="18631"/>
                </a:lnTo>
                <a:lnTo>
                  <a:pt x="463423" y="28432"/>
                </a:lnTo>
                <a:lnTo>
                  <a:pt x="491946" y="73925"/>
                </a:lnTo>
                <a:lnTo>
                  <a:pt x="500241" y="115732"/>
                </a:lnTo>
                <a:lnTo>
                  <a:pt x="501269" y="139826"/>
                </a:lnTo>
                <a:lnTo>
                  <a:pt x="500223" y="164707"/>
                </a:lnTo>
                <a:lnTo>
                  <a:pt x="491892" y="207656"/>
                </a:lnTo>
                <a:lnTo>
                  <a:pt x="463470" y="253853"/>
                </a:lnTo>
                <a:lnTo>
                  <a:pt x="433450" y="270903"/>
                </a:lnTo>
                <a:lnTo>
                  <a:pt x="437007" y="282359"/>
                </a:lnTo>
                <a:lnTo>
                  <a:pt x="475503" y="264302"/>
                </a:lnTo>
                <a:lnTo>
                  <a:pt x="503809" y="233044"/>
                </a:lnTo>
                <a:lnTo>
                  <a:pt x="521239" y="191134"/>
                </a:lnTo>
                <a:lnTo>
                  <a:pt x="527050" y="141223"/>
                </a:lnTo>
                <a:lnTo>
                  <a:pt x="525597" y="115359"/>
                </a:lnTo>
                <a:lnTo>
                  <a:pt x="513976" y="69536"/>
                </a:lnTo>
                <a:lnTo>
                  <a:pt x="490853" y="32146"/>
                </a:lnTo>
                <a:lnTo>
                  <a:pt x="457463" y="7381"/>
                </a:lnTo>
                <a:lnTo>
                  <a:pt x="437007" y="0"/>
                </a:lnTo>
                <a:close/>
              </a:path>
              <a:path w="527050" h="282575">
                <a:moveTo>
                  <a:pt x="90043" y="0"/>
                </a:moveTo>
                <a:lnTo>
                  <a:pt x="51641" y="18097"/>
                </a:lnTo>
                <a:lnTo>
                  <a:pt x="23240" y="49529"/>
                </a:lnTo>
                <a:lnTo>
                  <a:pt x="5810" y="91471"/>
                </a:lnTo>
                <a:lnTo>
                  <a:pt x="0" y="141223"/>
                </a:lnTo>
                <a:lnTo>
                  <a:pt x="1452" y="167179"/>
                </a:lnTo>
                <a:lnTo>
                  <a:pt x="13073" y="213090"/>
                </a:lnTo>
                <a:lnTo>
                  <a:pt x="36125" y="250322"/>
                </a:lnTo>
                <a:lnTo>
                  <a:pt x="69514" y="274982"/>
                </a:lnTo>
                <a:lnTo>
                  <a:pt x="90043" y="282359"/>
                </a:lnTo>
                <a:lnTo>
                  <a:pt x="93599" y="270903"/>
                </a:lnTo>
                <a:lnTo>
                  <a:pt x="77531" y="263773"/>
                </a:lnTo>
                <a:lnTo>
                  <a:pt x="63642" y="253853"/>
                </a:lnTo>
                <a:lnTo>
                  <a:pt x="35210" y="207656"/>
                </a:lnTo>
                <a:lnTo>
                  <a:pt x="26828" y="164707"/>
                </a:lnTo>
                <a:lnTo>
                  <a:pt x="25781" y="139826"/>
                </a:lnTo>
                <a:lnTo>
                  <a:pt x="26828" y="115732"/>
                </a:lnTo>
                <a:lnTo>
                  <a:pt x="35210" y="73925"/>
                </a:lnTo>
                <a:lnTo>
                  <a:pt x="63754" y="28432"/>
                </a:lnTo>
                <a:lnTo>
                  <a:pt x="94107" y="11556"/>
                </a:lnTo>
                <a:lnTo>
                  <a:pt x="90043" y="0"/>
                </a:lnTo>
                <a:close/>
              </a:path>
            </a:pathLst>
          </a:custGeom>
          <a:solidFill>
            <a:srgbClr val="000000"/>
          </a:solidFill>
        </p:spPr>
        <p:txBody>
          <a:bodyPr wrap="square" lIns="0" tIns="0" rIns="0" bIns="0" rtlCol="0"/>
          <a:lstStyle/>
          <a:p>
            <a:endParaRPr/>
          </a:p>
        </p:txBody>
      </p:sp>
      <p:sp>
        <p:nvSpPr>
          <p:cNvPr id="42" name="object 42"/>
          <p:cNvSpPr txBox="1"/>
          <p:nvPr/>
        </p:nvSpPr>
        <p:spPr>
          <a:xfrm>
            <a:off x="3658615" y="5401157"/>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43" name="object 43"/>
          <p:cNvSpPr txBox="1"/>
          <p:nvPr/>
        </p:nvSpPr>
        <p:spPr>
          <a:xfrm>
            <a:off x="3006598" y="5248783"/>
            <a:ext cx="1631950" cy="391160"/>
          </a:xfrm>
          <a:prstGeom prst="rect">
            <a:avLst/>
          </a:prstGeom>
        </p:spPr>
        <p:txBody>
          <a:bodyPr vert="horz" wrap="square" lIns="0" tIns="12700" rIns="0" bIns="0" rtlCol="0">
            <a:spAutoFit/>
          </a:bodyPr>
          <a:lstStyle/>
          <a:p>
            <a:pPr marL="38100">
              <a:lnSpc>
                <a:spcPct val="100000"/>
              </a:lnSpc>
              <a:spcBef>
                <a:spcPts val="100"/>
              </a:spcBef>
              <a:tabLst>
                <a:tab pos="502284" algn="l"/>
                <a:tab pos="956944" algn="l"/>
              </a:tabLst>
            </a:pPr>
            <a:r>
              <a:rPr sz="2400" spc="-5" dirty="0">
                <a:latin typeface="Cambria Math"/>
                <a:cs typeface="Cambria Math"/>
              </a:rPr>
              <a:t>𝜕𝐿	</a:t>
            </a:r>
            <a:r>
              <a:rPr sz="2400" spc="80" dirty="0">
                <a:latin typeface="Cambria Math"/>
                <a:cs typeface="Cambria Math"/>
              </a:rPr>
              <a:t>𝜃</a:t>
            </a:r>
            <a:r>
              <a:rPr sz="2625" spc="120" baseline="28571" dirty="0">
                <a:latin typeface="Cambria Math"/>
                <a:cs typeface="Cambria Math"/>
              </a:rPr>
              <a:t>0	</a:t>
            </a:r>
            <a:r>
              <a:rPr sz="3600" spc="-30" baseline="2314" dirty="0">
                <a:latin typeface="Cambria Math"/>
                <a:cs typeface="Cambria Math"/>
              </a:rPr>
              <a:t>Τ</a:t>
            </a:r>
            <a:r>
              <a:rPr sz="2400" spc="-20" dirty="0">
                <a:latin typeface="Cambria Math"/>
                <a:cs typeface="Cambria Math"/>
              </a:rPr>
              <a:t>𝜕𝜃</a:t>
            </a:r>
            <a:r>
              <a:rPr sz="2625" spc="-30" baseline="-15873" dirty="0">
                <a:latin typeface="Cambria Math"/>
                <a:cs typeface="Cambria Math"/>
              </a:rPr>
              <a:t>2</a:t>
            </a:r>
            <a:endParaRPr sz="2625" baseline="-15873">
              <a:latin typeface="Cambria Math"/>
              <a:cs typeface="Cambria Math"/>
            </a:endParaRPr>
          </a:p>
        </p:txBody>
      </p:sp>
      <p:sp>
        <p:nvSpPr>
          <p:cNvPr id="44" name="object 44"/>
          <p:cNvSpPr/>
          <p:nvPr/>
        </p:nvSpPr>
        <p:spPr>
          <a:xfrm>
            <a:off x="7565135" y="5171566"/>
            <a:ext cx="527050" cy="282575"/>
          </a:xfrm>
          <a:custGeom>
            <a:avLst/>
            <a:gdLst/>
            <a:ahLst/>
            <a:cxnLst/>
            <a:rect l="l" t="t" r="r" b="b"/>
            <a:pathLst>
              <a:path w="527050" h="282575">
                <a:moveTo>
                  <a:pt x="437007" y="0"/>
                </a:moveTo>
                <a:lnTo>
                  <a:pt x="433070" y="11429"/>
                </a:lnTo>
                <a:lnTo>
                  <a:pt x="449377" y="18577"/>
                </a:lnTo>
                <a:lnTo>
                  <a:pt x="463423" y="28416"/>
                </a:lnTo>
                <a:lnTo>
                  <a:pt x="491966" y="73925"/>
                </a:lnTo>
                <a:lnTo>
                  <a:pt x="500348" y="115732"/>
                </a:lnTo>
                <a:lnTo>
                  <a:pt x="501396" y="139826"/>
                </a:lnTo>
                <a:lnTo>
                  <a:pt x="500348" y="164689"/>
                </a:lnTo>
                <a:lnTo>
                  <a:pt x="491966" y="207603"/>
                </a:lnTo>
                <a:lnTo>
                  <a:pt x="463470" y="253857"/>
                </a:lnTo>
                <a:lnTo>
                  <a:pt x="433450" y="270890"/>
                </a:lnTo>
                <a:lnTo>
                  <a:pt x="437007" y="282320"/>
                </a:lnTo>
                <a:lnTo>
                  <a:pt x="475567" y="264302"/>
                </a:lnTo>
                <a:lnTo>
                  <a:pt x="503936" y="233044"/>
                </a:lnTo>
                <a:lnTo>
                  <a:pt x="521255" y="191134"/>
                </a:lnTo>
                <a:lnTo>
                  <a:pt x="527050" y="141223"/>
                </a:lnTo>
                <a:lnTo>
                  <a:pt x="525597" y="115359"/>
                </a:lnTo>
                <a:lnTo>
                  <a:pt x="513976" y="69536"/>
                </a:lnTo>
                <a:lnTo>
                  <a:pt x="490924" y="32146"/>
                </a:lnTo>
                <a:lnTo>
                  <a:pt x="457535" y="7381"/>
                </a:lnTo>
                <a:lnTo>
                  <a:pt x="437007" y="0"/>
                </a:lnTo>
                <a:close/>
              </a:path>
              <a:path w="527050" h="282575">
                <a:moveTo>
                  <a:pt x="90043" y="0"/>
                </a:moveTo>
                <a:lnTo>
                  <a:pt x="51657" y="18097"/>
                </a:lnTo>
                <a:lnTo>
                  <a:pt x="23368" y="49529"/>
                </a:lnTo>
                <a:lnTo>
                  <a:pt x="5826" y="91471"/>
                </a:lnTo>
                <a:lnTo>
                  <a:pt x="0" y="141223"/>
                </a:lnTo>
                <a:lnTo>
                  <a:pt x="1452" y="167179"/>
                </a:lnTo>
                <a:lnTo>
                  <a:pt x="13073" y="213090"/>
                </a:lnTo>
                <a:lnTo>
                  <a:pt x="36125" y="250334"/>
                </a:lnTo>
                <a:lnTo>
                  <a:pt x="69514" y="274960"/>
                </a:lnTo>
                <a:lnTo>
                  <a:pt x="90043" y="282320"/>
                </a:lnTo>
                <a:lnTo>
                  <a:pt x="93599" y="270890"/>
                </a:lnTo>
                <a:lnTo>
                  <a:pt x="77549" y="263773"/>
                </a:lnTo>
                <a:lnTo>
                  <a:pt x="63690" y="253857"/>
                </a:lnTo>
                <a:lnTo>
                  <a:pt x="35210" y="207603"/>
                </a:lnTo>
                <a:lnTo>
                  <a:pt x="26828" y="164689"/>
                </a:lnTo>
                <a:lnTo>
                  <a:pt x="25781" y="139826"/>
                </a:lnTo>
                <a:lnTo>
                  <a:pt x="26828" y="115732"/>
                </a:lnTo>
                <a:lnTo>
                  <a:pt x="35210" y="73925"/>
                </a:lnTo>
                <a:lnTo>
                  <a:pt x="63801" y="28416"/>
                </a:lnTo>
                <a:lnTo>
                  <a:pt x="94107" y="11429"/>
                </a:lnTo>
                <a:lnTo>
                  <a:pt x="90043" y="0"/>
                </a:lnTo>
                <a:close/>
              </a:path>
            </a:pathLst>
          </a:custGeom>
          <a:solidFill>
            <a:srgbClr val="000000"/>
          </a:solidFill>
        </p:spPr>
        <p:txBody>
          <a:bodyPr wrap="square" lIns="0" tIns="0" rIns="0" bIns="0" rtlCol="0"/>
          <a:lstStyle/>
          <a:p>
            <a:endParaRPr/>
          </a:p>
        </p:txBody>
      </p:sp>
      <p:sp>
        <p:nvSpPr>
          <p:cNvPr id="45" name="object 45"/>
          <p:cNvSpPr txBox="1"/>
          <p:nvPr/>
        </p:nvSpPr>
        <p:spPr>
          <a:xfrm>
            <a:off x="5577840" y="5082666"/>
            <a:ext cx="2442845" cy="391160"/>
          </a:xfrm>
          <a:prstGeom prst="rect">
            <a:avLst/>
          </a:prstGeom>
        </p:spPr>
        <p:txBody>
          <a:bodyPr vert="horz" wrap="square" lIns="0" tIns="12700" rIns="0" bIns="0" rtlCol="0">
            <a:spAutoFit/>
          </a:bodyPr>
          <a:lstStyle/>
          <a:p>
            <a:pPr marL="38100">
              <a:lnSpc>
                <a:spcPct val="100000"/>
              </a:lnSpc>
              <a:spcBef>
                <a:spcPts val="100"/>
              </a:spcBef>
              <a:tabLst>
                <a:tab pos="2087880" algn="l"/>
              </a:tabLst>
            </a:pPr>
            <a:r>
              <a:rPr sz="2400" spc="55" dirty="0">
                <a:latin typeface="Cambria Math"/>
                <a:cs typeface="Cambria Math"/>
              </a:rPr>
              <a:t>𝜃</a:t>
            </a:r>
            <a:r>
              <a:rPr sz="2625" spc="82" baseline="28571" dirty="0">
                <a:latin typeface="Cambria Math"/>
                <a:cs typeface="Cambria Math"/>
              </a:rPr>
              <a:t>1</a:t>
            </a:r>
            <a:r>
              <a:rPr sz="2625" spc="547" baseline="28571" dirty="0">
                <a:latin typeface="Cambria Math"/>
                <a:cs typeface="Cambria Math"/>
              </a:rPr>
              <a:t> </a:t>
            </a:r>
            <a:r>
              <a:rPr sz="2400" dirty="0">
                <a:latin typeface="Cambria Math"/>
                <a:cs typeface="Cambria Math"/>
              </a:rPr>
              <a:t>=</a:t>
            </a:r>
            <a:r>
              <a:rPr sz="2400" spc="145" dirty="0">
                <a:latin typeface="Cambria Math"/>
                <a:cs typeface="Cambria Math"/>
              </a:rPr>
              <a:t> </a:t>
            </a:r>
            <a:r>
              <a:rPr sz="2400" spc="80" dirty="0">
                <a:latin typeface="Cambria Math"/>
                <a:cs typeface="Cambria Math"/>
              </a:rPr>
              <a:t>𝜃</a:t>
            </a:r>
            <a:r>
              <a:rPr sz="2625" spc="120" baseline="28571" dirty="0">
                <a:latin typeface="Cambria Math"/>
                <a:cs typeface="Cambria Math"/>
              </a:rPr>
              <a:t>0</a:t>
            </a:r>
            <a:r>
              <a:rPr sz="2625" spc="345" baseline="28571" dirty="0">
                <a:latin typeface="Cambria Math"/>
                <a:cs typeface="Cambria Math"/>
              </a:rPr>
              <a:t> </a:t>
            </a:r>
            <a:r>
              <a:rPr sz="2400" dirty="0">
                <a:latin typeface="Cambria Math"/>
                <a:cs typeface="Cambria Math"/>
              </a:rPr>
              <a:t>−</a:t>
            </a:r>
            <a:r>
              <a:rPr sz="2400" spc="10" dirty="0">
                <a:latin typeface="Cambria Math"/>
                <a:cs typeface="Cambria Math"/>
              </a:rPr>
              <a:t> </a:t>
            </a:r>
            <a:r>
              <a:rPr sz="2400" spc="-310" dirty="0">
                <a:latin typeface="Cambria Math"/>
                <a:cs typeface="Cambria Math"/>
              </a:rPr>
              <a:t>𝜂</a:t>
            </a:r>
            <a:r>
              <a:rPr lang="en-TW" dirty="0"/>
              <a:t> ▽ </a:t>
            </a:r>
            <a:r>
              <a:rPr sz="2400" spc="-310" dirty="0">
                <a:latin typeface="Cambria Math"/>
                <a:cs typeface="Cambria Math"/>
              </a:rPr>
              <a:t>𝐿	</a:t>
            </a:r>
            <a:r>
              <a:rPr sz="2400" spc="80" dirty="0">
                <a:latin typeface="Cambria Math"/>
                <a:cs typeface="Cambria Math"/>
              </a:rPr>
              <a:t>𝜃</a:t>
            </a:r>
            <a:r>
              <a:rPr sz="2625" spc="120" baseline="28571" dirty="0">
                <a:latin typeface="Cambria Math"/>
                <a:cs typeface="Cambria Math"/>
              </a:rPr>
              <a:t>0</a:t>
            </a:r>
            <a:endParaRPr sz="2625" baseline="28571" dirty="0">
              <a:latin typeface="Cambria Math"/>
              <a:cs typeface="Cambria Math"/>
            </a:endParaRPr>
          </a:p>
        </p:txBody>
      </p:sp>
      <p:grpSp>
        <p:nvGrpSpPr>
          <p:cNvPr id="46" name="object 46"/>
          <p:cNvGrpSpPr/>
          <p:nvPr/>
        </p:nvGrpSpPr>
        <p:grpSpPr>
          <a:xfrm>
            <a:off x="4872228" y="5026152"/>
            <a:ext cx="513715" cy="474345"/>
            <a:chOff x="4872228" y="5026152"/>
            <a:chExt cx="513715" cy="474345"/>
          </a:xfrm>
        </p:grpSpPr>
        <p:sp>
          <p:nvSpPr>
            <p:cNvPr id="47" name="object 47"/>
            <p:cNvSpPr/>
            <p:nvPr/>
          </p:nvSpPr>
          <p:spPr>
            <a:xfrm>
              <a:off x="4878324" y="5032248"/>
              <a:ext cx="501650" cy="462280"/>
            </a:xfrm>
            <a:custGeom>
              <a:avLst/>
              <a:gdLst/>
              <a:ahLst/>
              <a:cxnLst/>
              <a:rect l="l" t="t" r="r" b="b"/>
              <a:pathLst>
                <a:path w="501650" h="462279">
                  <a:moveTo>
                    <a:pt x="270510" y="0"/>
                  </a:moveTo>
                  <a:lnTo>
                    <a:pt x="270510" y="115443"/>
                  </a:lnTo>
                  <a:lnTo>
                    <a:pt x="0" y="115443"/>
                  </a:lnTo>
                  <a:lnTo>
                    <a:pt x="0" y="346328"/>
                  </a:lnTo>
                  <a:lnTo>
                    <a:pt x="270510" y="346328"/>
                  </a:lnTo>
                  <a:lnTo>
                    <a:pt x="270510" y="461771"/>
                  </a:lnTo>
                  <a:lnTo>
                    <a:pt x="501396" y="230885"/>
                  </a:lnTo>
                  <a:lnTo>
                    <a:pt x="270510" y="0"/>
                  </a:lnTo>
                  <a:close/>
                </a:path>
              </a:pathLst>
            </a:custGeom>
            <a:solidFill>
              <a:srgbClr val="000000"/>
            </a:solidFill>
          </p:spPr>
          <p:txBody>
            <a:bodyPr wrap="square" lIns="0" tIns="0" rIns="0" bIns="0" rtlCol="0"/>
            <a:lstStyle/>
            <a:p>
              <a:endParaRPr/>
            </a:p>
          </p:txBody>
        </p:sp>
        <p:sp>
          <p:nvSpPr>
            <p:cNvPr id="48" name="object 48"/>
            <p:cNvSpPr/>
            <p:nvPr/>
          </p:nvSpPr>
          <p:spPr>
            <a:xfrm>
              <a:off x="4878324" y="5032248"/>
              <a:ext cx="501650" cy="462280"/>
            </a:xfrm>
            <a:custGeom>
              <a:avLst/>
              <a:gdLst/>
              <a:ahLst/>
              <a:cxnLst/>
              <a:rect l="l" t="t" r="r" b="b"/>
              <a:pathLst>
                <a:path w="501650" h="462279">
                  <a:moveTo>
                    <a:pt x="0" y="115443"/>
                  </a:moveTo>
                  <a:lnTo>
                    <a:pt x="270510" y="115443"/>
                  </a:lnTo>
                  <a:lnTo>
                    <a:pt x="270510" y="0"/>
                  </a:lnTo>
                  <a:lnTo>
                    <a:pt x="501396" y="230885"/>
                  </a:lnTo>
                  <a:lnTo>
                    <a:pt x="270510" y="461771"/>
                  </a:lnTo>
                  <a:lnTo>
                    <a:pt x="270510" y="346328"/>
                  </a:lnTo>
                  <a:lnTo>
                    <a:pt x="0" y="346328"/>
                  </a:lnTo>
                  <a:lnTo>
                    <a:pt x="0" y="115443"/>
                  </a:lnTo>
                  <a:close/>
                </a:path>
              </a:pathLst>
            </a:custGeom>
            <a:ln w="12192">
              <a:solidFill>
                <a:srgbClr val="000000"/>
              </a:solidFill>
            </a:ln>
          </p:spPr>
          <p:txBody>
            <a:bodyPr wrap="square" lIns="0" tIns="0" rIns="0" bIns="0" rtlCol="0"/>
            <a:lstStyle/>
            <a:p>
              <a:endParaRPr/>
            </a:p>
          </p:txBody>
        </p:sp>
      </p:grpSp>
      <p:sp>
        <p:nvSpPr>
          <p:cNvPr id="49" name="object 49"/>
          <p:cNvSpPr/>
          <p:nvPr/>
        </p:nvSpPr>
        <p:spPr>
          <a:xfrm>
            <a:off x="1286129" y="5797550"/>
            <a:ext cx="76835" cy="769620"/>
          </a:xfrm>
          <a:custGeom>
            <a:avLst/>
            <a:gdLst/>
            <a:ahLst/>
            <a:cxnLst/>
            <a:rect l="l" t="t" r="r" b="b"/>
            <a:pathLst>
              <a:path w="76834" h="769620">
                <a:moveTo>
                  <a:pt x="76454" y="0"/>
                </a:moveTo>
                <a:lnTo>
                  <a:pt x="0" y="0"/>
                </a:lnTo>
                <a:lnTo>
                  <a:pt x="0" y="13970"/>
                </a:lnTo>
                <a:lnTo>
                  <a:pt x="47498" y="13970"/>
                </a:lnTo>
                <a:lnTo>
                  <a:pt x="47498" y="755650"/>
                </a:lnTo>
                <a:lnTo>
                  <a:pt x="0" y="755650"/>
                </a:lnTo>
                <a:lnTo>
                  <a:pt x="0" y="769620"/>
                </a:lnTo>
                <a:lnTo>
                  <a:pt x="76454" y="769620"/>
                </a:lnTo>
                <a:lnTo>
                  <a:pt x="76454" y="755650"/>
                </a:lnTo>
                <a:lnTo>
                  <a:pt x="76454" y="13970"/>
                </a:lnTo>
                <a:lnTo>
                  <a:pt x="76454" y="0"/>
                </a:lnTo>
                <a:close/>
              </a:path>
            </a:pathLst>
          </a:custGeom>
          <a:solidFill>
            <a:srgbClr val="000000"/>
          </a:solidFill>
        </p:spPr>
        <p:txBody>
          <a:bodyPr wrap="square" lIns="0" tIns="0" rIns="0" bIns="0" rtlCol="0"/>
          <a:lstStyle/>
          <a:p>
            <a:endParaRPr/>
          </a:p>
        </p:txBody>
      </p:sp>
      <p:sp>
        <p:nvSpPr>
          <p:cNvPr id="50" name="object 50"/>
          <p:cNvSpPr/>
          <p:nvPr/>
        </p:nvSpPr>
        <p:spPr>
          <a:xfrm>
            <a:off x="868172" y="5797550"/>
            <a:ext cx="76835" cy="769620"/>
          </a:xfrm>
          <a:custGeom>
            <a:avLst/>
            <a:gdLst/>
            <a:ahLst/>
            <a:cxnLst/>
            <a:rect l="l" t="t" r="r" b="b"/>
            <a:pathLst>
              <a:path w="76834" h="769620">
                <a:moveTo>
                  <a:pt x="76504" y="0"/>
                </a:moveTo>
                <a:lnTo>
                  <a:pt x="0" y="0"/>
                </a:lnTo>
                <a:lnTo>
                  <a:pt x="0" y="13970"/>
                </a:lnTo>
                <a:lnTo>
                  <a:pt x="0" y="755650"/>
                </a:lnTo>
                <a:lnTo>
                  <a:pt x="0" y="769620"/>
                </a:lnTo>
                <a:lnTo>
                  <a:pt x="76504" y="769620"/>
                </a:lnTo>
                <a:lnTo>
                  <a:pt x="76504" y="755650"/>
                </a:lnTo>
                <a:lnTo>
                  <a:pt x="29019" y="755650"/>
                </a:lnTo>
                <a:lnTo>
                  <a:pt x="29019" y="13970"/>
                </a:lnTo>
                <a:lnTo>
                  <a:pt x="76504" y="13970"/>
                </a:lnTo>
                <a:lnTo>
                  <a:pt x="76504" y="0"/>
                </a:lnTo>
                <a:close/>
              </a:path>
            </a:pathLst>
          </a:custGeom>
          <a:solidFill>
            <a:srgbClr val="000000"/>
          </a:solidFill>
        </p:spPr>
        <p:txBody>
          <a:bodyPr wrap="square" lIns="0" tIns="0" rIns="0" bIns="0" rtlCol="0"/>
          <a:lstStyle/>
          <a:p>
            <a:endParaRPr/>
          </a:p>
        </p:txBody>
      </p:sp>
      <p:sp>
        <p:nvSpPr>
          <p:cNvPr id="51" name="object 51"/>
          <p:cNvSpPr txBox="1"/>
          <p:nvPr/>
        </p:nvSpPr>
        <p:spPr>
          <a:xfrm>
            <a:off x="1093114" y="5898591"/>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52" name="object 52"/>
          <p:cNvSpPr txBox="1"/>
          <p:nvPr/>
        </p:nvSpPr>
        <p:spPr>
          <a:xfrm>
            <a:off x="1100734" y="6322263"/>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53" name="object 53"/>
          <p:cNvSpPr txBox="1"/>
          <p:nvPr/>
        </p:nvSpPr>
        <p:spPr>
          <a:xfrm>
            <a:off x="913790" y="6055563"/>
            <a:ext cx="392430" cy="391160"/>
          </a:xfrm>
          <a:prstGeom prst="rect">
            <a:avLst/>
          </a:prstGeom>
        </p:spPr>
        <p:txBody>
          <a:bodyPr vert="horz" wrap="square" lIns="0" tIns="12700" rIns="0" bIns="0" rtlCol="0">
            <a:spAutoFit/>
          </a:bodyPr>
          <a:lstStyle/>
          <a:p>
            <a:pPr marL="38100">
              <a:lnSpc>
                <a:spcPct val="100000"/>
              </a:lnSpc>
              <a:spcBef>
                <a:spcPts val="100"/>
              </a:spcBef>
            </a:pPr>
            <a:r>
              <a:rPr sz="3600" spc="120" baseline="-20833" dirty="0">
                <a:latin typeface="Cambria Math"/>
                <a:cs typeface="Cambria Math"/>
              </a:rPr>
              <a:t>𝜃</a:t>
            </a:r>
            <a:r>
              <a:rPr sz="1750" spc="80" dirty="0">
                <a:latin typeface="Cambria Math"/>
                <a:cs typeface="Cambria Math"/>
              </a:rPr>
              <a:t>2</a:t>
            </a:r>
            <a:endParaRPr sz="1750">
              <a:latin typeface="Cambria Math"/>
              <a:cs typeface="Cambria Math"/>
            </a:endParaRPr>
          </a:p>
        </p:txBody>
      </p:sp>
      <p:sp>
        <p:nvSpPr>
          <p:cNvPr id="54" name="object 54"/>
          <p:cNvSpPr txBox="1"/>
          <p:nvPr/>
        </p:nvSpPr>
        <p:spPr>
          <a:xfrm>
            <a:off x="1467992" y="5951931"/>
            <a:ext cx="2533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endParaRPr sz="2400">
              <a:latin typeface="Cambria Math"/>
              <a:cs typeface="Cambria Math"/>
            </a:endParaRPr>
          </a:p>
        </p:txBody>
      </p:sp>
      <p:sp>
        <p:nvSpPr>
          <p:cNvPr id="55" name="object 55"/>
          <p:cNvSpPr/>
          <p:nvPr/>
        </p:nvSpPr>
        <p:spPr>
          <a:xfrm>
            <a:off x="2238629" y="5797550"/>
            <a:ext cx="76835" cy="769620"/>
          </a:xfrm>
          <a:custGeom>
            <a:avLst/>
            <a:gdLst/>
            <a:ahLst/>
            <a:cxnLst/>
            <a:rect l="l" t="t" r="r" b="b"/>
            <a:pathLst>
              <a:path w="76835" h="769620">
                <a:moveTo>
                  <a:pt x="76454" y="0"/>
                </a:moveTo>
                <a:lnTo>
                  <a:pt x="0" y="0"/>
                </a:lnTo>
                <a:lnTo>
                  <a:pt x="0" y="13970"/>
                </a:lnTo>
                <a:lnTo>
                  <a:pt x="47498" y="13970"/>
                </a:lnTo>
                <a:lnTo>
                  <a:pt x="47498" y="755650"/>
                </a:lnTo>
                <a:lnTo>
                  <a:pt x="0" y="755650"/>
                </a:lnTo>
                <a:lnTo>
                  <a:pt x="0" y="769620"/>
                </a:lnTo>
                <a:lnTo>
                  <a:pt x="76454" y="769620"/>
                </a:lnTo>
                <a:lnTo>
                  <a:pt x="76454" y="755650"/>
                </a:lnTo>
                <a:lnTo>
                  <a:pt x="76454" y="13970"/>
                </a:lnTo>
                <a:lnTo>
                  <a:pt x="76454" y="0"/>
                </a:lnTo>
                <a:close/>
              </a:path>
            </a:pathLst>
          </a:custGeom>
          <a:solidFill>
            <a:srgbClr val="000000"/>
          </a:solidFill>
        </p:spPr>
        <p:txBody>
          <a:bodyPr wrap="square" lIns="0" tIns="0" rIns="0" bIns="0" rtlCol="0"/>
          <a:lstStyle/>
          <a:p>
            <a:endParaRPr/>
          </a:p>
        </p:txBody>
      </p:sp>
      <p:sp>
        <p:nvSpPr>
          <p:cNvPr id="56" name="object 56"/>
          <p:cNvSpPr/>
          <p:nvPr/>
        </p:nvSpPr>
        <p:spPr>
          <a:xfrm>
            <a:off x="1826768" y="5797550"/>
            <a:ext cx="76835" cy="769620"/>
          </a:xfrm>
          <a:custGeom>
            <a:avLst/>
            <a:gdLst/>
            <a:ahLst/>
            <a:cxnLst/>
            <a:rect l="l" t="t" r="r" b="b"/>
            <a:pathLst>
              <a:path w="76835" h="769620">
                <a:moveTo>
                  <a:pt x="76454" y="0"/>
                </a:moveTo>
                <a:lnTo>
                  <a:pt x="0" y="0"/>
                </a:lnTo>
                <a:lnTo>
                  <a:pt x="0" y="13970"/>
                </a:lnTo>
                <a:lnTo>
                  <a:pt x="0" y="755650"/>
                </a:lnTo>
                <a:lnTo>
                  <a:pt x="0" y="769620"/>
                </a:lnTo>
                <a:lnTo>
                  <a:pt x="76454" y="769620"/>
                </a:lnTo>
                <a:lnTo>
                  <a:pt x="76454" y="755650"/>
                </a:lnTo>
                <a:lnTo>
                  <a:pt x="29083" y="755650"/>
                </a:lnTo>
                <a:lnTo>
                  <a:pt x="29083" y="13970"/>
                </a:lnTo>
                <a:lnTo>
                  <a:pt x="76454" y="13970"/>
                </a:lnTo>
                <a:lnTo>
                  <a:pt x="76454" y="0"/>
                </a:lnTo>
                <a:close/>
              </a:path>
            </a:pathLst>
          </a:custGeom>
          <a:solidFill>
            <a:srgbClr val="000000"/>
          </a:solidFill>
        </p:spPr>
        <p:txBody>
          <a:bodyPr wrap="square" lIns="0" tIns="0" rIns="0" bIns="0" rtlCol="0"/>
          <a:lstStyle/>
          <a:p>
            <a:endParaRPr/>
          </a:p>
        </p:txBody>
      </p:sp>
      <p:sp>
        <p:nvSpPr>
          <p:cNvPr id="57" name="object 57"/>
          <p:cNvSpPr txBox="1"/>
          <p:nvPr/>
        </p:nvSpPr>
        <p:spPr>
          <a:xfrm>
            <a:off x="2052066" y="5898591"/>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58" name="object 58"/>
          <p:cNvSpPr txBox="1"/>
          <p:nvPr/>
        </p:nvSpPr>
        <p:spPr>
          <a:xfrm>
            <a:off x="901090" y="5631891"/>
            <a:ext cx="1370965" cy="391160"/>
          </a:xfrm>
          <a:prstGeom prst="rect">
            <a:avLst/>
          </a:prstGeom>
        </p:spPr>
        <p:txBody>
          <a:bodyPr vert="horz" wrap="square" lIns="0" tIns="12700" rIns="0" bIns="0" rtlCol="0">
            <a:spAutoFit/>
          </a:bodyPr>
          <a:lstStyle/>
          <a:p>
            <a:pPr marL="50800">
              <a:lnSpc>
                <a:spcPct val="100000"/>
              </a:lnSpc>
              <a:spcBef>
                <a:spcPts val="100"/>
              </a:spcBef>
              <a:tabLst>
                <a:tab pos="1009650" algn="l"/>
              </a:tabLst>
            </a:pPr>
            <a:r>
              <a:rPr sz="3600" spc="120" baseline="-20833" dirty="0">
                <a:latin typeface="Cambria Math"/>
                <a:cs typeface="Cambria Math"/>
              </a:rPr>
              <a:t>𝜃</a:t>
            </a:r>
            <a:r>
              <a:rPr sz="1750" spc="80" dirty="0">
                <a:latin typeface="Cambria Math"/>
                <a:cs typeface="Cambria Math"/>
              </a:rPr>
              <a:t>2	</a:t>
            </a:r>
            <a:r>
              <a:rPr sz="3600" spc="82" baseline="-20833" dirty="0">
                <a:latin typeface="Cambria Math"/>
                <a:cs typeface="Cambria Math"/>
              </a:rPr>
              <a:t>𝜃</a:t>
            </a:r>
            <a:r>
              <a:rPr sz="1750" spc="55" dirty="0">
                <a:latin typeface="Cambria Math"/>
                <a:cs typeface="Cambria Math"/>
              </a:rPr>
              <a:t>1</a:t>
            </a:r>
            <a:endParaRPr sz="1750">
              <a:latin typeface="Cambria Math"/>
              <a:cs typeface="Cambria Math"/>
            </a:endParaRPr>
          </a:p>
        </p:txBody>
      </p:sp>
      <p:sp>
        <p:nvSpPr>
          <p:cNvPr id="59" name="object 59"/>
          <p:cNvSpPr txBox="1"/>
          <p:nvPr/>
        </p:nvSpPr>
        <p:spPr>
          <a:xfrm>
            <a:off x="2059685" y="6320739"/>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60" name="object 60"/>
          <p:cNvSpPr txBox="1"/>
          <p:nvPr/>
        </p:nvSpPr>
        <p:spPr>
          <a:xfrm>
            <a:off x="1872742" y="6054038"/>
            <a:ext cx="386715" cy="391160"/>
          </a:xfrm>
          <a:prstGeom prst="rect">
            <a:avLst/>
          </a:prstGeom>
        </p:spPr>
        <p:txBody>
          <a:bodyPr vert="horz" wrap="square" lIns="0" tIns="12700" rIns="0" bIns="0" rtlCol="0">
            <a:spAutoFit/>
          </a:bodyPr>
          <a:lstStyle/>
          <a:p>
            <a:pPr marL="38100">
              <a:lnSpc>
                <a:spcPct val="100000"/>
              </a:lnSpc>
              <a:spcBef>
                <a:spcPts val="100"/>
              </a:spcBef>
            </a:pPr>
            <a:r>
              <a:rPr sz="3600" spc="82" baseline="-20833" dirty="0">
                <a:latin typeface="Cambria Math"/>
                <a:cs typeface="Cambria Math"/>
              </a:rPr>
              <a:t>𝜃</a:t>
            </a:r>
            <a:r>
              <a:rPr sz="1750" spc="55" dirty="0">
                <a:latin typeface="Cambria Math"/>
                <a:cs typeface="Cambria Math"/>
              </a:rPr>
              <a:t>1</a:t>
            </a:r>
            <a:endParaRPr sz="1750">
              <a:latin typeface="Cambria Math"/>
              <a:cs typeface="Cambria Math"/>
            </a:endParaRPr>
          </a:p>
        </p:txBody>
      </p:sp>
      <p:sp>
        <p:nvSpPr>
          <p:cNvPr id="61" name="object 61"/>
          <p:cNvSpPr txBox="1"/>
          <p:nvPr/>
        </p:nvSpPr>
        <p:spPr>
          <a:xfrm>
            <a:off x="2404110" y="5951931"/>
            <a:ext cx="47942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a:t>
            </a:r>
            <a:r>
              <a:rPr sz="2400" spc="-95" dirty="0">
                <a:latin typeface="Cambria Math"/>
                <a:cs typeface="Cambria Math"/>
              </a:rPr>
              <a:t> </a:t>
            </a:r>
            <a:r>
              <a:rPr sz="2400" dirty="0">
                <a:latin typeface="Cambria Math"/>
                <a:cs typeface="Cambria Math"/>
              </a:rPr>
              <a:t>𝜂</a:t>
            </a:r>
            <a:endParaRPr sz="2400">
              <a:latin typeface="Cambria Math"/>
              <a:cs typeface="Cambria Math"/>
            </a:endParaRPr>
          </a:p>
        </p:txBody>
      </p:sp>
      <p:sp>
        <p:nvSpPr>
          <p:cNvPr id="62" name="object 62"/>
          <p:cNvSpPr/>
          <p:nvPr/>
        </p:nvSpPr>
        <p:spPr>
          <a:xfrm>
            <a:off x="4614545" y="5797550"/>
            <a:ext cx="76835" cy="769620"/>
          </a:xfrm>
          <a:custGeom>
            <a:avLst/>
            <a:gdLst/>
            <a:ahLst/>
            <a:cxnLst/>
            <a:rect l="l" t="t" r="r" b="b"/>
            <a:pathLst>
              <a:path w="76835" h="769620">
                <a:moveTo>
                  <a:pt x="76454" y="0"/>
                </a:moveTo>
                <a:lnTo>
                  <a:pt x="0" y="0"/>
                </a:lnTo>
                <a:lnTo>
                  <a:pt x="0" y="13970"/>
                </a:lnTo>
                <a:lnTo>
                  <a:pt x="47498" y="13970"/>
                </a:lnTo>
                <a:lnTo>
                  <a:pt x="47498" y="755650"/>
                </a:lnTo>
                <a:lnTo>
                  <a:pt x="0" y="755650"/>
                </a:lnTo>
                <a:lnTo>
                  <a:pt x="0" y="769620"/>
                </a:lnTo>
                <a:lnTo>
                  <a:pt x="76454" y="769620"/>
                </a:lnTo>
                <a:lnTo>
                  <a:pt x="76454" y="755650"/>
                </a:lnTo>
                <a:lnTo>
                  <a:pt x="76454" y="13970"/>
                </a:lnTo>
                <a:lnTo>
                  <a:pt x="76454" y="0"/>
                </a:lnTo>
                <a:close/>
              </a:path>
            </a:pathLst>
          </a:custGeom>
          <a:solidFill>
            <a:srgbClr val="000000"/>
          </a:solidFill>
        </p:spPr>
        <p:txBody>
          <a:bodyPr wrap="square" lIns="0" tIns="0" rIns="0" bIns="0" rtlCol="0"/>
          <a:lstStyle/>
          <a:p>
            <a:endParaRPr/>
          </a:p>
        </p:txBody>
      </p:sp>
      <p:sp>
        <p:nvSpPr>
          <p:cNvPr id="63" name="object 63"/>
          <p:cNvSpPr/>
          <p:nvPr/>
        </p:nvSpPr>
        <p:spPr>
          <a:xfrm>
            <a:off x="2963672" y="5797550"/>
            <a:ext cx="76835" cy="769620"/>
          </a:xfrm>
          <a:custGeom>
            <a:avLst/>
            <a:gdLst/>
            <a:ahLst/>
            <a:cxnLst/>
            <a:rect l="l" t="t" r="r" b="b"/>
            <a:pathLst>
              <a:path w="76835" h="769620">
                <a:moveTo>
                  <a:pt x="76454" y="0"/>
                </a:moveTo>
                <a:lnTo>
                  <a:pt x="0" y="0"/>
                </a:lnTo>
                <a:lnTo>
                  <a:pt x="0" y="13970"/>
                </a:lnTo>
                <a:lnTo>
                  <a:pt x="0" y="755650"/>
                </a:lnTo>
                <a:lnTo>
                  <a:pt x="0" y="769620"/>
                </a:lnTo>
                <a:lnTo>
                  <a:pt x="76454" y="769620"/>
                </a:lnTo>
                <a:lnTo>
                  <a:pt x="76454" y="755650"/>
                </a:lnTo>
                <a:lnTo>
                  <a:pt x="29083" y="755650"/>
                </a:lnTo>
                <a:lnTo>
                  <a:pt x="29083" y="13970"/>
                </a:lnTo>
                <a:lnTo>
                  <a:pt x="76454" y="13970"/>
                </a:lnTo>
                <a:lnTo>
                  <a:pt x="76454" y="0"/>
                </a:lnTo>
                <a:close/>
              </a:path>
            </a:pathLst>
          </a:custGeom>
          <a:solidFill>
            <a:srgbClr val="000000"/>
          </a:solidFill>
        </p:spPr>
        <p:txBody>
          <a:bodyPr wrap="square" lIns="0" tIns="0" rIns="0" bIns="0" rtlCol="0"/>
          <a:lstStyle/>
          <a:p>
            <a:endParaRPr/>
          </a:p>
        </p:txBody>
      </p:sp>
      <p:sp>
        <p:nvSpPr>
          <p:cNvPr id="64" name="object 64"/>
          <p:cNvSpPr/>
          <p:nvPr/>
        </p:nvSpPr>
        <p:spPr>
          <a:xfrm>
            <a:off x="3415410" y="5836449"/>
            <a:ext cx="521334" cy="282575"/>
          </a:xfrm>
          <a:custGeom>
            <a:avLst/>
            <a:gdLst/>
            <a:ahLst/>
            <a:cxnLst/>
            <a:rect l="l" t="t" r="r" b="b"/>
            <a:pathLst>
              <a:path w="521335" h="282575">
                <a:moveTo>
                  <a:pt x="430911" y="0"/>
                </a:moveTo>
                <a:lnTo>
                  <a:pt x="426974" y="11468"/>
                </a:lnTo>
                <a:lnTo>
                  <a:pt x="443281" y="18556"/>
                </a:lnTo>
                <a:lnTo>
                  <a:pt x="457326" y="28373"/>
                </a:lnTo>
                <a:lnTo>
                  <a:pt x="485850" y="73881"/>
                </a:lnTo>
                <a:lnTo>
                  <a:pt x="494145" y="115667"/>
                </a:lnTo>
                <a:lnTo>
                  <a:pt x="495173" y="139750"/>
                </a:lnTo>
                <a:lnTo>
                  <a:pt x="494127" y="164654"/>
                </a:lnTo>
                <a:lnTo>
                  <a:pt x="485796" y="207589"/>
                </a:lnTo>
                <a:lnTo>
                  <a:pt x="457374" y="253828"/>
                </a:lnTo>
                <a:lnTo>
                  <a:pt x="427354" y="270865"/>
                </a:lnTo>
                <a:lnTo>
                  <a:pt x="430911" y="282333"/>
                </a:lnTo>
                <a:lnTo>
                  <a:pt x="469407" y="264264"/>
                </a:lnTo>
                <a:lnTo>
                  <a:pt x="497713" y="232994"/>
                </a:lnTo>
                <a:lnTo>
                  <a:pt x="515143" y="191115"/>
                </a:lnTo>
                <a:lnTo>
                  <a:pt x="520953" y="141236"/>
                </a:lnTo>
                <a:lnTo>
                  <a:pt x="519501" y="115357"/>
                </a:lnTo>
                <a:lnTo>
                  <a:pt x="507880" y="69484"/>
                </a:lnTo>
                <a:lnTo>
                  <a:pt x="484757" y="32139"/>
                </a:lnTo>
                <a:lnTo>
                  <a:pt x="451367" y="7393"/>
                </a:lnTo>
                <a:lnTo>
                  <a:pt x="430911" y="0"/>
                </a:lnTo>
                <a:close/>
              </a:path>
              <a:path w="521335" h="282575">
                <a:moveTo>
                  <a:pt x="90042" y="0"/>
                </a:moveTo>
                <a:lnTo>
                  <a:pt x="51641" y="18107"/>
                </a:lnTo>
                <a:lnTo>
                  <a:pt x="23240" y="49491"/>
                </a:lnTo>
                <a:lnTo>
                  <a:pt x="5810" y="91440"/>
                </a:lnTo>
                <a:lnTo>
                  <a:pt x="0" y="141236"/>
                </a:lnTo>
                <a:lnTo>
                  <a:pt x="1452" y="167175"/>
                </a:lnTo>
                <a:lnTo>
                  <a:pt x="13073" y="213056"/>
                </a:lnTo>
                <a:lnTo>
                  <a:pt x="36125" y="250279"/>
                </a:lnTo>
                <a:lnTo>
                  <a:pt x="69514" y="274949"/>
                </a:lnTo>
                <a:lnTo>
                  <a:pt x="90042" y="282333"/>
                </a:lnTo>
                <a:lnTo>
                  <a:pt x="93599" y="270865"/>
                </a:lnTo>
                <a:lnTo>
                  <a:pt x="77531" y="263743"/>
                </a:lnTo>
                <a:lnTo>
                  <a:pt x="63642" y="253828"/>
                </a:lnTo>
                <a:lnTo>
                  <a:pt x="35210" y="207589"/>
                </a:lnTo>
                <a:lnTo>
                  <a:pt x="26828" y="164654"/>
                </a:lnTo>
                <a:lnTo>
                  <a:pt x="25780" y="139750"/>
                </a:lnTo>
                <a:lnTo>
                  <a:pt x="26828" y="115667"/>
                </a:lnTo>
                <a:lnTo>
                  <a:pt x="35210" y="73881"/>
                </a:lnTo>
                <a:lnTo>
                  <a:pt x="63753" y="28373"/>
                </a:lnTo>
                <a:lnTo>
                  <a:pt x="94106" y="11468"/>
                </a:lnTo>
                <a:lnTo>
                  <a:pt x="90042" y="0"/>
                </a:lnTo>
                <a:close/>
              </a:path>
            </a:pathLst>
          </a:custGeom>
          <a:solidFill>
            <a:srgbClr val="000000"/>
          </a:solidFill>
        </p:spPr>
        <p:txBody>
          <a:bodyPr wrap="square" lIns="0" tIns="0" rIns="0" bIns="0" rtlCol="0"/>
          <a:lstStyle/>
          <a:p>
            <a:endParaRPr/>
          </a:p>
        </p:txBody>
      </p:sp>
      <p:sp>
        <p:nvSpPr>
          <p:cNvPr id="65" name="object 65"/>
          <p:cNvSpPr txBox="1"/>
          <p:nvPr/>
        </p:nvSpPr>
        <p:spPr>
          <a:xfrm>
            <a:off x="3657091" y="5898591"/>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1</a:t>
            </a:r>
            <a:endParaRPr sz="1750">
              <a:latin typeface="Cambria Math"/>
              <a:cs typeface="Cambria Math"/>
            </a:endParaRPr>
          </a:p>
        </p:txBody>
      </p:sp>
      <p:sp>
        <p:nvSpPr>
          <p:cNvPr id="66" name="object 66"/>
          <p:cNvSpPr txBox="1"/>
          <p:nvPr/>
        </p:nvSpPr>
        <p:spPr>
          <a:xfrm>
            <a:off x="3012694" y="5747715"/>
            <a:ext cx="1617980" cy="391160"/>
          </a:xfrm>
          <a:prstGeom prst="rect">
            <a:avLst/>
          </a:prstGeom>
        </p:spPr>
        <p:txBody>
          <a:bodyPr vert="horz" wrap="square" lIns="0" tIns="12700" rIns="0" bIns="0" rtlCol="0">
            <a:spAutoFit/>
          </a:bodyPr>
          <a:lstStyle/>
          <a:p>
            <a:pPr marL="38100">
              <a:lnSpc>
                <a:spcPct val="100000"/>
              </a:lnSpc>
              <a:spcBef>
                <a:spcPts val="100"/>
              </a:spcBef>
              <a:tabLst>
                <a:tab pos="502284" algn="l"/>
                <a:tab pos="949325" algn="l"/>
              </a:tabLst>
            </a:pPr>
            <a:r>
              <a:rPr sz="2400" spc="-5" dirty="0">
                <a:latin typeface="Cambria Math"/>
                <a:cs typeface="Cambria Math"/>
              </a:rPr>
              <a:t>𝜕𝐿	</a:t>
            </a:r>
            <a:r>
              <a:rPr sz="2400" spc="60" dirty="0">
                <a:latin typeface="Cambria Math"/>
                <a:cs typeface="Cambria Math"/>
              </a:rPr>
              <a:t>𝜃</a:t>
            </a:r>
            <a:r>
              <a:rPr sz="2625" spc="89" baseline="28571" dirty="0">
                <a:latin typeface="Cambria Math"/>
                <a:cs typeface="Cambria Math"/>
              </a:rPr>
              <a:t>1	</a:t>
            </a:r>
            <a:r>
              <a:rPr sz="3600" spc="-52" baseline="2314" dirty="0">
                <a:latin typeface="Cambria Math"/>
                <a:cs typeface="Cambria Math"/>
              </a:rPr>
              <a:t>Τ</a:t>
            </a:r>
            <a:r>
              <a:rPr sz="2400" spc="-35" dirty="0">
                <a:latin typeface="Cambria Math"/>
                <a:cs typeface="Cambria Math"/>
              </a:rPr>
              <a:t>𝜕𝜃</a:t>
            </a:r>
            <a:r>
              <a:rPr sz="2625" spc="-52" baseline="-15873" dirty="0">
                <a:latin typeface="Cambria Math"/>
                <a:cs typeface="Cambria Math"/>
              </a:rPr>
              <a:t>1</a:t>
            </a:r>
            <a:endParaRPr sz="2625" baseline="-15873">
              <a:latin typeface="Cambria Math"/>
              <a:cs typeface="Cambria Math"/>
            </a:endParaRPr>
          </a:p>
        </p:txBody>
      </p:sp>
      <p:sp>
        <p:nvSpPr>
          <p:cNvPr id="67" name="object 67"/>
          <p:cNvSpPr/>
          <p:nvPr/>
        </p:nvSpPr>
        <p:spPr>
          <a:xfrm>
            <a:off x="3412363" y="6258598"/>
            <a:ext cx="521334" cy="282575"/>
          </a:xfrm>
          <a:custGeom>
            <a:avLst/>
            <a:gdLst/>
            <a:ahLst/>
            <a:cxnLst/>
            <a:rect l="l" t="t" r="r" b="b"/>
            <a:pathLst>
              <a:path w="521335" h="282575">
                <a:moveTo>
                  <a:pt x="430911" y="0"/>
                </a:moveTo>
                <a:lnTo>
                  <a:pt x="426974" y="11468"/>
                </a:lnTo>
                <a:lnTo>
                  <a:pt x="443281" y="18556"/>
                </a:lnTo>
                <a:lnTo>
                  <a:pt x="457326" y="28373"/>
                </a:lnTo>
                <a:lnTo>
                  <a:pt x="485850" y="73881"/>
                </a:lnTo>
                <a:lnTo>
                  <a:pt x="494145" y="115667"/>
                </a:lnTo>
                <a:lnTo>
                  <a:pt x="495173" y="139750"/>
                </a:lnTo>
                <a:lnTo>
                  <a:pt x="494127" y="164654"/>
                </a:lnTo>
                <a:lnTo>
                  <a:pt x="485796" y="207589"/>
                </a:lnTo>
                <a:lnTo>
                  <a:pt x="457374" y="253828"/>
                </a:lnTo>
                <a:lnTo>
                  <a:pt x="427354" y="270865"/>
                </a:lnTo>
                <a:lnTo>
                  <a:pt x="430911" y="282333"/>
                </a:lnTo>
                <a:lnTo>
                  <a:pt x="469407" y="264264"/>
                </a:lnTo>
                <a:lnTo>
                  <a:pt x="497713" y="232994"/>
                </a:lnTo>
                <a:lnTo>
                  <a:pt x="515143" y="191115"/>
                </a:lnTo>
                <a:lnTo>
                  <a:pt x="520953" y="141236"/>
                </a:lnTo>
                <a:lnTo>
                  <a:pt x="519501" y="115357"/>
                </a:lnTo>
                <a:lnTo>
                  <a:pt x="507880" y="69484"/>
                </a:lnTo>
                <a:lnTo>
                  <a:pt x="484757" y="32139"/>
                </a:lnTo>
                <a:lnTo>
                  <a:pt x="451367" y="7393"/>
                </a:lnTo>
                <a:lnTo>
                  <a:pt x="430911" y="0"/>
                </a:lnTo>
                <a:close/>
              </a:path>
              <a:path w="521335" h="282575">
                <a:moveTo>
                  <a:pt x="90042" y="0"/>
                </a:moveTo>
                <a:lnTo>
                  <a:pt x="51641" y="18107"/>
                </a:lnTo>
                <a:lnTo>
                  <a:pt x="23240" y="49491"/>
                </a:lnTo>
                <a:lnTo>
                  <a:pt x="5810" y="91440"/>
                </a:lnTo>
                <a:lnTo>
                  <a:pt x="0" y="141236"/>
                </a:lnTo>
                <a:lnTo>
                  <a:pt x="1452" y="167175"/>
                </a:lnTo>
                <a:lnTo>
                  <a:pt x="13073" y="213056"/>
                </a:lnTo>
                <a:lnTo>
                  <a:pt x="36125" y="250279"/>
                </a:lnTo>
                <a:lnTo>
                  <a:pt x="69514" y="274949"/>
                </a:lnTo>
                <a:lnTo>
                  <a:pt x="90042" y="282333"/>
                </a:lnTo>
                <a:lnTo>
                  <a:pt x="93599" y="270865"/>
                </a:lnTo>
                <a:lnTo>
                  <a:pt x="77531" y="263743"/>
                </a:lnTo>
                <a:lnTo>
                  <a:pt x="63642" y="253828"/>
                </a:lnTo>
                <a:lnTo>
                  <a:pt x="35210" y="207589"/>
                </a:lnTo>
                <a:lnTo>
                  <a:pt x="26828" y="164654"/>
                </a:lnTo>
                <a:lnTo>
                  <a:pt x="25781" y="139750"/>
                </a:lnTo>
                <a:lnTo>
                  <a:pt x="26828" y="115667"/>
                </a:lnTo>
                <a:lnTo>
                  <a:pt x="35210" y="73881"/>
                </a:lnTo>
                <a:lnTo>
                  <a:pt x="63754" y="28373"/>
                </a:lnTo>
                <a:lnTo>
                  <a:pt x="94107" y="11468"/>
                </a:lnTo>
                <a:lnTo>
                  <a:pt x="90042" y="0"/>
                </a:lnTo>
                <a:close/>
              </a:path>
            </a:pathLst>
          </a:custGeom>
          <a:solidFill>
            <a:srgbClr val="000000"/>
          </a:solidFill>
        </p:spPr>
        <p:txBody>
          <a:bodyPr wrap="square" lIns="0" tIns="0" rIns="0" bIns="0" rtlCol="0"/>
          <a:lstStyle/>
          <a:p>
            <a:endParaRPr/>
          </a:p>
        </p:txBody>
      </p:sp>
      <p:sp>
        <p:nvSpPr>
          <p:cNvPr id="68" name="object 68"/>
          <p:cNvSpPr txBox="1"/>
          <p:nvPr/>
        </p:nvSpPr>
        <p:spPr>
          <a:xfrm>
            <a:off x="3661664" y="6320739"/>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69" name="object 69"/>
          <p:cNvSpPr txBox="1"/>
          <p:nvPr/>
        </p:nvSpPr>
        <p:spPr>
          <a:xfrm>
            <a:off x="3009645" y="6169863"/>
            <a:ext cx="1625600" cy="391160"/>
          </a:xfrm>
          <a:prstGeom prst="rect">
            <a:avLst/>
          </a:prstGeom>
        </p:spPr>
        <p:txBody>
          <a:bodyPr vert="horz" wrap="square" lIns="0" tIns="12700" rIns="0" bIns="0" rtlCol="0">
            <a:spAutoFit/>
          </a:bodyPr>
          <a:lstStyle/>
          <a:p>
            <a:pPr marL="38100">
              <a:lnSpc>
                <a:spcPct val="100000"/>
              </a:lnSpc>
              <a:spcBef>
                <a:spcPts val="100"/>
              </a:spcBef>
              <a:tabLst>
                <a:tab pos="502284" algn="l"/>
                <a:tab pos="949325" algn="l"/>
              </a:tabLst>
            </a:pPr>
            <a:r>
              <a:rPr sz="2400" spc="-5" dirty="0">
                <a:latin typeface="Cambria Math"/>
                <a:cs typeface="Cambria Math"/>
              </a:rPr>
              <a:t>𝜕𝐿	</a:t>
            </a:r>
            <a:r>
              <a:rPr sz="2400" spc="60" dirty="0">
                <a:latin typeface="Cambria Math"/>
                <a:cs typeface="Cambria Math"/>
              </a:rPr>
              <a:t>𝜃</a:t>
            </a:r>
            <a:r>
              <a:rPr sz="2625" spc="89" baseline="28571" dirty="0">
                <a:latin typeface="Cambria Math"/>
                <a:cs typeface="Cambria Math"/>
              </a:rPr>
              <a:t>1	</a:t>
            </a:r>
            <a:r>
              <a:rPr sz="3600" spc="-30" baseline="2314" dirty="0">
                <a:latin typeface="Cambria Math"/>
                <a:cs typeface="Cambria Math"/>
              </a:rPr>
              <a:t>Τ</a:t>
            </a:r>
            <a:r>
              <a:rPr sz="2400" spc="-20" dirty="0">
                <a:latin typeface="Cambria Math"/>
                <a:cs typeface="Cambria Math"/>
              </a:rPr>
              <a:t>𝜕𝜃</a:t>
            </a:r>
            <a:r>
              <a:rPr sz="2625" spc="-30" baseline="-15873" dirty="0">
                <a:latin typeface="Cambria Math"/>
                <a:cs typeface="Cambria Math"/>
              </a:rPr>
              <a:t>2</a:t>
            </a:r>
            <a:endParaRPr sz="2625" baseline="-15873">
              <a:latin typeface="Cambria Math"/>
              <a:cs typeface="Cambria Math"/>
            </a:endParaRPr>
          </a:p>
        </p:txBody>
      </p:sp>
      <p:sp>
        <p:nvSpPr>
          <p:cNvPr id="70" name="object 70"/>
          <p:cNvSpPr/>
          <p:nvPr/>
        </p:nvSpPr>
        <p:spPr>
          <a:xfrm>
            <a:off x="7563611" y="6077458"/>
            <a:ext cx="521334" cy="282575"/>
          </a:xfrm>
          <a:custGeom>
            <a:avLst/>
            <a:gdLst/>
            <a:ahLst/>
            <a:cxnLst/>
            <a:rect l="l" t="t" r="r" b="b"/>
            <a:pathLst>
              <a:path w="521334" h="282575">
                <a:moveTo>
                  <a:pt x="430911" y="0"/>
                </a:moveTo>
                <a:lnTo>
                  <a:pt x="426974" y="11455"/>
                </a:lnTo>
                <a:lnTo>
                  <a:pt x="443281" y="18549"/>
                </a:lnTo>
                <a:lnTo>
                  <a:pt x="457326" y="28367"/>
                </a:lnTo>
                <a:lnTo>
                  <a:pt x="485870" y="73880"/>
                </a:lnTo>
                <a:lnTo>
                  <a:pt x="494252" y="115661"/>
                </a:lnTo>
                <a:lnTo>
                  <a:pt x="495300" y="139750"/>
                </a:lnTo>
                <a:lnTo>
                  <a:pt x="494252" y="164648"/>
                </a:lnTo>
                <a:lnTo>
                  <a:pt x="485870" y="207582"/>
                </a:lnTo>
                <a:lnTo>
                  <a:pt x="457374" y="253822"/>
                </a:lnTo>
                <a:lnTo>
                  <a:pt x="427355" y="270865"/>
                </a:lnTo>
                <a:lnTo>
                  <a:pt x="430911" y="282320"/>
                </a:lnTo>
                <a:lnTo>
                  <a:pt x="469471" y="264261"/>
                </a:lnTo>
                <a:lnTo>
                  <a:pt x="497840" y="232981"/>
                </a:lnTo>
                <a:lnTo>
                  <a:pt x="515159" y="191109"/>
                </a:lnTo>
                <a:lnTo>
                  <a:pt x="520954" y="141236"/>
                </a:lnTo>
                <a:lnTo>
                  <a:pt x="519501" y="115355"/>
                </a:lnTo>
                <a:lnTo>
                  <a:pt x="507880" y="69474"/>
                </a:lnTo>
                <a:lnTo>
                  <a:pt x="484828" y="32127"/>
                </a:lnTo>
                <a:lnTo>
                  <a:pt x="451439" y="7386"/>
                </a:lnTo>
                <a:lnTo>
                  <a:pt x="430911" y="0"/>
                </a:lnTo>
                <a:close/>
              </a:path>
              <a:path w="521334" h="282575">
                <a:moveTo>
                  <a:pt x="90043" y="0"/>
                </a:moveTo>
                <a:lnTo>
                  <a:pt x="51657" y="18095"/>
                </a:lnTo>
                <a:lnTo>
                  <a:pt x="23368" y="49479"/>
                </a:lnTo>
                <a:lnTo>
                  <a:pt x="5826" y="91433"/>
                </a:lnTo>
                <a:lnTo>
                  <a:pt x="0" y="141236"/>
                </a:lnTo>
                <a:lnTo>
                  <a:pt x="1452" y="167173"/>
                </a:lnTo>
                <a:lnTo>
                  <a:pt x="13073" y="213045"/>
                </a:lnTo>
                <a:lnTo>
                  <a:pt x="36125" y="250274"/>
                </a:lnTo>
                <a:lnTo>
                  <a:pt x="69514" y="274943"/>
                </a:lnTo>
                <a:lnTo>
                  <a:pt x="90043" y="282320"/>
                </a:lnTo>
                <a:lnTo>
                  <a:pt x="93599" y="270865"/>
                </a:lnTo>
                <a:lnTo>
                  <a:pt x="77549" y="263738"/>
                </a:lnTo>
                <a:lnTo>
                  <a:pt x="63690" y="253822"/>
                </a:lnTo>
                <a:lnTo>
                  <a:pt x="35210" y="207582"/>
                </a:lnTo>
                <a:lnTo>
                  <a:pt x="26828" y="164648"/>
                </a:lnTo>
                <a:lnTo>
                  <a:pt x="25781" y="139750"/>
                </a:lnTo>
                <a:lnTo>
                  <a:pt x="26828" y="115661"/>
                </a:lnTo>
                <a:lnTo>
                  <a:pt x="35210" y="73880"/>
                </a:lnTo>
                <a:lnTo>
                  <a:pt x="63801" y="28367"/>
                </a:lnTo>
                <a:lnTo>
                  <a:pt x="94107" y="11455"/>
                </a:lnTo>
                <a:lnTo>
                  <a:pt x="90043" y="0"/>
                </a:lnTo>
                <a:close/>
              </a:path>
            </a:pathLst>
          </a:custGeom>
          <a:solidFill>
            <a:srgbClr val="000000"/>
          </a:solidFill>
        </p:spPr>
        <p:txBody>
          <a:bodyPr wrap="square" lIns="0" tIns="0" rIns="0" bIns="0" rtlCol="0"/>
          <a:lstStyle/>
          <a:p>
            <a:endParaRPr/>
          </a:p>
        </p:txBody>
      </p:sp>
      <p:sp>
        <p:nvSpPr>
          <p:cNvPr id="71" name="object 71"/>
          <p:cNvSpPr txBox="1"/>
          <p:nvPr/>
        </p:nvSpPr>
        <p:spPr>
          <a:xfrm>
            <a:off x="5576315" y="5988811"/>
            <a:ext cx="2436495" cy="391160"/>
          </a:xfrm>
          <a:prstGeom prst="rect">
            <a:avLst/>
          </a:prstGeom>
        </p:spPr>
        <p:txBody>
          <a:bodyPr vert="horz" wrap="square" lIns="0" tIns="12700" rIns="0" bIns="0" rtlCol="0">
            <a:spAutoFit/>
          </a:bodyPr>
          <a:lstStyle/>
          <a:p>
            <a:pPr marL="38100">
              <a:lnSpc>
                <a:spcPct val="100000"/>
              </a:lnSpc>
              <a:spcBef>
                <a:spcPts val="100"/>
              </a:spcBef>
              <a:tabLst>
                <a:tab pos="2087880" algn="l"/>
              </a:tabLst>
            </a:pPr>
            <a:r>
              <a:rPr sz="2400" spc="80" dirty="0">
                <a:latin typeface="Cambria Math"/>
                <a:cs typeface="Cambria Math"/>
              </a:rPr>
              <a:t>𝜃</a:t>
            </a:r>
            <a:r>
              <a:rPr sz="2625" spc="120" baseline="28571" dirty="0">
                <a:latin typeface="Cambria Math"/>
                <a:cs typeface="Cambria Math"/>
              </a:rPr>
              <a:t>2</a:t>
            </a:r>
            <a:r>
              <a:rPr sz="2625" spc="569" baseline="28571" dirty="0">
                <a:latin typeface="Cambria Math"/>
                <a:cs typeface="Cambria Math"/>
              </a:rPr>
              <a:t> </a:t>
            </a:r>
            <a:r>
              <a:rPr sz="2400" dirty="0">
                <a:latin typeface="Cambria Math"/>
                <a:cs typeface="Cambria Math"/>
              </a:rPr>
              <a:t>=</a:t>
            </a:r>
            <a:r>
              <a:rPr sz="2400" spc="130" dirty="0">
                <a:latin typeface="Cambria Math"/>
                <a:cs typeface="Cambria Math"/>
              </a:rPr>
              <a:t> </a:t>
            </a:r>
            <a:r>
              <a:rPr sz="2400" spc="55" dirty="0">
                <a:latin typeface="Cambria Math"/>
                <a:cs typeface="Cambria Math"/>
              </a:rPr>
              <a:t>𝜃</a:t>
            </a:r>
            <a:r>
              <a:rPr sz="2625" spc="82" baseline="28571" dirty="0">
                <a:latin typeface="Cambria Math"/>
                <a:cs typeface="Cambria Math"/>
              </a:rPr>
              <a:t>1</a:t>
            </a:r>
            <a:r>
              <a:rPr sz="2625" spc="345" baseline="28571" dirty="0">
                <a:latin typeface="Cambria Math"/>
                <a:cs typeface="Cambria Math"/>
              </a:rPr>
              <a:t> </a:t>
            </a:r>
            <a:r>
              <a:rPr sz="2400" dirty="0">
                <a:latin typeface="Cambria Math"/>
                <a:cs typeface="Cambria Math"/>
              </a:rPr>
              <a:t>−</a:t>
            </a:r>
            <a:r>
              <a:rPr sz="2400" spc="10" dirty="0">
                <a:latin typeface="Cambria Math"/>
                <a:cs typeface="Cambria Math"/>
              </a:rPr>
              <a:t> </a:t>
            </a:r>
            <a:r>
              <a:rPr sz="2400" spc="-310" dirty="0">
                <a:latin typeface="Cambria Math"/>
                <a:cs typeface="Cambria Math"/>
              </a:rPr>
              <a:t>𝜂</a:t>
            </a:r>
            <a:r>
              <a:rPr lang="en-TW" dirty="0"/>
              <a:t> ▽ </a:t>
            </a:r>
            <a:r>
              <a:rPr sz="2400" spc="-310" dirty="0">
                <a:latin typeface="Cambria Math"/>
                <a:cs typeface="Cambria Math"/>
              </a:rPr>
              <a:t>𝐿	</a:t>
            </a:r>
            <a:r>
              <a:rPr sz="2400" spc="55" dirty="0">
                <a:latin typeface="Cambria Math"/>
                <a:cs typeface="Cambria Math"/>
              </a:rPr>
              <a:t>𝜃</a:t>
            </a:r>
            <a:r>
              <a:rPr sz="2625" spc="82" baseline="28571" dirty="0">
                <a:latin typeface="Cambria Math"/>
                <a:cs typeface="Cambria Math"/>
              </a:rPr>
              <a:t>1</a:t>
            </a:r>
            <a:endParaRPr sz="2625" baseline="28571" dirty="0">
              <a:latin typeface="Cambria Math"/>
              <a:cs typeface="Cambria Math"/>
            </a:endParaRPr>
          </a:p>
        </p:txBody>
      </p:sp>
      <p:grpSp>
        <p:nvGrpSpPr>
          <p:cNvPr id="72" name="object 72"/>
          <p:cNvGrpSpPr/>
          <p:nvPr/>
        </p:nvGrpSpPr>
        <p:grpSpPr>
          <a:xfrm>
            <a:off x="4870703" y="5964935"/>
            <a:ext cx="513715" cy="474345"/>
            <a:chOff x="4870703" y="5964935"/>
            <a:chExt cx="513715" cy="474345"/>
          </a:xfrm>
        </p:grpSpPr>
        <p:sp>
          <p:nvSpPr>
            <p:cNvPr id="73" name="object 73"/>
            <p:cNvSpPr/>
            <p:nvPr/>
          </p:nvSpPr>
          <p:spPr>
            <a:xfrm>
              <a:off x="4876799" y="5971031"/>
              <a:ext cx="501650" cy="462280"/>
            </a:xfrm>
            <a:custGeom>
              <a:avLst/>
              <a:gdLst/>
              <a:ahLst/>
              <a:cxnLst/>
              <a:rect l="l" t="t" r="r" b="b"/>
              <a:pathLst>
                <a:path w="501650" h="462279">
                  <a:moveTo>
                    <a:pt x="270510" y="0"/>
                  </a:moveTo>
                  <a:lnTo>
                    <a:pt x="270510" y="115443"/>
                  </a:lnTo>
                  <a:lnTo>
                    <a:pt x="0" y="115443"/>
                  </a:lnTo>
                  <a:lnTo>
                    <a:pt x="0" y="346329"/>
                  </a:lnTo>
                  <a:lnTo>
                    <a:pt x="270510" y="346329"/>
                  </a:lnTo>
                  <a:lnTo>
                    <a:pt x="270510" y="461772"/>
                  </a:lnTo>
                  <a:lnTo>
                    <a:pt x="501396" y="230886"/>
                  </a:lnTo>
                  <a:lnTo>
                    <a:pt x="270510" y="0"/>
                  </a:lnTo>
                  <a:close/>
                </a:path>
              </a:pathLst>
            </a:custGeom>
            <a:solidFill>
              <a:srgbClr val="000000"/>
            </a:solidFill>
          </p:spPr>
          <p:txBody>
            <a:bodyPr wrap="square" lIns="0" tIns="0" rIns="0" bIns="0" rtlCol="0"/>
            <a:lstStyle/>
            <a:p>
              <a:endParaRPr/>
            </a:p>
          </p:txBody>
        </p:sp>
        <p:sp>
          <p:nvSpPr>
            <p:cNvPr id="74" name="object 74"/>
            <p:cNvSpPr/>
            <p:nvPr/>
          </p:nvSpPr>
          <p:spPr>
            <a:xfrm>
              <a:off x="4876799" y="5971031"/>
              <a:ext cx="501650" cy="462280"/>
            </a:xfrm>
            <a:custGeom>
              <a:avLst/>
              <a:gdLst/>
              <a:ahLst/>
              <a:cxnLst/>
              <a:rect l="l" t="t" r="r" b="b"/>
              <a:pathLst>
                <a:path w="501650" h="462279">
                  <a:moveTo>
                    <a:pt x="0" y="115443"/>
                  </a:moveTo>
                  <a:lnTo>
                    <a:pt x="270510" y="115443"/>
                  </a:lnTo>
                  <a:lnTo>
                    <a:pt x="270510" y="0"/>
                  </a:lnTo>
                  <a:lnTo>
                    <a:pt x="501396" y="230886"/>
                  </a:lnTo>
                  <a:lnTo>
                    <a:pt x="270510" y="461772"/>
                  </a:lnTo>
                  <a:lnTo>
                    <a:pt x="270510" y="346329"/>
                  </a:lnTo>
                  <a:lnTo>
                    <a:pt x="0" y="346329"/>
                  </a:lnTo>
                  <a:lnTo>
                    <a:pt x="0" y="115443"/>
                  </a:lnTo>
                  <a:close/>
                </a:path>
              </a:pathLst>
            </a:custGeom>
            <a:ln w="12191">
              <a:solidFill>
                <a:srgbClr val="000000"/>
              </a:solidFill>
            </a:ln>
          </p:spPr>
          <p:txBody>
            <a:bodyPr wrap="square" lIns="0" tIns="0" rIns="0" bIns="0" rtlCol="0"/>
            <a:lstStyle/>
            <a:p>
              <a:endParaRPr/>
            </a:p>
          </p:txBody>
        </p:sp>
      </p:grpSp>
      <p:sp>
        <p:nvSpPr>
          <p:cNvPr id="75" name="object 75"/>
          <p:cNvSpPr/>
          <p:nvPr/>
        </p:nvSpPr>
        <p:spPr>
          <a:xfrm>
            <a:off x="0" y="3276600"/>
            <a:ext cx="9144000" cy="76200"/>
          </a:xfrm>
          <a:custGeom>
            <a:avLst/>
            <a:gdLst/>
            <a:ahLst/>
            <a:cxnLst/>
            <a:rect l="l" t="t" r="r" b="b"/>
            <a:pathLst>
              <a:path w="9144000" h="76200">
                <a:moveTo>
                  <a:pt x="0" y="0"/>
                </a:moveTo>
                <a:lnTo>
                  <a:pt x="0" y="76200"/>
                </a:lnTo>
                <a:lnTo>
                  <a:pt x="9143999" y="76200"/>
                </a:lnTo>
                <a:lnTo>
                  <a:pt x="9143999" y="0"/>
                </a:lnTo>
                <a:lnTo>
                  <a:pt x="0" y="0"/>
                </a:lnTo>
                <a:close/>
              </a:path>
            </a:pathLst>
          </a:custGeom>
          <a:solidFill>
            <a:srgbClr val="006FC0"/>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950464"/>
            <a:ext cx="8783955" cy="3601720"/>
            <a:chOff x="0" y="2950464"/>
            <a:chExt cx="8783955" cy="3601720"/>
          </a:xfrm>
        </p:grpSpPr>
        <p:pic>
          <p:nvPicPr>
            <p:cNvPr id="3" name="object 3"/>
            <p:cNvPicPr/>
            <p:nvPr/>
          </p:nvPicPr>
          <p:blipFill>
            <a:blip r:embed="rId3" cstate="print"/>
            <a:stretch>
              <a:fillRect/>
            </a:stretch>
          </p:blipFill>
          <p:spPr>
            <a:xfrm>
              <a:off x="4635356" y="3273953"/>
              <a:ext cx="4148432" cy="3221720"/>
            </a:xfrm>
            <a:prstGeom prst="rect">
              <a:avLst/>
            </a:prstGeom>
          </p:spPr>
        </p:pic>
        <p:pic>
          <p:nvPicPr>
            <p:cNvPr id="4" name="object 4"/>
            <p:cNvPicPr/>
            <p:nvPr/>
          </p:nvPicPr>
          <p:blipFill>
            <a:blip r:embed="rId4" cstate="print"/>
            <a:stretch>
              <a:fillRect/>
            </a:stretch>
          </p:blipFill>
          <p:spPr>
            <a:xfrm>
              <a:off x="0" y="2950464"/>
              <a:ext cx="4800600" cy="3601212"/>
            </a:xfrm>
            <a:prstGeom prst="rect">
              <a:avLst/>
            </a:prstGeom>
          </p:spPr>
        </p:pic>
        <p:pic>
          <p:nvPicPr>
            <p:cNvPr id="5" name="object 5"/>
            <p:cNvPicPr/>
            <p:nvPr/>
          </p:nvPicPr>
          <p:blipFill>
            <a:blip r:embed="rId5" cstate="print"/>
            <a:stretch>
              <a:fillRect/>
            </a:stretch>
          </p:blipFill>
          <p:spPr>
            <a:xfrm>
              <a:off x="5158740" y="5462016"/>
              <a:ext cx="1874519" cy="943368"/>
            </a:xfrm>
            <a:prstGeom prst="rect">
              <a:avLst/>
            </a:prstGeom>
          </p:spPr>
        </p:pic>
        <p:pic>
          <p:nvPicPr>
            <p:cNvPr id="6" name="object 6"/>
            <p:cNvPicPr/>
            <p:nvPr/>
          </p:nvPicPr>
          <p:blipFill>
            <a:blip r:embed="rId6" cstate="print"/>
            <a:stretch>
              <a:fillRect/>
            </a:stretch>
          </p:blipFill>
          <p:spPr>
            <a:xfrm>
              <a:off x="5271515" y="5414772"/>
              <a:ext cx="1645919" cy="1120140"/>
            </a:xfrm>
            <a:prstGeom prst="rect">
              <a:avLst/>
            </a:prstGeom>
          </p:spPr>
        </p:pic>
        <p:pic>
          <p:nvPicPr>
            <p:cNvPr id="7" name="object 7"/>
            <p:cNvPicPr/>
            <p:nvPr/>
          </p:nvPicPr>
          <p:blipFill>
            <a:blip r:embed="rId7" cstate="print"/>
            <a:stretch>
              <a:fillRect/>
            </a:stretch>
          </p:blipFill>
          <p:spPr>
            <a:xfrm>
              <a:off x="5218176" y="5501640"/>
              <a:ext cx="1760220" cy="830580"/>
            </a:xfrm>
            <a:prstGeom prst="rect">
              <a:avLst/>
            </a:prstGeom>
          </p:spPr>
        </p:pic>
      </p:grpSp>
      <p:sp>
        <p:nvSpPr>
          <p:cNvPr id="8" name="object 8"/>
          <p:cNvSpPr txBox="1">
            <a:spLocks noGrp="1"/>
          </p:cNvSpPr>
          <p:nvPr>
            <p:ph type="title"/>
          </p:nvPr>
        </p:nvSpPr>
        <p:spPr>
          <a:xfrm>
            <a:off x="707542" y="609676"/>
            <a:ext cx="6320155" cy="697230"/>
          </a:xfrm>
          <a:prstGeom prst="rect">
            <a:avLst/>
          </a:prstGeom>
        </p:spPr>
        <p:txBody>
          <a:bodyPr vert="horz" wrap="square" lIns="0" tIns="13335" rIns="0" bIns="0" rtlCol="0">
            <a:spAutoFit/>
          </a:bodyPr>
          <a:lstStyle/>
          <a:p>
            <a:pPr marL="12700">
              <a:lnSpc>
                <a:spcPct val="100000"/>
              </a:lnSpc>
              <a:spcBef>
                <a:spcPts val="105"/>
              </a:spcBef>
            </a:pPr>
            <a:r>
              <a:rPr sz="4400" spc="-10" dirty="0"/>
              <a:t>Stochastic</a:t>
            </a:r>
            <a:r>
              <a:rPr sz="4400" spc="-20" dirty="0"/>
              <a:t> Gradient</a:t>
            </a:r>
            <a:r>
              <a:rPr sz="4400" spc="-15" dirty="0"/>
              <a:t> </a:t>
            </a:r>
            <a:r>
              <a:rPr sz="4400" spc="-10" dirty="0"/>
              <a:t>Descent</a:t>
            </a:r>
            <a:endParaRPr sz="4400"/>
          </a:p>
        </p:txBody>
      </p:sp>
      <p:sp>
        <p:nvSpPr>
          <p:cNvPr id="9" name="object 9"/>
          <p:cNvSpPr txBox="1"/>
          <p:nvPr/>
        </p:nvSpPr>
        <p:spPr>
          <a:xfrm>
            <a:off x="5218176" y="5501640"/>
            <a:ext cx="1760220" cy="830580"/>
          </a:xfrm>
          <a:prstGeom prst="rect">
            <a:avLst/>
          </a:prstGeom>
        </p:spPr>
        <p:txBody>
          <a:bodyPr vert="horz" wrap="square" lIns="0" tIns="26670" rIns="0" bIns="0" rtlCol="0">
            <a:spAutoFit/>
          </a:bodyPr>
          <a:lstStyle/>
          <a:p>
            <a:pPr marL="296545" marR="289560" indent="184150">
              <a:lnSpc>
                <a:spcPct val="100000"/>
              </a:lnSpc>
              <a:spcBef>
                <a:spcPts val="210"/>
              </a:spcBef>
            </a:pPr>
            <a:r>
              <a:rPr sz="2400" spc="-5" dirty="0">
                <a:solidFill>
                  <a:srgbClr val="FFFFFF"/>
                </a:solidFill>
                <a:latin typeface="Calibri"/>
                <a:cs typeface="Calibri"/>
              </a:rPr>
              <a:t>See </a:t>
            </a:r>
            <a:r>
              <a:rPr sz="2400" dirty="0">
                <a:solidFill>
                  <a:srgbClr val="FFFFFF"/>
                </a:solidFill>
                <a:latin typeface="Calibri"/>
                <a:cs typeface="Calibri"/>
              </a:rPr>
              <a:t>all </a:t>
            </a:r>
            <a:r>
              <a:rPr sz="2400" spc="5" dirty="0">
                <a:solidFill>
                  <a:srgbClr val="FFFFFF"/>
                </a:solidFill>
                <a:latin typeface="Calibri"/>
                <a:cs typeface="Calibri"/>
              </a:rPr>
              <a:t> </a:t>
            </a:r>
            <a:r>
              <a:rPr sz="2400" spc="-35" dirty="0">
                <a:solidFill>
                  <a:srgbClr val="FFFFFF"/>
                </a:solidFill>
                <a:latin typeface="Calibri"/>
                <a:cs typeface="Calibri"/>
              </a:rPr>
              <a:t>e</a:t>
            </a:r>
            <a:r>
              <a:rPr sz="2400" spc="-45" dirty="0">
                <a:solidFill>
                  <a:srgbClr val="FFFFFF"/>
                </a:solidFill>
                <a:latin typeface="Calibri"/>
                <a:cs typeface="Calibri"/>
              </a:rPr>
              <a:t>x</a:t>
            </a:r>
            <a:r>
              <a:rPr sz="2400" dirty="0">
                <a:solidFill>
                  <a:srgbClr val="FFFFFF"/>
                </a:solidFill>
                <a:latin typeface="Calibri"/>
                <a:cs typeface="Calibri"/>
              </a:rPr>
              <a:t>ampl</a:t>
            </a:r>
            <a:r>
              <a:rPr sz="2400" spc="5"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grpSp>
        <p:nvGrpSpPr>
          <p:cNvPr id="10" name="object 10"/>
          <p:cNvGrpSpPr/>
          <p:nvPr/>
        </p:nvGrpSpPr>
        <p:grpSpPr>
          <a:xfrm>
            <a:off x="1249680" y="3598164"/>
            <a:ext cx="1812289" cy="1120140"/>
            <a:chOff x="1249680" y="3598164"/>
            <a:chExt cx="1812289" cy="1120140"/>
          </a:xfrm>
        </p:grpSpPr>
        <p:pic>
          <p:nvPicPr>
            <p:cNvPr id="11" name="object 11"/>
            <p:cNvPicPr/>
            <p:nvPr/>
          </p:nvPicPr>
          <p:blipFill>
            <a:blip r:embed="rId8" cstate="print"/>
            <a:stretch>
              <a:fillRect/>
            </a:stretch>
          </p:blipFill>
          <p:spPr>
            <a:xfrm>
              <a:off x="1249680" y="3645395"/>
              <a:ext cx="1812036" cy="943368"/>
            </a:xfrm>
            <a:prstGeom prst="rect">
              <a:avLst/>
            </a:prstGeom>
          </p:spPr>
        </p:pic>
        <p:pic>
          <p:nvPicPr>
            <p:cNvPr id="12" name="object 12"/>
            <p:cNvPicPr/>
            <p:nvPr/>
          </p:nvPicPr>
          <p:blipFill>
            <a:blip r:embed="rId9" cstate="print"/>
            <a:stretch>
              <a:fillRect/>
            </a:stretch>
          </p:blipFill>
          <p:spPr>
            <a:xfrm>
              <a:off x="1331976" y="3598164"/>
              <a:ext cx="1645920" cy="1120140"/>
            </a:xfrm>
            <a:prstGeom prst="rect">
              <a:avLst/>
            </a:prstGeom>
          </p:spPr>
        </p:pic>
        <p:pic>
          <p:nvPicPr>
            <p:cNvPr id="13" name="object 13"/>
            <p:cNvPicPr/>
            <p:nvPr/>
          </p:nvPicPr>
          <p:blipFill>
            <a:blip r:embed="rId10" cstate="print"/>
            <a:stretch>
              <a:fillRect/>
            </a:stretch>
          </p:blipFill>
          <p:spPr>
            <a:xfrm>
              <a:off x="1309116" y="3685032"/>
              <a:ext cx="1697736" cy="830580"/>
            </a:xfrm>
            <a:prstGeom prst="rect">
              <a:avLst/>
            </a:prstGeom>
          </p:spPr>
        </p:pic>
      </p:grpSp>
      <p:sp>
        <p:nvSpPr>
          <p:cNvPr id="14" name="object 14"/>
          <p:cNvSpPr txBox="1"/>
          <p:nvPr/>
        </p:nvSpPr>
        <p:spPr>
          <a:xfrm>
            <a:off x="1309116" y="3685032"/>
            <a:ext cx="1697989" cy="830580"/>
          </a:xfrm>
          <a:prstGeom prst="rect">
            <a:avLst/>
          </a:prstGeom>
        </p:spPr>
        <p:txBody>
          <a:bodyPr vert="horz" wrap="square" lIns="0" tIns="26670" rIns="0" bIns="0" rtlCol="0">
            <a:spAutoFit/>
          </a:bodyPr>
          <a:lstStyle/>
          <a:p>
            <a:pPr marL="264795" marR="258445" indent="184150">
              <a:lnSpc>
                <a:spcPct val="100000"/>
              </a:lnSpc>
              <a:spcBef>
                <a:spcPts val="210"/>
              </a:spcBef>
            </a:pPr>
            <a:r>
              <a:rPr sz="2400" spc="-5" dirty="0">
                <a:solidFill>
                  <a:srgbClr val="FFFFFF"/>
                </a:solidFill>
                <a:latin typeface="Calibri"/>
                <a:cs typeface="Calibri"/>
              </a:rPr>
              <a:t>See </a:t>
            </a:r>
            <a:r>
              <a:rPr sz="2400" dirty="0">
                <a:solidFill>
                  <a:srgbClr val="FFFFFF"/>
                </a:solidFill>
                <a:latin typeface="Calibri"/>
                <a:cs typeface="Calibri"/>
              </a:rPr>
              <a:t>all </a:t>
            </a:r>
            <a:r>
              <a:rPr sz="2400" spc="5" dirty="0">
                <a:solidFill>
                  <a:srgbClr val="FFFFFF"/>
                </a:solidFill>
                <a:latin typeface="Calibri"/>
                <a:cs typeface="Calibri"/>
              </a:rPr>
              <a:t> </a:t>
            </a:r>
            <a:r>
              <a:rPr sz="2400" spc="-35" dirty="0">
                <a:solidFill>
                  <a:srgbClr val="FFFFFF"/>
                </a:solidFill>
                <a:latin typeface="Calibri"/>
                <a:cs typeface="Calibri"/>
              </a:rPr>
              <a:t>e</a:t>
            </a:r>
            <a:r>
              <a:rPr sz="2400" spc="-45" dirty="0">
                <a:solidFill>
                  <a:srgbClr val="FFFFFF"/>
                </a:solidFill>
                <a:latin typeface="Calibri"/>
                <a:cs typeface="Calibri"/>
              </a:rPr>
              <a:t>x</a:t>
            </a:r>
            <a:r>
              <a:rPr sz="2400" dirty="0">
                <a:solidFill>
                  <a:srgbClr val="FFFFFF"/>
                </a:solidFill>
                <a:latin typeface="Calibri"/>
                <a:cs typeface="Calibri"/>
              </a:rPr>
              <a:t>amples</a:t>
            </a:r>
            <a:endParaRPr sz="2400">
              <a:latin typeface="Calibri"/>
              <a:cs typeface="Calibri"/>
            </a:endParaRPr>
          </a:p>
        </p:txBody>
      </p:sp>
      <p:grpSp>
        <p:nvGrpSpPr>
          <p:cNvPr id="15" name="object 15"/>
          <p:cNvGrpSpPr/>
          <p:nvPr/>
        </p:nvGrpSpPr>
        <p:grpSpPr>
          <a:xfrm>
            <a:off x="5109971" y="3505200"/>
            <a:ext cx="2131060" cy="1120140"/>
            <a:chOff x="5109971" y="3505200"/>
            <a:chExt cx="2131060" cy="1120140"/>
          </a:xfrm>
        </p:grpSpPr>
        <p:pic>
          <p:nvPicPr>
            <p:cNvPr id="16" name="object 16"/>
            <p:cNvPicPr/>
            <p:nvPr/>
          </p:nvPicPr>
          <p:blipFill>
            <a:blip r:embed="rId11" cstate="print"/>
            <a:stretch>
              <a:fillRect/>
            </a:stretch>
          </p:blipFill>
          <p:spPr>
            <a:xfrm>
              <a:off x="5201411" y="3550907"/>
              <a:ext cx="1921764" cy="944892"/>
            </a:xfrm>
            <a:prstGeom prst="rect">
              <a:avLst/>
            </a:prstGeom>
          </p:spPr>
        </p:pic>
        <p:pic>
          <p:nvPicPr>
            <p:cNvPr id="17" name="object 17"/>
            <p:cNvPicPr/>
            <p:nvPr/>
          </p:nvPicPr>
          <p:blipFill>
            <a:blip r:embed="rId12" cstate="print"/>
            <a:stretch>
              <a:fillRect/>
            </a:stretch>
          </p:blipFill>
          <p:spPr>
            <a:xfrm>
              <a:off x="5109971" y="3505200"/>
              <a:ext cx="2130552" cy="1120139"/>
            </a:xfrm>
            <a:prstGeom prst="rect">
              <a:avLst/>
            </a:prstGeom>
          </p:spPr>
        </p:pic>
        <p:pic>
          <p:nvPicPr>
            <p:cNvPr id="18" name="object 18"/>
            <p:cNvPicPr/>
            <p:nvPr/>
          </p:nvPicPr>
          <p:blipFill>
            <a:blip r:embed="rId13" cstate="print"/>
            <a:stretch>
              <a:fillRect/>
            </a:stretch>
          </p:blipFill>
          <p:spPr>
            <a:xfrm>
              <a:off x="5260847" y="3590543"/>
              <a:ext cx="1807463" cy="832103"/>
            </a:xfrm>
            <a:prstGeom prst="rect">
              <a:avLst/>
            </a:prstGeom>
          </p:spPr>
        </p:pic>
      </p:grpSp>
      <p:sp>
        <p:nvSpPr>
          <p:cNvPr id="19" name="object 19"/>
          <p:cNvSpPr txBox="1"/>
          <p:nvPr/>
        </p:nvSpPr>
        <p:spPr>
          <a:xfrm>
            <a:off x="5260847" y="3590544"/>
            <a:ext cx="1807845" cy="832485"/>
          </a:xfrm>
          <a:prstGeom prst="rect">
            <a:avLst/>
          </a:prstGeom>
        </p:spPr>
        <p:txBody>
          <a:bodyPr vert="horz" wrap="square" lIns="0" tIns="27305" rIns="0" bIns="0" rtlCol="0">
            <a:spAutoFit/>
          </a:bodyPr>
          <a:lstStyle/>
          <a:p>
            <a:pPr marL="92710" marR="127000">
              <a:lnSpc>
                <a:spcPct val="100000"/>
              </a:lnSpc>
              <a:spcBef>
                <a:spcPts val="215"/>
              </a:spcBef>
            </a:pPr>
            <a:r>
              <a:rPr sz="2400" spc="-5" dirty="0">
                <a:solidFill>
                  <a:srgbClr val="FFFFFF"/>
                </a:solidFill>
                <a:latin typeface="Calibri"/>
                <a:cs typeface="Calibri"/>
              </a:rPr>
              <a:t>See</a:t>
            </a:r>
            <a:r>
              <a:rPr sz="2400" spc="-50" dirty="0">
                <a:solidFill>
                  <a:srgbClr val="FFFFFF"/>
                </a:solidFill>
                <a:latin typeface="Calibri"/>
                <a:cs typeface="Calibri"/>
              </a:rPr>
              <a:t> </a:t>
            </a:r>
            <a:r>
              <a:rPr sz="2400" spc="-5" dirty="0">
                <a:solidFill>
                  <a:srgbClr val="FFFFFF"/>
                </a:solidFill>
                <a:latin typeface="Calibri"/>
                <a:cs typeface="Calibri"/>
              </a:rPr>
              <a:t>only</a:t>
            </a:r>
            <a:r>
              <a:rPr sz="2400" spc="-40" dirty="0">
                <a:solidFill>
                  <a:srgbClr val="FFFFFF"/>
                </a:solidFill>
                <a:latin typeface="Calibri"/>
                <a:cs typeface="Calibri"/>
              </a:rPr>
              <a:t> </a:t>
            </a:r>
            <a:r>
              <a:rPr sz="2400" spc="-10" dirty="0">
                <a:solidFill>
                  <a:srgbClr val="FFFFFF"/>
                </a:solidFill>
                <a:latin typeface="Calibri"/>
                <a:cs typeface="Calibri"/>
              </a:rPr>
              <a:t>one </a:t>
            </a:r>
            <a:r>
              <a:rPr sz="2400" spc="-525" dirty="0">
                <a:solidFill>
                  <a:srgbClr val="FFFFFF"/>
                </a:solidFill>
                <a:latin typeface="Calibri"/>
                <a:cs typeface="Calibri"/>
              </a:rPr>
              <a:t> </a:t>
            </a:r>
            <a:r>
              <a:rPr sz="2400" spc="-15" dirty="0">
                <a:solidFill>
                  <a:srgbClr val="FFFFFF"/>
                </a:solidFill>
                <a:latin typeface="Calibri"/>
                <a:cs typeface="Calibri"/>
              </a:rPr>
              <a:t>example</a:t>
            </a:r>
            <a:endParaRPr sz="2400">
              <a:latin typeface="Calibri"/>
              <a:cs typeface="Calibri"/>
            </a:endParaRPr>
          </a:p>
        </p:txBody>
      </p:sp>
      <p:sp>
        <p:nvSpPr>
          <p:cNvPr id="20" name="object 20"/>
          <p:cNvSpPr/>
          <p:nvPr/>
        </p:nvSpPr>
        <p:spPr>
          <a:xfrm>
            <a:off x="6976999" y="3547490"/>
            <a:ext cx="677545" cy="2370455"/>
          </a:xfrm>
          <a:custGeom>
            <a:avLst/>
            <a:gdLst/>
            <a:ahLst/>
            <a:cxnLst/>
            <a:rect l="l" t="t" r="r" b="b"/>
            <a:pathLst>
              <a:path w="677545" h="2370454">
                <a:moveTo>
                  <a:pt x="209169" y="1960372"/>
                </a:moveTo>
                <a:lnTo>
                  <a:pt x="185674" y="1949450"/>
                </a:lnTo>
                <a:lnTo>
                  <a:pt x="23520" y="2294598"/>
                </a:lnTo>
                <a:lnTo>
                  <a:pt x="0" y="2283536"/>
                </a:lnTo>
                <a:lnTo>
                  <a:pt x="2159" y="2370404"/>
                </a:lnTo>
                <a:lnTo>
                  <a:pt x="69469" y="2317292"/>
                </a:lnTo>
                <a:lnTo>
                  <a:pt x="70358" y="2316594"/>
                </a:lnTo>
                <a:lnTo>
                  <a:pt x="46901" y="2305583"/>
                </a:lnTo>
                <a:lnTo>
                  <a:pt x="209169" y="1960372"/>
                </a:lnTo>
                <a:close/>
              </a:path>
              <a:path w="677545" h="2370454">
                <a:moveTo>
                  <a:pt x="677418" y="20574"/>
                </a:moveTo>
                <a:lnTo>
                  <a:pt x="661670" y="0"/>
                </a:lnTo>
                <a:lnTo>
                  <a:pt x="132359" y="402374"/>
                </a:lnTo>
                <a:lnTo>
                  <a:pt x="116713" y="381762"/>
                </a:lnTo>
                <a:lnTo>
                  <a:pt x="78359" y="459740"/>
                </a:lnTo>
                <a:lnTo>
                  <a:pt x="163703" y="443611"/>
                </a:lnTo>
                <a:lnTo>
                  <a:pt x="154051" y="430911"/>
                </a:lnTo>
                <a:lnTo>
                  <a:pt x="148094" y="423075"/>
                </a:lnTo>
                <a:lnTo>
                  <a:pt x="677418" y="20574"/>
                </a:lnTo>
                <a:close/>
              </a:path>
            </a:pathLst>
          </a:custGeom>
          <a:solidFill>
            <a:srgbClr val="FF0000"/>
          </a:solidFill>
        </p:spPr>
        <p:txBody>
          <a:bodyPr wrap="square" lIns="0" tIns="0" rIns="0" bIns="0" rtlCol="0"/>
          <a:lstStyle/>
          <a:p>
            <a:endParaRPr/>
          </a:p>
        </p:txBody>
      </p:sp>
      <p:sp>
        <p:nvSpPr>
          <p:cNvPr id="21" name="object 21"/>
          <p:cNvSpPr txBox="1"/>
          <p:nvPr/>
        </p:nvSpPr>
        <p:spPr>
          <a:xfrm>
            <a:off x="670051" y="1861579"/>
            <a:ext cx="3035935" cy="1303655"/>
          </a:xfrm>
          <a:prstGeom prst="rect">
            <a:avLst/>
          </a:prstGeom>
        </p:spPr>
        <p:txBody>
          <a:bodyPr vert="horz" wrap="square" lIns="0" tIns="102870" rIns="0" bIns="0" rtlCol="0">
            <a:spAutoFit/>
          </a:bodyPr>
          <a:lstStyle/>
          <a:p>
            <a:pPr marL="12700">
              <a:lnSpc>
                <a:spcPct val="100000"/>
              </a:lnSpc>
              <a:spcBef>
                <a:spcPts val="810"/>
              </a:spcBef>
            </a:pPr>
            <a:r>
              <a:rPr sz="2400" b="1" i="1" u="heavy" spc="-10" dirty="0">
                <a:uFill>
                  <a:solidFill>
                    <a:srgbClr val="000000"/>
                  </a:solidFill>
                </a:uFill>
                <a:latin typeface="Calibri"/>
                <a:cs typeface="Calibri"/>
              </a:rPr>
              <a:t>Gradient</a:t>
            </a:r>
            <a:r>
              <a:rPr sz="2400" b="1" i="1" u="heavy" spc="-30" dirty="0">
                <a:uFill>
                  <a:solidFill>
                    <a:srgbClr val="000000"/>
                  </a:solidFill>
                </a:uFill>
                <a:latin typeface="Calibri"/>
                <a:cs typeface="Calibri"/>
              </a:rPr>
              <a:t> </a:t>
            </a:r>
            <a:r>
              <a:rPr sz="2400" b="1" i="1" u="heavy" spc="-15" dirty="0">
                <a:uFill>
                  <a:solidFill>
                    <a:srgbClr val="000000"/>
                  </a:solidFill>
                </a:uFill>
                <a:latin typeface="Calibri"/>
                <a:cs typeface="Calibri"/>
              </a:rPr>
              <a:t>Descent</a:t>
            </a:r>
            <a:endParaRPr sz="2400">
              <a:latin typeface="Calibri"/>
              <a:cs typeface="Calibri"/>
            </a:endParaRPr>
          </a:p>
          <a:p>
            <a:pPr marL="229235">
              <a:lnSpc>
                <a:spcPct val="100000"/>
              </a:lnSpc>
              <a:spcBef>
                <a:spcPts val="710"/>
              </a:spcBef>
            </a:pPr>
            <a:r>
              <a:rPr sz="2400" spc="-10" dirty="0">
                <a:latin typeface="Calibri"/>
                <a:cs typeface="Calibri"/>
              </a:rPr>
              <a:t>Update</a:t>
            </a:r>
            <a:r>
              <a:rPr sz="2400" spc="-25" dirty="0">
                <a:latin typeface="Calibri"/>
                <a:cs typeface="Calibri"/>
              </a:rPr>
              <a:t> </a:t>
            </a:r>
            <a:r>
              <a:rPr sz="2400" spc="-10" dirty="0">
                <a:latin typeface="Calibri"/>
                <a:cs typeface="Calibri"/>
              </a:rPr>
              <a:t>after</a:t>
            </a:r>
            <a:r>
              <a:rPr sz="2400" spc="-35" dirty="0">
                <a:latin typeface="Calibri"/>
                <a:cs typeface="Calibri"/>
              </a:rPr>
              <a:t> </a:t>
            </a:r>
            <a:r>
              <a:rPr sz="2400" spc="-5" dirty="0">
                <a:latin typeface="Calibri"/>
                <a:cs typeface="Calibri"/>
              </a:rPr>
              <a:t>seeing</a:t>
            </a:r>
            <a:r>
              <a:rPr sz="2400" spc="-25" dirty="0">
                <a:latin typeface="Calibri"/>
                <a:cs typeface="Calibri"/>
              </a:rPr>
              <a:t> </a:t>
            </a:r>
            <a:r>
              <a:rPr sz="2400" dirty="0">
                <a:latin typeface="Calibri"/>
                <a:cs typeface="Calibri"/>
              </a:rPr>
              <a:t>all</a:t>
            </a:r>
            <a:endParaRPr sz="2400">
              <a:latin typeface="Calibri"/>
              <a:cs typeface="Calibri"/>
            </a:endParaRPr>
          </a:p>
          <a:p>
            <a:pPr marL="229235">
              <a:lnSpc>
                <a:spcPct val="100000"/>
              </a:lnSpc>
              <a:spcBef>
                <a:spcPts val="5"/>
              </a:spcBef>
            </a:pPr>
            <a:r>
              <a:rPr sz="2400" spc="-10" dirty="0">
                <a:latin typeface="Calibri"/>
                <a:cs typeface="Calibri"/>
              </a:rPr>
              <a:t>examples</a:t>
            </a:r>
            <a:endParaRPr sz="2400">
              <a:latin typeface="Calibri"/>
              <a:cs typeface="Calibri"/>
            </a:endParaRPr>
          </a:p>
        </p:txBody>
      </p:sp>
      <p:sp>
        <p:nvSpPr>
          <p:cNvPr id="22" name="object 22"/>
          <p:cNvSpPr txBox="1"/>
          <p:nvPr/>
        </p:nvSpPr>
        <p:spPr>
          <a:xfrm>
            <a:off x="4844922" y="1277943"/>
            <a:ext cx="3542665" cy="1837055"/>
          </a:xfrm>
          <a:prstGeom prst="rect">
            <a:avLst/>
          </a:prstGeom>
        </p:spPr>
        <p:txBody>
          <a:bodyPr vert="horz" wrap="square" lIns="0" tIns="158115" rIns="0" bIns="0" rtlCol="0">
            <a:spAutoFit/>
          </a:bodyPr>
          <a:lstStyle/>
          <a:p>
            <a:pPr marL="12700" algn="just">
              <a:lnSpc>
                <a:spcPct val="100000"/>
              </a:lnSpc>
              <a:spcBef>
                <a:spcPts val="1245"/>
              </a:spcBef>
            </a:pPr>
            <a:r>
              <a:rPr sz="2400" b="1" i="1" u="heavy" spc="-10" dirty="0">
                <a:uFill>
                  <a:solidFill>
                    <a:srgbClr val="000000"/>
                  </a:solidFill>
                </a:uFill>
                <a:latin typeface="Calibri"/>
                <a:cs typeface="Calibri"/>
              </a:rPr>
              <a:t>Stochastic</a:t>
            </a:r>
            <a:r>
              <a:rPr sz="2400" b="1" i="1" u="heavy" spc="-25" dirty="0">
                <a:uFill>
                  <a:solidFill>
                    <a:srgbClr val="000000"/>
                  </a:solidFill>
                </a:uFill>
                <a:latin typeface="Calibri"/>
                <a:cs typeface="Calibri"/>
              </a:rPr>
              <a:t> </a:t>
            </a:r>
            <a:r>
              <a:rPr sz="2400" b="1" i="1" u="heavy" spc="-10" dirty="0">
                <a:uFill>
                  <a:solidFill>
                    <a:srgbClr val="000000"/>
                  </a:solidFill>
                </a:uFill>
                <a:latin typeface="Calibri"/>
                <a:cs typeface="Calibri"/>
              </a:rPr>
              <a:t>Gradient</a:t>
            </a:r>
            <a:r>
              <a:rPr sz="2400" b="1" i="1" u="heavy" spc="-30" dirty="0">
                <a:uFill>
                  <a:solidFill>
                    <a:srgbClr val="000000"/>
                  </a:solidFill>
                </a:uFill>
                <a:latin typeface="Calibri"/>
                <a:cs typeface="Calibri"/>
              </a:rPr>
              <a:t> </a:t>
            </a:r>
            <a:r>
              <a:rPr sz="2400" b="1" i="1" u="heavy" spc="-15" dirty="0">
                <a:uFill>
                  <a:solidFill>
                    <a:srgbClr val="000000"/>
                  </a:solidFill>
                </a:uFill>
                <a:latin typeface="Calibri"/>
                <a:cs typeface="Calibri"/>
              </a:rPr>
              <a:t>Descent</a:t>
            </a:r>
            <a:endParaRPr sz="2400">
              <a:latin typeface="Calibri"/>
              <a:cs typeface="Calibri"/>
            </a:endParaRPr>
          </a:p>
          <a:p>
            <a:pPr marL="240029" marR="191135" algn="just">
              <a:lnSpc>
                <a:spcPct val="107700"/>
              </a:lnSpc>
              <a:spcBef>
                <a:spcPts val="930"/>
              </a:spcBef>
            </a:pPr>
            <a:r>
              <a:rPr sz="2400" spc="-10" dirty="0">
                <a:latin typeface="Calibri"/>
                <a:cs typeface="Calibri"/>
              </a:rPr>
              <a:t>Update </a:t>
            </a:r>
            <a:r>
              <a:rPr sz="2400" spc="-20" dirty="0">
                <a:latin typeface="Calibri"/>
                <a:cs typeface="Calibri"/>
              </a:rPr>
              <a:t>for </a:t>
            </a:r>
            <a:r>
              <a:rPr sz="2400" dirty="0">
                <a:latin typeface="Calibri"/>
                <a:cs typeface="Calibri"/>
              </a:rPr>
              <a:t>each </a:t>
            </a:r>
            <a:r>
              <a:rPr sz="2400" spc="-15" dirty="0">
                <a:latin typeface="Calibri"/>
                <a:cs typeface="Calibri"/>
              </a:rPr>
              <a:t>example </a:t>
            </a:r>
            <a:r>
              <a:rPr sz="2400" spc="-535" dirty="0">
                <a:latin typeface="Calibri"/>
                <a:cs typeface="Calibri"/>
              </a:rPr>
              <a:t> </a:t>
            </a:r>
            <a:r>
              <a:rPr sz="2400" dirty="0">
                <a:latin typeface="Calibri"/>
                <a:cs typeface="Calibri"/>
              </a:rPr>
              <a:t>If </a:t>
            </a:r>
            <a:r>
              <a:rPr sz="2400" spc="-10" dirty="0">
                <a:latin typeface="Calibri"/>
                <a:cs typeface="Calibri"/>
              </a:rPr>
              <a:t>there are </a:t>
            </a:r>
            <a:r>
              <a:rPr sz="2400" dirty="0">
                <a:latin typeface="Calibri"/>
                <a:cs typeface="Calibri"/>
              </a:rPr>
              <a:t>20 </a:t>
            </a:r>
            <a:r>
              <a:rPr sz="2400" spc="-10" dirty="0">
                <a:latin typeface="Calibri"/>
                <a:cs typeface="Calibri"/>
              </a:rPr>
              <a:t>examples, </a:t>
            </a:r>
            <a:r>
              <a:rPr sz="2400" spc="-530" dirty="0">
                <a:latin typeface="Calibri"/>
                <a:cs typeface="Calibri"/>
              </a:rPr>
              <a:t> </a:t>
            </a:r>
            <a:r>
              <a:rPr sz="2400" dirty="0">
                <a:latin typeface="Calibri"/>
                <a:cs typeface="Calibri"/>
              </a:rPr>
              <a:t>20</a:t>
            </a:r>
            <a:r>
              <a:rPr sz="2400" spc="-15" dirty="0">
                <a:latin typeface="Calibri"/>
                <a:cs typeface="Calibri"/>
              </a:rPr>
              <a:t> </a:t>
            </a:r>
            <a:r>
              <a:rPr sz="2400" dirty="0">
                <a:latin typeface="Calibri"/>
                <a:cs typeface="Calibri"/>
              </a:rPr>
              <a:t>times</a:t>
            </a:r>
            <a:r>
              <a:rPr sz="2400" spc="-20" dirty="0">
                <a:latin typeface="Calibri"/>
                <a:cs typeface="Calibri"/>
              </a:rPr>
              <a:t> </a:t>
            </a:r>
            <a:r>
              <a:rPr sz="2400" spc="-50" dirty="0">
                <a:latin typeface="Calibri"/>
                <a:cs typeface="Calibri"/>
              </a:rPr>
              <a:t>faster.</a:t>
            </a:r>
            <a:endParaRPr sz="2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8595" rIns="0" bIns="0" rtlCol="0">
            <a:spAutoFit/>
          </a:bodyPr>
          <a:lstStyle/>
          <a:p>
            <a:pPr algn="ctr">
              <a:lnSpc>
                <a:spcPct val="100000"/>
              </a:lnSpc>
              <a:spcBef>
                <a:spcPts val="1485"/>
              </a:spcBef>
            </a:pPr>
            <a:r>
              <a:rPr spc="-30" dirty="0"/>
              <a:t>Gradient</a:t>
            </a:r>
            <a:r>
              <a:rPr spc="-45" dirty="0"/>
              <a:t> </a:t>
            </a:r>
            <a:r>
              <a:rPr spc="-15" dirty="0"/>
              <a:t>Descent</a:t>
            </a:r>
          </a:p>
          <a:p>
            <a:pPr algn="ctr">
              <a:lnSpc>
                <a:spcPct val="100000"/>
              </a:lnSpc>
              <a:spcBef>
                <a:spcPts val="1020"/>
              </a:spcBef>
            </a:pPr>
            <a:r>
              <a:rPr sz="4400" spc="-5" dirty="0">
                <a:latin typeface="Calibri"/>
                <a:cs typeface="Calibri"/>
              </a:rPr>
              <a:t>Tip</a:t>
            </a:r>
            <a:r>
              <a:rPr sz="4400" spc="-15" dirty="0">
                <a:latin typeface="Calibri"/>
                <a:cs typeface="Calibri"/>
              </a:rPr>
              <a:t> </a:t>
            </a:r>
            <a:r>
              <a:rPr sz="4400" dirty="0">
                <a:latin typeface="Calibri"/>
                <a:cs typeface="Calibri"/>
              </a:rPr>
              <a:t>3:</a:t>
            </a:r>
            <a:r>
              <a:rPr sz="4400" spc="-35" dirty="0">
                <a:latin typeface="Calibri"/>
                <a:cs typeface="Calibri"/>
              </a:rPr>
              <a:t> </a:t>
            </a:r>
            <a:r>
              <a:rPr sz="4400" spc="-20" dirty="0">
                <a:latin typeface="Calibri"/>
                <a:cs typeface="Calibri"/>
              </a:rPr>
              <a:t>Feature</a:t>
            </a:r>
            <a:r>
              <a:rPr sz="4400" spc="-35" dirty="0">
                <a:latin typeface="Calibri"/>
                <a:cs typeface="Calibri"/>
              </a:rPr>
              <a:t> </a:t>
            </a:r>
            <a:r>
              <a:rPr sz="4400" spc="-5" dirty="0">
                <a:latin typeface="Calibri"/>
                <a:cs typeface="Calibri"/>
              </a:rPr>
              <a:t>Scaling</a:t>
            </a:r>
            <a:endParaRPr sz="44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420110" cy="697230"/>
          </a:xfrm>
          <a:prstGeom prst="rect">
            <a:avLst/>
          </a:prstGeom>
        </p:spPr>
        <p:txBody>
          <a:bodyPr vert="horz" wrap="square" lIns="0" tIns="13335" rIns="0" bIns="0" rtlCol="0">
            <a:spAutoFit/>
          </a:bodyPr>
          <a:lstStyle/>
          <a:p>
            <a:pPr marL="12700">
              <a:lnSpc>
                <a:spcPct val="100000"/>
              </a:lnSpc>
              <a:spcBef>
                <a:spcPts val="105"/>
              </a:spcBef>
            </a:pPr>
            <a:r>
              <a:rPr sz="4400" spc="-25" dirty="0"/>
              <a:t>Feature</a:t>
            </a:r>
            <a:r>
              <a:rPr sz="4400" spc="-65" dirty="0"/>
              <a:t> </a:t>
            </a:r>
            <a:r>
              <a:rPr sz="4400" spc="-10" dirty="0"/>
              <a:t>Scaling</a:t>
            </a:r>
            <a:endParaRPr sz="4400"/>
          </a:p>
        </p:txBody>
      </p:sp>
      <p:grpSp>
        <p:nvGrpSpPr>
          <p:cNvPr id="3" name="object 3"/>
          <p:cNvGrpSpPr/>
          <p:nvPr/>
        </p:nvGrpSpPr>
        <p:grpSpPr>
          <a:xfrm>
            <a:off x="926582" y="5725667"/>
            <a:ext cx="7426959" cy="861694"/>
            <a:chOff x="926582" y="5725667"/>
            <a:chExt cx="7426959" cy="861694"/>
          </a:xfrm>
        </p:grpSpPr>
        <p:pic>
          <p:nvPicPr>
            <p:cNvPr id="4" name="object 4"/>
            <p:cNvPicPr/>
            <p:nvPr/>
          </p:nvPicPr>
          <p:blipFill>
            <a:blip r:embed="rId3" cstate="print"/>
            <a:stretch>
              <a:fillRect/>
            </a:stretch>
          </p:blipFill>
          <p:spPr>
            <a:xfrm>
              <a:off x="926582" y="5797230"/>
              <a:ext cx="7426470" cy="626429"/>
            </a:xfrm>
            <a:prstGeom prst="rect">
              <a:avLst/>
            </a:prstGeom>
          </p:spPr>
        </p:pic>
        <p:pic>
          <p:nvPicPr>
            <p:cNvPr id="5" name="object 5"/>
            <p:cNvPicPr/>
            <p:nvPr/>
          </p:nvPicPr>
          <p:blipFill>
            <a:blip r:embed="rId4" cstate="print"/>
            <a:stretch>
              <a:fillRect/>
            </a:stretch>
          </p:blipFill>
          <p:spPr>
            <a:xfrm>
              <a:off x="1056132" y="5725667"/>
              <a:ext cx="7167372" cy="861072"/>
            </a:xfrm>
            <a:prstGeom prst="rect">
              <a:avLst/>
            </a:prstGeom>
          </p:spPr>
        </p:pic>
        <p:pic>
          <p:nvPicPr>
            <p:cNvPr id="6" name="object 6"/>
            <p:cNvPicPr/>
            <p:nvPr/>
          </p:nvPicPr>
          <p:blipFill>
            <a:blip r:embed="rId5" cstate="print"/>
            <a:stretch>
              <a:fillRect/>
            </a:stretch>
          </p:blipFill>
          <p:spPr>
            <a:xfrm>
              <a:off x="976884" y="5827775"/>
              <a:ext cx="7330440" cy="522732"/>
            </a:xfrm>
            <a:prstGeom prst="rect">
              <a:avLst/>
            </a:prstGeom>
          </p:spPr>
        </p:pic>
      </p:grpSp>
      <p:sp>
        <p:nvSpPr>
          <p:cNvPr id="7" name="object 7"/>
          <p:cNvSpPr txBox="1"/>
          <p:nvPr/>
        </p:nvSpPr>
        <p:spPr>
          <a:xfrm>
            <a:off x="976883" y="5827776"/>
            <a:ext cx="7330440" cy="523240"/>
          </a:xfrm>
          <a:prstGeom prst="rect">
            <a:avLst/>
          </a:prstGeom>
        </p:spPr>
        <p:txBody>
          <a:bodyPr vert="horz" wrap="square" lIns="0" tIns="22860" rIns="0" bIns="0" rtlCol="0">
            <a:spAutoFit/>
          </a:bodyPr>
          <a:lstStyle/>
          <a:p>
            <a:pPr marL="351790">
              <a:lnSpc>
                <a:spcPct val="100000"/>
              </a:lnSpc>
              <a:spcBef>
                <a:spcPts val="180"/>
              </a:spcBef>
            </a:pPr>
            <a:r>
              <a:rPr sz="2800" spc="-25" dirty="0">
                <a:solidFill>
                  <a:srgbClr val="FFFFFF"/>
                </a:solidFill>
                <a:latin typeface="Calibri"/>
                <a:cs typeface="Calibri"/>
              </a:rPr>
              <a:t>Make</a:t>
            </a:r>
            <a:r>
              <a:rPr sz="2800" spc="-5" dirty="0">
                <a:solidFill>
                  <a:srgbClr val="FFFFFF"/>
                </a:solidFill>
                <a:latin typeface="Calibri"/>
                <a:cs typeface="Calibri"/>
              </a:rPr>
              <a:t> </a:t>
            </a:r>
            <a:r>
              <a:rPr sz="2800" spc="-25" dirty="0">
                <a:solidFill>
                  <a:srgbClr val="FFFFFF"/>
                </a:solidFill>
                <a:latin typeface="Calibri"/>
                <a:cs typeface="Calibri"/>
              </a:rPr>
              <a:t>different</a:t>
            </a:r>
            <a:r>
              <a:rPr sz="2800" spc="10" dirty="0">
                <a:solidFill>
                  <a:srgbClr val="FFFFFF"/>
                </a:solidFill>
                <a:latin typeface="Calibri"/>
                <a:cs typeface="Calibri"/>
              </a:rPr>
              <a:t> </a:t>
            </a:r>
            <a:r>
              <a:rPr sz="2800" spc="-20" dirty="0">
                <a:solidFill>
                  <a:srgbClr val="FFFFFF"/>
                </a:solidFill>
                <a:latin typeface="Calibri"/>
                <a:cs typeface="Calibri"/>
              </a:rPr>
              <a:t>features</a:t>
            </a:r>
            <a:r>
              <a:rPr sz="2800" spc="5" dirty="0">
                <a:solidFill>
                  <a:srgbClr val="FFFFFF"/>
                </a:solidFill>
                <a:latin typeface="Calibri"/>
                <a:cs typeface="Calibri"/>
              </a:rPr>
              <a:t> </a:t>
            </a:r>
            <a:r>
              <a:rPr sz="2800" spc="-25" dirty="0">
                <a:solidFill>
                  <a:srgbClr val="FFFFFF"/>
                </a:solidFill>
                <a:latin typeface="Calibri"/>
                <a:cs typeface="Calibri"/>
              </a:rPr>
              <a:t>have</a:t>
            </a:r>
            <a:r>
              <a:rPr sz="2800" dirty="0">
                <a:solidFill>
                  <a:srgbClr val="FFFFFF"/>
                </a:solidFill>
                <a:latin typeface="Calibri"/>
                <a:cs typeface="Calibri"/>
              </a:rPr>
              <a:t> </a:t>
            </a:r>
            <a:r>
              <a:rPr sz="2800" spc="-5" dirty="0">
                <a:solidFill>
                  <a:srgbClr val="FFFFFF"/>
                </a:solidFill>
                <a:latin typeface="Calibri"/>
                <a:cs typeface="Calibri"/>
              </a:rPr>
              <a:t>the</a:t>
            </a:r>
            <a:r>
              <a:rPr sz="2800" spc="10" dirty="0">
                <a:solidFill>
                  <a:srgbClr val="FFFFFF"/>
                </a:solidFill>
                <a:latin typeface="Calibri"/>
                <a:cs typeface="Calibri"/>
              </a:rPr>
              <a:t> </a:t>
            </a:r>
            <a:r>
              <a:rPr sz="2800" spc="-10" dirty="0">
                <a:solidFill>
                  <a:srgbClr val="FFFFFF"/>
                </a:solidFill>
                <a:latin typeface="Calibri"/>
                <a:cs typeface="Calibri"/>
              </a:rPr>
              <a:t>same scaling</a:t>
            </a:r>
            <a:endParaRPr sz="2800">
              <a:latin typeface="Calibri"/>
              <a:cs typeface="Calibri"/>
            </a:endParaRPr>
          </a:p>
        </p:txBody>
      </p:sp>
      <p:sp>
        <p:nvSpPr>
          <p:cNvPr id="8" name="object 8"/>
          <p:cNvSpPr txBox="1"/>
          <p:nvPr/>
        </p:nvSpPr>
        <p:spPr>
          <a:xfrm>
            <a:off x="5518150" y="470153"/>
            <a:ext cx="2940050" cy="84836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Source</a:t>
            </a:r>
            <a:r>
              <a:rPr sz="1800" spc="1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figure: </a:t>
            </a:r>
            <a:r>
              <a:rPr sz="1800" dirty="0">
                <a:latin typeface="Calibri"/>
                <a:cs typeface="Calibri"/>
              </a:rPr>
              <a:t> </a:t>
            </a:r>
            <a:r>
              <a:rPr sz="1800" spc="-10" dirty="0">
                <a:latin typeface="Calibri"/>
                <a:cs typeface="Calibri"/>
                <a:hlinkClick r:id="rId6"/>
              </a:rPr>
              <a:t>h</a:t>
            </a:r>
            <a:r>
              <a:rPr sz="1800" spc="-30" dirty="0">
                <a:latin typeface="Calibri"/>
                <a:cs typeface="Calibri"/>
                <a:hlinkClick r:id="rId6"/>
              </a:rPr>
              <a:t>t</a:t>
            </a:r>
            <a:r>
              <a:rPr sz="1800" dirty="0">
                <a:latin typeface="Calibri"/>
                <a:cs typeface="Calibri"/>
                <a:hlinkClick r:id="rId6"/>
              </a:rPr>
              <a:t>tp:/</a:t>
            </a:r>
            <a:r>
              <a:rPr sz="1800" spc="-40" dirty="0">
                <a:latin typeface="Calibri"/>
                <a:cs typeface="Calibri"/>
                <a:hlinkClick r:id="rId6"/>
              </a:rPr>
              <a:t>/</a:t>
            </a:r>
            <a:r>
              <a:rPr sz="1800" spc="-10" dirty="0">
                <a:latin typeface="Calibri"/>
                <a:cs typeface="Calibri"/>
                <a:hlinkClick r:id="rId6"/>
              </a:rPr>
              <a:t>c</a:t>
            </a:r>
            <a:r>
              <a:rPr sz="1800" spc="-5" dirty="0">
                <a:latin typeface="Calibri"/>
                <a:cs typeface="Calibri"/>
                <a:hlinkClick r:id="rId6"/>
              </a:rPr>
              <a:t>s231</a:t>
            </a:r>
            <a:r>
              <a:rPr sz="1800" dirty="0">
                <a:latin typeface="Calibri"/>
                <a:cs typeface="Calibri"/>
                <a:hlinkClick r:id="rId6"/>
              </a:rPr>
              <a:t>n</a:t>
            </a:r>
            <a:r>
              <a:rPr sz="1800" spc="20" dirty="0">
                <a:latin typeface="Calibri"/>
                <a:cs typeface="Calibri"/>
                <a:hlinkClick r:id="rId6"/>
              </a:rPr>
              <a:t>.</a:t>
            </a:r>
            <a:r>
              <a:rPr sz="1800" dirty="0">
                <a:latin typeface="Calibri"/>
                <a:cs typeface="Calibri"/>
                <a:hlinkClick r:id="rId6"/>
              </a:rPr>
              <a:t>github</a:t>
            </a:r>
            <a:r>
              <a:rPr sz="1800" spc="5" dirty="0">
                <a:latin typeface="Calibri"/>
                <a:cs typeface="Calibri"/>
                <a:hlinkClick r:id="rId6"/>
              </a:rPr>
              <a:t>.</a:t>
            </a:r>
            <a:r>
              <a:rPr sz="1800" spc="-5" dirty="0">
                <a:latin typeface="Calibri"/>
                <a:cs typeface="Calibri"/>
                <a:hlinkClick r:id="rId6"/>
              </a:rPr>
              <a:t>io/n</a:t>
            </a:r>
            <a:r>
              <a:rPr sz="1800" dirty="0">
                <a:latin typeface="Calibri"/>
                <a:cs typeface="Calibri"/>
                <a:hlinkClick r:id="rId6"/>
              </a:rPr>
              <a:t>e</a:t>
            </a:r>
            <a:r>
              <a:rPr sz="1800" spc="-5" dirty="0">
                <a:latin typeface="Calibri"/>
                <a:cs typeface="Calibri"/>
                <a:hlinkClick r:id="rId6"/>
              </a:rPr>
              <a:t>u</a:t>
            </a:r>
            <a:r>
              <a:rPr sz="1800" spc="-40" dirty="0">
                <a:latin typeface="Calibri"/>
                <a:cs typeface="Calibri"/>
                <a:hlinkClick r:id="rId6"/>
              </a:rPr>
              <a:t>r</a:t>
            </a:r>
            <a:r>
              <a:rPr sz="1800" dirty="0">
                <a:latin typeface="Calibri"/>
                <a:cs typeface="Calibri"/>
                <a:hlinkClick r:id="rId6"/>
              </a:rPr>
              <a:t>a</a:t>
            </a:r>
            <a:r>
              <a:rPr sz="1800" spc="5" dirty="0">
                <a:latin typeface="Calibri"/>
                <a:cs typeface="Calibri"/>
                <a:hlinkClick r:id="rId6"/>
              </a:rPr>
              <a:t>l</a:t>
            </a:r>
            <a:r>
              <a:rPr sz="1800" dirty="0">
                <a:latin typeface="Calibri"/>
                <a:cs typeface="Calibri"/>
                <a:hlinkClick r:id="rId6"/>
              </a:rPr>
              <a:t>- </a:t>
            </a:r>
            <a:r>
              <a:rPr sz="1800" dirty="0">
                <a:latin typeface="Calibri"/>
                <a:cs typeface="Calibri"/>
              </a:rPr>
              <a:t> </a:t>
            </a:r>
            <a:r>
              <a:rPr sz="1800" spc="-10" dirty="0">
                <a:latin typeface="Calibri"/>
                <a:cs typeface="Calibri"/>
              </a:rPr>
              <a:t>networks-2/</a:t>
            </a:r>
            <a:endParaRPr sz="1800">
              <a:latin typeface="Calibri"/>
              <a:cs typeface="Calibri"/>
            </a:endParaRPr>
          </a:p>
        </p:txBody>
      </p:sp>
      <p:pic>
        <p:nvPicPr>
          <p:cNvPr id="9" name="object 9"/>
          <p:cNvPicPr/>
          <p:nvPr/>
        </p:nvPicPr>
        <p:blipFill>
          <a:blip r:embed="rId7" cstate="print"/>
          <a:stretch>
            <a:fillRect/>
          </a:stretch>
        </p:blipFill>
        <p:spPr>
          <a:xfrm>
            <a:off x="915924" y="2189988"/>
            <a:ext cx="3261360" cy="3250692"/>
          </a:xfrm>
          <a:prstGeom prst="rect">
            <a:avLst/>
          </a:prstGeom>
        </p:spPr>
      </p:pic>
      <p:pic>
        <p:nvPicPr>
          <p:cNvPr id="10" name="object 10"/>
          <p:cNvPicPr/>
          <p:nvPr/>
        </p:nvPicPr>
        <p:blipFill>
          <a:blip r:embed="rId8" cstate="print"/>
          <a:stretch>
            <a:fillRect/>
          </a:stretch>
        </p:blipFill>
        <p:spPr>
          <a:xfrm>
            <a:off x="4988052" y="2189988"/>
            <a:ext cx="3273509" cy="3238998"/>
          </a:xfrm>
          <a:prstGeom prst="rect">
            <a:avLst/>
          </a:prstGeom>
        </p:spPr>
      </p:pic>
      <p:sp>
        <p:nvSpPr>
          <p:cNvPr id="11" name="object 11"/>
          <p:cNvSpPr txBox="1"/>
          <p:nvPr/>
        </p:nvSpPr>
        <p:spPr>
          <a:xfrm>
            <a:off x="3149854" y="1659712"/>
            <a:ext cx="2832100" cy="391795"/>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𝑦</a:t>
            </a:r>
            <a:r>
              <a:rPr sz="2400" spc="165" dirty="0">
                <a:latin typeface="Cambria Math"/>
                <a:cs typeface="Cambria Math"/>
              </a:rPr>
              <a:t> </a:t>
            </a:r>
            <a:r>
              <a:rPr sz="2400" dirty="0">
                <a:latin typeface="Cambria Math"/>
                <a:cs typeface="Cambria Math"/>
              </a:rPr>
              <a:t>=</a:t>
            </a:r>
            <a:r>
              <a:rPr sz="2400" spc="110" dirty="0">
                <a:latin typeface="Cambria Math"/>
                <a:cs typeface="Cambria Math"/>
              </a:rPr>
              <a:t> </a:t>
            </a:r>
            <a:r>
              <a:rPr sz="2400" dirty="0">
                <a:latin typeface="Cambria Math"/>
                <a:cs typeface="Cambria Math"/>
              </a:rPr>
              <a:t>𝑏</a:t>
            </a:r>
            <a:r>
              <a:rPr sz="2400" spc="50" dirty="0">
                <a:latin typeface="Cambria Math"/>
                <a:cs typeface="Cambria Math"/>
              </a:rPr>
              <a:t> </a:t>
            </a:r>
            <a:r>
              <a:rPr sz="2400" dirty="0">
                <a:latin typeface="Cambria Math"/>
                <a:cs typeface="Cambria Math"/>
              </a:rPr>
              <a:t>+</a:t>
            </a:r>
            <a:r>
              <a:rPr sz="2400" spc="-5" dirty="0">
                <a:latin typeface="Cambria Math"/>
                <a:cs typeface="Cambria Math"/>
              </a:rPr>
              <a:t> </a:t>
            </a:r>
            <a:r>
              <a:rPr sz="2400" spc="-15" dirty="0">
                <a:latin typeface="Cambria Math"/>
                <a:cs typeface="Cambria Math"/>
              </a:rPr>
              <a:t>𝑤</a:t>
            </a:r>
            <a:r>
              <a:rPr sz="2625" spc="-22" baseline="-15873" dirty="0">
                <a:latin typeface="Cambria Math"/>
                <a:cs typeface="Cambria Math"/>
              </a:rPr>
              <a:t>1</a:t>
            </a:r>
            <a:r>
              <a:rPr sz="2400" spc="-15" dirty="0">
                <a:latin typeface="Cambria Math"/>
                <a:cs typeface="Cambria Math"/>
              </a:rPr>
              <a:t>𝑥</a:t>
            </a:r>
            <a:r>
              <a:rPr sz="2625" spc="-22" baseline="-15873" dirty="0">
                <a:latin typeface="Cambria Math"/>
                <a:cs typeface="Cambria Math"/>
              </a:rPr>
              <a:t>1</a:t>
            </a:r>
            <a:r>
              <a:rPr sz="2625" spc="367" baseline="-15873" dirty="0">
                <a:latin typeface="Cambria Math"/>
                <a:cs typeface="Cambria Math"/>
              </a:rPr>
              <a:t> </a:t>
            </a:r>
            <a:r>
              <a:rPr sz="2400" dirty="0">
                <a:latin typeface="Cambria Math"/>
                <a:cs typeface="Cambria Math"/>
              </a:rPr>
              <a:t>+</a:t>
            </a:r>
            <a:r>
              <a:rPr sz="2400" spc="-20" dirty="0">
                <a:latin typeface="Cambria Math"/>
                <a:cs typeface="Cambria Math"/>
              </a:rPr>
              <a:t> </a:t>
            </a:r>
            <a:r>
              <a:rPr sz="2400" spc="15" dirty="0">
                <a:latin typeface="Cambria Math"/>
                <a:cs typeface="Cambria Math"/>
              </a:rPr>
              <a:t>𝑤</a:t>
            </a:r>
            <a:r>
              <a:rPr sz="2625" spc="22" baseline="-15873" dirty="0">
                <a:latin typeface="Cambria Math"/>
                <a:cs typeface="Cambria Math"/>
              </a:rPr>
              <a:t>2</a:t>
            </a:r>
            <a:r>
              <a:rPr sz="2400" spc="15" dirty="0">
                <a:latin typeface="Cambria Math"/>
                <a:cs typeface="Cambria Math"/>
              </a:rPr>
              <a:t>𝑥</a:t>
            </a:r>
            <a:r>
              <a:rPr sz="2625" spc="22" baseline="-15873" dirty="0">
                <a:latin typeface="Cambria Math"/>
                <a:cs typeface="Cambria Math"/>
              </a:rPr>
              <a:t>2</a:t>
            </a:r>
            <a:endParaRPr sz="2625" baseline="-15873">
              <a:latin typeface="Cambria Math"/>
              <a:cs typeface="Cambria Math"/>
            </a:endParaRPr>
          </a:p>
        </p:txBody>
      </p:sp>
      <p:sp>
        <p:nvSpPr>
          <p:cNvPr id="12" name="object 12"/>
          <p:cNvSpPr txBox="1"/>
          <p:nvPr/>
        </p:nvSpPr>
        <p:spPr>
          <a:xfrm>
            <a:off x="2450592" y="5245684"/>
            <a:ext cx="356235" cy="391795"/>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a:cs typeface="Cambria Math"/>
              </a:rPr>
              <a:t>𝑥</a:t>
            </a:r>
            <a:r>
              <a:rPr sz="2625" spc="-37" baseline="-15873" dirty="0">
                <a:latin typeface="Cambria Math"/>
                <a:cs typeface="Cambria Math"/>
              </a:rPr>
              <a:t>1</a:t>
            </a:r>
            <a:endParaRPr sz="2625" baseline="-15873">
              <a:latin typeface="Cambria Math"/>
              <a:cs typeface="Cambria Math"/>
            </a:endParaRPr>
          </a:p>
        </p:txBody>
      </p:sp>
      <p:sp>
        <p:nvSpPr>
          <p:cNvPr id="13" name="object 13"/>
          <p:cNvSpPr txBox="1"/>
          <p:nvPr/>
        </p:nvSpPr>
        <p:spPr>
          <a:xfrm>
            <a:off x="6563232" y="5231129"/>
            <a:ext cx="356235"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a:cs typeface="Cambria Math"/>
              </a:rPr>
              <a:t>𝑥</a:t>
            </a:r>
            <a:r>
              <a:rPr sz="2625" spc="-37" baseline="-15873" dirty="0">
                <a:latin typeface="Cambria Math"/>
                <a:cs typeface="Cambria Math"/>
              </a:rPr>
              <a:t>1</a:t>
            </a:r>
            <a:endParaRPr sz="2625" baseline="-15873">
              <a:latin typeface="Cambria Math"/>
              <a:cs typeface="Cambria Math"/>
            </a:endParaRPr>
          </a:p>
        </p:txBody>
      </p:sp>
      <p:sp>
        <p:nvSpPr>
          <p:cNvPr id="14" name="object 14"/>
          <p:cNvSpPr txBox="1"/>
          <p:nvPr/>
        </p:nvSpPr>
        <p:spPr>
          <a:xfrm>
            <a:off x="726643" y="3532123"/>
            <a:ext cx="36385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𝑥</a:t>
            </a:r>
            <a:r>
              <a:rPr sz="2625" spc="7" baseline="-15873" dirty="0">
                <a:latin typeface="Cambria Math"/>
                <a:cs typeface="Cambria Math"/>
              </a:rPr>
              <a:t>2</a:t>
            </a:r>
            <a:endParaRPr sz="2625" baseline="-15873">
              <a:latin typeface="Cambria Math"/>
              <a:cs typeface="Cambria Math"/>
            </a:endParaRPr>
          </a:p>
        </p:txBody>
      </p:sp>
      <p:sp>
        <p:nvSpPr>
          <p:cNvPr id="15" name="object 15"/>
          <p:cNvSpPr txBox="1"/>
          <p:nvPr/>
        </p:nvSpPr>
        <p:spPr>
          <a:xfrm>
            <a:off x="4799710" y="3532123"/>
            <a:ext cx="36385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mbria Math"/>
                <a:cs typeface="Cambria Math"/>
              </a:rPr>
              <a:t>𝑥</a:t>
            </a:r>
            <a:r>
              <a:rPr sz="2625" spc="7" baseline="-15873" dirty="0">
                <a:latin typeface="Cambria Math"/>
                <a:cs typeface="Cambria Math"/>
              </a:rPr>
              <a:t>2</a:t>
            </a:r>
            <a:endParaRPr sz="2625" baseline="-15873">
              <a:latin typeface="Cambria Math"/>
              <a:cs typeface="Cambria Math"/>
            </a:endParaRPr>
          </a:p>
        </p:txBody>
      </p:sp>
      <p:grpSp>
        <p:nvGrpSpPr>
          <p:cNvPr id="16" name="object 16"/>
          <p:cNvGrpSpPr/>
          <p:nvPr/>
        </p:nvGrpSpPr>
        <p:grpSpPr>
          <a:xfrm>
            <a:off x="4248911" y="3517391"/>
            <a:ext cx="466725" cy="597535"/>
            <a:chOff x="4248911" y="3517391"/>
            <a:chExt cx="466725" cy="597535"/>
          </a:xfrm>
        </p:grpSpPr>
        <p:sp>
          <p:nvSpPr>
            <p:cNvPr id="17" name="object 17"/>
            <p:cNvSpPr/>
            <p:nvPr/>
          </p:nvSpPr>
          <p:spPr>
            <a:xfrm>
              <a:off x="4255007" y="3523487"/>
              <a:ext cx="454659" cy="585470"/>
            </a:xfrm>
            <a:custGeom>
              <a:avLst/>
              <a:gdLst/>
              <a:ahLst/>
              <a:cxnLst/>
              <a:rect l="l" t="t" r="r" b="b"/>
              <a:pathLst>
                <a:path w="454660" h="585470">
                  <a:moveTo>
                    <a:pt x="227075" y="0"/>
                  </a:moveTo>
                  <a:lnTo>
                    <a:pt x="227075" y="146304"/>
                  </a:lnTo>
                  <a:lnTo>
                    <a:pt x="0" y="146304"/>
                  </a:lnTo>
                  <a:lnTo>
                    <a:pt x="0" y="438912"/>
                  </a:lnTo>
                  <a:lnTo>
                    <a:pt x="227075" y="438912"/>
                  </a:lnTo>
                  <a:lnTo>
                    <a:pt x="227075" y="585216"/>
                  </a:lnTo>
                  <a:lnTo>
                    <a:pt x="454151" y="292607"/>
                  </a:lnTo>
                  <a:lnTo>
                    <a:pt x="227075" y="0"/>
                  </a:lnTo>
                  <a:close/>
                </a:path>
              </a:pathLst>
            </a:custGeom>
            <a:solidFill>
              <a:srgbClr val="000000"/>
            </a:solidFill>
          </p:spPr>
          <p:txBody>
            <a:bodyPr wrap="square" lIns="0" tIns="0" rIns="0" bIns="0" rtlCol="0"/>
            <a:lstStyle/>
            <a:p>
              <a:endParaRPr/>
            </a:p>
          </p:txBody>
        </p:sp>
        <p:sp>
          <p:nvSpPr>
            <p:cNvPr id="18" name="object 18"/>
            <p:cNvSpPr/>
            <p:nvPr/>
          </p:nvSpPr>
          <p:spPr>
            <a:xfrm>
              <a:off x="4255007" y="3523487"/>
              <a:ext cx="454659" cy="585470"/>
            </a:xfrm>
            <a:custGeom>
              <a:avLst/>
              <a:gdLst/>
              <a:ahLst/>
              <a:cxnLst/>
              <a:rect l="l" t="t" r="r" b="b"/>
              <a:pathLst>
                <a:path w="454660" h="585470">
                  <a:moveTo>
                    <a:pt x="0" y="146304"/>
                  </a:moveTo>
                  <a:lnTo>
                    <a:pt x="227075" y="146304"/>
                  </a:lnTo>
                  <a:lnTo>
                    <a:pt x="227075" y="0"/>
                  </a:lnTo>
                  <a:lnTo>
                    <a:pt x="454151" y="292607"/>
                  </a:lnTo>
                  <a:lnTo>
                    <a:pt x="227075" y="585216"/>
                  </a:lnTo>
                  <a:lnTo>
                    <a:pt x="227075" y="438912"/>
                  </a:lnTo>
                  <a:lnTo>
                    <a:pt x="0" y="438912"/>
                  </a:lnTo>
                  <a:lnTo>
                    <a:pt x="0" y="146304"/>
                  </a:lnTo>
                  <a:close/>
                </a:path>
              </a:pathLst>
            </a:custGeom>
            <a:ln w="12192">
              <a:solidFill>
                <a:srgbClr val="000000"/>
              </a:solidFill>
            </a:ln>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420110" cy="697230"/>
          </a:xfrm>
          <a:prstGeom prst="rect">
            <a:avLst/>
          </a:prstGeom>
        </p:spPr>
        <p:txBody>
          <a:bodyPr vert="horz" wrap="square" lIns="0" tIns="13335" rIns="0" bIns="0" rtlCol="0">
            <a:spAutoFit/>
          </a:bodyPr>
          <a:lstStyle/>
          <a:p>
            <a:pPr marL="12700">
              <a:lnSpc>
                <a:spcPct val="100000"/>
              </a:lnSpc>
              <a:spcBef>
                <a:spcPts val="105"/>
              </a:spcBef>
            </a:pPr>
            <a:r>
              <a:rPr sz="4400" spc="-25" dirty="0"/>
              <a:t>Feature</a:t>
            </a:r>
            <a:r>
              <a:rPr sz="4400" spc="-65" dirty="0"/>
              <a:t> </a:t>
            </a:r>
            <a:r>
              <a:rPr sz="4400" spc="-10" dirty="0"/>
              <a:t>Scaling</a:t>
            </a:r>
            <a:endParaRPr sz="4400"/>
          </a:p>
        </p:txBody>
      </p:sp>
      <p:grpSp>
        <p:nvGrpSpPr>
          <p:cNvPr id="3" name="object 3"/>
          <p:cNvGrpSpPr/>
          <p:nvPr/>
        </p:nvGrpSpPr>
        <p:grpSpPr>
          <a:xfrm>
            <a:off x="1831720" y="1924685"/>
            <a:ext cx="1667510" cy="1768475"/>
            <a:chOff x="1831720" y="1924685"/>
            <a:chExt cx="1667510" cy="1768475"/>
          </a:xfrm>
        </p:grpSpPr>
        <p:pic>
          <p:nvPicPr>
            <p:cNvPr id="4" name="object 4"/>
            <p:cNvPicPr/>
            <p:nvPr/>
          </p:nvPicPr>
          <p:blipFill>
            <a:blip r:embed="rId3" cstate="print"/>
            <a:stretch>
              <a:fillRect/>
            </a:stretch>
          </p:blipFill>
          <p:spPr>
            <a:xfrm>
              <a:off x="1844039" y="1927860"/>
              <a:ext cx="537972" cy="467868"/>
            </a:xfrm>
            <a:prstGeom prst="rect">
              <a:avLst/>
            </a:prstGeom>
          </p:spPr>
        </p:pic>
        <p:sp>
          <p:nvSpPr>
            <p:cNvPr id="5" name="object 5"/>
            <p:cNvSpPr/>
            <p:nvPr/>
          </p:nvSpPr>
          <p:spPr>
            <a:xfrm>
              <a:off x="1844039" y="1927860"/>
              <a:ext cx="538480" cy="467995"/>
            </a:xfrm>
            <a:custGeom>
              <a:avLst/>
              <a:gdLst/>
              <a:ahLst/>
              <a:cxnLst/>
              <a:rect l="l" t="t" r="r" b="b"/>
              <a:pathLst>
                <a:path w="538480" h="467994">
                  <a:moveTo>
                    <a:pt x="0" y="467868"/>
                  </a:moveTo>
                  <a:lnTo>
                    <a:pt x="537972" y="467868"/>
                  </a:lnTo>
                  <a:lnTo>
                    <a:pt x="537972" y="0"/>
                  </a:lnTo>
                  <a:lnTo>
                    <a:pt x="0" y="0"/>
                  </a:lnTo>
                  <a:lnTo>
                    <a:pt x="0" y="467868"/>
                  </a:lnTo>
                  <a:close/>
                </a:path>
              </a:pathLst>
            </a:custGeom>
            <a:ln w="6096">
              <a:solidFill>
                <a:srgbClr val="5B9BD4"/>
              </a:solidFill>
            </a:ln>
          </p:spPr>
          <p:txBody>
            <a:bodyPr wrap="square" lIns="0" tIns="0" rIns="0" bIns="0" rtlCol="0"/>
            <a:lstStyle/>
            <a:p>
              <a:endParaRPr/>
            </a:p>
          </p:txBody>
        </p:sp>
        <p:pic>
          <p:nvPicPr>
            <p:cNvPr id="6" name="object 6"/>
            <p:cNvPicPr/>
            <p:nvPr/>
          </p:nvPicPr>
          <p:blipFill>
            <a:blip r:embed="rId4" cstate="print"/>
            <a:stretch>
              <a:fillRect/>
            </a:stretch>
          </p:blipFill>
          <p:spPr>
            <a:xfrm>
              <a:off x="1834895" y="3221736"/>
              <a:ext cx="539495" cy="467868"/>
            </a:xfrm>
            <a:prstGeom prst="rect">
              <a:avLst/>
            </a:prstGeom>
          </p:spPr>
        </p:pic>
        <p:sp>
          <p:nvSpPr>
            <p:cNvPr id="7" name="object 7"/>
            <p:cNvSpPr/>
            <p:nvPr/>
          </p:nvSpPr>
          <p:spPr>
            <a:xfrm>
              <a:off x="1834895" y="3221736"/>
              <a:ext cx="539750" cy="467995"/>
            </a:xfrm>
            <a:custGeom>
              <a:avLst/>
              <a:gdLst/>
              <a:ahLst/>
              <a:cxnLst/>
              <a:rect l="l" t="t" r="r" b="b"/>
              <a:pathLst>
                <a:path w="539750" h="467995">
                  <a:moveTo>
                    <a:pt x="0" y="467868"/>
                  </a:moveTo>
                  <a:lnTo>
                    <a:pt x="539495" y="467868"/>
                  </a:lnTo>
                  <a:lnTo>
                    <a:pt x="539495" y="0"/>
                  </a:lnTo>
                  <a:lnTo>
                    <a:pt x="0" y="0"/>
                  </a:lnTo>
                  <a:lnTo>
                    <a:pt x="0" y="467868"/>
                  </a:lnTo>
                  <a:close/>
                </a:path>
              </a:pathLst>
            </a:custGeom>
            <a:ln w="6096">
              <a:solidFill>
                <a:srgbClr val="5B9BD4"/>
              </a:solidFill>
            </a:ln>
          </p:spPr>
          <p:txBody>
            <a:bodyPr wrap="square" lIns="0" tIns="0" rIns="0" bIns="0" rtlCol="0"/>
            <a:lstStyle/>
            <a:p>
              <a:endParaRPr/>
            </a:p>
          </p:txBody>
        </p:sp>
        <p:sp>
          <p:nvSpPr>
            <p:cNvPr id="8" name="object 8"/>
            <p:cNvSpPr/>
            <p:nvPr/>
          </p:nvSpPr>
          <p:spPr>
            <a:xfrm>
              <a:off x="2347340" y="2192274"/>
              <a:ext cx="1151890" cy="1261745"/>
            </a:xfrm>
            <a:custGeom>
              <a:avLst/>
              <a:gdLst/>
              <a:ahLst/>
              <a:cxnLst/>
              <a:rect l="l" t="t" r="r" b="b"/>
              <a:pathLst>
                <a:path w="1151889" h="1261745">
                  <a:moveTo>
                    <a:pt x="1089973" y="48660"/>
                  </a:moveTo>
                  <a:lnTo>
                    <a:pt x="0" y="1243964"/>
                  </a:lnTo>
                  <a:lnTo>
                    <a:pt x="19050" y="1261364"/>
                  </a:lnTo>
                  <a:lnTo>
                    <a:pt x="1109172" y="66160"/>
                  </a:lnTo>
                  <a:lnTo>
                    <a:pt x="1089973" y="48660"/>
                  </a:lnTo>
                  <a:close/>
                </a:path>
                <a:path w="1151889" h="1261745">
                  <a:moveTo>
                    <a:pt x="1140832" y="39115"/>
                  </a:moveTo>
                  <a:lnTo>
                    <a:pt x="1098676" y="39115"/>
                  </a:lnTo>
                  <a:lnTo>
                    <a:pt x="1117854" y="56641"/>
                  </a:lnTo>
                  <a:lnTo>
                    <a:pt x="1109172" y="66160"/>
                  </a:lnTo>
                  <a:lnTo>
                    <a:pt x="1128268" y="83565"/>
                  </a:lnTo>
                  <a:lnTo>
                    <a:pt x="1140832" y="39115"/>
                  </a:lnTo>
                  <a:close/>
                </a:path>
                <a:path w="1151889" h="1261745">
                  <a:moveTo>
                    <a:pt x="1098676" y="39115"/>
                  </a:moveTo>
                  <a:lnTo>
                    <a:pt x="1089973" y="48660"/>
                  </a:lnTo>
                  <a:lnTo>
                    <a:pt x="1109172" y="66160"/>
                  </a:lnTo>
                  <a:lnTo>
                    <a:pt x="1117854" y="56641"/>
                  </a:lnTo>
                  <a:lnTo>
                    <a:pt x="1098676" y="39115"/>
                  </a:lnTo>
                  <a:close/>
                </a:path>
                <a:path w="1151889" h="1261745">
                  <a:moveTo>
                    <a:pt x="1151889" y="0"/>
                  </a:moveTo>
                  <a:lnTo>
                    <a:pt x="1070863" y="31241"/>
                  </a:lnTo>
                  <a:lnTo>
                    <a:pt x="1089973" y="48660"/>
                  </a:lnTo>
                  <a:lnTo>
                    <a:pt x="1098676" y="39115"/>
                  </a:lnTo>
                  <a:lnTo>
                    <a:pt x="1140832" y="39115"/>
                  </a:lnTo>
                  <a:lnTo>
                    <a:pt x="1151889" y="0"/>
                  </a:lnTo>
                  <a:close/>
                </a:path>
              </a:pathLst>
            </a:custGeom>
            <a:solidFill>
              <a:srgbClr val="000000"/>
            </a:solidFill>
          </p:spPr>
          <p:txBody>
            <a:bodyPr wrap="square" lIns="0" tIns="0" rIns="0" bIns="0" rtlCol="0"/>
            <a:lstStyle/>
            <a:p>
              <a:endParaRPr/>
            </a:p>
          </p:txBody>
        </p:sp>
      </p:grpSp>
      <p:sp>
        <p:nvSpPr>
          <p:cNvPr id="9" name="object 9"/>
          <p:cNvSpPr txBox="1"/>
          <p:nvPr/>
        </p:nvSpPr>
        <p:spPr>
          <a:xfrm>
            <a:off x="4373143" y="1790134"/>
            <a:ext cx="213360" cy="530860"/>
          </a:xfrm>
          <a:prstGeom prst="rect">
            <a:avLst/>
          </a:prstGeom>
        </p:spPr>
        <p:txBody>
          <a:bodyPr vert="horz" wrap="square" lIns="0" tIns="13970" rIns="0" bIns="0" rtlCol="0">
            <a:spAutoFit/>
          </a:bodyPr>
          <a:lstStyle/>
          <a:p>
            <a:pPr marL="12700">
              <a:lnSpc>
                <a:spcPct val="100000"/>
              </a:lnSpc>
              <a:spcBef>
                <a:spcPts val="110"/>
              </a:spcBef>
            </a:pPr>
            <a:r>
              <a:rPr sz="3300" i="1" spc="10" dirty="0">
                <a:latin typeface="Times New Roman"/>
                <a:cs typeface="Times New Roman"/>
              </a:rPr>
              <a:t>y</a:t>
            </a:r>
            <a:endParaRPr sz="3300">
              <a:latin typeface="Times New Roman"/>
              <a:cs typeface="Times New Roman"/>
            </a:endParaRPr>
          </a:p>
        </p:txBody>
      </p:sp>
      <p:sp>
        <p:nvSpPr>
          <p:cNvPr id="10" name="object 10"/>
          <p:cNvSpPr txBox="1"/>
          <p:nvPr/>
        </p:nvSpPr>
        <p:spPr>
          <a:xfrm>
            <a:off x="2902577" y="2492285"/>
            <a:ext cx="148590" cy="319405"/>
          </a:xfrm>
          <a:prstGeom prst="rect">
            <a:avLst/>
          </a:prstGeom>
        </p:spPr>
        <p:txBody>
          <a:bodyPr vert="horz" wrap="square" lIns="0" tIns="15875" rIns="0" bIns="0" rtlCol="0">
            <a:spAutoFit/>
          </a:bodyPr>
          <a:lstStyle/>
          <a:p>
            <a:pPr marL="12700">
              <a:lnSpc>
                <a:spcPct val="100000"/>
              </a:lnSpc>
              <a:spcBef>
                <a:spcPts val="125"/>
              </a:spcBef>
            </a:pPr>
            <a:r>
              <a:rPr sz="1900" spc="15" dirty="0">
                <a:latin typeface="Times New Roman"/>
                <a:cs typeface="Times New Roman"/>
              </a:rPr>
              <a:t>2</a:t>
            </a:r>
            <a:endParaRPr sz="1900">
              <a:latin typeface="Times New Roman"/>
              <a:cs typeface="Times New Roman"/>
            </a:endParaRPr>
          </a:p>
        </p:txBody>
      </p:sp>
      <p:sp>
        <p:nvSpPr>
          <p:cNvPr id="11" name="object 11"/>
          <p:cNvSpPr txBox="1"/>
          <p:nvPr/>
        </p:nvSpPr>
        <p:spPr>
          <a:xfrm>
            <a:off x="2592734" y="1418723"/>
            <a:ext cx="442595" cy="1323340"/>
          </a:xfrm>
          <a:prstGeom prst="rect">
            <a:avLst/>
          </a:prstGeom>
        </p:spPr>
        <p:txBody>
          <a:bodyPr vert="horz" wrap="square" lIns="0" tIns="158750" rIns="0" bIns="0" rtlCol="0">
            <a:spAutoFit/>
          </a:bodyPr>
          <a:lstStyle/>
          <a:p>
            <a:pPr marL="38100">
              <a:lnSpc>
                <a:spcPct val="100000"/>
              </a:lnSpc>
              <a:spcBef>
                <a:spcPts val="1250"/>
              </a:spcBef>
            </a:pPr>
            <a:r>
              <a:rPr sz="3300" i="1" spc="-140" dirty="0">
                <a:latin typeface="Times New Roman"/>
                <a:cs typeface="Times New Roman"/>
              </a:rPr>
              <a:t>w</a:t>
            </a:r>
            <a:r>
              <a:rPr sz="2850" spc="-209" baseline="-24853" dirty="0">
                <a:latin typeface="Times New Roman"/>
                <a:cs typeface="Times New Roman"/>
              </a:rPr>
              <a:t>1</a:t>
            </a:r>
            <a:endParaRPr sz="2850" baseline="-24853">
              <a:latin typeface="Times New Roman"/>
              <a:cs typeface="Times New Roman"/>
            </a:endParaRPr>
          </a:p>
          <a:p>
            <a:pPr marL="52705">
              <a:lnSpc>
                <a:spcPct val="100000"/>
              </a:lnSpc>
              <a:spcBef>
                <a:spcPts val="1145"/>
              </a:spcBef>
            </a:pPr>
            <a:r>
              <a:rPr sz="3300" i="1" spc="15" dirty="0">
                <a:latin typeface="Times New Roman"/>
                <a:cs typeface="Times New Roman"/>
              </a:rPr>
              <a:t>w</a:t>
            </a:r>
            <a:endParaRPr sz="3300">
              <a:latin typeface="Times New Roman"/>
              <a:cs typeface="Times New Roman"/>
            </a:endParaRPr>
          </a:p>
        </p:txBody>
      </p:sp>
      <p:grpSp>
        <p:nvGrpSpPr>
          <p:cNvPr id="12" name="object 12"/>
          <p:cNvGrpSpPr/>
          <p:nvPr/>
        </p:nvGrpSpPr>
        <p:grpSpPr>
          <a:xfrm>
            <a:off x="2382773" y="1927732"/>
            <a:ext cx="1939289" cy="527685"/>
            <a:chOff x="2382773" y="1927732"/>
            <a:chExt cx="1939289" cy="527685"/>
          </a:xfrm>
        </p:grpSpPr>
        <p:sp>
          <p:nvSpPr>
            <p:cNvPr id="13" name="object 13"/>
            <p:cNvSpPr/>
            <p:nvPr/>
          </p:nvSpPr>
          <p:spPr>
            <a:xfrm>
              <a:off x="2382774" y="2122931"/>
              <a:ext cx="1939289" cy="78105"/>
            </a:xfrm>
            <a:custGeom>
              <a:avLst/>
              <a:gdLst/>
              <a:ahLst/>
              <a:cxnLst/>
              <a:rect l="l" t="t" r="r" b="b"/>
              <a:pathLst>
                <a:path w="1939289" h="78105">
                  <a:moveTo>
                    <a:pt x="1115695" y="38862"/>
                  </a:moveTo>
                  <a:lnTo>
                    <a:pt x="1089774" y="25908"/>
                  </a:lnTo>
                  <a:lnTo>
                    <a:pt x="1037971" y="0"/>
                  </a:lnTo>
                  <a:lnTo>
                    <a:pt x="1037971" y="25908"/>
                  </a:lnTo>
                  <a:lnTo>
                    <a:pt x="0" y="25908"/>
                  </a:lnTo>
                  <a:lnTo>
                    <a:pt x="0" y="51816"/>
                  </a:lnTo>
                  <a:lnTo>
                    <a:pt x="1037971" y="51816"/>
                  </a:lnTo>
                  <a:lnTo>
                    <a:pt x="1037971" y="77724"/>
                  </a:lnTo>
                  <a:lnTo>
                    <a:pt x="1089787" y="51816"/>
                  </a:lnTo>
                  <a:lnTo>
                    <a:pt x="1115695" y="38862"/>
                  </a:lnTo>
                  <a:close/>
                </a:path>
                <a:path w="1939289" h="78105">
                  <a:moveTo>
                    <a:pt x="1939290" y="38862"/>
                  </a:moveTo>
                  <a:lnTo>
                    <a:pt x="1913369" y="25908"/>
                  </a:lnTo>
                  <a:lnTo>
                    <a:pt x="1861566" y="0"/>
                  </a:lnTo>
                  <a:lnTo>
                    <a:pt x="1861566" y="25908"/>
                  </a:lnTo>
                  <a:lnTo>
                    <a:pt x="1456944" y="25908"/>
                  </a:lnTo>
                  <a:lnTo>
                    <a:pt x="1456944" y="51816"/>
                  </a:lnTo>
                  <a:lnTo>
                    <a:pt x="1861566" y="51816"/>
                  </a:lnTo>
                  <a:lnTo>
                    <a:pt x="1861566" y="77724"/>
                  </a:lnTo>
                  <a:lnTo>
                    <a:pt x="1913382" y="51816"/>
                  </a:lnTo>
                  <a:lnTo>
                    <a:pt x="1939290" y="38862"/>
                  </a:lnTo>
                  <a:close/>
                </a:path>
              </a:pathLst>
            </a:custGeom>
            <a:solidFill>
              <a:srgbClr val="000000"/>
            </a:solidFill>
          </p:spPr>
          <p:txBody>
            <a:bodyPr wrap="square" lIns="0" tIns="0" rIns="0" bIns="0" rtlCol="0"/>
            <a:lstStyle/>
            <a:p>
              <a:endParaRPr/>
            </a:p>
          </p:txBody>
        </p:sp>
        <p:pic>
          <p:nvPicPr>
            <p:cNvPr id="14" name="object 14"/>
            <p:cNvPicPr/>
            <p:nvPr/>
          </p:nvPicPr>
          <p:blipFill>
            <a:blip r:embed="rId5" cstate="print"/>
            <a:stretch>
              <a:fillRect/>
            </a:stretch>
          </p:blipFill>
          <p:spPr>
            <a:xfrm>
              <a:off x="3497579" y="1930907"/>
              <a:ext cx="521208" cy="521208"/>
            </a:xfrm>
            <a:prstGeom prst="rect">
              <a:avLst/>
            </a:prstGeom>
          </p:spPr>
        </p:pic>
        <p:sp>
          <p:nvSpPr>
            <p:cNvPr id="15" name="object 15"/>
            <p:cNvSpPr/>
            <p:nvPr/>
          </p:nvSpPr>
          <p:spPr>
            <a:xfrm>
              <a:off x="3497579" y="1930907"/>
              <a:ext cx="521334" cy="521334"/>
            </a:xfrm>
            <a:custGeom>
              <a:avLst/>
              <a:gdLst/>
              <a:ahLst/>
              <a:cxnLst/>
              <a:rect l="l" t="t" r="r" b="b"/>
              <a:pathLst>
                <a:path w="521335" h="521335">
                  <a:moveTo>
                    <a:pt x="0" y="521208"/>
                  </a:moveTo>
                  <a:lnTo>
                    <a:pt x="521208" y="521208"/>
                  </a:lnTo>
                  <a:lnTo>
                    <a:pt x="521208" y="0"/>
                  </a:lnTo>
                  <a:lnTo>
                    <a:pt x="0" y="0"/>
                  </a:lnTo>
                  <a:lnTo>
                    <a:pt x="0" y="521208"/>
                  </a:lnTo>
                  <a:close/>
                </a:path>
              </a:pathLst>
            </a:custGeom>
            <a:ln w="6096">
              <a:solidFill>
                <a:srgbClr val="A4A4A4"/>
              </a:solidFill>
            </a:ln>
          </p:spPr>
          <p:txBody>
            <a:bodyPr wrap="square" lIns="0" tIns="0" rIns="0" bIns="0" rtlCol="0"/>
            <a:lstStyle/>
            <a:p>
              <a:endParaRPr/>
            </a:p>
          </p:txBody>
        </p:sp>
      </p:grpSp>
      <p:sp>
        <p:nvSpPr>
          <p:cNvPr id="16" name="object 16"/>
          <p:cNvSpPr txBox="1"/>
          <p:nvPr/>
        </p:nvSpPr>
        <p:spPr>
          <a:xfrm>
            <a:off x="2129168" y="2097292"/>
            <a:ext cx="149860" cy="319405"/>
          </a:xfrm>
          <a:prstGeom prst="rect">
            <a:avLst/>
          </a:prstGeom>
        </p:spPr>
        <p:txBody>
          <a:bodyPr vert="horz" wrap="square" lIns="0" tIns="15875" rIns="0" bIns="0" rtlCol="0">
            <a:spAutoFit/>
          </a:bodyPr>
          <a:lstStyle/>
          <a:p>
            <a:pPr marL="12700">
              <a:lnSpc>
                <a:spcPct val="100000"/>
              </a:lnSpc>
              <a:spcBef>
                <a:spcPts val="125"/>
              </a:spcBef>
            </a:pPr>
            <a:r>
              <a:rPr sz="1900" spc="25" dirty="0">
                <a:latin typeface="Times New Roman"/>
                <a:cs typeface="Times New Roman"/>
              </a:rPr>
              <a:t>1</a:t>
            </a:r>
            <a:endParaRPr sz="1900">
              <a:latin typeface="Times New Roman"/>
              <a:cs typeface="Times New Roman"/>
            </a:endParaRPr>
          </a:p>
        </p:txBody>
      </p:sp>
      <p:sp>
        <p:nvSpPr>
          <p:cNvPr id="17" name="object 17"/>
          <p:cNvSpPr txBox="1"/>
          <p:nvPr/>
        </p:nvSpPr>
        <p:spPr>
          <a:xfrm>
            <a:off x="1965613" y="1817553"/>
            <a:ext cx="213995" cy="528955"/>
          </a:xfrm>
          <a:prstGeom prst="rect">
            <a:avLst/>
          </a:prstGeom>
        </p:spPr>
        <p:txBody>
          <a:bodyPr vert="horz" wrap="square" lIns="0" tIns="13335" rIns="0" bIns="0" rtlCol="0">
            <a:spAutoFit/>
          </a:bodyPr>
          <a:lstStyle/>
          <a:p>
            <a:pPr marL="12700">
              <a:lnSpc>
                <a:spcPct val="100000"/>
              </a:lnSpc>
              <a:spcBef>
                <a:spcPts val="105"/>
              </a:spcBef>
            </a:pPr>
            <a:r>
              <a:rPr sz="3300" i="1" spc="15" dirty="0">
                <a:latin typeface="Times New Roman"/>
                <a:cs typeface="Times New Roman"/>
              </a:rPr>
              <a:t>x</a:t>
            </a:r>
            <a:endParaRPr sz="3300">
              <a:latin typeface="Times New Roman"/>
              <a:cs typeface="Times New Roman"/>
            </a:endParaRPr>
          </a:p>
        </p:txBody>
      </p:sp>
      <p:sp>
        <p:nvSpPr>
          <p:cNvPr id="18" name="object 18"/>
          <p:cNvSpPr txBox="1"/>
          <p:nvPr/>
        </p:nvSpPr>
        <p:spPr>
          <a:xfrm>
            <a:off x="3641387" y="1850698"/>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19" name="object 19"/>
          <p:cNvSpPr txBox="1"/>
          <p:nvPr/>
        </p:nvSpPr>
        <p:spPr>
          <a:xfrm>
            <a:off x="3474720" y="3226307"/>
            <a:ext cx="539750" cy="467995"/>
          </a:xfrm>
          <a:prstGeom prst="rect">
            <a:avLst/>
          </a:prstGeom>
          <a:solidFill>
            <a:srgbClr val="E1EFD9"/>
          </a:solidFill>
          <a:ln w="6096">
            <a:solidFill>
              <a:srgbClr val="00AF50"/>
            </a:solidFill>
          </a:ln>
        </p:spPr>
        <p:txBody>
          <a:bodyPr vert="horz" wrap="square" lIns="0" tIns="0" rIns="0" bIns="0" rtlCol="0">
            <a:spAutoFit/>
          </a:bodyPr>
          <a:lstStyle/>
          <a:p>
            <a:pPr marL="166370">
              <a:lnSpc>
                <a:spcPts val="3470"/>
              </a:lnSpc>
            </a:pPr>
            <a:r>
              <a:rPr sz="3300" i="1" spc="15" dirty="0">
                <a:latin typeface="Times New Roman"/>
                <a:cs typeface="Times New Roman"/>
              </a:rPr>
              <a:t>b</a:t>
            </a:r>
            <a:endParaRPr sz="3300">
              <a:latin typeface="Times New Roman"/>
              <a:cs typeface="Times New Roman"/>
            </a:endParaRPr>
          </a:p>
        </p:txBody>
      </p:sp>
      <p:sp>
        <p:nvSpPr>
          <p:cNvPr id="20" name="object 20"/>
          <p:cNvSpPr/>
          <p:nvPr/>
        </p:nvSpPr>
        <p:spPr>
          <a:xfrm>
            <a:off x="3710940" y="2462022"/>
            <a:ext cx="78105" cy="755015"/>
          </a:xfrm>
          <a:custGeom>
            <a:avLst/>
            <a:gdLst/>
            <a:ahLst/>
            <a:cxnLst/>
            <a:rect l="l" t="t" r="r" b="b"/>
            <a:pathLst>
              <a:path w="78104" h="755014">
                <a:moveTo>
                  <a:pt x="51815" y="64769"/>
                </a:moveTo>
                <a:lnTo>
                  <a:pt x="25908" y="64769"/>
                </a:lnTo>
                <a:lnTo>
                  <a:pt x="25908" y="754761"/>
                </a:lnTo>
                <a:lnTo>
                  <a:pt x="51815" y="754761"/>
                </a:lnTo>
                <a:lnTo>
                  <a:pt x="51815" y="64769"/>
                </a:lnTo>
                <a:close/>
              </a:path>
              <a:path w="78104" h="755014">
                <a:moveTo>
                  <a:pt x="38862" y="0"/>
                </a:moveTo>
                <a:lnTo>
                  <a:pt x="0" y="77724"/>
                </a:lnTo>
                <a:lnTo>
                  <a:pt x="25908" y="77724"/>
                </a:lnTo>
                <a:lnTo>
                  <a:pt x="25908" y="64769"/>
                </a:lnTo>
                <a:lnTo>
                  <a:pt x="71246" y="64769"/>
                </a:lnTo>
                <a:lnTo>
                  <a:pt x="38862" y="0"/>
                </a:lnTo>
                <a:close/>
              </a:path>
              <a:path w="78104" h="755014">
                <a:moveTo>
                  <a:pt x="71246" y="64769"/>
                </a:moveTo>
                <a:lnTo>
                  <a:pt x="51815" y="64769"/>
                </a:lnTo>
                <a:lnTo>
                  <a:pt x="51815" y="77724"/>
                </a:lnTo>
                <a:lnTo>
                  <a:pt x="77724" y="77724"/>
                </a:lnTo>
                <a:lnTo>
                  <a:pt x="71246" y="64769"/>
                </a:lnTo>
                <a:close/>
              </a:path>
            </a:pathLst>
          </a:custGeom>
          <a:solidFill>
            <a:srgbClr val="000000"/>
          </a:solidFill>
        </p:spPr>
        <p:txBody>
          <a:bodyPr wrap="square" lIns="0" tIns="0" rIns="0" bIns="0" rtlCol="0"/>
          <a:lstStyle/>
          <a:p>
            <a:endParaRPr/>
          </a:p>
        </p:txBody>
      </p:sp>
      <p:sp>
        <p:nvSpPr>
          <p:cNvPr id="21" name="object 21"/>
          <p:cNvSpPr txBox="1"/>
          <p:nvPr/>
        </p:nvSpPr>
        <p:spPr>
          <a:xfrm>
            <a:off x="98755" y="3105334"/>
            <a:ext cx="2211705" cy="528955"/>
          </a:xfrm>
          <a:prstGeom prst="rect">
            <a:avLst/>
          </a:prstGeom>
        </p:spPr>
        <p:txBody>
          <a:bodyPr vert="horz" wrap="square" lIns="0" tIns="13335" rIns="0" bIns="0" rtlCol="0">
            <a:spAutoFit/>
          </a:bodyPr>
          <a:lstStyle/>
          <a:p>
            <a:pPr marL="38100">
              <a:lnSpc>
                <a:spcPct val="100000"/>
              </a:lnSpc>
              <a:spcBef>
                <a:spcPts val="105"/>
              </a:spcBef>
              <a:tabLst>
                <a:tab pos="1844675" algn="l"/>
              </a:tabLst>
            </a:pPr>
            <a:r>
              <a:rPr sz="3600" spc="-7" baseline="1157" dirty="0">
                <a:latin typeface="Calibri"/>
                <a:cs typeface="Calibri"/>
              </a:rPr>
              <a:t>100,</a:t>
            </a:r>
            <a:r>
              <a:rPr sz="3600" spc="-15" baseline="1157" dirty="0">
                <a:latin typeface="Calibri"/>
                <a:cs typeface="Calibri"/>
              </a:rPr>
              <a:t> </a:t>
            </a:r>
            <a:r>
              <a:rPr sz="3600" spc="-7" baseline="1157" dirty="0">
                <a:latin typeface="Calibri"/>
                <a:cs typeface="Calibri"/>
              </a:rPr>
              <a:t>200 ……	</a:t>
            </a:r>
            <a:r>
              <a:rPr sz="3300" i="1" spc="35" dirty="0">
                <a:latin typeface="Times New Roman"/>
                <a:cs typeface="Times New Roman"/>
              </a:rPr>
              <a:t>x</a:t>
            </a:r>
            <a:r>
              <a:rPr sz="2850" spc="52" baseline="-24853" dirty="0">
                <a:latin typeface="Times New Roman"/>
                <a:cs typeface="Times New Roman"/>
              </a:rPr>
              <a:t>2</a:t>
            </a:r>
            <a:endParaRPr sz="2850" baseline="-24853">
              <a:latin typeface="Times New Roman"/>
              <a:cs typeface="Times New Roman"/>
            </a:endParaRPr>
          </a:p>
        </p:txBody>
      </p:sp>
      <p:sp>
        <p:nvSpPr>
          <p:cNvPr id="22" name="object 22"/>
          <p:cNvSpPr txBox="1"/>
          <p:nvPr/>
        </p:nvSpPr>
        <p:spPr>
          <a:xfrm>
            <a:off x="741070" y="1920366"/>
            <a:ext cx="9677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1,</a:t>
            </a:r>
            <a:r>
              <a:rPr sz="2400" spc="-55" dirty="0">
                <a:latin typeface="Calibri"/>
                <a:cs typeface="Calibri"/>
              </a:rPr>
              <a:t> </a:t>
            </a:r>
            <a:r>
              <a:rPr sz="2400" dirty="0">
                <a:latin typeface="Calibri"/>
                <a:cs typeface="Calibri"/>
              </a:rPr>
              <a:t>2</a:t>
            </a:r>
            <a:r>
              <a:rPr sz="2400" spc="-55" dirty="0">
                <a:latin typeface="Calibri"/>
                <a:cs typeface="Calibri"/>
              </a:rPr>
              <a:t> </a:t>
            </a:r>
            <a:r>
              <a:rPr sz="2400" spc="-5" dirty="0">
                <a:latin typeface="Calibri"/>
                <a:cs typeface="Calibri"/>
              </a:rPr>
              <a:t>……</a:t>
            </a:r>
            <a:endParaRPr sz="2400">
              <a:latin typeface="Calibri"/>
              <a:cs typeface="Calibri"/>
            </a:endParaRPr>
          </a:p>
        </p:txBody>
      </p:sp>
      <p:sp>
        <p:nvSpPr>
          <p:cNvPr id="23" name="object 23"/>
          <p:cNvSpPr/>
          <p:nvPr/>
        </p:nvSpPr>
        <p:spPr>
          <a:xfrm>
            <a:off x="887730" y="4072889"/>
            <a:ext cx="3837940" cy="2486025"/>
          </a:xfrm>
          <a:custGeom>
            <a:avLst/>
            <a:gdLst/>
            <a:ahLst/>
            <a:cxnLst/>
            <a:rect l="l" t="t" r="r" b="b"/>
            <a:pathLst>
              <a:path w="3837940" h="2486025">
                <a:moveTo>
                  <a:pt x="3837432" y="2110740"/>
                </a:moveTo>
                <a:lnTo>
                  <a:pt x="3799332" y="2091690"/>
                </a:lnTo>
                <a:lnTo>
                  <a:pt x="3723132" y="2053590"/>
                </a:lnTo>
                <a:lnTo>
                  <a:pt x="3723132" y="2091690"/>
                </a:lnTo>
                <a:lnTo>
                  <a:pt x="601218" y="2091690"/>
                </a:lnTo>
                <a:lnTo>
                  <a:pt x="601218" y="114300"/>
                </a:lnTo>
                <a:lnTo>
                  <a:pt x="639318" y="114300"/>
                </a:lnTo>
                <a:lnTo>
                  <a:pt x="629793" y="95250"/>
                </a:lnTo>
                <a:lnTo>
                  <a:pt x="582168" y="0"/>
                </a:lnTo>
                <a:lnTo>
                  <a:pt x="525018" y="114300"/>
                </a:lnTo>
                <a:lnTo>
                  <a:pt x="563118" y="114300"/>
                </a:lnTo>
                <a:lnTo>
                  <a:pt x="563118" y="2091690"/>
                </a:lnTo>
                <a:lnTo>
                  <a:pt x="0" y="2091690"/>
                </a:lnTo>
                <a:lnTo>
                  <a:pt x="0" y="2129790"/>
                </a:lnTo>
                <a:lnTo>
                  <a:pt x="563118" y="2129790"/>
                </a:lnTo>
                <a:lnTo>
                  <a:pt x="563118" y="2485720"/>
                </a:lnTo>
                <a:lnTo>
                  <a:pt x="601218" y="2485720"/>
                </a:lnTo>
                <a:lnTo>
                  <a:pt x="601218" y="2129790"/>
                </a:lnTo>
                <a:lnTo>
                  <a:pt x="3723132" y="2129790"/>
                </a:lnTo>
                <a:lnTo>
                  <a:pt x="3723132" y="2167890"/>
                </a:lnTo>
                <a:lnTo>
                  <a:pt x="3799332" y="2129790"/>
                </a:lnTo>
                <a:lnTo>
                  <a:pt x="3837432" y="2110740"/>
                </a:lnTo>
                <a:close/>
              </a:path>
            </a:pathLst>
          </a:custGeom>
          <a:solidFill>
            <a:srgbClr val="000000"/>
          </a:solidFill>
        </p:spPr>
        <p:txBody>
          <a:bodyPr wrap="square" lIns="0" tIns="0" rIns="0" bIns="0" rtlCol="0"/>
          <a:lstStyle/>
          <a:p>
            <a:endParaRPr/>
          </a:p>
        </p:txBody>
      </p:sp>
      <p:sp>
        <p:nvSpPr>
          <p:cNvPr id="24" name="object 24"/>
          <p:cNvSpPr txBox="1"/>
          <p:nvPr/>
        </p:nvSpPr>
        <p:spPr>
          <a:xfrm>
            <a:off x="4185314" y="6118352"/>
            <a:ext cx="442595" cy="530860"/>
          </a:xfrm>
          <a:prstGeom prst="rect">
            <a:avLst/>
          </a:prstGeom>
        </p:spPr>
        <p:txBody>
          <a:bodyPr vert="horz" wrap="square" lIns="0" tIns="14605" rIns="0" bIns="0" rtlCol="0">
            <a:spAutoFit/>
          </a:bodyPr>
          <a:lstStyle/>
          <a:p>
            <a:pPr marL="38100">
              <a:lnSpc>
                <a:spcPct val="100000"/>
              </a:lnSpc>
              <a:spcBef>
                <a:spcPts val="115"/>
              </a:spcBef>
            </a:pPr>
            <a:r>
              <a:rPr sz="3300" i="1" spc="-140" dirty="0">
                <a:latin typeface="Times New Roman"/>
                <a:cs typeface="Times New Roman"/>
              </a:rPr>
              <a:t>w</a:t>
            </a:r>
            <a:r>
              <a:rPr sz="2850" spc="-209" baseline="-24853" dirty="0">
                <a:latin typeface="Times New Roman"/>
                <a:cs typeface="Times New Roman"/>
              </a:rPr>
              <a:t>1</a:t>
            </a:r>
            <a:endParaRPr sz="2850" baseline="-24853">
              <a:latin typeface="Times New Roman"/>
              <a:cs typeface="Times New Roman"/>
            </a:endParaRPr>
          </a:p>
        </p:txBody>
      </p:sp>
      <p:sp>
        <p:nvSpPr>
          <p:cNvPr id="25" name="object 25"/>
          <p:cNvSpPr txBox="1"/>
          <p:nvPr/>
        </p:nvSpPr>
        <p:spPr>
          <a:xfrm>
            <a:off x="961907" y="3984755"/>
            <a:ext cx="469265" cy="529590"/>
          </a:xfrm>
          <a:prstGeom prst="rect">
            <a:avLst/>
          </a:prstGeom>
        </p:spPr>
        <p:txBody>
          <a:bodyPr vert="horz" wrap="square" lIns="0" tIns="13335" rIns="0" bIns="0" rtlCol="0">
            <a:spAutoFit/>
          </a:bodyPr>
          <a:lstStyle/>
          <a:p>
            <a:pPr marL="38100">
              <a:lnSpc>
                <a:spcPct val="100000"/>
              </a:lnSpc>
              <a:spcBef>
                <a:spcPts val="105"/>
              </a:spcBef>
            </a:pPr>
            <a:r>
              <a:rPr sz="3300" i="1" spc="-35" dirty="0">
                <a:latin typeface="Times New Roman"/>
                <a:cs typeface="Times New Roman"/>
              </a:rPr>
              <a:t>w</a:t>
            </a:r>
            <a:r>
              <a:rPr sz="2850" spc="-52" baseline="-24853" dirty="0">
                <a:latin typeface="Times New Roman"/>
                <a:cs typeface="Times New Roman"/>
              </a:rPr>
              <a:t>2</a:t>
            </a:r>
            <a:endParaRPr sz="2850" baseline="-24853">
              <a:latin typeface="Times New Roman"/>
              <a:cs typeface="Times New Roman"/>
            </a:endParaRPr>
          </a:p>
        </p:txBody>
      </p:sp>
      <p:sp>
        <p:nvSpPr>
          <p:cNvPr id="26" name="object 26"/>
          <p:cNvSpPr txBox="1"/>
          <p:nvPr/>
        </p:nvSpPr>
        <p:spPr>
          <a:xfrm>
            <a:off x="2443098" y="4057904"/>
            <a:ext cx="7493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Loss</a:t>
            </a:r>
            <a:r>
              <a:rPr sz="2400" spc="-85" dirty="0">
                <a:latin typeface="Calibri"/>
                <a:cs typeface="Calibri"/>
              </a:rPr>
              <a:t> </a:t>
            </a:r>
            <a:r>
              <a:rPr sz="2400" dirty="0">
                <a:latin typeface="Calibri"/>
                <a:cs typeface="Calibri"/>
              </a:rPr>
              <a:t>L</a:t>
            </a:r>
            <a:endParaRPr sz="2400">
              <a:latin typeface="Calibri"/>
              <a:cs typeface="Calibri"/>
            </a:endParaRPr>
          </a:p>
        </p:txBody>
      </p:sp>
      <p:grpSp>
        <p:nvGrpSpPr>
          <p:cNvPr id="27" name="object 27"/>
          <p:cNvGrpSpPr/>
          <p:nvPr/>
        </p:nvGrpSpPr>
        <p:grpSpPr>
          <a:xfrm>
            <a:off x="762000" y="4043934"/>
            <a:ext cx="8159115" cy="2486025"/>
            <a:chOff x="762000" y="4043934"/>
            <a:chExt cx="8159115" cy="2486025"/>
          </a:xfrm>
        </p:grpSpPr>
        <p:sp>
          <p:nvSpPr>
            <p:cNvPr id="28" name="object 28"/>
            <p:cNvSpPr/>
            <p:nvPr/>
          </p:nvSpPr>
          <p:spPr>
            <a:xfrm>
              <a:off x="781050" y="4650486"/>
              <a:ext cx="3944620" cy="1226820"/>
            </a:xfrm>
            <a:custGeom>
              <a:avLst/>
              <a:gdLst/>
              <a:ahLst/>
              <a:cxnLst/>
              <a:rect l="l" t="t" r="r" b="b"/>
              <a:pathLst>
                <a:path w="3944620" h="1226820">
                  <a:moveTo>
                    <a:pt x="920495" y="613410"/>
                  </a:moveTo>
                  <a:lnTo>
                    <a:pt x="929093" y="569160"/>
                  </a:lnTo>
                  <a:lnTo>
                    <a:pt x="954196" y="526550"/>
                  </a:lnTo>
                  <a:lnTo>
                    <a:pt x="994769" y="485909"/>
                  </a:lnTo>
                  <a:lnTo>
                    <a:pt x="1049780" y="447568"/>
                  </a:lnTo>
                  <a:lnTo>
                    <a:pt x="1118192" y="411858"/>
                  </a:lnTo>
                  <a:lnTo>
                    <a:pt x="1157101" y="395093"/>
                  </a:lnTo>
                  <a:lnTo>
                    <a:pt x="1198973" y="379110"/>
                  </a:lnTo>
                  <a:lnTo>
                    <a:pt x="1243679" y="363950"/>
                  </a:lnTo>
                  <a:lnTo>
                    <a:pt x="1291088" y="349654"/>
                  </a:lnTo>
                  <a:lnTo>
                    <a:pt x="1341073" y="336265"/>
                  </a:lnTo>
                  <a:lnTo>
                    <a:pt x="1393503" y="323823"/>
                  </a:lnTo>
                  <a:lnTo>
                    <a:pt x="1448249" y="312370"/>
                  </a:lnTo>
                  <a:lnTo>
                    <a:pt x="1505183" y="301946"/>
                  </a:lnTo>
                  <a:lnTo>
                    <a:pt x="1564174" y="292594"/>
                  </a:lnTo>
                  <a:lnTo>
                    <a:pt x="1625094" y="284355"/>
                  </a:lnTo>
                  <a:lnTo>
                    <a:pt x="1687813" y="277270"/>
                  </a:lnTo>
                  <a:lnTo>
                    <a:pt x="1752202" y="271380"/>
                  </a:lnTo>
                  <a:lnTo>
                    <a:pt x="1818132" y="266728"/>
                  </a:lnTo>
                  <a:lnTo>
                    <a:pt x="1885473" y="263353"/>
                  </a:lnTo>
                  <a:lnTo>
                    <a:pt x="1954096" y="261298"/>
                  </a:lnTo>
                  <a:lnTo>
                    <a:pt x="2023872" y="260603"/>
                  </a:lnTo>
                  <a:lnTo>
                    <a:pt x="2093647" y="261298"/>
                  </a:lnTo>
                  <a:lnTo>
                    <a:pt x="2162270" y="263353"/>
                  </a:lnTo>
                  <a:lnTo>
                    <a:pt x="2229611" y="266728"/>
                  </a:lnTo>
                  <a:lnTo>
                    <a:pt x="2295541" y="271380"/>
                  </a:lnTo>
                  <a:lnTo>
                    <a:pt x="2359930" y="277270"/>
                  </a:lnTo>
                  <a:lnTo>
                    <a:pt x="2422649" y="284355"/>
                  </a:lnTo>
                  <a:lnTo>
                    <a:pt x="2483569" y="292594"/>
                  </a:lnTo>
                  <a:lnTo>
                    <a:pt x="2542560" y="301946"/>
                  </a:lnTo>
                  <a:lnTo>
                    <a:pt x="2599494" y="312370"/>
                  </a:lnTo>
                  <a:lnTo>
                    <a:pt x="2654240" y="323823"/>
                  </a:lnTo>
                  <a:lnTo>
                    <a:pt x="2706670" y="336265"/>
                  </a:lnTo>
                  <a:lnTo>
                    <a:pt x="2756655" y="349654"/>
                  </a:lnTo>
                  <a:lnTo>
                    <a:pt x="2804064" y="363950"/>
                  </a:lnTo>
                  <a:lnTo>
                    <a:pt x="2848770" y="379110"/>
                  </a:lnTo>
                  <a:lnTo>
                    <a:pt x="2890642" y="395093"/>
                  </a:lnTo>
                  <a:lnTo>
                    <a:pt x="2929551" y="411858"/>
                  </a:lnTo>
                  <a:lnTo>
                    <a:pt x="2965368" y="429363"/>
                  </a:lnTo>
                  <a:lnTo>
                    <a:pt x="3027209" y="466430"/>
                  </a:lnTo>
                  <a:lnTo>
                    <a:pt x="3075130" y="505962"/>
                  </a:lnTo>
                  <a:lnTo>
                    <a:pt x="3108097" y="547630"/>
                  </a:lnTo>
                  <a:lnTo>
                    <a:pt x="3125077" y="591101"/>
                  </a:lnTo>
                  <a:lnTo>
                    <a:pt x="3127248" y="613410"/>
                  </a:lnTo>
                  <a:lnTo>
                    <a:pt x="3125077" y="635718"/>
                  </a:lnTo>
                  <a:lnTo>
                    <a:pt x="3108097" y="679189"/>
                  </a:lnTo>
                  <a:lnTo>
                    <a:pt x="3075130" y="720857"/>
                  </a:lnTo>
                  <a:lnTo>
                    <a:pt x="3027209" y="760389"/>
                  </a:lnTo>
                  <a:lnTo>
                    <a:pt x="2965368" y="797456"/>
                  </a:lnTo>
                  <a:lnTo>
                    <a:pt x="2929551" y="814961"/>
                  </a:lnTo>
                  <a:lnTo>
                    <a:pt x="2890642" y="831726"/>
                  </a:lnTo>
                  <a:lnTo>
                    <a:pt x="2848770" y="847709"/>
                  </a:lnTo>
                  <a:lnTo>
                    <a:pt x="2804064" y="862869"/>
                  </a:lnTo>
                  <a:lnTo>
                    <a:pt x="2756655" y="877165"/>
                  </a:lnTo>
                  <a:lnTo>
                    <a:pt x="2706670" y="890554"/>
                  </a:lnTo>
                  <a:lnTo>
                    <a:pt x="2654240" y="902996"/>
                  </a:lnTo>
                  <a:lnTo>
                    <a:pt x="2599494" y="914449"/>
                  </a:lnTo>
                  <a:lnTo>
                    <a:pt x="2542560" y="924873"/>
                  </a:lnTo>
                  <a:lnTo>
                    <a:pt x="2483569" y="934225"/>
                  </a:lnTo>
                  <a:lnTo>
                    <a:pt x="2422649" y="942464"/>
                  </a:lnTo>
                  <a:lnTo>
                    <a:pt x="2359930" y="949549"/>
                  </a:lnTo>
                  <a:lnTo>
                    <a:pt x="2295541" y="955439"/>
                  </a:lnTo>
                  <a:lnTo>
                    <a:pt x="2229611" y="960091"/>
                  </a:lnTo>
                  <a:lnTo>
                    <a:pt x="2162270" y="963466"/>
                  </a:lnTo>
                  <a:lnTo>
                    <a:pt x="2093647" y="965521"/>
                  </a:lnTo>
                  <a:lnTo>
                    <a:pt x="2023872" y="966216"/>
                  </a:lnTo>
                  <a:lnTo>
                    <a:pt x="1954096" y="965521"/>
                  </a:lnTo>
                  <a:lnTo>
                    <a:pt x="1885473" y="963466"/>
                  </a:lnTo>
                  <a:lnTo>
                    <a:pt x="1818132" y="960091"/>
                  </a:lnTo>
                  <a:lnTo>
                    <a:pt x="1752202" y="955439"/>
                  </a:lnTo>
                  <a:lnTo>
                    <a:pt x="1687813" y="949549"/>
                  </a:lnTo>
                  <a:lnTo>
                    <a:pt x="1625094" y="942464"/>
                  </a:lnTo>
                  <a:lnTo>
                    <a:pt x="1564174" y="934225"/>
                  </a:lnTo>
                  <a:lnTo>
                    <a:pt x="1505183" y="924873"/>
                  </a:lnTo>
                  <a:lnTo>
                    <a:pt x="1448249" y="914449"/>
                  </a:lnTo>
                  <a:lnTo>
                    <a:pt x="1393503" y="902996"/>
                  </a:lnTo>
                  <a:lnTo>
                    <a:pt x="1341073" y="890554"/>
                  </a:lnTo>
                  <a:lnTo>
                    <a:pt x="1291088" y="877165"/>
                  </a:lnTo>
                  <a:lnTo>
                    <a:pt x="1243679" y="862869"/>
                  </a:lnTo>
                  <a:lnTo>
                    <a:pt x="1198973" y="847709"/>
                  </a:lnTo>
                  <a:lnTo>
                    <a:pt x="1157101" y="831726"/>
                  </a:lnTo>
                  <a:lnTo>
                    <a:pt x="1118192" y="814961"/>
                  </a:lnTo>
                  <a:lnTo>
                    <a:pt x="1082375" y="797456"/>
                  </a:lnTo>
                  <a:lnTo>
                    <a:pt x="1020534" y="760389"/>
                  </a:lnTo>
                  <a:lnTo>
                    <a:pt x="972613" y="720857"/>
                  </a:lnTo>
                  <a:lnTo>
                    <a:pt x="939646" y="679189"/>
                  </a:lnTo>
                  <a:lnTo>
                    <a:pt x="922666" y="635718"/>
                  </a:lnTo>
                  <a:lnTo>
                    <a:pt x="920495" y="613410"/>
                  </a:lnTo>
                  <a:close/>
                </a:path>
                <a:path w="3944620" h="1226820">
                  <a:moveTo>
                    <a:pt x="371856" y="622554"/>
                  </a:moveTo>
                  <a:lnTo>
                    <a:pt x="377604" y="580706"/>
                  </a:lnTo>
                  <a:lnTo>
                    <a:pt x="394543" y="539818"/>
                  </a:lnTo>
                  <a:lnTo>
                    <a:pt x="422215" y="500029"/>
                  </a:lnTo>
                  <a:lnTo>
                    <a:pt x="460163" y="461475"/>
                  </a:lnTo>
                  <a:lnTo>
                    <a:pt x="507929" y="424295"/>
                  </a:lnTo>
                  <a:lnTo>
                    <a:pt x="565055" y="388627"/>
                  </a:lnTo>
                  <a:lnTo>
                    <a:pt x="631082" y="354610"/>
                  </a:lnTo>
                  <a:lnTo>
                    <a:pt x="667291" y="338264"/>
                  </a:lnTo>
                  <a:lnTo>
                    <a:pt x="705554" y="322381"/>
                  </a:lnTo>
                  <a:lnTo>
                    <a:pt x="745813" y="306981"/>
                  </a:lnTo>
                  <a:lnTo>
                    <a:pt x="788012" y="292079"/>
                  </a:lnTo>
                  <a:lnTo>
                    <a:pt x="832092" y="277694"/>
                  </a:lnTo>
                  <a:lnTo>
                    <a:pt x="877998" y="263842"/>
                  </a:lnTo>
                  <a:lnTo>
                    <a:pt x="925671" y="250540"/>
                  </a:lnTo>
                  <a:lnTo>
                    <a:pt x="975055" y="237807"/>
                  </a:lnTo>
                  <a:lnTo>
                    <a:pt x="1026092" y="225659"/>
                  </a:lnTo>
                  <a:lnTo>
                    <a:pt x="1078725" y="214113"/>
                  </a:lnTo>
                  <a:lnTo>
                    <a:pt x="1132897" y="203187"/>
                  </a:lnTo>
                  <a:lnTo>
                    <a:pt x="1188550" y="192898"/>
                  </a:lnTo>
                  <a:lnTo>
                    <a:pt x="1245628" y="183264"/>
                  </a:lnTo>
                  <a:lnTo>
                    <a:pt x="1304072" y="174301"/>
                  </a:lnTo>
                  <a:lnTo>
                    <a:pt x="1363827" y="166027"/>
                  </a:lnTo>
                  <a:lnTo>
                    <a:pt x="1424834" y="158458"/>
                  </a:lnTo>
                  <a:lnTo>
                    <a:pt x="1487037" y="151614"/>
                  </a:lnTo>
                  <a:lnTo>
                    <a:pt x="1550377" y="145509"/>
                  </a:lnTo>
                  <a:lnTo>
                    <a:pt x="1614799" y="140163"/>
                  </a:lnTo>
                  <a:lnTo>
                    <a:pt x="1680244" y="135592"/>
                  </a:lnTo>
                  <a:lnTo>
                    <a:pt x="1746656" y="131813"/>
                  </a:lnTo>
                  <a:lnTo>
                    <a:pt x="1813977" y="128844"/>
                  </a:lnTo>
                  <a:lnTo>
                    <a:pt x="1882150" y="126702"/>
                  </a:lnTo>
                  <a:lnTo>
                    <a:pt x="1951118" y="125404"/>
                  </a:lnTo>
                  <a:lnTo>
                    <a:pt x="2020824" y="124968"/>
                  </a:lnTo>
                  <a:lnTo>
                    <a:pt x="2090529" y="125404"/>
                  </a:lnTo>
                  <a:lnTo>
                    <a:pt x="2159497" y="126702"/>
                  </a:lnTo>
                  <a:lnTo>
                    <a:pt x="2227670" y="128844"/>
                  </a:lnTo>
                  <a:lnTo>
                    <a:pt x="2294991" y="131813"/>
                  </a:lnTo>
                  <a:lnTo>
                    <a:pt x="2361403" y="135592"/>
                  </a:lnTo>
                  <a:lnTo>
                    <a:pt x="2426848" y="140163"/>
                  </a:lnTo>
                  <a:lnTo>
                    <a:pt x="2491270" y="145509"/>
                  </a:lnTo>
                  <a:lnTo>
                    <a:pt x="2554610" y="151614"/>
                  </a:lnTo>
                  <a:lnTo>
                    <a:pt x="2616813" y="158458"/>
                  </a:lnTo>
                  <a:lnTo>
                    <a:pt x="2677820" y="166027"/>
                  </a:lnTo>
                  <a:lnTo>
                    <a:pt x="2737575" y="174301"/>
                  </a:lnTo>
                  <a:lnTo>
                    <a:pt x="2796019" y="183264"/>
                  </a:lnTo>
                  <a:lnTo>
                    <a:pt x="2853097" y="192898"/>
                  </a:lnTo>
                  <a:lnTo>
                    <a:pt x="2908750" y="203187"/>
                  </a:lnTo>
                  <a:lnTo>
                    <a:pt x="2962922" y="214113"/>
                  </a:lnTo>
                  <a:lnTo>
                    <a:pt x="3015555" y="225659"/>
                  </a:lnTo>
                  <a:lnTo>
                    <a:pt x="3066592" y="237807"/>
                  </a:lnTo>
                  <a:lnTo>
                    <a:pt x="3115976" y="250540"/>
                  </a:lnTo>
                  <a:lnTo>
                    <a:pt x="3163649" y="263842"/>
                  </a:lnTo>
                  <a:lnTo>
                    <a:pt x="3209555" y="277694"/>
                  </a:lnTo>
                  <a:lnTo>
                    <a:pt x="3253635" y="292079"/>
                  </a:lnTo>
                  <a:lnTo>
                    <a:pt x="3295834" y="306981"/>
                  </a:lnTo>
                  <a:lnTo>
                    <a:pt x="3336093" y="322381"/>
                  </a:lnTo>
                  <a:lnTo>
                    <a:pt x="3374356" y="338264"/>
                  </a:lnTo>
                  <a:lnTo>
                    <a:pt x="3410565" y="354610"/>
                  </a:lnTo>
                  <a:lnTo>
                    <a:pt x="3476592" y="388627"/>
                  </a:lnTo>
                  <a:lnTo>
                    <a:pt x="3533718" y="424295"/>
                  </a:lnTo>
                  <a:lnTo>
                    <a:pt x="3581484" y="461475"/>
                  </a:lnTo>
                  <a:lnTo>
                    <a:pt x="3619432" y="500029"/>
                  </a:lnTo>
                  <a:lnTo>
                    <a:pt x="3647104" y="539818"/>
                  </a:lnTo>
                  <a:lnTo>
                    <a:pt x="3664043" y="580706"/>
                  </a:lnTo>
                  <a:lnTo>
                    <a:pt x="3669791" y="622554"/>
                  </a:lnTo>
                  <a:lnTo>
                    <a:pt x="3668345" y="643589"/>
                  </a:lnTo>
                  <a:lnTo>
                    <a:pt x="3656944" y="684973"/>
                  </a:lnTo>
                  <a:lnTo>
                    <a:pt x="3634581" y="725329"/>
                  </a:lnTo>
                  <a:lnTo>
                    <a:pt x="3601713" y="764518"/>
                  </a:lnTo>
                  <a:lnTo>
                    <a:pt x="3558799" y="802402"/>
                  </a:lnTo>
                  <a:lnTo>
                    <a:pt x="3506297" y="838843"/>
                  </a:lnTo>
                  <a:lnTo>
                    <a:pt x="3444663" y="873703"/>
                  </a:lnTo>
                  <a:lnTo>
                    <a:pt x="3374356" y="906843"/>
                  </a:lnTo>
                  <a:lnTo>
                    <a:pt x="3336093" y="922726"/>
                  </a:lnTo>
                  <a:lnTo>
                    <a:pt x="3295834" y="938126"/>
                  </a:lnTo>
                  <a:lnTo>
                    <a:pt x="3253635" y="953028"/>
                  </a:lnTo>
                  <a:lnTo>
                    <a:pt x="3209555" y="967413"/>
                  </a:lnTo>
                  <a:lnTo>
                    <a:pt x="3163649" y="981265"/>
                  </a:lnTo>
                  <a:lnTo>
                    <a:pt x="3115976" y="994567"/>
                  </a:lnTo>
                  <a:lnTo>
                    <a:pt x="3066592" y="1007300"/>
                  </a:lnTo>
                  <a:lnTo>
                    <a:pt x="3015555" y="1019448"/>
                  </a:lnTo>
                  <a:lnTo>
                    <a:pt x="2962922" y="1030994"/>
                  </a:lnTo>
                  <a:lnTo>
                    <a:pt x="2908750" y="1041920"/>
                  </a:lnTo>
                  <a:lnTo>
                    <a:pt x="2853097" y="1052209"/>
                  </a:lnTo>
                  <a:lnTo>
                    <a:pt x="2796019" y="1061843"/>
                  </a:lnTo>
                  <a:lnTo>
                    <a:pt x="2737575" y="1070806"/>
                  </a:lnTo>
                  <a:lnTo>
                    <a:pt x="2677820" y="1079080"/>
                  </a:lnTo>
                  <a:lnTo>
                    <a:pt x="2616813" y="1086649"/>
                  </a:lnTo>
                  <a:lnTo>
                    <a:pt x="2554610" y="1093493"/>
                  </a:lnTo>
                  <a:lnTo>
                    <a:pt x="2491270" y="1099598"/>
                  </a:lnTo>
                  <a:lnTo>
                    <a:pt x="2426848" y="1104944"/>
                  </a:lnTo>
                  <a:lnTo>
                    <a:pt x="2361403" y="1109515"/>
                  </a:lnTo>
                  <a:lnTo>
                    <a:pt x="2294991" y="1113294"/>
                  </a:lnTo>
                  <a:lnTo>
                    <a:pt x="2227670" y="1116263"/>
                  </a:lnTo>
                  <a:lnTo>
                    <a:pt x="2159497" y="1118405"/>
                  </a:lnTo>
                  <a:lnTo>
                    <a:pt x="2090529" y="1119703"/>
                  </a:lnTo>
                  <a:lnTo>
                    <a:pt x="2020824" y="1120139"/>
                  </a:lnTo>
                  <a:lnTo>
                    <a:pt x="1951118" y="1119703"/>
                  </a:lnTo>
                  <a:lnTo>
                    <a:pt x="1882150" y="1118405"/>
                  </a:lnTo>
                  <a:lnTo>
                    <a:pt x="1813977" y="1116263"/>
                  </a:lnTo>
                  <a:lnTo>
                    <a:pt x="1746656" y="1113294"/>
                  </a:lnTo>
                  <a:lnTo>
                    <a:pt x="1680244" y="1109515"/>
                  </a:lnTo>
                  <a:lnTo>
                    <a:pt x="1614799" y="1104944"/>
                  </a:lnTo>
                  <a:lnTo>
                    <a:pt x="1550377" y="1099598"/>
                  </a:lnTo>
                  <a:lnTo>
                    <a:pt x="1487037" y="1093493"/>
                  </a:lnTo>
                  <a:lnTo>
                    <a:pt x="1424834" y="1086649"/>
                  </a:lnTo>
                  <a:lnTo>
                    <a:pt x="1363827" y="1079080"/>
                  </a:lnTo>
                  <a:lnTo>
                    <a:pt x="1304072" y="1070806"/>
                  </a:lnTo>
                  <a:lnTo>
                    <a:pt x="1245628" y="1061843"/>
                  </a:lnTo>
                  <a:lnTo>
                    <a:pt x="1188550" y="1052209"/>
                  </a:lnTo>
                  <a:lnTo>
                    <a:pt x="1132897" y="1041920"/>
                  </a:lnTo>
                  <a:lnTo>
                    <a:pt x="1078725" y="1030994"/>
                  </a:lnTo>
                  <a:lnTo>
                    <a:pt x="1026092" y="1019448"/>
                  </a:lnTo>
                  <a:lnTo>
                    <a:pt x="975055" y="1007300"/>
                  </a:lnTo>
                  <a:lnTo>
                    <a:pt x="925671" y="994567"/>
                  </a:lnTo>
                  <a:lnTo>
                    <a:pt x="877998" y="981265"/>
                  </a:lnTo>
                  <a:lnTo>
                    <a:pt x="832092" y="967413"/>
                  </a:lnTo>
                  <a:lnTo>
                    <a:pt x="788012" y="953028"/>
                  </a:lnTo>
                  <a:lnTo>
                    <a:pt x="745813" y="938126"/>
                  </a:lnTo>
                  <a:lnTo>
                    <a:pt x="705554" y="922726"/>
                  </a:lnTo>
                  <a:lnTo>
                    <a:pt x="667291" y="906843"/>
                  </a:lnTo>
                  <a:lnTo>
                    <a:pt x="631082" y="890497"/>
                  </a:lnTo>
                  <a:lnTo>
                    <a:pt x="565055" y="856480"/>
                  </a:lnTo>
                  <a:lnTo>
                    <a:pt x="507929" y="820812"/>
                  </a:lnTo>
                  <a:lnTo>
                    <a:pt x="460163" y="783632"/>
                  </a:lnTo>
                  <a:lnTo>
                    <a:pt x="422215" y="745078"/>
                  </a:lnTo>
                  <a:lnTo>
                    <a:pt x="394543" y="705289"/>
                  </a:lnTo>
                  <a:lnTo>
                    <a:pt x="377604" y="664401"/>
                  </a:lnTo>
                  <a:lnTo>
                    <a:pt x="371856" y="622554"/>
                  </a:lnTo>
                  <a:close/>
                </a:path>
                <a:path w="3944620" h="1226820">
                  <a:moveTo>
                    <a:pt x="0" y="613410"/>
                  </a:moveTo>
                  <a:lnTo>
                    <a:pt x="4951" y="569595"/>
                  </a:lnTo>
                  <a:lnTo>
                    <a:pt x="19583" y="526614"/>
                  </a:lnTo>
                  <a:lnTo>
                    <a:pt x="43561" y="484568"/>
                  </a:lnTo>
                  <a:lnTo>
                    <a:pt x="76552" y="443563"/>
                  </a:lnTo>
                  <a:lnTo>
                    <a:pt x="118223" y="403701"/>
                  </a:lnTo>
                  <a:lnTo>
                    <a:pt x="168239" y="365087"/>
                  </a:lnTo>
                  <a:lnTo>
                    <a:pt x="226268" y="327824"/>
                  </a:lnTo>
                  <a:lnTo>
                    <a:pt x="291974" y="292015"/>
                  </a:lnTo>
                  <a:lnTo>
                    <a:pt x="327603" y="274689"/>
                  </a:lnTo>
                  <a:lnTo>
                    <a:pt x="365025" y="257766"/>
                  </a:lnTo>
                  <a:lnTo>
                    <a:pt x="404201" y="241258"/>
                  </a:lnTo>
                  <a:lnTo>
                    <a:pt x="445087" y="225178"/>
                  </a:lnTo>
                  <a:lnTo>
                    <a:pt x="487643" y="209540"/>
                  </a:lnTo>
                  <a:lnTo>
                    <a:pt x="531826" y="194357"/>
                  </a:lnTo>
                  <a:lnTo>
                    <a:pt x="577596" y="179641"/>
                  </a:lnTo>
                  <a:lnTo>
                    <a:pt x="624909" y="165405"/>
                  </a:lnTo>
                  <a:lnTo>
                    <a:pt x="673725" y="151663"/>
                  </a:lnTo>
                  <a:lnTo>
                    <a:pt x="724001" y="138427"/>
                  </a:lnTo>
                  <a:lnTo>
                    <a:pt x="775697" y="125710"/>
                  </a:lnTo>
                  <a:lnTo>
                    <a:pt x="828770" y="113526"/>
                  </a:lnTo>
                  <a:lnTo>
                    <a:pt x="883178" y="101887"/>
                  </a:lnTo>
                  <a:lnTo>
                    <a:pt x="938881" y="90806"/>
                  </a:lnTo>
                  <a:lnTo>
                    <a:pt x="995836" y="80296"/>
                  </a:lnTo>
                  <a:lnTo>
                    <a:pt x="1054001" y="70370"/>
                  </a:lnTo>
                  <a:lnTo>
                    <a:pt x="1113335" y="61041"/>
                  </a:lnTo>
                  <a:lnTo>
                    <a:pt x="1173796" y="52323"/>
                  </a:lnTo>
                  <a:lnTo>
                    <a:pt x="1235342" y="44227"/>
                  </a:lnTo>
                  <a:lnTo>
                    <a:pt x="1297932" y="36767"/>
                  </a:lnTo>
                  <a:lnTo>
                    <a:pt x="1361524" y="29956"/>
                  </a:lnTo>
                  <a:lnTo>
                    <a:pt x="1426076" y="23807"/>
                  </a:lnTo>
                  <a:lnTo>
                    <a:pt x="1491547" y="18333"/>
                  </a:lnTo>
                  <a:lnTo>
                    <a:pt x="1557894" y="13547"/>
                  </a:lnTo>
                  <a:lnTo>
                    <a:pt x="1625077" y="9461"/>
                  </a:lnTo>
                  <a:lnTo>
                    <a:pt x="1693052" y="6090"/>
                  </a:lnTo>
                  <a:lnTo>
                    <a:pt x="1761780" y="3445"/>
                  </a:lnTo>
                  <a:lnTo>
                    <a:pt x="1831217" y="1539"/>
                  </a:lnTo>
                  <a:lnTo>
                    <a:pt x="1901323" y="387"/>
                  </a:lnTo>
                  <a:lnTo>
                    <a:pt x="1972056" y="0"/>
                  </a:lnTo>
                  <a:lnTo>
                    <a:pt x="2042788" y="387"/>
                  </a:lnTo>
                  <a:lnTo>
                    <a:pt x="2112894" y="1539"/>
                  </a:lnTo>
                  <a:lnTo>
                    <a:pt x="2182331" y="3445"/>
                  </a:lnTo>
                  <a:lnTo>
                    <a:pt x="2251059" y="6090"/>
                  </a:lnTo>
                  <a:lnTo>
                    <a:pt x="2319034" y="9461"/>
                  </a:lnTo>
                  <a:lnTo>
                    <a:pt x="2386217" y="13547"/>
                  </a:lnTo>
                  <a:lnTo>
                    <a:pt x="2452564" y="18333"/>
                  </a:lnTo>
                  <a:lnTo>
                    <a:pt x="2518035" y="23807"/>
                  </a:lnTo>
                  <a:lnTo>
                    <a:pt x="2582587" y="29956"/>
                  </a:lnTo>
                  <a:lnTo>
                    <a:pt x="2646179" y="36767"/>
                  </a:lnTo>
                  <a:lnTo>
                    <a:pt x="2708769" y="44227"/>
                  </a:lnTo>
                  <a:lnTo>
                    <a:pt x="2770315" y="52323"/>
                  </a:lnTo>
                  <a:lnTo>
                    <a:pt x="2830776" y="61041"/>
                  </a:lnTo>
                  <a:lnTo>
                    <a:pt x="2890110" y="70370"/>
                  </a:lnTo>
                  <a:lnTo>
                    <a:pt x="2948275" y="80296"/>
                  </a:lnTo>
                  <a:lnTo>
                    <a:pt x="3005230" y="90806"/>
                  </a:lnTo>
                  <a:lnTo>
                    <a:pt x="3060933" y="101887"/>
                  </a:lnTo>
                  <a:lnTo>
                    <a:pt x="3115341" y="113526"/>
                  </a:lnTo>
                  <a:lnTo>
                    <a:pt x="3168414" y="125710"/>
                  </a:lnTo>
                  <a:lnTo>
                    <a:pt x="3220110" y="138427"/>
                  </a:lnTo>
                  <a:lnTo>
                    <a:pt x="3270386" y="151663"/>
                  </a:lnTo>
                  <a:lnTo>
                    <a:pt x="3319202" y="165405"/>
                  </a:lnTo>
                  <a:lnTo>
                    <a:pt x="3366516" y="179641"/>
                  </a:lnTo>
                  <a:lnTo>
                    <a:pt x="3412285" y="194357"/>
                  </a:lnTo>
                  <a:lnTo>
                    <a:pt x="3456468" y="209540"/>
                  </a:lnTo>
                  <a:lnTo>
                    <a:pt x="3499024" y="225178"/>
                  </a:lnTo>
                  <a:lnTo>
                    <a:pt x="3539910" y="241258"/>
                  </a:lnTo>
                  <a:lnTo>
                    <a:pt x="3579086" y="257766"/>
                  </a:lnTo>
                  <a:lnTo>
                    <a:pt x="3616508" y="274689"/>
                  </a:lnTo>
                  <a:lnTo>
                    <a:pt x="3652137" y="292015"/>
                  </a:lnTo>
                  <a:lnTo>
                    <a:pt x="3685929" y="309731"/>
                  </a:lnTo>
                  <a:lnTo>
                    <a:pt x="3747838" y="346280"/>
                  </a:lnTo>
                  <a:lnTo>
                    <a:pt x="3801902" y="384232"/>
                  </a:lnTo>
                  <a:lnTo>
                    <a:pt x="3847787" y="423482"/>
                  </a:lnTo>
                  <a:lnTo>
                    <a:pt x="3885160" y="463929"/>
                  </a:lnTo>
                  <a:lnTo>
                    <a:pt x="3913687" y="505467"/>
                  </a:lnTo>
                  <a:lnTo>
                    <a:pt x="3933033" y="547994"/>
                  </a:lnTo>
                  <a:lnTo>
                    <a:pt x="3942867" y="591405"/>
                  </a:lnTo>
                  <a:lnTo>
                    <a:pt x="3944112" y="613410"/>
                  </a:lnTo>
                  <a:lnTo>
                    <a:pt x="3942867" y="635410"/>
                  </a:lnTo>
                  <a:lnTo>
                    <a:pt x="3933033" y="678814"/>
                  </a:lnTo>
                  <a:lnTo>
                    <a:pt x="3913687" y="721335"/>
                  </a:lnTo>
                  <a:lnTo>
                    <a:pt x="3885160" y="762869"/>
                  </a:lnTo>
                  <a:lnTo>
                    <a:pt x="3847787" y="803312"/>
                  </a:lnTo>
                  <a:lnTo>
                    <a:pt x="3801902" y="842561"/>
                  </a:lnTo>
                  <a:lnTo>
                    <a:pt x="3747838" y="880511"/>
                  </a:lnTo>
                  <a:lnTo>
                    <a:pt x="3685929" y="917060"/>
                  </a:lnTo>
                  <a:lnTo>
                    <a:pt x="3652137" y="934775"/>
                  </a:lnTo>
                  <a:lnTo>
                    <a:pt x="3616508" y="952102"/>
                  </a:lnTo>
                  <a:lnTo>
                    <a:pt x="3579086" y="969026"/>
                  </a:lnTo>
                  <a:lnTo>
                    <a:pt x="3539910" y="985534"/>
                  </a:lnTo>
                  <a:lnTo>
                    <a:pt x="3499024" y="1001614"/>
                  </a:lnTo>
                  <a:lnTo>
                    <a:pt x="3456468" y="1017253"/>
                  </a:lnTo>
                  <a:lnTo>
                    <a:pt x="3412285" y="1032437"/>
                  </a:lnTo>
                  <a:lnTo>
                    <a:pt x="3366516" y="1047154"/>
                  </a:lnTo>
                  <a:lnTo>
                    <a:pt x="3319202" y="1061391"/>
                  </a:lnTo>
                  <a:lnTo>
                    <a:pt x="3270386" y="1075134"/>
                  </a:lnTo>
                  <a:lnTo>
                    <a:pt x="3220110" y="1088372"/>
                  </a:lnTo>
                  <a:lnTo>
                    <a:pt x="3168414" y="1101090"/>
                  </a:lnTo>
                  <a:lnTo>
                    <a:pt x="3115341" y="1113275"/>
                  </a:lnTo>
                  <a:lnTo>
                    <a:pt x="3060933" y="1124916"/>
                  </a:lnTo>
                  <a:lnTo>
                    <a:pt x="3005230" y="1135998"/>
                  </a:lnTo>
                  <a:lnTo>
                    <a:pt x="2948275" y="1146510"/>
                  </a:lnTo>
                  <a:lnTo>
                    <a:pt x="2890110" y="1156437"/>
                  </a:lnTo>
                  <a:lnTo>
                    <a:pt x="2830776" y="1165767"/>
                  </a:lnTo>
                  <a:lnTo>
                    <a:pt x="2770315" y="1174487"/>
                  </a:lnTo>
                  <a:lnTo>
                    <a:pt x="2708769" y="1182584"/>
                  </a:lnTo>
                  <a:lnTo>
                    <a:pt x="2646179" y="1190045"/>
                  </a:lnTo>
                  <a:lnTo>
                    <a:pt x="2582587" y="1196857"/>
                  </a:lnTo>
                  <a:lnTo>
                    <a:pt x="2518035" y="1203007"/>
                  </a:lnTo>
                  <a:lnTo>
                    <a:pt x="2452564" y="1208482"/>
                  </a:lnTo>
                  <a:lnTo>
                    <a:pt x="2386217" y="1213269"/>
                  </a:lnTo>
                  <a:lnTo>
                    <a:pt x="2319034" y="1217356"/>
                  </a:lnTo>
                  <a:lnTo>
                    <a:pt x="2251059" y="1220728"/>
                  </a:lnTo>
                  <a:lnTo>
                    <a:pt x="2182331" y="1223374"/>
                  </a:lnTo>
                  <a:lnTo>
                    <a:pt x="2112894" y="1225279"/>
                  </a:lnTo>
                  <a:lnTo>
                    <a:pt x="2042788" y="1226432"/>
                  </a:lnTo>
                  <a:lnTo>
                    <a:pt x="1972056" y="1226820"/>
                  </a:lnTo>
                  <a:lnTo>
                    <a:pt x="1901323" y="1226432"/>
                  </a:lnTo>
                  <a:lnTo>
                    <a:pt x="1831217" y="1225279"/>
                  </a:lnTo>
                  <a:lnTo>
                    <a:pt x="1761780" y="1223374"/>
                  </a:lnTo>
                  <a:lnTo>
                    <a:pt x="1693052" y="1220728"/>
                  </a:lnTo>
                  <a:lnTo>
                    <a:pt x="1625077" y="1217356"/>
                  </a:lnTo>
                  <a:lnTo>
                    <a:pt x="1557894" y="1213269"/>
                  </a:lnTo>
                  <a:lnTo>
                    <a:pt x="1491547" y="1208482"/>
                  </a:lnTo>
                  <a:lnTo>
                    <a:pt x="1426076" y="1203007"/>
                  </a:lnTo>
                  <a:lnTo>
                    <a:pt x="1361524" y="1196857"/>
                  </a:lnTo>
                  <a:lnTo>
                    <a:pt x="1297932" y="1190045"/>
                  </a:lnTo>
                  <a:lnTo>
                    <a:pt x="1235342" y="1182584"/>
                  </a:lnTo>
                  <a:lnTo>
                    <a:pt x="1173796" y="1174487"/>
                  </a:lnTo>
                  <a:lnTo>
                    <a:pt x="1113335" y="1165767"/>
                  </a:lnTo>
                  <a:lnTo>
                    <a:pt x="1054001" y="1156437"/>
                  </a:lnTo>
                  <a:lnTo>
                    <a:pt x="995836" y="1146510"/>
                  </a:lnTo>
                  <a:lnTo>
                    <a:pt x="938881" y="1135998"/>
                  </a:lnTo>
                  <a:lnTo>
                    <a:pt x="883178" y="1124916"/>
                  </a:lnTo>
                  <a:lnTo>
                    <a:pt x="828770" y="1113275"/>
                  </a:lnTo>
                  <a:lnTo>
                    <a:pt x="775697" y="1101090"/>
                  </a:lnTo>
                  <a:lnTo>
                    <a:pt x="724001" y="1088372"/>
                  </a:lnTo>
                  <a:lnTo>
                    <a:pt x="673725" y="1075134"/>
                  </a:lnTo>
                  <a:lnTo>
                    <a:pt x="624909" y="1061391"/>
                  </a:lnTo>
                  <a:lnTo>
                    <a:pt x="577596" y="1047154"/>
                  </a:lnTo>
                  <a:lnTo>
                    <a:pt x="531826" y="1032437"/>
                  </a:lnTo>
                  <a:lnTo>
                    <a:pt x="487643" y="1017253"/>
                  </a:lnTo>
                  <a:lnTo>
                    <a:pt x="445087" y="1001614"/>
                  </a:lnTo>
                  <a:lnTo>
                    <a:pt x="404201" y="985534"/>
                  </a:lnTo>
                  <a:lnTo>
                    <a:pt x="365025" y="969026"/>
                  </a:lnTo>
                  <a:lnTo>
                    <a:pt x="327603" y="952102"/>
                  </a:lnTo>
                  <a:lnTo>
                    <a:pt x="291974" y="934775"/>
                  </a:lnTo>
                  <a:lnTo>
                    <a:pt x="258182" y="917060"/>
                  </a:lnTo>
                  <a:lnTo>
                    <a:pt x="196273" y="880511"/>
                  </a:lnTo>
                  <a:lnTo>
                    <a:pt x="142209" y="842561"/>
                  </a:lnTo>
                  <a:lnTo>
                    <a:pt x="96324" y="803312"/>
                  </a:lnTo>
                  <a:lnTo>
                    <a:pt x="58951" y="762869"/>
                  </a:lnTo>
                  <a:lnTo>
                    <a:pt x="30424" y="721335"/>
                  </a:lnTo>
                  <a:lnTo>
                    <a:pt x="11078" y="678814"/>
                  </a:lnTo>
                  <a:lnTo>
                    <a:pt x="1244" y="635410"/>
                  </a:lnTo>
                  <a:lnTo>
                    <a:pt x="0" y="613410"/>
                  </a:lnTo>
                  <a:close/>
                </a:path>
              </a:pathLst>
            </a:custGeom>
            <a:ln w="38100">
              <a:solidFill>
                <a:srgbClr val="006FC0"/>
              </a:solidFill>
            </a:ln>
          </p:spPr>
          <p:txBody>
            <a:bodyPr wrap="square" lIns="0" tIns="0" rIns="0" bIns="0" rtlCol="0"/>
            <a:lstStyle/>
            <a:p>
              <a:endParaRPr/>
            </a:p>
          </p:txBody>
        </p:sp>
        <p:sp>
          <p:nvSpPr>
            <p:cNvPr id="29" name="object 29"/>
            <p:cNvSpPr/>
            <p:nvPr/>
          </p:nvSpPr>
          <p:spPr>
            <a:xfrm>
              <a:off x="5083302" y="4043934"/>
              <a:ext cx="3837940" cy="2486025"/>
            </a:xfrm>
            <a:custGeom>
              <a:avLst/>
              <a:gdLst/>
              <a:ahLst/>
              <a:cxnLst/>
              <a:rect l="l" t="t" r="r" b="b"/>
              <a:pathLst>
                <a:path w="3837940" h="2486025">
                  <a:moveTo>
                    <a:pt x="3837432" y="2112264"/>
                  </a:moveTo>
                  <a:lnTo>
                    <a:pt x="3799332" y="2093214"/>
                  </a:lnTo>
                  <a:lnTo>
                    <a:pt x="3723132" y="2055114"/>
                  </a:lnTo>
                  <a:lnTo>
                    <a:pt x="3723132" y="2093214"/>
                  </a:lnTo>
                  <a:lnTo>
                    <a:pt x="601218" y="2093214"/>
                  </a:lnTo>
                  <a:lnTo>
                    <a:pt x="601218" y="114312"/>
                  </a:lnTo>
                  <a:lnTo>
                    <a:pt x="639318" y="114312"/>
                  </a:lnTo>
                  <a:lnTo>
                    <a:pt x="629793" y="95250"/>
                  </a:lnTo>
                  <a:lnTo>
                    <a:pt x="582168" y="0"/>
                  </a:lnTo>
                  <a:lnTo>
                    <a:pt x="525018" y="114312"/>
                  </a:lnTo>
                  <a:lnTo>
                    <a:pt x="563118" y="114312"/>
                  </a:lnTo>
                  <a:lnTo>
                    <a:pt x="563118" y="2093214"/>
                  </a:lnTo>
                  <a:lnTo>
                    <a:pt x="0" y="2093214"/>
                  </a:lnTo>
                  <a:lnTo>
                    <a:pt x="0" y="2131314"/>
                  </a:lnTo>
                  <a:lnTo>
                    <a:pt x="563118" y="2131314"/>
                  </a:lnTo>
                  <a:lnTo>
                    <a:pt x="563118" y="2485720"/>
                  </a:lnTo>
                  <a:lnTo>
                    <a:pt x="601218" y="2485720"/>
                  </a:lnTo>
                  <a:lnTo>
                    <a:pt x="601218" y="2131314"/>
                  </a:lnTo>
                  <a:lnTo>
                    <a:pt x="3723132" y="2131314"/>
                  </a:lnTo>
                  <a:lnTo>
                    <a:pt x="3723132" y="2169414"/>
                  </a:lnTo>
                  <a:lnTo>
                    <a:pt x="3799332" y="2131314"/>
                  </a:lnTo>
                  <a:lnTo>
                    <a:pt x="3837432" y="2112264"/>
                  </a:lnTo>
                  <a:close/>
                </a:path>
              </a:pathLst>
            </a:custGeom>
            <a:solidFill>
              <a:srgbClr val="000000"/>
            </a:solidFill>
          </p:spPr>
          <p:txBody>
            <a:bodyPr wrap="square" lIns="0" tIns="0" rIns="0" bIns="0" rtlCol="0"/>
            <a:lstStyle/>
            <a:p>
              <a:endParaRPr/>
            </a:p>
          </p:txBody>
        </p:sp>
      </p:grpSp>
      <p:grpSp>
        <p:nvGrpSpPr>
          <p:cNvPr id="30" name="object 30"/>
          <p:cNvGrpSpPr/>
          <p:nvPr/>
        </p:nvGrpSpPr>
        <p:grpSpPr>
          <a:xfrm>
            <a:off x="6027292" y="1895729"/>
            <a:ext cx="1667510" cy="1768475"/>
            <a:chOff x="6027292" y="1895729"/>
            <a:chExt cx="1667510" cy="1768475"/>
          </a:xfrm>
        </p:grpSpPr>
        <p:pic>
          <p:nvPicPr>
            <p:cNvPr id="31" name="object 31"/>
            <p:cNvPicPr/>
            <p:nvPr/>
          </p:nvPicPr>
          <p:blipFill>
            <a:blip r:embed="rId6" cstate="print"/>
            <a:stretch>
              <a:fillRect/>
            </a:stretch>
          </p:blipFill>
          <p:spPr>
            <a:xfrm>
              <a:off x="6039611" y="1898904"/>
              <a:ext cx="537971" cy="467868"/>
            </a:xfrm>
            <a:prstGeom prst="rect">
              <a:avLst/>
            </a:prstGeom>
          </p:spPr>
        </p:pic>
        <p:sp>
          <p:nvSpPr>
            <p:cNvPr id="32" name="object 32"/>
            <p:cNvSpPr/>
            <p:nvPr/>
          </p:nvSpPr>
          <p:spPr>
            <a:xfrm>
              <a:off x="6039611" y="1898904"/>
              <a:ext cx="538480" cy="467995"/>
            </a:xfrm>
            <a:custGeom>
              <a:avLst/>
              <a:gdLst/>
              <a:ahLst/>
              <a:cxnLst/>
              <a:rect l="l" t="t" r="r" b="b"/>
              <a:pathLst>
                <a:path w="538479" h="467994">
                  <a:moveTo>
                    <a:pt x="0" y="467868"/>
                  </a:moveTo>
                  <a:lnTo>
                    <a:pt x="537971" y="467868"/>
                  </a:lnTo>
                  <a:lnTo>
                    <a:pt x="537971" y="0"/>
                  </a:lnTo>
                  <a:lnTo>
                    <a:pt x="0" y="0"/>
                  </a:lnTo>
                  <a:lnTo>
                    <a:pt x="0" y="467868"/>
                  </a:lnTo>
                  <a:close/>
                </a:path>
              </a:pathLst>
            </a:custGeom>
            <a:ln w="6095">
              <a:solidFill>
                <a:srgbClr val="5B9BD4"/>
              </a:solidFill>
            </a:ln>
          </p:spPr>
          <p:txBody>
            <a:bodyPr wrap="square" lIns="0" tIns="0" rIns="0" bIns="0" rtlCol="0"/>
            <a:lstStyle/>
            <a:p>
              <a:endParaRPr/>
            </a:p>
          </p:txBody>
        </p:sp>
        <p:pic>
          <p:nvPicPr>
            <p:cNvPr id="33" name="object 33"/>
            <p:cNvPicPr/>
            <p:nvPr/>
          </p:nvPicPr>
          <p:blipFill>
            <a:blip r:embed="rId7" cstate="print"/>
            <a:stretch>
              <a:fillRect/>
            </a:stretch>
          </p:blipFill>
          <p:spPr>
            <a:xfrm>
              <a:off x="6030467" y="3192780"/>
              <a:ext cx="539495" cy="467868"/>
            </a:xfrm>
            <a:prstGeom prst="rect">
              <a:avLst/>
            </a:prstGeom>
          </p:spPr>
        </p:pic>
        <p:sp>
          <p:nvSpPr>
            <p:cNvPr id="34" name="object 34"/>
            <p:cNvSpPr/>
            <p:nvPr/>
          </p:nvSpPr>
          <p:spPr>
            <a:xfrm>
              <a:off x="6030467" y="3192780"/>
              <a:ext cx="539750" cy="467995"/>
            </a:xfrm>
            <a:custGeom>
              <a:avLst/>
              <a:gdLst/>
              <a:ahLst/>
              <a:cxnLst/>
              <a:rect l="l" t="t" r="r" b="b"/>
              <a:pathLst>
                <a:path w="539750" h="467995">
                  <a:moveTo>
                    <a:pt x="0" y="467868"/>
                  </a:moveTo>
                  <a:lnTo>
                    <a:pt x="539495" y="467868"/>
                  </a:lnTo>
                  <a:lnTo>
                    <a:pt x="539495" y="0"/>
                  </a:lnTo>
                  <a:lnTo>
                    <a:pt x="0" y="0"/>
                  </a:lnTo>
                  <a:lnTo>
                    <a:pt x="0" y="467868"/>
                  </a:lnTo>
                  <a:close/>
                </a:path>
              </a:pathLst>
            </a:custGeom>
            <a:ln w="6096">
              <a:solidFill>
                <a:srgbClr val="5B9BD4"/>
              </a:solidFill>
            </a:ln>
          </p:spPr>
          <p:txBody>
            <a:bodyPr wrap="square" lIns="0" tIns="0" rIns="0" bIns="0" rtlCol="0"/>
            <a:lstStyle/>
            <a:p>
              <a:endParaRPr/>
            </a:p>
          </p:txBody>
        </p:sp>
        <p:sp>
          <p:nvSpPr>
            <p:cNvPr id="35" name="object 35"/>
            <p:cNvSpPr/>
            <p:nvPr/>
          </p:nvSpPr>
          <p:spPr>
            <a:xfrm>
              <a:off x="6542912" y="2163318"/>
              <a:ext cx="1151890" cy="1261745"/>
            </a:xfrm>
            <a:custGeom>
              <a:avLst/>
              <a:gdLst/>
              <a:ahLst/>
              <a:cxnLst/>
              <a:rect l="l" t="t" r="r" b="b"/>
              <a:pathLst>
                <a:path w="1151890" h="1261745">
                  <a:moveTo>
                    <a:pt x="1089973" y="48660"/>
                  </a:moveTo>
                  <a:lnTo>
                    <a:pt x="0" y="1243965"/>
                  </a:lnTo>
                  <a:lnTo>
                    <a:pt x="19050" y="1261364"/>
                  </a:lnTo>
                  <a:lnTo>
                    <a:pt x="1109172" y="66160"/>
                  </a:lnTo>
                  <a:lnTo>
                    <a:pt x="1089973" y="48660"/>
                  </a:lnTo>
                  <a:close/>
                </a:path>
                <a:path w="1151890" h="1261745">
                  <a:moveTo>
                    <a:pt x="1140832" y="39116"/>
                  </a:moveTo>
                  <a:lnTo>
                    <a:pt x="1098677" y="39116"/>
                  </a:lnTo>
                  <a:lnTo>
                    <a:pt x="1117853" y="56642"/>
                  </a:lnTo>
                  <a:lnTo>
                    <a:pt x="1109172" y="66160"/>
                  </a:lnTo>
                  <a:lnTo>
                    <a:pt x="1128267" y="83566"/>
                  </a:lnTo>
                  <a:lnTo>
                    <a:pt x="1140832" y="39116"/>
                  </a:lnTo>
                  <a:close/>
                </a:path>
                <a:path w="1151890" h="1261745">
                  <a:moveTo>
                    <a:pt x="1098677" y="39116"/>
                  </a:moveTo>
                  <a:lnTo>
                    <a:pt x="1089973" y="48660"/>
                  </a:lnTo>
                  <a:lnTo>
                    <a:pt x="1109172" y="66160"/>
                  </a:lnTo>
                  <a:lnTo>
                    <a:pt x="1117853" y="56642"/>
                  </a:lnTo>
                  <a:lnTo>
                    <a:pt x="1098677" y="39116"/>
                  </a:lnTo>
                  <a:close/>
                </a:path>
                <a:path w="1151890" h="1261745">
                  <a:moveTo>
                    <a:pt x="1151889" y="0"/>
                  </a:moveTo>
                  <a:lnTo>
                    <a:pt x="1070863" y="31242"/>
                  </a:lnTo>
                  <a:lnTo>
                    <a:pt x="1089973" y="48660"/>
                  </a:lnTo>
                  <a:lnTo>
                    <a:pt x="1098677" y="39116"/>
                  </a:lnTo>
                  <a:lnTo>
                    <a:pt x="1140832" y="39116"/>
                  </a:lnTo>
                  <a:lnTo>
                    <a:pt x="1151889" y="0"/>
                  </a:lnTo>
                  <a:close/>
                </a:path>
              </a:pathLst>
            </a:custGeom>
            <a:solidFill>
              <a:srgbClr val="000000"/>
            </a:solidFill>
          </p:spPr>
          <p:txBody>
            <a:bodyPr wrap="square" lIns="0" tIns="0" rIns="0" bIns="0" rtlCol="0"/>
            <a:lstStyle/>
            <a:p>
              <a:endParaRPr/>
            </a:p>
          </p:txBody>
        </p:sp>
      </p:grpSp>
      <p:sp>
        <p:nvSpPr>
          <p:cNvPr id="36" name="object 36"/>
          <p:cNvSpPr txBox="1"/>
          <p:nvPr/>
        </p:nvSpPr>
        <p:spPr>
          <a:xfrm>
            <a:off x="8568715" y="1762702"/>
            <a:ext cx="213360" cy="530860"/>
          </a:xfrm>
          <a:prstGeom prst="rect">
            <a:avLst/>
          </a:prstGeom>
        </p:spPr>
        <p:txBody>
          <a:bodyPr vert="horz" wrap="square" lIns="0" tIns="13970" rIns="0" bIns="0" rtlCol="0">
            <a:spAutoFit/>
          </a:bodyPr>
          <a:lstStyle/>
          <a:p>
            <a:pPr marL="12700">
              <a:lnSpc>
                <a:spcPct val="100000"/>
              </a:lnSpc>
              <a:spcBef>
                <a:spcPts val="110"/>
              </a:spcBef>
            </a:pPr>
            <a:r>
              <a:rPr sz="3300" i="1" spc="10" dirty="0">
                <a:latin typeface="Times New Roman"/>
                <a:cs typeface="Times New Roman"/>
              </a:rPr>
              <a:t>y</a:t>
            </a:r>
            <a:endParaRPr sz="3300">
              <a:latin typeface="Times New Roman"/>
              <a:cs typeface="Times New Roman"/>
            </a:endParaRPr>
          </a:p>
        </p:txBody>
      </p:sp>
      <p:sp>
        <p:nvSpPr>
          <p:cNvPr id="37" name="object 37"/>
          <p:cNvSpPr txBox="1"/>
          <p:nvPr/>
        </p:nvSpPr>
        <p:spPr>
          <a:xfrm>
            <a:off x="7098149" y="2464045"/>
            <a:ext cx="148590" cy="320675"/>
          </a:xfrm>
          <a:prstGeom prst="rect">
            <a:avLst/>
          </a:prstGeom>
        </p:spPr>
        <p:txBody>
          <a:bodyPr vert="horz" wrap="square" lIns="0" tIns="16510" rIns="0" bIns="0" rtlCol="0">
            <a:spAutoFit/>
          </a:bodyPr>
          <a:lstStyle/>
          <a:p>
            <a:pPr marL="12700">
              <a:lnSpc>
                <a:spcPct val="100000"/>
              </a:lnSpc>
              <a:spcBef>
                <a:spcPts val="130"/>
              </a:spcBef>
            </a:pPr>
            <a:r>
              <a:rPr sz="1900" spc="15" dirty="0">
                <a:latin typeface="Times New Roman"/>
                <a:cs typeface="Times New Roman"/>
              </a:rPr>
              <a:t>2</a:t>
            </a:r>
            <a:endParaRPr sz="1900">
              <a:latin typeface="Times New Roman"/>
              <a:cs typeface="Times New Roman"/>
            </a:endParaRPr>
          </a:p>
        </p:txBody>
      </p:sp>
      <p:sp>
        <p:nvSpPr>
          <p:cNvPr id="38" name="object 38"/>
          <p:cNvSpPr txBox="1"/>
          <p:nvPr/>
        </p:nvSpPr>
        <p:spPr>
          <a:xfrm>
            <a:off x="6789612" y="1392268"/>
            <a:ext cx="441325" cy="1322070"/>
          </a:xfrm>
          <a:prstGeom prst="rect">
            <a:avLst/>
          </a:prstGeom>
        </p:spPr>
        <p:txBody>
          <a:bodyPr vert="horz" wrap="square" lIns="0" tIns="156845" rIns="0" bIns="0" rtlCol="0">
            <a:spAutoFit/>
          </a:bodyPr>
          <a:lstStyle/>
          <a:p>
            <a:pPr marL="38100">
              <a:lnSpc>
                <a:spcPct val="100000"/>
              </a:lnSpc>
              <a:spcBef>
                <a:spcPts val="1235"/>
              </a:spcBef>
            </a:pPr>
            <a:r>
              <a:rPr sz="3300" i="1" spc="-145" dirty="0">
                <a:latin typeface="Times New Roman"/>
                <a:cs typeface="Times New Roman"/>
              </a:rPr>
              <a:t>w</a:t>
            </a:r>
            <a:r>
              <a:rPr sz="2850" spc="-217" baseline="-24853" dirty="0">
                <a:latin typeface="Times New Roman"/>
                <a:cs typeface="Times New Roman"/>
              </a:rPr>
              <a:t>1</a:t>
            </a:r>
            <a:endParaRPr sz="2850" baseline="-24853">
              <a:latin typeface="Times New Roman"/>
              <a:cs typeface="Times New Roman"/>
            </a:endParaRPr>
          </a:p>
          <a:p>
            <a:pPr marL="51435">
              <a:lnSpc>
                <a:spcPct val="100000"/>
              </a:lnSpc>
              <a:spcBef>
                <a:spcPts val="1150"/>
              </a:spcBef>
            </a:pPr>
            <a:r>
              <a:rPr sz="3300" i="1" spc="15" dirty="0">
                <a:latin typeface="Times New Roman"/>
                <a:cs typeface="Times New Roman"/>
              </a:rPr>
              <a:t>w</a:t>
            </a:r>
            <a:endParaRPr sz="3300">
              <a:latin typeface="Times New Roman"/>
              <a:cs typeface="Times New Roman"/>
            </a:endParaRPr>
          </a:p>
        </p:txBody>
      </p:sp>
      <p:grpSp>
        <p:nvGrpSpPr>
          <p:cNvPr id="39" name="object 39"/>
          <p:cNvGrpSpPr/>
          <p:nvPr/>
        </p:nvGrpSpPr>
        <p:grpSpPr>
          <a:xfrm>
            <a:off x="6578345" y="1898776"/>
            <a:ext cx="1941195" cy="527685"/>
            <a:chOff x="6578345" y="1898776"/>
            <a:chExt cx="1941195" cy="527685"/>
          </a:xfrm>
        </p:grpSpPr>
        <p:sp>
          <p:nvSpPr>
            <p:cNvPr id="40" name="object 40"/>
            <p:cNvSpPr/>
            <p:nvPr/>
          </p:nvSpPr>
          <p:spPr>
            <a:xfrm>
              <a:off x="6578346" y="2093975"/>
              <a:ext cx="1941195" cy="79375"/>
            </a:xfrm>
            <a:custGeom>
              <a:avLst/>
              <a:gdLst/>
              <a:ahLst/>
              <a:cxnLst/>
              <a:rect l="l" t="t" r="r" b="b"/>
              <a:pathLst>
                <a:path w="1941195" h="79375">
                  <a:moveTo>
                    <a:pt x="1115695" y="40386"/>
                  </a:moveTo>
                  <a:lnTo>
                    <a:pt x="1089787" y="27432"/>
                  </a:lnTo>
                  <a:lnTo>
                    <a:pt x="1037971" y="1524"/>
                  </a:lnTo>
                  <a:lnTo>
                    <a:pt x="1037971" y="27432"/>
                  </a:lnTo>
                  <a:lnTo>
                    <a:pt x="0" y="27432"/>
                  </a:lnTo>
                  <a:lnTo>
                    <a:pt x="0" y="53340"/>
                  </a:lnTo>
                  <a:lnTo>
                    <a:pt x="1037971" y="53340"/>
                  </a:lnTo>
                  <a:lnTo>
                    <a:pt x="1037971" y="79248"/>
                  </a:lnTo>
                  <a:lnTo>
                    <a:pt x="1089787" y="53340"/>
                  </a:lnTo>
                  <a:lnTo>
                    <a:pt x="1115695" y="40386"/>
                  </a:lnTo>
                  <a:close/>
                </a:path>
                <a:path w="1941195" h="79375">
                  <a:moveTo>
                    <a:pt x="1940814" y="38862"/>
                  </a:moveTo>
                  <a:lnTo>
                    <a:pt x="1914906" y="25908"/>
                  </a:lnTo>
                  <a:lnTo>
                    <a:pt x="1863090" y="0"/>
                  </a:lnTo>
                  <a:lnTo>
                    <a:pt x="1863090" y="25908"/>
                  </a:lnTo>
                  <a:lnTo>
                    <a:pt x="1458468" y="25908"/>
                  </a:lnTo>
                  <a:lnTo>
                    <a:pt x="1458468" y="51816"/>
                  </a:lnTo>
                  <a:lnTo>
                    <a:pt x="1863090" y="51816"/>
                  </a:lnTo>
                  <a:lnTo>
                    <a:pt x="1863090" y="77724"/>
                  </a:lnTo>
                  <a:lnTo>
                    <a:pt x="1914906" y="51816"/>
                  </a:lnTo>
                  <a:lnTo>
                    <a:pt x="1940814" y="38862"/>
                  </a:lnTo>
                  <a:close/>
                </a:path>
              </a:pathLst>
            </a:custGeom>
            <a:solidFill>
              <a:srgbClr val="000000"/>
            </a:solidFill>
          </p:spPr>
          <p:txBody>
            <a:bodyPr wrap="square" lIns="0" tIns="0" rIns="0" bIns="0" rtlCol="0"/>
            <a:lstStyle/>
            <a:p>
              <a:endParaRPr/>
            </a:p>
          </p:txBody>
        </p:sp>
        <p:pic>
          <p:nvPicPr>
            <p:cNvPr id="41" name="object 41"/>
            <p:cNvPicPr/>
            <p:nvPr/>
          </p:nvPicPr>
          <p:blipFill>
            <a:blip r:embed="rId5" cstate="print"/>
            <a:stretch>
              <a:fillRect/>
            </a:stretch>
          </p:blipFill>
          <p:spPr>
            <a:xfrm>
              <a:off x="7693151" y="1901951"/>
              <a:ext cx="521207" cy="521208"/>
            </a:xfrm>
            <a:prstGeom prst="rect">
              <a:avLst/>
            </a:prstGeom>
          </p:spPr>
        </p:pic>
        <p:sp>
          <p:nvSpPr>
            <p:cNvPr id="42" name="object 42"/>
            <p:cNvSpPr/>
            <p:nvPr/>
          </p:nvSpPr>
          <p:spPr>
            <a:xfrm>
              <a:off x="7693151" y="1901951"/>
              <a:ext cx="521334" cy="521334"/>
            </a:xfrm>
            <a:custGeom>
              <a:avLst/>
              <a:gdLst/>
              <a:ahLst/>
              <a:cxnLst/>
              <a:rect l="l" t="t" r="r" b="b"/>
              <a:pathLst>
                <a:path w="521334" h="521335">
                  <a:moveTo>
                    <a:pt x="0" y="521208"/>
                  </a:moveTo>
                  <a:lnTo>
                    <a:pt x="521207" y="521208"/>
                  </a:lnTo>
                  <a:lnTo>
                    <a:pt x="521207" y="0"/>
                  </a:lnTo>
                  <a:lnTo>
                    <a:pt x="0" y="0"/>
                  </a:lnTo>
                  <a:lnTo>
                    <a:pt x="0" y="521208"/>
                  </a:lnTo>
                  <a:close/>
                </a:path>
              </a:pathLst>
            </a:custGeom>
            <a:ln w="6096">
              <a:solidFill>
                <a:srgbClr val="A4A4A4"/>
              </a:solidFill>
            </a:ln>
          </p:spPr>
          <p:txBody>
            <a:bodyPr wrap="square" lIns="0" tIns="0" rIns="0" bIns="0" rtlCol="0"/>
            <a:lstStyle/>
            <a:p>
              <a:endParaRPr/>
            </a:p>
          </p:txBody>
        </p:sp>
      </p:grpSp>
      <p:sp>
        <p:nvSpPr>
          <p:cNvPr id="43" name="object 43"/>
          <p:cNvSpPr txBox="1"/>
          <p:nvPr/>
        </p:nvSpPr>
        <p:spPr>
          <a:xfrm>
            <a:off x="6324740" y="2069096"/>
            <a:ext cx="149860"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Times New Roman"/>
                <a:cs typeface="Times New Roman"/>
              </a:rPr>
              <a:t>1</a:t>
            </a:r>
            <a:endParaRPr sz="1900">
              <a:latin typeface="Times New Roman"/>
              <a:cs typeface="Times New Roman"/>
            </a:endParaRPr>
          </a:p>
        </p:txBody>
      </p:sp>
      <p:sp>
        <p:nvSpPr>
          <p:cNvPr id="44" name="object 44"/>
          <p:cNvSpPr txBox="1"/>
          <p:nvPr/>
        </p:nvSpPr>
        <p:spPr>
          <a:xfrm>
            <a:off x="6161185" y="1788679"/>
            <a:ext cx="213995" cy="530225"/>
          </a:xfrm>
          <a:prstGeom prst="rect">
            <a:avLst/>
          </a:prstGeom>
        </p:spPr>
        <p:txBody>
          <a:bodyPr vert="horz" wrap="square" lIns="0" tIns="13970" rIns="0" bIns="0" rtlCol="0">
            <a:spAutoFit/>
          </a:bodyPr>
          <a:lstStyle/>
          <a:p>
            <a:pPr marL="12700">
              <a:lnSpc>
                <a:spcPct val="100000"/>
              </a:lnSpc>
              <a:spcBef>
                <a:spcPts val="110"/>
              </a:spcBef>
            </a:pPr>
            <a:r>
              <a:rPr sz="3300" i="1" spc="15" dirty="0">
                <a:latin typeface="Times New Roman"/>
                <a:cs typeface="Times New Roman"/>
              </a:rPr>
              <a:t>x</a:t>
            </a:r>
            <a:endParaRPr sz="3300">
              <a:latin typeface="Times New Roman"/>
              <a:cs typeface="Times New Roman"/>
            </a:endParaRPr>
          </a:p>
        </p:txBody>
      </p:sp>
      <p:sp>
        <p:nvSpPr>
          <p:cNvPr id="45" name="object 45"/>
          <p:cNvSpPr txBox="1"/>
          <p:nvPr/>
        </p:nvSpPr>
        <p:spPr>
          <a:xfrm>
            <a:off x="6100990" y="3076459"/>
            <a:ext cx="392430" cy="530225"/>
          </a:xfrm>
          <a:prstGeom prst="rect">
            <a:avLst/>
          </a:prstGeom>
        </p:spPr>
        <p:txBody>
          <a:bodyPr vert="horz" wrap="square" lIns="0" tIns="13970" rIns="0" bIns="0" rtlCol="0">
            <a:spAutoFit/>
          </a:bodyPr>
          <a:lstStyle/>
          <a:p>
            <a:pPr marL="38100">
              <a:lnSpc>
                <a:spcPct val="100000"/>
              </a:lnSpc>
              <a:spcBef>
                <a:spcPts val="110"/>
              </a:spcBef>
            </a:pPr>
            <a:r>
              <a:rPr sz="3300" i="1" spc="35" dirty="0">
                <a:latin typeface="Times New Roman"/>
                <a:cs typeface="Times New Roman"/>
              </a:rPr>
              <a:t>x</a:t>
            </a:r>
            <a:r>
              <a:rPr sz="2850" spc="52" baseline="-24853" dirty="0">
                <a:latin typeface="Times New Roman"/>
                <a:cs typeface="Times New Roman"/>
              </a:rPr>
              <a:t>2</a:t>
            </a:r>
            <a:endParaRPr sz="2850" baseline="-24853">
              <a:latin typeface="Times New Roman"/>
              <a:cs typeface="Times New Roman"/>
            </a:endParaRPr>
          </a:p>
        </p:txBody>
      </p:sp>
      <p:sp>
        <p:nvSpPr>
          <p:cNvPr id="46" name="object 46"/>
          <p:cNvSpPr txBox="1"/>
          <p:nvPr/>
        </p:nvSpPr>
        <p:spPr>
          <a:xfrm>
            <a:off x="7836959" y="1821742"/>
            <a:ext cx="256540" cy="532765"/>
          </a:xfrm>
          <a:prstGeom prst="rect">
            <a:avLst/>
          </a:prstGeom>
        </p:spPr>
        <p:txBody>
          <a:bodyPr vert="horz" wrap="square" lIns="0" tIns="15875" rIns="0" bIns="0" rtlCol="0">
            <a:spAutoFit/>
          </a:bodyPr>
          <a:lstStyle/>
          <a:p>
            <a:pPr marL="12700">
              <a:lnSpc>
                <a:spcPct val="100000"/>
              </a:lnSpc>
              <a:spcBef>
                <a:spcPts val="125"/>
              </a:spcBef>
            </a:pPr>
            <a:r>
              <a:rPr sz="3300" spc="5" dirty="0">
                <a:latin typeface="Symbol"/>
                <a:cs typeface="Symbol"/>
              </a:rPr>
              <a:t></a:t>
            </a:r>
            <a:endParaRPr sz="3300">
              <a:latin typeface="Symbol"/>
              <a:cs typeface="Symbol"/>
            </a:endParaRPr>
          </a:p>
        </p:txBody>
      </p:sp>
      <p:sp>
        <p:nvSpPr>
          <p:cNvPr id="47" name="object 47"/>
          <p:cNvSpPr txBox="1"/>
          <p:nvPr/>
        </p:nvSpPr>
        <p:spPr>
          <a:xfrm>
            <a:off x="7670292" y="3198876"/>
            <a:ext cx="539750" cy="467995"/>
          </a:xfrm>
          <a:prstGeom prst="rect">
            <a:avLst/>
          </a:prstGeom>
          <a:solidFill>
            <a:srgbClr val="E1EFD9"/>
          </a:solidFill>
          <a:ln w="6096">
            <a:solidFill>
              <a:srgbClr val="00AF50"/>
            </a:solidFill>
          </a:ln>
        </p:spPr>
        <p:txBody>
          <a:bodyPr vert="horz" wrap="square" lIns="0" tIns="0" rIns="0" bIns="0" rtlCol="0">
            <a:spAutoFit/>
          </a:bodyPr>
          <a:lstStyle/>
          <a:p>
            <a:pPr marL="166370">
              <a:lnSpc>
                <a:spcPts val="3450"/>
              </a:lnSpc>
            </a:pPr>
            <a:r>
              <a:rPr sz="3250" i="1" spc="40" dirty="0">
                <a:latin typeface="Times New Roman"/>
                <a:cs typeface="Times New Roman"/>
              </a:rPr>
              <a:t>b</a:t>
            </a:r>
            <a:endParaRPr sz="3250">
              <a:latin typeface="Times New Roman"/>
              <a:cs typeface="Times New Roman"/>
            </a:endParaRPr>
          </a:p>
        </p:txBody>
      </p:sp>
      <p:sp>
        <p:nvSpPr>
          <p:cNvPr id="48" name="object 48"/>
          <p:cNvSpPr/>
          <p:nvPr/>
        </p:nvSpPr>
        <p:spPr>
          <a:xfrm>
            <a:off x="7906511" y="2434589"/>
            <a:ext cx="78105" cy="755015"/>
          </a:xfrm>
          <a:custGeom>
            <a:avLst/>
            <a:gdLst/>
            <a:ahLst/>
            <a:cxnLst/>
            <a:rect l="l" t="t" r="r" b="b"/>
            <a:pathLst>
              <a:path w="78104" h="755014">
                <a:moveTo>
                  <a:pt x="51816" y="64770"/>
                </a:moveTo>
                <a:lnTo>
                  <a:pt x="25908" y="64770"/>
                </a:lnTo>
                <a:lnTo>
                  <a:pt x="25908" y="754761"/>
                </a:lnTo>
                <a:lnTo>
                  <a:pt x="51816" y="754761"/>
                </a:lnTo>
                <a:lnTo>
                  <a:pt x="51816" y="64770"/>
                </a:lnTo>
                <a:close/>
              </a:path>
              <a:path w="78104" h="755014">
                <a:moveTo>
                  <a:pt x="38862" y="0"/>
                </a:moveTo>
                <a:lnTo>
                  <a:pt x="0" y="77724"/>
                </a:lnTo>
                <a:lnTo>
                  <a:pt x="25908" y="77724"/>
                </a:lnTo>
                <a:lnTo>
                  <a:pt x="25908" y="64770"/>
                </a:lnTo>
                <a:lnTo>
                  <a:pt x="71247" y="64770"/>
                </a:lnTo>
                <a:lnTo>
                  <a:pt x="38862" y="0"/>
                </a:lnTo>
                <a:close/>
              </a:path>
              <a:path w="78104" h="755014">
                <a:moveTo>
                  <a:pt x="71247" y="64770"/>
                </a:moveTo>
                <a:lnTo>
                  <a:pt x="51816" y="64770"/>
                </a:lnTo>
                <a:lnTo>
                  <a:pt x="51816" y="77724"/>
                </a:lnTo>
                <a:lnTo>
                  <a:pt x="77724" y="77724"/>
                </a:lnTo>
                <a:lnTo>
                  <a:pt x="71247" y="64770"/>
                </a:lnTo>
                <a:close/>
              </a:path>
            </a:pathLst>
          </a:custGeom>
          <a:solidFill>
            <a:srgbClr val="000000"/>
          </a:solidFill>
        </p:spPr>
        <p:txBody>
          <a:bodyPr wrap="square" lIns="0" tIns="0" rIns="0" bIns="0" rtlCol="0"/>
          <a:lstStyle/>
          <a:p>
            <a:endParaRPr/>
          </a:p>
        </p:txBody>
      </p:sp>
      <p:sp>
        <p:nvSpPr>
          <p:cNvPr id="49" name="object 49"/>
          <p:cNvSpPr txBox="1"/>
          <p:nvPr/>
        </p:nvSpPr>
        <p:spPr>
          <a:xfrm>
            <a:off x="4937252" y="1891665"/>
            <a:ext cx="9677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1,</a:t>
            </a:r>
            <a:r>
              <a:rPr sz="2400" spc="-55" dirty="0">
                <a:latin typeface="Calibri"/>
                <a:cs typeface="Calibri"/>
              </a:rPr>
              <a:t> </a:t>
            </a:r>
            <a:r>
              <a:rPr sz="2400" dirty="0">
                <a:latin typeface="Calibri"/>
                <a:cs typeface="Calibri"/>
              </a:rPr>
              <a:t>2</a:t>
            </a:r>
            <a:r>
              <a:rPr sz="2400" spc="-55" dirty="0">
                <a:latin typeface="Calibri"/>
                <a:cs typeface="Calibri"/>
              </a:rPr>
              <a:t> </a:t>
            </a:r>
            <a:r>
              <a:rPr sz="2400" spc="-5" dirty="0">
                <a:latin typeface="Calibri"/>
                <a:cs typeface="Calibri"/>
              </a:rPr>
              <a:t>……</a:t>
            </a:r>
            <a:endParaRPr sz="2400">
              <a:latin typeface="Calibri"/>
              <a:cs typeface="Calibri"/>
            </a:endParaRPr>
          </a:p>
        </p:txBody>
      </p:sp>
      <p:sp>
        <p:nvSpPr>
          <p:cNvPr id="50" name="object 50"/>
          <p:cNvSpPr txBox="1"/>
          <p:nvPr/>
        </p:nvSpPr>
        <p:spPr>
          <a:xfrm>
            <a:off x="8380886" y="6089396"/>
            <a:ext cx="442595" cy="530860"/>
          </a:xfrm>
          <a:prstGeom prst="rect">
            <a:avLst/>
          </a:prstGeom>
        </p:spPr>
        <p:txBody>
          <a:bodyPr vert="horz" wrap="square" lIns="0" tIns="14605" rIns="0" bIns="0" rtlCol="0">
            <a:spAutoFit/>
          </a:bodyPr>
          <a:lstStyle/>
          <a:p>
            <a:pPr marL="38100">
              <a:lnSpc>
                <a:spcPct val="100000"/>
              </a:lnSpc>
              <a:spcBef>
                <a:spcPts val="115"/>
              </a:spcBef>
            </a:pPr>
            <a:r>
              <a:rPr sz="3300" i="1" spc="-140" dirty="0">
                <a:latin typeface="Times New Roman"/>
                <a:cs typeface="Times New Roman"/>
              </a:rPr>
              <a:t>w</a:t>
            </a:r>
            <a:r>
              <a:rPr sz="2850" spc="-209" baseline="-24853" dirty="0">
                <a:latin typeface="Times New Roman"/>
                <a:cs typeface="Times New Roman"/>
              </a:rPr>
              <a:t>1</a:t>
            </a:r>
            <a:endParaRPr sz="2850" baseline="-24853">
              <a:latin typeface="Times New Roman"/>
              <a:cs typeface="Times New Roman"/>
            </a:endParaRPr>
          </a:p>
        </p:txBody>
      </p:sp>
      <p:sp>
        <p:nvSpPr>
          <p:cNvPr id="51" name="object 51"/>
          <p:cNvSpPr txBox="1"/>
          <p:nvPr/>
        </p:nvSpPr>
        <p:spPr>
          <a:xfrm>
            <a:off x="5157479" y="3955795"/>
            <a:ext cx="469265" cy="530860"/>
          </a:xfrm>
          <a:prstGeom prst="rect">
            <a:avLst/>
          </a:prstGeom>
        </p:spPr>
        <p:txBody>
          <a:bodyPr vert="horz" wrap="square" lIns="0" tIns="14605" rIns="0" bIns="0" rtlCol="0">
            <a:spAutoFit/>
          </a:bodyPr>
          <a:lstStyle/>
          <a:p>
            <a:pPr marL="38100">
              <a:lnSpc>
                <a:spcPct val="100000"/>
              </a:lnSpc>
              <a:spcBef>
                <a:spcPts val="115"/>
              </a:spcBef>
            </a:pPr>
            <a:r>
              <a:rPr sz="3300" i="1" spc="-35" dirty="0">
                <a:latin typeface="Times New Roman"/>
                <a:cs typeface="Times New Roman"/>
              </a:rPr>
              <a:t>w</a:t>
            </a:r>
            <a:r>
              <a:rPr sz="2850" spc="-52" baseline="-24853" dirty="0">
                <a:latin typeface="Times New Roman"/>
                <a:cs typeface="Times New Roman"/>
              </a:rPr>
              <a:t>2</a:t>
            </a:r>
            <a:endParaRPr sz="2850" baseline="-24853">
              <a:latin typeface="Times New Roman"/>
              <a:cs typeface="Times New Roman"/>
            </a:endParaRPr>
          </a:p>
        </p:txBody>
      </p:sp>
      <p:sp>
        <p:nvSpPr>
          <p:cNvPr id="52" name="object 52"/>
          <p:cNvSpPr txBox="1"/>
          <p:nvPr/>
        </p:nvSpPr>
        <p:spPr>
          <a:xfrm>
            <a:off x="6717030" y="4060647"/>
            <a:ext cx="749300"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Loss</a:t>
            </a:r>
            <a:r>
              <a:rPr sz="2400" spc="-75" dirty="0">
                <a:latin typeface="Calibri"/>
                <a:cs typeface="Calibri"/>
              </a:rPr>
              <a:t> </a:t>
            </a:r>
            <a:r>
              <a:rPr sz="2400" dirty="0">
                <a:latin typeface="Calibri"/>
                <a:cs typeface="Calibri"/>
              </a:rPr>
              <a:t>L</a:t>
            </a:r>
            <a:endParaRPr sz="2400">
              <a:latin typeface="Calibri"/>
              <a:cs typeface="Calibri"/>
            </a:endParaRPr>
          </a:p>
        </p:txBody>
      </p:sp>
      <p:sp>
        <p:nvSpPr>
          <p:cNvPr id="53" name="object 53"/>
          <p:cNvSpPr txBox="1"/>
          <p:nvPr/>
        </p:nvSpPr>
        <p:spPr>
          <a:xfrm>
            <a:off x="4968366" y="3169411"/>
            <a:ext cx="9677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1,</a:t>
            </a:r>
            <a:r>
              <a:rPr sz="2400" spc="-55" dirty="0">
                <a:latin typeface="Calibri"/>
                <a:cs typeface="Calibri"/>
              </a:rPr>
              <a:t> </a:t>
            </a:r>
            <a:r>
              <a:rPr sz="2400" dirty="0">
                <a:latin typeface="Calibri"/>
                <a:cs typeface="Calibri"/>
              </a:rPr>
              <a:t>2</a:t>
            </a:r>
            <a:r>
              <a:rPr sz="2400" spc="-55" dirty="0">
                <a:latin typeface="Calibri"/>
                <a:cs typeface="Calibri"/>
              </a:rPr>
              <a:t> </a:t>
            </a:r>
            <a:r>
              <a:rPr sz="2400" spc="-5" dirty="0">
                <a:latin typeface="Calibri"/>
                <a:cs typeface="Calibri"/>
              </a:rPr>
              <a:t>……</a:t>
            </a:r>
            <a:endParaRPr sz="2400">
              <a:latin typeface="Calibri"/>
              <a:cs typeface="Calibri"/>
            </a:endParaRPr>
          </a:p>
        </p:txBody>
      </p:sp>
      <p:grpSp>
        <p:nvGrpSpPr>
          <p:cNvPr id="54" name="object 54"/>
          <p:cNvGrpSpPr/>
          <p:nvPr/>
        </p:nvGrpSpPr>
        <p:grpSpPr>
          <a:xfrm>
            <a:off x="425195" y="4482084"/>
            <a:ext cx="8021320" cy="2095500"/>
            <a:chOff x="425195" y="4482084"/>
            <a:chExt cx="8021320" cy="2095500"/>
          </a:xfrm>
        </p:grpSpPr>
        <p:sp>
          <p:nvSpPr>
            <p:cNvPr id="55" name="object 55"/>
            <p:cNvSpPr/>
            <p:nvPr/>
          </p:nvSpPr>
          <p:spPr>
            <a:xfrm>
              <a:off x="444245" y="4530090"/>
              <a:ext cx="4639310" cy="1452880"/>
            </a:xfrm>
            <a:custGeom>
              <a:avLst/>
              <a:gdLst/>
              <a:ahLst/>
              <a:cxnLst/>
              <a:rect l="l" t="t" r="r" b="b"/>
              <a:pathLst>
                <a:path w="4639310" h="1452879">
                  <a:moveTo>
                    <a:pt x="0" y="726186"/>
                  </a:moveTo>
                  <a:lnTo>
                    <a:pt x="4081" y="682746"/>
                  </a:lnTo>
                  <a:lnTo>
                    <a:pt x="16172" y="639981"/>
                  </a:lnTo>
                  <a:lnTo>
                    <a:pt x="36042" y="597962"/>
                  </a:lnTo>
                  <a:lnTo>
                    <a:pt x="63464" y="556762"/>
                  </a:lnTo>
                  <a:lnTo>
                    <a:pt x="98205" y="516452"/>
                  </a:lnTo>
                  <a:lnTo>
                    <a:pt x="140038" y="477103"/>
                  </a:lnTo>
                  <a:lnTo>
                    <a:pt x="188732" y="438789"/>
                  </a:lnTo>
                  <a:lnTo>
                    <a:pt x="244058" y="401580"/>
                  </a:lnTo>
                  <a:lnTo>
                    <a:pt x="305787" y="365549"/>
                  </a:lnTo>
                  <a:lnTo>
                    <a:pt x="373688" y="330768"/>
                  </a:lnTo>
                  <a:lnTo>
                    <a:pt x="409881" y="313868"/>
                  </a:lnTo>
                  <a:lnTo>
                    <a:pt x="447531" y="297308"/>
                  </a:lnTo>
                  <a:lnTo>
                    <a:pt x="486610" y="281095"/>
                  </a:lnTo>
                  <a:lnTo>
                    <a:pt x="527088" y="265241"/>
                  </a:lnTo>
                  <a:lnTo>
                    <a:pt x="568938" y="249752"/>
                  </a:lnTo>
                  <a:lnTo>
                    <a:pt x="612129" y="234639"/>
                  </a:lnTo>
                  <a:lnTo>
                    <a:pt x="656634" y="219910"/>
                  </a:lnTo>
                  <a:lnTo>
                    <a:pt x="702424" y="205575"/>
                  </a:lnTo>
                  <a:lnTo>
                    <a:pt x="749470" y="191641"/>
                  </a:lnTo>
                  <a:lnTo>
                    <a:pt x="797743" y="178119"/>
                  </a:lnTo>
                  <a:lnTo>
                    <a:pt x="847215" y="165017"/>
                  </a:lnTo>
                  <a:lnTo>
                    <a:pt x="897857" y="152344"/>
                  </a:lnTo>
                  <a:lnTo>
                    <a:pt x="949640" y="140110"/>
                  </a:lnTo>
                  <a:lnTo>
                    <a:pt x="1002536" y="128323"/>
                  </a:lnTo>
                  <a:lnTo>
                    <a:pt x="1056516" y="116991"/>
                  </a:lnTo>
                  <a:lnTo>
                    <a:pt x="1111551" y="106125"/>
                  </a:lnTo>
                  <a:lnTo>
                    <a:pt x="1167613" y="95733"/>
                  </a:lnTo>
                  <a:lnTo>
                    <a:pt x="1224672" y="85825"/>
                  </a:lnTo>
                  <a:lnTo>
                    <a:pt x="1282700" y="76408"/>
                  </a:lnTo>
                  <a:lnTo>
                    <a:pt x="1341669" y="67492"/>
                  </a:lnTo>
                  <a:lnTo>
                    <a:pt x="1401550" y="59087"/>
                  </a:lnTo>
                  <a:lnTo>
                    <a:pt x="1462313" y="51200"/>
                  </a:lnTo>
                  <a:lnTo>
                    <a:pt x="1523931" y="43842"/>
                  </a:lnTo>
                  <a:lnTo>
                    <a:pt x="1586374" y="37021"/>
                  </a:lnTo>
                  <a:lnTo>
                    <a:pt x="1649614" y="30745"/>
                  </a:lnTo>
                  <a:lnTo>
                    <a:pt x="1713622" y="25025"/>
                  </a:lnTo>
                  <a:lnTo>
                    <a:pt x="1778370" y="19868"/>
                  </a:lnTo>
                  <a:lnTo>
                    <a:pt x="1843828" y="15285"/>
                  </a:lnTo>
                  <a:lnTo>
                    <a:pt x="1909969" y="11284"/>
                  </a:lnTo>
                  <a:lnTo>
                    <a:pt x="1976763" y="7873"/>
                  </a:lnTo>
                  <a:lnTo>
                    <a:pt x="2044181" y="5063"/>
                  </a:lnTo>
                  <a:lnTo>
                    <a:pt x="2112196" y="2861"/>
                  </a:lnTo>
                  <a:lnTo>
                    <a:pt x="2180777" y="1277"/>
                  </a:lnTo>
                  <a:lnTo>
                    <a:pt x="2249897" y="320"/>
                  </a:lnTo>
                  <a:lnTo>
                    <a:pt x="2319528" y="0"/>
                  </a:lnTo>
                  <a:lnTo>
                    <a:pt x="2389158" y="320"/>
                  </a:lnTo>
                  <a:lnTo>
                    <a:pt x="2458278" y="1277"/>
                  </a:lnTo>
                  <a:lnTo>
                    <a:pt x="2526859" y="2861"/>
                  </a:lnTo>
                  <a:lnTo>
                    <a:pt x="2594874" y="5063"/>
                  </a:lnTo>
                  <a:lnTo>
                    <a:pt x="2662292" y="7873"/>
                  </a:lnTo>
                  <a:lnTo>
                    <a:pt x="2729086" y="11284"/>
                  </a:lnTo>
                  <a:lnTo>
                    <a:pt x="2795227" y="15285"/>
                  </a:lnTo>
                  <a:lnTo>
                    <a:pt x="2860685" y="19868"/>
                  </a:lnTo>
                  <a:lnTo>
                    <a:pt x="2925433" y="25025"/>
                  </a:lnTo>
                  <a:lnTo>
                    <a:pt x="2989441" y="30745"/>
                  </a:lnTo>
                  <a:lnTo>
                    <a:pt x="3052681" y="37021"/>
                  </a:lnTo>
                  <a:lnTo>
                    <a:pt x="3115124" y="43842"/>
                  </a:lnTo>
                  <a:lnTo>
                    <a:pt x="3176742" y="51200"/>
                  </a:lnTo>
                  <a:lnTo>
                    <a:pt x="3237505" y="59087"/>
                  </a:lnTo>
                  <a:lnTo>
                    <a:pt x="3297386" y="67492"/>
                  </a:lnTo>
                  <a:lnTo>
                    <a:pt x="3356355" y="76408"/>
                  </a:lnTo>
                  <a:lnTo>
                    <a:pt x="3414383" y="85825"/>
                  </a:lnTo>
                  <a:lnTo>
                    <a:pt x="3471442" y="95733"/>
                  </a:lnTo>
                  <a:lnTo>
                    <a:pt x="3527504" y="106125"/>
                  </a:lnTo>
                  <a:lnTo>
                    <a:pt x="3582539" y="116991"/>
                  </a:lnTo>
                  <a:lnTo>
                    <a:pt x="3636519" y="128323"/>
                  </a:lnTo>
                  <a:lnTo>
                    <a:pt x="3689415" y="140110"/>
                  </a:lnTo>
                  <a:lnTo>
                    <a:pt x="3741198" y="152344"/>
                  </a:lnTo>
                  <a:lnTo>
                    <a:pt x="3791840" y="165017"/>
                  </a:lnTo>
                  <a:lnTo>
                    <a:pt x="3841312" y="178119"/>
                  </a:lnTo>
                  <a:lnTo>
                    <a:pt x="3889585" y="191641"/>
                  </a:lnTo>
                  <a:lnTo>
                    <a:pt x="3936631" y="205575"/>
                  </a:lnTo>
                  <a:lnTo>
                    <a:pt x="3982421" y="219910"/>
                  </a:lnTo>
                  <a:lnTo>
                    <a:pt x="4026926" y="234639"/>
                  </a:lnTo>
                  <a:lnTo>
                    <a:pt x="4070117" y="249752"/>
                  </a:lnTo>
                  <a:lnTo>
                    <a:pt x="4111967" y="265241"/>
                  </a:lnTo>
                  <a:lnTo>
                    <a:pt x="4152445" y="281095"/>
                  </a:lnTo>
                  <a:lnTo>
                    <a:pt x="4191524" y="297308"/>
                  </a:lnTo>
                  <a:lnTo>
                    <a:pt x="4229174" y="313868"/>
                  </a:lnTo>
                  <a:lnTo>
                    <a:pt x="4265367" y="330768"/>
                  </a:lnTo>
                  <a:lnTo>
                    <a:pt x="4300075" y="347998"/>
                  </a:lnTo>
                  <a:lnTo>
                    <a:pt x="4364918" y="383413"/>
                  </a:lnTo>
                  <a:lnTo>
                    <a:pt x="4423474" y="420042"/>
                  </a:lnTo>
                  <a:lnTo>
                    <a:pt x="4475513" y="457812"/>
                  </a:lnTo>
                  <a:lnTo>
                    <a:pt x="4520805" y="496653"/>
                  </a:lnTo>
                  <a:lnTo>
                    <a:pt x="4559121" y="536491"/>
                  </a:lnTo>
                  <a:lnTo>
                    <a:pt x="4590231" y="577256"/>
                  </a:lnTo>
                  <a:lnTo>
                    <a:pt x="4613906" y="618874"/>
                  </a:lnTo>
                  <a:lnTo>
                    <a:pt x="4629916" y="661275"/>
                  </a:lnTo>
                  <a:lnTo>
                    <a:pt x="4638030" y="704386"/>
                  </a:lnTo>
                  <a:lnTo>
                    <a:pt x="4639056" y="726186"/>
                  </a:lnTo>
                  <a:lnTo>
                    <a:pt x="4638030" y="747985"/>
                  </a:lnTo>
                  <a:lnTo>
                    <a:pt x="4629916" y="791096"/>
                  </a:lnTo>
                  <a:lnTo>
                    <a:pt x="4613906" y="833497"/>
                  </a:lnTo>
                  <a:lnTo>
                    <a:pt x="4590231" y="875115"/>
                  </a:lnTo>
                  <a:lnTo>
                    <a:pt x="4559121" y="915880"/>
                  </a:lnTo>
                  <a:lnTo>
                    <a:pt x="4520805" y="955718"/>
                  </a:lnTo>
                  <a:lnTo>
                    <a:pt x="4475513" y="994559"/>
                  </a:lnTo>
                  <a:lnTo>
                    <a:pt x="4423474" y="1032329"/>
                  </a:lnTo>
                  <a:lnTo>
                    <a:pt x="4364918" y="1068958"/>
                  </a:lnTo>
                  <a:lnTo>
                    <a:pt x="4300075" y="1104373"/>
                  </a:lnTo>
                  <a:lnTo>
                    <a:pt x="4265367" y="1121603"/>
                  </a:lnTo>
                  <a:lnTo>
                    <a:pt x="4229174" y="1138503"/>
                  </a:lnTo>
                  <a:lnTo>
                    <a:pt x="4191524" y="1155063"/>
                  </a:lnTo>
                  <a:lnTo>
                    <a:pt x="4152445" y="1171276"/>
                  </a:lnTo>
                  <a:lnTo>
                    <a:pt x="4111967" y="1187130"/>
                  </a:lnTo>
                  <a:lnTo>
                    <a:pt x="4070117" y="1202619"/>
                  </a:lnTo>
                  <a:lnTo>
                    <a:pt x="4026926" y="1217732"/>
                  </a:lnTo>
                  <a:lnTo>
                    <a:pt x="3982421" y="1232461"/>
                  </a:lnTo>
                  <a:lnTo>
                    <a:pt x="3936631" y="1246796"/>
                  </a:lnTo>
                  <a:lnTo>
                    <a:pt x="3889585" y="1260730"/>
                  </a:lnTo>
                  <a:lnTo>
                    <a:pt x="3841312" y="1274252"/>
                  </a:lnTo>
                  <a:lnTo>
                    <a:pt x="3791840" y="1287354"/>
                  </a:lnTo>
                  <a:lnTo>
                    <a:pt x="3741198" y="1300027"/>
                  </a:lnTo>
                  <a:lnTo>
                    <a:pt x="3689415" y="1312261"/>
                  </a:lnTo>
                  <a:lnTo>
                    <a:pt x="3636519" y="1324048"/>
                  </a:lnTo>
                  <a:lnTo>
                    <a:pt x="3582539" y="1335380"/>
                  </a:lnTo>
                  <a:lnTo>
                    <a:pt x="3527504" y="1346246"/>
                  </a:lnTo>
                  <a:lnTo>
                    <a:pt x="3471442" y="1356638"/>
                  </a:lnTo>
                  <a:lnTo>
                    <a:pt x="3414383" y="1366546"/>
                  </a:lnTo>
                  <a:lnTo>
                    <a:pt x="3356355" y="1375963"/>
                  </a:lnTo>
                  <a:lnTo>
                    <a:pt x="3297386" y="1384879"/>
                  </a:lnTo>
                  <a:lnTo>
                    <a:pt x="3237505" y="1393284"/>
                  </a:lnTo>
                  <a:lnTo>
                    <a:pt x="3176742" y="1401171"/>
                  </a:lnTo>
                  <a:lnTo>
                    <a:pt x="3115124" y="1408529"/>
                  </a:lnTo>
                  <a:lnTo>
                    <a:pt x="3052681" y="1415350"/>
                  </a:lnTo>
                  <a:lnTo>
                    <a:pt x="2989441" y="1421626"/>
                  </a:lnTo>
                  <a:lnTo>
                    <a:pt x="2925433" y="1427346"/>
                  </a:lnTo>
                  <a:lnTo>
                    <a:pt x="2860685" y="1432503"/>
                  </a:lnTo>
                  <a:lnTo>
                    <a:pt x="2795227" y="1437086"/>
                  </a:lnTo>
                  <a:lnTo>
                    <a:pt x="2729086" y="1441087"/>
                  </a:lnTo>
                  <a:lnTo>
                    <a:pt x="2662292" y="1444498"/>
                  </a:lnTo>
                  <a:lnTo>
                    <a:pt x="2594874" y="1447308"/>
                  </a:lnTo>
                  <a:lnTo>
                    <a:pt x="2526859" y="1449510"/>
                  </a:lnTo>
                  <a:lnTo>
                    <a:pt x="2458278" y="1451094"/>
                  </a:lnTo>
                  <a:lnTo>
                    <a:pt x="2389158" y="1452051"/>
                  </a:lnTo>
                  <a:lnTo>
                    <a:pt x="2319528" y="1452372"/>
                  </a:lnTo>
                  <a:lnTo>
                    <a:pt x="2249897" y="1452051"/>
                  </a:lnTo>
                  <a:lnTo>
                    <a:pt x="2180777" y="1451094"/>
                  </a:lnTo>
                  <a:lnTo>
                    <a:pt x="2112196" y="1449510"/>
                  </a:lnTo>
                  <a:lnTo>
                    <a:pt x="2044181" y="1447308"/>
                  </a:lnTo>
                  <a:lnTo>
                    <a:pt x="1976763" y="1444498"/>
                  </a:lnTo>
                  <a:lnTo>
                    <a:pt x="1909969" y="1441087"/>
                  </a:lnTo>
                  <a:lnTo>
                    <a:pt x="1843828" y="1437086"/>
                  </a:lnTo>
                  <a:lnTo>
                    <a:pt x="1778370" y="1432503"/>
                  </a:lnTo>
                  <a:lnTo>
                    <a:pt x="1713622" y="1427346"/>
                  </a:lnTo>
                  <a:lnTo>
                    <a:pt x="1649614" y="1421626"/>
                  </a:lnTo>
                  <a:lnTo>
                    <a:pt x="1586374" y="1415350"/>
                  </a:lnTo>
                  <a:lnTo>
                    <a:pt x="1523931" y="1408529"/>
                  </a:lnTo>
                  <a:lnTo>
                    <a:pt x="1462313" y="1401171"/>
                  </a:lnTo>
                  <a:lnTo>
                    <a:pt x="1401550" y="1393284"/>
                  </a:lnTo>
                  <a:lnTo>
                    <a:pt x="1341669" y="1384879"/>
                  </a:lnTo>
                  <a:lnTo>
                    <a:pt x="1282700" y="1375963"/>
                  </a:lnTo>
                  <a:lnTo>
                    <a:pt x="1224672" y="1366546"/>
                  </a:lnTo>
                  <a:lnTo>
                    <a:pt x="1167613" y="1356638"/>
                  </a:lnTo>
                  <a:lnTo>
                    <a:pt x="1111551" y="1346246"/>
                  </a:lnTo>
                  <a:lnTo>
                    <a:pt x="1056516" y="1335380"/>
                  </a:lnTo>
                  <a:lnTo>
                    <a:pt x="1002536" y="1324048"/>
                  </a:lnTo>
                  <a:lnTo>
                    <a:pt x="949640" y="1312261"/>
                  </a:lnTo>
                  <a:lnTo>
                    <a:pt x="897857" y="1300027"/>
                  </a:lnTo>
                  <a:lnTo>
                    <a:pt x="847215" y="1287354"/>
                  </a:lnTo>
                  <a:lnTo>
                    <a:pt x="797743" y="1274252"/>
                  </a:lnTo>
                  <a:lnTo>
                    <a:pt x="749470" y="1260730"/>
                  </a:lnTo>
                  <a:lnTo>
                    <a:pt x="702424" y="1246796"/>
                  </a:lnTo>
                  <a:lnTo>
                    <a:pt x="656634" y="1232461"/>
                  </a:lnTo>
                  <a:lnTo>
                    <a:pt x="612129" y="1217732"/>
                  </a:lnTo>
                  <a:lnTo>
                    <a:pt x="568938" y="1202619"/>
                  </a:lnTo>
                  <a:lnTo>
                    <a:pt x="527088" y="1187130"/>
                  </a:lnTo>
                  <a:lnTo>
                    <a:pt x="486610" y="1171276"/>
                  </a:lnTo>
                  <a:lnTo>
                    <a:pt x="447531" y="1155063"/>
                  </a:lnTo>
                  <a:lnTo>
                    <a:pt x="409881" y="1138503"/>
                  </a:lnTo>
                  <a:lnTo>
                    <a:pt x="373688" y="1121603"/>
                  </a:lnTo>
                  <a:lnTo>
                    <a:pt x="338980" y="1104373"/>
                  </a:lnTo>
                  <a:lnTo>
                    <a:pt x="274137" y="1068958"/>
                  </a:lnTo>
                  <a:lnTo>
                    <a:pt x="215581" y="1032329"/>
                  </a:lnTo>
                  <a:lnTo>
                    <a:pt x="163542" y="994559"/>
                  </a:lnTo>
                  <a:lnTo>
                    <a:pt x="118250" y="955718"/>
                  </a:lnTo>
                  <a:lnTo>
                    <a:pt x="79934" y="915880"/>
                  </a:lnTo>
                  <a:lnTo>
                    <a:pt x="48824" y="875115"/>
                  </a:lnTo>
                  <a:lnTo>
                    <a:pt x="25149" y="833497"/>
                  </a:lnTo>
                  <a:lnTo>
                    <a:pt x="9139" y="791096"/>
                  </a:lnTo>
                  <a:lnTo>
                    <a:pt x="1025" y="747985"/>
                  </a:lnTo>
                  <a:lnTo>
                    <a:pt x="0" y="726186"/>
                  </a:lnTo>
                  <a:close/>
                </a:path>
              </a:pathLst>
            </a:custGeom>
            <a:ln w="38100">
              <a:solidFill>
                <a:srgbClr val="006FC0"/>
              </a:solidFill>
            </a:ln>
          </p:spPr>
          <p:txBody>
            <a:bodyPr wrap="square" lIns="0" tIns="0" rIns="0" bIns="0" rtlCol="0"/>
            <a:lstStyle/>
            <a:p>
              <a:endParaRPr/>
            </a:p>
          </p:txBody>
        </p:sp>
        <p:sp>
          <p:nvSpPr>
            <p:cNvPr id="56" name="object 56"/>
            <p:cNvSpPr/>
            <p:nvPr/>
          </p:nvSpPr>
          <p:spPr>
            <a:xfrm>
              <a:off x="5883401" y="4501134"/>
              <a:ext cx="2543810" cy="2057400"/>
            </a:xfrm>
            <a:custGeom>
              <a:avLst/>
              <a:gdLst/>
              <a:ahLst/>
              <a:cxnLst/>
              <a:rect l="l" t="t" r="r" b="b"/>
              <a:pathLst>
                <a:path w="2543809" h="2057400">
                  <a:moveTo>
                    <a:pt x="960120" y="1009650"/>
                  </a:moveTo>
                  <a:lnTo>
                    <a:pt x="963780" y="964292"/>
                  </a:lnTo>
                  <a:lnTo>
                    <a:pt x="974378" y="921264"/>
                  </a:lnTo>
                  <a:lnTo>
                    <a:pt x="991337" y="881140"/>
                  </a:lnTo>
                  <a:lnTo>
                    <a:pt x="1014081" y="844497"/>
                  </a:lnTo>
                  <a:lnTo>
                    <a:pt x="1042035" y="811911"/>
                  </a:lnTo>
                  <a:lnTo>
                    <a:pt x="1074621" y="783957"/>
                  </a:lnTo>
                  <a:lnTo>
                    <a:pt x="1111264" y="761213"/>
                  </a:lnTo>
                  <a:lnTo>
                    <a:pt x="1151388" y="744254"/>
                  </a:lnTo>
                  <a:lnTo>
                    <a:pt x="1194416" y="733656"/>
                  </a:lnTo>
                  <a:lnTo>
                    <a:pt x="1239774" y="729996"/>
                  </a:lnTo>
                  <a:lnTo>
                    <a:pt x="1285131" y="733656"/>
                  </a:lnTo>
                  <a:lnTo>
                    <a:pt x="1328159" y="744254"/>
                  </a:lnTo>
                  <a:lnTo>
                    <a:pt x="1368283" y="761213"/>
                  </a:lnTo>
                  <a:lnTo>
                    <a:pt x="1404926" y="783957"/>
                  </a:lnTo>
                  <a:lnTo>
                    <a:pt x="1437512" y="811911"/>
                  </a:lnTo>
                  <a:lnTo>
                    <a:pt x="1465466" y="844497"/>
                  </a:lnTo>
                  <a:lnTo>
                    <a:pt x="1488210" y="881140"/>
                  </a:lnTo>
                  <a:lnTo>
                    <a:pt x="1505169" y="921264"/>
                  </a:lnTo>
                  <a:lnTo>
                    <a:pt x="1515767" y="964292"/>
                  </a:lnTo>
                  <a:lnTo>
                    <a:pt x="1519427" y="1009650"/>
                  </a:lnTo>
                  <a:lnTo>
                    <a:pt x="1515767" y="1055010"/>
                  </a:lnTo>
                  <a:lnTo>
                    <a:pt x="1505169" y="1098040"/>
                  </a:lnTo>
                  <a:lnTo>
                    <a:pt x="1488210" y="1138165"/>
                  </a:lnTo>
                  <a:lnTo>
                    <a:pt x="1465466" y="1174808"/>
                  </a:lnTo>
                  <a:lnTo>
                    <a:pt x="1437512" y="1207393"/>
                  </a:lnTo>
                  <a:lnTo>
                    <a:pt x="1404926" y="1235345"/>
                  </a:lnTo>
                  <a:lnTo>
                    <a:pt x="1368283" y="1258088"/>
                  </a:lnTo>
                  <a:lnTo>
                    <a:pt x="1328159" y="1275046"/>
                  </a:lnTo>
                  <a:lnTo>
                    <a:pt x="1285131" y="1285643"/>
                  </a:lnTo>
                  <a:lnTo>
                    <a:pt x="1239774" y="1289304"/>
                  </a:lnTo>
                  <a:lnTo>
                    <a:pt x="1194416" y="1285643"/>
                  </a:lnTo>
                  <a:lnTo>
                    <a:pt x="1151388" y="1275046"/>
                  </a:lnTo>
                  <a:lnTo>
                    <a:pt x="1111264" y="1258088"/>
                  </a:lnTo>
                  <a:lnTo>
                    <a:pt x="1074621" y="1235345"/>
                  </a:lnTo>
                  <a:lnTo>
                    <a:pt x="1042035" y="1207393"/>
                  </a:lnTo>
                  <a:lnTo>
                    <a:pt x="1014081" y="1174808"/>
                  </a:lnTo>
                  <a:lnTo>
                    <a:pt x="991337" y="1138165"/>
                  </a:lnTo>
                  <a:lnTo>
                    <a:pt x="974378" y="1098040"/>
                  </a:lnTo>
                  <a:lnTo>
                    <a:pt x="963780" y="1055010"/>
                  </a:lnTo>
                  <a:lnTo>
                    <a:pt x="960120" y="1009650"/>
                  </a:lnTo>
                  <a:close/>
                </a:path>
                <a:path w="2543809" h="2057400">
                  <a:moveTo>
                    <a:pt x="685800" y="991362"/>
                  </a:moveTo>
                  <a:lnTo>
                    <a:pt x="688063" y="943995"/>
                  </a:lnTo>
                  <a:lnTo>
                    <a:pt x="694725" y="897819"/>
                  </a:lnTo>
                  <a:lnTo>
                    <a:pt x="705589" y="853018"/>
                  </a:lnTo>
                  <a:lnTo>
                    <a:pt x="720458" y="809774"/>
                  </a:lnTo>
                  <a:lnTo>
                    <a:pt x="739139" y="768273"/>
                  </a:lnTo>
                  <a:lnTo>
                    <a:pt x="761435" y="728697"/>
                  </a:lnTo>
                  <a:lnTo>
                    <a:pt x="787151" y="691231"/>
                  </a:lnTo>
                  <a:lnTo>
                    <a:pt x="816090" y="656059"/>
                  </a:lnTo>
                  <a:lnTo>
                    <a:pt x="848058" y="623363"/>
                  </a:lnTo>
                  <a:lnTo>
                    <a:pt x="882859" y="593329"/>
                  </a:lnTo>
                  <a:lnTo>
                    <a:pt x="920296" y="566140"/>
                  </a:lnTo>
                  <a:lnTo>
                    <a:pt x="960176" y="541979"/>
                  </a:lnTo>
                  <a:lnTo>
                    <a:pt x="1002301" y="521031"/>
                  </a:lnTo>
                  <a:lnTo>
                    <a:pt x="1046477" y="503480"/>
                  </a:lnTo>
                  <a:lnTo>
                    <a:pt x="1092508" y="489509"/>
                  </a:lnTo>
                  <a:lnTo>
                    <a:pt x="1140198" y="479302"/>
                  </a:lnTo>
                  <a:lnTo>
                    <a:pt x="1189352" y="473043"/>
                  </a:lnTo>
                  <a:lnTo>
                    <a:pt x="1239774" y="470916"/>
                  </a:lnTo>
                  <a:lnTo>
                    <a:pt x="1290195" y="473043"/>
                  </a:lnTo>
                  <a:lnTo>
                    <a:pt x="1339349" y="479302"/>
                  </a:lnTo>
                  <a:lnTo>
                    <a:pt x="1387039" y="489509"/>
                  </a:lnTo>
                  <a:lnTo>
                    <a:pt x="1433070" y="503480"/>
                  </a:lnTo>
                  <a:lnTo>
                    <a:pt x="1477246" y="521031"/>
                  </a:lnTo>
                  <a:lnTo>
                    <a:pt x="1519371" y="541979"/>
                  </a:lnTo>
                  <a:lnTo>
                    <a:pt x="1559251" y="566140"/>
                  </a:lnTo>
                  <a:lnTo>
                    <a:pt x="1596688" y="593329"/>
                  </a:lnTo>
                  <a:lnTo>
                    <a:pt x="1631489" y="623363"/>
                  </a:lnTo>
                  <a:lnTo>
                    <a:pt x="1663457" y="656059"/>
                  </a:lnTo>
                  <a:lnTo>
                    <a:pt x="1692396" y="691231"/>
                  </a:lnTo>
                  <a:lnTo>
                    <a:pt x="1718112" y="728697"/>
                  </a:lnTo>
                  <a:lnTo>
                    <a:pt x="1740408" y="768273"/>
                  </a:lnTo>
                  <a:lnTo>
                    <a:pt x="1759089" y="809774"/>
                  </a:lnTo>
                  <a:lnTo>
                    <a:pt x="1773958" y="853018"/>
                  </a:lnTo>
                  <a:lnTo>
                    <a:pt x="1784822" y="897819"/>
                  </a:lnTo>
                  <a:lnTo>
                    <a:pt x="1791484" y="943995"/>
                  </a:lnTo>
                  <a:lnTo>
                    <a:pt x="1793748" y="991362"/>
                  </a:lnTo>
                  <a:lnTo>
                    <a:pt x="1791484" y="1038733"/>
                  </a:lnTo>
                  <a:lnTo>
                    <a:pt x="1784822" y="1084914"/>
                  </a:lnTo>
                  <a:lnTo>
                    <a:pt x="1773958" y="1129718"/>
                  </a:lnTo>
                  <a:lnTo>
                    <a:pt x="1759089" y="1172964"/>
                  </a:lnTo>
                  <a:lnTo>
                    <a:pt x="1740408" y="1214467"/>
                  </a:lnTo>
                  <a:lnTo>
                    <a:pt x="1718112" y="1254043"/>
                  </a:lnTo>
                  <a:lnTo>
                    <a:pt x="1692396" y="1291508"/>
                  </a:lnTo>
                  <a:lnTo>
                    <a:pt x="1663457" y="1326680"/>
                  </a:lnTo>
                  <a:lnTo>
                    <a:pt x="1631489" y="1359374"/>
                  </a:lnTo>
                  <a:lnTo>
                    <a:pt x="1596688" y="1389407"/>
                  </a:lnTo>
                  <a:lnTo>
                    <a:pt x="1559251" y="1416594"/>
                  </a:lnTo>
                  <a:lnTo>
                    <a:pt x="1519371" y="1440752"/>
                  </a:lnTo>
                  <a:lnTo>
                    <a:pt x="1477246" y="1461698"/>
                  </a:lnTo>
                  <a:lnTo>
                    <a:pt x="1433070" y="1479248"/>
                  </a:lnTo>
                  <a:lnTo>
                    <a:pt x="1387039" y="1493217"/>
                  </a:lnTo>
                  <a:lnTo>
                    <a:pt x="1339349" y="1503423"/>
                  </a:lnTo>
                  <a:lnTo>
                    <a:pt x="1290195" y="1509681"/>
                  </a:lnTo>
                  <a:lnTo>
                    <a:pt x="1239774" y="1511808"/>
                  </a:lnTo>
                  <a:lnTo>
                    <a:pt x="1189352" y="1509681"/>
                  </a:lnTo>
                  <a:lnTo>
                    <a:pt x="1140198" y="1503423"/>
                  </a:lnTo>
                  <a:lnTo>
                    <a:pt x="1092508" y="1493217"/>
                  </a:lnTo>
                  <a:lnTo>
                    <a:pt x="1046477" y="1479248"/>
                  </a:lnTo>
                  <a:lnTo>
                    <a:pt x="1002301" y="1461698"/>
                  </a:lnTo>
                  <a:lnTo>
                    <a:pt x="960176" y="1440752"/>
                  </a:lnTo>
                  <a:lnTo>
                    <a:pt x="920296" y="1416594"/>
                  </a:lnTo>
                  <a:lnTo>
                    <a:pt x="882859" y="1389407"/>
                  </a:lnTo>
                  <a:lnTo>
                    <a:pt x="848058" y="1359374"/>
                  </a:lnTo>
                  <a:lnTo>
                    <a:pt x="816090" y="1326680"/>
                  </a:lnTo>
                  <a:lnTo>
                    <a:pt x="787151" y="1291508"/>
                  </a:lnTo>
                  <a:lnTo>
                    <a:pt x="761435" y="1254043"/>
                  </a:lnTo>
                  <a:lnTo>
                    <a:pt x="739139" y="1214467"/>
                  </a:lnTo>
                  <a:lnTo>
                    <a:pt x="720458" y="1172964"/>
                  </a:lnTo>
                  <a:lnTo>
                    <a:pt x="705589" y="1129718"/>
                  </a:lnTo>
                  <a:lnTo>
                    <a:pt x="694725" y="1084914"/>
                  </a:lnTo>
                  <a:lnTo>
                    <a:pt x="688063" y="1038733"/>
                  </a:lnTo>
                  <a:lnTo>
                    <a:pt x="685800" y="991362"/>
                  </a:lnTo>
                  <a:close/>
                </a:path>
                <a:path w="2543809" h="2057400">
                  <a:moveTo>
                    <a:pt x="326136" y="1011174"/>
                  </a:moveTo>
                  <a:lnTo>
                    <a:pt x="327529" y="966736"/>
                  </a:lnTo>
                  <a:lnTo>
                    <a:pt x="331662" y="922925"/>
                  </a:lnTo>
                  <a:lnTo>
                    <a:pt x="338462" y="879801"/>
                  </a:lnTo>
                  <a:lnTo>
                    <a:pt x="347857" y="837426"/>
                  </a:lnTo>
                  <a:lnTo>
                    <a:pt x="359776" y="795863"/>
                  </a:lnTo>
                  <a:lnTo>
                    <a:pt x="374148" y="755172"/>
                  </a:lnTo>
                  <a:lnTo>
                    <a:pt x="390899" y="715416"/>
                  </a:lnTo>
                  <a:lnTo>
                    <a:pt x="409959" y="676657"/>
                  </a:lnTo>
                  <a:lnTo>
                    <a:pt x="431255" y="638956"/>
                  </a:lnTo>
                  <a:lnTo>
                    <a:pt x="454716" y="602375"/>
                  </a:lnTo>
                  <a:lnTo>
                    <a:pt x="480270" y="566976"/>
                  </a:lnTo>
                  <a:lnTo>
                    <a:pt x="507845" y="532820"/>
                  </a:lnTo>
                  <a:lnTo>
                    <a:pt x="537370" y="499971"/>
                  </a:lnTo>
                  <a:lnTo>
                    <a:pt x="568772" y="468488"/>
                  </a:lnTo>
                  <a:lnTo>
                    <a:pt x="601979" y="438435"/>
                  </a:lnTo>
                  <a:lnTo>
                    <a:pt x="636921" y="409873"/>
                  </a:lnTo>
                  <a:lnTo>
                    <a:pt x="673525" y="382864"/>
                  </a:lnTo>
                  <a:lnTo>
                    <a:pt x="711720" y="357469"/>
                  </a:lnTo>
                  <a:lnTo>
                    <a:pt x="751433" y="333751"/>
                  </a:lnTo>
                  <a:lnTo>
                    <a:pt x="792592" y="311770"/>
                  </a:lnTo>
                  <a:lnTo>
                    <a:pt x="835127" y="291590"/>
                  </a:lnTo>
                  <a:lnTo>
                    <a:pt x="878965" y="273272"/>
                  </a:lnTo>
                  <a:lnTo>
                    <a:pt x="924034" y="256877"/>
                  </a:lnTo>
                  <a:lnTo>
                    <a:pt x="970263" y="242468"/>
                  </a:lnTo>
                  <a:lnTo>
                    <a:pt x="1017580" y="230106"/>
                  </a:lnTo>
                  <a:lnTo>
                    <a:pt x="1065913" y="219853"/>
                  </a:lnTo>
                  <a:lnTo>
                    <a:pt x="1115190" y="211771"/>
                  </a:lnTo>
                  <a:lnTo>
                    <a:pt x="1165339" y="205921"/>
                  </a:lnTo>
                  <a:lnTo>
                    <a:pt x="1216289" y="202366"/>
                  </a:lnTo>
                  <a:lnTo>
                    <a:pt x="1267968" y="201168"/>
                  </a:lnTo>
                  <a:lnTo>
                    <a:pt x="1319646" y="202366"/>
                  </a:lnTo>
                  <a:lnTo>
                    <a:pt x="1370596" y="205921"/>
                  </a:lnTo>
                  <a:lnTo>
                    <a:pt x="1420745" y="211771"/>
                  </a:lnTo>
                  <a:lnTo>
                    <a:pt x="1470022" y="219853"/>
                  </a:lnTo>
                  <a:lnTo>
                    <a:pt x="1518355" y="230106"/>
                  </a:lnTo>
                  <a:lnTo>
                    <a:pt x="1565672" y="242468"/>
                  </a:lnTo>
                  <a:lnTo>
                    <a:pt x="1611901" y="256877"/>
                  </a:lnTo>
                  <a:lnTo>
                    <a:pt x="1656970" y="273272"/>
                  </a:lnTo>
                  <a:lnTo>
                    <a:pt x="1700808" y="291590"/>
                  </a:lnTo>
                  <a:lnTo>
                    <a:pt x="1743343" y="311770"/>
                  </a:lnTo>
                  <a:lnTo>
                    <a:pt x="1784502" y="333751"/>
                  </a:lnTo>
                  <a:lnTo>
                    <a:pt x="1824215" y="357469"/>
                  </a:lnTo>
                  <a:lnTo>
                    <a:pt x="1862410" y="382864"/>
                  </a:lnTo>
                  <a:lnTo>
                    <a:pt x="1899014" y="409873"/>
                  </a:lnTo>
                  <a:lnTo>
                    <a:pt x="1933955" y="438435"/>
                  </a:lnTo>
                  <a:lnTo>
                    <a:pt x="1967163" y="468488"/>
                  </a:lnTo>
                  <a:lnTo>
                    <a:pt x="1998565" y="499971"/>
                  </a:lnTo>
                  <a:lnTo>
                    <a:pt x="2028090" y="532820"/>
                  </a:lnTo>
                  <a:lnTo>
                    <a:pt x="2055665" y="566976"/>
                  </a:lnTo>
                  <a:lnTo>
                    <a:pt x="2081219" y="602375"/>
                  </a:lnTo>
                  <a:lnTo>
                    <a:pt x="2104680" y="638956"/>
                  </a:lnTo>
                  <a:lnTo>
                    <a:pt x="2125976" y="676657"/>
                  </a:lnTo>
                  <a:lnTo>
                    <a:pt x="2145036" y="715416"/>
                  </a:lnTo>
                  <a:lnTo>
                    <a:pt x="2161787" y="755172"/>
                  </a:lnTo>
                  <a:lnTo>
                    <a:pt x="2176159" y="795863"/>
                  </a:lnTo>
                  <a:lnTo>
                    <a:pt x="2188078" y="837426"/>
                  </a:lnTo>
                  <a:lnTo>
                    <a:pt x="2197473" y="879801"/>
                  </a:lnTo>
                  <a:lnTo>
                    <a:pt x="2204273" y="922925"/>
                  </a:lnTo>
                  <a:lnTo>
                    <a:pt x="2208406" y="966736"/>
                  </a:lnTo>
                  <a:lnTo>
                    <a:pt x="2209800" y="1011174"/>
                  </a:lnTo>
                  <a:lnTo>
                    <a:pt x="2208406" y="1055617"/>
                  </a:lnTo>
                  <a:lnTo>
                    <a:pt x="2204273" y="1099433"/>
                  </a:lnTo>
                  <a:lnTo>
                    <a:pt x="2197473" y="1142562"/>
                  </a:lnTo>
                  <a:lnTo>
                    <a:pt x="2188078" y="1184940"/>
                  </a:lnTo>
                  <a:lnTo>
                    <a:pt x="2176159" y="1226506"/>
                  </a:lnTo>
                  <a:lnTo>
                    <a:pt x="2161787" y="1267199"/>
                  </a:lnTo>
                  <a:lnTo>
                    <a:pt x="2145036" y="1306957"/>
                  </a:lnTo>
                  <a:lnTo>
                    <a:pt x="2125976" y="1345718"/>
                  </a:lnTo>
                  <a:lnTo>
                    <a:pt x="2104680" y="1383419"/>
                  </a:lnTo>
                  <a:lnTo>
                    <a:pt x="2081219" y="1420001"/>
                  </a:lnTo>
                  <a:lnTo>
                    <a:pt x="2055665" y="1455399"/>
                  </a:lnTo>
                  <a:lnTo>
                    <a:pt x="2028090" y="1489554"/>
                  </a:lnTo>
                  <a:lnTo>
                    <a:pt x="1998565" y="1522403"/>
                  </a:lnTo>
                  <a:lnTo>
                    <a:pt x="1967163" y="1553884"/>
                  </a:lnTo>
                  <a:lnTo>
                    <a:pt x="1933956" y="1583936"/>
                  </a:lnTo>
                  <a:lnTo>
                    <a:pt x="1899014" y="1612496"/>
                  </a:lnTo>
                  <a:lnTo>
                    <a:pt x="1862410" y="1639504"/>
                  </a:lnTo>
                  <a:lnTo>
                    <a:pt x="1824215" y="1664896"/>
                  </a:lnTo>
                  <a:lnTo>
                    <a:pt x="1784502" y="1688613"/>
                  </a:lnTo>
                  <a:lnTo>
                    <a:pt x="1743343" y="1710591"/>
                  </a:lnTo>
                  <a:lnTo>
                    <a:pt x="1700808" y="1730769"/>
                  </a:lnTo>
                  <a:lnTo>
                    <a:pt x="1656970" y="1749085"/>
                  </a:lnTo>
                  <a:lnTo>
                    <a:pt x="1611901" y="1765478"/>
                  </a:lnTo>
                  <a:lnTo>
                    <a:pt x="1565672" y="1779885"/>
                  </a:lnTo>
                  <a:lnTo>
                    <a:pt x="1518355" y="1792246"/>
                  </a:lnTo>
                  <a:lnTo>
                    <a:pt x="1470022" y="1802497"/>
                  </a:lnTo>
                  <a:lnTo>
                    <a:pt x="1420745" y="1810578"/>
                  </a:lnTo>
                  <a:lnTo>
                    <a:pt x="1370596" y="1816427"/>
                  </a:lnTo>
                  <a:lnTo>
                    <a:pt x="1319646" y="1819981"/>
                  </a:lnTo>
                  <a:lnTo>
                    <a:pt x="1267968" y="1821180"/>
                  </a:lnTo>
                  <a:lnTo>
                    <a:pt x="1216289" y="1819981"/>
                  </a:lnTo>
                  <a:lnTo>
                    <a:pt x="1165339" y="1816427"/>
                  </a:lnTo>
                  <a:lnTo>
                    <a:pt x="1115190" y="1810578"/>
                  </a:lnTo>
                  <a:lnTo>
                    <a:pt x="1065913" y="1802497"/>
                  </a:lnTo>
                  <a:lnTo>
                    <a:pt x="1017580" y="1792246"/>
                  </a:lnTo>
                  <a:lnTo>
                    <a:pt x="970263" y="1779885"/>
                  </a:lnTo>
                  <a:lnTo>
                    <a:pt x="924034" y="1765478"/>
                  </a:lnTo>
                  <a:lnTo>
                    <a:pt x="878965" y="1749085"/>
                  </a:lnTo>
                  <a:lnTo>
                    <a:pt x="835127" y="1730769"/>
                  </a:lnTo>
                  <a:lnTo>
                    <a:pt x="792592" y="1710591"/>
                  </a:lnTo>
                  <a:lnTo>
                    <a:pt x="751433" y="1688613"/>
                  </a:lnTo>
                  <a:lnTo>
                    <a:pt x="711720" y="1664896"/>
                  </a:lnTo>
                  <a:lnTo>
                    <a:pt x="673525" y="1639504"/>
                  </a:lnTo>
                  <a:lnTo>
                    <a:pt x="636921" y="1612496"/>
                  </a:lnTo>
                  <a:lnTo>
                    <a:pt x="601979" y="1583936"/>
                  </a:lnTo>
                  <a:lnTo>
                    <a:pt x="568772" y="1553884"/>
                  </a:lnTo>
                  <a:lnTo>
                    <a:pt x="537370" y="1522403"/>
                  </a:lnTo>
                  <a:lnTo>
                    <a:pt x="507845" y="1489554"/>
                  </a:lnTo>
                  <a:lnTo>
                    <a:pt x="480270" y="1455399"/>
                  </a:lnTo>
                  <a:lnTo>
                    <a:pt x="454716" y="1420001"/>
                  </a:lnTo>
                  <a:lnTo>
                    <a:pt x="431255" y="1383419"/>
                  </a:lnTo>
                  <a:lnTo>
                    <a:pt x="409959" y="1345718"/>
                  </a:lnTo>
                  <a:lnTo>
                    <a:pt x="390899" y="1306957"/>
                  </a:lnTo>
                  <a:lnTo>
                    <a:pt x="374148" y="1267199"/>
                  </a:lnTo>
                  <a:lnTo>
                    <a:pt x="359776" y="1226506"/>
                  </a:lnTo>
                  <a:lnTo>
                    <a:pt x="347857" y="1184940"/>
                  </a:lnTo>
                  <a:lnTo>
                    <a:pt x="338462" y="1142562"/>
                  </a:lnTo>
                  <a:lnTo>
                    <a:pt x="331662" y="1099433"/>
                  </a:lnTo>
                  <a:lnTo>
                    <a:pt x="327529" y="1055617"/>
                  </a:lnTo>
                  <a:lnTo>
                    <a:pt x="326136" y="1011174"/>
                  </a:lnTo>
                  <a:close/>
                </a:path>
                <a:path w="2543809" h="2057400">
                  <a:moveTo>
                    <a:pt x="0" y="1028700"/>
                  </a:moveTo>
                  <a:lnTo>
                    <a:pt x="1115" y="985210"/>
                  </a:lnTo>
                  <a:lnTo>
                    <a:pt x="4433" y="942182"/>
                  </a:lnTo>
                  <a:lnTo>
                    <a:pt x="9908" y="899649"/>
                  </a:lnTo>
                  <a:lnTo>
                    <a:pt x="17496" y="857649"/>
                  </a:lnTo>
                  <a:lnTo>
                    <a:pt x="27154" y="816216"/>
                  </a:lnTo>
                  <a:lnTo>
                    <a:pt x="38838" y="775386"/>
                  </a:lnTo>
                  <a:lnTo>
                    <a:pt x="52502" y="735195"/>
                  </a:lnTo>
                  <a:lnTo>
                    <a:pt x="68104" y="695679"/>
                  </a:lnTo>
                  <a:lnTo>
                    <a:pt x="85598" y="656873"/>
                  </a:lnTo>
                  <a:lnTo>
                    <a:pt x="104941" y="618814"/>
                  </a:lnTo>
                  <a:lnTo>
                    <a:pt x="126089" y="581535"/>
                  </a:lnTo>
                  <a:lnTo>
                    <a:pt x="148998" y="545075"/>
                  </a:lnTo>
                  <a:lnTo>
                    <a:pt x="173623" y="509467"/>
                  </a:lnTo>
                  <a:lnTo>
                    <a:pt x="199920" y="474748"/>
                  </a:lnTo>
                  <a:lnTo>
                    <a:pt x="227845" y="440954"/>
                  </a:lnTo>
                  <a:lnTo>
                    <a:pt x="257355" y="408119"/>
                  </a:lnTo>
                  <a:lnTo>
                    <a:pt x="288404" y="376281"/>
                  </a:lnTo>
                  <a:lnTo>
                    <a:pt x="320949" y="345474"/>
                  </a:lnTo>
                  <a:lnTo>
                    <a:pt x="354946" y="315734"/>
                  </a:lnTo>
                  <a:lnTo>
                    <a:pt x="390350" y="287097"/>
                  </a:lnTo>
                  <a:lnTo>
                    <a:pt x="427118" y="259598"/>
                  </a:lnTo>
                  <a:lnTo>
                    <a:pt x="465205" y="233274"/>
                  </a:lnTo>
                  <a:lnTo>
                    <a:pt x="504567" y="208160"/>
                  </a:lnTo>
                  <a:lnTo>
                    <a:pt x="545160" y="184291"/>
                  </a:lnTo>
                  <a:lnTo>
                    <a:pt x="586940" y="161704"/>
                  </a:lnTo>
                  <a:lnTo>
                    <a:pt x="629863" y="140433"/>
                  </a:lnTo>
                  <a:lnTo>
                    <a:pt x="673885" y="120516"/>
                  </a:lnTo>
                  <a:lnTo>
                    <a:pt x="718961" y="101986"/>
                  </a:lnTo>
                  <a:lnTo>
                    <a:pt x="765047" y="84881"/>
                  </a:lnTo>
                  <a:lnTo>
                    <a:pt x="812100" y="69235"/>
                  </a:lnTo>
                  <a:lnTo>
                    <a:pt x="860075" y="55085"/>
                  </a:lnTo>
                  <a:lnTo>
                    <a:pt x="908928" y="42466"/>
                  </a:lnTo>
                  <a:lnTo>
                    <a:pt x="958615" y="31413"/>
                  </a:lnTo>
                  <a:lnTo>
                    <a:pt x="1009092" y="21963"/>
                  </a:lnTo>
                  <a:lnTo>
                    <a:pt x="1060314" y="14151"/>
                  </a:lnTo>
                  <a:lnTo>
                    <a:pt x="1112238" y="8014"/>
                  </a:lnTo>
                  <a:lnTo>
                    <a:pt x="1164819" y="3585"/>
                  </a:lnTo>
                  <a:lnTo>
                    <a:pt x="1218014" y="902"/>
                  </a:lnTo>
                  <a:lnTo>
                    <a:pt x="1271777" y="0"/>
                  </a:lnTo>
                  <a:lnTo>
                    <a:pt x="1325541" y="902"/>
                  </a:lnTo>
                  <a:lnTo>
                    <a:pt x="1378736" y="3585"/>
                  </a:lnTo>
                  <a:lnTo>
                    <a:pt x="1431317" y="8014"/>
                  </a:lnTo>
                  <a:lnTo>
                    <a:pt x="1483241" y="14151"/>
                  </a:lnTo>
                  <a:lnTo>
                    <a:pt x="1534463" y="21963"/>
                  </a:lnTo>
                  <a:lnTo>
                    <a:pt x="1584940" y="31413"/>
                  </a:lnTo>
                  <a:lnTo>
                    <a:pt x="1634627" y="42466"/>
                  </a:lnTo>
                  <a:lnTo>
                    <a:pt x="1683480" y="55085"/>
                  </a:lnTo>
                  <a:lnTo>
                    <a:pt x="1731455" y="69235"/>
                  </a:lnTo>
                  <a:lnTo>
                    <a:pt x="1778508" y="84881"/>
                  </a:lnTo>
                  <a:lnTo>
                    <a:pt x="1824594" y="101986"/>
                  </a:lnTo>
                  <a:lnTo>
                    <a:pt x="1869670" y="120516"/>
                  </a:lnTo>
                  <a:lnTo>
                    <a:pt x="1913692" y="140433"/>
                  </a:lnTo>
                  <a:lnTo>
                    <a:pt x="1956615" y="161704"/>
                  </a:lnTo>
                  <a:lnTo>
                    <a:pt x="1998395" y="184291"/>
                  </a:lnTo>
                  <a:lnTo>
                    <a:pt x="2038988" y="208160"/>
                  </a:lnTo>
                  <a:lnTo>
                    <a:pt x="2078350" y="233274"/>
                  </a:lnTo>
                  <a:lnTo>
                    <a:pt x="2116437" y="259598"/>
                  </a:lnTo>
                  <a:lnTo>
                    <a:pt x="2153205" y="287097"/>
                  </a:lnTo>
                  <a:lnTo>
                    <a:pt x="2188609" y="315734"/>
                  </a:lnTo>
                  <a:lnTo>
                    <a:pt x="2222606" y="345474"/>
                  </a:lnTo>
                  <a:lnTo>
                    <a:pt x="2255151" y="376281"/>
                  </a:lnTo>
                  <a:lnTo>
                    <a:pt x="2286200" y="408119"/>
                  </a:lnTo>
                  <a:lnTo>
                    <a:pt x="2315710" y="440954"/>
                  </a:lnTo>
                  <a:lnTo>
                    <a:pt x="2343635" y="474748"/>
                  </a:lnTo>
                  <a:lnTo>
                    <a:pt x="2369932" y="509467"/>
                  </a:lnTo>
                  <a:lnTo>
                    <a:pt x="2394557" y="545075"/>
                  </a:lnTo>
                  <a:lnTo>
                    <a:pt x="2417466" y="581535"/>
                  </a:lnTo>
                  <a:lnTo>
                    <a:pt x="2438614" y="618814"/>
                  </a:lnTo>
                  <a:lnTo>
                    <a:pt x="2457957" y="656873"/>
                  </a:lnTo>
                  <a:lnTo>
                    <a:pt x="2475451" y="695679"/>
                  </a:lnTo>
                  <a:lnTo>
                    <a:pt x="2491053" y="735195"/>
                  </a:lnTo>
                  <a:lnTo>
                    <a:pt x="2504717" y="775386"/>
                  </a:lnTo>
                  <a:lnTo>
                    <a:pt x="2516401" y="816216"/>
                  </a:lnTo>
                  <a:lnTo>
                    <a:pt x="2526059" y="857649"/>
                  </a:lnTo>
                  <a:lnTo>
                    <a:pt x="2533647" y="899649"/>
                  </a:lnTo>
                  <a:lnTo>
                    <a:pt x="2539122" y="942182"/>
                  </a:lnTo>
                  <a:lnTo>
                    <a:pt x="2542440" y="985210"/>
                  </a:lnTo>
                  <a:lnTo>
                    <a:pt x="2543555" y="1028700"/>
                  </a:lnTo>
                  <a:lnTo>
                    <a:pt x="2542440" y="1072184"/>
                  </a:lnTo>
                  <a:lnTo>
                    <a:pt x="2539122" y="1115209"/>
                  </a:lnTo>
                  <a:lnTo>
                    <a:pt x="2533647" y="1157737"/>
                  </a:lnTo>
                  <a:lnTo>
                    <a:pt x="2526059" y="1199735"/>
                  </a:lnTo>
                  <a:lnTo>
                    <a:pt x="2516401" y="1241165"/>
                  </a:lnTo>
                  <a:lnTo>
                    <a:pt x="2504717" y="1281992"/>
                  </a:lnTo>
                  <a:lnTo>
                    <a:pt x="2491053" y="1322181"/>
                  </a:lnTo>
                  <a:lnTo>
                    <a:pt x="2475451" y="1361695"/>
                  </a:lnTo>
                  <a:lnTo>
                    <a:pt x="2457957" y="1400500"/>
                  </a:lnTo>
                  <a:lnTo>
                    <a:pt x="2438614" y="1438558"/>
                  </a:lnTo>
                  <a:lnTo>
                    <a:pt x="2417466" y="1475836"/>
                  </a:lnTo>
                  <a:lnTo>
                    <a:pt x="2394557" y="1512296"/>
                  </a:lnTo>
                  <a:lnTo>
                    <a:pt x="2369932" y="1547904"/>
                  </a:lnTo>
                  <a:lnTo>
                    <a:pt x="2343635" y="1582623"/>
                  </a:lnTo>
                  <a:lnTo>
                    <a:pt x="2315710" y="1616418"/>
                  </a:lnTo>
                  <a:lnTo>
                    <a:pt x="2286200" y="1649252"/>
                  </a:lnTo>
                  <a:lnTo>
                    <a:pt x="2255151" y="1681092"/>
                  </a:lnTo>
                  <a:lnTo>
                    <a:pt x="2222606" y="1711900"/>
                  </a:lnTo>
                  <a:lnTo>
                    <a:pt x="2188609" y="1741641"/>
                  </a:lnTo>
                  <a:lnTo>
                    <a:pt x="2153205" y="1770279"/>
                  </a:lnTo>
                  <a:lnTo>
                    <a:pt x="2116437" y="1797779"/>
                  </a:lnTo>
                  <a:lnTo>
                    <a:pt x="2078350" y="1824104"/>
                  </a:lnTo>
                  <a:lnTo>
                    <a:pt x="2038988" y="1849220"/>
                  </a:lnTo>
                  <a:lnTo>
                    <a:pt x="1998395" y="1873091"/>
                  </a:lnTo>
                  <a:lnTo>
                    <a:pt x="1956615" y="1895680"/>
                  </a:lnTo>
                  <a:lnTo>
                    <a:pt x="1913692" y="1916952"/>
                  </a:lnTo>
                  <a:lnTo>
                    <a:pt x="1869670" y="1936871"/>
                  </a:lnTo>
                  <a:lnTo>
                    <a:pt x="1824594" y="1955402"/>
                  </a:lnTo>
                  <a:lnTo>
                    <a:pt x="1778508" y="1972509"/>
                  </a:lnTo>
                  <a:lnTo>
                    <a:pt x="1731455" y="1988156"/>
                  </a:lnTo>
                  <a:lnTo>
                    <a:pt x="1683480" y="2002308"/>
                  </a:lnTo>
                  <a:lnTo>
                    <a:pt x="1634627" y="2014928"/>
                  </a:lnTo>
                  <a:lnTo>
                    <a:pt x="1584940" y="2025982"/>
                  </a:lnTo>
                  <a:lnTo>
                    <a:pt x="1534463" y="2035433"/>
                  </a:lnTo>
                  <a:lnTo>
                    <a:pt x="1483241" y="2043246"/>
                  </a:lnTo>
                  <a:lnTo>
                    <a:pt x="1431317" y="2049384"/>
                  </a:lnTo>
                  <a:lnTo>
                    <a:pt x="1378736" y="2053813"/>
                  </a:lnTo>
                  <a:lnTo>
                    <a:pt x="1325541" y="2056497"/>
                  </a:lnTo>
                  <a:lnTo>
                    <a:pt x="1271777" y="2057400"/>
                  </a:lnTo>
                  <a:lnTo>
                    <a:pt x="1218014" y="2056497"/>
                  </a:lnTo>
                  <a:lnTo>
                    <a:pt x="1164819" y="2053813"/>
                  </a:lnTo>
                  <a:lnTo>
                    <a:pt x="1112238" y="2049384"/>
                  </a:lnTo>
                  <a:lnTo>
                    <a:pt x="1060314" y="2043246"/>
                  </a:lnTo>
                  <a:lnTo>
                    <a:pt x="1009092" y="2035433"/>
                  </a:lnTo>
                  <a:lnTo>
                    <a:pt x="958615" y="2025982"/>
                  </a:lnTo>
                  <a:lnTo>
                    <a:pt x="908928" y="2014928"/>
                  </a:lnTo>
                  <a:lnTo>
                    <a:pt x="860075" y="2002308"/>
                  </a:lnTo>
                  <a:lnTo>
                    <a:pt x="812100" y="1988156"/>
                  </a:lnTo>
                  <a:lnTo>
                    <a:pt x="765047" y="1972509"/>
                  </a:lnTo>
                  <a:lnTo>
                    <a:pt x="718961" y="1955402"/>
                  </a:lnTo>
                  <a:lnTo>
                    <a:pt x="673885" y="1936871"/>
                  </a:lnTo>
                  <a:lnTo>
                    <a:pt x="629863" y="1916952"/>
                  </a:lnTo>
                  <a:lnTo>
                    <a:pt x="586940" y="1895680"/>
                  </a:lnTo>
                  <a:lnTo>
                    <a:pt x="545160" y="1873091"/>
                  </a:lnTo>
                  <a:lnTo>
                    <a:pt x="504567" y="1849220"/>
                  </a:lnTo>
                  <a:lnTo>
                    <a:pt x="465205" y="1824104"/>
                  </a:lnTo>
                  <a:lnTo>
                    <a:pt x="427118" y="1797779"/>
                  </a:lnTo>
                  <a:lnTo>
                    <a:pt x="390350" y="1770279"/>
                  </a:lnTo>
                  <a:lnTo>
                    <a:pt x="354946" y="1741641"/>
                  </a:lnTo>
                  <a:lnTo>
                    <a:pt x="320949" y="1711900"/>
                  </a:lnTo>
                  <a:lnTo>
                    <a:pt x="288404" y="1681092"/>
                  </a:lnTo>
                  <a:lnTo>
                    <a:pt x="257355" y="1649252"/>
                  </a:lnTo>
                  <a:lnTo>
                    <a:pt x="227845" y="1616418"/>
                  </a:lnTo>
                  <a:lnTo>
                    <a:pt x="199920" y="1582623"/>
                  </a:lnTo>
                  <a:lnTo>
                    <a:pt x="173623" y="1547904"/>
                  </a:lnTo>
                  <a:lnTo>
                    <a:pt x="148998" y="1512296"/>
                  </a:lnTo>
                  <a:lnTo>
                    <a:pt x="126089" y="1475836"/>
                  </a:lnTo>
                  <a:lnTo>
                    <a:pt x="104941" y="1438558"/>
                  </a:lnTo>
                  <a:lnTo>
                    <a:pt x="85598" y="1400500"/>
                  </a:lnTo>
                  <a:lnTo>
                    <a:pt x="68104" y="1361695"/>
                  </a:lnTo>
                  <a:lnTo>
                    <a:pt x="52502" y="1322181"/>
                  </a:lnTo>
                  <a:lnTo>
                    <a:pt x="38838" y="1281992"/>
                  </a:lnTo>
                  <a:lnTo>
                    <a:pt x="27154" y="1241165"/>
                  </a:lnTo>
                  <a:lnTo>
                    <a:pt x="17496" y="1199735"/>
                  </a:lnTo>
                  <a:lnTo>
                    <a:pt x="9908" y="1157737"/>
                  </a:lnTo>
                  <a:lnTo>
                    <a:pt x="4433" y="1115209"/>
                  </a:lnTo>
                  <a:lnTo>
                    <a:pt x="1115" y="1072184"/>
                  </a:lnTo>
                  <a:lnTo>
                    <a:pt x="0" y="1028700"/>
                  </a:lnTo>
                  <a:close/>
                </a:path>
              </a:pathLst>
            </a:custGeom>
            <a:ln w="38100">
              <a:solidFill>
                <a:srgbClr val="00AF50"/>
              </a:solidFill>
            </a:ln>
          </p:spPr>
          <p:txBody>
            <a:bodyPr wrap="square" lIns="0" tIns="0" rIns="0" bIns="0" rtlCol="0"/>
            <a:lstStyle/>
            <a:p>
              <a:endParaRPr/>
            </a:p>
          </p:txBody>
        </p:sp>
        <p:sp>
          <p:nvSpPr>
            <p:cNvPr id="57" name="object 57"/>
            <p:cNvSpPr/>
            <p:nvPr/>
          </p:nvSpPr>
          <p:spPr>
            <a:xfrm>
              <a:off x="7402830" y="5741670"/>
              <a:ext cx="720090" cy="732155"/>
            </a:xfrm>
            <a:custGeom>
              <a:avLst/>
              <a:gdLst/>
              <a:ahLst/>
              <a:cxnLst/>
              <a:rect l="l" t="t" r="r" b="b"/>
              <a:pathLst>
                <a:path w="720090" h="732154">
                  <a:moveTo>
                    <a:pt x="275717" y="245338"/>
                  </a:moveTo>
                  <a:lnTo>
                    <a:pt x="94716" y="66751"/>
                  </a:lnTo>
                  <a:lnTo>
                    <a:pt x="107950" y="53352"/>
                  </a:lnTo>
                  <a:lnTo>
                    <a:pt x="121539" y="39611"/>
                  </a:lnTo>
                  <a:lnTo>
                    <a:pt x="0" y="0"/>
                  </a:lnTo>
                  <a:lnTo>
                    <a:pt x="41148" y="120967"/>
                  </a:lnTo>
                  <a:lnTo>
                    <a:pt x="67919" y="93865"/>
                  </a:lnTo>
                  <a:lnTo>
                    <a:pt x="248920" y="272453"/>
                  </a:lnTo>
                  <a:lnTo>
                    <a:pt x="275717" y="245338"/>
                  </a:lnTo>
                  <a:close/>
                </a:path>
                <a:path w="720090" h="732154">
                  <a:moveTo>
                    <a:pt x="719963" y="705612"/>
                  </a:moveTo>
                  <a:lnTo>
                    <a:pt x="380009" y="341757"/>
                  </a:lnTo>
                  <a:lnTo>
                    <a:pt x="394868" y="327850"/>
                  </a:lnTo>
                  <a:lnTo>
                    <a:pt x="407797" y="315760"/>
                  </a:lnTo>
                  <a:lnTo>
                    <a:pt x="288036" y="271272"/>
                  </a:lnTo>
                  <a:lnTo>
                    <a:pt x="324358" y="393801"/>
                  </a:lnTo>
                  <a:lnTo>
                    <a:pt x="352120" y="367830"/>
                  </a:lnTo>
                  <a:lnTo>
                    <a:pt x="692150" y="731621"/>
                  </a:lnTo>
                  <a:lnTo>
                    <a:pt x="719963" y="705612"/>
                  </a:lnTo>
                  <a:close/>
                </a:path>
              </a:pathLst>
            </a:custGeom>
            <a:solidFill>
              <a:srgbClr val="FF0000"/>
            </a:solidFill>
          </p:spPr>
          <p:txBody>
            <a:bodyPr wrap="square" lIns="0" tIns="0" rIns="0" bIns="0" rtlCol="0"/>
            <a:lstStyle/>
            <a:p>
              <a:endParaRPr/>
            </a:p>
          </p:txBody>
        </p:sp>
        <p:pic>
          <p:nvPicPr>
            <p:cNvPr id="58" name="object 58"/>
            <p:cNvPicPr/>
            <p:nvPr/>
          </p:nvPicPr>
          <p:blipFill>
            <a:blip r:embed="rId8" cstate="print"/>
            <a:stretch>
              <a:fillRect/>
            </a:stretch>
          </p:blipFill>
          <p:spPr>
            <a:xfrm>
              <a:off x="7198614" y="5548122"/>
              <a:ext cx="216788" cy="214337"/>
            </a:xfrm>
            <a:prstGeom prst="rect">
              <a:avLst/>
            </a:prstGeom>
          </p:spPr>
        </p:pic>
        <p:sp>
          <p:nvSpPr>
            <p:cNvPr id="59" name="object 59"/>
            <p:cNvSpPr/>
            <p:nvPr/>
          </p:nvSpPr>
          <p:spPr>
            <a:xfrm>
              <a:off x="2931414" y="5194808"/>
              <a:ext cx="4034790" cy="888365"/>
            </a:xfrm>
            <a:custGeom>
              <a:avLst/>
              <a:gdLst/>
              <a:ahLst/>
              <a:cxnLst/>
              <a:rect l="l" t="t" r="r" b="b"/>
              <a:pathLst>
                <a:path w="4034790" h="888364">
                  <a:moveTo>
                    <a:pt x="392557" y="75184"/>
                  </a:moveTo>
                  <a:lnTo>
                    <a:pt x="392049" y="37096"/>
                  </a:lnTo>
                  <a:lnTo>
                    <a:pt x="306108" y="38023"/>
                  </a:lnTo>
                  <a:lnTo>
                    <a:pt x="305689" y="0"/>
                  </a:lnTo>
                  <a:lnTo>
                    <a:pt x="194868" y="56959"/>
                  </a:lnTo>
                  <a:lnTo>
                    <a:pt x="114084" y="57835"/>
                  </a:lnTo>
                  <a:lnTo>
                    <a:pt x="113665" y="19812"/>
                  </a:lnTo>
                  <a:lnTo>
                    <a:pt x="0" y="78232"/>
                  </a:lnTo>
                  <a:lnTo>
                    <a:pt x="114935" y="134112"/>
                  </a:lnTo>
                  <a:lnTo>
                    <a:pt x="114503" y="96139"/>
                  </a:lnTo>
                  <a:lnTo>
                    <a:pt x="114503" y="95935"/>
                  </a:lnTo>
                  <a:lnTo>
                    <a:pt x="200533" y="94996"/>
                  </a:lnTo>
                  <a:lnTo>
                    <a:pt x="200088" y="62357"/>
                  </a:lnTo>
                  <a:lnTo>
                    <a:pt x="306959" y="114300"/>
                  </a:lnTo>
                  <a:lnTo>
                    <a:pt x="306527" y="76327"/>
                  </a:lnTo>
                  <a:lnTo>
                    <a:pt x="306527" y="76123"/>
                  </a:lnTo>
                  <a:lnTo>
                    <a:pt x="392557" y="75184"/>
                  </a:lnTo>
                  <a:close/>
                </a:path>
                <a:path w="4034790" h="888364">
                  <a:moveTo>
                    <a:pt x="923163" y="840397"/>
                  </a:moveTo>
                  <a:lnTo>
                    <a:pt x="795934" y="519595"/>
                  </a:lnTo>
                  <a:lnTo>
                    <a:pt x="831342" y="505536"/>
                  </a:lnTo>
                  <a:lnTo>
                    <a:pt x="827239" y="501878"/>
                  </a:lnTo>
                  <a:lnTo>
                    <a:pt x="750671" y="433412"/>
                  </a:lnTo>
                  <a:lnTo>
                    <a:pt x="760857" y="427964"/>
                  </a:lnTo>
                  <a:lnTo>
                    <a:pt x="637501" y="196811"/>
                  </a:lnTo>
                  <a:lnTo>
                    <a:pt x="669048" y="179959"/>
                  </a:lnTo>
                  <a:lnTo>
                    <a:pt x="671195" y="178816"/>
                  </a:lnTo>
                  <a:lnTo>
                    <a:pt x="616648" y="140157"/>
                  </a:lnTo>
                  <a:lnTo>
                    <a:pt x="622300" y="129540"/>
                  </a:lnTo>
                  <a:lnTo>
                    <a:pt x="516737" y="73266"/>
                  </a:lnTo>
                  <a:lnTo>
                    <a:pt x="521538" y="64262"/>
                  </a:lnTo>
                  <a:lnTo>
                    <a:pt x="534670" y="39624"/>
                  </a:lnTo>
                  <a:lnTo>
                    <a:pt x="406908" y="36322"/>
                  </a:lnTo>
                  <a:lnTo>
                    <a:pt x="480949" y="140462"/>
                  </a:lnTo>
                  <a:lnTo>
                    <a:pt x="498817" y="106908"/>
                  </a:lnTo>
                  <a:lnTo>
                    <a:pt x="567969" y="143789"/>
                  </a:lnTo>
                  <a:lnTo>
                    <a:pt x="570357" y="232664"/>
                  </a:lnTo>
                  <a:lnTo>
                    <a:pt x="603973" y="214718"/>
                  </a:lnTo>
                  <a:lnTo>
                    <a:pt x="727329" y="445897"/>
                  </a:lnTo>
                  <a:lnTo>
                    <a:pt x="734212" y="442214"/>
                  </a:lnTo>
                  <a:lnTo>
                    <a:pt x="725170" y="547687"/>
                  </a:lnTo>
                  <a:lnTo>
                    <a:pt x="760514" y="533666"/>
                  </a:lnTo>
                  <a:lnTo>
                    <a:pt x="887730" y="854443"/>
                  </a:lnTo>
                  <a:lnTo>
                    <a:pt x="923163" y="840397"/>
                  </a:lnTo>
                  <a:close/>
                </a:path>
                <a:path w="4034790" h="888364">
                  <a:moveTo>
                    <a:pt x="3719055" y="487426"/>
                  </a:moveTo>
                  <a:lnTo>
                    <a:pt x="3591306" y="485914"/>
                  </a:lnTo>
                  <a:lnTo>
                    <a:pt x="3607943" y="520204"/>
                  </a:lnTo>
                  <a:lnTo>
                    <a:pt x="3423666" y="609612"/>
                  </a:lnTo>
                  <a:lnTo>
                    <a:pt x="3424390" y="611124"/>
                  </a:lnTo>
                  <a:lnTo>
                    <a:pt x="3310890" y="613117"/>
                  </a:lnTo>
                  <a:lnTo>
                    <a:pt x="3328479" y="646861"/>
                  </a:lnTo>
                  <a:lnTo>
                    <a:pt x="2931033" y="854443"/>
                  </a:lnTo>
                  <a:lnTo>
                    <a:pt x="2948559" y="888212"/>
                  </a:lnTo>
                  <a:lnTo>
                    <a:pt x="3346094" y="680656"/>
                  </a:lnTo>
                  <a:lnTo>
                    <a:pt x="3363722" y="714438"/>
                  </a:lnTo>
                  <a:lnTo>
                    <a:pt x="3418967" y="638073"/>
                  </a:lnTo>
                  <a:lnTo>
                    <a:pt x="3430041" y="622769"/>
                  </a:lnTo>
                  <a:lnTo>
                    <a:pt x="3440303" y="643890"/>
                  </a:lnTo>
                  <a:lnTo>
                    <a:pt x="3624580" y="554482"/>
                  </a:lnTo>
                  <a:lnTo>
                    <a:pt x="3641217" y="588746"/>
                  </a:lnTo>
                  <a:lnTo>
                    <a:pt x="3700272" y="511873"/>
                  </a:lnTo>
                  <a:lnTo>
                    <a:pt x="3719055" y="487426"/>
                  </a:lnTo>
                  <a:close/>
                </a:path>
                <a:path w="4034790" h="888364">
                  <a:moveTo>
                    <a:pt x="4034790" y="347218"/>
                  </a:moveTo>
                  <a:lnTo>
                    <a:pt x="3907028" y="343789"/>
                  </a:lnTo>
                  <a:lnTo>
                    <a:pt x="3923106" y="378294"/>
                  </a:lnTo>
                  <a:lnTo>
                    <a:pt x="3716655" y="474599"/>
                  </a:lnTo>
                  <a:lnTo>
                    <a:pt x="3732657" y="509130"/>
                  </a:lnTo>
                  <a:lnTo>
                    <a:pt x="3939184" y="412800"/>
                  </a:lnTo>
                  <a:lnTo>
                    <a:pt x="3955288" y="447332"/>
                  </a:lnTo>
                  <a:lnTo>
                    <a:pt x="4016527" y="370205"/>
                  </a:lnTo>
                  <a:lnTo>
                    <a:pt x="4034790" y="347218"/>
                  </a:lnTo>
                  <a:close/>
                </a:path>
              </a:pathLst>
            </a:custGeom>
            <a:solidFill>
              <a:srgbClr val="FF0000"/>
            </a:solidFill>
          </p:spPr>
          <p:txBody>
            <a:bodyPr wrap="square" lIns="0" tIns="0" rIns="0" bIns="0" rtlCol="0"/>
            <a:lstStyle/>
            <a:p>
              <a:endParaRPr/>
            </a:p>
          </p:txBody>
        </p:sp>
      </p:grpSp>
      <p:sp>
        <p:nvSpPr>
          <p:cNvPr id="60" name="object 60"/>
          <p:cNvSpPr txBox="1"/>
          <p:nvPr/>
        </p:nvSpPr>
        <p:spPr>
          <a:xfrm>
            <a:off x="5444363" y="701802"/>
            <a:ext cx="2831465"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𝑦</a:t>
            </a:r>
            <a:r>
              <a:rPr sz="2400" spc="165" dirty="0">
                <a:latin typeface="Cambria Math"/>
                <a:cs typeface="Cambria Math"/>
              </a:rPr>
              <a:t> </a:t>
            </a:r>
            <a:r>
              <a:rPr sz="2400" dirty="0">
                <a:latin typeface="Cambria Math"/>
                <a:cs typeface="Cambria Math"/>
              </a:rPr>
              <a:t>=</a:t>
            </a:r>
            <a:r>
              <a:rPr sz="2400" spc="114" dirty="0">
                <a:latin typeface="Cambria Math"/>
                <a:cs typeface="Cambria Math"/>
              </a:rPr>
              <a:t> </a:t>
            </a:r>
            <a:r>
              <a:rPr sz="2400" dirty="0">
                <a:latin typeface="Cambria Math"/>
                <a:cs typeface="Cambria Math"/>
              </a:rPr>
              <a:t>𝑏</a:t>
            </a:r>
            <a:r>
              <a:rPr sz="2400" spc="50" dirty="0">
                <a:latin typeface="Cambria Math"/>
                <a:cs typeface="Cambria Math"/>
              </a:rPr>
              <a:t> </a:t>
            </a:r>
            <a:r>
              <a:rPr sz="2400" dirty="0">
                <a:latin typeface="Cambria Math"/>
                <a:cs typeface="Cambria Math"/>
              </a:rPr>
              <a:t>+</a:t>
            </a:r>
            <a:r>
              <a:rPr sz="2400" spc="-5" dirty="0">
                <a:latin typeface="Cambria Math"/>
                <a:cs typeface="Cambria Math"/>
              </a:rPr>
              <a:t> </a:t>
            </a:r>
            <a:r>
              <a:rPr sz="2400" spc="-15" dirty="0">
                <a:latin typeface="Cambria Math"/>
                <a:cs typeface="Cambria Math"/>
              </a:rPr>
              <a:t>𝑤</a:t>
            </a:r>
            <a:r>
              <a:rPr sz="2625" spc="-22" baseline="-15873" dirty="0">
                <a:latin typeface="Cambria Math"/>
                <a:cs typeface="Cambria Math"/>
              </a:rPr>
              <a:t>1</a:t>
            </a:r>
            <a:r>
              <a:rPr sz="2400" spc="-15" dirty="0">
                <a:latin typeface="Cambria Math"/>
                <a:cs typeface="Cambria Math"/>
              </a:rPr>
              <a:t>𝑥</a:t>
            </a:r>
            <a:r>
              <a:rPr sz="2625" spc="-22" baseline="-15873" dirty="0">
                <a:latin typeface="Cambria Math"/>
                <a:cs typeface="Cambria Math"/>
              </a:rPr>
              <a:t>1</a:t>
            </a:r>
            <a:r>
              <a:rPr sz="2625" spc="359" baseline="-15873" dirty="0">
                <a:latin typeface="Cambria Math"/>
                <a:cs typeface="Cambria Math"/>
              </a:rPr>
              <a:t> </a:t>
            </a:r>
            <a:r>
              <a:rPr sz="2400" dirty="0">
                <a:latin typeface="Cambria Math"/>
                <a:cs typeface="Cambria Math"/>
              </a:rPr>
              <a:t>+</a:t>
            </a:r>
            <a:r>
              <a:rPr sz="2400" spc="-15" dirty="0">
                <a:latin typeface="Cambria Math"/>
                <a:cs typeface="Cambria Math"/>
              </a:rPr>
              <a:t> </a:t>
            </a:r>
            <a:r>
              <a:rPr sz="2400" spc="15" dirty="0">
                <a:latin typeface="Cambria Math"/>
                <a:cs typeface="Cambria Math"/>
              </a:rPr>
              <a:t>𝑤</a:t>
            </a:r>
            <a:r>
              <a:rPr sz="2625" spc="22" baseline="-15873" dirty="0">
                <a:latin typeface="Cambria Math"/>
                <a:cs typeface="Cambria Math"/>
              </a:rPr>
              <a:t>2</a:t>
            </a:r>
            <a:r>
              <a:rPr sz="2400" spc="15" dirty="0">
                <a:latin typeface="Cambria Math"/>
                <a:cs typeface="Cambria Math"/>
              </a:rPr>
              <a:t>𝑥</a:t>
            </a:r>
            <a:r>
              <a:rPr sz="2625" spc="22" baseline="-15873" dirty="0">
                <a:latin typeface="Cambria Math"/>
                <a:cs typeface="Cambria Math"/>
              </a:rPr>
              <a:t>2</a:t>
            </a:r>
            <a:endParaRPr sz="2625" baseline="-15873">
              <a:latin typeface="Cambria Math"/>
              <a:cs typeface="Cambria Math"/>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420110" cy="697230"/>
          </a:xfrm>
          <a:prstGeom prst="rect">
            <a:avLst/>
          </a:prstGeom>
        </p:spPr>
        <p:txBody>
          <a:bodyPr vert="horz" wrap="square" lIns="0" tIns="13335" rIns="0" bIns="0" rtlCol="0">
            <a:spAutoFit/>
          </a:bodyPr>
          <a:lstStyle/>
          <a:p>
            <a:pPr marL="12700">
              <a:lnSpc>
                <a:spcPct val="100000"/>
              </a:lnSpc>
              <a:spcBef>
                <a:spcPts val="105"/>
              </a:spcBef>
            </a:pPr>
            <a:r>
              <a:rPr sz="4400" spc="-25" dirty="0"/>
              <a:t>Feature</a:t>
            </a:r>
            <a:r>
              <a:rPr sz="4400" spc="-65" dirty="0"/>
              <a:t> </a:t>
            </a:r>
            <a:r>
              <a:rPr sz="4400" spc="-10" dirty="0"/>
              <a:t>Scaling</a:t>
            </a:r>
            <a:endParaRPr sz="4400"/>
          </a:p>
        </p:txBody>
      </p:sp>
      <p:grpSp>
        <p:nvGrpSpPr>
          <p:cNvPr id="3" name="object 3"/>
          <p:cNvGrpSpPr/>
          <p:nvPr/>
        </p:nvGrpSpPr>
        <p:grpSpPr>
          <a:xfrm>
            <a:off x="670433" y="2206625"/>
            <a:ext cx="447040" cy="2386965"/>
            <a:chOff x="670433" y="2206625"/>
            <a:chExt cx="447040" cy="2386965"/>
          </a:xfrm>
        </p:grpSpPr>
        <p:pic>
          <p:nvPicPr>
            <p:cNvPr id="4" name="object 4"/>
            <p:cNvPicPr/>
            <p:nvPr/>
          </p:nvPicPr>
          <p:blipFill>
            <a:blip r:embed="rId3" cstate="print"/>
            <a:stretch>
              <a:fillRect/>
            </a:stretch>
          </p:blipFill>
          <p:spPr>
            <a:xfrm>
              <a:off x="673608" y="2209800"/>
              <a:ext cx="440436" cy="2380488"/>
            </a:xfrm>
            <a:prstGeom prst="rect">
              <a:avLst/>
            </a:prstGeom>
          </p:spPr>
        </p:pic>
        <p:sp>
          <p:nvSpPr>
            <p:cNvPr id="5" name="object 5"/>
            <p:cNvSpPr/>
            <p:nvPr/>
          </p:nvSpPr>
          <p:spPr>
            <a:xfrm>
              <a:off x="673608" y="2209800"/>
              <a:ext cx="440690" cy="2380615"/>
            </a:xfrm>
            <a:custGeom>
              <a:avLst/>
              <a:gdLst/>
              <a:ahLst/>
              <a:cxnLst/>
              <a:rect l="l" t="t" r="r" b="b"/>
              <a:pathLst>
                <a:path w="440690" h="2380615">
                  <a:moveTo>
                    <a:pt x="0" y="2380488"/>
                  </a:moveTo>
                  <a:lnTo>
                    <a:pt x="440436" y="2380488"/>
                  </a:lnTo>
                  <a:lnTo>
                    <a:pt x="440436" y="0"/>
                  </a:lnTo>
                  <a:lnTo>
                    <a:pt x="0" y="0"/>
                  </a:lnTo>
                  <a:lnTo>
                    <a:pt x="0" y="2380488"/>
                  </a:lnTo>
                  <a:close/>
                </a:path>
              </a:pathLst>
            </a:custGeom>
            <a:ln w="6096">
              <a:solidFill>
                <a:srgbClr val="5B9BD4"/>
              </a:solidFill>
            </a:ln>
          </p:spPr>
          <p:txBody>
            <a:bodyPr wrap="square" lIns="0" tIns="0" rIns="0" bIns="0" rtlCol="0"/>
            <a:lstStyle/>
            <a:p>
              <a:endParaRPr/>
            </a:p>
          </p:txBody>
        </p:sp>
        <p:pic>
          <p:nvPicPr>
            <p:cNvPr id="6" name="object 6"/>
            <p:cNvPicPr/>
            <p:nvPr/>
          </p:nvPicPr>
          <p:blipFill>
            <a:blip r:embed="rId4" cstate="print"/>
            <a:stretch>
              <a:fillRect/>
            </a:stretch>
          </p:blipFill>
          <p:spPr>
            <a:xfrm>
              <a:off x="736092" y="2334768"/>
              <a:ext cx="315467" cy="315468"/>
            </a:xfrm>
            <a:prstGeom prst="rect">
              <a:avLst/>
            </a:prstGeom>
          </p:spPr>
        </p:pic>
        <p:sp>
          <p:nvSpPr>
            <p:cNvPr id="7" name="object 7"/>
            <p:cNvSpPr/>
            <p:nvPr/>
          </p:nvSpPr>
          <p:spPr>
            <a:xfrm>
              <a:off x="736092" y="2334768"/>
              <a:ext cx="315595" cy="315595"/>
            </a:xfrm>
            <a:custGeom>
              <a:avLst/>
              <a:gdLst/>
              <a:ahLst/>
              <a:cxnLst/>
              <a:rect l="l" t="t" r="r" b="b"/>
              <a:pathLst>
                <a:path w="315594" h="315594">
                  <a:moveTo>
                    <a:pt x="0" y="157734"/>
                  </a:moveTo>
                  <a:lnTo>
                    <a:pt x="8041" y="107874"/>
                  </a:lnTo>
                  <a:lnTo>
                    <a:pt x="30434" y="64574"/>
                  </a:lnTo>
                  <a:lnTo>
                    <a:pt x="64580" y="30431"/>
                  </a:lnTo>
                  <a:lnTo>
                    <a:pt x="107879" y="8040"/>
                  </a:lnTo>
                  <a:lnTo>
                    <a:pt x="157733" y="0"/>
                  </a:lnTo>
                  <a:lnTo>
                    <a:pt x="207588" y="8040"/>
                  </a:lnTo>
                  <a:lnTo>
                    <a:pt x="250887" y="30431"/>
                  </a:lnTo>
                  <a:lnTo>
                    <a:pt x="285033" y="64574"/>
                  </a:lnTo>
                  <a:lnTo>
                    <a:pt x="307426" y="107874"/>
                  </a:lnTo>
                  <a:lnTo>
                    <a:pt x="315467" y="157734"/>
                  </a:lnTo>
                  <a:lnTo>
                    <a:pt x="307426" y="207593"/>
                  </a:lnTo>
                  <a:lnTo>
                    <a:pt x="285033" y="250893"/>
                  </a:lnTo>
                  <a:lnTo>
                    <a:pt x="250887" y="285036"/>
                  </a:lnTo>
                  <a:lnTo>
                    <a:pt x="207588" y="307427"/>
                  </a:lnTo>
                  <a:lnTo>
                    <a:pt x="157733" y="315468"/>
                  </a:lnTo>
                  <a:lnTo>
                    <a:pt x="107879" y="307427"/>
                  </a:lnTo>
                  <a:lnTo>
                    <a:pt x="64580" y="285036"/>
                  </a:lnTo>
                  <a:lnTo>
                    <a:pt x="30434" y="250893"/>
                  </a:lnTo>
                  <a:lnTo>
                    <a:pt x="8041" y="207593"/>
                  </a:lnTo>
                  <a:lnTo>
                    <a:pt x="0" y="157734"/>
                  </a:lnTo>
                  <a:close/>
                </a:path>
              </a:pathLst>
            </a:custGeom>
            <a:ln w="6096">
              <a:solidFill>
                <a:srgbClr val="EC7C30"/>
              </a:solidFill>
            </a:ln>
          </p:spPr>
          <p:txBody>
            <a:bodyPr wrap="square" lIns="0" tIns="0" rIns="0" bIns="0" rtlCol="0"/>
            <a:lstStyle/>
            <a:p>
              <a:endParaRPr/>
            </a:p>
          </p:txBody>
        </p:sp>
        <p:pic>
          <p:nvPicPr>
            <p:cNvPr id="8" name="object 8"/>
            <p:cNvPicPr/>
            <p:nvPr/>
          </p:nvPicPr>
          <p:blipFill>
            <a:blip r:embed="rId5" cstate="print"/>
            <a:stretch>
              <a:fillRect/>
            </a:stretch>
          </p:blipFill>
          <p:spPr>
            <a:xfrm>
              <a:off x="736092" y="2776727"/>
              <a:ext cx="315467" cy="315468"/>
            </a:xfrm>
            <a:prstGeom prst="rect">
              <a:avLst/>
            </a:prstGeom>
          </p:spPr>
        </p:pic>
        <p:sp>
          <p:nvSpPr>
            <p:cNvPr id="9" name="object 9"/>
            <p:cNvSpPr/>
            <p:nvPr/>
          </p:nvSpPr>
          <p:spPr>
            <a:xfrm>
              <a:off x="736092" y="2776727"/>
              <a:ext cx="315595" cy="315595"/>
            </a:xfrm>
            <a:custGeom>
              <a:avLst/>
              <a:gdLst/>
              <a:ahLst/>
              <a:cxnLst/>
              <a:rect l="l" t="t" r="r" b="b"/>
              <a:pathLst>
                <a:path w="315594" h="315594">
                  <a:moveTo>
                    <a:pt x="0" y="157734"/>
                  </a:moveTo>
                  <a:lnTo>
                    <a:pt x="8041" y="107874"/>
                  </a:lnTo>
                  <a:lnTo>
                    <a:pt x="30434" y="64574"/>
                  </a:lnTo>
                  <a:lnTo>
                    <a:pt x="64580" y="30431"/>
                  </a:lnTo>
                  <a:lnTo>
                    <a:pt x="107879" y="8040"/>
                  </a:lnTo>
                  <a:lnTo>
                    <a:pt x="157733" y="0"/>
                  </a:lnTo>
                  <a:lnTo>
                    <a:pt x="207588" y="8040"/>
                  </a:lnTo>
                  <a:lnTo>
                    <a:pt x="250887" y="30431"/>
                  </a:lnTo>
                  <a:lnTo>
                    <a:pt x="285033" y="64574"/>
                  </a:lnTo>
                  <a:lnTo>
                    <a:pt x="307426" y="107874"/>
                  </a:lnTo>
                  <a:lnTo>
                    <a:pt x="315467" y="157734"/>
                  </a:lnTo>
                  <a:lnTo>
                    <a:pt x="307426" y="207593"/>
                  </a:lnTo>
                  <a:lnTo>
                    <a:pt x="285033" y="250893"/>
                  </a:lnTo>
                  <a:lnTo>
                    <a:pt x="250887" y="285036"/>
                  </a:lnTo>
                  <a:lnTo>
                    <a:pt x="207588" y="307427"/>
                  </a:lnTo>
                  <a:lnTo>
                    <a:pt x="157733" y="315468"/>
                  </a:lnTo>
                  <a:lnTo>
                    <a:pt x="107879" y="307427"/>
                  </a:lnTo>
                  <a:lnTo>
                    <a:pt x="64580" y="285036"/>
                  </a:lnTo>
                  <a:lnTo>
                    <a:pt x="30434" y="250893"/>
                  </a:lnTo>
                  <a:lnTo>
                    <a:pt x="8041" y="207593"/>
                  </a:lnTo>
                  <a:lnTo>
                    <a:pt x="0" y="157734"/>
                  </a:lnTo>
                  <a:close/>
                </a:path>
              </a:pathLst>
            </a:custGeom>
            <a:ln w="6096">
              <a:solidFill>
                <a:srgbClr val="EC7C30"/>
              </a:solidFill>
            </a:ln>
          </p:spPr>
          <p:txBody>
            <a:bodyPr wrap="square" lIns="0" tIns="0" rIns="0" bIns="0" rtlCol="0"/>
            <a:lstStyle/>
            <a:p>
              <a:endParaRPr/>
            </a:p>
          </p:txBody>
        </p:sp>
        <p:pic>
          <p:nvPicPr>
            <p:cNvPr id="10" name="object 10"/>
            <p:cNvPicPr/>
            <p:nvPr/>
          </p:nvPicPr>
          <p:blipFill>
            <a:blip r:embed="rId6" cstate="print"/>
            <a:stretch>
              <a:fillRect/>
            </a:stretch>
          </p:blipFill>
          <p:spPr>
            <a:xfrm>
              <a:off x="736092" y="3218688"/>
              <a:ext cx="315467" cy="315467"/>
            </a:xfrm>
            <a:prstGeom prst="rect">
              <a:avLst/>
            </a:prstGeom>
          </p:spPr>
        </p:pic>
        <p:sp>
          <p:nvSpPr>
            <p:cNvPr id="11" name="object 11"/>
            <p:cNvSpPr/>
            <p:nvPr/>
          </p:nvSpPr>
          <p:spPr>
            <a:xfrm>
              <a:off x="736092" y="3218688"/>
              <a:ext cx="315595" cy="315595"/>
            </a:xfrm>
            <a:custGeom>
              <a:avLst/>
              <a:gdLst/>
              <a:ahLst/>
              <a:cxnLst/>
              <a:rect l="l" t="t" r="r" b="b"/>
              <a:pathLst>
                <a:path w="315594" h="315595">
                  <a:moveTo>
                    <a:pt x="0" y="157734"/>
                  </a:moveTo>
                  <a:lnTo>
                    <a:pt x="8041" y="107874"/>
                  </a:lnTo>
                  <a:lnTo>
                    <a:pt x="30434" y="64574"/>
                  </a:lnTo>
                  <a:lnTo>
                    <a:pt x="64580" y="30431"/>
                  </a:lnTo>
                  <a:lnTo>
                    <a:pt x="107879" y="8040"/>
                  </a:lnTo>
                  <a:lnTo>
                    <a:pt x="157733" y="0"/>
                  </a:lnTo>
                  <a:lnTo>
                    <a:pt x="207588" y="8040"/>
                  </a:lnTo>
                  <a:lnTo>
                    <a:pt x="250887" y="30431"/>
                  </a:lnTo>
                  <a:lnTo>
                    <a:pt x="285033" y="64574"/>
                  </a:lnTo>
                  <a:lnTo>
                    <a:pt x="307426" y="107874"/>
                  </a:lnTo>
                  <a:lnTo>
                    <a:pt x="315467" y="157734"/>
                  </a:lnTo>
                  <a:lnTo>
                    <a:pt x="307426" y="207593"/>
                  </a:lnTo>
                  <a:lnTo>
                    <a:pt x="285033" y="250893"/>
                  </a:lnTo>
                  <a:lnTo>
                    <a:pt x="250887" y="285036"/>
                  </a:lnTo>
                  <a:lnTo>
                    <a:pt x="207588" y="307427"/>
                  </a:lnTo>
                  <a:lnTo>
                    <a:pt x="157733" y="315467"/>
                  </a:lnTo>
                  <a:lnTo>
                    <a:pt x="107879" y="307427"/>
                  </a:lnTo>
                  <a:lnTo>
                    <a:pt x="64580" y="285036"/>
                  </a:lnTo>
                  <a:lnTo>
                    <a:pt x="30434" y="250893"/>
                  </a:lnTo>
                  <a:lnTo>
                    <a:pt x="8041" y="207593"/>
                  </a:lnTo>
                  <a:lnTo>
                    <a:pt x="0" y="157734"/>
                  </a:lnTo>
                  <a:close/>
                </a:path>
              </a:pathLst>
            </a:custGeom>
            <a:ln w="6096">
              <a:solidFill>
                <a:srgbClr val="EC7C30"/>
              </a:solidFill>
            </a:ln>
          </p:spPr>
          <p:txBody>
            <a:bodyPr wrap="square" lIns="0" tIns="0" rIns="0" bIns="0" rtlCol="0"/>
            <a:lstStyle/>
            <a:p>
              <a:endParaRPr/>
            </a:p>
          </p:txBody>
        </p:sp>
      </p:grpSp>
      <p:sp>
        <p:nvSpPr>
          <p:cNvPr id="12" name="object 12"/>
          <p:cNvSpPr txBox="1"/>
          <p:nvPr/>
        </p:nvSpPr>
        <p:spPr>
          <a:xfrm>
            <a:off x="794638" y="3609594"/>
            <a:ext cx="381000" cy="51625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grpSp>
        <p:nvGrpSpPr>
          <p:cNvPr id="13" name="object 13"/>
          <p:cNvGrpSpPr/>
          <p:nvPr/>
        </p:nvGrpSpPr>
        <p:grpSpPr>
          <a:xfrm>
            <a:off x="752729" y="2206625"/>
            <a:ext cx="1315720" cy="2386965"/>
            <a:chOff x="752729" y="2206625"/>
            <a:chExt cx="1315720" cy="2386965"/>
          </a:xfrm>
        </p:grpSpPr>
        <p:pic>
          <p:nvPicPr>
            <p:cNvPr id="14" name="object 14"/>
            <p:cNvPicPr/>
            <p:nvPr/>
          </p:nvPicPr>
          <p:blipFill>
            <a:blip r:embed="rId6" cstate="print"/>
            <a:stretch>
              <a:fillRect/>
            </a:stretch>
          </p:blipFill>
          <p:spPr>
            <a:xfrm>
              <a:off x="755904" y="4180332"/>
              <a:ext cx="315467" cy="315468"/>
            </a:xfrm>
            <a:prstGeom prst="rect">
              <a:avLst/>
            </a:prstGeom>
          </p:spPr>
        </p:pic>
        <p:sp>
          <p:nvSpPr>
            <p:cNvPr id="15" name="object 15"/>
            <p:cNvSpPr/>
            <p:nvPr/>
          </p:nvSpPr>
          <p:spPr>
            <a:xfrm>
              <a:off x="755904" y="4180332"/>
              <a:ext cx="315595" cy="315595"/>
            </a:xfrm>
            <a:custGeom>
              <a:avLst/>
              <a:gdLst/>
              <a:ahLst/>
              <a:cxnLst/>
              <a:rect l="l" t="t" r="r" b="b"/>
              <a:pathLst>
                <a:path w="315594" h="315595">
                  <a:moveTo>
                    <a:pt x="0" y="157734"/>
                  </a:moveTo>
                  <a:lnTo>
                    <a:pt x="8041" y="107874"/>
                  </a:lnTo>
                  <a:lnTo>
                    <a:pt x="30434" y="64574"/>
                  </a:lnTo>
                  <a:lnTo>
                    <a:pt x="64580" y="30431"/>
                  </a:lnTo>
                  <a:lnTo>
                    <a:pt x="107879" y="8040"/>
                  </a:lnTo>
                  <a:lnTo>
                    <a:pt x="157733" y="0"/>
                  </a:lnTo>
                  <a:lnTo>
                    <a:pt x="207588" y="8040"/>
                  </a:lnTo>
                  <a:lnTo>
                    <a:pt x="250887" y="30431"/>
                  </a:lnTo>
                  <a:lnTo>
                    <a:pt x="285033" y="64574"/>
                  </a:lnTo>
                  <a:lnTo>
                    <a:pt x="307426" y="107874"/>
                  </a:lnTo>
                  <a:lnTo>
                    <a:pt x="315467" y="157734"/>
                  </a:lnTo>
                  <a:lnTo>
                    <a:pt x="307426" y="207593"/>
                  </a:lnTo>
                  <a:lnTo>
                    <a:pt x="285033" y="250893"/>
                  </a:lnTo>
                  <a:lnTo>
                    <a:pt x="250887" y="285036"/>
                  </a:lnTo>
                  <a:lnTo>
                    <a:pt x="207588" y="307427"/>
                  </a:lnTo>
                  <a:lnTo>
                    <a:pt x="157733" y="315468"/>
                  </a:lnTo>
                  <a:lnTo>
                    <a:pt x="107879" y="307427"/>
                  </a:lnTo>
                  <a:lnTo>
                    <a:pt x="64580" y="285036"/>
                  </a:lnTo>
                  <a:lnTo>
                    <a:pt x="30434" y="250893"/>
                  </a:lnTo>
                  <a:lnTo>
                    <a:pt x="8041" y="207593"/>
                  </a:lnTo>
                  <a:lnTo>
                    <a:pt x="0" y="157734"/>
                  </a:lnTo>
                  <a:close/>
                </a:path>
              </a:pathLst>
            </a:custGeom>
            <a:ln w="6096">
              <a:solidFill>
                <a:srgbClr val="EC7C30"/>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1624584" y="2209800"/>
              <a:ext cx="440435" cy="2380488"/>
            </a:xfrm>
            <a:prstGeom prst="rect">
              <a:avLst/>
            </a:prstGeom>
          </p:spPr>
        </p:pic>
        <p:sp>
          <p:nvSpPr>
            <p:cNvPr id="17" name="object 17"/>
            <p:cNvSpPr/>
            <p:nvPr/>
          </p:nvSpPr>
          <p:spPr>
            <a:xfrm>
              <a:off x="1624584" y="2209800"/>
              <a:ext cx="440690" cy="2380615"/>
            </a:xfrm>
            <a:custGeom>
              <a:avLst/>
              <a:gdLst/>
              <a:ahLst/>
              <a:cxnLst/>
              <a:rect l="l" t="t" r="r" b="b"/>
              <a:pathLst>
                <a:path w="440689" h="2380615">
                  <a:moveTo>
                    <a:pt x="0" y="2380488"/>
                  </a:moveTo>
                  <a:lnTo>
                    <a:pt x="440435" y="2380488"/>
                  </a:lnTo>
                  <a:lnTo>
                    <a:pt x="440435" y="0"/>
                  </a:lnTo>
                  <a:lnTo>
                    <a:pt x="0" y="0"/>
                  </a:lnTo>
                  <a:lnTo>
                    <a:pt x="0" y="2380488"/>
                  </a:lnTo>
                  <a:close/>
                </a:path>
              </a:pathLst>
            </a:custGeom>
            <a:ln w="6096">
              <a:solidFill>
                <a:srgbClr val="5B9BD4"/>
              </a:solidFill>
            </a:ln>
          </p:spPr>
          <p:txBody>
            <a:bodyPr wrap="square" lIns="0" tIns="0" rIns="0" bIns="0" rtlCol="0"/>
            <a:lstStyle/>
            <a:p>
              <a:endParaRPr/>
            </a:p>
          </p:txBody>
        </p:sp>
        <p:pic>
          <p:nvPicPr>
            <p:cNvPr id="18" name="object 18"/>
            <p:cNvPicPr/>
            <p:nvPr/>
          </p:nvPicPr>
          <p:blipFill>
            <a:blip r:embed="rId7" cstate="print"/>
            <a:stretch>
              <a:fillRect/>
            </a:stretch>
          </p:blipFill>
          <p:spPr>
            <a:xfrm>
              <a:off x="1687068" y="2334768"/>
              <a:ext cx="315468" cy="315468"/>
            </a:xfrm>
            <a:prstGeom prst="rect">
              <a:avLst/>
            </a:prstGeom>
          </p:spPr>
        </p:pic>
        <p:sp>
          <p:nvSpPr>
            <p:cNvPr id="19" name="object 19"/>
            <p:cNvSpPr/>
            <p:nvPr/>
          </p:nvSpPr>
          <p:spPr>
            <a:xfrm>
              <a:off x="1687068" y="2334768"/>
              <a:ext cx="315595" cy="315595"/>
            </a:xfrm>
            <a:custGeom>
              <a:avLst/>
              <a:gdLst/>
              <a:ahLst/>
              <a:cxnLst/>
              <a:rect l="l" t="t" r="r" b="b"/>
              <a:pathLst>
                <a:path w="315594" h="315594">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8" y="157734"/>
                  </a:lnTo>
                  <a:lnTo>
                    <a:pt x="307427" y="207593"/>
                  </a:lnTo>
                  <a:lnTo>
                    <a:pt x="285036" y="250893"/>
                  </a:lnTo>
                  <a:lnTo>
                    <a:pt x="250893" y="285036"/>
                  </a:lnTo>
                  <a:lnTo>
                    <a:pt x="207593" y="307427"/>
                  </a:lnTo>
                  <a:lnTo>
                    <a:pt x="157733"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pic>
          <p:nvPicPr>
            <p:cNvPr id="20" name="object 20"/>
            <p:cNvPicPr/>
            <p:nvPr/>
          </p:nvPicPr>
          <p:blipFill>
            <a:blip r:embed="rId8" cstate="print"/>
            <a:stretch>
              <a:fillRect/>
            </a:stretch>
          </p:blipFill>
          <p:spPr>
            <a:xfrm>
              <a:off x="1687068" y="2776727"/>
              <a:ext cx="315468" cy="315468"/>
            </a:xfrm>
            <a:prstGeom prst="rect">
              <a:avLst/>
            </a:prstGeom>
          </p:spPr>
        </p:pic>
        <p:sp>
          <p:nvSpPr>
            <p:cNvPr id="21" name="object 21"/>
            <p:cNvSpPr/>
            <p:nvPr/>
          </p:nvSpPr>
          <p:spPr>
            <a:xfrm>
              <a:off x="1687068" y="2776727"/>
              <a:ext cx="315595" cy="315595"/>
            </a:xfrm>
            <a:custGeom>
              <a:avLst/>
              <a:gdLst/>
              <a:ahLst/>
              <a:cxnLst/>
              <a:rect l="l" t="t" r="r" b="b"/>
              <a:pathLst>
                <a:path w="315594" h="315594">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8" y="157734"/>
                  </a:lnTo>
                  <a:lnTo>
                    <a:pt x="307427" y="207593"/>
                  </a:lnTo>
                  <a:lnTo>
                    <a:pt x="285036" y="250893"/>
                  </a:lnTo>
                  <a:lnTo>
                    <a:pt x="250893" y="285036"/>
                  </a:lnTo>
                  <a:lnTo>
                    <a:pt x="207593" y="307427"/>
                  </a:lnTo>
                  <a:lnTo>
                    <a:pt x="157733"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pic>
          <p:nvPicPr>
            <p:cNvPr id="22" name="object 22"/>
            <p:cNvPicPr/>
            <p:nvPr/>
          </p:nvPicPr>
          <p:blipFill>
            <a:blip r:embed="rId9" cstate="print"/>
            <a:stretch>
              <a:fillRect/>
            </a:stretch>
          </p:blipFill>
          <p:spPr>
            <a:xfrm>
              <a:off x="1687068" y="3218688"/>
              <a:ext cx="315468" cy="315467"/>
            </a:xfrm>
            <a:prstGeom prst="rect">
              <a:avLst/>
            </a:prstGeom>
          </p:spPr>
        </p:pic>
        <p:sp>
          <p:nvSpPr>
            <p:cNvPr id="23" name="object 23"/>
            <p:cNvSpPr/>
            <p:nvPr/>
          </p:nvSpPr>
          <p:spPr>
            <a:xfrm>
              <a:off x="1687068" y="3218688"/>
              <a:ext cx="315595" cy="315595"/>
            </a:xfrm>
            <a:custGeom>
              <a:avLst/>
              <a:gdLst/>
              <a:ahLst/>
              <a:cxnLst/>
              <a:rect l="l" t="t" r="r" b="b"/>
              <a:pathLst>
                <a:path w="315594" h="315595">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8" y="157734"/>
                  </a:lnTo>
                  <a:lnTo>
                    <a:pt x="307427" y="207593"/>
                  </a:lnTo>
                  <a:lnTo>
                    <a:pt x="285036" y="250893"/>
                  </a:lnTo>
                  <a:lnTo>
                    <a:pt x="250893" y="285036"/>
                  </a:lnTo>
                  <a:lnTo>
                    <a:pt x="207593" y="307427"/>
                  </a:lnTo>
                  <a:lnTo>
                    <a:pt x="157733" y="315467"/>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grpSp>
      <p:sp>
        <p:nvSpPr>
          <p:cNvPr id="24" name="object 24"/>
          <p:cNvSpPr txBox="1"/>
          <p:nvPr/>
        </p:nvSpPr>
        <p:spPr>
          <a:xfrm>
            <a:off x="1745614" y="3609594"/>
            <a:ext cx="381000" cy="51625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grpSp>
        <p:nvGrpSpPr>
          <p:cNvPr id="25" name="object 25"/>
          <p:cNvGrpSpPr/>
          <p:nvPr/>
        </p:nvGrpSpPr>
        <p:grpSpPr>
          <a:xfrm>
            <a:off x="1703704" y="2206625"/>
            <a:ext cx="1309370" cy="2386965"/>
            <a:chOff x="1703704" y="2206625"/>
            <a:chExt cx="1309370" cy="2386965"/>
          </a:xfrm>
        </p:grpSpPr>
        <p:pic>
          <p:nvPicPr>
            <p:cNvPr id="26" name="object 26"/>
            <p:cNvPicPr/>
            <p:nvPr/>
          </p:nvPicPr>
          <p:blipFill>
            <a:blip r:embed="rId10" cstate="print"/>
            <a:stretch>
              <a:fillRect/>
            </a:stretch>
          </p:blipFill>
          <p:spPr>
            <a:xfrm>
              <a:off x="1706879" y="4180332"/>
              <a:ext cx="315468" cy="315468"/>
            </a:xfrm>
            <a:prstGeom prst="rect">
              <a:avLst/>
            </a:prstGeom>
          </p:spPr>
        </p:pic>
        <p:sp>
          <p:nvSpPr>
            <p:cNvPr id="27" name="object 27"/>
            <p:cNvSpPr/>
            <p:nvPr/>
          </p:nvSpPr>
          <p:spPr>
            <a:xfrm>
              <a:off x="1706879" y="4180332"/>
              <a:ext cx="315595" cy="315595"/>
            </a:xfrm>
            <a:custGeom>
              <a:avLst/>
              <a:gdLst/>
              <a:ahLst/>
              <a:cxnLst/>
              <a:rect l="l" t="t" r="r" b="b"/>
              <a:pathLst>
                <a:path w="315594" h="315595">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8" y="157734"/>
                  </a:lnTo>
                  <a:lnTo>
                    <a:pt x="307427" y="207593"/>
                  </a:lnTo>
                  <a:lnTo>
                    <a:pt x="285036" y="250893"/>
                  </a:lnTo>
                  <a:lnTo>
                    <a:pt x="250893" y="285036"/>
                  </a:lnTo>
                  <a:lnTo>
                    <a:pt x="207593" y="307427"/>
                  </a:lnTo>
                  <a:lnTo>
                    <a:pt x="157733"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pic>
          <p:nvPicPr>
            <p:cNvPr id="28" name="object 28"/>
            <p:cNvPicPr/>
            <p:nvPr/>
          </p:nvPicPr>
          <p:blipFill>
            <a:blip r:embed="rId11" cstate="print"/>
            <a:stretch>
              <a:fillRect/>
            </a:stretch>
          </p:blipFill>
          <p:spPr>
            <a:xfrm>
              <a:off x="2569463" y="2209800"/>
              <a:ext cx="440436" cy="2380488"/>
            </a:xfrm>
            <a:prstGeom prst="rect">
              <a:avLst/>
            </a:prstGeom>
          </p:spPr>
        </p:pic>
        <p:sp>
          <p:nvSpPr>
            <p:cNvPr id="29" name="object 29"/>
            <p:cNvSpPr/>
            <p:nvPr/>
          </p:nvSpPr>
          <p:spPr>
            <a:xfrm>
              <a:off x="2569463" y="2209800"/>
              <a:ext cx="440690" cy="2380615"/>
            </a:xfrm>
            <a:custGeom>
              <a:avLst/>
              <a:gdLst/>
              <a:ahLst/>
              <a:cxnLst/>
              <a:rect l="l" t="t" r="r" b="b"/>
              <a:pathLst>
                <a:path w="440689" h="2380615">
                  <a:moveTo>
                    <a:pt x="0" y="2380488"/>
                  </a:moveTo>
                  <a:lnTo>
                    <a:pt x="440436" y="2380488"/>
                  </a:lnTo>
                  <a:lnTo>
                    <a:pt x="440436" y="0"/>
                  </a:lnTo>
                  <a:lnTo>
                    <a:pt x="0" y="0"/>
                  </a:lnTo>
                  <a:lnTo>
                    <a:pt x="0" y="2380488"/>
                  </a:lnTo>
                  <a:close/>
                </a:path>
              </a:pathLst>
            </a:custGeom>
            <a:ln w="6096">
              <a:solidFill>
                <a:srgbClr val="5B9BD4"/>
              </a:solidFill>
            </a:ln>
          </p:spPr>
          <p:txBody>
            <a:bodyPr wrap="square" lIns="0" tIns="0" rIns="0" bIns="0" rtlCol="0"/>
            <a:lstStyle/>
            <a:p>
              <a:endParaRPr/>
            </a:p>
          </p:txBody>
        </p:sp>
        <p:pic>
          <p:nvPicPr>
            <p:cNvPr id="30" name="object 30"/>
            <p:cNvPicPr/>
            <p:nvPr/>
          </p:nvPicPr>
          <p:blipFill>
            <a:blip r:embed="rId4" cstate="print"/>
            <a:stretch>
              <a:fillRect/>
            </a:stretch>
          </p:blipFill>
          <p:spPr>
            <a:xfrm>
              <a:off x="2631947" y="2334768"/>
              <a:ext cx="315468" cy="315468"/>
            </a:xfrm>
            <a:prstGeom prst="rect">
              <a:avLst/>
            </a:prstGeom>
          </p:spPr>
        </p:pic>
        <p:sp>
          <p:nvSpPr>
            <p:cNvPr id="31" name="object 31"/>
            <p:cNvSpPr/>
            <p:nvPr/>
          </p:nvSpPr>
          <p:spPr>
            <a:xfrm>
              <a:off x="2631947" y="2334768"/>
              <a:ext cx="315595" cy="315595"/>
            </a:xfrm>
            <a:custGeom>
              <a:avLst/>
              <a:gdLst/>
              <a:ahLst/>
              <a:cxnLst/>
              <a:rect l="l" t="t" r="r" b="b"/>
              <a:pathLst>
                <a:path w="315594" h="315594">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8" y="157734"/>
                  </a:lnTo>
                  <a:lnTo>
                    <a:pt x="307427" y="207593"/>
                  </a:lnTo>
                  <a:lnTo>
                    <a:pt x="285036" y="250893"/>
                  </a:lnTo>
                  <a:lnTo>
                    <a:pt x="250893" y="285036"/>
                  </a:lnTo>
                  <a:lnTo>
                    <a:pt x="207593" y="307427"/>
                  </a:lnTo>
                  <a:lnTo>
                    <a:pt x="157733"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pic>
          <p:nvPicPr>
            <p:cNvPr id="32" name="object 32"/>
            <p:cNvPicPr/>
            <p:nvPr/>
          </p:nvPicPr>
          <p:blipFill>
            <a:blip r:embed="rId5" cstate="print"/>
            <a:stretch>
              <a:fillRect/>
            </a:stretch>
          </p:blipFill>
          <p:spPr>
            <a:xfrm>
              <a:off x="2631947" y="2776727"/>
              <a:ext cx="315468" cy="315468"/>
            </a:xfrm>
            <a:prstGeom prst="rect">
              <a:avLst/>
            </a:prstGeom>
          </p:spPr>
        </p:pic>
        <p:sp>
          <p:nvSpPr>
            <p:cNvPr id="33" name="object 33"/>
            <p:cNvSpPr/>
            <p:nvPr/>
          </p:nvSpPr>
          <p:spPr>
            <a:xfrm>
              <a:off x="2631947" y="2776727"/>
              <a:ext cx="315595" cy="315595"/>
            </a:xfrm>
            <a:custGeom>
              <a:avLst/>
              <a:gdLst/>
              <a:ahLst/>
              <a:cxnLst/>
              <a:rect l="l" t="t" r="r" b="b"/>
              <a:pathLst>
                <a:path w="315594" h="315594">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8" y="157734"/>
                  </a:lnTo>
                  <a:lnTo>
                    <a:pt x="307427" y="207593"/>
                  </a:lnTo>
                  <a:lnTo>
                    <a:pt x="285036" y="250893"/>
                  </a:lnTo>
                  <a:lnTo>
                    <a:pt x="250893" y="285036"/>
                  </a:lnTo>
                  <a:lnTo>
                    <a:pt x="207593" y="307427"/>
                  </a:lnTo>
                  <a:lnTo>
                    <a:pt x="157733"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pic>
          <p:nvPicPr>
            <p:cNvPr id="34" name="object 34"/>
            <p:cNvPicPr/>
            <p:nvPr/>
          </p:nvPicPr>
          <p:blipFill>
            <a:blip r:embed="rId6" cstate="print"/>
            <a:stretch>
              <a:fillRect/>
            </a:stretch>
          </p:blipFill>
          <p:spPr>
            <a:xfrm>
              <a:off x="2631947" y="3218688"/>
              <a:ext cx="315468" cy="315467"/>
            </a:xfrm>
            <a:prstGeom prst="rect">
              <a:avLst/>
            </a:prstGeom>
          </p:spPr>
        </p:pic>
        <p:sp>
          <p:nvSpPr>
            <p:cNvPr id="35" name="object 35"/>
            <p:cNvSpPr/>
            <p:nvPr/>
          </p:nvSpPr>
          <p:spPr>
            <a:xfrm>
              <a:off x="2631947" y="3218688"/>
              <a:ext cx="315595" cy="315595"/>
            </a:xfrm>
            <a:custGeom>
              <a:avLst/>
              <a:gdLst/>
              <a:ahLst/>
              <a:cxnLst/>
              <a:rect l="l" t="t" r="r" b="b"/>
              <a:pathLst>
                <a:path w="315594" h="315595">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8" y="157734"/>
                  </a:lnTo>
                  <a:lnTo>
                    <a:pt x="307427" y="207593"/>
                  </a:lnTo>
                  <a:lnTo>
                    <a:pt x="285036" y="250893"/>
                  </a:lnTo>
                  <a:lnTo>
                    <a:pt x="250893" y="285036"/>
                  </a:lnTo>
                  <a:lnTo>
                    <a:pt x="207593" y="307427"/>
                  </a:lnTo>
                  <a:lnTo>
                    <a:pt x="157733" y="315467"/>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grpSp>
      <p:sp>
        <p:nvSpPr>
          <p:cNvPr id="36" name="object 36"/>
          <p:cNvSpPr txBox="1"/>
          <p:nvPr/>
        </p:nvSpPr>
        <p:spPr>
          <a:xfrm>
            <a:off x="2690672" y="3609594"/>
            <a:ext cx="381000" cy="516255"/>
          </a:xfrm>
          <a:prstGeom prst="rect">
            <a:avLst/>
          </a:prstGeom>
        </p:spPr>
        <p:txBody>
          <a:bodyPr vert="vert" wrap="square" lIns="0" tIns="0" rIns="0" bIns="0" rtlCol="0">
            <a:spAutoFit/>
          </a:bodyPr>
          <a:lstStyle/>
          <a:p>
            <a:pPr marL="12700">
              <a:lnSpc>
                <a:spcPts val="2760"/>
              </a:lnSpc>
            </a:pPr>
            <a:r>
              <a:rPr sz="2800" spc="-5" dirty="0">
                <a:latin typeface="Calibri"/>
                <a:cs typeface="Calibri"/>
              </a:rPr>
              <a:t>……</a:t>
            </a:r>
            <a:endParaRPr sz="2800">
              <a:latin typeface="Calibri"/>
              <a:cs typeface="Calibri"/>
            </a:endParaRPr>
          </a:p>
        </p:txBody>
      </p:sp>
      <p:grpSp>
        <p:nvGrpSpPr>
          <p:cNvPr id="37" name="object 37"/>
          <p:cNvGrpSpPr/>
          <p:nvPr/>
        </p:nvGrpSpPr>
        <p:grpSpPr>
          <a:xfrm>
            <a:off x="2648585" y="2206625"/>
            <a:ext cx="3453765" cy="2386965"/>
            <a:chOff x="2648585" y="2206625"/>
            <a:chExt cx="3453765" cy="2386965"/>
          </a:xfrm>
        </p:grpSpPr>
        <p:pic>
          <p:nvPicPr>
            <p:cNvPr id="38" name="object 38"/>
            <p:cNvPicPr/>
            <p:nvPr/>
          </p:nvPicPr>
          <p:blipFill>
            <a:blip r:embed="rId9" cstate="print"/>
            <a:stretch>
              <a:fillRect/>
            </a:stretch>
          </p:blipFill>
          <p:spPr>
            <a:xfrm>
              <a:off x="2651760" y="4180332"/>
              <a:ext cx="315467" cy="315468"/>
            </a:xfrm>
            <a:prstGeom prst="rect">
              <a:avLst/>
            </a:prstGeom>
          </p:spPr>
        </p:pic>
        <p:sp>
          <p:nvSpPr>
            <p:cNvPr id="39" name="object 39"/>
            <p:cNvSpPr/>
            <p:nvPr/>
          </p:nvSpPr>
          <p:spPr>
            <a:xfrm>
              <a:off x="2651760" y="4180332"/>
              <a:ext cx="315595" cy="315595"/>
            </a:xfrm>
            <a:custGeom>
              <a:avLst/>
              <a:gdLst/>
              <a:ahLst/>
              <a:cxnLst/>
              <a:rect l="l" t="t" r="r" b="b"/>
              <a:pathLst>
                <a:path w="315594" h="315595">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7" y="157734"/>
                  </a:lnTo>
                  <a:lnTo>
                    <a:pt x="307427" y="207593"/>
                  </a:lnTo>
                  <a:lnTo>
                    <a:pt x="285036" y="250893"/>
                  </a:lnTo>
                  <a:lnTo>
                    <a:pt x="250893" y="285036"/>
                  </a:lnTo>
                  <a:lnTo>
                    <a:pt x="207593" y="307427"/>
                  </a:lnTo>
                  <a:lnTo>
                    <a:pt x="157733"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pic>
          <p:nvPicPr>
            <p:cNvPr id="40" name="object 40"/>
            <p:cNvPicPr/>
            <p:nvPr/>
          </p:nvPicPr>
          <p:blipFill>
            <a:blip r:embed="rId3" cstate="print"/>
            <a:stretch>
              <a:fillRect/>
            </a:stretch>
          </p:blipFill>
          <p:spPr>
            <a:xfrm>
              <a:off x="5657088" y="2209800"/>
              <a:ext cx="441960" cy="2380488"/>
            </a:xfrm>
            <a:prstGeom prst="rect">
              <a:avLst/>
            </a:prstGeom>
          </p:spPr>
        </p:pic>
        <p:sp>
          <p:nvSpPr>
            <p:cNvPr id="41" name="object 41"/>
            <p:cNvSpPr/>
            <p:nvPr/>
          </p:nvSpPr>
          <p:spPr>
            <a:xfrm>
              <a:off x="5657088" y="2209800"/>
              <a:ext cx="441959" cy="2380615"/>
            </a:xfrm>
            <a:custGeom>
              <a:avLst/>
              <a:gdLst/>
              <a:ahLst/>
              <a:cxnLst/>
              <a:rect l="l" t="t" r="r" b="b"/>
              <a:pathLst>
                <a:path w="441960" h="2380615">
                  <a:moveTo>
                    <a:pt x="0" y="2380488"/>
                  </a:moveTo>
                  <a:lnTo>
                    <a:pt x="441960" y="2380488"/>
                  </a:lnTo>
                  <a:lnTo>
                    <a:pt x="441960" y="0"/>
                  </a:lnTo>
                  <a:lnTo>
                    <a:pt x="0" y="0"/>
                  </a:lnTo>
                  <a:lnTo>
                    <a:pt x="0" y="2380488"/>
                  </a:lnTo>
                  <a:close/>
                </a:path>
              </a:pathLst>
            </a:custGeom>
            <a:ln w="6096">
              <a:solidFill>
                <a:srgbClr val="5B9BD4"/>
              </a:solidFill>
            </a:ln>
          </p:spPr>
          <p:txBody>
            <a:bodyPr wrap="square" lIns="0" tIns="0" rIns="0" bIns="0" rtlCol="0"/>
            <a:lstStyle/>
            <a:p>
              <a:endParaRPr/>
            </a:p>
          </p:txBody>
        </p:sp>
        <p:pic>
          <p:nvPicPr>
            <p:cNvPr id="42" name="object 42"/>
            <p:cNvPicPr/>
            <p:nvPr/>
          </p:nvPicPr>
          <p:blipFill>
            <a:blip r:embed="rId12" cstate="print"/>
            <a:stretch>
              <a:fillRect/>
            </a:stretch>
          </p:blipFill>
          <p:spPr>
            <a:xfrm>
              <a:off x="5721095" y="2334768"/>
              <a:ext cx="313943" cy="315468"/>
            </a:xfrm>
            <a:prstGeom prst="rect">
              <a:avLst/>
            </a:prstGeom>
          </p:spPr>
        </p:pic>
        <p:sp>
          <p:nvSpPr>
            <p:cNvPr id="43" name="object 43"/>
            <p:cNvSpPr/>
            <p:nvPr/>
          </p:nvSpPr>
          <p:spPr>
            <a:xfrm>
              <a:off x="5721095" y="2334768"/>
              <a:ext cx="314325" cy="315595"/>
            </a:xfrm>
            <a:custGeom>
              <a:avLst/>
              <a:gdLst/>
              <a:ahLst/>
              <a:cxnLst/>
              <a:rect l="l" t="t" r="r" b="b"/>
              <a:pathLst>
                <a:path w="314325" h="315594">
                  <a:moveTo>
                    <a:pt x="0" y="157734"/>
                  </a:moveTo>
                  <a:lnTo>
                    <a:pt x="7997" y="107874"/>
                  </a:lnTo>
                  <a:lnTo>
                    <a:pt x="30272" y="64574"/>
                  </a:lnTo>
                  <a:lnTo>
                    <a:pt x="64245" y="30431"/>
                  </a:lnTo>
                  <a:lnTo>
                    <a:pt x="107338" y="8040"/>
                  </a:lnTo>
                  <a:lnTo>
                    <a:pt x="156971" y="0"/>
                  </a:lnTo>
                  <a:lnTo>
                    <a:pt x="206605" y="8040"/>
                  </a:lnTo>
                  <a:lnTo>
                    <a:pt x="249698" y="30431"/>
                  </a:lnTo>
                  <a:lnTo>
                    <a:pt x="283671" y="64574"/>
                  </a:lnTo>
                  <a:lnTo>
                    <a:pt x="305946" y="107874"/>
                  </a:lnTo>
                  <a:lnTo>
                    <a:pt x="313943" y="157734"/>
                  </a:lnTo>
                  <a:lnTo>
                    <a:pt x="305946" y="207593"/>
                  </a:lnTo>
                  <a:lnTo>
                    <a:pt x="283671" y="250893"/>
                  </a:lnTo>
                  <a:lnTo>
                    <a:pt x="249698" y="285036"/>
                  </a:lnTo>
                  <a:lnTo>
                    <a:pt x="206605" y="307427"/>
                  </a:lnTo>
                  <a:lnTo>
                    <a:pt x="156971" y="315468"/>
                  </a:lnTo>
                  <a:lnTo>
                    <a:pt x="107338" y="307427"/>
                  </a:lnTo>
                  <a:lnTo>
                    <a:pt x="64245" y="285036"/>
                  </a:lnTo>
                  <a:lnTo>
                    <a:pt x="30272" y="250893"/>
                  </a:lnTo>
                  <a:lnTo>
                    <a:pt x="7997" y="207593"/>
                  </a:lnTo>
                  <a:lnTo>
                    <a:pt x="0" y="157734"/>
                  </a:lnTo>
                  <a:close/>
                </a:path>
              </a:pathLst>
            </a:custGeom>
            <a:ln w="6096">
              <a:solidFill>
                <a:srgbClr val="EC7C30"/>
              </a:solidFill>
            </a:ln>
          </p:spPr>
          <p:txBody>
            <a:bodyPr wrap="square" lIns="0" tIns="0" rIns="0" bIns="0" rtlCol="0"/>
            <a:lstStyle/>
            <a:p>
              <a:endParaRPr/>
            </a:p>
          </p:txBody>
        </p:sp>
        <p:pic>
          <p:nvPicPr>
            <p:cNvPr id="44" name="object 44"/>
            <p:cNvPicPr/>
            <p:nvPr/>
          </p:nvPicPr>
          <p:blipFill>
            <a:blip r:embed="rId13" cstate="print"/>
            <a:stretch>
              <a:fillRect/>
            </a:stretch>
          </p:blipFill>
          <p:spPr>
            <a:xfrm>
              <a:off x="5721095" y="2776727"/>
              <a:ext cx="313943" cy="315468"/>
            </a:xfrm>
            <a:prstGeom prst="rect">
              <a:avLst/>
            </a:prstGeom>
          </p:spPr>
        </p:pic>
        <p:sp>
          <p:nvSpPr>
            <p:cNvPr id="45" name="object 45"/>
            <p:cNvSpPr/>
            <p:nvPr/>
          </p:nvSpPr>
          <p:spPr>
            <a:xfrm>
              <a:off x="5721095" y="2776727"/>
              <a:ext cx="314325" cy="315595"/>
            </a:xfrm>
            <a:custGeom>
              <a:avLst/>
              <a:gdLst/>
              <a:ahLst/>
              <a:cxnLst/>
              <a:rect l="l" t="t" r="r" b="b"/>
              <a:pathLst>
                <a:path w="314325" h="315594">
                  <a:moveTo>
                    <a:pt x="0" y="157734"/>
                  </a:moveTo>
                  <a:lnTo>
                    <a:pt x="7997" y="107874"/>
                  </a:lnTo>
                  <a:lnTo>
                    <a:pt x="30272" y="64574"/>
                  </a:lnTo>
                  <a:lnTo>
                    <a:pt x="64245" y="30431"/>
                  </a:lnTo>
                  <a:lnTo>
                    <a:pt x="107338" y="8040"/>
                  </a:lnTo>
                  <a:lnTo>
                    <a:pt x="156971" y="0"/>
                  </a:lnTo>
                  <a:lnTo>
                    <a:pt x="206605" y="8040"/>
                  </a:lnTo>
                  <a:lnTo>
                    <a:pt x="249698" y="30431"/>
                  </a:lnTo>
                  <a:lnTo>
                    <a:pt x="283671" y="64574"/>
                  </a:lnTo>
                  <a:lnTo>
                    <a:pt x="305946" y="107874"/>
                  </a:lnTo>
                  <a:lnTo>
                    <a:pt x="313943" y="157734"/>
                  </a:lnTo>
                  <a:lnTo>
                    <a:pt x="305946" y="207593"/>
                  </a:lnTo>
                  <a:lnTo>
                    <a:pt x="283671" y="250893"/>
                  </a:lnTo>
                  <a:lnTo>
                    <a:pt x="249698" y="285036"/>
                  </a:lnTo>
                  <a:lnTo>
                    <a:pt x="206605" y="307427"/>
                  </a:lnTo>
                  <a:lnTo>
                    <a:pt x="156971" y="315468"/>
                  </a:lnTo>
                  <a:lnTo>
                    <a:pt x="107338" y="307427"/>
                  </a:lnTo>
                  <a:lnTo>
                    <a:pt x="64245" y="285036"/>
                  </a:lnTo>
                  <a:lnTo>
                    <a:pt x="30272" y="250893"/>
                  </a:lnTo>
                  <a:lnTo>
                    <a:pt x="7997" y="207593"/>
                  </a:lnTo>
                  <a:lnTo>
                    <a:pt x="0" y="157734"/>
                  </a:lnTo>
                  <a:close/>
                </a:path>
              </a:pathLst>
            </a:custGeom>
            <a:ln w="6096">
              <a:solidFill>
                <a:srgbClr val="EC7C30"/>
              </a:solidFill>
            </a:ln>
          </p:spPr>
          <p:txBody>
            <a:bodyPr wrap="square" lIns="0" tIns="0" rIns="0" bIns="0" rtlCol="0"/>
            <a:lstStyle/>
            <a:p>
              <a:endParaRPr/>
            </a:p>
          </p:txBody>
        </p:sp>
        <p:pic>
          <p:nvPicPr>
            <p:cNvPr id="46" name="object 46"/>
            <p:cNvPicPr/>
            <p:nvPr/>
          </p:nvPicPr>
          <p:blipFill>
            <a:blip r:embed="rId14" cstate="print"/>
            <a:stretch>
              <a:fillRect/>
            </a:stretch>
          </p:blipFill>
          <p:spPr>
            <a:xfrm>
              <a:off x="5721095" y="3218688"/>
              <a:ext cx="313943" cy="315467"/>
            </a:xfrm>
            <a:prstGeom prst="rect">
              <a:avLst/>
            </a:prstGeom>
          </p:spPr>
        </p:pic>
        <p:sp>
          <p:nvSpPr>
            <p:cNvPr id="47" name="object 47"/>
            <p:cNvSpPr/>
            <p:nvPr/>
          </p:nvSpPr>
          <p:spPr>
            <a:xfrm>
              <a:off x="5721095" y="3218688"/>
              <a:ext cx="314325" cy="315595"/>
            </a:xfrm>
            <a:custGeom>
              <a:avLst/>
              <a:gdLst/>
              <a:ahLst/>
              <a:cxnLst/>
              <a:rect l="l" t="t" r="r" b="b"/>
              <a:pathLst>
                <a:path w="314325" h="315595">
                  <a:moveTo>
                    <a:pt x="0" y="157734"/>
                  </a:moveTo>
                  <a:lnTo>
                    <a:pt x="7997" y="107874"/>
                  </a:lnTo>
                  <a:lnTo>
                    <a:pt x="30272" y="64574"/>
                  </a:lnTo>
                  <a:lnTo>
                    <a:pt x="64245" y="30431"/>
                  </a:lnTo>
                  <a:lnTo>
                    <a:pt x="107338" y="8040"/>
                  </a:lnTo>
                  <a:lnTo>
                    <a:pt x="156971" y="0"/>
                  </a:lnTo>
                  <a:lnTo>
                    <a:pt x="206605" y="8040"/>
                  </a:lnTo>
                  <a:lnTo>
                    <a:pt x="249698" y="30431"/>
                  </a:lnTo>
                  <a:lnTo>
                    <a:pt x="283671" y="64574"/>
                  </a:lnTo>
                  <a:lnTo>
                    <a:pt x="305946" y="107874"/>
                  </a:lnTo>
                  <a:lnTo>
                    <a:pt x="313943" y="157734"/>
                  </a:lnTo>
                  <a:lnTo>
                    <a:pt x="305946" y="207593"/>
                  </a:lnTo>
                  <a:lnTo>
                    <a:pt x="283671" y="250893"/>
                  </a:lnTo>
                  <a:lnTo>
                    <a:pt x="249698" y="285036"/>
                  </a:lnTo>
                  <a:lnTo>
                    <a:pt x="206605" y="307427"/>
                  </a:lnTo>
                  <a:lnTo>
                    <a:pt x="156971" y="315467"/>
                  </a:lnTo>
                  <a:lnTo>
                    <a:pt x="107338" y="307427"/>
                  </a:lnTo>
                  <a:lnTo>
                    <a:pt x="64245" y="285036"/>
                  </a:lnTo>
                  <a:lnTo>
                    <a:pt x="30272" y="250893"/>
                  </a:lnTo>
                  <a:lnTo>
                    <a:pt x="7997" y="207593"/>
                  </a:lnTo>
                  <a:lnTo>
                    <a:pt x="0" y="157734"/>
                  </a:lnTo>
                  <a:close/>
                </a:path>
              </a:pathLst>
            </a:custGeom>
            <a:ln w="6096">
              <a:solidFill>
                <a:srgbClr val="EC7C30"/>
              </a:solidFill>
            </a:ln>
          </p:spPr>
          <p:txBody>
            <a:bodyPr wrap="square" lIns="0" tIns="0" rIns="0" bIns="0" rtlCol="0"/>
            <a:lstStyle/>
            <a:p>
              <a:endParaRPr/>
            </a:p>
          </p:txBody>
        </p:sp>
      </p:grpSp>
      <p:sp>
        <p:nvSpPr>
          <p:cNvPr id="48" name="object 48"/>
          <p:cNvSpPr txBox="1"/>
          <p:nvPr/>
        </p:nvSpPr>
        <p:spPr>
          <a:xfrm>
            <a:off x="5779642" y="3609594"/>
            <a:ext cx="381000" cy="51625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grpSp>
        <p:nvGrpSpPr>
          <p:cNvPr id="49" name="object 49"/>
          <p:cNvGrpSpPr/>
          <p:nvPr/>
        </p:nvGrpSpPr>
        <p:grpSpPr>
          <a:xfrm>
            <a:off x="4110101" y="2206625"/>
            <a:ext cx="1948180" cy="2386965"/>
            <a:chOff x="4110101" y="2206625"/>
            <a:chExt cx="1948180" cy="2386965"/>
          </a:xfrm>
        </p:grpSpPr>
        <p:pic>
          <p:nvPicPr>
            <p:cNvPr id="50" name="object 50"/>
            <p:cNvPicPr/>
            <p:nvPr/>
          </p:nvPicPr>
          <p:blipFill>
            <a:blip r:embed="rId6" cstate="print"/>
            <a:stretch>
              <a:fillRect/>
            </a:stretch>
          </p:blipFill>
          <p:spPr>
            <a:xfrm>
              <a:off x="5739383" y="4180332"/>
              <a:ext cx="315467" cy="315468"/>
            </a:xfrm>
            <a:prstGeom prst="rect">
              <a:avLst/>
            </a:prstGeom>
          </p:spPr>
        </p:pic>
        <p:sp>
          <p:nvSpPr>
            <p:cNvPr id="51" name="object 51"/>
            <p:cNvSpPr/>
            <p:nvPr/>
          </p:nvSpPr>
          <p:spPr>
            <a:xfrm>
              <a:off x="5739383" y="4180332"/>
              <a:ext cx="315595" cy="315595"/>
            </a:xfrm>
            <a:custGeom>
              <a:avLst/>
              <a:gdLst/>
              <a:ahLst/>
              <a:cxnLst/>
              <a:rect l="l" t="t" r="r" b="b"/>
              <a:pathLst>
                <a:path w="315595" h="315595">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7" y="157734"/>
                  </a:lnTo>
                  <a:lnTo>
                    <a:pt x="307427" y="207593"/>
                  </a:lnTo>
                  <a:lnTo>
                    <a:pt x="285036" y="250893"/>
                  </a:lnTo>
                  <a:lnTo>
                    <a:pt x="250893" y="285036"/>
                  </a:lnTo>
                  <a:lnTo>
                    <a:pt x="207593" y="307427"/>
                  </a:lnTo>
                  <a:lnTo>
                    <a:pt x="157733"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pic>
          <p:nvPicPr>
            <p:cNvPr id="52" name="object 52"/>
            <p:cNvPicPr/>
            <p:nvPr/>
          </p:nvPicPr>
          <p:blipFill>
            <a:blip r:embed="rId11" cstate="print"/>
            <a:stretch>
              <a:fillRect/>
            </a:stretch>
          </p:blipFill>
          <p:spPr>
            <a:xfrm>
              <a:off x="4113276" y="2209800"/>
              <a:ext cx="441960" cy="2380488"/>
            </a:xfrm>
            <a:prstGeom prst="rect">
              <a:avLst/>
            </a:prstGeom>
          </p:spPr>
        </p:pic>
        <p:sp>
          <p:nvSpPr>
            <p:cNvPr id="53" name="object 53"/>
            <p:cNvSpPr/>
            <p:nvPr/>
          </p:nvSpPr>
          <p:spPr>
            <a:xfrm>
              <a:off x="4113276" y="2209800"/>
              <a:ext cx="441959" cy="2380615"/>
            </a:xfrm>
            <a:custGeom>
              <a:avLst/>
              <a:gdLst/>
              <a:ahLst/>
              <a:cxnLst/>
              <a:rect l="l" t="t" r="r" b="b"/>
              <a:pathLst>
                <a:path w="441960" h="2380615">
                  <a:moveTo>
                    <a:pt x="0" y="2380488"/>
                  </a:moveTo>
                  <a:lnTo>
                    <a:pt x="441960" y="2380488"/>
                  </a:lnTo>
                  <a:lnTo>
                    <a:pt x="441960" y="0"/>
                  </a:lnTo>
                  <a:lnTo>
                    <a:pt x="0" y="0"/>
                  </a:lnTo>
                  <a:lnTo>
                    <a:pt x="0" y="2380488"/>
                  </a:lnTo>
                  <a:close/>
                </a:path>
              </a:pathLst>
            </a:custGeom>
            <a:ln w="6096">
              <a:solidFill>
                <a:srgbClr val="5B9BD4"/>
              </a:solidFill>
            </a:ln>
          </p:spPr>
          <p:txBody>
            <a:bodyPr wrap="square" lIns="0" tIns="0" rIns="0" bIns="0" rtlCol="0"/>
            <a:lstStyle/>
            <a:p>
              <a:endParaRPr/>
            </a:p>
          </p:txBody>
        </p:sp>
        <p:pic>
          <p:nvPicPr>
            <p:cNvPr id="54" name="object 54"/>
            <p:cNvPicPr/>
            <p:nvPr/>
          </p:nvPicPr>
          <p:blipFill>
            <a:blip r:embed="rId7" cstate="print"/>
            <a:stretch>
              <a:fillRect/>
            </a:stretch>
          </p:blipFill>
          <p:spPr>
            <a:xfrm>
              <a:off x="4175760" y="2334768"/>
              <a:ext cx="315467" cy="315468"/>
            </a:xfrm>
            <a:prstGeom prst="rect">
              <a:avLst/>
            </a:prstGeom>
          </p:spPr>
        </p:pic>
        <p:sp>
          <p:nvSpPr>
            <p:cNvPr id="55" name="object 55"/>
            <p:cNvSpPr/>
            <p:nvPr/>
          </p:nvSpPr>
          <p:spPr>
            <a:xfrm>
              <a:off x="4175760" y="2334768"/>
              <a:ext cx="315595" cy="315595"/>
            </a:xfrm>
            <a:custGeom>
              <a:avLst/>
              <a:gdLst/>
              <a:ahLst/>
              <a:cxnLst/>
              <a:rect l="l" t="t" r="r" b="b"/>
              <a:pathLst>
                <a:path w="315595" h="315594">
                  <a:moveTo>
                    <a:pt x="0" y="157734"/>
                  </a:moveTo>
                  <a:lnTo>
                    <a:pt x="8040" y="107874"/>
                  </a:lnTo>
                  <a:lnTo>
                    <a:pt x="30431" y="64574"/>
                  </a:lnTo>
                  <a:lnTo>
                    <a:pt x="64574" y="30431"/>
                  </a:lnTo>
                  <a:lnTo>
                    <a:pt x="107874" y="8040"/>
                  </a:lnTo>
                  <a:lnTo>
                    <a:pt x="157734" y="0"/>
                  </a:lnTo>
                  <a:lnTo>
                    <a:pt x="207593" y="8040"/>
                  </a:lnTo>
                  <a:lnTo>
                    <a:pt x="250893" y="30431"/>
                  </a:lnTo>
                  <a:lnTo>
                    <a:pt x="285036" y="64574"/>
                  </a:lnTo>
                  <a:lnTo>
                    <a:pt x="307427" y="107874"/>
                  </a:lnTo>
                  <a:lnTo>
                    <a:pt x="315467" y="157734"/>
                  </a:lnTo>
                  <a:lnTo>
                    <a:pt x="307427" y="207593"/>
                  </a:lnTo>
                  <a:lnTo>
                    <a:pt x="285036" y="250893"/>
                  </a:lnTo>
                  <a:lnTo>
                    <a:pt x="250893" y="285036"/>
                  </a:lnTo>
                  <a:lnTo>
                    <a:pt x="207593" y="307427"/>
                  </a:lnTo>
                  <a:lnTo>
                    <a:pt x="157734"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pic>
          <p:nvPicPr>
            <p:cNvPr id="56" name="object 56"/>
            <p:cNvPicPr/>
            <p:nvPr/>
          </p:nvPicPr>
          <p:blipFill>
            <a:blip r:embed="rId8" cstate="print"/>
            <a:stretch>
              <a:fillRect/>
            </a:stretch>
          </p:blipFill>
          <p:spPr>
            <a:xfrm>
              <a:off x="4175760" y="2776727"/>
              <a:ext cx="315467" cy="315468"/>
            </a:xfrm>
            <a:prstGeom prst="rect">
              <a:avLst/>
            </a:prstGeom>
          </p:spPr>
        </p:pic>
        <p:sp>
          <p:nvSpPr>
            <p:cNvPr id="57" name="object 57"/>
            <p:cNvSpPr/>
            <p:nvPr/>
          </p:nvSpPr>
          <p:spPr>
            <a:xfrm>
              <a:off x="4175760" y="2776727"/>
              <a:ext cx="315595" cy="315595"/>
            </a:xfrm>
            <a:custGeom>
              <a:avLst/>
              <a:gdLst/>
              <a:ahLst/>
              <a:cxnLst/>
              <a:rect l="l" t="t" r="r" b="b"/>
              <a:pathLst>
                <a:path w="315595" h="315594">
                  <a:moveTo>
                    <a:pt x="0" y="157734"/>
                  </a:moveTo>
                  <a:lnTo>
                    <a:pt x="8040" y="107874"/>
                  </a:lnTo>
                  <a:lnTo>
                    <a:pt x="30431" y="64574"/>
                  </a:lnTo>
                  <a:lnTo>
                    <a:pt x="64574" y="30431"/>
                  </a:lnTo>
                  <a:lnTo>
                    <a:pt x="107874" y="8040"/>
                  </a:lnTo>
                  <a:lnTo>
                    <a:pt x="157734" y="0"/>
                  </a:lnTo>
                  <a:lnTo>
                    <a:pt x="207593" y="8040"/>
                  </a:lnTo>
                  <a:lnTo>
                    <a:pt x="250893" y="30431"/>
                  </a:lnTo>
                  <a:lnTo>
                    <a:pt x="285036" y="64574"/>
                  </a:lnTo>
                  <a:lnTo>
                    <a:pt x="307427" y="107874"/>
                  </a:lnTo>
                  <a:lnTo>
                    <a:pt x="315467" y="157734"/>
                  </a:lnTo>
                  <a:lnTo>
                    <a:pt x="307427" y="207593"/>
                  </a:lnTo>
                  <a:lnTo>
                    <a:pt x="285036" y="250893"/>
                  </a:lnTo>
                  <a:lnTo>
                    <a:pt x="250893" y="285036"/>
                  </a:lnTo>
                  <a:lnTo>
                    <a:pt x="207593" y="307427"/>
                  </a:lnTo>
                  <a:lnTo>
                    <a:pt x="157734"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pic>
          <p:nvPicPr>
            <p:cNvPr id="58" name="object 58"/>
            <p:cNvPicPr/>
            <p:nvPr/>
          </p:nvPicPr>
          <p:blipFill>
            <a:blip r:embed="rId9" cstate="print"/>
            <a:stretch>
              <a:fillRect/>
            </a:stretch>
          </p:blipFill>
          <p:spPr>
            <a:xfrm>
              <a:off x="4175760" y="3218688"/>
              <a:ext cx="315467" cy="315467"/>
            </a:xfrm>
            <a:prstGeom prst="rect">
              <a:avLst/>
            </a:prstGeom>
          </p:spPr>
        </p:pic>
        <p:sp>
          <p:nvSpPr>
            <p:cNvPr id="59" name="object 59"/>
            <p:cNvSpPr/>
            <p:nvPr/>
          </p:nvSpPr>
          <p:spPr>
            <a:xfrm>
              <a:off x="4175760" y="3218688"/>
              <a:ext cx="315595" cy="315595"/>
            </a:xfrm>
            <a:custGeom>
              <a:avLst/>
              <a:gdLst/>
              <a:ahLst/>
              <a:cxnLst/>
              <a:rect l="l" t="t" r="r" b="b"/>
              <a:pathLst>
                <a:path w="315595" h="315595">
                  <a:moveTo>
                    <a:pt x="0" y="157734"/>
                  </a:moveTo>
                  <a:lnTo>
                    <a:pt x="8040" y="107874"/>
                  </a:lnTo>
                  <a:lnTo>
                    <a:pt x="30431" y="64574"/>
                  </a:lnTo>
                  <a:lnTo>
                    <a:pt x="64574" y="30431"/>
                  </a:lnTo>
                  <a:lnTo>
                    <a:pt x="107874" y="8040"/>
                  </a:lnTo>
                  <a:lnTo>
                    <a:pt x="157734" y="0"/>
                  </a:lnTo>
                  <a:lnTo>
                    <a:pt x="207593" y="8040"/>
                  </a:lnTo>
                  <a:lnTo>
                    <a:pt x="250893" y="30431"/>
                  </a:lnTo>
                  <a:lnTo>
                    <a:pt x="285036" y="64574"/>
                  </a:lnTo>
                  <a:lnTo>
                    <a:pt x="307427" y="107874"/>
                  </a:lnTo>
                  <a:lnTo>
                    <a:pt x="315467" y="157734"/>
                  </a:lnTo>
                  <a:lnTo>
                    <a:pt x="307427" y="207593"/>
                  </a:lnTo>
                  <a:lnTo>
                    <a:pt x="285036" y="250893"/>
                  </a:lnTo>
                  <a:lnTo>
                    <a:pt x="250893" y="285036"/>
                  </a:lnTo>
                  <a:lnTo>
                    <a:pt x="207593" y="307427"/>
                  </a:lnTo>
                  <a:lnTo>
                    <a:pt x="157734" y="315467"/>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grpSp>
      <p:sp>
        <p:nvSpPr>
          <p:cNvPr id="60" name="object 60"/>
          <p:cNvSpPr txBox="1"/>
          <p:nvPr/>
        </p:nvSpPr>
        <p:spPr>
          <a:xfrm>
            <a:off x="4235196" y="3609594"/>
            <a:ext cx="381000" cy="516255"/>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grpSp>
        <p:nvGrpSpPr>
          <p:cNvPr id="61" name="object 61"/>
          <p:cNvGrpSpPr/>
          <p:nvPr/>
        </p:nvGrpSpPr>
        <p:grpSpPr>
          <a:xfrm>
            <a:off x="4192396" y="4177157"/>
            <a:ext cx="321945" cy="321945"/>
            <a:chOff x="4192396" y="4177157"/>
            <a:chExt cx="321945" cy="321945"/>
          </a:xfrm>
        </p:grpSpPr>
        <p:pic>
          <p:nvPicPr>
            <p:cNvPr id="62" name="object 62"/>
            <p:cNvPicPr/>
            <p:nvPr/>
          </p:nvPicPr>
          <p:blipFill>
            <a:blip r:embed="rId9" cstate="print"/>
            <a:stretch>
              <a:fillRect/>
            </a:stretch>
          </p:blipFill>
          <p:spPr>
            <a:xfrm>
              <a:off x="4195571" y="4180332"/>
              <a:ext cx="315467" cy="315468"/>
            </a:xfrm>
            <a:prstGeom prst="rect">
              <a:avLst/>
            </a:prstGeom>
          </p:spPr>
        </p:pic>
        <p:sp>
          <p:nvSpPr>
            <p:cNvPr id="63" name="object 63"/>
            <p:cNvSpPr/>
            <p:nvPr/>
          </p:nvSpPr>
          <p:spPr>
            <a:xfrm>
              <a:off x="4195571" y="4180332"/>
              <a:ext cx="315595" cy="315595"/>
            </a:xfrm>
            <a:custGeom>
              <a:avLst/>
              <a:gdLst/>
              <a:ahLst/>
              <a:cxnLst/>
              <a:rect l="l" t="t" r="r" b="b"/>
              <a:pathLst>
                <a:path w="315595" h="315595">
                  <a:moveTo>
                    <a:pt x="0" y="157734"/>
                  </a:moveTo>
                  <a:lnTo>
                    <a:pt x="8040" y="107874"/>
                  </a:lnTo>
                  <a:lnTo>
                    <a:pt x="30431" y="64574"/>
                  </a:lnTo>
                  <a:lnTo>
                    <a:pt x="64574" y="30431"/>
                  </a:lnTo>
                  <a:lnTo>
                    <a:pt x="107874" y="8040"/>
                  </a:lnTo>
                  <a:lnTo>
                    <a:pt x="157733" y="0"/>
                  </a:lnTo>
                  <a:lnTo>
                    <a:pt x="207593" y="8040"/>
                  </a:lnTo>
                  <a:lnTo>
                    <a:pt x="250893" y="30431"/>
                  </a:lnTo>
                  <a:lnTo>
                    <a:pt x="285036" y="64574"/>
                  </a:lnTo>
                  <a:lnTo>
                    <a:pt x="307427" y="107874"/>
                  </a:lnTo>
                  <a:lnTo>
                    <a:pt x="315467" y="157734"/>
                  </a:lnTo>
                  <a:lnTo>
                    <a:pt x="307427" y="207593"/>
                  </a:lnTo>
                  <a:lnTo>
                    <a:pt x="285036" y="250893"/>
                  </a:lnTo>
                  <a:lnTo>
                    <a:pt x="250893" y="285036"/>
                  </a:lnTo>
                  <a:lnTo>
                    <a:pt x="207593" y="307427"/>
                  </a:lnTo>
                  <a:lnTo>
                    <a:pt x="157733" y="315468"/>
                  </a:lnTo>
                  <a:lnTo>
                    <a:pt x="107874" y="307427"/>
                  </a:lnTo>
                  <a:lnTo>
                    <a:pt x="64574" y="285036"/>
                  </a:lnTo>
                  <a:lnTo>
                    <a:pt x="30431" y="250893"/>
                  </a:lnTo>
                  <a:lnTo>
                    <a:pt x="8040" y="207593"/>
                  </a:lnTo>
                  <a:lnTo>
                    <a:pt x="0" y="157734"/>
                  </a:lnTo>
                  <a:close/>
                </a:path>
              </a:pathLst>
            </a:custGeom>
            <a:ln w="6096">
              <a:solidFill>
                <a:srgbClr val="EC7C30"/>
              </a:solidFill>
            </a:ln>
          </p:spPr>
          <p:txBody>
            <a:bodyPr wrap="square" lIns="0" tIns="0" rIns="0" bIns="0" rtlCol="0"/>
            <a:lstStyle/>
            <a:p>
              <a:endParaRPr/>
            </a:p>
          </p:txBody>
        </p:sp>
      </p:grpSp>
      <p:sp>
        <p:nvSpPr>
          <p:cNvPr id="64" name="object 64"/>
          <p:cNvSpPr txBox="1"/>
          <p:nvPr/>
        </p:nvSpPr>
        <p:spPr>
          <a:xfrm>
            <a:off x="3012948" y="3001517"/>
            <a:ext cx="1097280" cy="574040"/>
          </a:xfrm>
          <a:prstGeom prst="rect">
            <a:avLst/>
          </a:prstGeom>
        </p:spPr>
        <p:txBody>
          <a:bodyPr vert="horz" wrap="square" lIns="0" tIns="12700" rIns="0" bIns="0" rtlCol="0">
            <a:spAutoFit/>
          </a:bodyPr>
          <a:lstStyle/>
          <a:p>
            <a:pPr marL="227329">
              <a:lnSpc>
                <a:spcPct val="100000"/>
              </a:lnSpc>
              <a:spcBef>
                <a:spcPts val="100"/>
              </a:spcBef>
            </a:pPr>
            <a:r>
              <a:rPr sz="3600" spc="-5" dirty="0">
                <a:latin typeface="Calibri"/>
                <a:cs typeface="Calibri"/>
              </a:rPr>
              <a:t>……</a:t>
            </a:r>
            <a:endParaRPr sz="3600">
              <a:latin typeface="Calibri"/>
              <a:cs typeface="Calibri"/>
            </a:endParaRPr>
          </a:p>
        </p:txBody>
      </p:sp>
      <p:sp>
        <p:nvSpPr>
          <p:cNvPr id="65" name="object 65"/>
          <p:cNvSpPr txBox="1"/>
          <p:nvPr/>
        </p:nvSpPr>
        <p:spPr>
          <a:xfrm>
            <a:off x="4558284" y="3001517"/>
            <a:ext cx="1096010" cy="574040"/>
          </a:xfrm>
          <a:prstGeom prst="rect">
            <a:avLst/>
          </a:prstGeom>
        </p:spPr>
        <p:txBody>
          <a:bodyPr vert="horz" wrap="square" lIns="0" tIns="12700" rIns="0" bIns="0" rtlCol="0">
            <a:spAutoFit/>
          </a:bodyPr>
          <a:lstStyle/>
          <a:p>
            <a:pPr marL="264795">
              <a:lnSpc>
                <a:spcPct val="100000"/>
              </a:lnSpc>
              <a:spcBef>
                <a:spcPts val="100"/>
              </a:spcBef>
            </a:pPr>
            <a:r>
              <a:rPr sz="3600" spc="-5" dirty="0">
                <a:latin typeface="Calibri"/>
                <a:cs typeface="Calibri"/>
              </a:rPr>
              <a:t>……</a:t>
            </a:r>
            <a:endParaRPr sz="3600">
              <a:latin typeface="Calibri"/>
              <a:cs typeface="Calibri"/>
            </a:endParaRPr>
          </a:p>
        </p:txBody>
      </p:sp>
      <p:sp>
        <p:nvSpPr>
          <p:cNvPr id="66" name="object 66"/>
          <p:cNvSpPr txBox="1"/>
          <p:nvPr/>
        </p:nvSpPr>
        <p:spPr>
          <a:xfrm>
            <a:off x="721359" y="1635709"/>
            <a:ext cx="2347595" cy="452120"/>
          </a:xfrm>
          <a:prstGeom prst="rect">
            <a:avLst/>
          </a:prstGeom>
        </p:spPr>
        <p:txBody>
          <a:bodyPr vert="horz" wrap="square" lIns="0" tIns="12065" rIns="0" bIns="0" rtlCol="0">
            <a:spAutoFit/>
          </a:bodyPr>
          <a:lstStyle/>
          <a:p>
            <a:pPr marL="63500">
              <a:lnSpc>
                <a:spcPct val="100000"/>
              </a:lnSpc>
              <a:spcBef>
                <a:spcPts val="95"/>
              </a:spcBef>
              <a:tabLst>
                <a:tab pos="1000125" algn="l"/>
                <a:tab pos="1937385" algn="l"/>
              </a:tabLst>
            </a:pPr>
            <a:r>
              <a:rPr sz="4200" spc="97" baseline="-19841" dirty="0">
                <a:latin typeface="Cambria Math"/>
                <a:cs typeface="Cambria Math"/>
              </a:rPr>
              <a:t>𝑥</a:t>
            </a:r>
            <a:r>
              <a:rPr sz="2050" spc="65" dirty="0">
                <a:latin typeface="Cambria Math"/>
                <a:cs typeface="Cambria Math"/>
              </a:rPr>
              <a:t>1	</a:t>
            </a:r>
            <a:r>
              <a:rPr sz="4200" spc="142" baseline="-18849" dirty="0">
                <a:latin typeface="Cambria Math"/>
                <a:cs typeface="Cambria Math"/>
              </a:rPr>
              <a:t>𝑥</a:t>
            </a:r>
            <a:r>
              <a:rPr sz="3075" spc="142" baseline="1355" dirty="0">
                <a:latin typeface="Cambria Math"/>
                <a:cs typeface="Cambria Math"/>
              </a:rPr>
              <a:t>2	</a:t>
            </a:r>
            <a:r>
              <a:rPr sz="4200" spc="142" baseline="-19841" dirty="0">
                <a:latin typeface="Cambria Math"/>
                <a:cs typeface="Cambria Math"/>
              </a:rPr>
              <a:t>𝑥</a:t>
            </a:r>
            <a:r>
              <a:rPr sz="2050" spc="95" dirty="0">
                <a:latin typeface="Cambria Math"/>
                <a:cs typeface="Cambria Math"/>
              </a:rPr>
              <a:t>3</a:t>
            </a:r>
            <a:endParaRPr sz="2050">
              <a:latin typeface="Cambria Math"/>
              <a:cs typeface="Cambria Math"/>
            </a:endParaRPr>
          </a:p>
        </p:txBody>
      </p:sp>
      <p:sp>
        <p:nvSpPr>
          <p:cNvPr id="67" name="object 67"/>
          <p:cNvSpPr txBox="1"/>
          <p:nvPr/>
        </p:nvSpPr>
        <p:spPr>
          <a:xfrm>
            <a:off x="4173601" y="1626235"/>
            <a:ext cx="422275" cy="452120"/>
          </a:xfrm>
          <a:prstGeom prst="rect">
            <a:avLst/>
          </a:prstGeom>
        </p:spPr>
        <p:txBody>
          <a:bodyPr vert="horz" wrap="square" lIns="0" tIns="12065" rIns="0" bIns="0" rtlCol="0">
            <a:spAutoFit/>
          </a:bodyPr>
          <a:lstStyle/>
          <a:p>
            <a:pPr marL="38100">
              <a:lnSpc>
                <a:spcPct val="100000"/>
              </a:lnSpc>
              <a:spcBef>
                <a:spcPts val="95"/>
              </a:spcBef>
            </a:pPr>
            <a:r>
              <a:rPr sz="4200" spc="187" baseline="-19841" dirty="0">
                <a:latin typeface="Cambria Math"/>
                <a:cs typeface="Cambria Math"/>
              </a:rPr>
              <a:t>𝑥</a:t>
            </a:r>
            <a:r>
              <a:rPr sz="2050" spc="125" dirty="0">
                <a:latin typeface="Cambria Math"/>
                <a:cs typeface="Cambria Math"/>
              </a:rPr>
              <a:t>𝑟</a:t>
            </a:r>
            <a:endParaRPr sz="2050">
              <a:latin typeface="Cambria Math"/>
              <a:cs typeface="Cambria Math"/>
            </a:endParaRPr>
          </a:p>
        </p:txBody>
      </p:sp>
      <p:sp>
        <p:nvSpPr>
          <p:cNvPr id="68" name="object 68"/>
          <p:cNvSpPr txBox="1"/>
          <p:nvPr/>
        </p:nvSpPr>
        <p:spPr>
          <a:xfrm>
            <a:off x="5725921" y="1633804"/>
            <a:ext cx="455295" cy="452120"/>
          </a:xfrm>
          <a:prstGeom prst="rect">
            <a:avLst/>
          </a:prstGeom>
        </p:spPr>
        <p:txBody>
          <a:bodyPr vert="horz" wrap="square" lIns="0" tIns="12065" rIns="0" bIns="0" rtlCol="0">
            <a:spAutoFit/>
          </a:bodyPr>
          <a:lstStyle/>
          <a:p>
            <a:pPr marL="38100">
              <a:lnSpc>
                <a:spcPct val="100000"/>
              </a:lnSpc>
              <a:spcBef>
                <a:spcPts val="95"/>
              </a:spcBef>
            </a:pPr>
            <a:r>
              <a:rPr sz="4200" spc="135" baseline="-19841" dirty="0">
                <a:latin typeface="Cambria Math"/>
                <a:cs typeface="Cambria Math"/>
              </a:rPr>
              <a:t>𝑥</a:t>
            </a:r>
            <a:r>
              <a:rPr sz="2050" spc="90" dirty="0">
                <a:latin typeface="Cambria Math"/>
                <a:cs typeface="Cambria Math"/>
              </a:rPr>
              <a:t>𝑅</a:t>
            </a:r>
            <a:endParaRPr sz="2050">
              <a:latin typeface="Cambria Math"/>
              <a:cs typeface="Cambria Math"/>
            </a:endParaRPr>
          </a:p>
        </p:txBody>
      </p:sp>
      <p:sp>
        <p:nvSpPr>
          <p:cNvPr id="69" name="object 69"/>
          <p:cNvSpPr txBox="1"/>
          <p:nvPr/>
        </p:nvSpPr>
        <p:spPr>
          <a:xfrm>
            <a:off x="1585975" y="5641949"/>
            <a:ext cx="116839" cy="336550"/>
          </a:xfrm>
          <a:prstGeom prst="rect">
            <a:avLst/>
          </a:prstGeom>
        </p:spPr>
        <p:txBody>
          <a:bodyPr vert="horz" wrap="square" lIns="0" tIns="11430" rIns="0" bIns="0" rtlCol="0">
            <a:spAutoFit/>
          </a:bodyPr>
          <a:lstStyle/>
          <a:p>
            <a:pPr marL="12700">
              <a:lnSpc>
                <a:spcPct val="100000"/>
              </a:lnSpc>
              <a:spcBef>
                <a:spcPts val="90"/>
              </a:spcBef>
            </a:pPr>
            <a:r>
              <a:rPr sz="2050" spc="204" dirty="0">
                <a:latin typeface="Cambria Math"/>
                <a:cs typeface="Cambria Math"/>
              </a:rPr>
              <a:t>𝑖</a:t>
            </a:r>
            <a:endParaRPr sz="2050">
              <a:latin typeface="Cambria Math"/>
              <a:cs typeface="Cambria Math"/>
            </a:endParaRPr>
          </a:p>
        </p:txBody>
      </p:sp>
      <p:sp>
        <p:nvSpPr>
          <p:cNvPr id="70" name="object 70"/>
          <p:cNvSpPr txBox="1"/>
          <p:nvPr/>
        </p:nvSpPr>
        <p:spPr>
          <a:xfrm>
            <a:off x="1374647" y="5457545"/>
            <a:ext cx="842010" cy="452120"/>
          </a:xfrm>
          <a:prstGeom prst="rect">
            <a:avLst/>
          </a:prstGeom>
        </p:spPr>
        <p:txBody>
          <a:bodyPr vert="horz" wrap="square" lIns="0" tIns="12065" rIns="0" bIns="0" rtlCol="0">
            <a:spAutoFit/>
          </a:bodyPr>
          <a:lstStyle/>
          <a:p>
            <a:pPr marL="38100">
              <a:lnSpc>
                <a:spcPct val="100000"/>
              </a:lnSpc>
              <a:spcBef>
                <a:spcPts val="95"/>
              </a:spcBef>
            </a:pPr>
            <a:r>
              <a:rPr sz="2800" spc="125" dirty="0">
                <a:latin typeface="Cambria Math"/>
                <a:cs typeface="Cambria Math"/>
              </a:rPr>
              <a:t>𝑥</a:t>
            </a:r>
            <a:r>
              <a:rPr sz="3075" spc="187" baseline="31165" dirty="0">
                <a:latin typeface="Cambria Math"/>
                <a:cs typeface="Cambria Math"/>
              </a:rPr>
              <a:t>𝑟</a:t>
            </a:r>
            <a:r>
              <a:rPr sz="3075" spc="652" baseline="31165"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71" name="object 71"/>
          <p:cNvSpPr/>
          <p:nvPr/>
        </p:nvSpPr>
        <p:spPr>
          <a:xfrm>
            <a:off x="2278252" y="5711190"/>
            <a:ext cx="1205865" cy="22860"/>
          </a:xfrm>
          <a:custGeom>
            <a:avLst/>
            <a:gdLst/>
            <a:ahLst/>
            <a:cxnLst/>
            <a:rect l="l" t="t" r="r" b="b"/>
            <a:pathLst>
              <a:path w="1205864" h="22860">
                <a:moveTo>
                  <a:pt x="1205484" y="0"/>
                </a:moveTo>
                <a:lnTo>
                  <a:pt x="0" y="0"/>
                </a:lnTo>
                <a:lnTo>
                  <a:pt x="0" y="22860"/>
                </a:lnTo>
                <a:lnTo>
                  <a:pt x="1205484" y="22860"/>
                </a:lnTo>
                <a:lnTo>
                  <a:pt x="1205484" y="0"/>
                </a:lnTo>
                <a:close/>
              </a:path>
            </a:pathLst>
          </a:custGeom>
          <a:solidFill>
            <a:srgbClr val="000000"/>
          </a:solidFill>
        </p:spPr>
        <p:txBody>
          <a:bodyPr wrap="square" lIns="0" tIns="0" rIns="0" bIns="0" rtlCol="0"/>
          <a:lstStyle/>
          <a:p>
            <a:endParaRPr/>
          </a:p>
        </p:txBody>
      </p:sp>
      <p:sp>
        <p:nvSpPr>
          <p:cNvPr id="72" name="object 72"/>
          <p:cNvSpPr txBox="1"/>
          <p:nvPr/>
        </p:nvSpPr>
        <p:spPr>
          <a:xfrm>
            <a:off x="2451861" y="5372201"/>
            <a:ext cx="116839" cy="336550"/>
          </a:xfrm>
          <a:prstGeom prst="rect">
            <a:avLst/>
          </a:prstGeom>
        </p:spPr>
        <p:txBody>
          <a:bodyPr vert="horz" wrap="square" lIns="0" tIns="11430" rIns="0" bIns="0" rtlCol="0">
            <a:spAutoFit/>
          </a:bodyPr>
          <a:lstStyle/>
          <a:p>
            <a:pPr marL="12700">
              <a:lnSpc>
                <a:spcPct val="100000"/>
              </a:lnSpc>
              <a:spcBef>
                <a:spcPts val="90"/>
              </a:spcBef>
            </a:pPr>
            <a:r>
              <a:rPr sz="2050" spc="204" dirty="0">
                <a:latin typeface="Cambria Math"/>
                <a:cs typeface="Cambria Math"/>
              </a:rPr>
              <a:t>𝑖</a:t>
            </a:r>
            <a:endParaRPr sz="2050">
              <a:latin typeface="Cambria Math"/>
              <a:cs typeface="Cambria Math"/>
            </a:endParaRPr>
          </a:p>
        </p:txBody>
      </p:sp>
      <p:sp>
        <p:nvSpPr>
          <p:cNvPr id="73" name="object 73"/>
          <p:cNvSpPr txBox="1"/>
          <p:nvPr/>
        </p:nvSpPr>
        <p:spPr>
          <a:xfrm>
            <a:off x="2240533" y="5189346"/>
            <a:ext cx="1257300" cy="452120"/>
          </a:xfrm>
          <a:prstGeom prst="rect">
            <a:avLst/>
          </a:prstGeom>
        </p:spPr>
        <p:txBody>
          <a:bodyPr vert="horz" wrap="square" lIns="0" tIns="12065" rIns="0" bIns="0" rtlCol="0">
            <a:spAutoFit/>
          </a:bodyPr>
          <a:lstStyle/>
          <a:p>
            <a:pPr marL="38100">
              <a:lnSpc>
                <a:spcPct val="100000"/>
              </a:lnSpc>
              <a:spcBef>
                <a:spcPts val="95"/>
              </a:spcBef>
            </a:pPr>
            <a:r>
              <a:rPr sz="2800" spc="125" dirty="0">
                <a:latin typeface="Cambria Math"/>
                <a:cs typeface="Cambria Math"/>
              </a:rPr>
              <a:t>𝑥</a:t>
            </a:r>
            <a:r>
              <a:rPr sz="3075" spc="187" baseline="31165" dirty="0">
                <a:latin typeface="Cambria Math"/>
                <a:cs typeface="Cambria Math"/>
              </a:rPr>
              <a:t>𝑟</a:t>
            </a:r>
            <a:r>
              <a:rPr sz="3075" spc="465" baseline="31165" dirty="0">
                <a:latin typeface="Cambria Math"/>
                <a:cs typeface="Cambria Math"/>
              </a:rPr>
              <a:t> </a:t>
            </a:r>
            <a:r>
              <a:rPr sz="2800" spc="-5" dirty="0">
                <a:latin typeface="Cambria Math"/>
                <a:cs typeface="Cambria Math"/>
              </a:rPr>
              <a:t>−</a:t>
            </a:r>
            <a:r>
              <a:rPr sz="2800" spc="-25" dirty="0">
                <a:latin typeface="Cambria Math"/>
                <a:cs typeface="Cambria Math"/>
              </a:rPr>
              <a:t> </a:t>
            </a:r>
            <a:r>
              <a:rPr sz="2800" spc="25" dirty="0">
                <a:latin typeface="Cambria Math"/>
                <a:cs typeface="Cambria Math"/>
              </a:rPr>
              <a:t>𝑚</a:t>
            </a:r>
            <a:r>
              <a:rPr sz="3075" spc="37" baseline="-16260" dirty="0">
                <a:latin typeface="Cambria Math"/>
                <a:cs typeface="Cambria Math"/>
              </a:rPr>
              <a:t>𝑖</a:t>
            </a:r>
            <a:endParaRPr sz="3075" baseline="-16260">
              <a:latin typeface="Cambria Math"/>
              <a:cs typeface="Cambria Math"/>
            </a:endParaRPr>
          </a:p>
        </p:txBody>
      </p:sp>
      <p:sp>
        <p:nvSpPr>
          <p:cNvPr id="74" name="object 74"/>
          <p:cNvSpPr txBox="1"/>
          <p:nvPr/>
        </p:nvSpPr>
        <p:spPr>
          <a:xfrm>
            <a:off x="2694685" y="5695289"/>
            <a:ext cx="350520" cy="452120"/>
          </a:xfrm>
          <a:prstGeom prst="rect">
            <a:avLst/>
          </a:prstGeom>
        </p:spPr>
        <p:txBody>
          <a:bodyPr vert="horz" wrap="square" lIns="0" tIns="12065" rIns="0" bIns="0" rtlCol="0">
            <a:spAutoFit/>
          </a:bodyPr>
          <a:lstStyle/>
          <a:p>
            <a:pPr marL="38100">
              <a:lnSpc>
                <a:spcPct val="100000"/>
              </a:lnSpc>
              <a:spcBef>
                <a:spcPts val="95"/>
              </a:spcBef>
            </a:pPr>
            <a:r>
              <a:rPr sz="2800" spc="-70" dirty="0">
                <a:latin typeface="Cambria Math"/>
                <a:cs typeface="Cambria Math"/>
              </a:rPr>
              <a:t>𝜎</a:t>
            </a:r>
            <a:r>
              <a:rPr sz="3075" spc="-104" baseline="-16260" dirty="0">
                <a:latin typeface="Cambria Math"/>
                <a:cs typeface="Cambria Math"/>
              </a:rPr>
              <a:t>𝑖</a:t>
            </a:r>
            <a:endParaRPr sz="3075" baseline="-16260">
              <a:latin typeface="Cambria Math"/>
              <a:cs typeface="Cambria Math"/>
            </a:endParaRPr>
          </a:p>
        </p:txBody>
      </p:sp>
      <p:pic>
        <p:nvPicPr>
          <p:cNvPr id="75" name="object 75"/>
          <p:cNvPicPr/>
          <p:nvPr/>
        </p:nvPicPr>
        <p:blipFill>
          <a:blip r:embed="rId15" cstate="print"/>
          <a:stretch>
            <a:fillRect/>
          </a:stretch>
        </p:blipFill>
        <p:spPr>
          <a:xfrm>
            <a:off x="3779520" y="5291328"/>
            <a:ext cx="4515612" cy="830580"/>
          </a:xfrm>
          <a:prstGeom prst="rect">
            <a:avLst/>
          </a:prstGeom>
        </p:spPr>
      </p:pic>
      <p:sp>
        <p:nvSpPr>
          <p:cNvPr id="76" name="object 76"/>
          <p:cNvSpPr txBox="1"/>
          <p:nvPr/>
        </p:nvSpPr>
        <p:spPr>
          <a:xfrm>
            <a:off x="3779520" y="5291328"/>
            <a:ext cx="4516120" cy="830580"/>
          </a:xfrm>
          <a:prstGeom prst="rect">
            <a:avLst/>
          </a:prstGeom>
          <a:ln w="6096">
            <a:solidFill>
              <a:srgbClr val="FFC000"/>
            </a:solidFill>
          </a:ln>
        </p:spPr>
        <p:txBody>
          <a:bodyPr vert="horz" wrap="square" lIns="0" tIns="27305" rIns="0" bIns="0" rtlCol="0">
            <a:spAutoFit/>
          </a:bodyPr>
          <a:lstStyle/>
          <a:p>
            <a:pPr marL="92075" marR="135255">
              <a:lnSpc>
                <a:spcPct val="100000"/>
              </a:lnSpc>
              <a:spcBef>
                <a:spcPts val="215"/>
              </a:spcBef>
            </a:pPr>
            <a:r>
              <a:rPr sz="2400" spc="-5" dirty="0">
                <a:latin typeface="Calibri"/>
                <a:cs typeface="Calibri"/>
              </a:rPr>
              <a:t>The </a:t>
            </a:r>
            <a:r>
              <a:rPr sz="2400" dirty="0">
                <a:latin typeface="Calibri"/>
                <a:cs typeface="Calibri"/>
              </a:rPr>
              <a:t>means </a:t>
            </a:r>
            <a:r>
              <a:rPr sz="2400" spc="-5" dirty="0">
                <a:latin typeface="Calibri"/>
                <a:cs typeface="Calibri"/>
              </a:rPr>
              <a:t>of </a:t>
            </a:r>
            <a:r>
              <a:rPr sz="2400" dirty="0">
                <a:latin typeface="Calibri"/>
                <a:cs typeface="Calibri"/>
              </a:rPr>
              <a:t>all </a:t>
            </a:r>
            <a:r>
              <a:rPr sz="2400" spc="-5" dirty="0">
                <a:latin typeface="Calibri"/>
                <a:cs typeface="Calibri"/>
              </a:rPr>
              <a:t>dimensions </a:t>
            </a:r>
            <a:r>
              <a:rPr sz="2400" spc="-10" dirty="0">
                <a:latin typeface="Calibri"/>
                <a:cs typeface="Calibri"/>
              </a:rPr>
              <a:t>are </a:t>
            </a:r>
            <a:r>
              <a:rPr sz="2400" dirty="0">
                <a:latin typeface="Calibri"/>
                <a:cs typeface="Calibri"/>
              </a:rPr>
              <a:t>0, </a:t>
            </a:r>
            <a:r>
              <a:rPr sz="2400" spc="-530" dirty="0">
                <a:latin typeface="Calibri"/>
                <a:cs typeface="Calibri"/>
              </a:rPr>
              <a:t> </a:t>
            </a:r>
            <a:r>
              <a:rPr sz="2400" dirty="0">
                <a:latin typeface="Calibri"/>
                <a:cs typeface="Calibri"/>
              </a:rPr>
              <a:t>and</a:t>
            </a:r>
            <a:r>
              <a:rPr sz="2400" spc="-10" dirty="0">
                <a:latin typeface="Calibri"/>
                <a:cs typeface="Calibri"/>
              </a:rPr>
              <a:t> </a:t>
            </a:r>
            <a:r>
              <a:rPr sz="2400" dirty="0">
                <a:latin typeface="Calibri"/>
                <a:cs typeface="Calibri"/>
              </a:rPr>
              <a:t>the </a:t>
            </a:r>
            <a:r>
              <a:rPr sz="2400" spc="-5" dirty="0">
                <a:latin typeface="Calibri"/>
                <a:cs typeface="Calibri"/>
              </a:rPr>
              <a:t>variances</a:t>
            </a:r>
            <a:r>
              <a:rPr sz="2400" spc="-25" dirty="0">
                <a:latin typeface="Calibri"/>
                <a:cs typeface="Calibri"/>
              </a:rPr>
              <a:t> </a:t>
            </a:r>
            <a:r>
              <a:rPr sz="2400" spc="-10" dirty="0">
                <a:latin typeface="Calibri"/>
                <a:cs typeface="Calibri"/>
              </a:rPr>
              <a:t>are</a:t>
            </a:r>
            <a:r>
              <a:rPr sz="2400" dirty="0">
                <a:latin typeface="Calibri"/>
                <a:cs typeface="Calibri"/>
              </a:rPr>
              <a:t> all</a:t>
            </a:r>
            <a:r>
              <a:rPr sz="2400" spc="-20" dirty="0">
                <a:latin typeface="Calibri"/>
                <a:cs typeface="Calibri"/>
              </a:rPr>
              <a:t> </a:t>
            </a:r>
            <a:r>
              <a:rPr sz="2400" dirty="0">
                <a:latin typeface="Calibri"/>
                <a:cs typeface="Calibri"/>
              </a:rPr>
              <a:t>1</a:t>
            </a:r>
            <a:endParaRPr sz="2400">
              <a:latin typeface="Calibri"/>
              <a:cs typeface="Calibri"/>
            </a:endParaRPr>
          </a:p>
        </p:txBody>
      </p:sp>
      <p:grpSp>
        <p:nvGrpSpPr>
          <p:cNvPr id="77" name="object 77"/>
          <p:cNvGrpSpPr/>
          <p:nvPr/>
        </p:nvGrpSpPr>
        <p:grpSpPr>
          <a:xfrm>
            <a:off x="524255" y="3128772"/>
            <a:ext cx="5806440" cy="2142490"/>
            <a:chOff x="524255" y="3128772"/>
            <a:chExt cx="5806440" cy="2142490"/>
          </a:xfrm>
        </p:grpSpPr>
        <p:sp>
          <p:nvSpPr>
            <p:cNvPr id="78" name="object 78"/>
            <p:cNvSpPr/>
            <p:nvPr/>
          </p:nvSpPr>
          <p:spPr>
            <a:xfrm>
              <a:off x="553211" y="3166872"/>
              <a:ext cx="5748655" cy="434340"/>
            </a:xfrm>
            <a:custGeom>
              <a:avLst/>
              <a:gdLst/>
              <a:ahLst/>
              <a:cxnLst/>
              <a:rect l="l" t="t" r="r" b="b"/>
              <a:pathLst>
                <a:path w="5748655" h="434339">
                  <a:moveTo>
                    <a:pt x="0" y="434339"/>
                  </a:moveTo>
                  <a:lnTo>
                    <a:pt x="5748528" y="434339"/>
                  </a:lnTo>
                  <a:lnTo>
                    <a:pt x="5748528" y="0"/>
                  </a:lnTo>
                  <a:lnTo>
                    <a:pt x="0" y="0"/>
                  </a:lnTo>
                  <a:lnTo>
                    <a:pt x="0" y="434339"/>
                  </a:lnTo>
                  <a:close/>
                </a:path>
              </a:pathLst>
            </a:custGeom>
            <a:ln w="57912">
              <a:solidFill>
                <a:srgbClr val="00AF50"/>
              </a:solidFill>
            </a:ln>
          </p:spPr>
          <p:txBody>
            <a:bodyPr wrap="square" lIns="0" tIns="0" rIns="0" bIns="0" rtlCol="0"/>
            <a:lstStyle/>
            <a:p>
              <a:endParaRPr/>
            </a:p>
          </p:txBody>
        </p:sp>
        <p:sp>
          <p:nvSpPr>
            <p:cNvPr id="79" name="object 79"/>
            <p:cNvSpPr/>
            <p:nvPr/>
          </p:nvSpPr>
          <p:spPr>
            <a:xfrm>
              <a:off x="4075176" y="3166872"/>
              <a:ext cx="523240" cy="419100"/>
            </a:xfrm>
            <a:custGeom>
              <a:avLst/>
              <a:gdLst/>
              <a:ahLst/>
              <a:cxnLst/>
              <a:rect l="l" t="t" r="r" b="b"/>
              <a:pathLst>
                <a:path w="523239" h="419100">
                  <a:moveTo>
                    <a:pt x="0" y="419100"/>
                  </a:moveTo>
                  <a:lnTo>
                    <a:pt x="522731" y="419100"/>
                  </a:lnTo>
                  <a:lnTo>
                    <a:pt x="522731" y="0"/>
                  </a:lnTo>
                  <a:lnTo>
                    <a:pt x="0" y="0"/>
                  </a:lnTo>
                  <a:lnTo>
                    <a:pt x="0" y="419100"/>
                  </a:lnTo>
                  <a:close/>
                </a:path>
              </a:pathLst>
            </a:custGeom>
            <a:ln w="76200">
              <a:solidFill>
                <a:srgbClr val="FF0000"/>
              </a:solidFill>
            </a:ln>
          </p:spPr>
          <p:txBody>
            <a:bodyPr wrap="square" lIns="0" tIns="0" rIns="0" bIns="0" rtlCol="0"/>
            <a:lstStyle/>
            <a:p>
              <a:endParaRPr/>
            </a:p>
          </p:txBody>
        </p:sp>
        <p:sp>
          <p:nvSpPr>
            <p:cNvPr id="80" name="object 80"/>
            <p:cNvSpPr/>
            <p:nvPr/>
          </p:nvSpPr>
          <p:spPr>
            <a:xfrm>
              <a:off x="3007613" y="3322955"/>
              <a:ext cx="1079500" cy="1948180"/>
            </a:xfrm>
            <a:custGeom>
              <a:avLst/>
              <a:gdLst/>
              <a:ahLst/>
              <a:cxnLst/>
              <a:rect l="l" t="t" r="r" b="b"/>
              <a:pathLst>
                <a:path w="1079500" h="1948179">
                  <a:moveTo>
                    <a:pt x="0" y="1821307"/>
                  </a:moveTo>
                  <a:lnTo>
                    <a:pt x="18287" y="1947799"/>
                  </a:lnTo>
                  <a:lnTo>
                    <a:pt x="102387" y="1863344"/>
                  </a:lnTo>
                  <a:lnTo>
                    <a:pt x="66293" y="1863344"/>
                  </a:lnTo>
                  <a:lnTo>
                    <a:pt x="30225" y="1851406"/>
                  </a:lnTo>
                  <a:lnTo>
                    <a:pt x="36194" y="1833301"/>
                  </a:lnTo>
                  <a:lnTo>
                    <a:pt x="0" y="1821307"/>
                  </a:lnTo>
                  <a:close/>
                </a:path>
                <a:path w="1079500" h="1948179">
                  <a:moveTo>
                    <a:pt x="36194" y="1833301"/>
                  </a:moveTo>
                  <a:lnTo>
                    <a:pt x="30225" y="1851406"/>
                  </a:lnTo>
                  <a:lnTo>
                    <a:pt x="66293" y="1863344"/>
                  </a:lnTo>
                  <a:lnTo>
                    <a:pt x="72377" y="1845291"/>
                  </a:lnTo>
                  <a:lnTo>
                    <a:pt x="36194" y="1833301"/>
                  </a:lnTo>
                  <a:close/>
                </a:path>
                <a:path w="1079500" h="1948179">
                  <a:moveTo>
                    <a:pt x="72377" y="1845291"/>
                  </a:moveTo>
                  <a:lnTo>
                    <a:pt x="66293" y="1863344"/>
                  </a:lnTo>
                  <a:lnTo>
                    <a:pt x="102387" y="1863344"/>
                  </a:lnTo>
                  <a:lnTo>
                    <a:pt x="108458" y="1857248"/>
                  </a:lnTo>
                  <a:lnTo>
                    <a:pt x="72377" y="1845291"/>
                  </a:lnTo>
                  <a:close/>
                </a:path>
                <a:path w="1079500" h="1948179">
                  <a:moveTo>
                    <a:pt x="1069721" y="0"/>
                  </a:moveTo>
                  <a:lnTo>
                    <a:pt x="1012444" y="14732"/>
                  </a:lnTo>
                  <a:lnTo>
                    <a:pt x="953897" y="33020"/>
                  </a:lnTo>
                  <a:lnTo>
                    <a:pt x="909320" y="51308"/>
                  </a:lnTo>
                  <a:lnTo>
                    <a:pt x="863853" y="74930"/>
                  </a:lnTo>
                  <a:lnTo>
                    <a:pt x="818007" y="105410"/>
                  </a:lnTo>
                  <a:lnTo>
                    <a:pt x="787019" y="130175"/>
                  </a:lnTo>
                  <a:lnTo>
                    <a:pt x="755903" y="159004"/>
                  </a:lnTo>
                  <a:lnTo>
                    <a:pt x="724408" y="192024"/>
                  </a:lnTo>
                  <a:lnTo>
                    <a:pt x="692785" y="229870"/>
                  </a:lnTo>
                  <a:lnTo>
                    <a:pt x="660653" y="272923"/>
                  </a:lnTo>
                  <a:lnTo>
                    <a:pt x="628141" y="321564"/>
                  </a:lnTo>
                  <a:lnTo>
                    <a:pt x="595376" y="376174"/>
                  </a:lnTo>
                  <a:lnTo>
                    <a:pt x="561975" y="437007"/>
                  </a:lnTo>
                  <a:lnTo>
                    <a:pt x="528193" y="504317"/>
                  </a:lnTo>
                  <a:lnTo>
                    <a:pt x="511048" y="540258"/>
                  </a:lnTo>
                  <a:lnTo>
                    <a:pt x="493902" y="577596"/>
                  </a:lnTo>
                  <a:lnTo>
                    <a:pt x="476503" y="616204"/>
                  </a:lnTo>
                  <a:lnTo>
                    <a:pt x="459105" y="656209"/>
                  </a:lnTo>
                  <a:lnTo>
                    <a:pt x="441578" y="697611"/>
                  </a:lnTo>
                  <a:lnTo>
                    <a:pt x="423925" y="740156"/>
                  </a:lnTo>
                  <a:lnTo>
                    <a:pt x="406273" y="783971"/>
                  </a:lnTo>
                  <a:lnTo>
                    <a:pt x="388493" y="828802"/>
                  </a:lnTo>
                  <a:lnTo>
                    <a:pt x="370586" y="874649"/>
                  </a:lnTo>
                  <a:lnTo>
                    <a:pt x="352678" y="921639"/>
                  </a:lnTo>
                  <a:lnTo>
                    <a:pt x="334518" y="969645"/>
                  </a:lnTo>
                  <a:lnTo>
                    <a:pt x="316357" y="1018540"/>
                  </a:lnTo>
                  <a:lnTo>
                    <a:pt x="298069" y="1068324"/>
                  </a:lnTo>
                  <a:lnTo>
                    <a:pt x="261493" y="1170305"/>
                  </a:lnTo>
                  <a:lnTo>
                    <a:pt x="243078" y="1222375"/>
                  </a:lnTo>
                  <a:lnTo>
                    <a:pt x="220292" y="1287780"/>
                  </a:lnTo>
                  <a:lnTo>
                    <a:pt x="206121" y="1328547"/>
                  </a:lnTo>
                  <a:lnTo>
                    <a:pt x="187579" y="1382522"/>
                  </a:lnTo>
                  <a:lnTo>
                    <a:pt x="150241" y="1491869"/>
                  </a:lnTo>
                  <a:lnTo>
                    <a:pt x="112903" y="1602867"/>
                  </a:lnTo>
                  <a:lnTo>
                    <a:pt x="75311" y="1715262"/>
                  </a:lnTo>
                  <a:lnTo>
                    <a:pt x="36194" y="1833301"/>
                  </a:lnTo>
                  <a:lnTo>
                    <a:pt x="72377" y="1845291"/>
                  </a:lnTo>
                  <a:lnTo>
                    <a:pt x="74041" y="1840357"/>
                  </a:lnTo>
                  <a:lnTo>
                    <a:pt x="111506" y="1727327"/>
                  </a:lnTo>
                  <a:lnTo>
                    <a:pt x="148971" y="1615059"/>
                  </a:lnTo>
                  <a:lnTo>
                    <a:pt x="186266" y="1504188"/>
                  </a:lnTo>
                  <a:lnTo>
                    <a:pt x="223519" y="1394841"/>
                  </a:lnTo>
                  <a:lnTo>
                    <a:pt x="242062" y="1340993"/>
                  </a:lnTo>
                  <a:lnTo>
                    <a:pt x="260559" y="1287780"/>
                  </a:lnTo>
                  <a:lnTo>
                    <a:pt x="260648" y="1287653"/>
                  </a:lnTo>
                  <a:lnTo>
                    <a:pt x="279019" y="1235075"/>
                  </a:lnTo>
                  <a:lnTo>
                    <a:pt x="297389" y="1183132"/>
                  </a:lnTo>
                  <a:lnTo>
                    <a:pt x="315722" y="1131824"/>
                  </a:lnTo>
                  <a:lnTo>
                    <a:pt x="333964" y="1081405"/>
                  </a:lnTo>
                  <a:lnTo>
                    <a:pt x="352124" y="1031748"/>
                  </a:lnTo>
                  <a:lnTo>
                    <a:pt x="370157" y="983107"/>
                  </a:lnTo>
                  <a:lnTo>
                    <a:pt x="388238" y="935228"/>
                  </a:lnTo>
                  <a:lnTo>
                    <a:pt x="406097" y="888492"/>
                  </a:lnTo>
                  <a:lnTo>
                    <a:pt x="423876" y="842772"/>
                  </a:lnTo>
                  <a:lnTo>
                    <a:pt x="441655" y="798068"/>
                  </a:lnTo>
                  <a:lnTo>
                    <a:pt x="459180" y="754634"/>
                  </a:lnTo>
                  <a:lnTo>
                    <a:pt x="476758" y="712343"/>
                  </a:lnTo>
                  <a:lnTo>
                    <a:pt x="494103" y="671322"/>
                  </a:lnTo>
                  <a:lnTo>
                    <a:pt x="511373" y="631698"/>
                  </a:lnTo>
                  <a:lnTo>
                    <a:pt x="528516" y="593344"/>
                  </a:lnTo>
                  <a:lnTo>
                    <a:pt x="545475" y="556514"/>
                  </a:lnTo>
                  <a:lnTo>
                    <a:pt x="562422" y="521081"/>
                  </a:lnTo>
                  <a:lnTo>
                    <a:pt x="579121" y="487172"/>
                  </a:lnTo>
                  <a:lnTo>
                    <a:pt x="595757" y="454533"/>
                  </a:lnTo>
                  <a:lnTo>
                    <a:pt x="612139" y="423926"/>
                  </a:lnTo>
                  <a:lnTo>
                    <a:pt x="628380" y="395224"/>
                  </a:lnTo>
                  <a:lnTo>
                    <a:pt x="644426" y="367919"/>
                  </a:lnTo>
                  <a:lnTo>
                    <a:pt x="660292" y="342138"/>
                  </a:lnTo>
                  <a:lnTo>
                    <a:pt x="676027" y="317881"/>
                  </a:lnTo>
                  <a:lnTo>
                    <a:pt x="691896" y="294767"/>
                  </a:lnTo>
                  <a:lnTo>
                    <a:pt x="707389" y="273304"/>
                  </a:lnTo>
                  <a:lnTo>
                    <a:pt x="707521" y="273304"/>
                  </a:lnTo>
                  <a:lnTo>
                    <a:pt x="722757" y="253237"/>
                  </a:lnTo>
                  <a:lnTo>
                    <a:pt x="722916" y="253237"/>
                  </a:lnTo>
                  <a:lnTo>
                    <a:pt x="737687" y="235077"/>
                  </a:lnTo>
                  <a:lnTo>
                    <a:pt x="753110" y="217170"/>
                  </a:lnTo>
                  <a:lnTo>
                    <a:pt x="767969" y="200914"/>
                  </a:lnTo>
                  <a:lnTo>
                    <a:pt x="782453" y="186309"/>
                  </a:lnTo>
                  <a:lnTo>
                    <a:pt x="797162" y="172212"/>
                  </a:lnTo>
                  <a:lnTo>
                    <a:pt x="811733" y="159258"/>
                  </a:lnTo>
                  <a:lnTo>
                    <a:pt x="811530" y="159258"/>
                  </a:lnTo>
                  <a:lnTo>
                    <a:pt x="826052" y="147320"/>
                  </a:lnTo>
                  <a:lnTo>
                    <a:pt x="840499" y="136144"/>
                  </a:lnTo>
                  <a:lnTo>
                    <a:pt x="840994" y="135762"/>
                  </a:lnTo>
                  <a:lnTo>
                    <a:pt x="855218" y="125603"/>
                  </a:lnTo>
                  <a:lnTo>
                    <a:pt x="855348" y="125603"/>
                  </a:lnTo>
                  <a:lnTo>
                    <a:pt x="869314" y="116332"/>
                  </a:lnTo>
                  <a:lnTo>
                    <a:pt x="882921" y="107950"/>
                  </a:lnTo>
                  <a:lnTo>
                    <a:pt x="882776" y="107950"/>
                  </a:lnTo>
                  <a:lnTo>
                    <a:pt x="897509" y="99822"/>
                  </a:lnTo>
                  <a:lnTo>
                    <a:pt x="911123" y="92710"/>
                  </a:lnTo>
                  <a:lnTo>
                    <a:pt x="910844" y="92710"/>
                  </a:lnTo>
                  <a:lnTo>
                    <a:pt x="925178" y="85979"/>
                  </a:lnTo>
                  <a:lnTo>
                    <a:pt x="924940" y="85979"/>
                  </a:lnTo>
                  <a:lnTo>
                    <a:pt x="938550" y="80010"/>
                  </a:lnTo>
                  <a:lnTo>
                    <a:pt x="939419" y="79629"/>
                  </a:lnTo>
                  <a:lnTo>
                    <a:pt x="967359" y="68707"/>
                  </a:lnTo>
                  <a:lnTo>
                    <a:pt x="967602" y="68707"/>
                  </a:lnTo>
                  <a:lnTo>
                    <a:pt x="994416" y="59690"/>
                  </a:lnTo>
                  <a:lnTo>
                    <a:pt x="995172" y="59436"/>
                  </a:lnTo>
                  <a:lnTo>
                    <a:pt x="1022858" y="51435"/>
                  </a:lnTo>
                  <a:lnTo>
                    <a:pt x="1050925" y="43942"/>
                  </a:lnTo>
                  <a:lnTo>
                    <a:pt x="1051170" y="43942"/>
                  </a:lnTo>
                  <a:lnTo>
                    <a:pt x="1079119" y="36830"/>
                  </a:lnTo>
                  <a:lnTo>
                    <a:pt x="1069721" y="0"/>
                  </a:lnTo>
                  <a:close/>
                </a:path>
                <a:path w="1079500" h="1948179">
                  <a:moveTo>
                    <a:pt x="186352" y="1504061"/>
                  </a:moveTo>
                  <a:close/>
                </a:path>
                <a:path w="1079500" h="1948179">
                  <a:moveTo>
                    <a:pt x="260648" y="1287653"/>
                  </a:moveTo>
                  <a:lnTo>
                    <a:pt x="260603" y="1287780"/>
                  </a:lnTo>
                  <a:lnTo>
                    <a:pt x="260648" y="1287653"/>
                  </a:lnTo>
                  <a:close/>
                </a:path>
                <a:path w="1079500" h="1948179">
                  <a:moveTo>
                    <a:pt x="297479" y="1183005"/>
                  </a:moveTo>
                  <a:close/>
                </a:path>
                <a:path w="1079500" h="1948179">
                  <a:moveTo>
                    <a:pt x="334010" y="1081278"/>
                  </a:moveTo>
                  <a:lnTo>
                    <a:pt x="333883" y="1081405"/>
                  </a:lnTo>
                  <a:lnTo>
                    <a:pt x="334010" y="1081278"/>
                  </a:lnTo>
                  <a:close/>
                </a:path>
                <a:path w="1079500" h="1948179">
                  <a:moveTo>
                    <a:pt x="352171" y="1031621"/>
                  </a:moveTo>
                  <a:close/>
                </a:path>
                <a:path w="1079500" h="1948179">
                  <a:moveTo>
                    <a:pt x="370252" y="982980"/>
                  </a:moveTo>
                  <a:close/>
                </a:path>
                <a:path w="1079500" h="1948179">
                  <a:moveTo>
                    <a:pt x="406146" y="888365"/>
                  </a:moveTo>
                  <a:lnTo>
                    <a:pt x="406019" y="888492"/>
                  </a:lnTo>
                  <a:lnTo>
                    <a:pt x="406146" y="888365"/>
                  </a:lnTo>
                  <a:close/>
                </a:path>
                <a:path w="1079500" h="1948179">
                  <a:moveTo>
                    <a:pt x="423976" y="842645"/>
                  </a:moveTo>
                  <a:close/>
                </a:path>
                <a:path w="1079500" h="1948179">
                  <a:moveTo>
                    <a:pt x="441706" y="797941"/>
                  </a:moveTo>
                  <a:lnTo>
                    <a:pt x="441578" y="798068"/>
                  </a:lnTo>
                  <a:lnTo>
                    <a:pt x="441706" y="797941"/>
                  </a:lnTo>
                  <a:close/>
                </a:path>
                <a:path w="1079500" h="1948179">
                  <a:moveTo>
                    <a:pt x="459284" y="754507"/>
                  </a:moveTo>
                  <a:close/>
                </a:path>
                <a:path w="1079500" h="1948179">
                  <a:moveTo>
                    <a:pt x="494212" y="671195"/>
                  </a:moveTo>
                  <a:close/>
                </a:path>
                <a:path w="1079500" h="1948179">
                  <a:moveTo>
                    <a:pt x="511428" y="631571"/>
                  </a:moveTo>
                  <a:close/>
                </a:path>
                <a:path w="1079500" h="1948179">
                  <a:moveTo>
                    <a:pt x="528632" y="593217"/>
                  </a:moveTo>
                  <a:close/>
                </a:path>
                <a:path w="1079500" h="1948179">
                  <a:moveTo>
                    <a:pt x="562483" y="520954"/>
                  </a:moveTo>
                  <a:lnTo>
                    <a:pt x="562356" y="521081"/>
                  </a:lnTo>
                  <a:lnTo>
                    <a:pt x="562483" y="520954"/>
                  </a:lnTo>
                  <a:close/>
                </a:path>
                <a:path w="1079500" h="1948179">
                  <a:moveTo>
                    <a:pt x="595832" y="454533"/>
                  </a:moveTo>
                  <a:lnTo>
                    <a:pt x="595630" y="454914"/>
                  </a:lnTo>
                  <a:lnTo>
                    <a:pt x="595832" y="454533"/>
                  </a:lnTo>
                  <a:close/>
                </a:path>
                <a:path w="1079500" h="1948179">
                  <a:moveTo>
                    <a:pt x="612227" y="423926"/>
                  </a:moveTo>
                  <a:lnTo>
                    <a:pt x="612013" y="424307"/>
                  </a:lnTo>
                  <a:lnTo>
                    <a:pt x="612227" y="423926"/>
                  </a:lnTo>
                  <a:close/>
                </a:path>
                <a:path w="1079500" h="1948179">
                  <a:moveTo>
                    <a:pt x="628523" y="394970"/>
                  </a:moveTo>
                  <a:lnTo>
                    <a:pt x="628269" y="395224"/>
                  </a:lnTo>
                  <a:lnTo>
                    <a:pt x="628523" y="394970"/>
                  </a:lnTo>
                  <a:close/>
                </a:path>
                <a:path w="1079500" h="1948179">
                  <a:moveTo>
                    <a:pt x="644651" y="367538"/>
                  </a:moveTo>
                  <a:lnTo>
                    <a:pt x="644398" y="367919"/>
                  </a:lnTo>
                  <a:lnTo>
                    <a:pt x="644651" y="367538"/>
                  </a:lnTo>
                  <a:close/>
                </a:path>
                <a:path w="1079500" h="1948179">
                  <a:moveTo>
                    <a:pt x="660526" y="341757"/>
                  </a:moveTo>
                  <a:lnTo>
                    <a:pt x="660273" y="342138"/>
                  </a:lnTo>
                  <a:lnTo>
                    <a:pt x="660526" y="341757"/>
                  </a:lnTo>
                  <a:close/>
                </a:path>
                <a:path w="1079500" h="1948179">
                  <a:moveTo>
                    <a:pt x="691916" y="294767"/>
                  </a:moveTo>
                  <a:lnTo>
                    <a:pt x="691641" y="295148"/>
                  </a:lnTo>
                  <a:lnTo>
                    <a:pt x="691916" y="294767"/>
                  </a:lnTo>
                  <a:close/>
                </a:path>
                <a:path w="1079500" h="1948179">
                  <a:moveTo>
                    <a:pt x="707521" y="273304"/>
                  </a:moveTo>
                  <a:lnTo>
                    <a:pt x="707389" y="273304"/>
                  </a:lnTo>
                  <a:lnTo>
                    <a:pt x="707136" y="273812"/>
                  </a:lnTo>
                  <a:lnTo>
                    <a:pt x="707521" y="273304"/>
                  </a:lnTo>
                  <a:close/>
                </a:path>
                <a:path w="1079500" h="1948179">
                  <a:moveTo>
                    <a:pt x="722916" y="253237"/>
                  </a:moveTo>
                  <a:lnTo>
                    <a:pt x="722757" y="253237"/>
                  </a:lnTo>
                  <a:lnTo>
                    <a:pt x="722502" y="253746"/>
                  </a:lnTo>
                  <a:lnTo>
                    <a:pt x="722916" y="253237"/>
                  </a:lnTo>
                  <a:close/>
                </a:path>
                <a:path w="1079500" h="1948179">
                  <a:moveTo>
                    <a:pt x="737997" y="234696"/>
                  </a:moveTo>
                  <a:lnTo>
                    <a:pt x="737615" y="235077"/>
                  </a:lnTo>
                  <a:lnTo>
                    <a:pt x="737997" y="234696"/>
                  </a:lnTo>
                  <a:close/>
                </a:path>
                <a:path w="1079500" h="1948179">
                  <a:moveTo>
                    <a:pt x="753190" y="217170"/>
                  </a:moveTo>
                  <a:lnTo>
                    <a:pt x="752728" y="217678"/>
                  </a:lnTo>
                  <a:lnTo>
                    <a:pt x="753190" y="217170"/>
                  </a:lnTo>
                  <a:close/>
                </a:path>
                <a:path w="1079500" h="1948179">
                  <a:moveTo>
                    <a:pt x="768087" y="200914"/>
                  </a:moveTo>
                  <a:lnTo>
                    <a:pt x="767588" y="201422"/>
                  </a:lnTo>
                  <a:lnTo>
                    <a:pt x="768087" y="200914"/>
                  </a:lnTo>
                  <a:close/>
                </a:path>
                <a:path w="1079500" h="1948179">
                  <a:moveTo>
                    <a:pt x="797560" y="171831"/>
                  </a:moveTo>
                  <a:lnTo>
                    <a:pt x="797051" y="172212"/>
                  </a:lnTo>
                  <a:lnTo>
                    <a:pt x="797560" y="171831"/>
                  </a:lnTo>
                  <a:close/>
                </a:path>
                <a:path w="1079500" h="1948179">
                  <a:moveTo>
                    <a:pt x="812164" y="158877"/>
                  </a:moveTo>
                  <a:lnTo>
                    <a:pt x="811530" y="159258"/>
                  </a:lnTo>
                  <a:lnTo>
                    <a:pt x="811733" y="159258"/>
                  </a:lnTo>
                  <a:lnTo>
                    <a:pt x="812164" y="158877"/>
                  </a:lnTo>
                  <a:close/>
                </a:path>
                <a:path w="1079500" h="1948179">
                  <a:moveTo>
                    <a:pt x="826515" y="146939"/>
                  </a:moveTo>
                  <a:lnTo>
                    <a:pt x="826008" y="147320"/>
                  </a:lnTo>
                  <a:lnTo>
                    <a:pt x="826515" y="146939"/>
                  </a:lnTo>
                  <a:close/>
                </a:path>
                <a:path w="1079500" h="1948179">
                  <a:moveTo>
                    <a:pt x="841018" y="135762"/>
                  </a:moveTo>
                  <a:lnTo>
                    <a:pt x="840679" y="136005"/>
                  </a:lnTo>
                  <a:lnTo>
                    <a:pt x="841018" y="135762"/>
                  </a:lnTo>
                  <a:close/>
                </a:path>
                <a:path w="1079500" h="1948179">
                  <a:moveTo>
                    <a:pt x="855348" y="125603"/>
                  </a:moveTo>
                  <a:lnTo>
                    <a:pt x="855218" y="125603"/>
                  </a:lnTo>
                  <a:lnTo>
                    <a:pt x="854583" y="126111"/>
                  </a:lnTo>
                  <a:lnTo>
                    <a:pt x="855348" y="125603"/>
                  </a:lnTo>
                  <a:close/>
                </a:path>
                <a:path w="1079500" h="1948179">
                  <a:moveTo>
                    <a:pt x="869345" y="116332"/>
                  </a:moveTo>
                  <a:lnTo>
                    <a:pt x="868934" y="116586"/>
                  </a:lnTo>
                  <a:lnTo>
                    <a:pt x="869345" y="116332"/>
                  </a:lnTo>
                  <a:close/>
                </a:path>
                <a:path w="1079500" h="1948179">
                  <a:moveTo>
                    <a:pt x="883538" y="107569"/>
                  </a:moveTo>
                  <a:lnTo>
                    <a:pt x="882776" y="107950"/>
                  </a:lnTo>
                  <a:lnTo>
                    <a:pt x="882921" y="107950"/>
                  </a:lnTo>
                  <a:lnTo>
                    <a:pt x="883538" y="107569"/>
                  </a:lnTo>
                  <a:close/>
                </a:path>
                <a:path w="1079500" h="1948179">
                  <a:moveTo>
                    <a:pt x="897610" y="99822"/>
                  </a:moveTo>
                  <a:lnTo>
                    <a:pt x="897127" y="100075"/>
                  </a:lnTo>
                  <a:lnTo>
                    <a:pt x="897610" y="99822"/>
                  </a:lnTo>
                  <a:close/>
                </a:path>
                <a:path w="1079500" h="1948179">
                  <a:moveTo>
                    <a:pt x="911606" y="92456"/>
                  </a:moveTo>
                  <a:lnTo>
                    <a:pt x="910844" y="92710"/>
                  </a:lnTo>
                  <a:lnTo>
                    <a:pt x="911123" y="92710"/>
                  </a:lnTo>
                  <a:lnTo>
                    <a:pt x="911606" y="92456"/>
                  </a:lnTo>
                  <a:close/>
                </a:path>
                <a:path w="1079500" h="1948179">
                  <a:moveTo>
                    <a:pt x="925449" y="85852"/>
                  </a:moveTo>
                  <a:lnTo>
                    <a:pt x="924940" y="85979"/>
                  </a:lnTo>
                  <a:lnTo>
                    <a:pt x="925178" y="85979"/>
                  </a:lnTo>
                  <a:lnTo>
                    <a:pt x="925449" y="85852"/>
                  </a:lnTo>
                  <a:close/>
                </a:path>
                <a:path w="1079500" h="1948179">
                  <a:moveTo>
                    <a:pt x="939501" y="79629"/>
                  </a:moveTo>
                  <a:lnTo>
                    <a:pt x="938721" y="79934"/>
                  </a:lnTo>
                  <a:lnTo>
                    <a:pt x="939501" y="79629"/>
                  </a:lnTo>
                  <a:close/>
                </a:path>
                <a:path w="1079500" h="1948179">
                  <a:moveTo>
                    <a:pt x="967602" y="68707"/>
                  </a:moveTo>
                  <a:lnTo>
                    <a:pt x="967359" y="68707"/>
                  </a:lnTo>
                  <a:lnTo>
                    <a:pt x="966470" y="69087"/>
                  </a:lnTo>
                  <a:lnTo>
                    <a:pt x="967602" y="68707"/>
                  </a:lnTo>
                  <a:close/>
                </a:path>
                <a:path w="1079500" h="1948179">
                  <a:moveTo>
                    <a:pt x="995285" y="59436"/>
                  </a:moveTo>
                  <a:lnTo>
                    <a:pt x="994458" y="59675"/>
                  </a:lnTo>
                  <a:lnTo>
                    <a:pt x="995285" y="59436"/>
                  </a:lnTo>
                  <a:close/>
                </a:path>
                <a:path w="1079500" h="1948179">
                  <a:moveTo>
                    <a:pt x="1022951" y="51435"/>
                  </a:moveTo>
                  <a:lnTo>
                    <a:pt x="1022476" y="51562"/>
                  </a:lnTo>
                  <a:lnTo>
                    <a:pt x="1022951" y="51435"/>
                  </a:lnTo>
                  <a:close/>
                </a:path>
                <a:path w="1079500" h="1948179">
                  <a:moveTo>
                    <a:pt x="1051170" y="43942"/>
                  </a:moveTo>
                  <a:lnTo>
                    <a:pt x="1050925" y="43942"/>
                  </a:lnTo>
                  <a:lnTo>
                    <a:pt x="1050671" y="44069"/>
                  </a:lnTo>
                  <a:lnTo>
                    <a:pt x="1051170" y="43942"/>
                  </a:lnTo>
                  <a:close/>
                </a:path>
              </a:pathLst>
            </a:custGeom>
            <a:solidFill>
              <a:srgbClr val="FF0000"/>
            </a:solidFill>
          </p:spPr>
          <p:txBody>
            <a:bodyPr wrap="square" lIns="0" tIns="0" rIns="0" bIns="0" rtlCol="0"/>
            <a:lstStyle/>
            <a:p>
              <a:endParaRPr/>
            </a:p>
          </p:txBody>
        </p:sp>
      </p:grpSp>
      <p:sp>
        <p:nvSpPr>
          <p:cNvPr id="81" name="object 81"/>
          <p:cNvSpPr txBox="1"/>
          <p:nvPr/>
        </p:nvSpPr>
        <p:spPr>
          <a:xfrm>
            <a:off x="6613906" y="2130043"/>
            <a:ext cx="1871345" cy="2472690"/>
          </a:xfrm>
          <a:prstGeom prst="rect">
            <a:avLst/>
          </a:prstGeom>
        </p:spPr>
        <p:txBody>
          <a:bodyPr vert="horz" wrap="square" lIns="0" tIns="12065" rIns="0" bIns="0" rtlCol="0">
            <a:spAutoFit/>
          </a:bodyPr>
          <a:lstStyle/>
          <a:p>
            <a:pPr marL="38100" marR="56515">
              <a:lnSpc>
                <a:spcPct val="100000"/>
              </a:lnSpc>
              <a:spcBef>
                <a:spcPts val="95"/>
              </a:spcBef>
            </a:pPr>
            <a:r>
              <a:rPr sz="2800" spc="-20" dirty="0">
                <a:latin typeface="Calibri"/>
                <a:cs typeface="Calibri"/>
              </a:rPr>
              <a:t>For</a:t>
            </a:r>
            <a:r>
              <a:rPr sz="2800" spc="-15" dirty="0">
                <a:latin typeface="Calibri"/>
                <a:cs typeface="Calibri"/>
              </a:rPr>
              <a:t> </a:t>
            </a:r>
            <a:r>
              <a:rPr sz="2800" spc="-5" dirty="0">
                <a:latin typeface="Calibri"/>
                <a:cs typeface="Calibri"/>
              </a:rPr>
              <a:t>each </a:t>
            </a:r>
            <a:r>
              <a:rPr sz="2800" dirty="0">
                <a:latin typeface="Calibri"/>
                <a:cs typeface="Calibri"/>
              </a:rPr>
              <a:t> </a:t>
            </a:r>
            <a:r>
              <a:rPr sz="2800" spc="-10" dirty="0">
                <a:latin typeface="Calibri"/>
                <a:cs typeface="Calibri"/>
              </a:rPr>
              <a:t>dimension</a:t>
            </a:r>
            <a:r>
              <a:rPr sz="2800" spc="-20" dirty="0">
                <a:latin typeface="Calibri"/>
                <a:cs typeface="Calibri"/>
              </a:rPr>
              <a:t> </a:t>
            </a:r>
            <a:r>
              <a:rPr sz="2800" spc="-5" dirty="0">
                <a:latin typeface="Calibri"/>
                <a:cs typeface="Calibri"/>
              </a:rPr>
              <a:t>i:</a:t>
            </a:r>
            <a:endParaRPr sz="2800">
              <a:latin typeface="Calibri"/>
              <a:cs typeface="Calibri"/>
            </a:endParaRPr>
          </a:p>
          <a:p>
            <a:pPr marL="38100">
              <a:lnSpc>
                <a:spcPct val="100000"/>
              </a:lnSpc>
              <a:spcBef>
                <a:spcPts val="1270"/>
              </a:spcBef>
            </a:pPr>
            <a:r>
              <a:rPr sz="2800" spc="-5" dirty="0">
                <a:latin typeface="Calibri"/>
                <a:cs typeface="Calibri"/>
              </a:rPr>
              <a:t>mean:</a:t>
            </a:r>
            <a:r>
              <a:rPr sz="2800" spc="-30" dirty="0">
                <a:latin typeface="Calibri"/>
                <a:cs typeface="Calibri"/>
              </a:rPr>
              <a:t> </a:t>
            </a:r>
            <a:r>
              <a:rPr sz="2800" spc="25" dirty="0">
                <a:latin typeface="Cambria Math"/>
                <a:cs typeface="Cambria Math"/>
              </a:rPr>
              <a:t>𝑚</a:t>
            </a:r>
            <a:r>
              <a:rPr sz="3075" spc="37" baseline="-16260" dirty="0">
                <a:latin typeface="Cambria Math"/>
                <a:cs typeface="Cambria Math"/>
              </a:rPr>
              <a:t>𝑖</a:t>
            </a:r>
            <a:endParaRPr sz="3075" baseline="-16260">
              <a:latin typeface="Cambria Math"/>
              <a:cs typeface="Cambria Math"/>
            </a:endParaRPr>
          </a:p>
          <a:p>
            <a:pPr marL="38100" marR="30480">
              <a:lnSpc>
                <a:spcPct val="100400"/>
              </a:lnSpc>
              <a:spcBef>
                <a:spcPts val="1175"/>
              </a:spcBef>
            </a:pPr>
            <a:r>
              <a:rPr sz="2800" spc="-20" dirty="0">
                <a:latin typeface="Calibri"/>
                <a:cs typeface="Calibri"/>
              </a:rPr>
              <a:t>standard </a:t>
            </a:r>
            <a:r>
              <a:rPr sz="2800" spc="-15" dirty="0">
                <a:latin typeface="Calibri"/>
                <a:cs typeface="Calibri"/>
              </a:rPr>
              <a:t> </a:t>
            </a:r>
            <a:r>
              <a:rPr sz="2800" spc="-10" dirty="0">
                <a:latin typeface="Calibri"/>
                <a:cs typeface="Calibri"/>
              </a:rPr>
              <a:t>deviation:</a:t>
            </a:r>
            <a:r>
              <a:rPr sz="2800" spc="-55" dirty="0">
                <a:latin typeface="Calibri"/>
                <a:cs typeface="Calibri"/>
              </a:rPr>
              <a:t> </a:t>
            </a:r>
            <a:r>
              <a:rPr sz="2800" spc="-70" dirty="0">
                <a:latin typeface="Cambria Math"/>
                <a:cs typeface="Cambria Math"/>
              </a:rPr>
              <a:t>𝜎</a:t>
            </a:r>
            <a:r>
              <a:rPr sz="3075" spc="-104" baseline="-16260" dirty="0">
                <a:latin typeface="Cambria Math"/>
                <a:cs typeface="Cambria Math"/>
              </a:rPr>
              <a:t>𝑖</a:t>
            </a:r>
            <a:endParaRPr sz="3075" baseline="-16260">
              <a:latin typeface="Cambria Math"/>
              <a:cs typeface="Cambria Math"/>
            </a:endParaRPr>
          </a:p>
        </p:txBody>
      </p:sp>
      <p:sp>
        <p:nvSpPr>
          <p:cNvPr id="82" name="object 82"/>
          <p:cNvSpPr txBox="1"/>
          <p:nvPr/>
        </p:nvSpPr>
        <p:spPr>
          <a:xfrm>
            <a:off x="973531" y="2814904"/>
            <a:ext cx="163195" cy="337185"/>
          </a:xfrm>
          <a:prstGeom prst="rect">
            <a:avLst/>
          </a:prstGeom>
        </p:spPr>
        <p:txBody>
          <a:bodyPr vert="horz" wrap="square" lIns="0" tIns="11430" rIns="0" bIns="0" rtlCol="0">
            <a:spAutoFit/>
          </a:bodyPr>
          <a:lstStyle/>
          <a:p>
            <a:pPr>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83" name="object 83"/>
          <p:cNvSpPr txBox="1"/>
          <p:nvPr/>
        </p:nvSpPr>
        <p:spPr>
          <a:xfrm>
            <a:off x="762203" y="2502484"/>
            <a:ext cx="414655" cy="452120"/>
          </a:xfrm>
          <a:prstGeom prst="rect">
            <a:avLst/>
          </a:prstGeom>
        </p:spPr>
        <p:txBody>
          <a:bodyPr vert="horz" wrap="square" lIns="0" tIns="12065" rIns="0" bIns="0" rtlCol="0">
            <a:spAutoFit/>
          </a:bodyPr>
          <a:lstStyle/>
          <a:p>
            <a:pPr marL="25400">
              <a:lnSpc>
                <a:spcPct val="100000"/>
              </a:lnSpc>
              <a:spcBef>
                <a:spcPts val="95"/>
              </a:spcBef>
            </a:pPr>
            <a:r>
              <a:rPr sz="4200" spc="97" baseline="-20833" dirty="0">
                <a:latin typeface="Cambria Math"/>
                <a:cs typeface="Cambria Math"/>
              </a:rPr>
              <a:t>𝑥</a:t>
            </a:r>
            <a:r>
              <a:rPr sz="2050" spc="65" dirty="0">
                <a:latin typeface="Cambria Math"/>
                <a:cs typeface="Cambria Math"/>
              </a:rPr>
              <a:t>1</a:t>
            </a:r>
            <a:endParaRPr sz="2050">
              <a:latin typeface="Cambria Math"/>
              <a:cs typeface="Cambria Math"/>
            </a:endParaRPr>
          </a:p>
        </p:txBody>
      </p:sp>
      <p:sp>
        <p:nvSpPr>
          <p:cNvPr id="84" name="object 84"/>
          <p:cNvSpPr txBox="1"/>
          <p:nvPr/>
        </p:nvSpPr>
        <p:spPr>
          <a:xfrm>
            <a:off x="947318" y="2381504"/>
            <a:ext cx="1069975" cy="336550"/>
          </a:xfrm>
          <a:prstGeom prst="rect">
            <a:avLst/>
          </a:prstGeom>
        </p:spPr>
        <p:txBody>
          <a:bodyPr vert="horz" wrap="square" lIns="0" tIns="11430" rIns="0" bIns="0" rtlCol="0">
            <a:spAutoFit/>
          </a:bodyPr>
          <a:lstStyle/>
          <a:p>
            <a:pPr>
              <a:lnSpc>
                <a:spcPct val="100000"/>
              </a:lnSpc>
              <a:spcBef>
                <a:spcPts val="90"/>
              </a:spcBef>
              <a:tabLst>
                <a:tab pos="906144" algn="l"/>
              </a:tabLst>
            </a:pPr>
            <a:r>
              <a:rPr sz="3075" spc="67" baseline="2710" dirty="0">
                <a:latin typeface="Cambria Math"/>
                <a:cs typeface="Cambria Math"/>
              </a:rPr>
              <a:t>1	</a:t>
            </a:r>
            <a:r>
              <a:rPr sz="2050" spc="45" dirty="0">
                <a:latin typeface="Cambria Math"/>
                <a:cs typeface="Cambria Math"/>
              </a:rPr>
              <a:t>1</a:t>
            </a:r>
            <a:endParaRPr sz="2050">
              <a:latin typeface="Cambria Math"/>
              <a:cs typeface="Cambria Math"/>
            </a:endParaRPr>
          </a:p>
        </p:txBody>
      </p:sp>
      <p:sp>
        <p:nvSpPr>
          <p:cNvPr id="85" name="object 85"/>
          <p:cNvSpPr txBox="1"/>
          <p:nvPr/>
        </p:nvSpPr>
        <p:spPr>
          <a:xfrm>
            <a:off x="730605" y="2070354"/>
            <a:ext cx="1355090" cy="452120"/>
          </a:xfrm>
          <a:prstGeom prst="rect">
            <a:avLst/>
          </a:prstGeom>
        </p:spPr>
        <p:txBody>
          <a:bodyPr vert="horz" wrap="square" lIns="0" tIns="12065" rIns="0" bIns="0" rtlCol="0">
            <a:spAutoFit/>
          </a:bodyPr>
          <a:lstStyle/>
          <a:p>
            <a:pPr marL="38100">
              <a:lnSpc>
                <a:spcPct val="100000"/>
              </a:lnSpc>
              <a:spcBef>
                <a:spcPts val="95"/>
              </a:spcBef>
              <a:tabLst>
                <a:tab pos="944880" algn="l"/>
              </a:tabLst>
            </a:pPr>
            <a:r>
              <a:rPr sz="4200" spc="97" baseline="-19841" dirty="0">
                <a:latin typeface="Cambria Math"/>
                <a:cs typeface="Cambria Math"/>
              </a:rPr>
              <a:t>𝑥</a:t>
            </a:r>
            <a:r>
              <a:rPr sz="3075" spc="97" baseline="2710" dirty="0">
                <a:latin typeface="Cambria Math"/>
                <a:cs typeface="Cambria Math"/>
              </a:rPr>
              <a:t>1	</a:t>
            </a:r>
            <a:r>
              <a:rPr sz="4200" spc="142" baseline="-20833" dirty="0">
                <a:latin typeface="Cambria Math"/>
                <a:cs typeface="Cambria Math"/>
              </a:rPr>
              <a:t>𝑥</a:t>
            </a:r>
            <a:r>
              <a:rPr sz="2050" spc="95" dirty="0">
                <a:latin typeface="Cambria Math"/>
                <a:cs typeface="Cambria Math"/>
              </a:rPr>
              <a:t>2</a:t>
            </a:r>
            <a:endParaRPr sz="2050">
              <a:latin typeface="Cambria Math"/>
              <a:cs typeface="Cambria Math"/>
            </a:endParaRPr>
          </a:p>
        </p:txBody>
      </p:sp>
      <p:sp>
        <p:nvSpPr>
          <p:cNvPr id="86" name="object 86"/>
          <p:cNvSpPr txBox="1"/>
          <p:nvPr/>
        </p:nvSpPr>
        <p:spPr>
          <a:xfrm>
            <a:off x="1880616" y="2823717"/>
            <a:ext cx="163195" cy="336550"/>
          </a:xfrm>
          <a:prstGeom prst="rect">
            <a:avLst/>
          </a:prstGeom>
        </p:spPr>
        <p:txBody>
          <a:bodyPr vert="horz" wrap="square" lIns="0" tIns="11430" rIns="0" bIns="0" rtlCol="0">
            <a:spAutoFit/>
          </a:bodyPr>
          <a:lstStyle/>
          <a:p>
            <a:pPr>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87" name="object 87"/>
          <p:cNvSpPr txBox="1"/>
          <p:nvPr/>
        </p:nvSpPr>
        <p:spPr>
          <a:xfrm>
            <a:off x="1669288" y="2511298"/>
            <a:ext cx="422275" cy="452120"/>
          </a:xfrm>
          <a:prstGeom prst="rect">
            <a:avLst/>
          </a:prstGeom>
        </p:spPr>
        <p:txBody>
          <a:bodyPr vert="horz" wrap="square" lIns="0" tIns="12065" rIns="0" bIns="0" rtlCol="0">
            <a:spAutoFit/>
          </a:bodyPr>
          <a:lstStyle/>
          <a:p>
            <a:pPr marL="25400">
              <a:lnSpc>
                <a:spcPct val="100000"/>
              </a:lnSpc>
              <a:spcBef>
                <a:spcPts val="95"/>
              </a:spcBef>
            </a:pPr>
            <a:r>
              <a:rPr sz="4200" spc="142" baseline="-20833" dirty="0">
                <a:latin typeface="Cambria Math"/>
                <a:cs typeface="Cambria Math"/>
              </a:rPr>
              <a:t>𝑥</a:t>
            </a:r>
            <a:r>
              <a:rPr sz="2050" spc="95" dirty="0">
                <a:latin typeface="Cambria Math"/>
                <a:cs typeface="Cambria Math"/>
              </a:rPr>
              <a:t>2</a:t>
            </a:r>
            <a:endParaRPr sz="2050">
              <a:latin typeface="Cambria Math"/>
              <a:cs typeface="Cambria Math"/>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8595" rIns="0" bIns="0" rtlCol="0">
            <a:spAutoFit/>
          </a:bodyPr>
          <a:lstStyle/>
          <a:p>
            <a:pPr algn="ctr">
              <a:lnSpc>
                <a:spcPct val="100000"/>
              </a:lnSpc>
              <a:spcBef>
                <a:spcPts val="1485"/>
              </a:spcBef>
            </a:pPr>
            <a:r>
              <a:rPr spc="-30" dirty="0"/>
              <a:t>Gradient</a:t>
            </a:r>
            <a:r>
              <a:rPr spc="-45" dirty="0"/>
              <a:t> </a:t>
            </a:r>
            <a:r>
              <a:rPr spc="-15" dirty="0"/>
              <a:t>Descent</a:t>
            </a:r>
          </a:p>
          <a:p>
            <a:pPr algn="ctr">
              <a:lnSpc>
                <a:spcPct val="100000"/>
              </a:lnSpc>
              <a:spcBef>
                <a:spcPts val="1020"/>
              </a:spcBef>
            </a:pPr>
            <a:r>
              <a:rPr sz="4400" dirty="0">
                <a:latin typeface="Calibri"/>
                <a:cs typeface="Calibri"/>
              </a:rPr>
              <a:t>Theory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065020" cy="697230"/>
          </a:xfrm>
          <a:prstGeom prst="rect">
            <a:avLst/>
          </a:prstGeom>
        </p:spPr>
        <p:txBody>
          <a:bodyPr vert="horz" wrap="square" lIns="0" tIns="13335" rIns="0" bIns="0" rtlCol="0">
            <a:spAutoFit/>
          </a:bodyPr>
          <a:lstStyle/>
          <a:p>
            <a:pPr marL="12700">
              <a:lnSpc>
                <a:spcPct val="100000"/>
              </a:lnSpc>
              <a:spcBef>
                <a:spcPts val="105"/>
              </a:spcBef>
            </a:pPr>
            <a:r>
              <a:rPr sz="4400" spc="-10" dirty="0"/>
              <a:t>Question</a:t>
            </a:r>
            <a:endParaRPr sz="4400"/>
          </a:p>
        </p:txBody>
      </p:sp>
      <p:sp>
        <p:nvSpPr>
          <p:cNvPr id="3" name="object 3"/>
          <p:cNvSpPr txBox="1"/>
          <p:nvPr/>
        </p:nvSpPr>
        <p:spPr>
          <a:xfrm>
            <a:off x="707542" y="1793189"/>
            <a:ext cx="229933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When</a:t>
            </a:r>
            <a:r>
              <a:rPr sz="2800" spc="-50" dirty="0">
                <a:latin typeface="Calibri"/>
                <a:cs typeface="Calibri"/>
              </a:rPr>
              <a:t> </a:t>
            </a:r>
            <a:r>
              <a:rPr sz="2800" spc="-10" dirty="0">
                <a:latin typeface="Calibri"/>
                <a:cs typeface="Calibri"/>
              </a:rPr>
              <a:t>solving:</a:t>
            </a:r>
            <a:endParaRPr sz="2800">
              <a:latin typeface="Calibri"/>
              <a:cs typeface="Calibri"/>
            </a:endParaRPr>
          </a:p>
        </p:txBody>
      </p:sp>
      <p:sp>
        <p:nvSpPr>
          <p:cNvPr id="4" name="object 4"/>
          <p:cNvSpPr/>
          <p:nvPr/>
        </p:nvSpPr>
        <p:spPr>
          <a:xfrm>
            <a:off x="2849879" y="3813809"/>
            <a:ext cx="443230" cy="328930"/>
          </a:xfrm>
          <a:custGeom>
            <a:avLst/>
            <a:gdLst/>
            <a:ahLst/>
            <a:cxnLst/>
            <a:rect l="l" t="t" r="r" b="b"/>
            <a:pathLst>
              <a:path w="443229" h="328929">
                <a:moveTo>
                  <a:pt x="338200" y="0"/>
                </a:moveTo>
                <a:lnTo>
                  <a:pt x="333501" y="13334"/>
                </a:lnTo>
                <a:lnTo>
                  <a:pt x="352551" y="21597"/>
                </a:lnTo>
                <a:lnTo>
                  <a:pt x="368934" y="33051"/>
                </a:lnTo>
                <a:lnTo>
                  <a:pt x="393700" y="65531"/>
                </a:lnTo>
                <a:lnTo>
                  <a:pt x="408273" y="109219"/>
                </a:lnTo>
                <a:lnTo>
                  <a:pt x="413131" y="162813"/>
                </a:lnTo>
                <a:lnTo>
                  <a:pt x="411896" y="191845"/>
                </a:lnTo>
                <a:lnTo>
                  <a:pt x="402093" y="241859"/>
                </a:lnTo>
                <a:lnTo>
                  <a:pt x="382551" y="280965"/>
                </a:lnTo>
                <a:lnTo>
                  <a:pt x="352746" y="307306"/>
                </a:lnTo>
                <a:lnTo>
                  <a:pt x="334009" y="315594"/>
                </a:lnTo>
                <a:lnTo>
                  <a:pt x="338200" y="328929"/>
                </a:lnTo>
                <a:lnTo>
                  <a:pt x="383031" y="307895"/>
                </a:lnTo>
                <a:lnTo>
                  <a:pt x="416052" y="271525"/>
                </a:lnTo>
                <a:lnTo>
                  <a:pt x="436340" y="222678"/>
                </a:lnTo>
                <a:lnTo>
                  <a:pt x="443103" y="164591"/>
                </a:lnTo>
                <a:lnTo>
                  <a:pt x="441392" y="134417"/>
                </a:lnTo>
                <a:lnTo>
                  <a:pt x="427779" y="80974"/>
                </a:lnTo>
                <a:lnTo>
                  <a:pt x="400923" y="37468"/>
                </a:lnTo>
                <a:lnTo>
                  <a:pt x="362061" y="8616"/>
                </a:lnTo>
                <a:lnTo>
                  <a:pt x="338200" y="0"/>
                </a:lnTo>
                <a:close/>
              </a:path>
              <a:path w="443229" h="328929">
                <a:moveTo>
                  <a:pt x="104901" y="0"/>
                </a:moveTo>
                <a:lnTo>
                  <a:pt x="60118" y="21113"/>
                </a:lnTo>
                <a:lnTo>
                  <a:pt x="27050" y="57657"/>
                </a:lnTo>
                <a:lnTo>
                  <a:pt x="6762" y="106552"/>
                </a:lnTo>
                <a:lnTo>
                  <a:pt x="0" y="164591"/>
                </a:lnTo>
                <a:lnTo>
                  <a:pt x="1690" y="194784"/>
                </a:lnTo>
                <a:lnTo>
                  <a:pt x="15216" y="248263"/>
                </a:lnTo>
                <a:lnTo>
                  <a:pt x="42054" y="291621"/>
                </a:lnTo>
                <a:lnTo>
                  <a:pt x="80968" y="320335"/>
                </a:lnTo>
                <a:lnTo>
                  <a:pt x="104901" y="328929"/>
                </a:lnTo>
                <a:lnTo>
                  <a:pt x="108965" y="315594"/>
                </a:lnTo>
                <a:lnTo>
                  <a:pt x="90249" y="307306"/>
                </a:lnTo>
                <a:lnTo>
                  <a:pt x="74104" y="295767"/>
                </a:lnTo>
                <a:lnTo>
                  <a:pt x="49530" y="262889"/>
                </a:lnTo>
                <a:lnTo>
                  <a:pt x="34845" y="218185"/>
                </a:lnTo>
                <a:lnTo>
                  <a:pt x="29971" y="162813"/>
                </a:lnTo>
                <a:lnTo>
                  <a:pt x="31188" y="134790"/>
                </a:lnTo>
                <a:lnTo>
                  <a:pt x="40955" y="86125"/>
                </a:lnTo>
                <a:lnTo>
                  <a:pt x="60577" y="47696"/>
                </a:lnTo>
                <a:lnTo>
                  <a:pt x="90624" y="21597"/>
                </a:lnTo>
                <a:lnTo>
                  <a:pt x="109600" y="13334"/>
                </a:lnTo>
                <a:lnTo>
                  <a:pt x="104901" y="0"/>
                </a:lnTo>
                <a:close/>
              </a:path>
            </a:pathLst>
          </a:custGeom>
          <a:solidFill>
            <a:srgbClr val="000000"/>
          </a:solidFill>
        </p:spPr>
        <p:txBody>
          <a:bodyPr wrap="square" lIns="0" tIns="0" rIns="0" bIns="0" rtlCol="0"/>
          <a:lstStyle/>
          <a:p>
            <a:endParaRPr/>
          </a:p>
        </p:txBody>
      </p:sp>
      <p:sp>
        <p:nvSpPr>
          <p:cNvPr id="5" name="object 5"/>
          <p:cNvSpPr txBox="1"/>
          <p:nvPr/>
        </p:nvSpPr>
        <p:spPr>
          <a:xfrm>
            <a:off x="3493770" y="2809113"/>
            <a:ext cx="189865" cy="336550"/>
          </a:xfrm>
          <a:prstGeom prst="rect">
            <a:avLst/>
          </a:prstGeom>
        </p:spPr>
        <p:txBody>
          <a:bodyPr vert="horz" wrap="square" lIns="0" tIns="11430" rIns="0" bIns="0" rtlCol="0">
            <a:spAutoFit/>
          </a:bodyPr>
          <a:lstStyle/>
          <a:p>
            <a:pPr marL="12700">
              <a:lnSpc>
                <a:spcPct val="100000"/>
              </a:lnSpc>
              <a:spcBef>
                <a:spcPts val="90"/>
              </a:spcBef>
            </a:pPr>
            <a:r>
              <a:rPr sz="2050" spc="245" dirty="0">
                <a:latin typeface="Cambria Math"/>
                <a:cs typeface="Cambria Math"/>
              </a:rPr>
              <a:t>𝜃</a:t>
            </a:r>
            <a:endParaRPr sz="2050">
              <a:latin typeface="Cambria Math"/>
              <a:cs typeface="Cambria Math"/>
            </a:endParaRPr>
          </a:p>
        </p:txBody>
      </p:sp>
      <p:sp>
        <p:nvSpPr>
          <p:cNvPr id="6" name="object 6"/>
          <p:cNvSpPr/>
          <p:nvPr/>
        </p:nvSpPr>
        <p:spPr>
          <a:xfrm>
            <a:off x="4175505" y="2599563"/>
            <a:ext cx="443230" cy="328930"/>
          </a:xfrm>
          <a:custGeom>
            <a:avLst/>
            <a:gdLst/>
            <a:ahLst/>
            <a:cxnLst/>
            <a:rect l="l" t="t" r="r" b="b"/>
            <a:pathLst>
              <a:path w="443229" h="328930">
                <a:moveTo>
                  <a:pt x="338201" y="0"/>
                </a:moveTo>
                <a:lnTo>
                  <a:pt x="333502" y="13335"/>
                </a:lnTo>
                <a:lnTo>
                  <a:pt x="352552" y="21578"/>
                </a:lnTo>
                <a:lnTo>
                  <a:pt x="368935" y="32988"/>
                </a:lnTo>
                <a:lnTo>
                  <a:pt x="393700" y="65404"/>
                </a:lnTo>
                <a:lnTo>
                  <a:pt x="408162" y="109092"/>
                </a:lnTo>
                <a:lnTo>
                  <a:pt x="413004" y="162687"/>
                </a:lnTo>
                <a:lnTo>
                  <a:pt x="411789" y="191736"/>
                </a:lnTo>
                <a:lnTo>
                  <a:pt x="402074" y="241786"/>
                </a:lnTo>
                <a:lnTo>
                  <a:pt x="382498" y="280838"/>
                </a:lnTo>
                <a:lnTo>
                  <a:pt x="352728" y="307179"/>
                </a:lnTo>
                <a:lnTo>
                  <a:pt x="334010" y="315467"/>
                </a:lnTo>
                <a:lnTo>
                  <a:pt x="338201" y="328802"/>
                </a:lnTo>
                <a:lnTo>
                  <a:pt x="383032" y="307768"/>
                </a:lnTo>
                <a:lnTo>
                  <a:pt x="416052" y="271399"/>
                </a:lnTo>
                <a:lnTo>
                  <a:pt x="436340" y="222599"/>
                </a:lnTo>
                <a:lnTo>
                  <a:pt x="443103" y="164464"/>
                </a:lnTo>
                <a:lnTo>
                  <a:pt x="441392" y="134344"/>
                </a:lnTo>
                <a:lnTo>
                  <a:pt x="427779" y="80865"/>
                </a:lnTo>
                <a:lnTo>
                  <a:pt x="400905" y="37361"/>
                </a:lnTo>
                <a:lnTo>
                  <a:pt x="362007" y="8596"/>
                </a:lnTo>
                <a:lnTo>
                  <a:pt x="338201" y="0"/>
                </a:lnTo>
                <a:close/>
              </a:path>
              <a:path w="443229" h="328930">
                <a:moveTo>
                  <a:pt x="104902" y="0"/>
                </a:moveTo>
                <a:lnTo>
                  <a:pt x="60118" y="21050"/>
                </a:lnTo>
                <a:lnTo>
                  <a:pt x="27051" y="57531"/>
                </a:lnTo>
                <a:lnTo>
                  <a:pt x="6762" y="106473"/>
                </a:lnTo>
                <a:lnTo>
                  <a:pt x="0" y="164464"/>
                </a:lnTo>
                <a:lnTo>
                  <a:pt x="1690" y="194710"/>
                </a:lnTo>
                <a:lnTo>
                  <a:pt x="15216" y="248154"/>
                </a:lnTo>
                <a:lnTo>
                  <a:pt x="42054" y="291494"/>
                </a:lnTo>
                <a:lnTo>
                  <a:pt x="80968" y="320208"/>
                </a:lnTo>
                <a:lnTo>
                  <a:pt x="104902" y="328802"/>
                </a:lnTo>
                <a:lnTo>
                  <a:pt x="108966" y="315467"/>
                </a:lnTo>
                <a:lnTo>
                  <a:pt x="90247" y="307179"/>
                </a:lnTo>
                <a:lnTo>
                  <a:pt x="74088" y="295640"/>
                </a:lnTo>
                <a:lnTo>
                  <a:pt x="49403" y="262763"/>
                </a:lnTo>
                <a:lnTo>
                  <a:pt x="34829" y="218106"/>
                </a:lnTo>
                <a:lnTo>
                  <a:pt x="29972" y="162687"/>
                </a:lnTo>
                <a:lnTo>
                  <a:pt x="31186" y="134663"/>
                </a:lnTo>
                <a:lnTo>
                  <a:pt x="40901" y="85998"/>
                </a:lnTo>
                <a:lnTo>
                  <a:pt x="60503" y="47589"/>
                </a:lnTo>
                <a:lnTo>
                  <a:pt x="90515" y="21578"/>
                </a:lnTo>
                <a:lnTo>
                  <a:pt x="109474" y="13335"/>
                </a:lnTo>
                <a:lnTo>
                  <a:pt x="104902" y="0"/>
                </a:lnTo>
                <a:close/>
              </a:path>
            </a:pathLst>
          </a:custGeom>
          <a:solidFill>
            <a:srgbClr val="000000"/>
          </a:solidFill>
        </p:spPr>
        <p:txBody>
          <a:bodyPr wrap="square" lIns="0" tIns="0" rIns="0" bIns="0" rtlCol="0"/>
          <a:lstStyle/>
          <a:p>
            <a:endParaRPr/>
          </a:p>
        </p:txBody>
      </p:sp>
      <p:sp>
        <p:nvSpPr>
          <p:cNvPr id="7" name="object 7"/>
          <p:cNvSpPr txBox="1"/>
          <p:nvPr/>
        </p:nvSpPr>
        <p:spPr>
          <a:xfrm>
            <a:off x="1881504" y="2498217"/>
            <a:ext cx="2649220" cy="452120"/>
          </a:xfrm>
          <a:prstGeom prst="rect">
            <a:avLst/>
          </a:prstGeom>
        </p:spPr>
        <p:txBody>
          <a:bodyPr vert="horz" wrap="square" lIns="0" tIns="12065" rIns="0" bIns="0" rtlCol="0">
            <a:spAutoFit/>
          </a:bodyPr>
          <a:lstStyle/>
          <a:p>
            <a:pPr marL="38100">
              <a:lnSpc>
                <a:spcPct val="100000"/>
              </a:lnSpc>
              <a:spcBef>
                <a:spcPts val="95"/>
              </a:spcBef>
              <a:tabLst>
                <a:tab pos="2411095" algn="l"/>
              </a:tabLst>
            </a:pPr>
            <a:r>
              <a:rPr sz="2800" spc="65" dirty="0">
                <a:latin typeface="Cambria Math"/>
                <a:cs typeface="Cambria Math"/>
              </a:rPr>
              <a:t>𝜃</a:t>
            </a:r>
            <a:r>
              <a:rPr sz="3075" spc="97" baseline="27100" dirty="0">
                <a:latin typeface="Cambria Math"/>
                <a:cs typeface="Cambria Math"/>
              </a:rPr>
              <a:t>∗</a:t>
            </a:r>
            <a:r>
              <a:rPr sz="3075" spc="675" baseline="27100" dirty="0">
                <a:latin typeface="Cambria Math"/>
                <a:cs typeface="Cambria Math"/>
              </a:rPr>
              <a:t> </a:t>
            </a:r>
            <a:r>
              <a:rPr sz="2800" spc="-5" dirty="0">
                <a:latin typeface="Cambria Math"/>
                <a:cs typeface="Cambria Math"/>
              </a:rPr>
              <a:t>=</a:t>
            </a:r>
            <a:r>
              <a:rPr sz="2800" spc="160" dirty="0">
                <a:latin typeface="Cambria Math"/>
                <a:cs typeface="Cambria Math"/>
              </a:rPr>
              <a:t> </a:t>
            </a:r>
            <a:r>
              <a:rPr sz="2800" spc="-10" dirty="0">
                <a:latin typeface="Cambria Math"/>
                <a:cs typeface="Cambria Math"/>
              </a:rPr>
              <a:t>arg</a:t>
            </a:r>
            <a:r>
              <a:rPr sz="2800" spc="-135" dirty="0">
                <a:latin typeface="Cambria Math"/>
                <a:cs typeface="Cambria Math"/>
              </a:rPr>
              <a:t> </a:t>
            </a:r>
            <a:r>
              <a:rPr sz="2800" spc="-10" dirty="0">
                <a:latin typeface="Cambria Math"/>
                <a:cs typeface="Cambria Math"/>
              </a:rPr>
              <a:t>min</a:t>
            </a:r>
            <a:r>
              <a:rPr sz="2800" spc="-140" dirty="0">
                <a:latin typeface="Cambria Math"/>
                <a:cs typeface="Cambria Math"/>
              </a:rPr>
              <a:t> </a:t>
            </a:r>
            <a:r>
              <a:rPr sz="2800" spc="-5" dirty="0">
                <a:latin typeface="Cambria Math"/>
                <a:cs typeface="Cambria Math"/>
              </a:rPr>
              <a:t>𝐿	𝜃</a:t>
            </a:r>
            <a:endParaRPr sz="2800">
              <a:latin typeface="Cambria Math"/>
              <a:cs typeface="Cambria Math"/>
            </a:endParaRPr>
          </a:p>
        </p:txBody>
      </p:sp>
      <p:sp>
        <p:nvSpPr>
          <p:cNvPr id="8" name="object 8"/>
          <p:cNvSpPr txBox="1"/>
          <p:nvPr/>
        </p:nvSpPr>
        <p:spPr>
          <a:xfrm>
            <a:off x="4992115" y="2475992"/>
            <a:ext cx="286321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by</a:t>
            </a:r>
            <a:r>
              <a:rPr sz="2800" spc="-35" dirty="0">
                <a:latin typeface="Calibri"/>
                <a:cs typeface="Calibri"/>
              </a:rPr>
              <a:t> </a:t>
            </a:r>
            <a:r>
              <a:rPr sz="2800" spc="-15" dirty="0">
                <a:latin typeface="Calibri"/>
                <a:cs typeface="Calibri"/>
              </a:rPr>
              <a:t>gradient</a:t>
            </a:r>
            <a:r>
              <a:rPr sz="2800" spc="-30" dirty="0">
                <a:latin typeface="Calibri"/>
                <a:cs typeface="Calibri"/>
              </a:rPr>
              <a:t> </a:t>
            </a:r>
            <a:r>
              <a:rPr sz="2800" spc="-10" dirty="0">
                <a:latin typeface="Calibri"/>
                <a:cs typeface="Calibri"/>
              </a:rPr>
              <a:t>descent</a:t>
            </a:r>
            <a:endParaRPr sz="2800">
              <a:latin typeface="Calibri"/>
              <a:cs typeface="Calibri"/>
            </a:endParaRPr>
          </a:p>
        </p:txBody>
      </p:sp>
      <p:sp>
        <p:nvSpPr>
          <p:cNvPr id="9" name="object 9"/>
          <p:cNvSpPr/>
          <p:nvPr/>
        </p:nvSpPr>
        <p:spPr>
          <a:xfrm>
            <a:off x="1242186" y="4659121"/>
            <a:ext cx="615315" cy="328930"/>
          </a:xfrm>
          <a:custGeom>
            <a:avLst/>
            <a:gdLst/>
            <a:ahLst/>
            <a:cxnLst/>
            <a:rect l="l" t="t" r="r" b="b"/>
            <a:pathLst>
              <a:path w="615314" h="328929">
                <a:moveTo>
                  <a:pt x="510413" y="0"/>
                </a:moveTo>
                <a:lnTo>
                  <a:pt x="505713" y="13334"/>
                </a:lnTo>
                <a:lnTo>
                  <a:pt x="524763" y="21597"/>
                </a:lnTo>
                <a:lnTo>
                  <a:pt x="541146" y="33051"/>
                </a:lnTo>
                <a:lnTo>
                  <a:pt x="565912" y="65531"/>
                </a:lnTo>
                <a:lnTo>
                  <a:pt x="580485" y="109219"/>
                </a:lnTo>
                <a:lnTo>
                  <a:pt x="585343" y="162813"/>
                </a:lnTo>
                <a:lnTo>
                  <a:pt x="584126" y="191845"/>
                </a:lnTo>
                <a:lnTo>
                  <a:pt x="574359" y="241859"/>
                </a:lnTo>
                <a:lnTo>
                  <a:pt x="554781" y="280965"/>
                </a:lnTo>
                <a:lnTo>
                  <a:pt x="525012" y="307306"/>
                </a:lnTo>
                <a:lnTo>
                  <a:pt x="506221" y="315594"/>
                </a:lnTo>
                <a:lnTo>
                  <a:pt x="510413" y="328929"/>
                </a:lnTo>
                <a:lnTo>
                  <a:pt x="555291" y="307895"/>
                </a:lnTo>
                <a:lnTo>
                  <a:pt x="588263" y="271525"/>
                </a:lnTo>
                <a:lnTo>
                  <a:pt x="608552" y="222678"/>
                </a:lnTo>
                <a:lnTo>
                  <a:pt x="615314" y="164591"/>
                </a:lnTo>
                <a:lnTo>
                  <a:pt x="613622" y="134417"/>
                </a:lnTo>
                <a:lnTo>
                  <a:pt x="600045" y="80974"/>
                </a:lnTo>
                <a:lnTo>
                  <a:pt x="573135" y="37468"/>
                </a:lnTo>
                <a:lnTo>
                  <a:pt x="534273" y="8616"/>
                </a:lnTo>
                <a:lnTo>
                  <a:pt x="510413" y="0"/>
                </a:lnTo>
                <a:close/>
              </a:path>
              <a:path w="615314" h="328929">
                <a:moveTo>
                  <a:pt x="104901" y="0"/>
                </a:moveTo>
                <a:lnTo>
                  <a:pt x="60129" y="21113"/>
                </a:lnTo>
                <a:lnTo>
                  <a:pt x="27139" y="57657"/>
                </a:lnTo>
                <a:lnTo>
                  <a:pt x="6788" y="106552"/>
                </a:lnTo>
                <a:lnTo>
                  <a:pt x="0" y="164591"/>
                </a:lnTo>
                <a:lnTo>
                  <a:pt x="1690" y="194784"/>
                </a:lnTo>
                <a:lnTo>
                  <a:pt x="15216" y="248263"/>
                </a:lnTo>
                <a:lnTo>
                  <a:pt x="42054" y="291621"/>
                </a:lnTo>
                <a:lnTo>
                  <a:pt x="80968" y="320335"/>
                </a:lnTo>
                <a:lnTo>
                  <a:pt x="104901" y="328929"/>
                </a:lnTo>
                <a:lnTo>
                  <a:pt x="109093" y="315594"/>
                </a:lnTo>
                <a:lnTo>
                  <a:pt x="90356" y="307306"/>
                </a:lnTo>
                <a:lnTo>
                  <a:pt x="74167" y="295767"/>
                </a:lnTo>
                <a:lnTo>
                  <a:pt x="49529" y="262889"/>
                </a:lnTo>
                <a:lnTo>
                  <a:pt x="34845" y="218185"/>
                </a:lnTo>
                <a:lnTo>
                  <a:pt x="29971" y="162813"/>
                </a:lnTo>
                <a:lnTo>
                  <a:pt x="31188" y="134790"/>
                </a:lnTo>
                <a:lnTo>
                  <a:pt x="40955" y="86125"/>
                </a:lnTo>
                <a:lnTo>
                  <a:pt x="60577" y="47696"/>
                </a:lnTo>
                <a:lnTo>
                  <a:pt x="90624" y="21597"/>
                </a:lnTo>
                <a:lnTo>
                  <a:pt x="109600" y="13334"/>
                </a:lnTo>
                <a:lnTo>
                  <a:pt x="104901" y="0"/>
                </a:lnTo>
                <a:close/>
              </a:path>
            </a:pathLst>
          </a:custGeom>
          <a:solidFill>
            <a:srgbClr val="000000"/>
          </a:solidFill>
        </p:spPr>
        <p:txBody>
          <a:bodyPr wrap="square" lIns="0" tIns="0" rIns="0" bIns="0" rtlCol="0"/>
          <a:lstStyle/>
          <a:p>
            <a:endParaRPr/>
          </a:p>
        </p:txBody>
      </p:sp>
      <p:sp>
        <p:nvSpPr>
          <p:cNvPr id="10" name="object 10"/>
          <p:cNvSpPr/>
          <p:nvPr/>
        </p:nvSpPr>
        <p:spPr>
          <a:xfrm>
            <a:off x="2580258" y="4659121"/>
            <a:ext cx="607695" cy="328930"/>
          </a:xfrm>
          <a:custGeom>
            <a:avLst/>
            <a:gdLst/>
            <a:ahLst/>
            <a:cxnLst/>
            <a:rect l="l" t="t" r="r" b="b"/>
            <a:pathLst>
              <a:path w="607694" h="328929">
                <a:moveTo>
                  <a:pt x="502793" y="0"/>
                </a:moveTo>
                <a:lnTo>
                  <a:pt x="498094" y="13334"/>
                </a:lnTo>
                <a:lnTo>
                  <a:pt x="517143" y="21597"/>
                </a:lnTo>
                <a:lnTo>
                  <a:pt x="533526" y="33051"/>
                </a:lnTo>
                <a:lnTo>
                  <a:pt x="558292" y="65531"/>
                </a:lnTo>
                <a:lnTo>
                  <a:pt x="572865" y="109219"/>
                </a:lnTo>
                <a:lnTo>
                  <a:pt x="577723" y="162813"/>
                </a:lnTo>
                <a:lnTo>
                  <a:pt x="576506" y="191845"/>
                </a:lnTo>
                <a:lnTo>
                  <a:pt x="566739" y="241859"/>
                </a:lnTo>
                <a:lnTo>
                  <a:pt x="547161" y="280965"/>
                </a:lnTo>
                <a:lnTo>
                  <a:pt x="517392" y="307306"/>
                </a:lnTo>
                <a:lnTo>
                  <a:pt x="498602" y="315594"/>
                </a:lnTo>
                <a:lnTo>
                  <a:pt x="502793" y="328929"/>
                </a:lnTo>
                <a:lnTo>
                  <a:pt x="547671" y="307895"/>
                </a:lnTo>
                <a:lnTo>
                  <a:pt x="580644" y="271525"/>
                </a:lnTo>
                <a:lnTo>
                  <a:pt x="600932" y="222678"/>
                </a:lnTo>
                <a:lnTo>
                  <a:pt x="607695" y="164591"/>
                </a:lnTo>
                <a:lnTo>
                  <a:pt x="606002" y="134417"/>
                </a:lnTo>
                <a:lnTo>
                  <a:pt x="592425" y="80974"/>
                </a:lnTo>
                <a:lnTo>
                  <a:pt x="565515" y="37468"/>
                </a:lnTo>
                <a:lnTo>
                  <a:pt x="526653" y="8616"/>
                </a:lnTo>
                <a:lnTo>
                  <a:pt x="502793" y="0"/>
                </a:lnTo>
                <a:close/>
              </a:path>
              <a:path w="607694" h="328929">
                <a:moveTo>
                  <a:pt x="104902" y="0"/>
                </a:moveTo>
                <a:lnTo>
                  <a:pt x="60134" y="21113"/>
                </a:lnTo>
                <a:lnTo>
                  <a:pt x="27178" y="57657"/>
                </a:lnTo>
                <a:lnTo>
                  <a:pt x="6778" y="106552"/>
                </a:lnTo>
                <a:lnTo>
                  <a:pt x="0" y="164591"/>
                </a:lnTo>
                <a:lnTo>
                  <a:pt x="1690" y="194784"/>
                </a:lnTo>
                <a:lnTo>
                  <a:pt x="15216" y="248263"/>
                </a:lnTo>
                <a:lnTo>
                  <a:pt x="42054" y="291621"/>
                </a:lnTo>
                <a:lnTo>
                  <a:pt x="80968" y="320335"/>
                </a:lnTo>
                <a:lnTo>
                  <a:pt x="104902" y="328929"/>
                </a:lnTo>
                <a:lnTo>
                  <a:pt x="109093" y="315594"/>
                </a:lnTo>
                <a:lnTo>
                  <a:pt x="90356" y="307306"/>
                </a:lnTo>
                <a:lnTo>
                  <a:pt x="74168" y="295767"/>
                </a:lnTo>
                <a:lnTo>
                  <a:pt x="49530" y="262889"/>
                </a:lnTo>
                <a:lnTo>
                  <a:pt x="34845" y="218185"/>
                </a:lnTo>
                <a:lnTo>
                  <a:pt x="29972" y="162813"/>
                </a:lnTo>
                <a:lnTo>
                  <a:pt x="31188" y="134790"/>
                </a:lnTo>
                <a:lnTo>
                  <a:pt x="40955" y="86125"/>
                </a:lnTo>
                <a:lnTo>
                  <a:pt x="60577" y="47696"/>
                </a:lnTo>
                <a:lnTo>
                  <a:pt x="90624" y="21597"/>
                </a:lnTo>
                <a:lnTo>
                  <a:pt x="109601" y="13334"/>
                </a:lnTo>
                <a:lnTo>
                  <a:pt x="104902" y="0"/>
                </a:lnTo>
                <a:close/>
              </a:path>
            </a:pathLst>
          </a:custGeom>
          <a:solidFill>
            <a:srgbClr val="000000"/>
          </a:solidFill>
        </p:spPr>
        <p:txBody>
          <a:bodyPr wrap="square" lIns="0" tIns="0" rIns="0" bIns="0" rtlCol="0"/>
          <a:lstStyle/>
          <a:p>
            <a:endParaRPr/>
          </a:p>
        </p:txBody>
      </p:sp>
      <p:sp>
        <p:nvSpPr>
          <p:cNvPr id="11" name="object 11"/>
          <p:cNvSpPr/>
          <p:nvPr/>
        </p:nvSpPr>
        <p:spPr>
          <a:xfrm>
            <a:off x="3912234" y="4659121"/>
            <a:ext cx="615315" cy="328930"/>
          </a:xfrm>
          <a:custGeom>
            <a:avLst/>
            <a:gdLst/>
            <a:ahLst/>
            <a:cxnLst/>
            <a:rect l="l" t="t" r="r" b="b"/>
            <a:pathLst>
              <a:path w="615314" h="328929">
                <a:moveTo>
                  <a:pt x="510413" y="0"/>
                </a:moveTo>
                <a:lnTo>
                  <a:pt x="505713" y="13334"/>
                </a:lnTo>
                <a:lnTo>
                  <a:pt x="524763" y="21597"/>
                </a:lnTo>
                <a:lnTo>
                  <a:pt x="541147" y="33051"/>
                </a:lnTo>
                <a:lnTo>
                  <a:pt x="565912" y="65531"/>
                </a:lnTo>
                <a:lnTo>
                  <a:pt x="580485" y="109219"/>
                </a:lnTo>
                <a:lnTo>
                  <a:pt x="585342" y="162813"/>
                </a:lnTo>
                <a:lnTo>
                  <a:pt x="584126" y="191845"/>
                </a:lnTo>
                <a:lnTo>
                  <a:pt x="574359" y="241859"/>
                </a:lnTo>
                <a:lnTo>
                  <a:pt x="554781" y="280965"/>
                </a:lnTo>
                <a:lnTo>
                  <a:pt x="525012" y="307306"/>
                </a:lnTo>
                <a:lnTo>
                  <a:pt x="506222" y="315594"/>
                </a:lnTo>
                <a:lnTo>
                  <a:pt x="510413" y="328929"/>
                </a:lnTo>
                <a:lnTo>
                  <a:pt x="555291" y="307895"/>
                </a:lnTo>
                <a:lnTo>
                  <a:pt x="588263" y="271525"/>
                </a:lnTo>
                <a:lnTo>
                  <a:pt x="608552" y="222678"/>
                </a:lnTo>
                <a:lnTo>
                  <a:pt x="615314" y="164591"/>
                </a:lnTo>
                <a:lnTo>
                  <a:pt x="613622" y="134417"/>
                </a:lnTo>
                <a:lnTo>
                  <a:pt x="600045" y="80974"/>
                </a:lnTo>
                <a:lnTo>
                  <a:pt x="573135" y="37468"/>
                </a:lnTo>
                <a:lnTo>
                  <a:pt x="534273" y="8616"/>
                </a:lnTo>
                <a:lnTo>
                  <a:pt x="510413" y="0"/>
                </a:lnTo>
                <a:close/>
              </a:path>
              <a:path w="615314" h="328929">
                <a:moveTo>
                  <a:pt x="104901" y="0"/>
                </a:moveTo>
                <a:lnTo>
                  <a:pt x="60134" y="21113"/>
                </a:lnTo>
                <a:lnTo>
                  <a:pt x="27177" y="57657"/>
                </a:lnTo>
                <a:lnTo>
                  <a:pt x="6778" y="106552"/>
                </a:lnTo>
                <a:lnTo>
                  <a:pt x="0" y="164591"/>
                </a:lnTo>
                <a:lnTo>
                  <a:pt x="1690" y="194784"/>
                </a:lnTo>
                <a:lnTo>
                  <a:pt x="15216" y="248263"/>
                </a:lnTo>
                <a:lnTo>
                  <a:pt x="42054" y="291621"/>
                </a:lnTo>
                <a:lnTo>
                  <a:pt x="80968" y="320335"/>
                </a:lnTo>
                <a:lnTo>
                  <a:pt x="104901" y="328929"/>
                </a:lnTo>
                <a:lnTo>
                  <a:pt x="109092" y="315594"/>
                </a:lnTo>
                <a:lnTo>
                  <a:pt x="90356" y="307306"/>
                </a:lnTo>
                <a:lnTo>
                  <a:pt x="74167" y="295767"/>
                </a:lnTo>
                <a:lnTo>
                  <a:pt x="49529" y="262889"/>
                </a:lnTo>
                <a:lnTo>
                  <a:pt x="34845" y="218185"/>
                </a:lnTo>
                <a:lnTo>
                  <a:pt x="29972" y="162813"/>
                </a:lnTo>
                <a:lnTo>
                  <a:pt x="31188" y="134790"/>
                </a:lnTo>
                <a:lnTo>
                  <a:pt x="40955" y="86125"/>
                </a:lnTo>
                <a:lnTo>
                  <a:pt x="60577" y="47696"/>
                </a:lnTo>
                <a:lnTo>
                  <a:pt x="90624" y="21597"/>
                </a:lnTo>
                <a:lnTo>
                  <a:pt x="109600" y="13334"/>
                </a:lnTo>
                <a:lnTo>
                  <a:pt x="104901" y="0"/>
                </a:lnTo>
                <a:close/>
              </a:path>
            </a:pathLst>
          </a:custGeom>
          <a:solidFill>
            <a:srgbClr val="000000"/>
          </a:solidFill>
        </p:spPr>
        <p:txBody>
          <a:bodyPr wrap="square" lIns="0" tIns="0" rIns="0" bIns="0" rtlCol="0"/>
          <a:lstStyle/>
          <a:p>
            <a:endParaRPr/>
          </a:p>
        </p:txBody>
      </p:sp>
      <p:sp>
        <p:nvSpPr>
          <p:cNvPr id="12" name="object 12"/>
          <p:cNvSpPr txBox="1"/>
          <p:nvPr/>
        </p:nvSpPr>
        <p:spPr>
          <a:xfrm>
            <a:off x="694842" y="3328238"/>
            <a:ext cx="7858759" cy="2290445"/>
          </a:xfrm>
          <a:prstGeom prst="rect">
            <a:avLst/>
          </a:prstGeom>
        </p:spPr>
        <p:txBody>
          <a:bodyPr vert="horz" wrap="square" lIns="0" tIns="12065" rIns="0" bIns="0" rtlCol="0">
            <a:spAutoFit/>
          </a:bodyPr>
          <a:lstStyle/>
          <a:p>
            <a:pPr marL="254000" indent="-228600">
              <a:lnSpc>
                <a:spcPts val="3195"/>
              </a:lnSpc>
              <a:spcBef>
                <a:spcPts val="95"/>
              </a:spcBef>
              <a:buFont typeface="Arial MT"/>
              <a:buChar char="•"/>
              <a:tabLst>
                <a:tab pos="254000" algn="l"/>
              </a:tabLst>
            </a:pPr>
            <a:r>
              <a:rPr sz="2800" spc="-15" dirty="0">
                <a:latin typeface="Calibri"/>
                <a:cs typeface="Calibri"/>
              </a:rPr>
              <a:t>Each</a:t>
            </a:r>
            <a:r>
              <a:rPr sz="2800" spc="-5" dirty="0">
                <a:latin typeface="Calibri"/>
                <a:cs typeface="Calibri"/>
              </a:rPr>
              <a:t> time </a:t>
            </a:r>
            <a:r>
              <a:rPr sz="2800" spc="-10" dirty="0">
                <a:latin typeface="Calibri"/>
                <a:cs typeface="Calibri"/>
              </a:rPr>
              <a:t>we </a:t>
            </a:r>
            <a:r>
              <a:rPr sz="2800" spc="-15" dirty="0">
                <a:latin typeface="Calibri"/>
                <a:cs typeface="Calibri"/>
              </a:rPr>
              <a:t>update</a:t>
            </a:r>
            <a:r>
              <a:rPr sz="2800" spc="10" dirty="0">
                <a:latin typeface="Calibri"/>
                <a:cs typeface="Calibri"/>
              </a:rPr>
              <a:t> </a:t>
            </a:r>
            <a:r>
              <a:rPr sz="2800" spc="-5" dirty="0">
                <a:latin typeface="Calibri"/>
                <a:cs typeface="Calibri"/>
              </a:rPr>
              <a:t>the</a:t>
            </a:r>
            <a:r>
              <a:rPr sz="2800" dirty="0">
                <a:latin typeface="Calibri"/>
                <a:cs typeface="Calibri"/>
              </a:rPr>
              <a:t> </a:t>
            </a:r>
            <a:r>
              <a:rPr sz="2800" spc="-20" dirty="0">
                <a:latin typeface="Calibri"/>
                <a:cs typeface="Calibri"/>
              </a:rPr>
              <a:t>parameters,</a:t>
            </a:r>
            <a:r>
              <a:rPr sz="2800" dirty="0">
                <a:latin typeface="Calibri"/>
                <a:cs typeface="Calibri"/>
              </a:rPr>
              <a:t> </a:t>
            </a:r>
            <a:r>
              <a:rPr sz="2800" spc="-15" dirty="0">
                <a:latin typeface="Calibri"/>
                <a:cs typeface="Calibri"/>
              </a:rPr>
              <a:t>we</a:t>
            </a:r>
            <a:r>
              <a:rPr sz="2800" spc="-10" dirty="0">
                <a:latin typeface="Calibri"/>
                <a:cs typeface="Calibri"/>
              </a:rPr>
              <a:t> </a:t>
            </a:r>
            <a:r>
              <a:rPr sz="2800" spc="-15" dirty="0">
                <a:latin typeface="Calibri"/>
                <a:cs typeface="Calibri"/>
              </a:rPr>
              <a:t>obtain</a:t>
            </a:r>
            <a:r>
              <a:rPr sz="2800" spc="35" dirty="0">
                <a:latin typeface="Calibri"/>
                <a:cs typeface="Calibri"/>
              </a:rPr>
              <a:t> </a:t>
            </a:r>
            <a:r>
              <a:rPr sz="2800" spc="-5" dirty="0">
                <a:latin typeface="Cambria Math"/>
                <a:cs typeface="Cambria Math"/>
              </a:rPr>
              <a:t>𝜃</a:t>
            </a:r>
            <a:endParaRPr sz="2800" dirty="0">
              <a:latin typeface="Cambria Math"/>
              <a:cs typeface="Cambria Math"/>
            </a:endParaRPr>
          </a:p>
          <a:p>
            <a:pPr marL="254000">
              <a:lnSpc>
                <a:spcPts val="3195"/>
              </a:lnSpc>
              <a:tabLst>
                <a:tab pos="2272030" algn="l"/>
                <a:tab pos="2712085" algn="l"/>
              </a:tabLst>
            </a:pPr>
            <a:r>
              <a:rPr sz="2800" spc="-10" dirty="0">
                <a:latin typeface="Calibri"/>
                <a:cs typeface="Calibri"/>
              </a:rPr>
              <a:t>that</a:t>
            </a:r>
            <a:r>
              <a:rPr sz="2800" spc="10" dirty="0">
                <a:latin typeface="Calibri"/>
                <a:cs typeface="Calibri"/>
              </a:rPr>
              <a:t> </a:t>
            </a:r>
            <a:r>
              <a:rPr sz="2800" spc="-20" dirty="0">
                <a:latin typeface="Calibri"/>
                <a:cs typeface="Calibri"/>
              </a:rPr>
              <a:t>makes</a:t>
            </a:r>
            <a:r>
              <a:rPr sz="2800" spc="5" dirty="0">
                <a:latin typeface="Calibri"/>
                <a:cs typeface="Calibri"/>
              </a:rPr>
              <a:t> </a:t>
            </a:r>
            <a:r>
              <a:rPr sz="2800" spc="-5" dirty="0">
                <a:latin typeface="Cambria Math"/>
                <a:cs typeface="Cambria Math"/>
              </a:rPr>
              <a:t>𝐿	𝜃	</a:t>
            </a:r>
            <a:r>
              <a:rPr sz="2800" spc="-45" dirty="0">
                <a:latin typeface="Calibri"/>
                <a:cs typeface="Calibri"/>
              </a:rPr>
              <a:t>smaller.</a:t>
            </a:r>
            <a:endParaRPr sz="2800" dirty="0">
              <a:latin typeface="Calibri"/>
              <a:cs typeface="Calibri"/>
            </a:endParaRPr>
          </a:p>
          <a:p>
            <a:pPr>
              <a:lnSpc>
                <a:spcPct val="100000"/>
              </a:lnSpc>
              <a:spcBef>
                <a:spcPts val="5"/>
              </a:spcBef>
            </a:pPr>
            <a:endParaRPr sz="2700" dirty="0">
              <a:latin typeface="Calibri"/>
              <a:cs typeface="Calibri"/>
            </a:endParaRPr>
          </a:p>
          <a:p>
            <a:pPr marL="319405">
              <a:lnSpc>
                <a:spcPct val="100000"/>
              </a:lnSpc>
              <a:tabLst>
                <a:tab pos="664210" algn="l"/>
                <a:tab pos="1293495" algn="l"/>
                <a:tab pos="2002155" algn="l"/>
                <a:tab pos="2623820" algn="l"/>
                <a:tab pos="3334385" algn="l"/>
                <a:tab pos="3962400" algn="l"/>
              </a:tabLst>
            </a:pPr>
            <a:r>
              <a:rPr sz="2800" spc="-5" dirty="0">
                <a:latin typeface="Cambria Math"/>
                <a:cs typeface="Cambria Math"/>
              </a:rPr>
              <a:t>𝐿	</a:t>
            </a:r>
            <a:r>
              <a:rPr sz="2800" spc="90" dirty="0">
                <a:latin typeface="Cambria Math"/>
                <a:cs typeface="Cambria Math"/>
              </a:rPr>
              <a:t>𝜃</a:t>
            </a:r>
            <a:r>
              <a:rPr sz="3075" spc="135" baseline="27100" dirty="0">
                <a:latin typeface="Cambria Math"/>
                <a:cs typeface="Cambria Math"/>
              </a:rPr>
              <a:t>0	</a:t>
            </a:r>
            <a:r>
              <a:rPr sz="2800" spc="-5" dirty="0">
                <a:latin typeface="Cambria Math"/>
                <a:cs typeface="Cambria Math"/>
              </a:rPr>
              <a:t>&gt;</a:t>
            </a:r>
            <a:r>
              <a:rPr sz="2800" spc="165" dirty="0">
                <a:latin typeface="Cambria Math"/>
                <a:cs typeface="Cambria Math"/>
              </a:rPr>
              <a:t> </a:t>
            </a:r>
            <a:r>
              <a:rPr sz="2800" spc="-5" dirty="0">
                <a:latin typeface="Cambria Math"/>
                <a:cs typeface="Cambria Math"/>
              </a:rPr>
              <a:t>𝐿	</a:t>
            </a:r>
            <a:r>
              <a:rPr sz="2800" spc="60" dirty="0">
                <a:latin typeface="Cambria Math"/>
                <a:cs typeface="Cambria Math"/>
              </a:rPr>
              <a:t>𝜃</a:t>
            </a:r>
            <a:r>
              <a:rPr sz="3075" spc="89" baseline="27100" dirty="0">
                <a:latin typeface="Cambria Math"/>
                <a:cs typeface="Cambria Math"/>
              </a:rPr>
              <a:t>1	</a:t>
            </a:r>
            <a:r>
              <a:rPr sz="2800" spc="-5" dirty="0">
                <a:latin typeface="Cambria Math"/>
                <a:cs typeface="Cambria Math"/>
              </a:rPr>
              <a:t>&gt;</a:t>
            </a:r>
            <a:r>
              <a:rPr sz="2800" spc="165" dirty="0">
                <a:latin typeface="Cambria Math"/>
                <a:cs typeface="Cambria Math"/>
              </a:rPr>
              <a:t> </a:t>
            </a:r>
            <a:r>
              <a:rPr sz="2800" spc="-5" dirty="0">
                <a:latin typeface="Cambria Math"/>
                <a:cs typeface="Cambria Math"/>
              </a:rPr>
              <a:t>𝐿	</a:t>
            </a:r>
            <a:r>
              <a:rPr sz="2800" spc="90" dirty="0">
                <a:latin typeface="Cambria Math"/>
                <a:cs typeface="Cambria Math"/>
              </a:rPr>
              <a:t>𝜃</a:t>
            </a:r>
            <a:r>
              <a:rPr sz="3075" spc="135" baseline="27100" dirty="0">
                <a:latin typeface="Cambria Math"/>
                <a:cs typeface="Cambria Math"/>
              </a:rPr>
              <a:t>2	</a:t>
            </a:r>
            <a:r>
              <a:rPr sz="2800" spc="-5" dirty="0">
                <a:latin typeface="Cambria Math"/>
                <a:cs typeface="Cambria Math"/>
              </a:rPr>
              <a:t>&gt;</a:t>
            </a:r>
            <a:r>
              <a:rPr sz="2800" spc="120" dirty="0">
                <a:latin typeface="Cambria Math"/>
                <a:cs typeface="Cambria Math"/>
              </a:rPr>
              <a:t> </a:t>
            </a:r>
            <a:r>
              <a:rPr sz="2800" spc="-5" dirty="0">
                <a:latin typeface="Cambria Math"/>
                <a:cs typeface="Cambria Math"/>
              </a:rPr>
              <a:t>⋯</a:t>
            </a:r>
            <a:endParaRPr sz="2800" dirty="0">
              <a:latin typeface="Cambria Math"/>
              <a:cs typeface="Cambria Math"/>
            </a:endParaRPr>
          </a:p>
          <a:p>
            <a:pPr marL="4149090">
              <a:lnSpc>
                <a:spcPct val="100000"/>
              </a:lnSpc>
              <a:spcBef>
                <a:spcPts val="1430"/>
              </a:spcBef>
            </a:pPr>
            <a:r>
              <a:rPr sz="2800" spc="-5" dirty="0">
                <a:latin typeface="Calibri"/>
                <a:cs typeface="Calibri"/>
              </a:rPr>
              <a:t>Is</a:t>
            </a:r>
            <a:r>
              <a:rPr sz="2800" spc="-20" dirty="0">
                <a:latin typeface="Calibri"/>
                <a:cs typeface="Calibri"/>
              </a:rPr>
              <a:t> </a:t>
            </a:r>
            <a:r>
              <a:rPr sz="2800" spc="-5" dirty="0">
                <a:latin typeface="Calibri"/>
                <a:cs typeface="Calibri"/>
              </a:rPr>
              <a:t>this</a:t>
            </a:r>
            <a:r>
              <a:rPr sz="2800" spc="5" dirty="0">
                <a:latin typeface="Calibri"/>
                <a:cs typeface="Calibri"/>
              </a:rPr>
              <a:t> </a:t>
            </a:r>
            <a:r>
              <a:rPr sz="2800" spc="-20" dirty="0">
                <a:latin typeface="Calibri"/>
                <a:cs typeface="Calibri"/>
              </a:rPr>
              <a:t>statement</a:t>
            </a:r>
            <a:r>
              <a:rPr sz="2800" spc="-5" dirty="0">
                <a:latin typeface="Calibri"/>
                <a:cs typeface="Calibri"/>
              </a:rPr>
              <a:t> </a:t>
            </a:r>
            <a:r>
              <a:rPr sz="2800" spc="-15" dirty="0">
                <a:latin typeface="Calibri"/>
                <a:cs typeface="Calibri"/>
              </a:rPr>
              <a:t>correct?</a:t>
            </a:r>
            <a:endParaRPr sz="2800" dirty="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3292" y="2629611"/>
            <a:ext cx="5218430" cy="940435"/>
          </a:xfrm>
          <a:prstGeom prst="rect">
            <a:avLst/>
          </a:prstGeom>
        </p:spPr>
        <p:txBody>
          <a:bodyPr vert="horz" wrap="square" lIns="0" tIns="12700" rIns="0" bIns="0" rtlCol="0">
            <a:spAutoFit/>
          </a:bodyPr>
          <a:lstStyle/>
          <a:p>
            <a:pPr marL="12700">
              <a:lnSpc>
                <a:spcPct val="100000"/>
              </a:lnSpc>
              <a:spcBef>
                <a:spcPts val="100"/>
              </a:spcBef>
            </a:pPr>
            <a:r>
              <a:rPr spc="-35" dirty="0">
                <a:solidFill>
                  <a:srgbClr val="FF0000"/>
                </a:solidFill>
              </a:rPr>
              <a:t>Warning</a:t>
            </a:r>
            <a:r>
              <a:rPr spc="-30" dirty="0">
                <a:solidFill>
                  <a:srgbClr val="FF0000"/>
                </a:solidFill>
              </a:rPr>
              <a:t> </a:t>
            </a:r>
            <a:r>
              <a:rPr spc="-5" dirty="0">
                <a:solidFill>
                  <a:srgbClr val="FF0000"/>
                </a:solidFill>
              </a:rPr>
              <a:t>of</a:t>
            </a:r>
            <a:r>
              <a:rPr spc="-40" dirty="0">
                <a:solidFill>
                  <a:srgbClr val="FF0000"/>
                </a:solidFill>
              </a:rPr>
              <a:t> </a:t>
            </a:r>
            <a:r>
              <a:rPr spc="-20" dirty="0">
                <a:solidFill>
                  <a:srgbClr val="FF0000"/>
                </a:solidFill>
              </a:rPr>
              <a:t>Math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362595" y="2330317"/>
            <a:ext cx="5356069" cy="4032788"/>
          </a:xfrm>
          <a:prstGeom prst="rect">
            <a:avLst/>
          </a:prstGeom>
        </p:spPr>
      </p:pic>
      <p:sp>
        <p:nvSpPr>
          <p:cNvPr id="3" name="object 3"/>
          <p:cNvSpPr txBox="1"/>
          <p:nvPr/>
        </p:nvSpPr>
        <p:spPr>
          <a:xfrm>
            <a:off x="5945906" y="6310648"/>
            <a:ext cx="382905" cy="438784"/>
          </a:xfrm>
          <a:prstGeom prst="rect">
            <a:avLst/>
          </a:prstGeom>
        </p:spPr>
        <p:txBody>
          <a:bodyPr vert="horz" wrap="square" lIns="0" tIns="13970" rIns="0" bIns="0" rtlCol="0">
            <a:spAutoFit/>
          </a:bodyPr>
          <a:lstStyle/>
          <a:p>
            <a:pPr marL="38100">
              <a:lnSpc>
                <a:spcPct val="100000"/>
              </a:lnSpc>
              <a:spcBef>
                <a:spcPts val="110"/>
              </a:spcBef>
            </a:pPr>
            <a:r>
              <a:rPr sz="2700" spc="-470" dirty="0">
                <a:latin typeface="Symbol"/>
                <a:cs typeface="Symbol"/>
              </a:rPr>
              <a:t></a:t>
            </a:r>
            <a:r>
              <a:rPr sz="2250" spc="-705" baseline="-24074" dirty="0">
                <a:latin typeface="Times New Roman"/>
                <a:cs typeface="Times New Roman"/>
              </a:rPr>
              <a:t>1</a:t>
            </a:r>
            <a:endParaRPr sz="2250" baseline="-24074">
              <a:latin typeface="Times New Roman"/>
              <a:cs typeface="Times New Roman"/>
            </a:endParaRPr>
          </a:p>
        </p:txBody>
      </p:sp>
      <p:sp>
        <p:nvSpPr>
          <p:cNvPr id="4" name="object 4"/>
          <p:cNvSpPr txBox="1">
            <a:spLocks noGrp="1"/>
          </p:cNvSpPr>
          <p:nvPr>
            <p:ph type="title"/>
          </p:nvPr>
        </p:nvSpPr>
        <p:spPr>
          <a:xfrm>
            <a:off x="707542" y="609676"/>
            <a:ext cx="4030345" cy="697230"/>
          </a:xfrm>
          <a:prstGeom prst="rect">
            <a:avLst/>
          </a:prstGeom>
        </p:spPr>
        <p:txBody>
          <a:bodyPr vert="horz" wrap="square" lIns="0" tIns="13335" rIns="0" bIns="0" rtlCol="0">
            <a:spAutoFit/>
          </a:bodyPr>
          <a:lstStyle/>
          <a:p>
            <a:pPr marL="12700">
              <a:lnSpc>
                <a:spcPct val="100000"/>
              </a:lnSpc>
              <a:spcBef>
                <a:spcPts val="105"/>
              </a:spcBef>
            </a:pPr>
            <a:r>
              <a:rPr sz="4400" spc="-15" dirty="0"/>
              <a:t>Formal</a:t>
            </a:r>
            <a:r>
              <a:rPr sz="4400" spc="-85" dirty="0"/>
              <a:t> </a:t>
            </a:r>
            <a:r>
              <a:rPr sz="4400" spc="-10" dirty="0"/>
              <a:t>Derivation</a:t>
            </a:r>
            <a:endParaRPr sz="4400"/>
          </a:p>
        </p:txBody>
      </p:sp>
      <p:sp>
        <p:nvSpPr>
          <p:cNvPr id="5" name="object 5"/>
          <p:cNvSpPr txBox="1"/>
          <p:nvPr/>
        </p:nvSpPr>
        <p:spPr>
          <a:xfrm>
            <a:off x="682142" y="1793189"/>
            <a:ext cx="6151245" cy="452120"/>
          </a:xfrm>
          <a:prstGeom prst="rect">
            <a:avLst/>
          </a:prstGeom>
        </p:spPr>
        <p:txBody>
          <a:bodyPr vert="horz" wrap="square" lIns="0" tIns="12065" rIns="0" bIns="0" rtlCol="0">
            <a:spAutoFit/>
          </a:bodyPr>
          <a:lstStyle/>
          <a:p>
            <a:pPr marL="266700" indent="-228600">
              <a:lnSpc>
                <a:spcPct val="100000"/>
              </a:lnSpc>
              <a:spcBef>
                <a:spcPts val="95"/>
              </a:spcBef>
              <a:buFont typeface="Arial MT"/>
              <a:buChar char="•"/>
              <a:tabLst>
                <a:tab pos="266700" algn="l"/>
              </a:tabLst>
            </a:pPr>
            <a:r>
              <a:rPr sz="2800" spc="-10" dirty="0">
                <a:latin typeface="Calibri"/>
                <a:cs typeface="Calibri"/>
              </a:rPr>
              <a:t>Suppose</a:t>
            </a:r>
            <a:r>
              <a:rPr sz="2800" spc="20" dirty="0">
                <a:latin typeface="Calibri"/>
                <a:cs typeface="Calibri"/>
              </a:rPr>
              <a:t> </a:t>
            </a:r>
            <a:r>
              <a:rPr sz="2800" spc="-10" dirty="0">
                <a:latin typeface="Calibri"/>
                <a:cs typeface="Calibri"/>
              </a:rPr>
              <a:t>that</a:t>
            </a:r>
            <a:r>
              <a:rPr sz="2800" spc="20" dirty="0">
                <a:latin typeface="Calibri"/>
                <a:cs typeface="Calibri"/>
              </a:rPr>
              <a:t> </a:t>
            </a:r>
            <a:r>
              <a:rPr sz="2800" spc="-5" dirty="0">
                <a:latin typeface="Calibri"/>
                <a:cs typeface="Calibri"/>
              </a:rPr>
              <a:t>θ</a:t>
            </a:r>
            <a:r>
              <a:rPr sz="2800" dirty="0">
                <a:latin typeface="Calibri"/>
                <a:cs typeface="Calibri"/>
              </a:rPr>
              <a:t> </a:t>
            </a:r>
            <a:r>
              <a:rPr sz="2800" spc="-5" dirty="0">
                <a:latin typeface="Calibri"/>
                <a:cs typeface="Calibri"/>
              </a:rPr>
              <a:t>has</a:t>
            </a:r>
            <a:r>
              <a:rPr sz="2800" dirty="0">
                <a:latin typeface="Calibri"/>
                <a:cs typeface="Calibri"/>
              </a:rPr>
              <a:t> </a:t>
            </a:r>
            <a:r>
              <a:rPr sz="2800" spc="-10" dirty="0">
                <a:latin typeface="Calibri"/>
                <a:cs typeface="Calibri"/>
              </a:rPr>
              <a:t>two</a:t>
            </a:r>
            <a:r>
              <a:rPr sz="2800" spc="-5" dirty="0">
                <a:latin typeface="Calibri"/>
                <a:cs typeface="Calibri"/>
              </a:rPr>
              <a:t> </a:t>
            </a:r>
            <a:r>
              <a:rPr sz="2800" spc="-10" dirty="0">
                <a:latin typeface="Calibri"/>
                <a:cs typeface="Calibri"/>
              </a:rPr>
              <a:t>variables</a:t>
            </a:r>
            <a:r>
              <a:rPr sz="2800" spc="-5" dirty="0">
                <a:latin typeface="Calibri"/>
                <a:cs typeface="Calibri"/>
              </a:rPr>
              <a:t> </a:t>
            </a:r>
            <a:r>
              <a:rPr sz="2800" dirty="0">
                <a:latin typeface="Calibri"/>
                <a:cs typeface="Calibri"/>
              </a:rPr>
              <a:t>{θ</a:t>
            </a:r>
            <a:r>
              <a:rPr sz="2775" baseline="-21021" dirty="0">
                <a:latin typeface="Calibri"/>
                <a:cs typeface="Calibri"/>
              </a:rPr>
              <a:t>1</a:t>
            </a:r>
            <a:r>
              <a:rPr sz="2800" dirty="0">
                <a:latin typeface="Calibri"/>
                <a:cs typeface="Calibri"/>
              </a:rPr>
              <a:t>,</a:t>
            </a:r>
            <a:r>
              <a:rPr sz="2800" spc="10" dirty="0">
                <a:latin typeface="Calibri"/>
                <a:cs typeface="Calibri"/>
              </a:rPr>
              <a:t> </a:t>
            </a:r>
            <a:r>
              <a:rPr sz="2800" dirty="0">
                <a:latin typeface="Calibri"/>
                <a:cs typeface="Calibri"/>
              </a:rPr>
              <a:t>θ</a:t>
            </a:r>
            <a:r>
              <a:rPr sz="2775" baseline="-21021" dirty="0">
                <a:latin typeface="Calibri"/>
                <a:cs typeface="Calibri"/>
              </a:rPr>
              <a:t>2</a:t>
            </a:r>
            <a:r>
              <a:rPr sz="2800" dirty="0">
                <a:latin typeface="Calibri"/>
                <a:cs typeface="Calibri"/>
              </a:rPr>
              <a:t>}</a:t>
            </a:r>
            <a:endParaRPr sz="2800">
              <a:latin typeface="Calibri"/>
              <a:cs typeface="Calibri"/>
            </a:endParaRPr>
          </a:p>
        </p:txBody>
      </p:sp>
      <p:grpSp>
        <p:nvGrpSpPr>
          <p:cNvPr id="6" name="object 6"/>
          <p:cNvGrpSpPr/>
          <p:nvPr/>
        </p:nvGrpSpPr>
        <p:grpSpPr>
          <a:xfrm>
            <a:off x="5660009" y="3876928"/>
            <a:ext cx="1517015" cy="2518410"/>
            <a:chOff x="5660009" y="3876928"/>
            <a:chExt cx="1517015" cy="2518410"/>
          </a:xfrm>
        </p:grpSpPr>
        <p:pic>
          <p:nvPicPr>
            <p:cNvPr id="7" name="object 7"/>
            <p:cNvPicPr/>
            <p:nvPr/>
          </p:nvPicPr>
          <p:blipFill>
            <a:blip r:embed="rId4" cstate="print"/>
            <a:stretch>
              <a:fillRect/>
            </a:stretch>
          </p:blipFill>
          <p:spPr>
            <a:xfrm>
              <a:off x="6377940" y="5079491"/>
              <a:ext cx="108204" cy="108203"/>
            </a:xfrm>
            <a:prstGeom prst="rect">
              <a:avLst/>
            </a:prstGeom>
          </p:spPr>
        </p:pic>
        <p:pic>
          <p:nvPicPr>
            <p:cNvPr id="8" name="object 8"/>
            <p:cNvPicPr/>
            <p:nvPr/>
          </p:nvPicPr>
          <p:blipFill>
            <a:blip r:embed="rId5" cstate="print"/>
            <a:stretch>
              <a:fillRect/>
            </a:stretch>
          </p:blipFill>
          <p:spPr>
            <a:xfrm>
              <a:off x="6483096" y="5722619"/>
              <a:ext cx="106679" cy="108204"/>
            </a:xfrm>
            <a:prstGeom prst="rect">
              <a:avLst/>
            </a:prstGeom>
          </p:spPr>
        </p:pic>
        <p:pic>
          <p:nvPicPr>
            <p:cNvPr id="9" name="object 9"/>
            <p:cNvPicPr/>
            <p:nvPr/>
          </p:nvPicPr>
          <p:blipFill>
            <a:blip r:embed="rId6" cstate="print"/>
            <a:stretch>
              <a:fillRect/>
            </a:stretch>
          </p:blipFill>
          <p:spPr>
            <a:xfrm>
              <a:off x="6248400" y="4497323"/>
              <a:ext cx="108203" cy="108203"/>
            </a:xfrm>
            <a:prstGeom prst="rect">
              <a:avLst/>
            </a:prstGeom>
          </p:spPr>
        </p:pic>
        <p:sp>
          <p:nvSpPr>
            <p:cNvPr id="10" name="object 10"/>
            <p:cNvSpPr/>
            <p:nvPr/>
          </p:nvSpPr>
          <p:spPr>
            <a:xfrm>
              <a:off x="5674614" y="3891533"/>
              <a:ext cx="1487805" cy="2489200"/>
            </a:xfrm>
            <a:custGeom>
              <a:avLst/>
              <a:gdLst/>
              <a:ahLst/>
              <a:cxnLst/>
              <a:rect l="l" t="t" r="r" b="b"/>
              <a:pathLst>
                <a:path w="1487804" h="2489200">
                  <a:moveTo>
                    <a:pt x="237744" y="1864614"/>
                  </a:moveTo>
                  <a:lnTo>
                    <a:pt x="239624" y="1815841"/>
                  </a:lnTo>
                  <a:lnTo>
                    <a:pt x="245171" y="1768095"/>
                  </a:lnTo>
                  <a:lnTo>
                    <a:pt x="254248" y="1721515"/>
                  </a:lnTo>
                  <a:lnTo>
                    <a:pt x="266713" y="1676239"/>
                  </a:lnTo>
                  <a:lnTo>
                    <a:pt x="282430" y="1632407"/>
                  </a:lnTo>
                  <a:lnTo>
                    <a:pt x="301258" y="1590156"/>
                  </a:lnTo>
                  <a:lnTo>
                    <a:pt x="323059" y="1549625"/>
                  </a:lnTo>
                  <a:lnTo>
                    <a:pt x="347694" y="1510954"/>
                  </a:lnTo>
                  <a:lnTo>
                    <a:pt x="375023" y="1474281"/>
                  </a:lnTo>
                  <a:lnTo>
                    <a:pt x="404909" y="1439744"/>
                  </a:lnTo>
                  <a:lnTo>
                    <a:pt x="437211" y="1407483"/>
                  </a:lnTo>
                  <a:lnTo>
                    <a:pt x="471791" y="1377636"/>
                  </a:lnTo>
                  <a:lnTo>
                    <a:pt x="508510" y="1350341"/>
                  </a:lnTo>
                  <a:lnTo>
                    <a:pt x="547228" y="1325738"/>
                  </a:lnTo>
                  <a:lnTo>
                    <a:pt x="587808" y="1303966"/>
                  </a:lnTo>
                  <a:lnTo>
                    <a:pt x="630110" y="1285162"/>
                  </a:lnTo>
                  <a:lnTo>
                    <a:pt x="673994" y="1269467"/>
                  </a:lnTo>
                  <a:lnTo>
                    <a:pt x="719323" y="1257017"/>
                  </a:lnTo>
                  <a:lnTo>
                    <a:pt x="765957" y="1247953"/>
                  </a:lnTo>
                  <a:lnTo>
                    <a:pt x="813757" y="1242413"/>
                  </a:lnTo>
                  <a:lnTo>
                    <a:pt x="862584" y="1240536"/>
                  </a:lnTo>
                  <a:lnTo>
                    <a:pt x="911410" y="1242413"/>
                  </a:lnTo>
                  <a:lnTo>
                    <a:pt x="959210" y="1247953"/>
                  </a:lnTo>
                  <a:lnTo>
                    <a:pt x="1005844" y="1257017"/>
                  </a:lnTo>
                  <a:lnTo>
                    <a:pt x="1051173" y="1269467"/>
                  </a:lnTo>
                  <a:lnTo>
                    <a:pt x="1095057" y="1285162"/>
                  </a:lnTo>
                  <a:lnTo>
                    <a:pt x="1137359" y="1303966"/>
                  </a:lnTo>
                  <a:lnTo>
                    <a:pt x="1177939" y="1325738"/>
                  </a:lnTo>
                  <a:lnTo>
                    <a:pt x="1216657" y="1350341"/>
                  </a:lnTo>
                  <a:lnTo>
                    <a:pt x="1253376" y="1377636"/>
                  </a:lnTo>
                  <a:lnTo>
                    <a:pt x="1287956" y="1407483"/>
                  </a:lnTo>
                  <a:lnTo>
                    <a:pt x="1320258" y="1439744"/>
                  </a:lnTo>
                  <a:lnTo>
                    <a:pt x="1350144" y="1474281"/>
                  </a:lnTo>
                  <a:lnTo>
                    <a:pt x="1377473" y="1510954"/>
                  </a:lnTo>
                  <a:lnTo>
                    <a:pt x="1402108" y="1549625"/>
                  </a:lnTo>
                  <a:lnTo>
                    <a:pt x="1423909" y="1590156"/>
                  </a:lnTo>
                  <a:lnTo>
                    <a:pt x="1442737" y="1632407"/>
                  </a:lnTo>
                  <a:lnTo>
                    <a:pt x="1458454" y="1676239"/>
                  </a:lnTo>
                  <a:lnTo>
                    <a:pt x="1470919" y="1721515"/>
                  </a:lnTo>
                  <a:lnTo>
                    <a:pt x="1479996" y="1768095"/>
                  </a:lnTo>
                  <a:lnTo>
                    <a:pt x="1485543" y="1815841"/>
                  </a:lnTo>
                  <a:lnTo>
                    <a:pt x="1487424" y="1864614"/>
                  </a:lnTo>
                  <a:lnTo>
                    <a:pt x="1485543" y="1913384"/>
                  </a:lnTo>
                  <a:lnTo>
                    <a:pt x="1479996" y="1961129"/>
                  </a:lnTo>
                  <a:lnTo>
                    <a:pt x="1470919" y="2007708"/>
                  </a:lnTo>
                  <a:lnTo>
                    <a:pt x="1458454" y="2052983"/>
                  </a:lnTo>
                  <a:lnTo>
                    <a:pt x="1442737" y="2096815"/>
                  </a:lnTo>
                  <a:lnTo>
                    <a:pt x="1423909" y="2139066"/>
                  </a:lnTo>
                  <a:lnTo>
                    <a:pt x="1402108" y="2179596"/>
                  </a:lnTo>
                  <a:lnTo>
                    <a:pt x="1377473" y="2218267"/>
                  </a:lnTo>
                  <a:lnTo>
                    <a:pt x="1350144" y="2254941"/>
                  </a:lnTo>
                  <a:lnTo>
                    <a:pt x="1320258" y="2289478"/>
                  </a:lnTo>
                  <a:lnTo>
                    <a:pt x="1287956" y="2321740"/>
                  </a:lnTo>
                  <a:lnTo>
                    <a:pt x="1253376" y="2351587"/>
                  </a:lnTo>
                  <a:lnTo>
                    <a:pt x="1216657" y="2378882"/>
                  </a:lnTo>
                  <a:lnTo>
                    <a:pt x="1177939" y="2403486"/>
                  </a:lnTo>
                  <a:lnTo>
                    <a:pt x="1137359" y="2425259"/>
                  </a:lnTo>
                  <a:lnTo>
                    <a:pt x="1095057" y="2444063"/>
                  </a:lnTo>
                  <a:lnTo>
                    <a:pt x="1051173" y="2459759"/>
                  </a:lnTo>
                  <a:lnTo>
                    <a:pt x="1005844" y="2472209"/>
                  </a:lnTo>
                  <a:lnTo>
                    <a:pt x="959210" y="2481273"/>
                  </a:lnTo>
                  <a:lnTo>
                    <a:pt x="911410" y="2486814"/>
                  </a:lnTo>
                  <a:lnTo>
                    <a:pt x="862584" y="2488692"/>
                  </a:lnTo>
                  <a:lnTo>
                    <a:pt x="813757" y="2486814"/>
                  </a:lnTo>
                  <a:lnTo>
                    <a:pt x="765957" y="2481273"/>
                  </a:lnTo>
                  <a:lnTo>
                    <a:pt x="719323" y="2472209"/>
                  </a:lnTo>
                  <a:lnTo>
                    <a:pt x="673994" y="2459759"/>
                  </a:lnTo>
                  <a:lnTo>
                    <a:pt x="630110" y="2444063"/>
                  </a:lnTo>
                  <a:lnTo>
                    <a:pt x="587808" y="2425259"/>
                  </a:lnTo>
                  <a:lnTo>
                    <a:pt x="547228" y="2403486"/>
                  </a:lnTo>
                  <a:lnTo>
                    <a:pt x="508510" y="2378882"/>
                  </a:lnTo>
                  <a:lnTo>
                    <a:pt x="471791" y="2351587"/>
                  </a:lnTo>
                  <a:lnTo>
                    <a:pt x="437211" y="2321740"/>
                  </a:lnTo>
                  <a:lnTo>
                    <a:pt x="404909" y="2289478"/>
                  </a:lnTo>
                  <a:lnTo>
                    <a:pt x="375023" y="2254941"/>
                  </a:lnTo>
                  <a:lnTo>
                    <a:pt x="347694" y="2218267"/>
                  </a:lnTo>
                  <a:lnTo>
                    <a:pt x="323059" y="2179596"/>
                  </a:lnTo>
                  <a:lnTo>
                    <a:pt x="301258" y="2139066"/>
                  </a:lnTo>
                  <a:lnTo>
                    <a:pt x="282430" y="2096815"/>
                  </a:lnTo>
                  <a:lnTo>
                    <a:pt x="266713" y="2052983"/>
                  </a:lnTo>
                  <a:lnTo>
                    <a:pt x="254248" y="2007708"/>
                  </a:lnTo>
                  <a:lnTo>
                    <a:pt x="245171" y="1961129"/>
                  </a:lnTo>
                  <a:lnTo>
                    <a:pt x="239624" y="1913384"/>
                  </a:lnTo>
                  <a:lnTo>
                    <a:pt x="237744" y="1864614"/>
                  </a:lnTo>
                  <a:close/>
                </a:path>
                <a:path w="1487804" h="2489200">
                  <a:moveTo>
                    <a:pt x="134112" y="1283970"/>
                  </a:moveTo>
                  <a:lnTo>
                    <a:pt x="135989" y="1235197"/>
                  </a:lnTo>
                  <a:lnTo>
                    <a:pt x="141529" y="1187451"/>
                  </a:lnTo>
                  <a:lnTo>
                    <a:pt x="150593" y="1140871"/>
                  </a:lnTo>
                  <a:lnTo>
                    <a:pt x="163043" y="1095595"/>
                  </a:lnTo>
                  <a:lnTo>
                    <a:pt x="178738" y="1051763"/>
                  </a:lnTo>
                  <a:lnTo>
                    <a:pt x="197542" y="1009512"/>
                  </a:lnTo>
                  <a:lnTo>
                    <a:pt x="219314" y="968981"/>
                  </a:lnTo>
                  <a:lnTo>
                    <a:pt x="243917" y="930310"/>
                  </a:lnTo>
                  <a:lnTo>
                    <a:pt x="271212" y="893637"/>
                  </a:lnTo>
                  <a:lnTo>
                    <a:pt x="301059" y="859100"/>
                  </a:lnTo>
                  <a:lnTo>
                    <a:pt x="333320" y="826839"/>
                  </a:lnTo>
                  <a:lnTo>
                    <a:pt x="367857" y="796992"/>
                  </a:lnTo>
                  <a:lnTo>
                    <a:pt x="404530" y="769697"/>
                  </a:lnTo>
                  <a:lnTo>
                    <a:pt x="443201" y="745094"/>
                  </a:lnTo>
                  <a:lnTo>
                    <a:pt x="483732" y="723322"/>
                  </a:lnTo>
                  <a:lnTo>
                    <a:pt x="525983" y="704518"/>
                  </a:lnTo>
                  <a:lnTo>
                    <a:pt x="569815" y="688823"/>
                  </a:lnTo>
                  <a:lnTo>
                    <a:pt x="615091" y="676373"/>
                  </a:lnTo>
                  <a:lnTo>
                    <a:pt x="661671" y="667309"/>
                  </a:lnTo>
                  <a:lnTo>
                    <a:pt x="709417" y="661769"/>
                  </a:lnTo>
                  <a:lnTo>
                    <a:pt x="758189" y="659892"/>
                  </a:lnTo>
                  <a:lnTo>
                    <a:pt x="806962" y="661769"/>
                  </a:lnTo>
                  <a:lnTo>
                    <a:pt x="854708" y="667309"/>
                  </a:lnTo>
                  <a:lnTo>
                    <a:pt x="901288" y="676373"/>
                  </a:lnTo>
                  <a:lnTo>
                    <a:pt x="946564" y="688823"/>
                  </a:lnTo>
                  <a:lnTo>
                    <a:pt x="990396" y="704518"/>
                  </a:lnTo>
                  <a:lnTo>
                    <a:pt x="1032647" y="723322"/>
                  </a:lnTo>
                  <a:lnTo>
                    <a:pt x="1073178" y="745094"/>
                  </a:lnTo>
                  <a:lnTo>
                    <a:pt x="1111849" y="769697"/>
                  </a:lnTo>
                  <a:lnTo>
                    <a:pt x="1148522" y="796992"/>
                  </a:lnTo>
                  <a:lnTo>
                    <a:pt x="1183059" y="826839"/>
                  </a:lnTo>
                  <a:lnTo>
                    <a:pt x="1215320" y="859100"/>
                  </a:lnTo>
                  <a:lnTo>
                    <a:pt x="1245167" y="893637"/>
                  </a:lnTo>
                  <a:lnTo>
                    <a:pt x="1272462" y="930310"/>
                  </a:lnTo>
                  <a:lnTo>
                    <a:pt x="1297065" y="968981"/>
                  </a:lnTo>
                  <a:lnTo>
                    <a:pt x="1318837" y="1009512"/>
                  </a:lnTo>
                  <a:lnTo>
                    <a:pt x="1337641" y="1051763"/>
                  </a:lnTo>
                  <a:lnTo>
                    <a:pt x="1353336" y="1095595"/>
                  </a:lnTo>
                  <a:lnTo>
                    <a:pt x="1365786" y="1140871"/>
                  </a:lnTo>
                  <a:lnTo>
                    <a:pt x="1374850" y="1187451"/>
                  </a:lnTo>
                  <a:lnTo>
                    <a:pt x="1380390" y="1235197"/>
                  </a:lnTo>
                  <a:lnTo>
                    <a:pt x="1382267" y="1283970"/>
                  </a:lnTo>
                  <a:lnTo>
                    <a:pt x="1380390" y="1332742"/>
                  </a:lnTo>
                  <a:lnTo>
                    <a:pt x="1374850" y="1380488"/>
                  </a:lnTo>
                  <a:lnTo>
                    <a:pt x="1365786" y="1427068"/>
                  </a:lnTo>
                  <a:lnTo>
                    <a:pt x="1353336" y="1472344"/>
                  </a:lnTo>
                  <a:lnTo>
                    <a:pt x="1337641" y="1516176"/>
                  </a:lnTo>
                  <a:lnTo>
                    <a:pt x="1318837" y="1558427"/>
                  </a:lnTo>
                  <a:lnTo>
                    <a:pt x="1297065" y="1598958"/>
                  </a:lnTo>
                  <a:lnTo>
                    <a:pt x="1272462" y="1637629"/>
                  </a:lnTo>
                  <a:lnTo>
                    <a:pt x="1245167" y="1674302"/>
                  </a:lnTo>
                  <a:lnTo>
                    <a:pt x="1215320" y="1708839"/>
                  </a:lnTo>
                  <a:lnTo>
                    <a:pt x="1183059" y="1741100"/>
                  </a:lnTo>
                  <a:lnTo>
                    <a:pt x="1148522" y="1770947"/>
                  </a:lnTo>
                  <a:lnTo>
                    <a:pt x="1111849" y="1798242"/>
                  </a:lnTo>
                  <a:lnTo>
                    <a:pt x="1073178" y="1822845"/>
                  </a:lnTo>
                  <a:lnTo>
                    <a:pt x="1032647" y="1844617"/>
                  </a:lnTo>
                  <a:lnTo>
                    <a:pt x="990396" y="1863421"/>
                  </a:lnTo>
                  <a:lnTo>
                    <a:pt x="946564" y="1879116"/>
                  </a:lnTo>
                  <a:lnTo>
                    <a:pt x="901288" y="1891566"/>
                  </a:lnTo>
                  <a:lnTo>
                    <a:pt x="854708" y="1900630"/>
                  </a:lnTo>
                  <a:lnTo>
                    <a:pt x="806962" y="1906170"/>
                  </a:lnTo>
                  <a:lnTo>
                    <a:pt x="758189" y="1908048"/>
                  </a:lnTo>
                  <a:lnTo>
                    <a:pt x="709417" y="1906170"/>
                  </a:lnTo>
                  <a:lnTo>
                    <a:pt x="661671" y="1900630"/>
                  </a:lnTo>
                  <a:lnTo>
                    <a:pt x="615091" y="1891566"/>
                  </a:lnTo>
                  <a:lnTo>
                    <a:pt x="569815" y="1879116"/>
                  </a:lnTo>
                  <a:lnTo>
                    <a:pt x="525983" y="1863421"/>
                  </a:lnTo>
                  <a:lnTo>
                    <a:pt x="483732" y="1844617"/>
                  </a:lnTo>
                  <a:lnTo>
                    <a:pt x="443201" y="1822845"/>
                  </a:lnTo>
                  <a:lnTo>
                    <a:pt x="404530" y="1798242"/>
                  </a:lnTo>
                  <a:lnTo>
                    <a:pt x="367857" y="1770947"/>
                  </a:lnTo>
                  <a:lnTo>
                    <a:pt x="333320" y="1741100"/>
                  </a:lnTo>
                  <a:lnTo>
                    <a:pt x="301059" y="1708839"/>
                  </a:lnTo>
                  <a:lnTo>
                    <a:pt x="271212" y="1674302"/>
                  </a:lnTo>
                  <a:lnTo>
                    <a:pt x="243917" y="1637629"/>
                  </a:lnTo>
                  <a:lnTo>
                    <a:pt x="219314" y="1598958"/>
                  </a:lnTo>
                  <a:lnTo>
                    <a:pt x="197542" y="1558427"/>
                  </a:lnTo>
                  <a:lnTo>
                    <a:pt x="178738" y="1516176"/>
                  </a:lnTo>
                  <a:lnTo>
                    <a:pt x="163043" y="1472344"/>
                  </a:lnTo>
                  <a:lnTo>
                    <a:pt x="150593" y="1427068"/>
                  </a:lnTo>
                  <a:lnTo>
                    <a:pt x="141529" y="1380488"/>
                  </a:lnTo>
                  <a:lnTo>
                    <a:pt x="135989" y="1332742"/>
                  </a:lnTo>
                  <a:lnTo>
                    <a:pt x="134112" y="1283970"/>
                  </a:lnTo>
                  <a:close/>
                </a:path>
                <a:path w="1487804" h="2489200">
                  <a:moveTo>
                    <a:pt x="0" y="624078"/>
                  </a:moveTo>
                  <a:lnTo>
                    <a:pt x="1877" y="575305"/>
                  </a:lnTo>
                  <a:lnTo>
                    <a:pt x="7417" y="527559"/>
                  </a:lnTo>
                  <a:lnTo>
                    <a:pt x="16481" y="480979"/>
                  </a:lnTo>
                  <a:lnTo>
                    <a:pt x="28931" y="435703"/>
                  </a:lnTo>
                  <a:lnTo>
                    <a:pt x="44626" y="391871"/>
                  </a:lnTo>
                  <a:lnTo>
                    <a:pt x="63430" y="349620"/>
                  </a:lnTo>
                  <a:lnTo>
                    <a:pt x="85202" y="309089"/>
                  </a:lnTo>
                  <a:lnTo>
                    <a:pt x="109805" y="270418"/>
                  </a:lnTo>
                  <a:lnTo>
                    <a:pt x="137100" y="233745"/>
                  </a:lnTo>
                  <a:lnTo>
                    <a:pt x="166947" y="199208"/>
                  </a:lnTo>
                  <a:lnTo>
                    <a:pt x="199208" y="166947"/>
                  </a:lnTo>
                  <a:lnTo>
                    <a:pt x="233745" y="137100"/>
                  </a:lnTo>
                  <a:lnTo>
                    <a:pt x="270418" y="109805"/>
                  </a:lnTo>
                  <a:lnTo>
                    <a:pt x="309089" y="85202"/>
                  </a:lnTo>
                  <a:lnTo>
                    <a:pt x="349620" y="63430"/>
                  </a:lnTo>
                  <a:lnTo>
                    <a:pt x="391871" y="44626"/>
                  </a:lnTo>
                  <a:lnTo>
                    <a:pt x="435703" y="28931"/>
                  </a:lnTo>
                  <a:lnTo>
                    <a:pt x="480979" y="16481"/>
                  </a:lnTo>
                  <a:lnTo>
                    <a:pt x="527559" y="7417"/>
                  </a:lnTo>
                  <a:lnTo>
                    <a:pt x="575305" y="1877"/>
                  </a:lnTo>
                  <a:lnTo>
                    <a:pt x="624077" y="0"/>
                  </a:lnTo>
                  <a:lnTo>
                    <a:pt x="672850" y="1877"/>
                  </a:lnTo>
                  <a:lnTo>
                    <a:pt x="720596" y="7417"/>
                  </a:lnTo>
                  <a:lnTo>
                    <a:pt x="767176" y="16481"/>
                  </a:lnTo>
                  <a:lnTo>
                    <a:pt x="812452" y="28931"/>
                  </a:lnTo>
                  <a:lnTo>
                    <a:pt x="856284" y="44626"/>
                  </a:lnTo>
                  <a:lnTo>
                    <a:pt x="898535" y="63430"/>
                  </a:lnTo>
                  <a:lnTo>
                    <a:pt x="939066" y="85202"/>
                  </a:lnTo>
                  <a:lnTo>
                    <a:pt x="977737" y="109805"/>
                  </a:lnTo>
                  <a:lnTo>
                    <a:pt x="1014410" y="137100"/>
                  </a:lnTo>
                  <a:lnTo>
                    <a:pt x="1048947" y="166947"/>
                  </a:lnTo>
                  <a:lnTo>
                    <a:pt x="1081208" y="199208"/>
                  </a:lnTo>
                  <a:lnTo>
                    <a:pt x="1111055" y="233745"/>
                  </a:lnTo>
                  <a:lnTo>
                    <a:pt x="1138350" y="270418"/>
                  </a:lnTo>
                  <a:lnTo>
                    <a:pt x="1162953" y="309089"/>
                  </a:lnTo>
                  <a:lnTo>
                    <a:pt x="1184725" y="349620"/>
                  </a:lnTo>
                  <a:lnTo>
                    <a:pt x="1203529" y="391871"/>
                  </a:lnTo>
                  <a:lnTo>
                    <a:pt x="1219224" y="435703"/>
                  </a:lnTo>
                  <a:lnTo>
                    <a:pt x="1231674" y="480979"/>
                  </a:lnTo>
                  <a:lnTo>
                    <a:pt x="1240738" y="527559"/>
                  </a:lnTo>
                  <a:lnTo>
                    <a:pt x="1246278" y="575305"/>
                  </a:lnTo>
                  <a:lnTo>
                    <a:pt x="1248156" y="624078"/>
                  </a:lnTo>
                  <a:lnTo>
                    <a:pt x="1246278" y="672850"/>
                  </a:lnTo>
                  <a:lnTo>
                    <a:pt x="1240738" y="720596"/>
                  </a:lnTo>
                  <a:lnTo>
                    <a:pt x="1231674" y="767176"/>
                  </a:lnTo>
                  <a:lnTo>
                    <a:pt x="1219224" y="812452"/>
                  </a:lnTo>
                  <a:lnTo>
                    <a:pt x="1203529" y="856284"/>
                  </a:lnTo>
                  <a:lnTo>
                    <a:pt x="1184725" y="898535"/>
                  </a:lnTo>
                  <a:lnTo>
                    <a:pt x="1162953" y="939066"/>
                  </a:lnTo>
                  <a:lnTo>
                    <a:pt x="1138350" y="977737"/>
                  </a:lnTo>
                  <a:lnTo>
                    <a:pt x="1111055" y="1014410"/>
                  </a:lnTo>
                  <a:lnTo>
                    <a:pt x="1081208" y="1048947"/>
                  </a:lnTo>
                  <a:lnTo>
                    <a:pt x="1048947" y="1081208"/>
                  </a:lnTo>
                  <a:lnTo>
                    <a:pt x="1014410" y="1111055"/>
                  </a:lnTo>
                  <a:lnTo>
                    <a:pt x="977737" y="1138350"/>
                  </a:lnTo>
                  <a:lnTo>
                    <a:pt x="939066" y="1162953"/>
                  </a:lnTo>
                  <a:lnTo>
                    <a:pt x="898535" y="1184725"/>
                  </a:lnTo>
                  <a:lnTo>
                    <a:pt x="856284" y="1203529"/>
                  </a:lnTo>
                  <a:lnTo>
                    <a:pt x="812452" y="1219224"/>
                  </a:lnTo>
                  <a:lnTo>
                    <a:pt x="767176" y="1231674"/>
                  </a:lnTo>
                  <a:lnTo>
                    <a:pt x="720596" y="1240738"/>
                  </a:lnTo>
                  <a:lnTo>
                    <a:pt x="672850" y="1246278"/>
                  </a:lnTo>
                  <a:lnTo>
                    <a:pt x="624077" y="1248156"/>
                  </a:lnTo>
                  <a:lnTo>
                    <a:pt x="575305" y="1246278"/>
                  </a:lnTo>
                  <a:lnTo>
                    <a:pt x="527559" y="1240738"/>
                  </a:lnTo>
                  <a:lnTo>
                    <a:pt x="480979" y="1231674"/>
                  </a:lnTo>
                  <a:lnTo>
                    <a:pt x="435703" y="1219224"/>
                  </a:lnTo>
                  <a:lnTo>
                    <a:pt x="391871" y="1203529"/>
                  </a:lnTo>
                  <a:lnTo>
                    <a:pt x="349620" y="1184725"/>
                  </a:lnTo>
                  <a:lnTo>
                    <a:pt x="309089" y="1162953"/>
                  </a:lnTo>
                  <a:lnTo>
                    <a:pt x="270418" y="1138350"/>
                  </a:lnTo>
                  <a:lnTo>
                    <a:pt x="233745" y="1111055"/>
                  </a:lnTo>
                  <a:lnTo>
                    <a:pt x="199208" y="1081208"/>
                  </a:lnTo>
                  <a:lnTo>
                    <a:pt x="166947" y="1048947"/>
                  </a:lnTo>
                  <a:lnTo>
                    <a:pt x="137100" y="1014410"/>
                  </a:lnTo>
                  <a:lnTo>
                    <a:pt x="109805" y="977737"/>
                  </a:lnTo>
                  <a:lnTo>
                    <a:pt x="85202" y="939066"/>
                  </a:lnTo>
                  <a:lnTo>
                    <a:pt x="63430" y="898535"/>
                  </a:lnTo>
                  <a:lnTo>
                    <a:pt x="44626" y="856284"/>
                  </a:lnTo>
                  <a:lnTo>
                    <a:pt x="28931" y="812452"/>
                  </a:lnTo>
                  <a:lnTo>
                    <a:pt x="16481" y="767176"/>
                  </a:lnTo>
                  <a:lnTo>
                    <a:pt x="7417" y="720596"/>
                  </a:lnTo>
                  <a:lnTo>
                    <a:pt x="1877" y="672850"/>
                  </a:lnTo>
                  <a:lnTo>
                    <a:pt x="0" y="624078"/>
                  </a:lnTo>
                  <a:close/>
                </a:path>
              </a:pathLst>
            </a:custGeom>
            <a:ln w="28956">
              <a:solidFill>
                <a:srgbClr val="FF0000"/>
              </a:solidFill>
            </a:ln>
          </p:spPr>
          <p:txBody>
            <a:bodyPr wrap="square" lIns="0" tIns="0" rIns="0" bIns="0" rtlCol="0"/>
            <a:lstStyle/>
            <a:p>
              <a:endParaRPr/>
            </a:p>
          </p:txBody>
        </p:sp>
      </p:grpSp>
      <p:sp>
        <p:nvSpPr>
          <p:cNvPr id="11" name="object 11"/>
          <p:cNvSpPr txBox="1"/>
          <p:nvPr/>
        </p:nvSpPr>
        <p:spPr>
          <a:xfrm>
            <a:off x="6323990" y="3957912"/>
            <a:ext cx="644525" cy="1776095"/>
          </a:xfrm>
          <a:prstGeom prst="rect">
            <a:avLst/>
          </a:prstGeom>
        </p:spPr>
        <p:txBody>
          <a:bodyPr vert="horz" wrap="square" lIns="0" tIns="196850" rIns="0" bIns="0" rtlCol="0">
            <a:spAutoFit/>
          </a:bodyPr>
          <a:lstStyle/>
          <a:p>
            <a:pPr marL="38100">
              <a:lnSpc>
                <a:spcPct val="100000"/>
              </a:lnSpc>
              <a:spcBef>
                <a:spcPts val="1550"/>
              </a:spcBef>
            </a:pPr>
            <a:r>
              <a:rPr sz="4050" spc="-359" baseline="-23662" dirty="0">
                <a:latin typeface="Symbol"/>
                <a:cs typeface="Symbol"/>
              </a:rPr>
              <a:t></a:t>
            </a:r>
            <a:r>
              <a:rPr sz="1500" spc="-240" dirty="0">
                <a:latin typeface="Times New Roman"/>
                <a:cs typeface="Times New Roman"/>
              </a:rPr>
              <a:t>2</a:t>
            </a:r>
            <a:endParaRPr sz="1500">
              <a:latin typeface="Times New Roman"/>
              <a:cs typeface="Times New Roman"/>
            </a:endParaRPr>
          </a:p>
          <a:p>
            <a:pPr marL="139700">
              <a:lnSpc>
                <a:spcPct val="100000"/>
              </a:lnSpc>
              <a:spcBef>
                <a:spcPts val="1450"/>
              </a:spcBef>
            </a:pPr>
            <a:r>
              <a:rPr sz="4050" spc="-480" baseline="-23662" dirty="0">
                <a:latin typeface="Symbol"/>
                <a:cs typeface="Symbol"/>
              </a:rPr>
              <a:t></a:t>
            </a:r>
            <a:r>
              <a:rPr sz="1500" spc="-320" dirty="0">
                <a:latin typeface="Times New Roman"/>
                <a:cs typeface="Times New Roman"/>
              </a:rPr>
              <a:t>1</a:t>
            </a:r>
            <a:endParaRPr sz="1500">
              <a:latin typeface="Times New Roman"/>
              <a:cs typeface="Times New Roman"/>
            </a:endParaRPr>
          </a:p>
          <a:p>
            <a:pPr marL="260350">
              <a:lnSpc>
                <a:spcPct val="100000"/>
              </a:lnSpc>
              <a:spcBef>
                <a:spcPts val="1160"/>
              </a:spcBef>
            </a:pPr>
            <a:r>
              <a:rPr sz="4050" spc="-375" baseline="-23662" dirty="0">
                <a:latin typeface="Symbol"/>
                <a:cs typeface="Symbol"/>
              </a:rPr>
              <a:t></a:t>
            </a:r>
            <a:r>
              <a:rPr sz="1500" spc="-250" dirty="0">
                <a:latin typeface="Times New Roman"/>
                <a:cs typeface="Times New Roman"/>
              </a:rPr>
              <a:t>0</a:t>
            </a:r>
            <a:endParaRPr sz="1500">
              <a:latin typeface="Times New Roman"/>
              <a:cs typeface="Times New Roman"/>
            </a:endParaRPr>
          </a:p>
        </p:txBody>
      </p:sp>
      <p:grpSp>
        <p:nvGrpSpPr>
          <p:cNvPr id="12" name="object 12"/>
          <p:cNvGrpSpPr/>
          <p:nvPr/>
        </p:nvGrpSpPr>
        <p:grpSpPr>
          <a:xfrm>
            <a:off x="6124321" y="2091689"/>
            <a:ext cx="2124075" cy="3612515"/>
            <a:chOff x="6124321" y="2091689"/>
            <a:chExt cx="2124075" cy="3612515"/>
          </a:xfrm>
        </p:grpSpPr>
        <p:sp>
          <p:nvSpPr>
            <p:cNvPr id="13" name="object 13"/>
            <p:cNvSpPr/>
            <p:nvPr/>
          </p:nvSpPr>
          <p:spPr>
            <a:xfrm>
              <a:off x="6124321" y="3917441"/>
              <a:ext cx="412750" cy="1786889"/>
            </a:xfrm>
            <a:custGeom>
              <a:avLst/>
              <a:gdLst/>
              <a:ahLst/>
              <a:cxnLst/>
              <a:rect l="l" t="t" r="r" b="b"/>
              <a:pathLst>
                <a:path w="412750" h="1786889">
                  <a:moveTo>
                    <a:pt x="183388" y="586359"/>
                  </a:moveTo>
                  <a:lnTo>
                    <a:pt x="74333" y="107238"/>
                  </a:lnTo>
                  <a:lnTo>
                    <a:pt x="111506" y="98806"/>
                  </a:lnTo>
                  <a:lnTo>
                    <a:pt x="103149" y="88646"/>
                  </a:lnTo>
                  <a:lnTo>
                    <a:pt x="30353" y="0"/>
                  </a:lnTo>
                  <a:lnTo>
                    <a:pt x="0" y="124079"/>
                  </a:lnTo>
                  <a:lnTo>
                    <a:pt x="37096" y="115671"/>
                  </a:lnTo>
                  <a:lnTo>
                    <a:pt x="146177" y="594741"/>
                  </a:lnTo>
                  <a:lnTo>
                    <a:pt x="183388" y="586359"/>
                  </a:lnTo>
                  <a:close/>
                </a:path>
                <a:path w="412750" h="1786889">
                  <a:moveTo>
                    <a:pt x="311912" y="1148715"/>
                  </a:moveTo>
                  <a:lnTo>
                    <a:pt x="235877" y="766749"/>
                  </a:lnTo>
                  <a:lnTo>
                    <a:pt x="273304" y="759333"/>
                  </a:lnTo>
                  <a:lnTo>
                    <a:pt x="264528" y="748030"/>
                  </a:lnTo>
                  <a:lnTo>
                    <a:pt x="194945" y="658368"/>
                  </a:lnTo>
                  <a:lnTo>
                    <a:pt x="161163" y="781558"/>
                  </a:lnTo>
                  <a:lnTo>
                    <a:pt x="198513" y="774166"/>
                  </a:lnTo>
                  <a:lnTo>
                    <a:pt x="274447" y="1156208"/>
                  </a:lnTo>
                  <a:lnTo>
                    <a:pt x="311912" y="1148715"/>
                  </a:lnTo>
                  <a:close/>
                </a:path>
                <a:path w="412750" h="1786889">
                  <a:moveTo>
                    <a:pt x="412750" y="1781390"/>
                  </a:moveTo>
                  <a:lnTo>
                    <a:pt x="351764" y="1349502"/>
                  </a:lnTo>
                  <a:lnTo>
                    <a:pt x="389509" y="1344168"/>
                  </a:lnTo>
                  <a:lnTo>
                    <a:pt x="380199" y="1330706"/>
                  </a:lnTo>
                  <a:lnTo>
                    <a:pt x="316865" y="1239012"/>
                  </a:lnTo>
                  <a:lnTo>
                    <a:pt x="276225" y="1360170"/>
                  </a:lnTo>
                  <a:lnTo>
                    <a:pt x="313931" y="1354848"/>
                  </a:lnTo>
                  <a:lnTo>
                    <a:pt x="375031" y="1786724"/>
                  </a:lnTo>
                  <a:lnTo>
                    <a:pt x="412750" y="1781390"/>
                  </a:lnTo>
                  <a:close/>
                </a:path>
              </a:pathLst>
            </a:custGeom>
            <a:solidFill>
              <a:srgbClr val="000000"/>
            </a:solidFill>
          </p:spPr>
          <p:txBody>
            <a:bodyPr wrap="square" lIns="0" tIns="0" rIns="0" bIns="0" rtlCol="0"/>
            <a:lstStyle/>
            <a:p>
              <a:endParaRPr/>
            </a:p>
          </p:txBody>
        </p:sp>
        <p:sp>
          <p:nvSpPr>
            <p:cNvPr id="14" name="object 14"/>
            <p:cNvSpPr/>
            <p:nvPr/>
          </p:nvSpPr>
          <p:spPr>
            <a:xfrm>
              <a:off x="7491095" y="2091689"/>
              <a:ext cx="757555" cy="1026794"/>
            </a:xfrm>
            <a:custGeom>
              <a:avLst/>
              <a:gdLst/>
              <a:ahLst/>
              <a:cxnLst/>
              <a:rect l="l" t="t" r="r" b="b"/>
              <a:pathLst>
                <a:path w="757554" h="1026794">
                  <a:moveTo>
                    <a:pt x="674434" y="81042"/>
                  </a:moveTo>
                  <a:lnTo>
                    <a:pt x="0" y="1004188"/>
                  </a:lnTo>
                  <a:lnTo>
                    <a:pt x="30733" y="1026668"/>
                  </a:lnTo>
                  <a:lnTo>
                    <a:pt x="705183" y="103500"/>
                  </a:lnTo>
                  <a:lnTo>
                    <a:pt x="674434" y="81042"/>
                  </a:lnTo>
                  <a:close/>
                </a:path>
                <a:path w="757554" h="1026794">
                  <a:moveTo>
                    <a:pt x="746120" y="65659"/>
                  </a:moveTo>
                  <a:lnTo>
                    <a:pt x="685673" y="65659"/>
                  </a:lnTo>
                  <a:lnTo>
                    <a:pt x="716406" y="88137"/>
                  </a:lnTo>
                  <a:lnTo>
                    <a:pt x="705183" y="103500"/>
                  </a:lnTo>
                  <a:lnTo>
                    <a:pt x="735964" y="125984"/>
                  </a:lnTo>
                  <a:lnTo>
                    <a:pt x="746120" y="65659"/>
                  </a:lnTo>
                  <a:close/>
                </a:path>
                <a:path w="757554" h="1026794">
                  <a:moveTo>
                    <a:pt x="685673" y="65659"/>
                  </a:moveTo>
                  <a:lnTo>
                    <a:pt x="674434" y="81042"/>
                  </a:lnTo>
                  <a:lnTo>
                    <a:pt x="705183" y="103500"/>
                  </a:lnTo>
                  <a:lnTo>
                    <a:pt x="716406" y="88137"/>
                  </a:lnTo>
                  <a:lnTo>
                    <a:pt x="685673" y="65659"/>
                  </a:lnTo>
                  <a:close/>
                </a:path>
                <a:path w="757554" h="1026794">
                  <a:moveTo>
                    <a:pt x="757174" y="0"/>
                  </a:moveTo>
                  <a:lnTo>
                    <a:pt x="643635" y="58547"/>
                  </a:lnTo>
                  <a:lnTo>
                    <a:pt x="674434" y="81042"/>
                  </a:lnTo>
                  <a:lnTo>
                    <a:pt x="685673" y="65659"/>
                  </a:lnTo>
                  <a:lnTo>
                    <a:pt x="746120" y="65659"/>
                  </a:lnTo>
                  <a:lnTo>
                    <a:pt x="757174" y="0"/>
                  </a:lnTo>
                  <a:close/>
                </a:path>
              </a:pathLst>
            </a:custGeom>
            <a:solidFill>
              <a:srgbClr val="FF0000"/>
            </a:solidFill>
          </p:spPr>
          <p:txBody>
            <a:bodyPr wrap="square" lIns="0" tIns="0" rIns="0" bIns="0" rtlCol="0"/>
            <a:lstStyle/>
            <a:p>
              <a:endParaRPr/>
            </a:p>
          </p:txBody>
        </p:sp>
      </p:grpSp>
      <p:sp>
        <p:nvSpPr>
          <p:cNvPr id="15" name="object 15"/>
          <p:cNvSpPr txBox="1"/>
          <p:nvPr/>
        </p:nvSpPr>
        <p:spPr>
          <a:xfrm>
            <a:off x="1616455" y="5820257"/>
            <a:ext cx="73406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H</a:t>
            </a:r>
            <a:r>
              <a:rPr sz="2400" spc="-15" dirty="0">
                <a:solidFill>
                  <a:srgbClr val="FF0000"/>
                </a:solidFill>
                <a:latin typeface="Calibri"/>
                <a:cs typeface="Calibri"/>
              </a:rPr>
              <a:t>o</a:t>
            </a:r>
            <a:r>
              <a:rPr sz="2400" dirty="0">
                <a:solidFill>
                  <a:srgbClr val="FF0000"/>
                </a:solidFill>
                <a:latin typeface="Calibri"/>
                <a:cs typeface="Calibri"/>
              </a:rPr>
              <a:t>w?</a:t>
            </a:r>
            <a:endParaRPr sz="2400">
              <a:latin typeface="Calibri"/>
              <a:cs typeface="Calibri"/>
            </a:endParaRPr>
          </a:p>
        </p:txBody>
      </p:sp>
      <p:sp>
        <p:nvSpPr>
          <p:cNvPr id="16" name="object 16"/>
          <p:cNvSpPr txBox="1"/>
          <p:nvPr/>
        </p:nvSpPr>
        <p:spPr>
          <a:xfrm>
            <a:off x="468782" y="4033929"/>
            <a:ext cx="2936240" cy="1828164"/>
          </a:xfrm>
          <a:prstGeom prst="rect">
            <a:avLst/>
          </a:prstGeom>
        </p:spPr>
        <p:txBody>
          <a:bodyPr vert="horz" wrap="square" lIns="0" tIns="12700" rIns="0" bIns="0" rtlCol="0">
            <a:spAutoFit/>
          </a:bodyPr>
          <a:lstStyle/>
          <a:p>
            <a:pPr marR="30480" algn="r">
              <a:lnSpc>
                <a:spcPct val="100000"/>
              </a:lnSpc>
              <a:spcBef>
                <a:spcPts val="100"/>
              </a:spcBef>
            </a:pPr>
            <a:r>
              <a:rPr sz="2700" spc="-390" dirty="0">
                <a:latin typeface="Symbol"/>
                <a:cs typeface="Symbol"/>
              </a:rPr>
              <a:t></a:t>
            </a:r>
            <a:r>
              <a:rPr sz="2250" spc="-585" baseline="-24074" dirty="0">
                <a:latin typeface="Times New Roman"/>
                <a:cs typeface="Times New Roman"/>
              </a:rPr>
              <a:t>2</a:t>
            </a:r>
            <a:endParaRPr sz="2250" baseline="-24074" dirty="0">
              <a:latin typeface="Times New Roman"/>
              <a:cs typeface="Times New Roman"/>
            </a:endParaRPr>
          </a:p>
          <a:p>
            <a:pPr marL="38100" marR="43815">
              <a:lnSpc>
                <a:spcPct val="100000"/>
              </a:lnSpc>
              <a:spcBef>
                <a:spcPts val="2310"/>
              </a:spcBef>
            </a:pPr>
            <a:r>
              <a:rPr sz="2400" spc="-10" dirty="0">
                <a:solidFill>
                  <a:srgbClr val="0000FF"/>
                </a:solidFill>
                <a:latin typeface="Calibri"/>
                <a:cs typeface="Calibri"/>
              </a:rPr>
              <a:t>Given </a:t>
            </a:r>
            <a:r>
              <a:rPr sz="2400" dirty="0">
                <a:solidFill>
                  <a:srgbClr val="0000FF"/>
                </a:solidFill>
                <a:latin typeface="Calibri"/>
                <a:cs typeface="Calibri"/>
              </a:rPr>
              <a:t>a </a:t>
            </a:r>
            <a:r>
              <a:rPr sz="2400" spc="-10" dirty="0">
                <a:solidFill>
                  <a:srgbClr val="0000FF"/>
                </a:solidFill>
                <a:latin typeface="Calibri"/>
                <a:cs typeface="Calibri"/>
              </a:rPr>
              <a:t>point, </a:t>
            </a:r>
            <a:r>
              <a:rPr sz="2400" spc="-15" dirty="0">
                <a:solidFill>
                  <a:srgbClr val="0000FF"/>
                </a:solidFill>
                <a:latin typeface="Calibri"/>
                <a:cs typeface="Calibri"/>
              </a:rPr>
              <a:t>we </a:t>
            </a:r>
            <a:r>
              <a:rPr sz="2400" spc="-10" dirty="0">
                <a:solidFill>
                  <a:srgbClr val="0000FF"/>
                </a:solidFill>
                <a:latin typeface="Calibri"/>
                <a:cs typeface="Calibri"/>
              </a:rPr>
              <a:t>can </a:t>
            </a:r>
            <a:r>
              <a:rPr sz="2400" spc="-5" dirty="0">
                <a:solidFill>
                  <a:srgbClr val="0000FF"/>
                </a:solidFill>
                <a:latin typeface="Calibri"/>
                <a:cs typeface="Calibri"/>
              </a:rPr>
              <a:t> easily find </a:t>
            </a:r>
            <a:r>
              <a:rPr sz="2400" dirty="0">
                <a:solidFill>
                  <a:srgbClr val="0000FF"/>
                </a:solidFill>
                <a:latin typeface="Calibri"/>
                <a:cs typeface="Calibri"/>
              </a:rPr>
              <a:t>the </a:t>
            </a:r>
            <a:r>
              <a:rPr sz="2400" spc="-10" dirty="0">
                <a:solidFill>
                  <a:srgbClr val="0000FF"/>
                </a:solidFill>
                <a:latin typeface="Calibri"/>
                <a:cs typeface="Calibri"/>
              </a:rPr>
              <a:t>point </a:t>
            </a:r>
            <a:r>
              <a:rPr sz="2400" spc="-5" dirty="0">
                <a:solidFill>
                  <a:srgbClr val="0000FF"/>
                </a:solidFill>
                <a:latin typeface="Calibri"/>
                <a:cs typeface="Calibri"/>
              </a:rPr>
              <a:t> </a:t>
            </a:r>
            <a:r>
              <a:rPr sz="2400" dirty="0">
                <a:solidFill>
                  <a:srgbClr val="0000FF"/>
                </a:solidFill>
                <a:latin typeface="Calibri"/>
                <a:cs typeface="Calibri"/>
              </a:rPr>
              <a:t>with</a:t>
            </a:r>
            <a:r>
              <a:rPr sz="2400" spc="-40" dirty="0">
                <a:solidFill>
                  <a:srgbClr val="0000FF"/>
                </a:solidFill>
                <a:latin typeface="Calibri"/>
                <a:cs typeface="Calibri"/>
              </a:rPr>
              <a:t> </a:t>
            </a:r>
            <a:r>
              <a:rPr sz="2400" dirty="0">
                <a:solidFill>
                  <a:srgbClr val="0000FF"/>
                </a:solidFill>
                <a:latin typeface="Calibri"/>
                <a:cs typeface="Calibri"/>
              </a:rPr>
              <a:t>the</a:t>
            </a:r>
            <a:r>
              <a:rPr sz="2400" spc="-15" dirty="0">
                <a:solidFill>
                  <a:srgbClr val="0000FF"/>
                </a:solidFill>
                <a:latin typeface="Calibri"/>
                <a:cs typeface="Calibri"/>
              </a:rPr>
              <a:t> </a:t>
            </a:r>
            <a:r>
              <a:rPr sz="2400" spc="-10" dirty="0">
                <a:solidFill>
                  <a:srgbClr val="0000FF"/>
                </a:solidFill>
                <a:latin typeface="Calibri"/>
                <a:cs typeface="Calibri"/>
              </a:rPr>
              <a:t>smallest</a:t>
            </a:r>
            <a:r>
              <a:rPr sz="2400" spc="-45" dirty="0">
                <a:solidFill>
                  <a:srgbClr val="0000FF"/>
                </a:solidFill>
                <a:latin typeface="Calibri"/>
                <a:cs typeface="Calibri"/>
              </a:rPr>
              <a:t> </a:t>
            </a:r>
            <a:r>
              <a:rPr sz="2400" spc="-10" dirty="0">
                <a:solidFill>
                  <a:srgbClr val="0000FF"/>
                </a:solidFill>
                <a:latin typeface="Calibri"/>
                <a:cs typeface="Calibri"/>
              </a:rPr>
              <a:t>value</a:t>
            </a:r>
            <a:endParaRPr sz="2400" dirty="0">
              <a:latin typeface="Calibri"/>
              <a:cs typeface="Calibri"/>
            </a:endParaRPr>
          </a:p>
        </p:txBody>
      </p:sp>
      <p:sp>
        <p:nvSpPr>
          <p:cNvPr id="17" name="object 17"/>
          <p:cNvSpPr txBox="1"/>
          <p:nvPr/>
        </p:nvSpPr>
        <p:spPr>
          <a:xfrm>
            <a:off x="7998332" y="1699716"/>
            <a:ext cx="50101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L</a:t>
            </a:r>
            <a:r>
              <a:rPr sz="2400" dirty="0">
                <a:solidFill>
                  <a:srgbClr val="FF0000"/>
                </a:solidFill>
                <a:latin typeface="Calibri"/>
                <a:cs typeface="Calibri"/>
              </a:rPr>
              <a:t>(</a:t>
            </a:r>
            <a:r>
              <a:rPr sz="2400" spc="-10" dirty="0">
                <a:solidFill>
                  <a:srgbClr val="FF0000"/>
                </a:solidFill>
                <a:latin typeface="Calibri"/>
                <a:cs typeface="Calibri"/>
              </a:rPr>
              <a:t>θ</a:t>
            </a:r>
            <a:r>
              <a:rPr sz="2400" dirty="0">
                <a:solidFill>
                  <a:srgbClr val="FF0000"/>
                </a:solidFill>
                <a:latin typeface="Calibri"/>
                <a:cs typeface="Calibri"/>
              </a:rPr>
              <a:t>)</a:t>
            </a:r>
            <a:endParaRPr sz="2400">
              <a:latin typeface="Calibri"/>
              <a:cs typeface="Calibri"/>
            </a:endParaRPr>
          </a:p>
        </p:txBody>
      </p:sp>
      <p:sp>
        <p:nvSpPr>
          <p:cNvPr id="18" name="object 18"/>
          <p:cNvSpPr txBox="1"/>
          <p:nvPr/>
        </p:nvSpPr>
        <p:spPr>
          <a:xfrm>
            <a:off x="494182" y="5836411"/>
            <a:ext cx="9448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Calibri"/>
                <a:cs typeface="Calibri"/>
              </a:rPr>
              <a:t>ne</a:t>
            </a:r>
            <a:r>
              <a:rPr sz="2400" dirty="0">
                <a:solidFill>
                  <a:srgbClr val="0000FF"/>
                </a:solidFill>
                <a:latin typeface="Calibri"/>
                <a:cs typeface="Calibri"/>
              </a:rPr>
              <a:t>ar</a:t>
            </a:r>
            <a:r>
              <a:rPr sz="2400" spc="-10" dirty="0">
                <a:solidFill>
                  <a:srgbClr val="0000FF"/>
                </a:solidFill>
                <a:latin typeface="Calibri"/>
                <a:cs typeface="Calibri"/>
              </a:rPr>
              <a:t>b</a:t>
            </a:r>
            <a:r>
              <a:rPr sz="2400" spc="-155" dirty="0">
                <a:solidFill>
                  <a:srgbClr val="0000FF"/>
                </a:solidFill>
                <a:latin typeface="Calibri"/>
                <a:cs typeface="Calibri"/>
              </a:rPr>
              <a:t>y</a:t>
            </a:r>
            <a:r>
              <a:rPr sz="2400" dirty="0">
                <a:solidFill>
                  <a:srgbClr val="0000FF"/>
                </a:solidFill>
                <a:latin typeface="Calibri"/>
                <a:cs typeface="Calibri"/>
              </a:rPr>
              <a:t>.</a:t>
            </a:r>
            <a:endParaRPr sz="24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826385" cy="697230"/>
          </a:xfrm>
          <a:prstGeom prst="rect">
            <a:avLst/>
          </a:prstGeom>
        </p:spPr>
        <p:txBody>
          <a:bodyPr vert="horz" wrap="square" lIns="0" tIns="13335" rIns="0" bIns="0" rtlCol="0">
            <a:spAutoFit/>
          </a:bodyPr>
          <a:lstStyle/>
          <a:p>
            <a:pPr marL="12700">
              <a:lnSpc>
                <a:spcPct val="100000"/>
              </a:lnSpc>
              <a:spcBef>
                <a:spcPts val="105"/>
              </a:spcBef>
            </a:pPr>
            <a:r>
              <a:rPr sz="4400" spc="-75" dirty="0"/>
              <a:t>Taylor</a:t>
            </a:r>
            <a:r>
              <a:rPr sz="4400" spc="-55" dirty="0"/>
              <a:t> </a:t>
            </a:r>
            <a:r>
              <a:rPr sz="4400" dirty="0"/>
              <a:t>Series</a:t>
            </a:r>
            <a:endParaRPr sz="4400"/>
          </a:p>
        </p:txBody>
      </p:sp>
      <p:sp>
        <p:nvSpPr>
          <p:cNvPr id="3" name="object 3"/>
          <p:cNvSpPr txBox="1"/>
          <p:nvPr/>
        </p:nvSpPr>
        <p:spPr>
          <a:xfrm>
            <a:off x="682142" y="1793189"/>
            <a:ext cx="7049134" cy="836294"/>
          </a:xfrm>
          <a:prstGeom prst="rect">
            <a:avLst/>
          </a:prstGeom>
        </p:spPr>
        <p:txBody>
          <a:bodyPr vert="horz" wrap="square" lIns="0" tIns="60325" rIns="0" bIns="0" rtlCol="0">
            <a:spAutoFit/>
          </a:bodyPr>
          <a:lstStyle/>
          <a:p>
            <a:pPr marL="266700" marR="30480" indent="-228600">
              <a:lnSpc>
                <a:spcPts val="3030"/>
              </a:lnSpc>
              <a:spcBef>
                <a:spcPts val="475"/>
              </a:spcBef>
              <a:buFont typeface="Arial MT"/>
              <a:buChar char="•"/>
              <a:tabLst>
                <a:tab pos="266700" algn="l"/>
              </a:tabLst>
            </a:pPr>
            <a:r>
              <a:rPr sz="2800" b="1" spc="-50" dirty="0">
                <a:latin typeface="Calibri"/>
                <a:cs typeface="Calibri"/>
              </a:rPr>
              <a:t>Taylor</a:t>
            </a:r>
            <a:r>
              <a:rPr sz="2800" b="1" spc="30" dirty="0">
                <a:latin typeface="Calibri"/>
                <a:cs typeface="Calibri"/>
              </a:rPr>
              <a:t> </a:t>
            </a:r>
            <a:r>
              <a:rPr sz="2800" b="1" spc="-5" dirty="0">
                <a:latin typeface="Calibri"/>
                <a:cs typeface="Calibri"/>
              </a:rPr>
              <a:t>series</a:t>
            </a:r>
            <a:r>
              <a:rPr sz="2800" spc="-5" dirty="0">
                <a:latin typeface="Calibri"/>
                <a:cs typeface="Calibri"/>
              </a:rPr>
              <a:t>:</a:t>
            </a:r>
            <a:r>
              <a:rPr sz="2800" spc="20" dirty="0">
                <a:latin typeface="Calibri"/>
                <a:cs typeface="Calibri"/>
              </a:rPr>
              <a:t> </a:t>
            </a:r>
            <a:r>
              <a:rPr sz="2800" spc="-10" dirty="0">
                <a:latin typeface="Calibri"/>
                <a:cs typeface="Calibri"/>
              </a:rPr>
              <a:t>Let</a:t>
            </a:r>
            <a:r>
              <a:rPr sz="2800" spc="-15" dirty="0">
                <a:latin typeface="Calibri"/>
                <a:cs typeface="Calibri"/>
              </a:rPr>
              <a:t> </a:t>
            </a:r>
            <a:r>
              <a:rPr sz="2800" spc="-5" dirty="0">
                <a:latin typeface="Calibri"/>
                <a:cs typeface="Calibri"/>
              </a:rPr>
              <a:t>h(x)</a:t>
            </a:r>
            <a:r>
              <a:rPr sz="2800" spc="10" dirty="0">
                <a:latin typeface="Calibri"/>
                <a:cs typeface="Calibri"/>
              </a:rPr>
              <a:t> </a:t>
            </a:r>
            <a:r>
              <a:rPr sz="2800" spc="-5" dirty="0">
                <a:latin typeface="Calibri"/>
                <a:cs typeface="Calibri"/>
              </a:rPr>
              <a:t>be </a:t>
            </a:r>
            <a:r>
              <a:rPr sz="2800" spc="-20" dirty="0">
                <a:latin typeface="Calibri"/>
                <a:cs typeface="Calibri"/>
              </a:rPr>
              <a:t>any</a:t>
            </a:r>
            <a:r>
              <a:rPr sz="2800" dirty="0">
                <a:latin typeface="Calibri"/>
                <a:cs typeface="Calibri"/>
              </a:rPr>
              <a:t> </a:t>
            </a:r>
            <a:r>
              <a:rPr sz="2800" spc="-10" dirty="0">
                <a:latin typeface="Calibri"/>
                <a:cs typeface="Calibri"/>
              </a:rPr>
              <a:t>function</a:t>
            </a:r>
            <a:r>
              <a:rPr sz="2800" spc="30" dirty="0">
                <a:latin typeface="Calibri"/>
                <a:cs typeface="Calibri"/>
              </a:rPr>
              <a:t> </a:t>
            </a:r>
            <a:r>
              <a:rPr sz="2800" spc="-15" dirty="0">
                <a:latin typeface="Calibri"/>
                <a:cs typeface="Calibri"/>
              </a:rPr>
              <a:t>infinitely </a:t>
            </a:r>
            <a:r>
              <a:rPr sz="2800" spc="-620" dirty="0">
                <a:latin typeface="Calibri"/>
                <a:cs typeface="Calibri"/>
              </a:rPr>
              <a:t> </a:t>
            </a:r>
            <a:r>
              <a:rPr sz="2800" spc="-20" dirty="0">
                <a:latin typeface="Calibri"/>
                <a:cs typeface="Calibri"/>
              </a:rPr>
              <a:t>differentiable</a:t>
            </a:r>
            <a:r>
              <a:rPr sz="2800" spc="10" dirty="0">
                <a:latin typeface="Calibri"/>
                <a:cs typeface="Calibri"/>
              </a:rPr>
              <a:t> </a:t>
            </a:r>
            <a:r>
              <a:rPr sz="2800" spc="-15" dirty="0">
                <a:latin typeface="Calibri"/>
                <a:cs typeface="Calibri"/>
              </a:rPr>
              <a:t>around</a:t>
            </a:r>
            <a:r>
              <a:rPr sz="2800" spc="25" dirty="0">
                <a:latin typeface="Calibri"/>
                <a:cs typeface="Calibri"/>
              </a:rPr>
              <a:t> </a:t>
            </a:r>
            <a:r>
              <a:rPr sz="2800" spc="-5" dirty="0">
                <a:latin typeface="Calibri"/>
                <a:cs typeface="Calibri"/>
              </a:rPr>
              <a:t>x =</a:t>
            </a:r>
            <a:r>
              <a:rPr sz="2800" spc="15" dirty="0">
                <a:latin typeface="Calibri"/>
                <a:cs typeface="Calibri"/>
              </a:rPr>
              <a:t> </a:t>
            </a:r>
            <a:r>
              <a:rPr sz="2800" dirty="0">
                <a:latin typeface="Calibri"/>
                <a:cs typeface="Calibri"/>
              </a:rPr>
              <a:t>x</a:t>
            </a:r>
            <a:r>
              <a:rPr sz="2775" baseline="-21021" dirty="0">
                <a:latin typeface="Calibri"/>
                <a:cs typeface="Calibri"/>
              </a:rPr>
              <a:t>0</a:t>
            </a:r>
            <a:r>
              <a:rPr sz="2800" dirty="0">
                <a:latin typeface="Calibri"/>
                <a:cs typeface="Calibri"/>
              </a:rPr>
              <a:t>.</a:t>
            </a:r>
          </a:p>
        </p:txBody>
      </p:sp>
      <p:sp>
        <p:nvSpPr>
          <p:cNvPr id="4" name="object 4"/>
          <p:cNvSpPr txBox="1"/>
          <p:nvPr/>
        </p:nvSpPr>
        <p:spPr>
          <a:xfrm>
            <a:off x="1260341" y="3152471"/>
            <a:ext cx="1357630" cy="939800"/>
          </a:xfrm>
          <a:prstGeom prst="rect">
            <a:avLst/>
          </a:prstGeom>
        </p:spPr>
        <p:txBody>
          <a:bodyPr vert="horz" wrap="square" lIns="0" tIns="15240" rIns="0" bIns="0" rtlCol="0">
            <a:spAutoFit/>
          </a:bodyPr>
          <a:lstStyle/>
          <a:p>
            <a:pPr marL="1073785">
              <a:lnSpc>
                <a:spcPts val="1050"/>
              </a:lnSpc>
              <a:spcBef>
                <a:spcPts val="120"/>
              </a:spcBef>
            </a:pPr>
            <a:r>
              <a:rPr sz="1550" spc="15" dirty="0">
                <a:latin typeface="Symbol"/>
                <a:cs typeface="Symbol"/>
              </a:rPr>
              <a:t></a:t>
            </a:r>
            <a:endParaRPr sz="1550">
              <a:latin typeface="Symbol"/>
              <a:cs typeface="Symbol"/>
            </a:endParaRPr>
          </a:p>
          <a:p>
            <a:pPr marL="38100">
              <a:lnSpc>
                <a:spcPts val="4050"/>
              </a:lnSpc>
            </a:pPr>
            <a:r>
              <a:rPr sz="2700" spc="110" dirty="0">
                <a:latin typeface="Times New Roman"/>
                <a:cs typeface="Times New Roman"/>
              </a:rPr>
              <a:t>h</a:t>
            </a:r>
            <a:r>
              <a:rPr sz="3550" spc="-305" dirty="0">
                <a:latin typeface="Symbol"/>
                <a:cs typeface="Symbol"/>
              </a:rPr>
              <a:t></a:t>
            </a:r>
            <a:r>
              <a:rPr sz="2700" spc="204" dirty="0">
                <a:latin typeface="Times New Roman"/>
                <a:cs typeface="Times New Roman"/>
              </a:rPr>
              <a:t>x</a:t>
            </a:r>
            <a:r>
              <a:rPr sz="3550" spc="-300" dirty="0">
                <a:latin typeface="Symbol"/>
                <a:cs typeface="Symbol"/>
              </a:rPr>
              <a:t></a:t>
            </a:r>
            <a:r>
              <a:rPr sz="3550" spc="-480" dirty="0">
                <a:latin typeface="Times New Roman"/>
                <a:cs typeface="Times New Roman"/>
              </a:rPr>
              <a:t> </a:t>
            </a:r>
            <a:r>
              <a:rPr sz="2700" spc="-5" dirty="0">
                <a:latin typeface="Symbol"/>
                <a:cs typeface="Symbol"/>
              </a:rPr>
              <a:t></a:t>
            </a:r>
            <a:r>
              <a:rPr sz="2700" spc="-70" dirty="0">
                <a:latin typeface="Times New Roman"/>
                <a:cs typeface="Times New Roman"/>
              </a:rPr>
              <a:t> </a:t>
            </a:r>
            <a:r>
              <a:rPr sz="6075" spc="-3052" baseline="-8230" dirty="0">
                <a:latin typeface="Symbol"/>
                <a:cs typeface="Symbol"/>
              </a:rPr>
              <a:t></a:t>
            </a:r>
            <a:endParaRPr sz="6075" baseline="-8230">
              <a:latin typeface="Symbol"/>
              <a:cs typeface="Symbol"/>
            </a:endParaRPr>
          </a:p>
          <a:p>
            <a:pPr marL="982980">
              <a:lnSpc>
                <a:spcPct val="100000"/>
              </a:lnSpc>
              <a:spcBef>
                <a:spcPts val="215"/>
              </a:spcBef>
            </a:pPr>
            <a:r>
              <a:rPr sz="1550" i="1" spc="10" dirty="0">
                <a:latin typeface="Times New Roman"/>
                <a:cs typeface="Times New Roman"/>
              </a:rPr>
              <a:t>k</a:t>
            </a:r>
            <a:r>
              <a:rPr sz="1550" i="1" spc="-180" dirty="0">
                <a:latin typeface="Times New Roman"/>
                <a:cs typeface="Times New Roman"/>
              </a:rPr>
              <a:t> </a:t>
            </a:r>
            <a:r>
              <a:rPr sz="1550" spc="70" dirty="0">
                <a:latin typeface="Symbol"/>
                <a:cs typeface="Symbol"/>
              </a:rPr>
              <a:t></a:t>
            </a:r>
            <a:r>
              <a:rPr sz="1550" spc="10" dirty="0">
                <a:latin typeface="Times New Roman"/>
                <a:cs typeface="Times New Roman"/>
              </a:rPr>
              <a:t>0</a:t>
            </a:r>
            <a:endParaRPr sz="1550">
              <a:latin typeface="Times New Roman"/>
              <a:cs typeface="Times New Roman"/>
            </a:endParaRPr>
          </a:p>
        </p:txBody>
      </p:sp>
      <p:sp>
        <p:nvSpPr>
          <p:cNvPr id="5" name="object 5"/>
          <p:cNvSpPr/>
          <p:nvPr/>
        </p:nvSpPr>
        <p:spPr>
          <a:xfrm>
            <a:off x="2643518" y="3626663"/>
            <a:ext cx="1032510" cy="0"/>
          </a:xfrm>
          <a:custGeom>
            <a:avLst/>
            <a:gdLst/>
            <a:ahLst/>
            <a:cxnLst/>
            <a:rect l="l" t="t" r="r" b="b"/>
            <a:pathLst>
              <a:path w="1032510">
                <a:moveTo>
                  <a:pt x="0" y="0"/>
                </a:moveTo>
                <a:lnTo>
                  <a:pt x="1032505" y="0"/>
                </a:lnTo>
              </a:path>
            </a:pathLst>
          </a:custGeom>
          <a:ln w="14252">
            <a:solidFill>
              <a:srgbClr val="000000"/>
            </a:solidFill>
          </a:ln>
        </p:spPr>
        <p:txBody>
          <a:bodyPr wrap="square" lIns="0" tIns="0" rIns="0" bIns="0" rtlCol="0"/>
          <a:lstStyle/>
          <a:p>
            <a:endParaRPr/>
          </a:p>
        </p:txBody>
      </p:sp>
      <p:sp>
        <p:nvSpPr>
          <p:cNvPr id="6" name="object 6"/>
          <p:cNvSpPr txBox="1"/>
          <p:nvPr/>
        </p:nvSpPr>
        <p:spPr>
          <a:xfrm>
            <a:off x="4681521" y="3321746"/>
            <a:ext cx="114300" cy="265430"/>
          </a:xfrm>
          <a:prstGeom prst="rect">
            <a:avLst/>
          </a:prstGeom>
        </p:spPr>
        <p:txBody>
          <a:bodyPr vert="horz" wrap="square" lIns="0" tIns="15240" rIns="0" bIns="0" rtlCol="0">
            <a:spAutoFit/>
          </a:bodyPr>
          <a:lstStyle/>
          <a:p>
            <a:pPr marL="12700">
              <a:lnSpc>
                <a:spcPct val="100000"/>
              </a:lnSpc>
              <a:spcBef>
                <a:spcPts val="120"/>
              </a:spcBef>
            </a:pPr>
            <a:r>
              <a:rPr sz="1550" i="1" spc="10" dirty="0">
                <a:latin typeface="Times New Roman"/>
                <a:cs typeface="Times New Roman"/>
              </a:rPr>
              <a:t>k</a:t>
            </a:r>
            <a:endParaRPr sz="1550">
              <a:latin typeface="Times New Roman"/>
              <a:cs typeface="Times New Roman"/>
            </a:endParaRPr>
          </a:p>
        </p:txBody>
      </p:sp>
      <p:sp>
        <p:nvSpPr>
          <p:cNvPr id="7" name="object 7"/>
          <p:cNvSpPr txBox="1"/>
          <p:nvPr/>
        </p:nvSpPr>
        <p:spPr>
          <a:xfrm>
            <a:off x="2850544" y="3068747"/>
            <a:ext cx="288290" cy="339090"/>
          </a:xfrm>
          <a:prstGeom prst="rect">
            <a:avLst/>
          </a:prstGeom>
        </p:spPr>
        <p:txBody>
          <a:bodyPr vert="horz" wrap="square" lIns="0" tIns="13335" rIns="0" bIns="0" rtlCol="0">
            <a:spAutoFit/>
          </a:bodyPr>
          <a:lstStyle/>
          <a:p>
            <a:pPr marL="12700">
              <a:lnSpc>
                <a:spcPct val="100000"/>
              </a:lnSpc>
              <a:spcBef>
                <a:spcPts val="105"/>
              </a:spcBef>
            </a:pPr>
            <a:r>
              <a:rPr sz="2050" spc="-105" dirty="0">
                <a:latin typeface="Symbol"/>
                <a:cs typeface="Symbol"/>
              </a:rPr>
              <a:t></a:t>
            </a:r>
            <a:r>
              <a:rPr sz="1550" i="1" spc="10" dirty="0">
                <a:latin typeface="Times New Roman"/>
                <a:cs typeface="Times New Roman"/>
              </a:rPr>
              <a:t>k</a:t>
            </a:r>
            <a:r>
              <a:rPr sz="1550" i="1" spc="-120" dirty="0">
                <a:latin typeface="Times New Roman"/>
                <a:cs typeface="Times New Roman"/>
              </a:rPr>
              <a:t> </a:t>
            </a:r>
            <a:r>
              <a:rPr sz="2050" spc="-170" dirty="0">
                <a:latin typeface="Symbol"/>
                <a:cs typeface="Symbol"/>
              </a:rPr>
              <a:t></a:t>
            </a:r>
            <a:endParaRPr sz="2050">
              <a:latin typeface="Symbol"/>
              <a:cs typeface="Symbol"/>
            </a:endParaRPr>
          </a:p>
        </p:txBody>
      </p:sp>
      <p:sp>
        <p:nvSpPr>
          <p:cNvPr id="8" name="object 8"/>
          <p:cNvSpPr txBox="1"/>
          <p:nvPr/>
        </p:nvSpPr>
        <p:spPr>
          <a:xfrm>
            <a:off x="4429648" y="3585463"/>
            <a:ext cx="125730" cy="265430"/>
          </a:xfrm>
          <a:prstGeom prst="rect">
            <a:avLst/>
          </a:prstGeom>
        </p:spPr>
        <p:txBody>
          <a:bodyPr vert="horz" wrap="square" lIns="0" tIns="15240" rIns="0" bIns="0" rtlCol="0">
            <a:spAutoFit/>
          </a:bodyPr>
          <a:lstStyle/>
          <a:p>
            <a:pPr marL="12700">
              <a:lnSpc>
                <a:spcPct val="100000"/>
              </a:lnSpc>
              <a:spcBef>
                <a:spcPts val="120"/>
              </a:spcBef>
            </a:pPr>
            <a:r>
              <a:rPr sz="1550" spc="10" dirty="0">
                <a:latin typeface="Times New Roman"/>
                <a:cs typeface="Times New Roman"/>
              </a:rPr>
              <a:t>0</a:t>
            </a:r>
            <a:endParaRPr sz="1550">
              <a:latin typeface="Times New Roman"/>
              <a:cs typeface="Times New Roman"/>
            </a:endParaRPr>
          </a:p>
        </p:txBody>
      </p:sp>
      <p:sp>
        <p:nvSpPr>
          <p:cNvPr id="9" name="object 9"/>
          <p:cNvSpPr txBox="1"/>
          <p:nvPr/>
        </p:nvSpPr>
        <p:spPr>
          <a:xfrm>
            <a:off x="3412349" y="3368967"/>
            <a:ext cx="125730" cy="265430"/>
          </a:xfrm>
          <a:prstGeom prst="rect">
            <a:avLst/>
          </a:prstGeom>
        </p:spPr>
        <p:txBody>
          <a:bodyPr vert="horz" wrap="square" lIns="0" tIns="15240" rIns="0" bIns="0" rtlCol="0">
            <a:spAutoFit/>
          </a:bodyPr>
          <a:lstStyle/>
          <a:p>
            <a:pPr marL="12700">
              <a:lnSpc>
                <a:spcPct val="100000"/>
              </a:lnSpc>
              <a:spcBef>
                <a:spcPts val="120"/>
              </a:spcBef>
            </a:pPr>
            <a:r>
              <a:rPr sz="1550" spc="10" dirty="0">
                <a:latin typeface="Times New Roman"/>
                <a:cs typeface="Times New Roman"/>
              </a:rPr>
              <a:t>0</a:t>
            </a:r>
            <a:endParaRPr sz="1550">
              <a:latin typeface="Times New Roman"/>
              <a:cs typeface="Times New Roman"/>
            </a:endParaRPr>
          </a:p>
        </p:txBody>
      </p:sp>
      <p:sp>
        <p:nvSpPr>
          <p:cNvPr id="10" name="object 10"/>
          <p:cNvSpPr txBox="1"/>
          <p:nvPr/>
        </p:nvSpPr>
        <p:spPr>
          <a:xfrm>
            <a:off x="3034540" y="3624672"/>
            <a:ext cx="295275" cy="436245"/>
          </a:xfrm>
          <a:prstGeom prst="rect">
            <a:avLst/>
          </a:prstGeom>
        </p:spPr>
        <p:txBody>
          <a:bodyPr vert="horz" wrap="square" lIns="0" tIns="11430" rIns="0" bIns="0" rtlCol="0">
            <a:spAutoFit/>
          </a:bodyPr>
          <a:lstStyle/>
          <a:p>
            <a:pPr marL="12700">
              <a:lnSpc>
                <a:spcPct val="100000"/>
              </a:lnSpc>
              <a:spcBef>
                <a:spcPts val="90"/>
              </a:spcBef>
            </a:pPr>
            <a:r>
              <a:rPr sz="2700" i="1" spc="20" dirty="0">
                <a:latin typeface="Times New Roman"/>
                <a:cs typeface="Times New Roman"/>
              </a:rPr>
              <a:t>k</a:t>
            </a:r>
            <a:r>
              <a:rPr sz="2700" spc="-5" dirty="0">
                <a:latin typeface="Times New Roman"/>
                <a:cs typeface="Times New Roman"/>
              </a:rPr>
              <a:t>!</a:t>
            </a:r>
            <a:endParaRPr sz="2700">
              <a:latin typeface="Times New Roman"/>
              <a:cs typeface="Times New Roman"/>
            </a:endParaRPr>
          </a:p>
        </p:txBody>
      </p:sp>
      <p:sp>
        <p:nvSpPr>
          <p:cNvPr id="11" name="object 11"/>
          <p:cNvSpPr txBox="1"/>
          <p:nvPr/>
        </p:nvSpPr>
        <p:spPr>
          <a:xfrm>
            <a:off x="2654046" y="3031322"/>
            <a:ext cx="1045844" cy="567690"/>
          </a:xfrm>
          <a:prstGeom prst="rect">
            <a:avLst/>
          </a:prstGeom>
        </p:spPr>
        <p:txBody>
          <a:bodyPr vert="horz" wrap="square" lIns="0" tIns="13335" rIns="0" bIns="0" rtlCol="0">
            <a:spAutoFit/>
          </a:bodyPr>
          <a:lstStyle/>
          <a:p>
            <a:pPr marL="12700">
              <a:lnSpc>
                <a:spcPct val="100000"/>
              </a:lnSpc>
              <a:spcBef>
                <a:spcPts val="105"/>
              </a:spcBef>
              <a:tabLst>
                <a:tab pos="496570" algn="l"/>
                <a:tab pos="919480" algn="l"/>
              </a:tabLst>
            </a:pPr>
            <a:r>
              <a:rPr sz="2700" spc="-5" dirty="0">
                <a:latin typeface="Times New Roman"/>
                <a:cs typeface="Times New Roman"/>
              </a:rPr>
              <a:t>h	</a:t>
            </a:r>
            <a:r>
              <a:rPr sz="3550" spc="-220" dirty="0">
                <a:latin typeface="Symbol"/>
                <a:cs typeface="Symbol"/>
              </a:rPr>
              <a:t></a:t>
            </a:r>
            <a:r>
              <a:rPr sz="2700" i="1" spc="-5" dirty="0">
                <a:latin typeface="Times New Roman"/>
                <a:cs typeface="Times New Roman"/>
              </a:rPr>
              <a:t>x</a:t>
            </a:r>
            <a:r>
              <a:rPr sz="2700" i="1" dirty="0">
                <a:latin typeface="Times New Roman"/>
                <a:cs typeface="Times New Roman"/>
              </a:rPr>
              <a:t>	</a:t>
            </a:r>
            <a:r>
              <a:rPr sz="3550" spc="-300" dirty="0">
                <a:latin typeface="Symbol"/>
                <a:cs typeface="Symbol"/>
              </a:rPr>
              <a:t></a:t>
            </a:r>
            <a:endParaRPr sz="3550">
              <a:latin typeface="Symbol"/>
              <a:cs typeface="Symbol"/>
            </a:endParaRPr>
          </a:p>
        </p:txBody>
      </p:sp>
      <p:sp>
        <p:nvSpPr>
          <p:cNvPr id="12" name="object 12"/>
          <p:cNvSpPr txBox="1"/>
          <p:nvPr/>
        </p:nvSpPr>
        <p:spPr>
          <a:xfrm>
            <a:off x="3678512" y="3247818"/>
            <a:ext cx="1038860" cy="567690"/>
          </a:xfrm>
          <a:prstGeom prst="rect">
            <a:avLst/>
          </a:prstGeom>
        </p:spPr>
        <p:txBody>
          <a:bodyPr vert="horz" wrap="square" lIns="0" tIns="13335" rIns="0" bIns="0" rtlCol="0">
            <a:spAutoFit/>
          </a:bodyPr>
          <a:lstStyle/>
          <a:p>
            <a:pPr marL="12700">
              <a:lnSpc>
                <a:spcPct val="100000"/>
              </a:lnSpc>
              <a:spcBef>
                <a:spcPts val="105"/>
              </a:spcBef>
              <a:tabLst>
                <a:tab pos="912494" algn="l"/>
              </a:tabLst>
            </a:pPr>
            <a:r>
              <a:rPr sz="3550" spc="-220" dirty="0">
                <a:latin typeface="Symbol"/>
                <a:cs typeface="Symbol"/>
              </a:rPr>
              <a:t></a:t>
            </a:r>
            <a:r>
              <a:rPr sz="2700" i="1" spc="-5" dirty="0">
                <a:latin typeface="Times New Roman"/>
                <a:cs typeface="Times New Roman"/>
              </a:rPr>
              <a:t>x</a:t>
            </a:r>
            <a:r>
              <a:rPr sz="2700" i="1" spc="-190" dirty="0">
                <a:latin typeface="Times New Roman"/>
                <a:cs typeface="Times New Roman"/>
              </a:rPr>
              <a:t> </a:t>
            </a:r>
            <a:r>
              <a:rPr sz="2700" spc="-5" dirty="0">
                <a:latin typeface="Symbol"/>
                <a:cs typeface="Symbol"/>
              </a:rPr>
              <a:t></a:t>
            </a:r>
            <a:r>
              <a:rPr sz="2700" spc="-90" dirty="0">
                <a:latin typeface="Times New Roman"/>
                <a:cs typeface="Times New Roman"/>
              </a:rPr>
              <a:t> </a:t>
            </a:r>
            <a:r>
              <a:rPr sz="2700" i="1" spc="-5" dirty="0">
                <a:latin typeface="Times New Roman"/>
                <a:cs typeface="Times New Roman"/>
              </a:rPr>
              <a:t>x</a:t>
            </a:r>
            <a:r>
              <a:rPr sz="2700" i="1" dirty="0">
                <a:latin typeface="Times New Roman"/>
                <a:cs typeface="Times New Roman"/>
              </a:rPr>
              <a:t>	</a:t>
            </a:r>
            <a:r>
              <a:rPr sz="3550" spc="-300" dirty="0">
                <a:latin typeface="Symbol"/>
                <a:cs typeface="Symbol"/>
              </a:rPr>
              <a:t></a:t>
            </a:r>
            <a:endParaRPr sz="3550">
              <a:latin typeface="Symbol"/>
              <a:cs typeface="Symbol"/>
            </a:endParaRPr>
          </a:p>
        </p:txBody>
      </p:sp>
      <p:sp>
        <p:nvSpPr>
          <p:cNvPr id="13" name="object 13"/>
          <p:cNvSpPr/>
          <p:nvPr/>
        </p:nvSpPr>
        <p:spPr>
          <a:xfrm>
            <a:off x="5196392" y="4645141"/>
            <a:ext cx="845819" cy="0"/>
          </a:xfrm>
          <a:custGeom>
            <a:avLst/>
            <a:gdLst/>
            <a:ahLst/>
            <a:cxnLst/>
            <a:rect l="l" t="t" r="r" b="b"/>
            <a:pathLst>
              <a:path w="845820">
                <a:moveTo>
                  <a:pt x="0" y="0"/>
                </a:moveTo>
                <a:lnTo>
                  <a:pt x="845206" y="0"/>
                </a:lnTo>
              </a:path>
            </a:pathLst>
          </a:custGeom>
          <a:ln w="14310">
            <a:solidFill>
              <a:srgbClr val="000000"/>
            </a:solidFill>
          </a:ln>
        </p:spPr>
        <p:txBody>
          <a:bodyPr wrap="square" lIns="0" tIns="0" rIns="0" bIns="0" rtlCol="0"/>
          <a:lstStyle/>
          <a:p>
            <a:endParaRPr/>
          </a:p>
        </p:txBody>
      </p:sp>
      <p:sp>
        <p:nvSpPr>
          <p:cNvPr id="14" name="object 14"/>
          <p:cNvSpPr txBox="1"/>
          <p:nvPr/>
        </p:nvSpPr>
        <p:spPr>
          <a:xfrm>
            <a:off x="5379077" y="4136999"/>
            <a:ext cx="111125" cy="438784"/>
          </a:xfrm>
          <a:prstGeom prst="rect">
            <a:avLst/>
          </a:prstGeom>
        </p:spPr>
        <p:txBody>
          <a:bodyPr vert="horz" wrap="square" lIns="0" tIns="13335" rIns="0" bIns="0" rtlCol="0">
            <a:spAutoFit/>
          </a:bodyPr>
          <a:lstStyle/>
          <a:p>
            <a:pPr marL="12700">
              <a:lnSpc>
                <a:spcPct val="100000"/>
              </a:lnSpc>
              <a:spcBef>
                <a:spcPts val="105"/>
              </a:spcBef>
            </a:pPr>
            <a:r>
              <a:rPr sz="2700" dirty="0">
                <a:latin typeface="Symbol"/>
                <a:cs typeface="Symbol"/>
              </a:rPr>
              <a:t></a:t>
            </a:r>
            <a:endParaRPr sz="2700">
              <a:latin typeface="Symbol"/>
              <a:cs typeface="Symbol"/>
            </a:endParaRPr>
          </a:p>
        </p:txBody>
      </p:sp>
      <p:sp>
        <p:nvSpPr>
          <p:cNvPr id="15" name="object 15"/>
          <p:cNvSpPr txBox="1"/>
          <p:nvPr/>
        </p:nvSpPr>
        <p:spPr>
          <a:xfrm>
            <a:off x="3285310" y="4354694"/>
            <a:ext cx="111125" cy="438784"/>
          </a:xfrm>
          <a:prstGeom prst="rect">
            <a:avLst/>
          </a:prstGeom>
        </p:spPr>
        <p:txBody>
          <a:bodyPr vert="horz" wrap="square" lIns="0" tIns="13335" rIns="0" bIns="0" rtlCol="0">
            <a:spAutoFit/>
          </a:bodyPr>
          <a:lstStyle/>
          <a:p>
            <a:pPr marL="12700">
              <a:lnSpc>
                <a:spcPct val="100000"/>
              </a:lnSpc>
              <a:spcBef>
                <a:spcPts val="105"/>
              </a:spcBef>
            </a:pPr>
            <a:r>
              <a:rPr sz="2700" dirty="0">
                <a:latin typeface="Symbol"/>
                <a:cs typeface="Symbol"/>
              </a:rPr>
              <a:t></a:t>
            </a:r>
            <a:endParaRPr sz="2700">
              <a:latin typeface="Symbol"/>
              <a:cs typeface="Symbol"/>
            </a:endParaRPr>
          </a:p>
        </p:txBody>
      </p:sp>
      <p:sp>
        <p:nvSpPr>
          <p:cNvPr id="16" name="object 16"/>
          <p:cNvSpPr txBox="1"/>
          <p:nvPr/>
        </p:nvSpPr>
        <p:spPr>
          <a:xfrm>
            <a:off x="7088349" y="4338578"/>
            <a:ext cx="126364" cy="266700"/>
          </a:xfrm>
          <a:prstGeom prst="rect">
            <a:avLst/>
          </a:prstGeom>
        </p:spPr>
        <p:txBody>
          <a:bodyPr vert="horz" wrap="square" lIns="0" tIns="16510" rIns="0" bIns="0" rtlCol="0">
            <a:spAutoFit/>
          </a:bodyPr>
          <a:lstStyle/>
          <a:p>
            <a:pPr marL="12700">
              <a:lnSpc>
                <a:spcPct val="100000"/>
              </a:lnSpc>
              <a:spcBef>
                <a:spcPts val="130"/>
              </a:spcBef>
            </a:pPr>
            <a:r>
              <a:rPr sz="1550" spc="15" dirty="0">
                <a:latin typeface="Times New Roman"/>
                <a:cs typeface="Times New Roman"/>
              </a:rPr>
              <a:t>2</a:t>
            </a:r>
            <a:endParaRPr sz="1550">
              <a:latin typeface="Times New Roman"/>
              <a:cs typeface="Times New Roman"/>
            </a:endParaRPr>
          </a:p>
        </p:txBody>
      </p:sp>
      <p:sp>
        <p:nvSpPr>
          <p:cNvPr id="17" name="object 17"/>
          <p:cNvSpPr txBox="1"/>
          <p:nvPr/>
        </p:nvSpPr>
        <p:spPr>
          <a:xfrm>
            <a:off x="6835582" y="4603764"/>
            <a:ext cx="126364" cy="266700"/>
          </a:xfrm>
          <a:prstGeom prst="rect">
            <a:avLst/>
          </a:prstGeom>
        </p:spPr>
        <p:txBody>
          <a:bodyPr vert="horz" wrap="square" lIns="0" tIns="16510" rIns="0" bIns="0" rtlCol="0">
            <a:spAutoFit/>
          </a:bodyPr>
          <a:lstStyle/>
          <a:p>
            <a:pPr marL="12700">
              <a:lnSpc>
                <a:spcPct val="100000"/>
              </a:lnSpc>
              <a:spcBef>
                <a:spcPts val="130"/>
              </a:spcBef>
            </a:pPr>
            <a:r>
              <a:rPr sz="1550" spc="15" dirty="0">
                <a:latin typeface="Times New Roman"/>
                <a:cs typeface="Times New Roman"/>
              </a:rPr>
              <a:t>0</a:t>
            </a:r>
            <a:endParaRPr sz="1550">
              <a:latin typeface="Times New Roman"/>
              <a:cs typeface="Times New Roman"/>
            </a:endParaRPr>
          </a:p>
        </p:txBody>
      </p:sp>
      <p:sp>
        <p:nvSpPr>
          <p:cNvPr id="18" name="object 18"/>
          <p:cNvSpPr txBox="1"/>
          <p:nvPr/>
        </p:nvSpPr>
        <p:spPr>
          <a:xfrm>
            <a:off x="6081781" y="4264225"/>
            <a:ext cx="1790064" cy="570865"/>
          </a:xfrm>
          <a:prstGeom prst="rect">
            <a:avLst/>
          </a:prstGeom>
        </p:spPr>
        <p:txBody>
          <a:bodyPr vert="horz" wrap="square" lIns="0" tIns="15875" rIns="0" bIns="0" rtlCol="0">
            <a:spAutoFit/>
          </a:bodyPr>
          <a:lstStyle/>
          <a:p>
            <a:pPr marL="12700">
              <a:lnSpc>
                <a:spcPct val="100000"/>
              </a:lnSpc>
              <a:spcBef>
                <a:spcPts val="125"/>
              </a:spcBef>
              <a:tabLst>
                <a:tab pos="915669" algn="l"/>
                <a:tab pos="1211580" algn="l"/>
              </a:tabLst>
            </a:pPr>
            <a:r>
              <a:rPr sz="3550" spc="-215" dirty="0">
                <a:latin typeface="Symbol"/>
                <a:cs typeface="Symbol"/>
              </a:rPr>
              <a:t></a:t>
            </a:r>
            <a:r>
              <a:rPr sz="2700" i="1" spc="5" dirty="0">
                <a:latin typeface="Times New Roman"/>
                <a:cs typeface="Times New Roman"/>
              </a:rPr>
              <a:t>x</a:t>
            </a:r>
            <a:r>
              <a:rPr sz="2700" i="1" spc="-190" dirty="0">
                <a:latin typeface="Times New Roman"/>
                <a:cs typeface="Times New Roman"/>
              </a:rPr>
              <a:t> </a:t>
            </a:r>
            <a:r>
              <a:rPr sz="2700" spc="5" dirty="0">
                <a:latin typeface="Symbol"/>
                <a:cs typeface="Symbol"/>
              </a:rPr>
              <a:t></a:t>
            </a:r>
            <a:r>
              <a:rPr sz="2700" spc="-90" dirty="0">
                <a:latin typeface="Times New Roman"/>
                <a:cs typeface="Times New Roman"/>
              </a:rPr>
              <a:t> </a:t>
            </a:r>
            <a:r>
              <a:rPr sz="2700" i="1" spc="5" dirty="0">
                <a:latin typeface="Times New Roman"/>
                <a:cs typeface="Times New Roman"/>
              </a:rPr>
              <a:t>x</a:t>
            </a:r>
            <a:r>
              <a:rPr sz="2700" i="1" dirty="0">
                <a:latin typeface="Times New Roman"/>
                <a:cs typeface="Times New Roman"/>
              </a:rPr>
              <a:t>	</a:t>
            </a:r>
            <a:r>
              <a:rPr sz="3550" spc="-295" dirty="0">
                <a:latin typeface="Symbol"/>
                <a:cs typeface="Symbol"/>
              </a:rPr>
              <a:t></a:t>
            </a:r>
            <a:r>
              <a:rPr sz="3550" dirty="0">
                <a:latin typeface="Times New Roman"/>
                <a:cs typeface="Times New Roman"/>
              </a:rPr>
              <a:t>	</a:t>
            </a:r>
            <a:r>
              <a:rPr sz="2700" spc="250" dirty="0">
                <a:latin typeface="Symbol"/>
                <a:cs typeface="Symbol"/>
              </a:rPr>
              <a:t></a:t>
            </a:r>
            <a:r>
              <a:rPr sz="2700" spc="10" dirty="0">
                <a:latin typeface="Lucida Sans Unicode"/>
                <a:cs typeface="Lucida Sans Unicode"/>
              </a:rPr>
              <a:t>…</a:t>
            </a:r>
            <a:endParaRPr sz="2700">
              <a:latin typeface="Lucida Sans Unicode"/>
              <a:cs typeface="Lucida Sans Unicode"/>
            </a:endParaRPr>
          </a:p>
        </p:txBody>
      </p:sp>
      <p:sp>
        <p:nvSpPr>
          <p:cNvPr id="19" name="object 19"/>
          <p:cNvSpPr txBox="1"/>
          <p:nvPr/>
        </p:nvSpPr>
        <p:spPr>
          <a:xfrm>
            <a:off x="5777042" y="4386043"/>
            <a:ext cx="126364" cy="266700"/>
          </a:xfrm>
          <a:prstGeom prst="rect">
            <a:avLst/>
          </a:prstGeom>
        </p:spPr>
        <p:txBody>
          <a:bodyPr vert="horz" wrap="square" lIns="0" tIns="16510" rIns="0" bIns="0" rtlCol="0">
            <a:spAutoFit/>
          </a:bodyPr>
          <a:lstStyle/>
          <a:p>
            <a:pPr marL="12700">
              <a:lnSpc>
                <a:spcPct val="100000"/>
              </a:lnSpc>
              <a:spcBef>
                <a:spcPts val="130"/>
              </a:spcBef>
            </a:pPr>
            <a:r>
              <a:rPr sz="1550" spc="15" dirty="0">
                <a:latin typeface="Times New Roman"/>
                <a:cs typeface="Times New Roman"/>
              </a:rPr>
              <a:t>0</a:t>
            </a:r>
            <a:endParaRPr sz="1550">
              <a:latin typeface="Times New Roman"/>
              <a:cs typeface="Times New Roman"/>
            </a:endParaRPr>
          </a:p>
        </p:txBody>
      </p:sp>
      <p:sp>
        <p:nvSpPr>
          <p:cNvPr id="20" name="object 20"/>
          <p:cNvSpPr txBox="1"/>
          <p:nvPr/>
        </p:nvSpPr>
        <p:spPr>
          <a:xfrm>
            <a:off x="4632461" y="4603764"/>
            <a:ext cx="126364" cy="266700"/>
          </a:xfrm>
          <a:prstGeom prst="rect">
            <a:avLst/>
          </a:prstGeom>
        </p:spPr>
        <p:txBody>
          <a:bodyPr vert="horz" wrap="square" lIns="0" tIns="16510" rIns="0" bIns="0" rtlCol="0">
            <a:spAutoFit/>
          </a:bodyPr>
          <a:lstStyle/>
          <a:p>
            <a:pPr marL="12700">
              <a:lnSpc>
                <a:spcPct val="100000"/>
              </a:lnSpc>
              <a:spcBef>
                <a:spcPts val="130"/>
              </a:spcBef>
            </a:pPr>
            <a:r>
              <a:rPr sz="1550" spc="15" dirty="0">
                <a:latin typeface="Times New Roman"/>
                <a:cs typeface="Times New Roman"/>
              </a:rPr>
              <a:t>0</a:t>
            </a:r>
            <a:endParaRPr sz="1550">
              <a:latin typeface="Times New Roman"/>
              <a:cs typeface="Times New Roman"/>
            </a:endParaRPr>
          </a:p>
        </p:txBody>
      </p:sp>
      <p:sp>
        <p:nvSpPr>
          <p:cNvPr id="21" name="object 21"/>
          <p:cNvSpPr txBox="1"/>
          <p:nvPr/>
        </p:nvSpPr>
        <p:spPr>
          <a:xfrm>
            <a:off x="3640263" y="4603764"/>
            <a:ext cx="126364" cy="266700"/>
          </a:xfrm>
          <a:prstGeom prst="rect">
            <a:avLst/>
          </a:prstGeom>
        </p:spPr>
        <p:txBody>
          <a:bodyPr vert="horz" wrap="square" lIns="0" tIns="16510" rIns="0" bIns="0" rtlCol="0">
            <a:spAutoFit/>
          </a:bodyPr>
          <a:lstStyle/>
          <a:p>
            <a:pPr marL="12700">
              <a:lnSpc>
                <a:spcPct val="100000"/>
              </a:lnSpc>
              <a:spcBef>
                <a:spcPts val="130"/>
              </a:spcBef>
            </a:pPr>
            <a:r>
              <a:rPr sz="1550" spc="15" dirty="0">
                <a:latin typeface="Times New Roman"/>
                <a:cs typeface="Times New Roman"/>
              </a:rPr>
              <a:t>0</a:t>
            </a:r>
            <a:endParaRPr sz="1550">
              <a:latin typeface="Times New Roman"/>
              <a:cs typeface="Times New Roman"/>
            </a:endParaRPr>
          </a:p>
        </p:txBody>
      </p:sp>
      <p:sp>
        <p:nvSpPr>
          <p:cNvPr id="22" name="object 22"/>
          <p:cNvSpPr txBox="1"/>
          <p:nvPr/>
        </p:nvSpPr>
        <p:spPr>
          <a:xfrm>
            <a:off x="2567379" y="4603764"/>
            <a:ext cx="126364" cy="266700"/>
          </a:xfrm>
          <a:prstGeom prst="rect">
            <a:avLst/>
          </a:prstGeom>
        </p:spPr>
        <p:txBody>
          <a:bodyPr vert="horz" wrap="square" lIns="0" tIns="16510" rIns="0" bIns="0" rtlCol="0">
            <a:spAutoFit/>
          </a:bodyPr>
          <a:lstStyle/>
          <a:p>
            <a:pPr marL="12700">
              <a:lnSpc>
                <a:spcPct val="100000"/>
              </a:lnSpc>
              <a:spcBef>
                <a:spcPts val="130"/>
              </a:spcBef>
            </a:pPr>
            <a:r>
              <a:rPr sz="1550" spc="15" dirty="0">
                <a:latin typeface="Times New Roman"/>
                <a:cs typeface="Times New Roman"/>
              </a:rPr>
              <a:t>0</a:t>
            </a:r>
            <a:endParaRPr sz="1550">
              <a:latin typeface="Times New Roman"/>
              <a:cs typeface="Times New Roman"/>
            </a:endParaRPr>
          </a:p>
        </p:txBody>
      </p:sp>
      <p:sp>
        <p:nvSpPr>
          <p:cNvPr id="23" name="object 23"/>
          <p:cNvSpPr txBox="1"/>
          <p:nvPr/>
        </p:nvSpPr>
        <p:spPr>
          <a:xfrm>
            <a:off x="3488782" y="4374408"/>
            <a:ext cx="1651635" cy="438784"/>
          </a:xfrm>
          <a:prstGeom prst="rect">
            <a:avLst/>
          </a:prstGeom>
        </p:spPr>
        <p:txBody>
          <a:bodyPr vert="horz" wrap="square" lIns="0" tIns="13335" rIns="0" bIns="0" rtlCol="0">
            <a:spAutoFit/>
          </a:bodyPr>
          <a:lstStyle/>
          <a:p>
            <a:pPr marL="12700">
              <a:lnSpc>
                <a:spcPct val="100000"/>
              </a:lnSpc>
              <a:spcBef>
                <a:spcPts val="105"/>
              </a:spcBef>
              <a:tabLst>
                <a:tab pos="525780" algn="l"/>
                <a:tab pos="1449070" algn="l"/>
              </a:tabLst>
            </a:pPr>
            <a:r>
              <a:rPr sz="2700" i="1" spc="5" dirty="0">
                <a:latin typeface="Times New Roman"/>
                <a:cs typeface="Times New Roman"/>
              </a:rPr>
              <a:t>x	x</a:t>
            </a:r>
            <a:r>
              <a:rPr sz="2700" i="1" spc="-190" dirty="0">
                <a:latin typeface="Times New Roman"/>
                <a:cs typeface="Times New Roman"/>
              </a:rPr>
              <a:t> </a:t>
            </a:r>
            <a:r>
              <a:rPr sz="2700" spc="5" dirty="0">
                <a:latin typeface="Symbol"/>
                <a:cs typeface="Symbol"/>
              </a:rPr>
              <a:t></a:t>
            </a:r>
            <a:r>
              <a:rPr sz="2700" spc="-90" dirty="0">
                <a:latin typeface="Times New Roman"/>
                <a:cs typeface="Times New Roman"/>
              </a:rPr>
              <a:t> </a:t>
            </a:r>
            <a:r>
              <a:rPr sz="2700" i="1" spc="5" dirty="0">
                <a:latin typeface="Times New Roman"/>
                <a:cs typeface="Times New Roman"/>
              </a:rPr>
              <a:t>x</a:t>
            </a:r>
            <a:r>
              <a:rPr sz="2700" i="1" dirty="0">
                <a:latin typeface="Times New Roman"/>
                <a:cs typeface="Times New Roman"/>
              </a:rPr>
              <a:t>	</a:t>
            </a:r>
            <a:r>
              <a:rPr sz="2700" spc="5" dirty="0">
                <a:latin typeface="Symbol"/>
                <a:cs typeface="Symbol"/>
              </a:rPr>
              <a:t></a:t>
            </a:r>
            <a:endParaRPr sz="2700">
              <a:latin typeface="Symbol"/>
              <a:cs typeface="Symbol"/>
            </a:endParaRPr>
          </a:p>
        </p:txBody>
      </p:sp>
      <p:sp>
        <p:nvSpPr>
          <p:cNvPr id="24" name="object 24"/>
          <p:cNvSpPr txBox="1"/>
          <p:nvPr/>
        </p:nvSpPr>
        <p:spPr>
          <a:xfrm>
            <a:off x="1846743" y="4264225"/>
            <a:ext cx="3074035" cy="570865"/>
          </a:xfrm>
          <a:prstGeom prst="rect">
            <a:avLst/>
          </a:prstGeom>
        </p:spPr>
        <p:txBody>
          <a:bodyPr vert="horz" wrap="square" lIns="0" tIns="15875" rIns="0" bIns="0" rtlCol="0">
            <a:spAutoFit/>
          </a:bodyPr>
          <a:lstStyle/>
          <a:p>
            <a:pPr marL="12700">
              <a:lnSpc>
                <a:spcPct val="100000"/>
              </a:lnSpc>
              <a:spcBef>
                <a:spcPts val="125"/>
              </a:spcBef>
              <a:tabLst>
                <a:tab pos="882650" algn="l"/>
                <a:tab pos="1955800" algn="l"/>
                <a:tab pos="2947670" algn="l"/>
              </a:tabLst>
            </a:pPr>
            <a:r>
              <a:rPr sz="2700" spc="5" dirty="0">
                <a:latin typeface="Symbol"/>
                <a:cs typeface="Symbol"/>
              </a:rPr>
              <a:t></a:t>
            </a:r>
            <a:r>
              <a:rPr sz="2700" spc="-50" dirty="0">
                <a:latin typeface="Times New Roman"/>
                <a:cs typeface="Times New Roman"/>
              </a:rPr>
              <a:t> </a:t>
            </a:r>
            <a:r>
              <a:rPr sz="2700" i="1" spc="35" dirty="0">
                <a:latin typeface="Times New Roman"/>
                <a:cs typeface="Times New Roman"/>
              </a:rPr>
              <a:t>h</a:t>
            </a:r>
            <a:r>
              <a:rPr sz="3550" spc="-215" dirty="0">
                <a:latin typeface="Symbol"/>
                <a:cs typeface="Symbol"/>
              </a:rPr>
              <a:t></a:t>
            </a:r>
            <a:r>
              <a:rPr sz="2700" i="1" spc="5" dirty="0">
                <a:latin typeface="Times New Roman"/>
                <a:cs typeface="Times New Roman"/>
              </a:rPr>
              <a:t>x</a:t>
            </a:r>
            <a:r>
              <a:rPr sz="2700" i="1" dirty="0">
                <a:latin typeface="Times New Roman"/>
                <a:cs typeface="Times New Roman"/>
              </a:rPr>
              <a:t>	</a:t>
            </a:r>
            <a:r>
              <a:rPr sz="3550" spc="-60" dirty="0">
                <a:latin typeface="Symbol"/>
                <a:cs typeface="Symbol"/>
              </a:rPr>
              <a:t></a:t>
            </a:r>
            <a:r>
              <a:rPr sz="2700" spc="5" dirty="0">
                <a:latin typeface="Symbol"/>
                <a:cs typeface="Symbol"/>
              </a:rPr>
              <a:t></a:t>
            </a:r>
            <a:r>
              <a:rPr sz="2700" spc="-175" dirty="0">
                <a:latin typeface="Times New Roman"/>
                <a:cs typeface="Times New Roman"/>
              </a:rPr>
              <a:t> </a:t>
            </a:r>
            <a:r>
              <a:rPr sz="2700" i="1" spc="5" dirty="0">
                <a:latin typeface="Times New Roman"/>
                <a:cs typeface="Times New Roman"/>
              </a:rPr>
              <a:t>h</a:t>
            </a:r>
            <a:r>
              <a:rPr sz="2700" i="1" spc="-50" dirty="0">
                <a:latin typeface="Times New Roman"/>
                <a:cs typeface="Times New Roman"/>
              </a:rPr>
              <a:t> </a:t>
            </a:r>
            <a:r>
              <a:rPr sz="3550" spc="-295" dirty="0">
                <a:latin typeface="Symbol"/>
                <a:cs typeface="Symbol"/>
              </a:rPr>
              <a:t></a:t>
            </a:r>
            <a:r>
              <a:rPr sz="3550" dirty="0">
                <a:latin typeface="Times New Roman"/>
                <a:cs typeface="Times New Roman"/>
              </a:rPr>
              <a:t>	</a:t>
            </a:r>
            <a:r>
              <a:rPr sz="3550" spc="-490" dirty="0">
                <a:latin typeface="Symbol"/>
                <a:cs typeface="Symbol"/>
              </a:rPr>
              <a:t></a:t>
            </a:r>
            <a:r>
              <a:rPr sz="3550" spc="-295" dirty="0">
                <a:latin typeface="Symbol"/>
                <a:cs typeface="Symbol"/>
              </a:rPr>
              <a:t></a:t>
            </a:r>
            <a:r>
              <a:rPr sz="3550" dirty="0">
                <a:latin typeface="Times New Roman"/>
                <a:cs typeface="Times New Roman"/>
              </a:rPr>
              <a:t>	</a:t>
            </a:r>
            <a:r>
              <a:rPr sz="3550" spc="-295" dirty="0">
                <a:latin typeface="Symbol"/>
                <a:cs typeface="Symbol"/>
              </a:rPr>
              <a:t></a:t>
            </a:r>
            <a:endParaRPr sz="3550">
              <a:latin typeface="Symbol"/>
              <a:cs typeface="Symbol"/>
            </a:endParaRPr>
          </a:p>
        </p:txBody>
      </p:sp>
      <p:sp>
        <p:nvSpPr>
          <p:cNvPr id="25" name="object 25"/>
          <p:cNvSpPr txBox="1"/>
          <p:nvPr/>
        </p:nvSpPr>
        <p:spPr>
          <a:xfrm>
            <a:off x="5498285" y="4643193"/>
            <a:ext cx="285750" cy="438784"/>
          </a:xfrm>
          <a:prstGeom prst="rect">
            <a:avLst/>
          </a:prstGeom>
        </p:spPr>
        <p:txBody>
          <a:bodyPr vert="horz" wrap="square" lIns="0" tIns="13335" rIns="0" bIns="0" rtlCol="0">
            <a:spAutoFit/>
          </a:bodyPr>
          <a:lstStyle/>
          <a:p>
            <a:pPr marL="12700">
              <a:lnSpc>
                <a:spcPct val="100000"/>
              </a:lnSpc>
              <a:spcBef>
                <a:spcPts val="105"/>
              </a:spcBef>
            </a:pPr>
            <a:r>
              <a:rPr sz="2700" spc="-210" dirty="0">
                <a:latin typeface="Times New Roman"/>
                <a:cs typeface="Times New Roman"/>
              </a:rPr>
              <a:t>2</a:t>
            </a:r>
            <a:r>
              <a:rPr sz="2700" dirty="0">
                <a:latin typeface="Times New Roman"/>
                <a:cs typeface="Times New Roman"/>
              </a:rPr>
              <a:t>!</a:t>
            </a:r>
            <a:endParaRPr sz="2700">
              <a:latin typeface="Times New Roman"/>
              <a:cs typeface="Times New Roman"/>
            </a:endParaRPr>
          </a:p>
        </p:txBody>
      </p:sp>
      <p:sp>
        <p:nvSpPr>
          <p:cNvPr id="26" name="object 26"/>
          <p:cNvSpPr txBox="1"/>
          <p:nvPr/>
        </p:nvSpPr>
        <p:spPr>
          <a:xfrm>
            <a:off x="5206996" y="4046531"/>
            <a:ext cx="858519" cy="570865"/>
          </a:xfrm>
          <a:prstGeom prst="rect">
            <a:avLst/>
          </a:prstGeom>
        </p:spPr>
        <p:txBody>
          <a:bodyPr vert="horz" wrap="square" lIns="0" tIns="15875" rIns="0" bIns="0" rtlCol="0">
            <a:spAutoFit/>
          </a:bodyPr>
          <a:lstStyle/>
          <a:p>
            <a:pPr marL="12700">
              <a:lnSpc>
                <a:spcPct val="100000"/>
              </a:lnSpc>
              <a:spcBef>
                <a:spcPts val="125"/>
              </a:spcBef>
              <a:tabLst>
                <a:tab pos="732155" algn="l"/>
              </a:tabLst>
            </a:pPr>
            <a:r>
              <a:rPr sz="2700" i="1" spc="5" dirty="0">
                <a:latin typeface="Times New Roman"/>
                <a:cs typeface="Times New Roman"/>
              </a:rPr>
              <a:t>h</a:t>
            </a:r>
            <a:r>
              <a:rPr sz="2700" i="1" spc="290" dirty="0">
                <a:latin typeface="Times New Roman"/>
                <a:cs typeface="Times New Roman"/>
              </a:rPr>
              <a:t> </a:t>
            </a:r>
            <a:r>
              <a:rPr sz="3550" spc="-215" dirty="0">
                <a:latin typeface="Symbol"/>
                <a:cs typeface="Symbol"/>
              </a:rPr>
              <a:t></a:t>
            </a:r>
            <a:r>
              <a:rPr sz="2700" i="1" spc="5" dirty="0">
                <a:latin typeface="Times New Roman"/>
                <a:cs typeface="Times New Roman"/>
              </a:rPr>
              <a:t>x</a:t>
            </a:r>
            <a:r>
              <a:rPr sz="2700" i="1" dirty="0">
                <a:latin typeface="Times New Roman"/>
                <a:cs typeface="Times New Roman"/>
              </a:rPr>
              <a:t>	</a:t>
            </a:r>
            <a:r>
              <a:rPr sz="3550" spc="-295" dirty="0">
                <a:latin typeface="Symbol"/>
                <a:cs typeface="Symbol"/>
              </a:rPr>
              <a:t></a:t>
            </a:r>
            <a:endParaRPr sz="3550">
              <a:latin typeface="Symbol"/>
              <a:cs typeface="Symbol"/>
            </a:endParaRPr>
          </a:p>
        </p:txBody>
      </p:sp>
      <p:sp>
        <p:nvSpPr>
          <p:cNvPr id="27" name="object 27"/>
          <p:cNvSpPr txBox="1"/>
          <p:nvPr/>
        </p:nvSpPr>
        <p:spPr>
          <a:xfrm>
            <a:off x="846429" y="5618479"/>
            <a:ext cx="3035300" cy="452120"/>
          </a:xfrm>
          <a:prstGeom prst="rect">
            <a:avLst/>
          </a:prstGeom>
        </p:spPr>
        <p:txBody>
          <a:bodyPr vert="horz" wrap="square" lIns="0" tIns="12065" rIns="0" bIns="0" rtlCol="0">
            <a:spAutoFit/>
          </a:bodyPr>
          <a:lstStyle/>
          <a:p>
            <a:pPr marL="38100">
              <a:lnSpc>
                <a:spcPct val="100000"/>
              </a:lnSpc>
              <a:spcBef>
                <a:spcPts val="95"/>
              </a:spcBef>
            </a:pPr>
            <a:r>
              <a:rPr sz="2800" spc="-5" dirty="0">
                <a:latin typeface="Calibri"/>
                <a:cs typeface="Calibri"/>
              </a:rPr>
              <a:t>When</a:t>
            </a:r>
            <a:r>
              <a:rPr sz="2800" dirty="0">
                <a:latin typeface="Calibri"/>
                <a:cs typeface="Calibri"/>
              </a:rPr>
              <a:t> </a:t>
            </a:r>
            <a:r>
              <a:rPr sz="2800" spc="-5" dirty="0">
                <a:latin typeface="Calibri"/>
                <a:cs typeface="Calibri"/>
              </a:rPr>
              <a:t>x</a:t>
            </a:r>
            <a:r>
              <a:rPr sz="2800" spc="-15" dirty="0">
                <a:latin typeface="Calibri"/>
                <a:cs typeface="Calibri"/>
              </a:rPr>
              <a:t> </a:t>
            </a:r>
            <a:r>
              <a:rPr sz="2800" spc="-5" dirty="0">
                <a:latin typeface="Calibri"/>
                <a:cs typeface="Calibri"/>
              </a:rPr>
              <a:t>is</a:t>
            </a:r>
            <a:r>
              <a:rPr sz="2800" dirty="0">
                <a:latin typeface="Calibri"/>
                <a:cs typeface="Calibri"/>
              </a:rPr>
              <a:t> </a:t>
            </a:r>
            <a:r>
              <a:rPr sz="2800" spc="-5" dirty="0">
                <a:latin typeface="Calibri"/>
                <a:cs typeface="Calibri"/>
              </a:rPr>
              <a:t>close</a:t>
            </a:r>
            <a:r>
              <a:rPr sz="2800" spc="-15" dirty="0">
                <a:latin typeface="Calibri"/>
                <a:cs typeface="Calibri"/>
              </a:rPr>
              <a:t> to</a:t>
            </a:r>
            <a:r>
              <a:rPr sz="2800" spc="-20" dirty="0">
                <a:latin typeface="Calibri"/>
                <a:cs typeface="Calibri"/>
              </a:rPr>
              <a:t> </a:t>
            </a:r>
            <a:r>
              <a:rPr sz="2800" spc="5" dirty="0">
                <a:latin typeface="Calibri"/>
                <a:cs typeface="Calibri"/>
              </a:rPr>
              <a:t>x</a:t>
            </a:r>
            <a:r>
              <a:rPr sz="2775" spc="7" baseline="-21021" dirty="0">
                <a:latin typeface="Calibri"/>
                <a:cs typeface="Calibri"/>
              </a:rPr>
              <a:t>0</a:t>
            </a:r>
            <a:endParaRPr sz="2775" baseline="-21021">
              <a:latin typeface="Calibri"/>
              <a:cs typeface="Calibri"/>
            </a:endParaRPr>
          </a:p>
        </p:txBody>
      </p:sp>
      <p:sp>
        <p:nvSpPr>
          <p:cNvPr id="28" name="object 28"/>
          <p:cNvSpPr txBox="1"/>
          <p:nvPr/>
        </p:nvSpPr>
        <p:spPr>
          <a:xfrm>
            <a:off x="4420270" y="5526779"/>
            <a:ext cx="3906520" cy="592455"/>
          </a:xfrm>
          <a:prstGeom prst="rect">
            <a:avLst/>
          </a:prstGeom>
        </p:spPr>
        <p:txBody>
          <a:bodyPr vert="horz" wrap="square" lIns="0" tIns="14604" rIns="0" bIns="0" rtlCol="0">
            <a:spAutoFit/>
          </a:bodyPr>
          <a:lstStyle/>
          <a:p>
            <a:pPr marL="38100">
              <a:lnSpc>
                <a:spcPct val="100000"/>
              </a:lnSpc>
              <a:spcBef>
                <a:spcPts val="114"/>
              </a:spcBef>
            </a:pPr>
            <a:r>
              <a:rPr sz="2800" i="1" spc="40" dirty="0">
                <a:latin typeface="Times New Roman"/>
                <a:cs typeface="Times New Roman"/>
              </a:rPr>
              <a:t>h</a:t>
            </a:r>
            <a:r>
              <a:rPr sz="3700" spc="-225" dirty="0">
                <a:latin typeface="Symbol"/>
                <a:cs typeface="Symbol"/>
              </a:rPr>
              <a:t></a:t>
            </a:r>
            <a:r>
              <a:rPr sz="2800" i="1" spc="160" dirty="0">
                <a:latin typeface="Times New Roman"/>
                <a:cs typeface="Times New Roman"/>
              </a:rPr>
              <a:t>x</a:t>
            </a:r>
            <a:r>
              <a:rPr sz="3700" spc="-310" dirty="0">
                <a:latin typeface="Symbol"/>
                <a:cs typeface="Symbol"/>
              </a:rPr>
              <a:t></a:t>
            </a:r>
            <a:r>
              <a:rPr sz="3700" spc="-505" dirty="0">
                <a:latin typeface="Times New Roman"/>
                <a:cs typeface="Times New Roman"/>
              </a:rPr>
              <a:t> </a:t>
            </a:r>
            <a:r>
              <a:rPr sz="2800" spc="10" dirty="0">
                <a:latin typeface="Symbol"/>
                <a:cs typeface="Symbol"/>
              </a:rPr>
              <a:t></a:t>
            </a:r>
            <a:r>
              <a:rPr sz="2800" spc="-50" dirty="0">
                <a:latin typeface="Times New Roman"/>
                <a:cs typeface="Times New Roman"/>
              </a:rPr>
              <a:t> </a:t>
            </a:r>
            <a:r>
              <a:rPr sz="2800" i="1" spc="40" dirty="0">
                <a:latin typeface="Times New Roman"/>
                <a:cs typeface="Times New Roman"/>
              </a:rPr>
              <a:t>h</a:t>
            </a:r>
            <a:r>
              <a:rPr sz="3700" spc="-225" dirty="0">
                <a:latin typeface="Symbol"/>
                <a:cs typeface="Symbol"/>
              </a:rPr>
              <a:t></a:t>
            </a:r>
            <a:r>
              <a:rPr sz="2800" i="1" spc="-10" dirty="0">
                <a:latin typeface="Times New Roman"/>
                <a:cs typeface="Times New Roman"/>
              </a:rPr>
              <a:t>x</a:t>
            </a:r>
            <a:r>
              <a:rPr sz="2475" spc="-7" baseline="-23569" dirty="0">
                <a:latin typeface="Times New Roman"/>
                <a:cs typeface="Times New Roman"/>
              </a:rPr>
              <a:t>0</a:t>
            </a:r>
            <a:r>
              <a:rPr sz="2475" spc="-22" baseline="-23569" dirty="0">
                <a:latin typeface="Times New Roman"/>
                <a:cs typeface="Times New Roman"/>
              </a:rPr>
              <a:t> </a:t>
            </a:r>
            <a:r>
              <a:rPr sz="3700" spc="-65" dirty="0">
                <a:latin typeface="Symbol"/>
                <a:cs typeface="Symbol"/>
              </a:rPr>
              <a:t></a:t>
            </a:r>
            <a:r>
              <a:rPr sz="2800" spc="10" dirty="0">
                <a:latin typeface="Symbol"/>
                <a:cs typeface="Symbol"/>
              </a:rPr>
              <a:t></a:t>
            </a:r>
            <a:r>
              <a:rPr sz="2800" spc="-185" dirty="0">
                <a:latin typeface="Times New Roman"/>
                <a:cs typeface="Times New Roman"/>
              </a:rPr>
              <a:t> </a:t>
            </a:r>
            <a:r>
              <a:rPr sz="2800" i="1" spc="5" dirty="0">
                <a:latin typeface="Times New Roman"/>
                <a:cs typeface="Times New Roman"/>
              </a:rPr>
              <a:t>h</a:t>
            </a:r>
            <a:r>
              <a:rPr sz="4200" spc="-60" baseline="2976" dirty="0">
                <a:latin typeface="Symbol"/>
                <a:cs typeface="Symbol"/>
              </a:rPr>
              <a:t></a:t>
            </a:r>
            <a:r>
              <a:rPr sz="3700" spc="-225" dirty="0">
                <a:latin typeface="Symbol"/>
                <a:cs typeface="Symbol"/>
              </a:rPr>
              <a:t></a:t>
            </a:r>
            <a:r>
              <a:rPr sz="2800" i="1" spc="-10" dirty="0">
                <a:latin typeface="Times New Roman"/>
                <a:cs typeface="Times New Roman"/>
              </a:rPr>
              <a:t>x</a:t>
            </a:r>
            <a:r>
              <a:rPr sz="2475" spc="-7" baseline="-23569" dirty="0">
                <a:latin typeface="Times New Roman"/>
                <a:cs typeface="Times New Roman"/>
              </a:rPr>
              <a:t>0</a:t>
            </a:r>
            <a:r>
              <a:rPr sz="2475" spc="-22" baseline="-23569" dirty="0">
                <a:latin typeface="Times New Roman"/>
                <a:cs typeface="Times New Roman"/>
              </a:rPr>
              <a:t> </a:t>
            </a:r>
            <a:r>
              <a:rPr sz="3700" spc="-509" dirty="0">
                <a:latin typeface="Symbol"/>
                <a:cs typeface="Symbol"/>
              </a:rPr>
              <a:t></a:t>
            </a:r>
            <a:r>
              <a:rPr sz="3700" spc="-225" dirty="0">
                <a:latin typeface="Symbol"/>
                <a:cs typeface="Symbol"/>
              </a:rPr>
              <a:t></a:t>
            </a:r>
            <a:r>
              <a:rPr sz="2800" i="1" spc="5" dirty="0">
                <a:latin typeface="Times New Roman"/>
                <a:cs typeface="Times New Roman"/>
              </a:rPr>
              <a:t>x</a:t>
            </a:r>
            <a:r>
              <a:rPr sz="2800" i="1" spc="-195" dirty="0">
                <a:latin typeface="Times New Roman"/>
                <a:cs typeface="Times New Roman"/>
              </a:rPr>
              <a:t> </a:t>
            </a:r>
            <a:r>
              <a:rPr sz="2800" spc="10" dirty="0">
                <a:latin typeface="Symbol"/>
                <a:cs typeface="Symbol"/>
              </a:rPr>
              <a:t></a:t>
            </a:r>
            <a:r>
              <a:rPr sz="2800" spc="-95" dirty="0">
                <a:latin typeface="Times New Roman"/>
                <a:cs typeface="Times New Roman"/>
              </a:rPr>
              <a:t> </a:t>
            </a:r>
            <a:r>
              <a:rPr sz="2800" i="1" spc="-10" dirty="0">
                <a:latin typeface="Times New Roman"/>
                <a:cs typeface="Times New Roman"/>
              </a:rPr>
              <a:t>x</a:t>
            </a:r>
            <a:r>
              <a:rPr sz="2475" spc="-7" baseline="-23569" dirty="0">
                <a:latin typeface="Times New Roman"/>
                <a:cs typeface="Times New Roman"/>
              </a:rPr>
              <a:t>0</a:t>
            </a:r>
            <a:r>
              <a:rPr sz="2475" spc="-22" baseline="-23569" dirty="0">
                <a:latin typeface="Times New Roman"/>
                <a:cs typeface="Times New Roman"/>
              </a:rPr>
              <a:t> </a:t>
            </a:r>
            <a:r>
              <a:rPr sz="3700" spc="-310" dirty="0">
                <a:latin typeface="Symbol"/>
                <a:cs typeface="Symbol"/>
              </a:rPr>
              <a:t></a:t>
            </a:r>
            <a:endParaRPr sz="3700">
              <a:latin typeface="Symbol"/>
              <a:cs typeface="Symbol"/>
            </a:endParaRPr>
          </a:p>
        </p:txBody>
      </p:sp>
      <p:grpSp>
        <p:nvGrpSpPr>
          <p:cNvPr id="29" name="object 29"/>
          <p:cNvGrpSpPr/>
          <p:nvPr/>
        </p:nvGrpSpPr>
        <p:grpSpPr>
          <a:xfrm>
            <a:off x="4002023" y="5672328"/>
            <a:ext cx="358140" cy="466725"/>
            <a:chOff x="4002023" y="5672328"/>
            <a:chExt cx="358140" cy="466725"/>
          </a:xfrm>
        </p:grpSpPr>
        <p:sp>
          <p:nvSpPr>
            <p:cNvPr id="30" name="object 30"/>
            <p:cNvSpPr/>
            <p:nvPr/>
          </p:nvSpPr>
          <p:spPr>
            <a:xfrm>
              <a:off x="4008119" y="5678424"/>
              <a:ext cx="346075" cy="454659"/>
            </a:xfrm>
            <a:custGeom>
              <a:avLst/>
              <a:gdLst/>
              <a:ahLst/>
              <a:cxnLst/>
              <a:rect l="l" t="t" r="r" b="b"/>
              <a:pathLst>
                <a:path w="346075" h="454660">
                  <a:moveTo>
                    <a:pt x="172974" y="0"/>
                  </a:moveTo>
                  <a:lnTo>
                    <a:pt x="172974" y="113537"/>
                  </a:lnTo>
                  <a:lnTo>
                    <a:pt x="0" y="113537"/>
                  </a:lnTo>
                  <a:lnTo>
                    <a:pt x="0" y="340613"/>
                  </a:lnTo>
                  <a:lnTo>
                    <a:pt x="172974" y="340613"/>
                  </a:lnTo>
                  <a:lnTo>
                    <a:pt x="172974" y="454152"/>
                  </a:lnTo>
                  <a:lnTo>
                    <a:pt x="345947" y="227075"/>
                  </a:lnTo>
                  <a:lnTo>
                    <a:pt x="172974" y="0"/>
                  </a:lnTo>
                  <a:close/>
                </a:path>
              </a:pathLst>
            </a:custGeom>
            <a:solidFill>
              <a:srgbClr val="5B9BD4"/>
            </a:solidFill>
          </p:spPr>
          <p:txBody>
            <a:bodyPr wrap="square" lIns="0" tIns="0" rIns="0" bIns="0" rtlCol="0"/>
            <a:lstStyle/>
            <a:p>
              <a:endParaRPr/>
            </a:p>
          </p:txBody>
        </p:sp>
        <p:sp>
          <p:nvSpPr>
            <p:cNvPr id="31" name="object 31"/>
            <p:cNvSpPr/>
            <p:nvPr/>
          </p:nvSpPr>
          <p:spPr>
            <a:xfrm>
              <a:off x="4008119" y="5678424"/>
              <a:ext cx="346075" cy="454659"/>
            </a:xfrm>
            <a:custGeom>
              <a:avLst/>
              <a:gdLst/>
              <a:ahLst/>
              <a:cxnLst/>
              <a:rect l="l" t="t" r="r" b="b"/>
              <a:pathLst>
                <a:path w="346075" h="454660">
                  <a:moveTo>
                    <a:pt x="0" y="113537"/>
                  </a:moveTo>
                  <a:lnTo>
                    <a:pt x="172974" y="113537"/>
                  </a:lnTo>
                  <a:lnTo>
                    <a:pt x="172974" y="0"/>
                  </a:lnTo>
                  <a:lnTo>
                    <a:pt x="345947" y="227075"/>
                  </a:lnTo>
                  <a:lnTo>
                    <a:pt x="172974" y="454152"/>
                  </a:lnTo>
                  <a:lnTo>
                    <a:pt x="172974" y="340613"/>
                  </a:lnTo>
                  <a:lnTo>
                    <a:pt x="0" y="340613"/>
                  </a:lnTo>
                  <a:lnTo>
                    <a:pt x="0" y="113537"/>
                  </a:lnTo>
                  <a:close/>
                </a:path>
              </a:pathLst>
            </a:custGeom>
            <a:ln w="12192">
              <a:solidFill>
                <a:srgbClr val="41709C"/>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787390" cy="697230"/>
          </a:xfrm>
          <a:prstGeom prst="rect">
            <a:avLst/>
          </a:prstGeom>
        </p:spPr>
        <p:txBody>
          <a:bodyPr vert="horz" wrap="square" lIns="0" tIns="13335" rIns="0" bIns="0" rtlCol="0">
            <a:spAutoFit/>
          </a:bodyPr>
          <a:lstStyle/>
          <a:p>
            <a:pPr marL="12700">
              <a:lnSpc>
                <a:spcPct val="100000"/>
              </a:lnSpc>
              <a:spcBef>
                <a:spcPts val="105"/>
              </a:spcBef>
            </a:pPr>
            <a:r>
              <a:rPr sz="4400" spc="-20" dirty="0"/>
              <a:t>Review:</a:t>
            </a:r>
            <a:r>
              <a:rPr sz="4400" spc="-25" dirty="0"/>
              <a:t> </a:t>
            </a:r>
            <a:r>
              <a:rPr sz="4400" spc="-20" dirty="0"/>
              <a:t>Gradient</a:t>
            </a:r>
            <a:r>
              <a:rPr sz="4400" spc="-25" dirty="0"/>
              <a:t> </a:t>
            </a:r>
            <a:r>
              <a:rPr sz="4400" spc="-10" dirty="0"/>
              <a:t>Descent</a:t>
            </a:r>
            <a:endParaRPr sz="4400" dirty="0"/>
          </a:p>
        </p:txBody>
      </p:sp>
      <p:grpSp>
        <p:nvGrpSpPr>
          <p:cNvPr id="3" name="object 3"/>
          <p:cNvGrpSpPr/>
          <p:nvPr/>
        </p:nvGrpSpPr>
        <p:grpSpPr>
          <a:xfrm>
            <a:off x="611123" y="2200148"/>
            <a:ext cx="4074160" cy="4086225"/>
            <a:chOff x="611123" y="2200148"/>
            <a:chExt cx="4074160" cy="4086225"/>
          </a:xfrm>
        </p:grpSpPr>
        <p:sp>
          <p:nvSpPr>
            <p:cNvPr id="4" name="object 4"/>
            <p:cNvSpPr/>
            <p:nvPr/>
          </p:nvSpPr>
          <p:spPr>
            <a:xfrm>
              <a:off x="998220" y="2569844"/>
              <a:ext cx="3202940" cy="3716654"/>
            </a:xfrm>
            <a:custGeom>
              <a:avLst/>
              <a:gdLst/>
              <a:ahLst/>
              <a:cxnLst/>
              <a:rect l="l" t="t" r="r" b="b"/>
              <a:pathLst>
                <a:path w="3202940" h="3716654">
                  <a:moveTo>
                    <a:pt x="690245" y="2130171"/>
                  </a:moveTo>
                  <a:lnTo>
                    <a:pt x="626224" y="2098167"/>
                  </a:lnTo>
                  <a:lnTo>
                    <a:pt x="498221" y="2034159"/>
                  </a:lnTo>
                  <a:lnTo>
                    <a:pt x="498221" y="2098167"/>
                  </a:lnTo>
                  <a:lnTo>
                    <a:pt x="0" y="2098167"/>
                  </a:lnTo>
                  <a:lnTo>
                    <a:pt x="0" y="2162175"/>
                  </a:lnTo>
                  <a:lnTo>
                    <a:pt x="498221" y="2162175"/>
                  </a:lnTo>
                  <a:lnTo>
                    <a:pt x="498221" y="2226183"/>
                  </a:lnTo>
                  <a:lnTo>
                    <a:pt x="626237" y="2162175"/>
                  </a:lnTo>
                  <a:lnTo>
                    <a:pt x="690245" y="2130171"/>
                  </a:lnTo>
                  <a:close/>
                </a:path>
                <a:path w="3202940" h="3716654">
                  <a:moveTo>
                    <a:pt x="3202813" y="2212721"/>
                  </a:moveTo>
                  <a:lnTo>
                    <a:pt x="3138843" y="2209850"/>
                  </a:lnTo>
                  <a:lnTo>
                    <a:pt x="3179572" y="1305560"/>
                  </a:lnTo>
                  <a:lnTo>
                    <a:pt x="3152483" y="1304378"/>
                  </a:lnTo>
                  <a:lnTo>
                    <a:pt x="3131934" y="1263142"/>
                  </a:lnTo>
                  <a:lnTo>
                    <a:pt x="3071368" y="1141603"/>
                  </a:lnTo>
                  <a:lnTo>
                    <a:pt x="3032874" y="1192758"/>
                  </a:lnTo>
                  <a:lnTo>
                    <a:pt x="2277745" y="624840"/>
                  </a:lnTo>
                  <a:lnTo>
                    <a:pt x="2262340" y="645350"/>
                  </a:lnTo>
                  <a:lnTo>
                    <a:pt x="2246553" y="628650"/>
                  </a:lnTo>
                  <a:lnTo>
                    <a:pt x="2122297" y="497332"/>
                  </a:lnTo>
                  <a:lnTo>
                    <a:pt x="2100364" y="557491"/>
                  </a:lnTo>
                  <a:lnTo>
                    <a:pt x="571754" y="0"/>
                  </a:lnTo>
                  <a:lnTo>
                    <a:pt x="549910" y="60198"/>
                  </a:lnTo>
                  <a:lnTo>
                    <a:pt x="2078431" y="617664"/>
                  </a:lnTo>
                  <a:lnTo>
                    <a:pt x="2056511" y="677799"/>
                  </a:lnTo>
                  <a:lnTo>
                    <a:pt x="2255088" y="654989"/>
                  </a:lnTo>
                  <a:lnTo>
                    <a:pt x="2239391" y="675894"/>
                  </a:lnTo>
                  <a:lnTo>
                    <a:pt x="2994368" y="1243926"/>
                  </a:lnTo>
                  <a:lnTo>
                    <a:pt x="2955925" y="1295019"/>
                  </a:lnTo>
                  <a:lnTo>
                    <a:pt x="3114598" y="1324127"/>
                  </a:lnTo>
                  <a:lnTo>
                    <a:pt x="3074949" y="2206968"/>
                  </a:lnTo>
                  <a:lnTo>
                    <a:pt x="3011043" y="2204085"/>
                  </a:lnTo>
                  <a:lnTo>
                    <a:pt x="3070364" y="2337435"/>
                  </a:lnTo>
                  <a:lnTo>
                    <a:pt x="2102154" y="3546208"/>
                  </a:lnTo>
                  <a:lnTo>
                    <a:pt x="2052193" y="3506178"/>
                  </a:lnTo>
                  <a:lnTo>
                    <a:pt x="2007108" y="3716070"/>
                  </a:lnTo>
                  <a:lnTo>
                    <a:pt x="2202053" y="3626231"/>
                  </a:lnTo>
                  <a:lnTo>
                    <a:pt x="2183257" y="3611181"/>
                  </a:lnTo>
                  <a:lnTo>
                    <a:pt x="2152078" y="3586213"/>
                  </a:lnTo>
                  <a:lnTo>
                    <a:pt x="3173095" y="2311781"/>
                  </a:lnTo>
                  <a:lnTo>
                    <a:pt x="3155454" y="2297646"/>
                  </a:lnTo>
                  <a:lnTo>
                    <a:pt x="3186595" y="2241804"/>
                  </a:lnTo>
                  <a:lnTo>
                    <a:pt x="3202813" y="2212721"/>
                  </a:lnTo>
                  <a:close/>
                </a:path>
              </a:pathLst>
            </a:custGeom>
            <a:solidFill>
              <a:srgbClr val="006FC0"/>
            </a:solidFill>
          </p:spPr>
          <p:txBody>
            <a:bodyPr wrap="square" lIns="0" tIns="0" rIns="0" bIns="0" rtlCol="0"/>
            <a:lstStyle/>
            <a:p>
              <a:endParaRPr/>
            </a:p>
          </p:txBody>
        </p:sp>
        <p:sp>
          <p:nvSpPr>
            <p:cNvPr id="5" name="object 5"/>
            <p:cNvSpPr/>
            <p:nvPr/>
          </p:nvSpPr>
          <p:spPr>
            <a:xfrm>
              <a:off x="611124" y="2200147"/>
              <a:ext cx="4074160" cy="2680970"/>
            </a:xfrm>
            <a:custGeom>
              <a:avLst/>
              <a:gdLst/>
              <a:ahLst/>
              <a:cxnLst/>
              <a:rect l="l" t="t" r="r" b="b"/>
              <a:pathLst>
                <a:path w="4074160" h="2680970">
                  <a:moveTo>
                    <a:pt x="960120" y="369824"/>
                  </a:moveTo>
                  <a:lnTo>
                    <a:pt x="190068" y="59347"/>
                  </a:lnTo>
                  <a:lnTo>
                    <a:pt x="194894" y="47371"/>
                  </a:lnTo>
                  <a:lnTo>
                    <a:pt x="213995" y="0"/>
                  </a:lnTo>
                  <a:lnTo>
                    <a:pt x="0" y="17272"/>
                  </a:lnTo>
                  <a:lnTo>
                    <a:pt x="142189" y="178181"/>
                  </a:lnTo>
                  <a:lnTo>
                    <a:pt x="166128" y="118783"/>
                  </a:lnTo>
                  <a:lnTo>
                    <a:pt x="936117" y="429133"/>
                  </a:lnTo>
                  <a:lnTo>
                    <a:pt x="960120" y="369824"/>
                  </a:lnTo>
                  <a:close/>
                </a:path>
                <a:path w="4074160" h="2680970">
                  <a:moveTo>
                    <a:pt x="1086485" y="2001520"/>
                  </a:moveTo>
                  <a:lnTo>
                    <a:pt x="1022464" y="1969516"/>
                  </a:lnTo>
                  <a:lnTo>
                    <a:pt x="894461" y="1905508"/>
                  </a:lnTo>
                  <a:lnTo>
                    <a:pt x="894461" y="1969516"/>
                  </a:lnTo>
                  <a:lnTo>
                    <a:pt x="396240" y="1969516"/>
                  </a:lnTo>
                  <a:lnTo>
                    <a:pt x="396240" y="2033524"/>
                  </a:lnTo>
                  <a:lnTo>
                    <a:pt x="894461" y="2033524"/>
                  </a:lnTo>
                  <a:lnTo>
                    <a:pt x="894461" y="2097532"/>
                  </a:lnTo>
                  <a:lnTo>
                    <a:pt x="1022464" y="2033524"/>
                  </a:lnTo>
                  <a:lnTo>
                    <a:pt x="1086485" y="2001520"/>
                  </a:lnTo>
                  <a:close/>
                </a:path>
                <a:path w="4074160" h="2680970">
                  <a:moveTo>
                    <a:pt x="2696464" y="980821"/>
                  </a:moveTo>
                  <a:lnTo>
                    <a:pt x="2353475" y="741083"/>
                  </a:lnTo>
                  <a:lnTo>
                    <a:pt x="2366276" y="722757"/>
                  </a:lnTo>
                  <a:lnTo>
                    <a:pt x="2390140" y="688594"/>
                  </a:lnTo>
                  <a:lnTo>
                    <a:pt x="2177796" y="657352"/>
                  </a:lnTo>
                  <a:lnTo>
                    <a:pt x="2280158" y="846074"/>
                  </a:lnTo>
                  <a:lnTo>
                    <a:pt x="2316823" y="793572"/>
                  </a:lnTo>
                  <a:lnTo>
                    <a:pt x="2659761" y="1033272"/>
                  </a:lnTo>
                  <a:lnTo>
                    <a:pt x="2696464" y="980821"/>
                  </a:lnTo>
                  <a:close/>
                </a:path>
                <a:path w="4074160" h="2680970">
                  <a:moveTo>
                    <a:pt x="3643503" y="1321943"/>
                  </a:moveTo>
                  <a:lnTo>
                    <a:pt x="3626878" y="1285621"/>
                  </a:lnTo>
                  <a:lnTo>
                    <a:pt x="3554222" y="1126744"/>
                  </a:lnTo>
                  <a:lnTo>
                    <a:pt x="3451606" y="1315339"/>
                  </a:lnTo>
                  <a:lnTo>
                    <a:pt x="3515525" y="1317548"/>
                  </a:lnTo>
                  <a:lnTo>
                    <a:pt x="3503676" y="1661668"/>
                  </a:lnTo>
                  <a:lnTo>
                    <a:pt x="3567684" y="1663827"/>
                  </a:lnTo>
                  <a:lnTo>
                    <a:pt x="3579533" y="1319745"/>
                  </a:lnTo>
                  <a:lnTo>
                    <a:pt x="3643503" y="1321943"/>
                  </a:lnTo>
                  <a:close/>
                </a:path>
                <a:path w="4074160" h="2680970">
                  <a:moveTo>
                    <a:pt x="4073652" y="1891792"/>
                  </a:moveTo>
                  <a:lnTo>
                    <a:pt x="3883025" y="1990471"/>
                  </a:lnTo>
                  <a:lnTo>
                    <a:pt x="3934777" y="2028177"/>
                  </a:lnTo>
                  <a:lnTo>
                    <a:pt x="3486912" y="2643124"/>
                  </a:lnTo>
                  <a:lnTo>
                    <a:pt x="3538728" y="2680843"/>
                  </a:lnTo>
                  <a:lnTo>
                    <a:pt x="3986504" y="2065845"/>
                  </a:lnTo>
                  <a:lnTo>
                    <a:pt x="4038219" y="2103501"/>
                  </a:lnTo>
                  <a:lnTo>
                    <a:pt x="4055148" y="2002282"/>
                  </a:lnTo>
                  <a:lnTo>
                    <a:pt x="4073652" y="1891792"/>
                  </a:lnTo>
                  <a:close/>
                </a:path>
              </a:pathLst>
            </a:custGeom>
            <a:solidFill>
              <a:srgbClr val="FF0000"/>
            </a:solidFill>
          </p:spPr>
          <p:txBody>
            <a:bodyPr wrap="square" lIns="0" tIns="0" rIns="0" bIns="0" rtlCol="0"/>
            <a:lstStyle/>
            <a:p>
              <a:endParaRPr/>
            </a:p>
          </p:txBody>
        </p:sp>
      </p:grpSp>
      <p:sp>
        <p:nvSpPr>
          <p:cNvPr id="6" name="object 6"/>
          <p:cNvSpPr txBox="1"/>
          <p:nvPr/>
        </p:nvSpPr>
        <p:spPr>
          <a:xfrm>
            <a:off x="7765542" y="2234945"/>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0</a:t>
            </a:r>
            <a:endParaRPr sz="1750">
              <a:latin typeface="Cambria Math"/>
              <a:cs typeface="Cambria Math"/>
            </a:endParaRPr>
          </a:p>
        </p:txBody>
      </p:sp>
      <p:sp>
        <p:nvSpPr>
          <p:cNvPr id="7" name="object 7"/>
          <p:cNvSpPr/>
          <p:nvPr/>
        </p:nvSpPr>
        <p:spPr>
          <a:xfrm>
            <a:off x="8364346" y="3668140"/>
            <a:ext cx="527685" cy="282575"/>
          </a:xfrm>
          <a:custGeom>
            <a:avLst/>
            <a:gdLst/>
            <a:ahLst/>
            <a:cxnLst/>
            <a:rect l="l" t="t" r="r" b="b"/>
            <a:pathLst>
              <a:path w="527684" h="282575">
                <a:moveTo>
                  <a:pt x="437133" y="0"/>
                </a:moveTo>
                <a:lnTo>
                  <a:pt x="433070" y="11429"/>
                </a:lnTo>
                <a:lnTo>
                  <a:pt x="449433" y="18504"/>
                </a:lnTo>
                <a:lnTo>
                  <a:pt x="463486" y="28305"/>
                </a:lnTo>
                <a:lnTo>
                  <a:pt x="492019" y="73852"/>
                </a:lnTo>
                <a:lnTo>
                  <a:pt x="500350" y="115623"/>
                </a:lnTo>
                <a:lnTo>
                  <a:pt x="501396" y="139699"/>
                </a:lnTo>
                <a:lnTo>
                  <a:pt x="500348" y="164580"/>
                </a:lnTo>
                <a:lnTo>
                  <a:pt x="491966" y="207529"/>
                </a:lnTo>
                <a:lnTo>
                  <a:pt x="463486" y="253730"/>
                </a:lnTo>
                <a:lnTo>
                  <a:pt x="433577" y="270763"/>
                </a:lnTo>
                <a:lnTo>
                  <a:pt x="437133" y="282320"/>
                </a:lnTo>
                <a:lnTo>
                  <a:pt x="475630" y="264191"/>
                </a:lnTo>
                <a:lnTo>
                  <a:pt x="503935" y="232917"/>
                </a:lnTo>
                <a:lnTo>
                  <a:pt x="521366" y="191023"/>
                </a:lnTo>
                <a:lnTo>
                  <a:pt x="527176" y="141223"/>
                </a:lnTo>
                <a:lnTo>
                  <a:pt x="525722" y="115339"/>
                </a:lnTo>
                <a:lnTo>
                  <a:pt x="514050" y="69429"/>
                </a:lnTo>
                <a:lnTo>
                  <a:pt x="490926" y="32093"/>
                </a:lnTo>
                <a:lnTo>
                  <a:pt x="457588" y="7379"/>
                </a:lnTo>
                <a:lnTo>
                  <a:pt x="437133" y="0"/>
                </a:lnTo>
                <a:close/>
              </a:path>
              <a:path w="527684" h="282575">
                <a:moveTo>
                  <a:pt x="90043" y="0"/>
                </a:moveTo>
                <a:lnTo>
                  <a:pt x="51657" y="18081"/>
                </a:lnTo>
                <a:lnTo>
                  <a:pt x="23368" y="49402"/>
                </a:lnTo>
                <a:lnTo>
                  <a:pt x="5873" y="91408"/>
                </a:lnTo>
                <a:lnTo>
                  <a:pt x="0" y="141223"/>
                </a:lnTo>
                <a:lnTo>
                  <a:pt x="1452" y="167106"/>
                </a:lnTo>
                <a:lnTo>
                  <a:pt x="13073" y="212965"/>
                </a:lnTo>
                <a:lnTo>
                  <a:pt x="36143" y="250209"/>
                </a:lnTo>
                <a:lnTo>
                  <a:pt x="69568" y="274887"/>
                </a:lnTo>
                <a:lnTo>
                  <a:pt x="90043" y="282320"/>
                </a:lnTo>
                <a:lnTo>
                  <a:pt x="93725" y="270763"/>
                </a:lnTo>
                <a:lnTo>
                  <a:pt x="77602" y="263646"/>
                </a:lnTo>
                <a:lnTo>
                  <a:pt x="63706" y="253730"/>
                </a:lnTo>
                <a:lnTo>
                  <a:pt x="35210" y="207529"/>
                </a:lnTo>
                <a:lnTo>
                  <a:pt x="26828" y="164580"/>
                </a:lnTo>
                <a:lnTo>
                  <a:pt x="25780" y="139699"/>
                </a:lnTo>
                <a:lnTo>
                  <a:pt x="26828" y="115623"/>
                </a:lnTo>
                <a:lnTo>
                  <a:pt x="35210" y="73852"/>
                </a:lnTo>
                <a:lnTo>
                  <a:pt x="63801" y="28305"/>
                </a:lnTo>
                <a:lnTo>
                  <a:pt x="94106" y="11429"/>
                </a:lnTo>
                <a:lnTo>
                  <a:pt x="90043" y="0"/>
                </a:lnTo>
                <a:close/>
              </a:path>
            </a:pathLst>
          </a:custGeom>
          <a:solidFill>
            <a:srgbClr val="000000"/>
          </a:solidFill>
        </p:spPr>
        <p:txBody>
          <a:bodyPr wrap="square" lIns="0" tIns="0" rIns="0" bIns="0" rtlCol="0"/>
          <a:lstStyle/>
          <a:p>
            <a:endParaRPr/>
          </a:p>
        </p:txBody>
      </p:sp>
      <p:sp>
        <p:nvSpPr>
          <p:cNvPr id="8" name="object 8"/>
          <p:cNvSpPr/>
          <p:nvPr/>
        </p:nvSpPr>
        <p:spPr>
          <a:xfrm>
            <a:off x="8419338" y="4973320"/>
            <a:ext cx="521334" cy="282575"/>
          </a:xfrm>
          <a:custGeom>
            <a:avLst/>
            <a:gdLst/>
            <a:ahLst/>
            <a:cxnLst/>
            <a:rect l="l" t="t" r="r" b="b"/>
            <a:pathLst>
              <a:path w="521334" h="282575">
                <a:moveTo>
                  <a:pt x="430910" y="0"/>
                </a:moveTo>
                <a:lnTo>
                  <a:pt x="426973" y="11429"/>
                </a:lnTo>
                <a:lnTo>
                  <a:pt x="443281" y="18522"/>
                </a:lnTo>
                <a:lnTo>
                  <a:pt x="457326" y="28352"/>
                </a:lnTo>
                <a:lnTo>
                  <a:pt x="485870" y="73852"/>
                </a:lnTo>
                <a:lnTo>
                  <a:pt x="494252" y="115623"/>
                </a:lnTo>
                <a:lnTo>
                  <a:pt x="495300" y="139699"/>
                </a:lnTo>
                <a:lnTo>
                  <a:pt x="494252" y="164635"/>
                </a:lnTo>
                <a:lnTo>
                  <a:pt x="485870" y="207601"/>
                </a:lnTo>
                <a:lnTo>
                  <a:pt x="457374" y="253857"/>
                </a:lnTo>
                <a:lnTo>
                  <a:pt x="427354" y="270890"/>
                </a:lnTo>
                <a:lnTo>
                  <a:pt x="430910" y="282320"/>
                </a:lnTo>
                <a:lnTo>
                  <a:pt x="469471" y="264255"/>
                </a:lnTo>
                <a:lnTo>
                  <a:pt x="497839" y="233044"/>
                </a:lnTo>
                <a:lnTo>
                  <a:pt x="515159" y="191134"/>
                </a:lnTo>
                <a:lnTo>
                  <a:pt x="520953" y="141223"/>
                </a:lnTo>
                <a:lnTo>
                  <a:pt x="519501" y="115341"/>
                </a:lnTo>
                <a:lnTo>
                  <a:pt x="507880" y="69482"/>
                </a:lnTo>
                <a:lnTo>
                  <a:pt x="484828" y="32146"/>
                </a:lnTo>
                <a:lnTo>
                  <a:pt x="451439" y="7381"/>
                </a:lnTo>
                <a:lnTo>
                  <a:pt x="430910" y="0"/>
                </a:lnTo>
                <a:close/>
              </a:path>
              <a:path w="521334" h="282575">
                <a:moveTo>
                  <a:pt x="90042" y="0"/>
                </a:moveTo>
                <a:lnTo>
                  <a:pt x="51657" y="18097"/>
                </a:lnTo>
                <a:lnTo>
                  <a:pt x="23367" y="49529"/>
                </a:lnTo>
                <a:lnTo>
                  <a:pt x="5826" y="91424"/>
                </a:lnTo>
                <a:lnTo>
                  <a:pt x="0" y="141223"/>
                </a:lnTo>
                <a:lnTo>
                  <a:pt x="1452" y="167179"/>
                </a:lnTo>
                <a:lnTo>
                  <a:pt x="13073" y="213090"/>
                </a:lnTo>
                <a:lnTo>
                  <a:pt x="36125" y="250281"/>
                </a:lnTo>
                <a:lnTo>
                  <a:pt x="69514" y="274943"/>
                </a:lnTo>
                <a:lnTo>
                  <a:pt x="90042" y="282320"/>
                </a:lnTo>
                <a:lnTo>
                  <a:pt x="93598" y="270890"/>
                </a:lnTo>
                <a:lnTo>
                  <a:pt x="77549" y="263773"/>
                </a:lnTo>
                <a:lnTo>
                  <a:pt x="63690" y="253857"/>
                </a:lnTo>
                <a:lnTo>
                  <a:pt x="35210" y="207601"/>
                </a:lnTo>
                <a:lnTo>
                  <a:pt x="26828" y="164635"/>
                </a:lnTo>
                <a:lnTo>
                  <a:pt x="25780" y="139699"/>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9" name="object 9"/>
          <p:cNvSpPr txBox="1"/>
          <p:nvPr/>
        </p:nvSpPr>
        <p:spPr>
          <a:xfrm>
            <a:off x="5492496" y="2901772"/>
            <a:ext cx="3376295" cy="2373630"/>
          </a:xfrm>
          <a:prstGeom prst="rect">
            <a:avLst/>
          </a:prstGeom>
        </p:spPr>
        <p:txBody>
          <a:bodyPr vert="horz" wrap="square" lIns="0" tIns="12700" rIns="0" bIns="0" rtlCol="0">
            <a:spAutoFit/>
          </a:bodyPr>
          <a:lstStyle/>
          <a:p>
            <a:pPr marL="38100">
              <a:lnSpc>
                <a:spcPct val="100000"/>
              </a:lnSpc>
              <a:spcBef>
                <a:spcPts val="100"/>
              </a:spcBef>
            </a:pPr>
            <a:r>
              <a:rPr sz="2400" spc="-10" dirty="0">
                <a:latin typeface="Calibri"/>
                <a:cs typeface="Calibri"/>
              </a:rPr>
              <a:t>Compute</a:t>
            </a:r>
            <a:r>
              <a:rPr sz="2400" spc="-25" dirty="0">
                <a:latin typeface="Calibri"/>
                <a:cs typeface="Calibri"/>
              </a:rPr>
              <a:t> </a:t>
            </a:r>
            <a:r>
              <a:rPr sz="2400" spc="-10" dirty="0">
                <a:latin typeface="Calibri"/>
                <a:cs typeface="Calibri"/>
              </a:rPr>
              <a:t>gradient</a:t>
            </a:r>
            <a:r>
              <a:rPr sz="2400" spc="-30" dirty="0">
                <a:latin typeface="Calibri"/>
                <a:cs typeface="Calibri"/>
              </a:rPr>
              <a:t> </a:t>
            </a:r>
            <a:r>
              <a:rPr sz="2400" spc="-15" dirty="0">
                <a:latin typeface="Calibri"/>
                <a:cs typeface="Calibri"/>
              </a:rPr>
              <a:t>at</a:t>
            </a:r>
            <a:r>
              <a:rPr sz="2400" spc="-25" dirty="0">
                <a:latin typeface="Calibri"/>
                <a:cs typeface="Calibri"/>
              </a:rPr>
              <a:t> </a:t>
            </a:r>
            <a:r>
              <a:rPr sz="2400" spc="80" dirty="0">
                <a:latin typeface="Cambria Math"/>
                <a:cs typeface="Cambria Math"/>
              </a:rPr>
              <a:t>𝜃</a:t>
            </a:r>
            <a:r>
              <a:rPr sz="2625" spc="120" baseline="28571" dirty="0">
                <a:latin typeface="Cambria Math"/>
                <a:cs typeface="Cambria Math"/>
              </a:rPr>
              <a:t>0</a:t>
            </a:r>
            <a:endParaRPr sz="2625" baseline="28571">
              <a:latin typeface="Cambria Math"/>
              <a:cs typeface="Cambria Math"/>
            </a:endParaRPr>
          </a:p>
          <a:p>
            <a:pPr marL="40005" marR="30480" indent="16510">
              <a:lnSpc>
                <a:spcPct val="178500"/>
              </a:lnSpc>
              <a:spcBef>
                <a:spcPts val="190"/>
              </a:spcBef>
              <a:tabLst>
                <a:tab pos="2972435" algn="l"/>
                <a:tab pos="3016885" algn="l"/>
              </a:tabLst>
            </a:pPr>
            <a:r>
              <a:rPr sz="2400" spc="-15" dirty="0">
                <a:latin typeface="Calibri"/>
                <a:cs typeface="Calibri"/>
              </a:rPr>
              <a:t>Move</a:t>
            </a:r>
            <a:r>
              <a:rPr sz="2400" spc="15" dirty="0">
                <a:latin typeface="Calibri"/>
                <a:cs typeface="Calibri"/>
              </a:rPr>
              <a:t> </a:t>
            </a:r>
            <a:r>
              <a:rPr sz="2400" spc="-15" dirty="0">
                <a:latin typeface="Calibri"/>
                <a:cs typeface="Calibri"/>
              </a:rPr>
              <a:t>to</a:t>
            </a:r>
            <a:r>
              <a:rPr sz="2400" spc="-20" dirty="0">
                <a:latin typeface="Calibri"/>
                <a:cs typeface="Calibri"/>
              </a:rPr>
              <a:t> </a:t>
            </a:r>
            <a:r>
              <a:rPr sz="2400" spc="55" dirty="0">
                <a:latin typeface="Cambria Math"/>
                <a:cs typeface="Cambria Math"/>
              </a:rPr>
              <a:t>𝜃</a:t>
            </a:r>
            <a:r>
              <a:rPr sz="2625" spc="82" baseline="28571" dirty="0">
                <a:latin typeface="Cambria Math"/>
                <a:cs typeface="Cambria Math"/>
              </a:rPr>
              <a:t>1</a:t>
            </a:r>
            <a:r>
              <a:rPr sz="2625" spc="367" baseline="28571" dirty="0">
                <a:latin typeface="Cambria Math"/>
                <a:cs typeface="Cambria Math"/>
              </a:rPr>
              <a:t> </a:t>
            </a:r>
            <a:r>
              <a:rPr sz="2400" dirty="0">
                <a:latin typeface="Calibri"/>
                <a:cs typeface="Calibri"/>
              </a:rPr>
              <a:t>=</a:t>
            </a:r>
            <a:r>
              <a:rPr sz="2400" spc="10" dirty="0">
                <a:latin typeface="Calibri"/>
                <a:cs typeface="Calibri"/>
              </a:rPr>
              <a:t> </a:t>
            </a:r>
            <a:r>
              <a:rPr sz="2400" spc="80" dirty="0">
                <a:latin typeface="Cambria Math"/>
                <a:cs typeface="Cambria Math"/>
              </a:rPr>
              <a:t>𝜃</a:t>
            </a:r>
            <a:r>
              <a:rPr sz="2625" spc="120" baseline="28571" dirty="0">
                <a:latin typeface="Cambria Math"/>
                <a:cs typeface="Cambria Math"/>
              </a:rPr>
              <a:t>0</a:t>
            </a:r>
            <a:r>
              <a:rPr sz="2625" spc="375" baseline="28571" dirty="0">
                <a:latin typeface="Cambria Math"/>
                <a:cs typeface="Cambria Math"/>
              </a:rPr>
              <a:t> </a:t>
            </a:r>
            <a:r>
              <a:rPr sz="2400" dirty="0">
                <a:latin typeface="Calibri"/>
                <a:cs typeface="Calibri"/>
              </a:rPr>
              <a:t>-</a:t>
            </a:r>
            <a:r>
              <a:rPr sz="2400" spc="-5" dirty="0">
                <a:latin typeface="Calibri"/>
                <a:cs typeface="Calibri"/>
              </a:rPr>
              <a:t> </a:t>
            </a:r>
            <a:r>
              <a:rPr sz="2400" spc="-315" dirty="0">
                <a:latin typeface="Calibri"/>
                <a:cs typeface="Calibri"/>
              </a:rPr>
              <a:t>η</a:t>
            </a:r>
            <a:r>
              <a:rPr sz="2400" spc="-315" dirty="0">
                <a:latin typeface="Cambria Math"/>
                <a:cs typeface="Cambria Math"/>
              </a:rPr>
              <a:t>❑𝐿	</a:t>
            </a:r>
            <a:r>
              <a:rPr sz="2400" spc="80" dirty="0">
                <a:latin typeface="Cambria Math"/>
                <a:cs typeface="Cambria Math"/>
              </a:rPr>
              <a:t>𝜃</a:t>
            </a:r>
            <a:r>
              <a:rPr sz="2625" spc="120" baseline="28571" dirty="0">
                <a:latin typeface="Cambria Math"/>
                <a:cs typeface="Cambria Math"/>
              </a:rPr>
              <a:t>0 </a:t>
            </a:r>
            <a:r>
              <a:rPr sz="2625" spc="-555" baseline="28571" dirty="0">
                <a:latin typeface="Cambria Math"/>
                <a:cs typeface="Cambria Math"/>
              </a:rPr>
              <a:t> </a:t>
            </a:r>
            <a:r>
              <a:rPr sz="2400" spc="-10" dirty="0">
                <a:latin typeface="Calibri"/>
                <a:cs typeface="Calibri"/>
              </a:rPr>
              <a:t>Compute gradient </a:t>
            </a:r>
            <a:r>
              <a:rPr sz="2400" spc="-15" dirty="0">
                <a:latin typeface="Calibri"/>
                <a:cs typeface="Calibri"/>
              </a:rPr>
              <a:t>at </a:t>
            </a:r>
            <a:r>
              <a:rPr sz="2400" spc="60" dirty="0">
                <a:latin typeface="Cambria Math"/>
                <a:cs typeface="Cambria Math"/>
              </a:rPr>
              <a:t>𝜃</a:t>
            </a:r>
            <a:r>
              <a:rPr sz="2625" spc="89" baseline="28571" dirty="0">
                <a:latin typeface="Cambria Math"/>
                <a:cs typeface="Cambria Math"/>
              </a:rPr>
              <a:t>1 </a:t>
            </a:r>
            <a:r>
              <a:rPr sz="2625" spc="97" baseline="28571" dirty="0">
                <a:latin typeface="Cambria Math"/>
                <a:cs typeface="Cambria Math"/>
              </a:rPr>
              <a:t> </a:t>
            </a:r>
            <a:r>
              <a:rPr sz="2400" dirty="0">
                <a:latin typeface="Calibri"/>
                <a:cs typeface="Calibri"/>
              </a:rPr>
              <a:t>M</a:t>
            </a:r>
            <a:r>
              <a:rPr sz="2400" spc="-20" dirty="0">
                <a:latin typeface="Calibri"/>
                <a:cs typeface="Calibri"/>
              </a:rPr>
              <a:t>o</a:t>
            </a:r>
            <a:r>
              <a:rPr sz="2400" spc="-30" dirty="0">
                <a:latin typeface="Calibri"/>
                <a:cs typeface="Calibri"/>
              </a:rPr>
              <a:t>v</a:t>
            </a:r>
            <a:r>
              <a:rPr sz="2400" dirty="0">
                <a:latin typeface="Calibri"/>
                <a:cs typeface="Calibri"/>
              </a:rPr>
              <a:t>e</a:t>
            </a:r>
            <a:r>
              <a:rPr sz="2400" spc="10" dirty="0">
                <a:latin typeface="Calibri"/>
                <a:cs typeface="Calibri"/>
              </a:rPr>
              <a:t> </a:t>
            </a:r>
            <a:r>
              <a:rPr sz="2400" spc="-25" dirty="0">
                <a:latin typeface="Calibri"/>
                <a:cs typeface="Calibri"/>
              </a:rPr>
              <a:t>t</a:t>
            </a:r>
            <a:r>
              <a:rPr sz="2400" dirty="0">
                <a:latin typeface="Calibri"/>
                <a:cs typeface="Calibri"/>
              </a:rPr>
              <a:t>o</a:t>
            </a:r>
            <a:r>
              <a:rPr sz="2400" spc="-20" dirty="0">
                <a:latin typeface="Calibri"/>
                <a:cs typeface="Calibri"/>
              </a:rPr>
              <a:t> </a:t>
            </a:r>
            <a:r>
              <a:rPr sz="2400" spc="125" dirty="0">
                <a:latin typeface="Cambria Math"/>
                <a:cs typeface="Cambria Math"/>
              </a:rPr>
              <a:t>𝜃</a:t>
            </a:r>
            <a:r>
              <a:rPr sz="2625" spc="60" baseline="28571" dirty="0">
                <a:latin typeface="Cambria Math"/>
                <a:cs typeface="Cambria Math"/>
              </a:rPr>
              <a:t>2</a:t>
            </a:r>
            <a:r>
              <a:rPr sz="2625" baseline="28571" dirty="0">
                <a:latin typeface="Cambria Math"/>
                <a:cs typeface="Cambria Math"/>
              </a:rPr>
              <a:t> </a:t>
            </a:r>
            <a:r>
              <a:rPr sz="2625" spc="-209" baseline="28571" dirty="0">
                <a:latin typeface="Cambria Math"/>
                <a:cs typeface="Cambria Math"/>
              </a:rPr>
              <a:t> </a:t>
            </a:r>
            <a:r>
              <a:rPr sz="2400" dirty="0">
                <a:latin typeface="Calibri"/>
                <a:cs typeface="Calibri"/>
              </a:rPr>
              <a:t>= </a:t>
            </a:r>
            <a:r>
              <a:rPr sz="2400" spc="75" dirty="0">
                <a:latin typeface="Cambria Math"/>
                <a:cs typeface="Cambria Math"/>
              </a:rPr>
              <a:t>𝜃</a:t>
            </a:r>
            <a:r>
              <a:rPr sz="2625" spc="60" baseline="28571" dirty="0">
                <a:latin typeface="Cambria Math"/>
                <a:cs typeface="Cambria Math"/>
              </a:rPr>
              <a:t>1</a:t>
            </a:r>
            <a:r>
              <a:rPr sz="2625" baseline="28571" dirty="0">
                <a:latin typeface="Cambria Math"/>
                <a:cs typeface="Cambria Math"/>
              </a:rPr>
              <a:t> </a:t>
            </a:r>
            <a:r>
              <a:rPr sz="2625" spc="-217" baseline="28571" dirty="0">
                <a:latin typeface="Cambria Math"/>
                <a:cs typeface="Cambria Math"/>
              </a:rPr>
              <a:t> </a:t>
            </a:r>
            <a:r>
              <a:rPr sz="2400" dirty="0">
                <a:latin typeface="Calibri"/>
                <a:cs typeface="Calibri"/>
              </a:rPr>
              <a:t>– </a:t>
            </a:r>
            <a:r>
              <a:rPr sz="2400" spc="-10" dirty="0">
                <a:latin typeface="Calibri"/>
                <a:cs typeface="Calibri"/>
              </a:rPr>
              <a:t>η</a:t>
            </a:r>
            <a:r>
              <a:rPr sz="2400" spc="-925" dirty="0">
                <a:latin typeface="Cambria Math"/>
                <a:cs typeface="Cambria Math"/>
              </a:rPr>
              <a:t>❑</a:t>
            </a:r>
            <a:r>
              <a:rPr sz="2400" dirty="0">
                <a:latin typeface="Cambria Math"/>
                <a:cs typeface="Cambria Math"/>
              </a:rPr>
              <a:t>𝐿		</a:t>
            </a:r>
            <a:r>
              <a:rPr sz="2400" spc="75" dirty="0">
                <a:latin typeface="Cambria Math"/>
                <a:cs typeface="Cambria Math"/>
              </a:rPr>
              <a:t>𝜃</a:t>
            </a:r>
            <a:r>
              <a:rPr sz="2625" spc="60" baseline="28571" dirty="0">
                <a:latin typeface="Cambria Math"/>
                <a:cs typeface="Cambria Math"/>
              </a:rPr>
              <a:t>1</a:t>
            </a:r>
            <a:endParaRPr sz="2625" baseline="28571">
              <a:latin typeface="Cambria Math"/>
              <a:cs typeface="Cambria Math"/>
            </a:endParaRPr>
          </a:p>
        </p:txBody>
      </p:sp>
      <p:sp>
        <p:nvSpPr>
          <p:cNvPr id="10" name="object 10"/>
          <p:cNvSpPr txBox="1"/>
          <p:nvPr/>
        </p:nvSpPr>
        <p:spPr>
          <a:xfrm>
            <a:off x="1767967" y="3906163"/>
            <a:ext cx="1386840" cy="958215"/>
          </a:xfrm>
          <a:prstGeom prst="rect">
            <a:avLst/>
          </a:prstGeom>
        </p:spPr>
        <p:txBody>
          <a:bodyPr vert="horz" wrap="square" lIns="0" tIns="12065" rIns="0" bIns="0" rtlCol="0">
            <a:spAutoFit/>
          </a:bodyPr>
          <a:lstStyle/>
          <a:p>
            <a:pPr marL="12700" marR="5080" indent="8255">
              <a:lnSpc>
                <a:spcPct val="127499"/>
              </a:lnSpc>
              <a:spcBef>
                <a:spcPts val="95"/>
              </a:spcBef>
            </a:pPr>
            <a:r>
              <a:rPr sz="2400" spc="-10" dirty="0">
                <a:latin typeface="Calibri"/>
                <a:cs typeface="Calibri"/>
              </a:rPr>
              <a:t>Gradient </a:t>
            </a:r>
            <a:r>
              <a:rPr sz="2400" spc="-5" dirty="0">
                <a:latin typeface="Calibri"/>
                <a:cs typeface="Calibri"/>
              </a:rPr>
              <a:t> </a:t>
            </a:r>
            <a:r>
              <a:rPr sz="2400" dirty="0">
                <a:latin typeface="Calibri"/>
                <a:cs typeface="Calibri"/>
              </a:rPr>
              <a:t>M</a:t>
            </a:r>
            <a:r>
              <a:rPr sz="2400" spc="-20" dirty="0">
                <a:latin typeface="Calibri"/>
                <a:cs typeface="Calibri"/>
              </a:rPr>
              <a:t>o</a:t>
            </a:r>
            <a:r>
              <a:rPr sz="2400" spc="-30" dirty="0">
                <a:latin typeface="Calibri"/>
                <a:cs typeface="Calibri"/>
              </a:rPr>
              <a:t>v</a:t>
            </a:r>
            <a:r>
              <a:rPr sz="2400" dirty="0">
                <a:latin typeface="Calibri"/>
                <a:cs typeface="Calibri"/>
              </a:rPr>
              <a:t>em</a:t>
            </a:r>
            <a:r>
              <a:rPr sz="2400" spc="5" dirty="0">
                <a:latin typeface="Calibri"/>
                <a:cs typeface="Calibri"/>
              </a:rPr>
              <a:t>e</a:t>
            </a:r>
            <a:r>
              <a:rPr sz="2400" spc="-30" dirty="0">
                <a:latin typeface="Calibri"/>
                <a:cs typeface="Calibri"/>
              </a:rPr>
              <a:t>n</a:t>
            </a:r>
            <a:r>
              <a:rPr sz="2400" dirty="0">
                <a:latin typeface="Calibri"/>
                <a:cs typeface="Calibri"/>
              </a:rPr>
              <a:t>t</a:t>
            </a:r>
            <a:endParaRPr sz="2400">
              <a:latin typeface="Calibri"/>
              <a:cs typeface="Calibri"/>
            </a:endParaRPr>
          </a:p>
        </p:txBody>
      </p:sp>
      <p:sp>
        <p:nvSpPr>
          <p:cNvPr id="11" name="object 11"/>
          <p:cNvSpPr txBox="1"/>
          <p:nvPr/>
        </p:nvSpPr>
        <p:spPr>
          <a:xfrm>
            <a:off x="6963791" y="5542534"/>
            <a:ext cx="381000" cy="516890"/>
          </a:xfrm>
          <a:prstGeom prst="rect">
            <a:avLst/>
          </a:prstGeom>
        </p:spPr>
        <p:txBody>
          <a:bodyPr vert="vert" wrap="square" lIns="0" tIns="0" rIns="0" bIns="0" rtlCol="0">
            <a:spAutoFit/>
          </a:bodyPr>
          <a:lstStyle/>
          <a:p>
            <a:pPr marL="12700">
              <a:lnSpc>
                <a:spcPts val="2755"/>
              </a:lnSpc>
            </a:pPr>
            <a:r>
              <a:rPr sz="2800" dirty="0">
                <a:latin typeface="Calibri"/>
                <a:cs typeface="Calibri"/>
              </a:rPr>
              <a:t>……</a:t>
            </a:r>
            <a:endParaRPr sz="2800">
              <a:latin typeface="Calibri"/>
              <a:cs typeface="Calibri"/>
            </a:endParaRPr>
          </a:p>
        </p:txBody>
      </p:sp>
      <p:sp>
        <p:nvSpPr>
          <p:cNvPr id="12" name="object 12"/>
          <p:cNvSpPr txBox="1"/>
          <p:nvPr/>
        </p:nvSpPr>
        <p:spPr>
          <a:xfrm>
            <a:off x="2912617" y="3129534"/>
            <a:ext cx="386715" cy="391160"/>
          </a:xfrm>
          <a:prstGeom prst="rect">
            <a:avLst/>
          </a:prstGeom>
        </p:spPr>
        <p:txBody>
          <a:bodyPr vert="horz" wrap="square" lIns="0" tIns="12700" rIns="0" bIns="0" rtlCol="0">
            <a:spAutoFit/>
          </a:bodyPr>
          <a:lstStyle/>
          <a:p>
            <a:pPr marL="38100">
              <a:lnSpc>
                <a:spcPct val="100000"/>
              </a:lnSpc>
              <a:spcBef>
                <a:spcPts val="100"/>
              </a:spcBef>
            </a:pPr>
            <a:r>
              <a:rPr sz="3600" spc="82" baseline="-20833" dirty="0">
                <a:latin typeface="Cambria Math"/>
                <a:cs typeface="Cambria Math"/>
              </a:rPr>
              <a:t>𝜃</a:t>
            </a:r>
            <a:r>
              <a:rPr sz="1750" spc="55" dirty="0">
                <a:latin typeface="Cambria Math"/>
                <a:cs typeface="Cambria Math"/>
              </a:rPr>
              <a:t>1</a:t>
            </a:r>
            <a:endParaRPr sz="1750">
              <a:latin typeface="Cambria Math"/>
              <a:cs typeface="Cambria Math"/>
            </a:endParaRPr>
          </a:p>
        </p:txBody>
      </p:sp>
      <p:sp>
        <p:nvSpPr>
          <p:cNvPr id="13" name="object 13"/>
          <p:cNvSpPr txBox="1"/>
          <p:nvPr/>
        </p:nvSpPr>
        <p:spPr>
          <a:xfrm>
            <a:off x="3683508" y="3758641"/>
            <a:ext cx="393065" cy="391795"/>
          </a:xfrm>
          <a:prstGeom prst="rect">
            <a:avLst/>
          </a:prstGeom>
        </p:spPr>
        <p:txBody>
          <a:bodyPr vert="horz" wrap="square" lIns="0" tIns="12700" rIns="0" bIns="0" rtlCol="0">
            <a:spAutoFit/>
          </a:bodyPr>
          <a:lstStyle/>
          <a:p>
            <a:pPr marL="38100">
              <a:lnSpc>
                <a:spcPct val="100000"/>
              </a:lnSpc>
              <a:spcBef>
                <a:spcPts val="100"/>
              </a:spcBef>
            </a:pPr>
            <a:r>
              <a:rPr sz="3600" spc="120" baseline="-20833" dirty="0">
                <a:latin typeface="Cambria Math"/>
                <a:cs typeface="Cambria Math"/>
              </a:rPr>
              <a:t>𝜃</a:t>
            </a:r>
            <a:r>
              <a:rPr sz="1750" spc="80" dirty="0">
                <a:latin typeface="Cambria Math"/>
                <a:cs typeface="Cambria Math"/>
              </a:rPr>
              <a:t>2</a:t>
            </a:r>
            <a:endParaRPr sz="1750">
              <a:latin typeface="Cambria Math"/>
              <a:cs typeface="Cambria Math"/>
            </a:endParaRPr>
          </a:p>
        </p:txBody>
      </p:sp>
      <p:sp>
        <p:nvSpPr>
          <p:cNvPr id="14" name="object 14"/>
          <p:cNvSpPr txBox="1"/>
          <p:nvPr/>
        </p:nvSpPr>
        <p:spPr>
          <a:xfrm>
            <a:off x="3607308" y="4597654"/>
            <a:ext cx="392430" cy="391160"/>
          </a:xfrm>
          <a:prstGeom prst="rect">
            <a:avLst/>
          </a:prstGeom>
        </p:spPr>
        <p:txBody>
          <a:bodyPr vert="horz" wrap="square" lIns="0" tIns="12700" rIns="0" bIns="0" rtlCol="0">
            <a:spAutoFit/>
          </a:bodyPr>
          <a:lstStyle/>
          <a:p>
            <a:pPr marL="38100">
              <a:lnSpc>
                <a:spcPct val="100000"/>
              </a:lnSpc>
              <a:spcBef>
                <a:spcPts val="100"/>
              </a:spcBef>
            </a:pPr>
            <a:r>
              <a:rPr sz="3600" spc="120" baseline="-20833" dirty="0">
                <a:latin typeface="Cambria Math"/>
                <a:cs typeface="Cambria Math"/>
              </a:rPr>
              <a:t>𝜃</a:t>
            </a:r>
            <a:r>
              <a:rPr sz="1750" spc="80" dirty="0">
                <a:latin typeface="Cambria Math"/>
                <a:cs typeface="Cambria Math"/>
              </a:rPr>
              <a:t>3</a:t>
            </a:r>
            <a:endParaRPr sz="1750">
              <a:latin typeface="Cambria Math"/>
              <a:cs typeface="Cambria Math"/>
            </a:endParaRPr>
          </a:p>
        </p:txBody>
      </p:sp>
      <p:sp>
        <p:nvSpPr>
          <p:cNvPr id="15" name="object 15"/>
          <p:cNvSpPr/>
          <p:nvPr/>
        </p:nvSpPr>
        <p:spPr>
          <a:xfrm>
            <a:off x="1512188" y="2136520"/>
            <a:ext cx="527050" cy="282575"/>
          </a:xfrm>
          <a:custGeom>
            <a:avLst/>
            <a:gdLst/>
            <a:ahLst/>
            <a:cxnLst/>
            <a:rect l="l" t="t" r="r" b="b"/>
            <a:pathLst>
              <a:path w="527050" h="282575">
                <a:moveTo>
                  <a:pt x="437006" y="0"/>
                </a:moveTo>
                <a:lnTo>
                  <a:pt x="433069" y="11429"/>
                </a:lnTo>
                <a:lnTo>
                  <a:pt x="449377" y="18577"/>
                </a:lnTo>
                <a:lnTo>
                  <a:pt x="463423" y="28416"/>
                </a:lnTo>
                <a:lnTo>
                  <a:pt x="491966" y="73925"/>
                </a:lnTo>
                <a:lnTo>
                  <a:pt x="500348" y="115732"/>
                </a:lnTo>
                <a:lnTo>
                  <a:pt x="501396" y="139826"/>
                </a:lnTo>
                <a:lnTo>
                  <a:pt x="500348" y="164689"/>
                </a:lnTo>
                <a:lnTo>
                  <a:pt x="491966" y="207603"/>
                </a:lnTo>
                <a:lnTo>
                  <a:pt x="463470" y="253857"/>
                </a:lnTo>
                <a:lnTo>
                  <a:pt x="433450" y="270890"/>
                </a:lnTo>
                <a:lnTo>
                  <a:pt x="437006" y="282320"/>
                </a:lnTo>
                <a:lnTo>
                  <a:pt x="475567" y="264302"/>
                </a:lnTo>
                <a:lnTo>
                  <a:pt x="503936" y="233044"/>
                </a:lnTo>
                <a:lnTo>
                  <a:pt x="521255" y="191134"/>
                </a:lnTo>
                <a:lnTo>
                  <a:pt x="527050" y="141224"/>
                </a:lnTo>
                <a:lnTo>
                  <a:pt x="525597" y="115341"/>
                </a:lnTo>
                <a:lnTo>
                  <a:pt x="513976" y="69482"/>
                </a:lnTo>
                <a:lnTo>
                  <a:pt x="490924" y="32146"/>
                </a:lnTo>
                <a:lnTo>
                  <a:pt x="457535" y="7381"/>
                </a:lnTo>
                <a:lnTo>
                  <a:pt x="437006" y="0"/>
                </a:lnTo>
                <a:close/>
              </a:path>
              <a:path w="527050" h="282575">
                <a:moveTo>
                  <a:pt x="90043" y="0"/>
                </a:moveTo>
                <a:lnTo>
                  <a:pt x="51657" y="18097"/>
                </a:lnTo>
                <a:lnTo>
                  <a:pt x="23368" y="49529"/>
                </a:lnTo>
                <a:lnTo>
                  <a:pt x="5826" y="91424"/>
                </a:lnTo>
                <a:lnTo>
                  <a:pt x="0" y="141224"/>
                </a:lnTo>
                <a:lnTo>
                  <a:pt x="1452" y="167179"/>
                </a:lnTo>
                <a:lnTo>
                  <a:pt x="13073" y="213090"/>
                </a:lnTo>
                <a:lnTo>
                  <a:pt x="36125" y="250334"/>
                </a:lnTo>
                <a:lnTo>
                  <a:pt x="69514" y="274960"/>
                </a:lnTo>
                <a:lnTo>
                  <a:pt x="90043" y="282320"/>
                </a:lnTo>
                <a:lnTo>
                  <a:pt x="93599" y="270890"/>
                </a:lnTo>
                <a:lnTo>
                  <a:pt x="77549" y="263773"/>
                </a:lnTo>
                <a:lnTo>
                  <a:pt x="63690" y="253857"/>
                </a:lnTo>
                <a:lnTo>
                  <a:pt x="35210" y="207603"/>
                </a:lnTo>
                <a:lnTo>
                  <a:pt x="26828" y="164689"/>
                </a:lnTo>
                <a:lnTo>
                  <a:pt x="25781" y="139826"/>
                </a:lnTo>
                <a:lnTo>
                  <a:pt x="26828" y="115732"/>
                </a:lnTo>
                <a:lnTo>
                  <a:pt x="35210" y="73925"/>
                </a:lnTo>
                <a:lnTo>
                  <a:pt x="63801" y="28416"/>
                </a:lnTo>
                <a:lnTo>
                  <a:pt x="94107" y="11429"/>
                </a:lnTo>
                <a:lnTo>
                  <a:pt x="90043" y="0"/>
                </a:lnTo>
                <a:close/>
              </a:path>
            </a:pathLst>
          </a:custGeom>
          <a:solidFill>
            <a:srgbClr val="000000"/>
          </a:solidFill>
        </p:spPr>
        <p:txBody>
          <a:bodyPr wrap="square" lIns="0" tIns="0" rIns="0" bIns="0" rtlCol="0"/>
          <a:lstStyle/>
          <a:p>
            <a:endParaRPr/>
          </a:p>
        </p:txBody>
      </p:sp>
      <p:sp>
        <p:nvSpPr>
          <p:cNvPr id="16" name="object 16"/>
          <p:cNvSpPr txBox="1"/>
          <p:nvPr/>
        </p:nvSpPr>
        <p:spPr>
          <a:xfrm>
            <a:off x="1092403" y="1870456"/>
            <a:ext cx="874394" cy="1109980"/>
          </a:xfrm>
          <a:prstGeom prst="rect">
            <a:avLst/>
          </a:prstGeom>
        </p:spPr>
        <p:txBody>
          <a:bodyPr vert="horz" wrap="square" lIns="0" tIns="188595" rIns="0" bIns="0" rtlCol="0">
            <a:spAutoFit/>
          </a:bodyPr>
          <a:lstStyle/>
          <a:p>
            <a:pPr marL="225425" indent="-187960">
              <a:lnSpc>
                <a:spcPct val="100000"/>
              </a:lnSpc>
              <a:spcBef>
                <a:spcPts val="1485"/>
              </a:spcBef>
              <a:buSzPct val="95833"/>
              <a:buChar char="❑"/>
              <a:tabLst>
                <a:tab pos="226060" algn="l"/>
                <a:tab pos="519430" algn="l"/>
              </a:tabLst>
            </a:pPr>
            <a:r>
              <a:rPr sz="2400" dirty="0">
                <a:latin typeface="Cambria Math"/>
                <a:cs typeface="Cambria Math"/>
              </a:rPr>
              <a:t>𝐿	</a:t>
            </a:r>
            <a:r>
              <a:rPr sz="2400" spc="80" dirty="0">
                <a:latin typeface="Cambria Math"/>
                <a:cs typeface="Cambria Math"/>
              </a:rPr>
              <a:t>𝜃</a:t>
            </a:r>
            <a:r>
              <a:rPr sz="2625" spc="120" baseline="28571" dirty="0">
                <a:latin typeface="Cambria Math"/>
                <a:cs typeface="Cambria Math"/>
              </a:rPr>
              <a:t>0</a:t>
            </a:r>
            <a:endParaRPr sz="2625" baseline="28571">
              <a:latin typeface="Cambria Math"/>
              <a:cs typeface="Cambria Math"/>
            </a:endParaRPr>
          </a:p>
          <a:p>
            <a:pPr marL="313055">
              <a:lnSpc>
                <a:spcPct val="100000"/>
              </a:lnSpc>
              <a:spcBef>
                <a:spcPts val="1390"/>
              </a:spcBef>
            </a:pPr>
            <a:r>
              <a:rPr sz="3600" spc="120" baseline="-20833" dirty="0">
                <a:latin typeface="Cambria Math"/>
                <a:cs typeface="Cambria Math"/>
              </a:rPr>
              <a:t>𝜃</a:t>
            </a:r>
            <a:r>
              <a:rPr sz="1750" spc="80" dirty="0">
                <a:latin typeface="Cambria Math"/>
                <a:cs typeface="Cambria Math"/>
              </a:rPr>
              <a:t>0</a:t>
            </a:r>
            <a:endParaRPr sz="1750">
              <a:latin typeface="Cambria Math"/>
              <a:cs typeface="Cambria Math"/>
            </a:endParaRPr>
          </a:p>
        </p:txBody>
      </p:sp>
      <p:sp>
        <p:nvSpPr>
          <p:cNvPr id="17" name="object 17"/>
          <p:cNvSpPr/>
          <p:nvPr/>
        </p:nvSpPr>
        <p:spPr>
          <a:xfrm>
            <a:off x="3471290" y="2674366"/>
            <a:ext cx="521334" cy="282575"/>
          </a:xfrm>
          <a:custGeom>
            <a:avLst/>
            <a:gdLst/>
            <a:ahLst/>
            <a:cxnLst/>
            <a:rect l="l" t="t" r="r" b="b"/>
            <a:pathLst>
              <a:path w="521335" h="282575">
                <a:moveTo>
                  <a:pt x="430911" y="0"/>
                </a:moveTo>
                <a:lnTo>
                  <a:pt x="426847" y="11430"/>
                </a:lnTo>
                <a:lnTo>
                  <a:pt x="443210" y="18577"/>
                </a:lnTo>
                <a:lnTo>
                  <a:pt x="457263" y="28416"/>
                </a:lnTo>
                <a:lnTo>
                  <a:pt x="485796" y="73925"/>
                </a:lnTo>
                <a:lnTo>
                  <a:pt x="494127" y="115732"/>
                </a:lnTo>
                <a:lnTo>
                  <a:pt x="495173" y="139826"/>
                </a:lnTo>
                <a:lnTo>
                  <a:pt x="494125" y="164689"/>
                </a:lnTo>
                <a:lnTo>
                  <a:pt x="485743" y="207603"/>
                </a:lnTo>
                <a:lnTo>
                  <a:pt x="457263" y="253857"/>
                </a:lnTo>
                <a:lnTo>
                  <a:pt x="427355" y="270891"/>
                </a:lnTo>
                <a:lnTo>
                  <a:pt x="430911" y="282321"/>
                </a:lnTo>
                <a:lnTo>
                  <a:pt x="469407" y="264302"/>
                </a:lnTo>
                <a:lnTo>
                  <a:pt x="497713" y="233045"/>
                </a:lnTo>
                <a:lnTo>
                  <a:pt x="515143" y="191135"/>
                </a:lnTo>
                <a:lnTo>
                  <a:pt x="520954" y="141224"/>
                </a:lnTo>
                <a:lnTo>
                  <a:pt x="519501" y="115341"/>
                </a:lnTo>
                <a:lnTo>
                  <a:pt x="507880" y="69482"/>
                </a:lnTo>
                <a:lnTo>
                  <a:pt x="484757" y="32146"/>
                </a:lnTo>
                <a:lnTo>
                  <a:pt x="451367" y="7381"/>
                </a:lnTo>
                <a:lnTo>
                  <a:pt x="430911" y="0"/>
                </a:lnTo>
                <a:close/>
              </a:path>
              <a:path w="521335" h="282575">
                <a:moveTo>
                  <a:pt x="90043" y="0"/>
                </a:moveTo>
                <a:lnTo>
                  <a:pt x="51593" y="18097"/>
                </a:lnTo>
                <a:lnTo>
                  <a:pt x="23241" y="49530"/>
                </a:lnTo>
                <a:lnTo>
                  <a:pt x="5810" y="91424"/>
                </a:lnTo>
                <a:lnTo>
                  <a:pt x="0" y="141224"/>
                </a:lnTo>
                <a:lnTo>
                  <a:pt x="1452" y="167179"/>
                </a:lnTo>
                <a:lnTo>
                  <a:pt x="13073" y="213090"/>
                </a:lnTo>
                <a:lnTo>
                  <a:pt x="36071" y="250334"/>
                </a:lnTo>
                <a:lnTo>
                  <a:pt x="69496" y="274960"/>
                </a:lnTo>
                <a:lnTo>
                  <a:pt x="90043" y="282321"/>
                </a:lnTo>
                <a:lnTo>
                  <a:pt x="93599" y="270891"/>
                </a:lnTo>
                <a:lnTo>
                  <a:pt x="77475" y="263773"/>
                </a:lnTo>
                <a:lnTo>
                  <a:pt x="63579" y="253857"/>
                </a:lnTo>
                <a:lnTo>
                  <a:pt x="35083" y="207603"/>
                </a:lnTo>
                <a:lnTo>
                  <a:pt x="26701" y="164689"/>
                </a:lnTo>
                <a:lnTo>
                  <a:pt x="25654" y="139826"/>
                </a:lnTo>
                <a:lnTo>
                  <a:pt x="26701" y="115732"/>
                </a:lnTo>
                <a:lnTo>
                  <a:pt x="35083" y="73925"/>
                </a:lnTo>
                <a:lnTo>
                  <a:pt x="63722" y="28416"/>
                </a:lnTo>
                <a:lnTo>
                  <a:pt x="93980" y="11430"/>
                </a:lnTo>
                <a:lnTo>
                  <a:pt x="90043" y="0"/>
                </a:lnTo>
                <a:close/>
              </a:path>
            </a:pathLst>
          </a:custGeom>
          <a:solidFill>
            <a:srgbClr val="000000"/>
          </a:solidFill>
        </p:spPr>
        <p:txBody>
          <a:bodyPr wrap="square" lIns="0" tIns="0" rIns="0" bIns="0" rtlCol="0"/>
          <a:lstStyle/>
          <a:p>
            <a:endParaRPr/>
          </a:p>
        </p:txBody>
      </p:sp>
      <p:sp>
        <p:nvSpPr>
          <p:cNvPr id="18" name="object 18"/>
          <p:cNvSpPr txBox="1"/>
          <p:nvPr/>
        </p:nvSpPr>
        <p:spPr>
          <a:xfrm>
            <a:off x="3051682" y="2584830"/>
            <a:ext cx="868680" cy="391160"/>
          </a:xfrm>
          <a:prstGeom prst="rect">
            <a:avLst/>
          </a:prstGeom>
        </p:spPr>
        <p:txBody>
          <a:bodyPr vert="horz" wrap="square" lIns="0" tIns="12700" rIns="0" bIns="0" rtlCol="0">
            <a:spAutoFit/>
          </a:bodyPr>
          <a:lstStyle/>
          <a:p>
            <a:pPr marL="225425" indent="-187960">
              <a:lnSpc>
                <a:spcPct val="100000"/>
              </a:lnSpc>
              <a:spcBef>
                <a:spcPts val="100"/>
              </a:spcBef>
              <a:buSzPct val="95833"/>
              <a:buChar char="❑"/>
              <a:tabLst>
                <a:tab pos="226060" algn="l"/>
                <a:tab pos="519430" algn="l"/>
              </a:tabLst>
            </a:pPr>
            <a:r>
              <a:rPr sz="2400" dirty="0">
                <a:latin typeface="Cambria Math"/>
                <a:cs typeface="Cambria Math"/>
              </a:rPr>
              <a:t>𝐿	</a:t>
            </a:r>
            <a:r>
              <a:rPr sz="2400" spc="55" dirty="0">
                <a:latin typeface="Cambria Math"/>
                <a:cs typeface="Cambria Math"/>
              </a:rPr>
              <a:t>𝜃</a:t>
            </a:r>
            <a:r>
              <a:rPr sz="2625" spc="82" baseline="28571" dirty="0">
                <a:latin typeface="Cambria Math"/>
                <a:cs typeface="Cambria Math"/>
              </a:rPr>
              <a:t>1</a:t>
            </a:r>
            <a:endParaRPr sz="2625" baseline="28571">
              <a:latin typeface="Cambria Math"/>
              <a:cs typeface="Cambria Math"/>
            </a:endParaRPr>
          </a:p>
        </p:txBody>
      </p:sp>
      <p:sp>
        <p:nvSpPr>
          <p:cNvPr id="19" name="object 19"/>
          <p:cNvSpPr/>
          <p:nvPr/>
        </p:nvSpPr>
        <p:spPr>
          <a:xfrm>
            <a:off x="4676394" y="3459734"/>
            <a:ext cx="527685" cy="282575"/>
          </a:xfrm>
          <a:custGeom>
            <a:avLst/>
            <a:gdLst/>
            <a:ahLst/>
            <a:cxnLst/>
            <a:rect l="l" t="t" r="r" b="b"/>
            <a:pathLst>
              <a:path w="527685" h="282575">
                <a:moveTo>
                  <a:pt x="437133" y="0"/>
                </a:moveTo>
                <a:lnTo>
                  <a:pt x="433069" y="11429"/>
                </a:lnTo>
                <a:lnTo>
                  <a:pt x="449433" y="18522"/>
                </a:lnTo>
                <a:lnTo>
                  <a:pt x="463486" y="28352"/>
                </a:lnTo>
                <a:lnTo>
                  <a:pt x="492019" y="73852"/>
                </a:lnTo>
                <a:lnTo>
                  <a:pt x="500350" y="115623"/>
                </a:lnTo>
                <a:lnTo>
                  <a:pt x="501395" y="139700"/>
                </a:lnTo>
                <a:lnTo>
                  <a:pt x="500348" y="164633"/>
                </a:lnTo>
                <a:lnTo>
                  <a:pt x="491966" y="207547"/>
                </a:lnTo>
                <a:lnTo>
                  <a:pt x="463470" y="253793"/>
                </a:lnTo>
                <a:lnTo>
                  <a:pt x="433450" y="270890"/>
                </a:lnTo>
                <a:lnTo>
                  <a:pt x="437133" y="282320"/>
                </a:lnTo>
                <a:lnTo>
                  <a:pt x="475630" y="264239"/>
                </a:lnTo>
                <a:lnTo>
                  <a:pt x="503935" y="232917"/>
                </a:lnTo>
                <a:lnTo>
                  <a:pt x="521366" y="191119"/>
                </a:lnTo>
                <a:lnTo>
                  <a:pt x="527176" y="141224"/>
                </a:lnTo>
                <a:lnTo>
                  <a:pt x="525704" y="115339"/>
                </a:lnTo>
                <a:lnTo>
                  <a:pt x="513996" y="69429"/>
                </a:lnTo>
                <a:lnTo>
                  <a:pt x="490926" y="32093"/>
                </a:lnTo>
                <a:lnTo>
                  <a:pt x="457588" y="7379"/>
                </a:lnTo>
                <a:lnTo>
                  <a:pt x="437133" y="0"/>
                </a:lnTo>
                <a:close/>
              </a:path>
              <a:path w="527685" h="282575">
                <a:moveTo>
                  <a:pt x="90042" y="0"/>
                </a:moveTo>
                <a:lnTo>
                  <a:pt x="51657" y="18081"/>
                </a:lnTo>
                <a:lnTo>
                  <a:pt x="23367" y="49402"/>
                </a:lnTo>
                <a:lnTo>
                  <a:pt x="5826" y="91408"/>
                </a:lnTo>
                <a:lnTo>
                  <a:pt x="0" y="141224"/>
                </a:lnTo>
                <a:lnTo>
                  <a:pt x="1452" y="167177"/>
                </a:lnTo>
                <a:lnTo>
                  <a:pt x="13073" y="213036"/>
                </a:lnTo>
                <a:lnTo>
                  <a:pt x="36125" y="250227"/>
                </a:lnTo>
                <a:lnTo>
                  <a:pt x="69514" y="274941"/>
                </a:lnTo>
                <a:lnTo>
                  <a:pt x="90042" y="282320"/>
                </a:lnTo>
                <a:lnTo>
                  <a:pt x="93598" y="270890"/>
                </a:lnTo>
                <a:lnTo>
                  <a:pt x="77549" y="263717"/>
                </a:lnTo>
                <a:lnTo>
                  <a:pt x="63690" y="253793"/>
                </a:lnTo>
                <a:lnTo>
                  <a:pt x="35210" y="207547"/>
                </a:lnTo>
                <a:lnTo>
                  <a:pt x="26828" y="164633"/>
                </a:lnTo>
                <a:lnTo>
                  <a:pt x="25780" y="139700"/>
                </a:lnTo>
                <a:lnTo>
                  <a:pt x="26828" y="115623"/>
                </a:lnTo>
                <a:lnTo>
                  <a:pt x="35210" y="73852"/>
                </a:lnTo>
                <a:lnTo>
                  <a:pt x="63801" y="28352"/>
                </a:lnTo>
                <a:lnTo>
                  <a:pt x="94106" y="11429"/>
                </a:lnTo>
                <a:lnTo>
                  <a:pt x="90042" y="0"/>
                </a:lnTo>
                <a:close/>
              </a:path>
            </a:pathLst>
          </a:custGeom>
          <a:solidFill>
            <a:srgbClr val="000000"/>
          </a:solidFill>
        </p:spPr>
        <p:txBody>
          <a:bodyPr wrap="square" lIns="0" tIns="0" rIns="0" bIns="0" rtlCol="0"/>
          <a:lstStyle/>
          <a:p>
            <a:endParaRPr/>
          </a:p>
        </p:txBody>
      </p:sp>
      <p:sp>
        <p:nvSpPr>
          <p:cNvPr id="20" name="object 20"/>
          <p:cNvSpPr txBox="1"/>
          <p:nvPr/>
        </p:nvSpPr>
        <p:spPr>
          <a:xfrm>
            <a:off x="4257166" y="3370326"/>
            <a:ext cx="874394" cy="391160"/>
          </a:xfrm>
          <a:prstGeom prst="rect">
            <a:avLst/>
          </a:prstGeom>
        </p:spPr>
        <p:txBody>
          <a:bodyPr vert="horz" wrap="square" lIns="0" tIns="12700" rIns="0" bIns="0" rtlCol="0">
            <a:spAutoFit/>
          </a:bodyPr>
          <a:lstStyle/>
          <a:p>
            <a:pPr marL="225425" indent="-187960">
              <a:lnSpc>
                <a:spcPct val="100000"/>
              </a:lnSpc>
              <a:spcBef>
                <a:spcPts val="100"/>
              </a:spcBef>
              <a:buSzPct val="95833"/>
              <a:buChar char="❑"/>
              <a:tabLst>
                <a:tab pos="226060" algn="l"/>
                <a:tab pos="519430" algn="l"/>
              </a:tabLst>
            </a:pPr>
            <a:r>
              <a:rPr sz="2400" dirty="0">
                <a:latin typeface="Cambria Math"/>
                <a:cs typeface="Cambria Math"/>
              </a:rPr>
              <a:t>𝐿	</a:t>
            </a:r>
            <a:r>
              <a:rPr sz="2400" spc="80" dirty="0">
                <a:latin typeface="Cambria Math"/>
                <a:cs typeface="Cambria Math"/>
              </a:rPr>
              <a:t>𝜃</a:t>
            </a:r>
            <a:r>
              <a:rPr sz="2625" spc="120" baseline="28571" dirty="0">
                <a:latin typeface="Cambria Math"/>
                <a:cs typeface="Cambria Math"/>
              </a:rPr>
              <a:t>2</a:t>
            </a:r>
            <a:endParaRPr sz="2625" baseline="28571">
              <a:latin typeface="Cambria Math"/>
              <a:cs typeface="Cambria Math"/>
            </a:endParaRPr>
          </a:p>
        </p:txBody>
      </p:sp>
      <p:sp>
        <p:nvSpPr>
          <p:cNvPr id="21" name="object 21"/>
          <p:cNvSpPr/>
          <p:nvPr/>
        </p:nvSpPr>
        <p:spPr>
          <a:xfrm>
            <a:off x="4775834" y="4516246"/>
            <a:ext cx="527050" cy="282575"/>
          </a:xfrm>
          <a:custGeom>
            <a:avLst/>
            <a:gdLst/>
            <a:ahLst/>
            <a:cxnLst/>
            <a:rect l="l" t="t" r="r" b="b"/>
            <a:pathLst>
              <a:path w="527050" h="282575">
                <a:moveTo>
                  <a:pt x="437006" y="0"/>
                </a:moveTo>
                <a:lnTo>
                  <a:pt x="433069" y="11429"/>
                </a:lnTo>
                <a:lnTo>
                  <a:pt x="449377" y="18577"/>
                </a:lnTo>
                <a:lnTo>
                  <a:pt x="463423" y="28416"/>
                </a:lnTo>
                <a:lnTo>
                  <a:pt x="491966" y="73908"/>
                </a:lnTo>
                <a:lnTo>
                  <a:pt x="500348" y="115679"/>
                </a:lnTo>
                <a:lnTo>
                  <a:pt x="501395" y="139826"/>
                </a:lnTo>
                <a:lnTo>
                  <a:pt x="500348" y="164689"/>
                </a:lnTo>
                <a:lnTo>
                  <a:pt x="491966" y="207603"/>
                </a:lnTo>
                <a:lnTo>
                  <a:pt x="463470" y="253857"/>
                </a:lnTo>
                <a:lnTo>
                  <a:pt x="433450" y="270890"/>
                </a:lnTo>
                <a:lnTo>
                  <a:pt x="437006" y="282320"/>
                </a:lnTo>
                <a:lnTo>
                  <a:pt x="475551" y="264302"/>
                </a:lnTo>
                <a:lnTo>
                  <a:pt x="503809" y="233044"/>
                </a:lnTo>
                <a:lnTo>
                  <a:pt x="521239" y="191134"/>
                </a:lnTo>
                <a:lnTo>
                  <a:pt x="527050" y="141223"/>
                </a:lnTo>
                <a:lnTo>
                  <a:pt x="525597" y="115341"/>
                </a:lnTo>
                <a:lnTo>
                  <a:pt x="513976" y="69482"/>
                </a:lnTo>
                <a:lnTo>
                  <a:pt x="490906" y="32146"/>
                </a:lnTo>
                <a:lnTo>
                  <a:pt x="457481" y="7381"/>
                </a:lnTo>
                <a:lnTo>
                  <a:pt x="437006" y="0"/>
                </a:lnTo>
                <a:close/>
              </a:path>
              <a:path w="527050" h="282575">
                <a:moveTo>
                  <a:pt x="90042" y="0"/>
                </a:moveTo>
                <a:lnTo>
                  <a:pt x="51641" y="18097"/>
                </a:lnTo>
                <a:lnTo>
                  <a:pt x="23240" y="49529"/>
                </a:lnTo>
                <a:lnTo>
                  <a:pt x="5810" y="91424"/>
                </a:lnTo>
                <a:lnTo>
                  <a:pt x="0" y="141223"/>
                </a:lnTo>
                <a:lnTo>
                  <a:pt x="1452" y="167179"/>
                </a:lnTo>
                <a:lnTo>
                  <a:pt x="13073" y="213090"/>
                </a:lnTo>
                <a:lnTo>
                  <a:pt x="36125" y="250334"/>
                </a:lnTo>
                <a:lnTo>
                  <a:pt x="69514" y="274960"/>
                </a:lnTo>
                <a:lnTo>
                  <a:pt x="90042" y="282320"/>
                </a:lnTo>
                <a:lnTo>
                  <a:pt x="93599" y="270890"/>
                </a:lnTo>
                <a:lnTo>
                  <a:pt x="77549" y="263773"/>
                </a:lnTo>
                <a:lnTo>
                  <a:pt x="63690" y="253857"/>
                </a:lnTo>
                <a:lnTo>
                  <a:pt x="35210" y="207603"/>
                </a:lnTo>
                <a:lnTo>
                  <a:pt x="26828" y="164689"/>
                </a:lnTo>
                <a:lnTo>
                  <a:pt x="25780" y="139826"/>
                </a:lnTo>
                <a:lnTo>
                  <a:pt x="26828" y="115679"/>
                </a:lnTo>
                <a:lnTo>
                  <a:pt x="35210" y="73908"/>
                </a:lnTo>
                <a:lnTo>
                  <a:pt x="63801" y="28416"/>
                </a:lnTo>
                <a:lnTo>
                  <a:pt x="94106" y="11429"/>
                </a:lnTo>
                <a:lnTo>
                  <a:pt x="90042" y="0"/>
                </a:lnTo>
                <a:close/>
              </a:path>
            </a:pathLst>
          </a:custGeom>
          <a:solidFill>
            <a:srgbClr val="000000"/>
          </a:solidFill>
        </p:spPr>
        <p:txBody>
          <a:bodyPr wrap="square" lIns="0" tIns="0" rIns="0" bIns="0" rtlCol="0"/>
          <a:lstStyle/>
          <a:p>
            <a:endParaRPr/>
          </a:p>
        </p:txBody>
      </p:sp>
      <p:sp>
        <p:nvSpPr>
          <p:cNvPr id="22" name="object 22"/>
          <p:cNvSpPr txBox="1"/>
          <p:nvPr/>
        </p:nvSpPr>
        <p:spPr>
          <a:xfrm>
            <a:off x="4356480" y="4426661"/>
            <a:ext cx="874394" cy="391795"/>
          </a:xfrm>
          <a:prstGeom prst="rect">
            <a:avLst/>
          </a:prstGeom>
        </p:spPr>
        <p:txBody>
          <a:bodyPr vert="horz" wrap="square" lIns="0" tIns="12700" rIns="0" bIns="0" rtlCol="0">
            <a:spAutoFit/>
          </a:bodyPr>
          <a:lstStyle/>
          <a:p>
            <a:pPr marL="225425" indent="-187960">
              <a:lnSpc>
                <a:spcPct val="100000"/>
              </a:lnSpc>
              <a:spcBef>
                <a:spcPts val="100"/>
              </a:spcBef>
              <a:buSzPct val="95833"/>
              <a:buChar char="❑"/>
              <a:tabLst>
                <a:tab pos="226060" algn="l"/>
                <a:tab pos="519430" algn="l"/>
              </a:tabLst>
            </a:pPr>
            <a:r>
              <a:rPr sz="2400" dirty="0">
                <a:latin typeface="Cambria Math"/>
                <a:cs typeface="Cambria Math"/>
              </a:rPr>
              <a:t>𝐿	</a:t>
            </a:r>
            <a:r>
              <a:rPr sz="2400" spc="80" dirty="0">
                <a:latin typeface="Cambria Math"/>
                <a:cs typeface="Cambria Math"/>
              </a:rPr>
              <a:t>𝜃</a:t>
            </a:r>
            <a:r>
              <a:rPr sz="2625" spc="120" baseline="28571" dirty="0">
                <a:latin typeface="Cambria Math"/>
                <a:cs typeface="Cambria Math"/>
              </a:rPr>
              <a:t>3</a:t>
            </a:r>
            <a:endParaRPr sz="2625" baseline="28571">
              <a:latin typeface="Cambria Math"/>
              <a:cs typeface="Cambria Math"/>
            </a:endParaRPr>
          </a:p>
        </p:txBody>
      </p:sp>
      <p:grpSp>
        <p:nvGrpSpPr>
          <p:cNvPr id="23" name="object 23"/>
          <p:cNvGrpSpPr/>
          <p:nvPr/>
        </p:nvGrpSpPr>
        <p:grpSpPr>
          <a:xfrm>
            <a:off x="611123" y="1690116"/>
            <a:ext cx="4381500" cy="4482465"/>
            <a:chOff x="611123" y="1690116"/>
            <a:chExt cx="4381500" cy="4482465"/>
          </a:xfrm>
        </p:grpSpPr>
        <p:pic>
          <p:nvPicPr>
            <p:cNvPr id="24" name="object 24"/>
            <p:cNvPicPr/>
            <p:nvPr/>
          </p:nvPicPr>
          <p:blipFill>
            <a:blip r:embed="rId3" cstate="print"/>
            <a:stretch>
              <a:fillRect/>
            </a:stretch>
          </p:blipFill>
          <p:spPr>
            <a:xfrm>
              <a:off x="1443227" y="2499360"/>
              <a:ext cx="192023" cy="192024"/>
            </a:xfrm>
            <a:prstGeom prst="rect">
              <a:avLst/>
            </a:prstGeom>
          </p:spPr>
        </p:pic>
        <p:sp>
          <p:nvSpPr>
            <p:cNvPr id="25" name="object 25"/>
            <p:cNvSpPr/>
            <p:nvPr/>
          </p:nvSpPr>
          <p:spPr>
            <a:xfrm>
              <a:off x="611124" y="1690115"/>
              <a:ext cx="4381500" cy="4482465"/>
            </a:xfrm>
            <a:custGeom>
              <a:avLst/>
              <a:gdLst/>
              <a:ahLst/>
              <a:cxnLst/>
              <a:rect l="l" t="t" r="r" b="b"/>
              <a:pathLst>
                <a:path w="4381500" h="4482465">
                  <a:moveTo>
                    <a:pt x="4381119" y="4207764"/>
                  </a:moveTo>
                  <a:lnTo>
                    <a:pt x="4323207" y="4178808"/>
                  </a:lnTo>
                  <a:lnTo>
                    <a:pt x="4207383" y="4120896"/>
                  </a:lnTo>
                  <a:lnTo>
                    <a:pt x="4207383" y="4178808"/>
                  </a:lnTo>
                  <a:lnTo>
                    <a:pt x="234696" y="4178808"/>
                  </a:lnTo>
                  <a:lnTo>
                    <a:pt x="234696" y="173736"/>
                  </a:lnTo>
                  <a:lnTo>
                    <a:pt x="292608" y="173736"/>
                  </a:lnTo>
                  <a:lnTo>
                    <a:pt x="278130" y="144780"/>
                  </a:lnTo>
                  <a:lnTo>
                    <a:pt x="205727" y="0"/>
                  </a:lnTo>
                  <a:lnTo>
                    <a:pt x="118872" y="173736"/>
                  </a:lnTo>
                  <a:lnTo>
                    <a:pt x="176784" y="173736"/>
                  </a:lnTo>
                  <a:lnTo>
                    <a:pt x="176784" y="4178808"/>
                  </a:lnTo>
                  <a:lnTo>
                    <a:pt x="0" y="4178808"/>
                  </a:lnTo>
                  <a:lnTo>
                    <a:pt x="0" y="4236720"/>
                  </a:lnTo>
                  <a:lnTo>
                    <a:pt x="176784" y="4236720"/>
                  </a:lnTo>
                  <a:lnTo>
                    <a:pt x="176784" y="4481969"/>
                  </a:lnTo>
                  <a:lnTo>
                    <a:pt x="234696" y="4481969"/>
                  </a:lnTo>
                  <a:lnTo>
                    <a:pt x="234696" y="4236720"/>
                  </a:lnTo>
                  <a:lnTo>
                    <a:pt x="4207383" y="4236720"/>
                  </a:lnTo>
                  <a:lnTo>
                    <a:pt x="4207383" y="4294632"/>
                  </a:lnTo>
                  <a:lnTo>
                    <a:pt x="4323207" y="4236720"/>
                  </a:lnTo>
                  <a:lnTo>
                    <a:pt x="4381119" y="4207764"/>
                  </a:lnTo>
                  <a:close/>
                </a:path>
              </a:pathLst>
            </a:custGeom>
            <a:solidFill>
              <a:srgbClr val="000000"/>
            </a:solidFill>
          </p:spPr>
          <p:txBody>
            <a:bodyPr wrap="square" lIns="0" tIns="0" rIns="0" bIns="0" rtlCol="0"/>
            <a:lstStyle/>
            <a:p>
              <a:endParaRPr/>
            </a:p>
          </p:txBody>
        </p:sp>
      </p:grpSp>
      <p:sp>
        <p:nvSpPr>
          <p:cNvPr id="26" name="object 26"/>
          <p:cNvSpPr txBox="1"/>
          <p:nvPr/>
        </p:nvSpPr>
        <p:spPr>
          <a:xfrm>
            <a:off x="4679569" y="5965342"/>
            <a:ext cx="359410" cy="391160"/>
          </a:xfrm>
          <a:prstGeom prst="rect">
            <a:avLst/>
          </a:prstGeom>
        </p:spPr>
        <p:txBody>
          <a:bodyPr vert="horz" wrap="square" lIns="0" tIns="12700" rIns="0" bIns="0" rtlCol="0">
            <a:spAutoFit/>
          </a:bodyPr>
          <a:lstStyle/>
          <a:p>
            <a:pPr marL="38100">
              <a:lnSpc>
                <a:spcPct val="100000"/>
              </a:lnSpc>
              <a:spcBef>
                <a:spcPts val="100"/>
              </a:spcBef>
            </a:pPr>
            <a:r>
              <a:rPr sz="2400" spc="-50" dirty="0">
                <a:latin typeface="Cambria Math"/>
                <a:cs typeface="Cambria Math"/>
              </a:rPr>
              <a:t>𝜃</a:t>
            </a:r>
            <a:r>
              <a:rPr sz="2625" spc="-75" baseline="-15873" dirty="0">
                <a:latin typeface="Cambria Math"/>
                <a:cs typeface="Cambria Math"/>
              </a:rPr>
              <a:t>1</a:t>
            </a:r>
            <a:endParaRPr sz="2625" baseline="-15873">
              <a:latin typeface="Cambria Math"/>
              <a:cs typeface="Cambria Math"/>
            </a:endParaRPr>
          </a:p>
        </p:txBody>
      </p:sp>
      <p:sp>
        <p:nvSpPr>
          <p:cNvPr id="27" name="object 27"/>
          <p:cNvSpPr txBox="1"/>
          <p:nvPr/>
        </p:nvSpPr>
        <p:spPr>
          <a:xfrm>
            <a:off x="332231" y="1618615"/>
            <a:ext cx="367030" cy="391160"/>
          </a:xfrm>
          <a:prstGeom prst="rect">
            <a:avLst/>
          </a:prstGeom>
        </p:spPr>
        <p:txBody>
          <a:bodyPr vert="horz" wrap="square" lIns="0" tIns="12700" rIns="0" bIns="0" rtlCol="0">
            <a:spAutoFit/>
          </a:bodyPr>
          <a:lstStyle/>
          <a:p>
            <a:pPr marL="38100">
              <a:lnSpc>
                <a:spcPct val="100000"/>
              </a:lnSpc>
              <a:spcBef>
                <a:spcPts val="100"/>
              </a:spcBef>
            </a:pPr>
            <a:r>
              <a:rPr sz="2400" spc="-20" dirty="0">
                <a:latin typeface="Cambria Math"/>
                <a:cs typeface="Cambria Math"/>
              </a:rPr>
              <a:t>𝜃</a:t>
            </a:r>
            <a:r>
              <a:rPr sz="2625" spc="-30" baseline="-15873" dirty="0">
                <a:latin typeface="Cambria Math"/>
                <a:cs typeface="Cambria Math"/>
              </a:rPr>
              <a:t>2</a:t>
            </a:r>
            <a:endParaRPr sz="2625" baseline="-15873" dirty="0">
              <a:latin typeface="Cambria Math"/>
              <a:cs typeface="Cambria Math"/>
            </a:endParaRPr>
          </a:p>
        </p:txBody>
      </p:sp>
      <p:sp>
        <p:nvSpPr>
          <p:cNvPr id="28" name="object 28"/>
          <p:cNvSpPr txBox="1"/>
          <p:nvPr/>
        </p:nvSpPr>
        <p:spPr>
          <a:xfrm>
            <a:off x="2615945" y="1573377"/>
            <a:ext cx="5159375" cy="1082040"/>
          </a:xfrm>
          <a:prstGeom prst="rect">
            <a:avLst/>
          </a:prstGeom>
        </p:spPr>
        <p:txBody>
          <a:bodyPr vert="horz" wrap="square" lIns="0" tIns="175260" rIns="0" bIns="0" rtlCol="0">
            <a:spAutoFit/>
          </a:bodyPr>
          <a:lstStyle/>
          <a:p>
            <a:pPr marL="12700">
              <a:lnSpc>
                <a:spcPct val="100000"/>
              </a:lnSpc>
              <a:spcBef>
                <a:spcPts val="1380"/>
              </a:spcBef>
            </a:pPr>
            <a:r>
              <a:rPr sz="2400" spc="-10" dirty="0">
                <a:latin typeface="Calibri"/>
                <a:cs typeface="Calibri"/>
              </a:rPr>
              <a:t>Gradient:</a:t>
            </a:r>
            <a:r>
              <a:rPr sz="2400" spc="-30" dirty="0">
                <a:latin typeface="Calibri"/>
                <a:cs typeface="Calibri"/>
              </a:rPr>
              <a:t> </a:t>
            </a:r>
            <a:r>
              <a:rPr sz="2400" spc="-10" dirty="0">
                <a:latin typeface="Calibri"/>
                <a:cs typeface="Calibri"/>
              </a:rPr>
              <a:t>Loss</a:t>
            </a:r>
            <a:r>
              <a:rPr sz="2400" spc="-15" dirty="0">
                <a:latin typeface="Calibri"/>
                <a:cs typeface="Calibri"/>
              </a:rPr>
              <a:t> </a:t>
            </a:r>
            <a:r>
              <a:rPr sz="2400" spc="-5" dirty="0">
                <a:latin typeface="PMingLiU-ExtB"/>
                <a:cs typeface="PMingLiU-ExtB"/>
              </a:rPr>
              <a:t>的等高線的法線方向</a:t>
            </a:r>
            <a:endParaRPr sz="2400">
              <a:latin typeface="PMingLiU-ExtB"/>
              <a:cs typeface="PMingLiU-ExtB"/>
            </a:endParaRPr>
          </a:p>
          <a:p>
            <a:pPr marL="2931795">
              <a:lnSpc>
                <a:spcPct val="100000"/>
              </a:lnSpc>
              <a:spcBef>
                <a:spcPts val="1275"/>
              </a:spcBef>
            </a:pPr>
            <a:r>
              <a:rPr sz="2400" spc="-10" dirty="0">
                <a:latin typeface="Calibri"/>
                <a:cs typeface="Calibri"/>
              </a:rPr>
              <a:t>Start</a:t>
            </a:r>
            <a:r>
              <a:rPr sz="2400" spc="-45" dirty="0">
                <a:latin typeface="Calibri"/>
                <a:cs typeface="Calibri"/>
              </a:rPr>
              <a:t> </a:t>
            </a:r>
            <a:r>
              <a:rPr sz="2400" spc="-15" dirty="0">
                <a:latin typeface="Calibri"/>
                <a:cs typeface="Calibri"/>
              </a:rPr>
              <a:t>at</a:t>
            </a:r>
            <a:r>
              <a:rPr sz="2400" spc="-30" dirty="0">
                <a:latin typeface="Calibri"/>
                <a:cs typeface="Calibri"/>
              </a:rPr>
              <a:t> </a:t>
            </a:r>
            <a:r>
              <a:rPr sz="2400" spc="-5" dirty="0">
                <a:latin typeface="Calibri"/>
                <a:cs typeface="Calibri"/>
              </a:rPr>
              <a:t>position</a:t>
            </a:r>
            <a:r>
              <a:rPr sz="2400" spc="-35" dirty="0">
                <a:latin typeface="Calibri"/>
                <a:cs typeface="Calibri"/>
              </a:rPr>
              <a:t> </a:t>
            </a:r>
            <a:r>
              <a:rPr sz="2400" dirty="0">
                <a:latin typeface="Cambria Math"/>
                <a:cs typeface="Cambria Math"/>
              </a:rPr>
              <a:t>𝜃</a:t>
            </a:r>
            <a:endParaRPr sz="2400">
              <a:latin typeface="Cambria Math"/>
              <a:cs typeface="Cambria Math"/>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4900" y="717804"/>
            <a:ext cx="7924800" cy="1951355"/>
            <a:chOff x="1104900" y="717804"/>
            <a:chExt cx="7924800" cy="1951355"/>
          </a:xfrm>
        </p:grpSpPr>
        <p:pic>
          <p:nvPicPr>
            <p:cNvPr id="3" name="object 3"/>
            <p:cNvPicPr/>
            <p:nvPr/>
          </p:nvPicPr>
          <p:blipFill>
            <a:blip r:embed="rId2" cstate="print"/>
            <a:stretch>
              <a:fillRect/>
            </a:stretch>
          </p:blipFill>
          <p:spPr>
            <a:xfrm>
              <a:off x="1104900" y="717804"/>
              <a:ext cx="7924799" cy="1810512"/>
            </a:xfrm>
            <a:prstGeom prst="rect">
              <a:avLst/>
            </a:prstGeom>
          </p:spPr>
        </p:pic>
        <p:sp>
          <p:nvSpPr>
            <p:cNvPr id="4" name="object 4"/>
            <p:cNvSpPr/>
            <p:nvPr/>
          </p:nvSpPr>
          <p:spPr>
            <a:xfrm>
              <a:off x="7624571" y="1703831"/>
              <a:ext cx="1390015" cy="958850"/>
            </a:xfrm>
            <a:custGeom>
              <a:avLst/>
              <a:gdLst/>
              <a:ahLst/>
              <a:cxnLst/>
              <a:rect l="l" t="t" r="r" b="b"/>
              <a:pathLst>
                <a:path w="1390015" h="958850">
                  <a:moveTo>
                    <a:pt x="1389887" y="0"/>
                  </a:moveTo>
                  <a:lnTo>
                    <a:pt x="0" y="0"/>
                  </a:lnTo>
                  <a:lnTo>
                    <a:pt x="0" y="958596"/>
                  </a:lnTo>
                  <a:lnTo>
                    <a:pt x="1389887" y="958596"/>
                  </a:lnTo>
                  <a:lnTo>
                    <a:pt x="1389887" y="0"/>
                  </a:lnTo>
                  <a:close/>
                </a:path>
              </a:pathLst>
            </a:custGeom>
            <a:solidFill>
              <a:srgbClr val="FFFFFF"/>
            </a:solidFill>
          </p:spPr>
          <p:txBody>
            <a:bodyPr wrap="square" lIns="0" tIns="0" rIns="0" bIns="0" rtlCol="0"/>
            <a:lstStyle/>
            <a:p>
              <a:endParaRPr/>
            </a:p>
          </p:txBody>
        </p:sp>
        <p:sp>
          <p:nvSpPr>
            <p:cNvPr id="5" name="object 5"/>
            <p:cNvSpPr/>
            <p:nvPr/>
          </p:nvSpPr>
          <p:spPr>
            <a:xfrm>
              <a:off x="7624571" y="1703831"/>
              <a:ext cx="1390015" cy="958850"/>
            </a:xfrm>
            <a:custGeom>
              <a:avLst/>
              <a:gdLst/>
              <a:ahLst/>
              <a:cxnLst/>
              <a:rect l="l" t="t" r="r" b="b"/>
              <a:pathLst>
                <a:path w="1390015" h="958850">
                  <a:moveTo>
                    <a:pt x="0" y="958596"/>
                  </a:moveTo>
                  <a:lnTo>
                    <a:pt x="1389887" y="958596"/>
                  </a:lnTo>
                  <a:lnTo>
                    <a:pt x="1389887" y="0"/>
                  </a:lnTo>
                  <a:lnTo>
                    <a:pt x="0" y="0"/>
                  </a:lnTo>
                  <a:lnTo>
                    <a:pt x="0" y="958596"/>
                  </a:lnTo>
                  <a:close/>
                </a:path>
              </a:pathLst>
            </a:custGeom>
            <a:ln w="12192">
              <a:solidFill>
                <a:srgbClr val="FFFFFF"/>
              </a:solidFill>
            </a:ln>
          </p:spPr>
          <p:txBody>
            <a:bodyPr wrap="square" lIns="0" tIns="0" rIns="0" bIns="0" rtlCol="0"/>
            <a:lstStyle/>
            <a:p>
              <a:endParaRPr/>
            </a:p>
          </p:txBody>
        </p:sp>
      </p:grpSp>
      <p:sp>
        <p:nvSpPr>
          <p:cNvPr id="6" name="object 6"/>
          <p:cNvSpPr txBox="1"/>
          <p:nvPr/>
        </p:nvSpPr>
        <p:spPr>
          <a:xfrm>
            <a:off x="156870" y="124205"/>
            <a:ext cx="7931150" cy="2160270"/>
          </a:xfrm>
          <a:prstGeom prst="rect">
            <a:avLst/>
          </a:prstGeom>
        </p:spPr>
        <p:txBody>
          <a:bodyPr vert="horz" wrap="square" lIns="0" tIns="12700" rIns="0" bIns="0" rtlCol="0">
            <a:spAutoFit/>
          </a:bodyPr>
          <a:lstStyle/>
          <a:p>
            <a:pPr marL="63500">
              <a:lnSpc>
                <a:spcPct val="100000"/>
              </a:lnSpc>
              <a:spcBef>
                <a:spcPts val="100"/>
              </a:spcBef>
            </a:pPr>
            <a:r>
              <a:rPr sz="2400" u="heavy" dirty="0">
                <a:uFill>
                  <a:solidFill>
                    <a:srgbClr val="000000"/>
                  </a:solidFill>
                </a:uFill>
                <a:latin typeface="Calibri"/>
                <a:cs typeface="Calibri"/>
              </a:rPr>
              <a:t>E.g.</a:t>
            </a:r>
            <a:r>
              <a:rPr sz="2400" u="heavy" spc="-15" dirty="0">
                <a:uFill>
                  <a:solidFill>
                    <a:srgbClr val="000000"/>
                  </a:solidFill>
                </a:uFill>
                <a:latin typeface="Calibri"/>
                <a:cs typeface="Calibri"/>
              </a:rPr>
              <a:t> </a:t>
            </a:r>
            <a:r>
              <a:rPr sz="2400" u="heavy" spc="-45" dirty="0">
                <a:uFill>
                  <a:solidFill>
                    <a:srgbClr val="000000"/>
                  </a:solidFill>
                </a:uFill>
                <a:latin typeface="Calibri"/>
                <a:cs typeface="Calibri"/>
              </a:rPr>
              <a:t>Taylor</a:t>
            </a:r>
            <a:r>
              <a:rPr sz="2400" u="heavy" dirty="0">
                <a:uFill>
                  <a:solidFill>
                    <a:srgbClr val="000000"/>
                  </a:solidFill>
                </a:uFill>
                <a:latin typeface="Calibri"/>
                <a:cs typeface="Calibri"/>
              </a:rPr>
              <a:t> </a:t>
            </a:r>
            <a:r>
              <a:rPr sz="2400" u="heavy" spc="-5" dirty="0">
                <a:uFill>
                  <a:solidFill>
                    <a:srgbClr val="000000"/>
                  </a:solidFill>
                </a:uFill>
                <a:latin typeface="Calibri"/>
                <a:cs typeface="Calibri"/>
              </a:rPr>
              <a:t>series </a:t>
            </a:r>
            <a:r>
              <a:rPr sz="2400" u="heavy" spc="-20" dirty="0">
                <a:uFill>
                  <a:solidFill>
                    <a:srgbClr val="000000"/>
                  </a:solidFill>
                </a:uFill>
                <a:latin typeface="Calibri"/>
                <a:cs typeface="Calibri"/>
              </a:rPr>
              <a:t>for</a:t>
            </a:r>
            <a:r>
              <a:rPr sz="2400" u="heavy" spc="-5" dirty="0">
                <a:uFill>
                  <a:solidFill>
                    <a:srgbClr val="000000"/>
                  </a:solidFill>
                </a:uFill>
                <a:latin typeface="Calibri"/>
                <a:cs typeface="Calibri"/>
              </a:rPr>
              <a:t> h(x)=sin(x)</a:t>
            </a:r>
            <a:r>
              <a:rPr sz="2400" u="heavy" spc="-35" dirty="0">
                <a:uFill>
                  <a:solidFill>
                    <a:srgbClr val="000000"/>
                  </a:solidFill>
                </a:uFill>
                <a:latin typeface="Calibri"/>
                <a:cs typeface="Calibri"/>
              </a:rPr>
              <a:t> </a:t>
            </a:r>
            <a:r>
              <a:rPr sz="2400" u="heavy" spc="-10" dirty="0">
                <a:uFill>
                  <a:solidFill>
                    <a:srgbClr val="000000"/>
                  </a:solidFill>
                </a:uFill>
                <a:latin typeface="Calibri"/>
                <a:cs typeface="Calibri"/>
              </a:rPr>
              <a:t>around</a:t>
            </a:r>
            <a:r>
              <a:rPr sz="2400" u="heavy" spc="-15" dirty="0">
                <a:uFill>
                  <a:solidFill>
                    <a:srgbClr val="000000"/>
                  </a:solidFill>
                </a:uFill>
                <a:latin typeface="Calibri"/>
                <a:cs typeface="Calibri"/>
              </a:rPr>
              <a:t> </a:t>
            </a:r>
            <a:r>
              <a:rPr sz="2400" u="heavy" dirty="0">
                <a:uFill>
                  <a:solidFill>
                    <a:srgbClr val="000000"/>
                  </a:solidFill>
                </a:uFill>
                <a:latin typeface="Calibri"/>
                <a:cs typeface="Calibri"/>
              </a:rPr>
              <a:t>x</a:t>
            </a:r>
            <a:r>
              <a:rPr sz="2400" u="heavy" baseline="-20833" dirty="0">
                <a:uFill>
                  <a:solidFill>
                    <a:srgbClr val="000000"/>
                  </a:solidFill>
                </a:uFill>
                <a:latin typeface="Calibri"/>
                <a:cs typeface="Calibri"/>
              </a:rPr>
              <a:t>0</a:t>
            </a:r>
            <a:r>
              <a:rPr sz="2400" u="heavy" dirty="0">
                <a:uFill>
                  <a:solidFill>
                    <a:srgbClr val="000000"/>
                  </a:solidFill>
                </a:uFill>
                <a:latin typeface="Calibri"/>
                <a:cs typeface="Calibri"/>
              </a:rPr>
              <a:t>=π/4</a:t>
            </a:r>
            <a:endParaRPr sz="2400">
              <a:latin typeface="Calibri"/>
              <a:cs typeface="Calibri"/>
            </a:endParaRPr>
          </a:p>
          <a:p>
            <a:pPr>
              <a:lnSpc>
                <a:spcPct val="100000"/>
              </a:lnSpc>
              <a:spcBef>
                <a:spcPts val="50"/>
              </a:spcBef>
            </a:pPr>
            <a:endParaRPr sz="3400">
              <a:latin typeface="Calibri"/>
              <a:cs typeface="Calibri"/>
            </a:endParaRPr>
          </a:p>
          <a:p>
            <a:pPr marL="63500">
              <a:lnSpc>
                <a:spcPct val="100000"/>
              </a:lnSpc>
            </a:pPr>
            <a:r>
              <a:rPr sz="2400" spc="-5" dirty="0">
                <a:latin typeface="Calibri"/>
                <a:cs typeface="Calibri"/>
              </a:rPr>
              <a:t>sin(x)=</a:t>
            </a:r>
            <a:endParaRPr sz="2400">
              <a:latin typeface="Calibri"/>
              <a:cs typeface="Calibri"/>
            </a:endParaRPr>
          </a:p>
          <a:p>
            <a:pPr>
              <a:lnSpc>
                <a:spcPct val="100000"/>
              </a:lnSpc>
              <a:spcBef>
                <a:spcPts val="60"/>
              </a:spcBef>
            </a:pPr>
            <a:endParaRPr sz="3200">
              <a:latin typeface="Calibri"/>
              <a:cs typeface="Calibri"/>
            </a:endParaRPr>
          </a:p>
          <a:p>
            <a:pPr marR="17780" algn="r">
              <a:lnSpc>
                <a:spcPct val="100000"/>
              </a:lnSpc>
            </a:pPr>
            <a:r>
              <a:rPr sz="2400" spc="-5" dirty="0">
                <a:latin typeface="Calibri"/>
                <a:cs typeface="Calibri"/>
              </a:rPr>
              <a:t>……</a:t>
            </a:r>
            <a:endParaRPr sz="2400">
              <a:latin typeface="Calibri"/>
              <a:cs typeface="Calibri"/>
            </a:endParaRPr>
          </a:p>
        </p:txBody>
      </p:sp>
      <p:pic>
        <p:nvPicPr>
          <p:cNvPr id="7" name="object 7"/>
          <p:cNvPicPr/>
          <p:nvPr/>
        </p:nvPicPr>
        <p:blipFill>
          <a:blip r:embed="rId3" cstate="print"/>
          <a:stretch>
            <a:fillRect/>
          </a:stretch>
        </p:blipFill>
        <p:spPr>
          <a:xfrm>
            <a:off x="1208532" y="2662427"/>
            <a:ext cx="6472428" cy="4040124"/>
          </a:xfrm>
          <a:prstGeom prst="rect">
            <a:avLst/>
          </a:prstGeom>
        </p:spPr>
      </p:pic>
      <p:sp>
        <p:nvSpPr>
          <p:cNvPr id="8" name="object 8"/>
          <p:cNvSpPr txBox="1"/>
          <p:nvPr/>
        </p:nvSpPr>
        <p:spPr>
          <a:xfrm>
            <a:off x="4141470" y="5697473"/>
            <a:ext cx="2606040" cy="832485"/>
          </a:xfrm>
          <a:prstGeom prst="rect">
            <a:avLst/>
          </a:prstGeom>
          <a:solidFill>
            <a:srgbClr val="FFF1CC"/>
          </a:solidFill>
          <a:ln w="38100">
            <a:solidFill>
              <a:srgbClr val="FFC000"/>
            </a:solidFill>
          </a:ln>
        </p:spPr>
        <p:txBody>
          <a:bodyPr vert="horz" wrap="square" lIns="0" tIns="26670" rIns="0" bIns="0" rtlCol="0">
            <a:spAutoFit/>
          </a:bodyPr>
          <a:lstStyle/>
          <a:p>
            <a:pPr marL="92075" marR="83185">
              <a:lnSpc>
                <a:spcPct val="100000"/>
              </a:lnSpc>
              <a:spcBef>
                <a:spcPts val="210"/>
              </a:spcBef>
            </a:pPr>
            <a:r>
              <a:rPr sz="2400" spc="-5" dirty="0">
                <a:latin typeface="Calibri"/>
                <a:cs typeface="Calibri"/>
              </a:rPr>
              <a:t>The </a:t>
            </a:r>
            <a:r>
              <a:rPr sz="2400" spc="-10" dirty="0">
                <a:latin typeface="Calibri"/>
                <a:cs typeface="Calibri"/>
              </a:rPr>
              <a:t>approximation </a:t>
            </a:r>
            <a:r>
              <a:rPr sz="2400" spc="-5" dirty="0">
                <a:latin typeface="Calibri"/>
                <a:cs typeface="Calibri"/>
              </a:rPr>
              <a:t> </a:t>
            </a:r>
            <a:r>
              <a:rPr sz="2400" dirty="0">
                <a:latin typeface="Calibri"/>
                <a:cs typeface="Calibri"/>
              </a:rPr>
              <a:t>is</a:t>
            </a:r>
            <a:r>
              <a:rPr sz="2400" spc="-30" dirty="0">
                <a:latin typeface="Calibri"/>
                <a:cs typeface="Calibri"/>
              </a:rPr>
              <a:t> </a:t>
            </a:r>
            <a:r>
              <a:rPr sz="2400" spc="-10" dirty="0">
                <a:latin typeface="Calibri"/>
                <a:cs typeface="Calibri"/>
              </a:rPr>
              <a:t>good</a:t>
            </a:r>
            <a:r>
              <a:rPr sz="2400" spc="-30" dirty="0">
                <a:latin typeface="Calibri"/>
                <a:cs typeface="Calibri"/>
              </a:rPr>
              <a:t> </a:t>
            </a:r>
            <a:r>
              <a:rPr sz="2400" spc="-10" dirty="0">
                <a:latin typeface="Calibri"/>
                <a:cs typeface="Calibri"/>
              </a:rPr>
              <a:t>around</a:t>
            </a:r>
            <a:r>
              <a:rPr sz="2400" spc="-35" dirty="0">
                <a:latin typeface="Calibri"/>
                <a:cs typeface="Calibri"/>
              </a:rPr>
              <a:t> </a:t>
            </a:r>
            <a:r>
              <a:rPr sz="2400" spc="-5" dirty="0">
                <a:latin typeface="Calibri"/>
                <a:cs typeface="Calibri"/>
              </a:rPr>
              <a:t>π/4.</a:t>
            </a:r>
            <a:endParaRPr sz="2400">
              <a:latin typeface="Calibri"/>
              <a:cs typeface="Calibri"/>
            </a:endParaRPr>
          </a:p>
        </p:txBody>
      </p:sp>
      <p:sp>
        <p:nvSpPr>
          <p:cNvPr id="9" name="object 9"/>
          <p:cNvSpPr/>
          <p:nvPr/>
        </p:nvSpPr>
        <p:spPr>
          <a:xfrm>
            <a:off x="4386071" y="4244340"/>
            <a:ext cx="173990" cy="1453515"/>
          </a:xfrm>
          <a:custGeom>
            <a:avLst/>
            <a:gdLst/>
            <a:ahLst/>
            <a:cxnLst/>
            <a:rect l="l" t="t" r="r" b="b"/>
            <a:pathLst>
              <a:path w="173989" h="1453514">
                <a:moveTo>
                  <a:pt x="115824" y="144780"/>
                </a:moveTo>
                <a:lnTo>
                  <a:pt x="57912" y="144780"/>
                </a:lnTo>
                <a:lnTo>
                  <a:pt x="57912" y="1453349"/>
                </a:lnTo>
                <a:lnTo>
                  <a:pt x="115824" y="1453349"/>
                </a:lnTo>
                <a:lnTo>
                  <a:pt x="115824" y="144780"/>
                </a:lnTo>
                <a:close/>
              </a:path>
              <a:path w="173989" h="1453514">
                <a:moveTo>
                  <a:pt x="86867" y="0"/>
                </a:moveTo>
                <a:lnTo>
                  <a:pt x="0" y="173736"/>
                </a:lnTo>
                <a:lnTo>
                  <a:pt x="57912" y="173736"/>
                </a:lnTo>
                <a:lnTo>
                  <a:pt x="57912" y="144780"/>
                </a:lnTo>
                <a:lnTo>
                  <a:pt x="159258" y="144780"/>
                </a:lnTo>
                <a:lnTo>
                  <a:pt x="86867" y="0"/>
                </a:lnTo>
                <a:close/>
              </a:path>
              <a:path w="173989" h="1453514">
                <a:moveTo>
                  <a:pt x="159258" y="144780"/>
                </a:moveTo>
                <a:lnTo>
                  <a:pt x="115824" y="144780"/>
                </a:lnTo>
                <a:lnTo>
                  <a:pt x="115824" y="173736"/>
                </a:lnTo>
                <a:lnTo>
                  <a:pt x="173736" y="173736"/>
                </a:lnTo>
                <a:lnTo>
                  <a:pt x="159258" y="144780"/>
                </a:lnTo>
                <a:close/>
              </a:path>
            </a:pathLst>
          </a:custGeom>
          <a:solidFill>
            <a:srgbClr val="FF0000"/>
          </a:solid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920105" cy="697230"/>
          </a:xfrm>
          <a:prstGeom prst="rect">
            <a:avLst/>
          </a:prstGeom>
        </p:spPr>
        <p:txBody>
          <a:bodyPr vert="horz" wrap="square" lIns="0" tIns="13335" rIns="0" bIns="0" rtlCol="0">
            <a:spAutoFit/>
          </a:bodyPr>
          <a:lstStyle/>
          <a:p>
            <a:pPr marL="12700">
              <a:lnSpc>
                <a:spcPct val="100000"/>
              </a:lnSpc>
              <a:spcBef>
                <a:spcPts val="105"/>
              </a:spcBef>
            </a:pPr>
            <a:r>
              <a:rPr sz="4400" spc="-5" dirty="0"/>
              <a:t>Multivariable</a:t>
            </a:r>
            <a:r>
              <a:rPr sz="4400" spc="-25" dirty="0"/>
              <a:t> </a:t>
            </a:r>
            <a:r>
              <a:rPr sz="4400" spc="-75" dirty="0"/>
              <a:t>Taylor</a:t>
            </a:r>
            <a:r>
              <a:rPr sz="4400" spc="-15" dirty="0"/>
              <a:t> </a:t>
            </a:r>
            <a:r>
              <a:rPr sz="4400" dirty="0"/>
              <a:t>Series</a:t>
            </a:r>
            <a:endParaRPr sz="4400"/>
          </a:p>
        </p:txBody>
      </p:sp>
      <p:sp>
        <p:nvSpPr>
          <p:cNvPr id="3" name="object 3"/>
          <p:cNvSpPr txBox="1"/>
          <p:nvPr/>
        </p:nvSpPr>
        <p:spPr>
          <a:xfrm>
            <a:off x="444565" y="2038727"/>
            <a:ext cx="2813685" cy="595630"/>
          </a:xfrm>
          <a:prstGeom prst="rect">
            <a:avLst/>
          </a:prstGeom>
        </p:spPr>
        <p:txBody>
          <a:bodyPr vert="horz" wrap="square" lIns="0" tIns="11430" rIns="0" bIns="0" rtlCol="0">
            <a:spAutoFit/>
          </a:bodyPr>
          <a:lstStyle/>
          <a:p>
            <a:pPr marL="38100">
              <a:lnSpc>
                <a:spcPct val="100000"/>
              </a:lnSpc>
              <a:spcBef>
                <a:spcPts val="90"/>
              </a:spcBef>
            </a:pPr>
            <a:r>
              <a:rPr sz="2800" i="1" spc="50" dirty="0">
                <a:latin typeface="Times New Roman"/>
                <a:cs typeface="Times New Roman"/>
              </a:rPr>
              <a:t>h</a:t>
            </a:r>
            <a:r>
              <a:rPr sz="3750" spc="-235" dirty="0">
                <a:latin typeface="Symbol"/>
                <a:cs typeface="Symbol"/>
              </a:rPr>
              <a:t></a:t>
            </a:r>
            <a:r>
              <a:rPr sz="2800" i="1" spc="35" dirty="0">
                <a:latin typeface="Times New Roman"/>
                <a:cs typeface="Times New Roman"/>
              </a:rPr>
              <a:t>x</a:t>
            </a:r>
            <a:r>
              <a:rPr sz="2800" spc="10" dirty="0">
                <a:latin typeface="Times New Roman"/>
                <a:cs typeface="Times New Roman"/>
              </a:rPr>
              <a:t>,</a:t>
            </a:r>
            <a:r>
              <a:rPr sz="2800" spc="-85" dirty="0">
                <a:latin typeface="Times New Roman"/>
                <a:cs typeface="Times New Roman"/>
              </a:rPr>
              <a:t> </a:t>
            </a:r>
            <a:r>
              <a:rPr sz="2800" i="1" spc="215" dirty="0">
                <a:latin typeface="Times New Roman"/>
                <a:cs typeface="Times New Roman"/>
              </a:rPr>
              <a:t>y</a:t>
            </a:r>
            <a:r>
              <a:rPr sz="3750" spc="-320" dirty="0">
                <a:latin typeface="Symbol"/>
                <a:cs typeface="Symbol"/>
              </a:rPr>
              <a:t></a:t>
            </a:r>
            <a:r>
              <a:rPr sz="3750" spc="-515" dirty="0">
                <a:latin typeface="Times New Roman"/>
                <a:cs typeface="Times New Roman"/>
              </a:rPr>
              <a:t> </a:t>
            </a:r>
            <a:r>
              <a:rPr sz="2800" spc="20" dirty="0">
                <a:latin typeface="Symbol"/>
                <a:cs typeface="Symbol"/>
              </a:rPr>
              <a:t></a:t>
            </a:r>
            <a:r>
              <a:rPr sz="2800" spc="-45" dirty="0">
                <a:latin typeface="Times New Roman"/>
                <a:cs typeface="Times New Roman"/>
              </a:rPr>
              <a:t> </a:t>
            </a:r>
            <a:r>
              <a:rPr sz="2800" i="1" spc="50" dirty="0">
                <a:latin typeface="Times New Roman"/>
                <a:cs typeface="Times New Roman"/>
              </a:rPr>
              <a:t>h</a:t>
            </a:r>
            <a:r>
              <a:rPr sz="3750" spc="-235" dirty="0">
                <a:latin typeface="Symbol"/>
                <a:cs typeface="Symbol"/>
              </a:rPr>
              <a:t></a:t>
            </a:r>
            <a:r>
              <a:rPr sz="2800" i="1" dirty="0">
                <a:latin typeface="Times New Roman"/>
                <a:cs typeface="Times New Roman"/>
              </a:rPr>
              <a:t>x</a:t>
            </a:r>
            <a:r>
              <a:rPr sz="2475" baseline="-23569" dirty="0">
                <a:latin typeface="Times New Roman"/>
                <a:cs typeface="Times New Roman"/>
              </a:rPr>
              <a:t>0</a:t>
            </a:r>
            <a:r>
              <a:rPr sz="2475" spc="-217" baseline="-23569" dirty="0">
                <a:latin typeface="Times New Roman"/>
                <a:cs typeface="Times New Roman"/>
              </a:rPr>
              <a:t> </a:t>
            </a:r>
            <a:r>
              <a:rPr sz="2800" spc="10" dirty="0">
                <a:latin typeface="Times New Roman"/>
                <a:cs typeface="Times New Roman"/>
              </a:rPr>
              <a:t>,</a:t>
            </a:r>
            <a:r>
              <a:rPr sz="2800" spc="-85" dirty="0">
                <a:latin typeface="Times New Roman"/>
                <a:cs typeface="Times New Roman"/>
              </a:rPr>
              <a:t> </a:t>
            </a:r>
            <a:r>
              <a:rPr sz="2800" i="1" spc="45" dirty="0">
                <a:latin typeface="Times New Roman"/>
                <a:cs typeface="Times New Roman"/>
              </a:rPr>
              <a:t>y</a:t>
            </a:r>
            <a:r>
              <a:rPr sz="2475" baseline="-23569" dirty="0">
                <a:latin typeface="Times New Roman"/>
                <a:cs typeface="Times New Roman"/>
              </a:rPr>
              <a:t>0</a:t>
            </a:r>
            <a:r>
              <a:rPr sz="2475" spc="-15" baseline="-23569" dirty="0">
                <a:latin typeface="Times New Roman"/>
                <a:cs typeface="Times New Roman"/>
              </a:rPr>
              <a:t> </a:t>
            </a:r>
            <a:r>
              <a:rPr sz="3750" spc="-75" dirty="0">
                <a:latin typeface="Symbol"/>
                <a:cs typeface="Symbol"/>
              </a:rPr>
              <a:t></a:t>
            </a:r>
            <a:r>
              <a:rPr sz="2800" spc="20" dirty="0">
                <a:latin typeface="Symbol"/>
                <a:cs typeface="Symbol"/>
              </a:rPr>
              <a:t></a:t>
            </a:r>
            <a:endParaRPr sz="2800">
              <a:latin typeface="Symbol"/>
              <a:cs typeface="Symbol"/>
            </a:endParaRPr>
          </a:p>
        </p:txBody>
      </p:sp>
      <p:sp>
        <p:nvSpPr>
          <p:cNvPr id="4" name="object 4"/>
          <p:cNvSpPr/>
          <p:nvPr/>
        </p:nvSpPr>
        <p:spPr>
          <a:xfrm>
            <a:off x="3291933" y="2436532"/>
            <a:ext cx="1403350" cy="0"/>
          </a:xfrm>
          <a:custGeom>
            <a:avLst/>
            <a:gdLst/>
            <a:ahLst/>
            <a:cxnLst/>
            <a:rect l="l" t="t" r="r" b="b"/>
            <a:pathLst>
              <a:path w="1403350">
                <a:moveTo>
                  <a:pt x="0" y="0"/>
                </a:moveTo>
                <a:lnTo>
                  <a:pt x="1402764" y="0"/>
                </a:lnTo>
              </a:path>
            </a:pathLst>
          </a:custGeom>
          <a:ln w="14964">
            <a:solidFill>
              <a:srgbClr val="000000"/>
            </a:solidFill>
          </a:ln>
        </p:spPr>
        <p:txBody>
          <a:bodyPr wrap="square" lIns="0" tIns="0" rIns="0" bIns="0" rtlCol="0"/>
          <a:lstStyle/>
          <a:p>
            <a:endParaRPr/>
          </a:p>
        </p:txBody>
      </p:sp>
      <p:sp>
        <p:nvSpPr>
          <p:cNvPr id="5" name="object 5"/>
          <p:cNvSpPr/>
          <p:nvPr/>
        </p:nvSpPr>
        <p:spPr>
          <a:xfrm>
            <a:off x="6116216" y="2436532"/>
            <a:ext cx="1403350" cy="0"/>
          </a:xfrm>
          <a:custGeom>
            <a:avLst/>
            <a:gdLst/>
            <a:ahLst/>
            <a:cxnLst/>
            <a:rect l="l" t="t" r="r" b="b"/>
            <a:pathLst>
              <a:path w="1403350">
                <a:moveTo>
                  <a:pt x="0" y="0"/>
                </a:moveTo>
                <a:lnTo>
                  <a:pt x="1402745" y="0"/>
                </a:lnTo>
              </a:path>
            </a:pathLst>
          </a:custGeom>
          <a:ln w="14964">
            <a:solidFill>
              <a:srgbClr val="000000"/>
            </a:solidFill>
          </a:ln>
        </p:spPr>
        <p:txBody>
          <a:bodyPr wrap="square" lIns="0" tIns="0" rIns="0" bIns="0" rtlCol="0"/>
          <a:lstStyle/>
          <a:p>
            <a:endParaRPr/>
          </a:p>
        </p:txBody>
      </p:sp>
      <p:sp>
        <p:nvSpPr>
          <p:cNvPr id="6" name="object 6"/>
          <p:cNvSpPr txBox="1"/>
          <p:nvPr/>
        </p:nvSpPr>
        <p:spPr>
          <a:xfrm>
            <a:off x="8395780" y="2393834"/>
            <a:ext cx="130810" cy="277495"/>
          </a:xfrm>
          <a:prstGeom prst="rect">
            <a:avLst/>
          </a:prstGeom>
        </p:spPr>
        <p:txBody>
          <a:bodyPr vert="horz" wrap="square" lIns="0" tIns="12700" rIns="0" bIns="0" rtlCol="0">
            <a:spAutoFit/>
          </a:bodyPr>
          <a:lstStyle/>
          <a:p>
            <a:pPr marL="12700">
              <a:lnSpc>
                <a:spcPct val="100000"/>
              </a:lnSpc>
              <a:spcBef>
                <a:spcPts val="100"/>
              </a:spcBef>
            </a:pPr>
            <a:r>
              <a:rPr sz="1650" dirty="0">
                <a:latin typeface="Times New Roman"/>
                <a:cs typeface="Times New Roman"/>
              </a:rPr>
              <a:t>0</a:t>
            </a:r>
            <a:endParaRPr sz="1650">
              <a:latin typeface="Times New Roman"/>
              <a:cs typeface="Times New Roman"/>
            </a:endParaRPr>
          </a:p>
        </p:txBody>
      </p:sp>
      <p:sp>
        <p:nvSpPr>
          <p:cNvPr id="7" name="object 7"/>
          <p:cNvSpPr txBox="1"/>
          <p:nvPr/>
        </p:nvSpPr>
        <p:spPr>
          <a:xfrm>
            <a:off x="7561629" y="2038727"/>
            <a:ext cx="1134745" cy="595630"/>
          </a:xfrm>
          <a:prstGeom prst="rect">
            <a:avLst/>
          </a:prstGeom>
        </p:spPr>
        <p:txBody>
          <a:bodyPr vert="horz" wrap="square" lIns="0" tIns="11430" rIns="0" bIns="0" rtlCol="0">
            <a:spAutoFit/>
          </a:bodyPr>
          <a:lstStyle/>
          <a:p>
            <a:pPr marL="12700">
              <a:lnSpc>
                <a:spcPct val="100000"/>
              </a:lnSpc>
              <a:spcBef>
                <a:spcPts val="90"/>
              </a:spcBef>
              <a:tabLst>
                <a:tab pos="1003300" algn="l"/>
              </a:tabLst>
            </a:pPr>
            <a:r>
              <a:rPr sz="3750" spc="-105" dirty="0">
                <a:latin typeface="Symbol"/>
                <a:cs typeface="Symbol"/>
              </a:rPr>
              <a:t></a:t>
            </a:r>
            <a:r>
              <a:rPr sz="2800" i="1" spc="15" dirty="0">
                <a:latin typeface="Times New Roman"/>
                <a:cs typeface="Times New Roman"/>
              </a:rPr>
              <a:t>y</a:t>
            </a:r>
            <a:r>
              <a:rPr sz="2800" i="1" spc="-145" dirty="0">
                <a:latin typeface="Times New Roman"/>
                <a:cs typeface="Times New Roman"/>
              </a:rPr>
              <a:t> </a:t>
            </a:r>
            <a:r>
              <a:rPr sz="2800" spc="20" dirty="0">
                <a:latin typeface="Symbol"/>
                <a:cs typeface="Symbol"/>
              </a:rPr>
              <a:t></a:t>
            </a:r>
            <a:r>
              <a:rPr sz="2800" spc="45" dirty="0">
                <a:latin typeface="Times New Roman"/>
                <a:cs typeface="Times New Roman"/>
              </a:rPr>
              <a:t> </a:t>
            </a:r>
            <a:r>
              <a:rPr sz="2800" i="1" spc="15" dirty="0">
                <a:latin typeface="Times New Roman"/>
                <a:cs typeface="Times New Roman"/>
              </a:rPr>
              <a:t>y</a:t>
            </a:r>
            <a:r>
              <a:rPr sz="2800" i="1" dirty="0">
                <a:latin typeface="Times New Roman"/>
                <a:cs typeface="Times New Roman"/>
              </a:rPr>
              <a:t>	</a:t>
            </a:r>
            <a:r>
              <a:rPr sz="3750" spc="-320" dirty="0">
                <a:latin typeface="Symbol"/>
                <a:cs typeface="Symbol"/>
              </a:rPr>
              <a:t></a:t>
            </a:r>
            <a:endParaRPr sz="3750">
              <a:latin typeface="Symbol"/>
              <a:cs typeface="Symbol"/>
            </a:endParaRPr>
          </a:p>
        </p:txBody>
      </p:sp>
      <p:sp>
        <p:nvSpPr>
          <p:cNvPr id="8" name="object 8"/>
          <p:cNvSpPr txBox="1"/>
          <p:nvPr/>
        </p:nvSpPr>
        <p:spPr>
          <a:xfrm>
            <a:off x="6769716" y="2166136"/>
            <a:ext cx="603885" cy="277495"/>
          </a:xfrm>
          <a:prstGeom prst="rect">
            <a:avLst/>
          </a:prstGeom>
        </p:spPr>
        <p:txBody>
          <a:bodyPr vert="horz" wrap="square" lIns="0" tIns="12700" rIns="0" bIns="0" rtlCol="0">
            <a:spAutoFit/>
          </a:bodyPr>
          <a:lstStyle/>
          <a:p>
            <a:pPr marL="12700">
              <a:lnSpc>
                <a:spcPct val="100000"/>
              </a:lnSpc>
              <a:spcBef>
                <a:spcPts val="100"/>
              </a:spcBef>
              <a:tabLst>
                <a:tab pos="485140" algn="l"/>
              </a:tabLst>
            </a:pPr>
            <a:r>
              <a:rPr sz="1650" dirty="0">
                <a:latin typeface="Times New Roman"/>
                <a:cs typeface="Times New Roman"/>
              </a:rPr>
              <a:t>0	0</a:t>
            </a:r>
            <a:endParaRPr sz="1650">
              <a:latin typeface="Times New Roman"/>
              <a:cs typeface="Times New Roman"/>
            </a:endParaRPr>
          </a:p>
        </p:txBody>
      </p:sp>
      <p:sp>
        <p:nvSpPr>
          <p:cNvPr id="9" name="object 9"/>
          <p:cNvSpPr txBox="1"/>
          <p:nvPr/>
        </p:nvSpPr>
        <p:spPr>
          <a:xfrm>
            <a:off x="5526465" y="2393834"/>
            <a:ext cx="130810" cy="277495"/>
          </a:xfrm>
          <a:prstGeom prst="rect">
            <a:avLst/>
          </a:prstGeom>
        </p:spPr>
        <p:txBody>
          <a:bodyPr vert="horz" wrap="square" lIns="0" tIns="12700" rIns="0" bIns="0" rtlCol="0">
            <a:spAutoFit/>
          </a:bodyPr>
          <a:lstStyle/>
          <a:p>
            <a:pPr marL="12700">
              <a:lnSpc>
                <a:spcPct val="100000"/>
              </a:lnSpc>
              <a:spcBef>
                <a:spcPts val="100"/>
              </a:spcBef>
            </a:pPr>
            <a:r>
              <a:rPr sz="1650" dirty="0">
                <a:latin typeface="Times New Roman"/>
                <a:cs typeface="Times New Roman"/>
              </a:rPr>
              <a:t>0</a:t>
            </a:r>
            <a:endParaRPr sz="1650">
              <a:latin typeface="Times New Roman"/>
              <a:cs typeface="Times New Roman"/>
            </a:endParaRPr>
          </a:p>
        </p:txBody>
      </p:sp>
      <p:sp>
        <p:nvSpPr>
          <p:cNvPr id="10" name="object 10"/>
          <p:cNvSpPr txBox="1"/>
          <p:nvPr/>
        </p:nvSpPr>
        <p:spPr>
          <a:xfrm>
            <a:off x="3945432" y="2166136"/>
            <a:ext cx="603885" cy="277495"/>
          </a:xfrm>
          <a:prstGeom prst="rect">
            <a:avLst/>
          </a:prstGeom>
        </p:spPr>
        <p:txBody>
          <a:bodyPr vert="horz" wrap="square" lIns="0" tIns="12700" rIns="0" bIns="0" rtlCol="0">
            <a:spAutoFit/>
          </a:bodyPr>
          <a:lstStyle/>
          <a:p>
            <a:pPr marL="12700">
              <a:lnSpc>
                <a:spcPct val="100000"/>
              </a:lnSpc>
              <a:spcBef>
                <a:spcPts val="100"/>
              </a:spcBef>
              <a:tabLst>
                <a:tab pos="485140" algn="l"/>
              </a:tabLst>
            </a:pPr>
            <a:r>
              <a:rPr sz="1650" dirty="0">
                <a:latin typeface="Times New Roman"/>
                <a:cs typeface="Times New Roman"/>
              </a:rPr>
              <a:t>0	0</a:t>
            </a:r>
            <a:endParaRPr sz="1650">
              <a:latin typeface="Times New Roman"/>
              <a:cs typeface="Times New Roman"/>
            </a:endParaRPr>
          </a:p>
        </p:txBody>
      </p:sp>
      <p:sp>
        <p:nvSpPr>
          <p:cNvPr id="11" name="object 11"/>
          <p:cNvSpPr txBox="1"/>
          <p:nvPr/>
        </p:nvSpPr>
        <p:spPr>
          <a:xfrm>
            <a:off x="4737346" y="2038727"/>
            <a:ext cx="1319530" cy="595630"/>
          </a:xfrm>
          <a:prstGeom prst="rect">
            <a:avLst/>
          </a:prstGeom>
        </p:spPr>
        <p:txBody>
          <a:bodyPr vert="horz" wrap="square" lIns="0" tIns="11430" rIns="0" bIns="0" rtlCol="0">
            <a:spAutoFit/>
          </a:bodyPr>
          <a:lstStyle/>
          <a:p>
            <a:pPr marL="12700">
              <a:lnSpc>
                <a:spcPct val="100000"/>
              </a:lnSpc>
              <a:spcBef>
                <a:spcPts val="90"/>
              </a:spcBef>
              <a:tabLst>
                <a:tab pos="958215" algn="l"/>
              </a:tabLst>
            </a:pPr>
            <a:r>
              <a:rPr sz="3750" spc="-235" dirty="0">
                <a:latin typeface="Symbol"/>
                <a:cs typeface="Symbol"/>
              </a:rPr>
              <a:t></a:t>
            </a:r>
            <a:r>
              <a:rPr sz="2800" i="1" spc="15" dirty="0">
                <a:latin typeface="Times New Roman"/>
                <a:cs typeface="Times New Roman"/>
              </a:rPr>
              <a:t>x</a:t>
            </a:r>
            <a:r>
              <a:rPr sz="2800" i="1" spc="-190" dirty="0">
                <a:latin typeface="Times New Roman"/>
                <a:cs typeface="Times New Roman"/>
              </a:rPr>
              <a:t> </a:t>
            </a:r>
            <a:r>
              <a:rPr sz="2800" spc="20" dirty="0">
                <a:latin typeface="Symbol"/>
                <a:cs typeface="Symbol"/>
              </a:rPr>
              <a:t></a:t>
            </a:r>
            <a:r>
              <a:rPr sz="2800" spc="-90" dirty="0">
                <a:latin typeface="Times New Roman"/>
                <a:cs typeface="Times New Roman"/>
              </a:rPr>
              <a:t> </a:t>
            </a:r>
            <a:r>
              <a:rPr sz="2800" i="1" spc="15" dirty="0">
                <a:latin typeface="Times New Roman"/>
                <a:cs typeface="Times New Roman"/>
              </a:rPr>
              <a:t>x</a:t>
            </a:r>
            <a:r>
              <a:rPr sz="2800" i="1" dirty="0">
                <a:latin typeface="Times New Roman"/>
                <a:cs typeface="Times New Roman"/>
              </a:rPr>
              <a:t>	</a:t>
            </a:r>
            <a:r>
              <a:rPr sz="3750" spc="-75" dirty="0">
                <a:latin typeface="Symbol"/>
                <a:cs typeface="Symbol"/>
              </a:rPr>
              <a:t></a:t>
            </a:r>
            <a:r>
              <a:rPr sz="2800" spc="20" dirty="0">
                <a:latin typeface="Symbol"/>
                <a:cs typeface="Symbol"/>
              </a:rPr>
              <a:t></a:t>
            </a:r>
            <a:endParaRPr sz="2800">
              <a:latin typeface="Symbol"/>
              <a:cs typeface="Symbol"/>
            </a:endParaRPr>
          </a:p>
        </p:txBody>
      </p:sp>
      <p:sp>
        <p:nvSpPr>
          <p:cNvPr id="12" name="object 12"/>
          <p:cNvSpPr txBox="1"/>
          <p:nvPr/>
        </p:nvSpPr>
        <p:spPr>
          <a:xfrm>
            <a:off x="3811234" y="2435086"/>
            <a:ext cx="3181985" cy="457200"/>
          </a:xfrm>
          <a:prstGeom prst="rect">
            <a:avLst/>
          </a:prstGeom>
        </p:spPr>
        <p:txBody>
          <a:bodyPr vert="horz" wrap="square" lIns="0" tIns="16510" rIns="0" bIns="0" rtlCol="0">
            <a:spAutoFit/>
          </a:bodyPr>
          <a:lstStyle/>
          <a:p>
            <a:pPr marL="12700">
              <a:lnSpc>
                <a:spcPct val="100000"/>
              </a:lnSpc>
              <a:spcBef>
                <a:spcPts val="130"/>
              </a:spcBef>
              <a:tabLst>
                <a:tab pos="2834005" algn="l"/>
              </a:tabLst>
            </a:pPr>
            <a:r>
              <a:rPr sz="2800" spc="-10" dirty="0">
                <a:latin typeface="Symbol"/>
                <a:cs typeface="Symbol"/>
              </a:rPr>
              <a:t></a:t>
            </a:r>
            <a:r>
              <a:rPr sz="2800" i="1" spc="15" dirty="0">
                <a:latin typeface="Times New Roman"/>
                <a:cs typeface="Times New Roman"/>
              </a:rPr>
              <a:t>x</a:t>
            </a:r>
            <a:r>
              <a:rPr sz="2800" i="1" dirty="0">
                <a:latin typeface="Times New Roman"/>
                <a:cs typeface="Times New Roman"/>
              </a:rPr>
              <a:t>	</a:t>
            </a:r>
            <a:r>
              <a:rPr sz="2800" spc="-10" dirty="0">
                <a:latin typeface="Symbol"/>
                <a:cs typeface="Symbol"/>
              </a:rPr>
              <a:t></a:t>
            </a:r>
            <a:r>
              <a:rPr sz="2800" i="1" spc="15" dirty="0">
                <a:latin typeface="Times New Roman"/>
                <a:cs typeface="Times New Roman"/>
              </a:rPr>
              <a:t>y</a:t>
            </a:r>
            <a:endParaRPr sz="2800">
              <a:latin typeface="Times New Roman"/>
              <a:cs typeface="Times New Roman"/>
            </a:endParaRPr>
          </a:p>
        </p:txBody>
      </p:sp>
      <p:sp>
        <p:nvSpPr>
          <p:cNvPr id="13" name="object 13"/>
          <p:cNvSpPr txBox="1"/>
          <p:nvPr/>
        </p:nvSpPr>
        <p:spPr>
          <a:xfrm>
            <a:off x="3297997" y="1811029"/>
            <a:ext cx="4245610" cy="595630"/>
          </a:xfrm>
          <a:prstGeom prst="rect">
            <a:avLst/>
          </a:prstGeom>
        </p:spPr>
        <p:txBody>
          <a:bodyPr vert="horz" wrap="square" lIns="0" tIns="11430" rIns="0" bIns="0" rtlCol="0">
            <a:spAutoFit/>
          </a:bodyPr>
          <a:lstStyle/>
          <a:p>
            <a:pPr marL="12700">
              <a:lnSpc>
                <a:spcPct val="100000"/>
              </a:lnSpc>
              <a:spcBef>
                <a:spcPts val="90"/>
              </a:spcBef>
              <a:tabLst>
                <a:tab pos="799465" algn="l"/>
                <a:tab pos="1289050" algn="l"/>
                <a:tab pos="2836545" algn="l"/>
                <a:tab pos="3623945" algn="l"/>
                <a:tab pos="4113529" algn="l"/>
              </a:tabLst>
            </a:pPr>
            <a:r>
              <a:rPr sz="2800" spc="-10" dirty="0">
                <a:latin typeface="Symbol"/>
                <a:cs typeface="Symbol"/>
              </a:rPr>
              <a:t></a:t>
            </a:r>
            <a:r>
              <a:rPr sz="2800" i="1" spc="50" dirty="0">
                <a:latin typeface="Times New Roman"/>
                <a:cs typeface="Times New Roman"/>
              </a:rPr>
              <a:t>h</a:t>
            </a:r>
            <a:r>
              <a:rPr sz="3750" spc="-235" dirty="0">
                <a:latin typeface="Symbol"/>
                <a:cs typeface="Symbol"/>
              </a:rPr>
              <a:t></a:t>
            </a:r>
            <a:r>
              <a:rPr sz="2800" i="1" spc="15" dirty="0">
                <a:latin typeface="Times New Roman"/>
                <a:cs typeface="Times New Roman"/>
              </a:rPr>
              <a:t>x</a:t>
            </a:r>
            <a:r>
              <a:rPr sz="2800" i="1" dirty="0">
                <a:latin typeface="Times New Roman"/>
                <a:cs typeface="Times New Roman"/>
              </a:rPr>
              <a:t>	</a:t>
            </a:r>
            <a:r>
              <a:rPr sz="2800" spc="10" dirty="0">
                <a:latin typeface="Times New Roman"/>
                <a:cs typeface="Times New Roman"/>
              </a:rPr>
              <a:t>,</a:t>
            </a:r>
            <a:r>
              <a:rPr sz="2800" spc="-85" dirty="0">
                <a:latin typeface="Times New Roman"/>
                <a:cs typeface="Times New Roman"/>
              </a:rPr>
              <a:t> </a:t>
            </a:r>
            <a:r>
              <a:rPr sz="2800" i="1" spc="15" dirty="0">
                <a:latin typeface="Times New Roman"/>
                <a:cs typeface="Times New Roman"/>
              </a:rPr>
              <a:t>y</a:t>
            </a:r>
            <a:r>
              <a:rPr sz="2800" i="1" dirty="0">
                <a:latin typeface="Times New Roman"/>
                <a:cs typeface="Times New Roman"/>
              </a:rPr>
              <a:t>	</a:t>
            </a:r>
            <a:r>
              <a:rPr sz="3750" spc="-320" dirty="0">
                <a:latin typeface="Symbol"/>
                <a:cs typeface="Symbol"/>
              </a:rPr>
              <a:t></a:t>
            </a:r>
            <a:r>
              <a:rPr sz="3750" dirty="0">
                <a:latin typeface="Times New Roman"/>
                <a:cs typeface="Times New Roman"/>
              </a:rPr>
              <a:t>	</a:t>
            </a:r>
            <a:r>
              <a:rPr sz="2800" spc="-10" dirty="0">
                <a:latin typeface="Symbol"/>
                <a:cs typeface="Symbol"/>
              </a:rPr>
              <a:t></a:t>
            </a:r>
            <a:r>
              <a:rPr sz="2800" i="1" spc="50" dirty="0">
                <a:latin typeface="Times New Roman"/>
                <a:cs typeface="Times New Roman"/>
              </a:rPr>
              <a:t>h</a:t>
            </a:r>
            <a:r>
              <a:rPr sz="3750" spc="-235" dirty="0">
                <a:latin typeface="Symbol"/>
                <a:cs typeface="Symbol"/>
              </a:rPr>
              <a:t></a:t>
            </a:r>
            <a:r>
              <a:rPr sz="2800" i="1" spc="15" dirty="0">
                <a:latin typeface="Times New Roman"/>
                <a:cs typeface="Times New Roman"/>
              </a:rPr>
              <a:t>x</a:t>
            </a:r>
            <a:r>
              <a:rPr sz="2800" i="1" dirty="0">
                <a:latin typeface="Times New Roman"/>
                <a:cs typeface="Times New Roman"/>
              </a:rPr>
              <a:t>	</a:t>
            </a:r>
            <a:r>
              <a:rPr sz="2800" spc="10" dirty="0">
                <a:latin typeface="Times New Roman"/>
                <a:cs typeface="Times New Roman"/>
              </a:rPr>
              <a:t>,</a:t>
            </a:r>
            <a:r>
              <a:rPr sz="2800" spc="-85" dirty="0">
                <a:latin typeface="Times New Roman"/>
                <a:cs typeface="Times New Roman"/>
              </a:rPr>
              <a:t> </a:t>
            </a:r>
            <a:r>
              <a:rPr sz="2800" i="1" spc="15" dirty="0">
                <a:latin typeface="Times New Roman"/>
                <a:cs typeface="Times New Roman"/>
              </a:rPr>
              <a:t>y</a:t>
            </a:r>
            <a:r>
              <a:rPr sz="2800" i="1" dirty="0">
                <a:latin typeface="Times New Roman"/>
                <a:cs typeface="Times New Roman"/>
              </a:rPr>
              <a:t>	</a:t>
            </a:r>
            <a:r>
              <a:rPr sz="3750" spc="-320" dirty="0">
                <a:latin typeface="Symbol"/>
                <a:cs typeface="Symbol"/>
              </a:rPr>
              <a:t></a:t>
            </a:r>
            <a:endParaRPr sz="3750">
              <a:latin typeface="Symbol"/>
              <a:cs typeface="Symbol"/>
            </a:endParaRPr>
          </a:p>
        </p:txBody>
      </p:sp>
      <p:sp>
        <p:nvSpPr>
          <p:cNvPr id="14" name="object 14"/>
          <p:cNvSpPr txBox="1"/>
          <p:nvPr/>
        </p:nvSpPr>
        <p:spPr>
          <a:xfrm>
            <a:off x="437489" y="2963925"/>
            <a:ext cx="7803515" cy="1450975"/>
          </a:xfrm>
          <a:prstGeom prst="rect">
            <a:avLst/>
          </a:prstGeom>
        </p:spPr>
        <p:txBody>
          <a:bodyPr vert="horz" wrap="square" lIns="0" tIns="12065" rIns="0" bIns="0" rtlCol="0">
            <a:spAutoFit/>
          </a:bodyPr>
          <a:lstStyle/>
          <a:p>
            <a:pPr marL="1099820">
              <a:lnSpc>
                <a:spcPct val="100000"/>
              </a:lnSpc>
              <a:spcBef>
                <a:spcPts val="95"/>
              </a:spcBef>
            </a:pPr>
            <a:r>
              <a:rPr sz="2800" spc="-5" dirty="0">
                <a:latin typeface="Calibri"/>
                <a:cs typeface="Calibri"/>
              </a:rPr>
              <a:t>+</a:t>
            </a:r>
            <a:r>
              <a:rPr sz="2800" spc="10" dirty="0">
                <a:latin typeface="Calibri"/>
                <a:cs typeface="Calibri"/>
              </a:rPr>
              <a:t> </a:t>
            </a:r>
            <a:r>
              <a:rPr sz="2800" spc="-10" dirty="0">
                <a:latin typeface="Calibri"/>
                <a:cs typeface="Calibri"/>
              </a:rPr>
              <a:t>something</a:t>
            </a:r>
            <a:r>
              <a:rPr sz="2800" spc="25" dirty="0">
                <a:latin typeface="Calibri"/>
                <a:cs typeface="Calibri"/>
              </a:rPr>
              <a:t> </a:t>
            </a:r>
            <a:r>
              <a:rPr sz="2800" spc="-20" dirty="0">
                <a:latin typeface="Calibri"/>
                <a:cs typeface="Calibri"/>
              </a:rPr>
              <a:t>related</a:t>
            </a:r>
            <a:r>
              <a:rPr sz="2800" spc="-10" dirty="0">
                <a:latin typeface="Calibri"/>
                <a:cs typeface="Calibri"/>
              </a:rPr>
              <a:t> </a:t>
            </a:r>
            <a:r>
              <a:rPr sz="2800" spc="-20" dirty="0">
                <a:latin typeface="Calibri"/>
                <a:cs typeface="Calibri"/>
              </a:rPr>
              <a:t>to</a:t>
            </a:r>
            <a:r>
              <a:rPr sz="2800" dirty="0">
                <a:latin typeface="Calibri"/>
                <a:cs typeface="Calibri"/>
              </a:rPr>
              <a:t> (x-x</a:t>
            </a:r>
            <a:r>
              <a:rPr sz="2775" baseline="-21021" dirty="0">
                <a:latin typeface="Calibri"/>
                <a:cs typeface="Calibri"/>
              </a:rPr>
              <a:t>0</a:t>
            </a:r>
            <a:r>
              <a:rPr sz="2800" dirty="0">
                <a:latin typeface="Calibri"/>
                <a:cs typeface="Calibri"/>
              </a:rPr>
              <a:t>)</a:t>
            </a:r>
            <a:r>
              <a:rPr sz="2775" baseline="25525" dirty="0">
                <a:latin typeface="Calibri"/>
                <a:cs typeface="Calibri"/>
              </a:rPr>
              <a:t>2</a:t>
            </a:r>
            <a:r>
              <a:rPr sz="2775" spc="345" baseline="25525" dirty="0">
                <a:latin typeface="Calibri"/>
                <a:cs typeface="Calibri"/>
              </a:rPr>
              <a:t> </a:t>
            </a:r>
            <a:r>
              <a:rPr sz="2800" spc="-5" dirty="0">
                <a:latin typeface="Calibri"/>
                <a:cs typeface="Calibri"/>
              </a:rPr>
              <a:t>and</a:t>
            </a:r>
            <a:r>
              <a:rPr sz="2800" spc="25" dirty="0">
                <a:latin typeface="Calibri"/>
                <a:cs typeface="Calibri"/>
              </a:rPr>
              <a:t> </a:t>
            </a:r>
            <a:r>
              <a:rPr sz="2800" spc="-5" dirty="0">
                <a:latin typeface="Calibri"/>
                <a:cs typeface="Calibri"/>
              </a:rPr>
              <a:t>(y-y</a:t>
            </a:r>
            <a:r>
              <a:rPr sz="2775" spc="-7" baseline="-21021" dirty="0">
                <a:latin typeface="Calibri"/>
                <a:cs typeface="Calibri"/>
              </a:rPr>
              <a:t>0</a:t>
            </a:r>
            <a:r>
              <a:rPr sz="2800" spc="-5" dirty="0">
                <a:latin typeface="Calibri"/>
                <a:cs typeface="Calibri"/>
              </a:rPr>
              <a:t>)</a:t>
            </a:r>
            <a:r>
              <a:rPr sz="2775" spc="-7" baseline="25525" dirty="0">
                <a:latin typeface="Calibri"/>
                <a:cs typeface="Calibri"/>
              </a:rPr>
              <a:t>2</a:t>
            </a:r>
            <a:r>
              <a:rPr sz="2775" spc="345" baseline="25525" dirty="0">
                <a:latin typeface="Calibri"/>
                <a:cs typeface="Calibri"/>
              </a:rPr>
              <a:t> </a:t>
            </a:r>
            <a:r>
              <a:rPr sz="2800" spc="-5" dirty="0">
                <a:latin typeface="Calibri"/>
                <a:cs typeface="Calibri"/>
              </a:rPr>
              <a:t>+</a:t>
            </a:r>
            <a:r>
              <a:rPr sz="2800" spc="15" dirty="0">
                <a:latin typeface="Calibri"/>
                <a:cs typeface="Calibri"/>
              </a:rPr>
              <a:t> </a:t>
            </a:r>
            <a:r>
              <a:rPr sz="2800" spc="-10" dirty="0">
                <a:latin typeface="Calibri"/>
                <a:cs typeface="Calibri"/>
              </a:rPr>
              <a:t>……</a:t>
            </a:r>
            <a:endParaRPr sz="2800">
              <a:latin typeface="Calibri"/>
              <a:cs typeface="Calibri"/>
            </a:endParaRPr>
          </a:p>
          <a:p>
            <a:pPr>
              <a:lnSpc>
                <a:spcPct val="100000"/>
              </a:lnSpc>
              <a:spcBef>
                <a:spcPts val="50"/>
              </a:spcBef>
            </a:pPr>
            <a:endParaRPr sz="3650">
              <a:latin typeface="Calibri"/>
              <a:cs typeface="Calibri"/>
            </a:endParaRPr>
          </a:p>
          <a:p>
            <a:pPr marL="50800">
              <a:lnSpc>
                <a:spcPct val="100000"/>
              </a:lnSpc>
            </a:pPr>
            <a:r>
              <a:rPr sz="2800" spc="-5" dirty="0">
                <a:latin typeface="Calibri"/>
                <a:cs typeface="Calibri"/>
              </a:rPr>
              <a:t>When</a:t>
            </a:r>
            <a:r>
              <a:rPr sz="2800" spc="10" dirty="0">
                <a:latin typeface="Calibri"/>
                <a:cs typeface="Calibri"/>
              </a:rPr>
              <a:t> </a:t>
            </a:r>
            <a:r>
              <a:rPr sz="2800" spc="-5" dirty="0">
                <a:latin typeface="Calibri"/>
                <a:cs typeface="Calibri"/>
              </a:rPr>
              <a:t>x </a:t>
            </a:r>
            <a:r>
              <a:rPr sz="2800" dirty="0">
                <a:latin typeface="Calibri"/>
                <a:cs typeface="Calibri"/>
              </a:rPr>
              <a:t>a</a:t>
            </a:r>
            <a:r>
              <a:rPr sz="2800" spc="-10" dirty="0">
                <a:latin typeface="Calibri"/>
                <a:cs typeface="Calibri"/>
              </a:rPr>
              <a:t>n</a:t>
            </a:r>
            <a:r>
              <a:rPr sz="2800" spc="-5" dirty="0">
                <a:latin typeface="Calibri"/>
                <a:cs typeface="Calibri"/>
              </a:rPr>
              <a:t>d y</a:t>
            </a:r>
            <a:r>
              <a:rPr sz="2800" spc="10" dirty="0">
                <a:latin typeface="Calibri"/>
                <a:cs typeface="Calibri"/>
              </a:rPr>
              <a:t> </a:t>
            </a:r>
            <a:r>
              <a:rPr sz="2800" spc="-5" dirty="0">
                <a:latin typeface="Calibri"/>
                <a:cs typeface="Calibri"/>
              </a:rPr>
              <a:t>is</a:t>
            </a:r>
            <a:r>
              <a:rPr sz="2800" dirty="0">
                <a:latin typeface="Calibri"/>
                <a:cs typeface="Calibri"/>
              </a:rPr>
              <a:t> </a:t>
            </a:r>
            <a:r>
              <a:rPr sz="2800" spc="5" dirty="0">
                <a:latin typeface="Calibri"/>
                <a:cs typeface="Calibri"/>
              </a:rPr>
              <a:t>c</a:t>
            </a:r>
            <a:r>
              <a:rPr sz="2800" spc="-5" dirty="0">
                <a:latin typeface="Calibri"/>
                <a:cs typeface="Calibri"/>
              </a:rPr>
              <a:t>lose</a:t>
            </a:r>
            <a:r>
              <a:rPr sz="2800" dirty="0">
                <a:latin typeface="Calibri"/>
                <a:cs typeface="Calibri"/>
              </a:rPr>
              <a:t> </a:t>
            </a:r>
            <a:r>
              <a:rPr sz="2800" spc="-35" dirty="0">
                <a:latin typeface="Calibri"/>
                <a:cs typeface="Calibri"/>
              </a:rPr>
              <a:t>t</a:t>
            </a:r>
            <a:r>
              <a:rPr sz="2800" spc="-5" dirty="0">
                <a:latin typeface="Calibri"/>
                <a:cs typeface="Calibri"/>
              </a:rPr>
              <a:t>o </a:t>
            </a:r>
            <a:r>
              <a:rPr sz="2800" dirty="0">
                <a:latin typeface="Calibri"/>
                <a:cs typeface="Calibri"/>
              </a:rPr>
              <a:t>x</a:t>
            </a:r>
            <a:r>
              <a:rPr sz="2775" spc="15" baseline="-21021" dirty="0">
                <a:latin typeface="Calibri"/>
                <a:cs typeface="Calibri"/>
              </a:rPr>
              <a:t>0 </a:t>
            </a:r>
            <a:r>
              <a:rPr sz="2800" spc="-5" dirty="0">
                <a:latin typeface="Calibri"/>
                <a:cs typeface="Calibri"/>
              </a:rPr>
              <a:t>and</a:t>
            </a:r>
            <a:r>
              <a:rPr sz="2800" spc="-204" dirty="0">
                <a:latin typeface="Calibri"/>
                <a:cs typeface="Calibri"/>
              </a:rPr>
              <a:t> </a:t>
            </a:r>
            <a:r>
              <a:rPr sz="2800" spc="-15" dirty="0">
                <a:latin typeface="Calibri"/>
                <a:cs typeface="Calibri"/>
              </a:rPr>
              <a:t>y</a:t>
            </a:r>
            <a:r>
              <a:rPr sz="2775" spc="15" baseline="-21021" dirty="0">
                <a:latin typeface="Calibri"/>
                <a:cs typeface="Calibri"/>
              </a:rPr>
              <a:t>0</a:t>
            </a:r>
            <a:endParaRPr sz="2775" baseline="-21021">
              <a:latin typeface="Calibri"/>
              <a:cs typeface="Calibri"/>
            </a:endParaRPr>
          </a:p>
        </p:txBody>
      </p:sp>
      <p:grpSp>
        <p:nvGrpSpPr>
          <p:cNvPr id="15" name="object 15"/>
          <p:cNvGrpSpPr/>
          <p:nvPr/>
        </p:nvGrpSpPr>
        <p:grpSpPr>
          <a:xfrm>
            <a:off x="2380488" y="4506467"/>
            <a:ext cx="466725" cy="524510"/>
            <a:chOff x="2380488" y="4506467"/>
            <a:chExt cx="466725" cy="524510"/>
          </a:xfrm>
        </p:grpSpPr>
        <p:sp>
          <p:nvSpPr>
            <p:cNvPr id="16" name="object 16"/>
            <p:cNvSpPr/>
            <p:nvPr/>
          </p:nvSpPr>
          <p:spPr>
            <a:xfrm>
              <a:off x="2386584" y="4512563"/>
              <a:ext cx="454659" cy="512445"/>
            </a:xfrm>
            <a:custGeom>
              <a:avLst/>
              <a:gdLst/>
              <a:ahLst/>
              <a:cxnLst/>
              <a:rect l="l" t="t" r="r" b="b"/>
              <a:pathLst>
                <a:path w="454660" h="512445">
                  <a:moveTo>
                    <a:pt x="340614" y="0"/>
                  </a:moveTo>
                  <a:lnTo>
                    <a:pt x="113538" y="0"/>
                  </a:lnTo>
                  <a:lnTo>
                    <a:pt x="113538" y="284988"/>
                  </a:lnTo>
                  <a:lnTo>
                    <a:pt x="0" y="284988"/>
                  </a:lnTo>
                  <a:lnTo>
                    <a:pt x="227076" y="512063"/>
                  </a:lnTo>
                  <a:lnTo>
                    <a:pt x="454152" y="284988"/>
                  </a:lnTo>
                  <a:lnTo>
                    <a:pt x="340614" y="284988"/>
                  </a:lnTo>
                  <a:lnTo>
                    <a:pt x="340614" y="0"/>
                  </a:lnTo>
                  <a:close/>
                </a:path>
              </a:pathLst>
            </a:custGeom>
            <a:solidFill>
              <a:srgbClr val="5B9BD4"/>
            </a:solidFill>
          </p:spPr>
          <p:txBody>
            <a:bodyPr wrap="square" lIns="0" tIns="0" rIns="0" bIns="0" rtlCol="0"/>
            <a:lstStyle/>
            <a:p>
              <a:endParaRPr/>
            </a:p>
          </p:txBody>
        </p:sp>
        <p:sp>
          <p:nvSpPr>
            <p:cNvPr id="17" name="object 17"/>
            <p:cNvSpPr/>
            <p:nvPr/>
          </p:nvSpPr>
          <p:spPr>
            <a:xfrm>
              <a:off x="2386584" y="4512563"/>
              <a:ext cx="454659" cy="512445"/>
            </a:xfrm>
            <a:custGeom>
              <a:avLst/>
              <a:gdLst/>
              <a:ahLst/>
              <a:cxnLst/>
              <a:rect l="l" t="t" r="r" b="b"/>
              <a:pathLst>
                <a:path w="454660" h="512445">
                  <a:moveTo>
                    <a:pt x="340614" y="0"/>
                  </a:moveTo>
                  <a:lnTo>
                    <a:pt x="340614" y="284988"/>
                  </a:lnTo>
                  <a:lnTo>
                    <a:pt x="454152" y="284988"/>
                  </a:lnTo>
                  <a:lnTo>
                    <a:pt x="227076" y="512063"/>
                  </a:lnTo>
                  <a:lnTo>
                    <a:pt x="0" y="284988"/>
                  </a:lnTo>
                  <a:lnTo>
                    <a:pt x="113538" y="284988"/>
                  </a:lnTo>
                  <a:lnTo>
                    <a:pt x="113538" y="0"/>
                  </a:lnTo>
                  <a:lnTo>
                    <a:pt x="340614" y="0"/>
                  </a:lnTo>
                  <a:close/>
                </a:path>
              </a:pathLst>
            </a:custGeom>
            <a:ln w="12192">
              <a:solidFill>
                <a:srgbClr val="41709C"/>
              </a:solidFill>
            </a:ln>
          </p:spPr>
          <p:txBody>
            <a:bodyPr wrap="square" lIns="0" tIns="0" rIns="0" bIns="0" rtlCol="0"/>
            <a:lstStyle/>
            <a:p>
              <a:endParaRPr/>
            </a:p>
          </p:txBody>
        </p:sp>
      </p:grpSp>
      <p:sp>
        <p:nvSpPr>
          <p:cNvPr id="18" name="object 18"/>
          <p:cNvSpPr txBox="1"/>
          <p:nvPr/>
        </p:nvSpPr>
        <p:spPr>
          <a:xfrm>
            <a:off x="444565" y="5144639"/>
            <a:ext cx="2813685" cy="595630"/>
          </a:xfrm>
          <a:prstGeom prst="rect">
            <a:avLst/>
          </a:prstGeom>
        </p:spPr>
        <p:txBody>
          <a:bodyPr vert="horz" wrap="square" lIns="0" tIns="11430" rIns="0" bIns="0" rtlCol="0">
            <a:spAutoFit/>
          </a:bodyPr>
          <a:lstStyle/>
          <a:p>
            <a:pPr marL="38100">
              <a:lnSpc>
                <a:spcPct val="100000"/>
              </a:lnSpc>
              <a:spcBef>
                <a:spcPts val="90"/>
              </a:spcBef>
            </a:pPr>
            <a:r>
              <a:rPr sz="2800" i="1" spc="50" dirty="0">
                <a:latin typeface="Times New Roman"/>
                <a:cs typeface="Times New Roman"/>
              </a:rPr>
              <a:t>h</a:t>
            </a:r>
            <a:r>
              <a:rPr sz="3750" spc="-235" dirty="0">
                <a:latin typeface="Symbol"/>
                <a:cs typeface="Symbol"/>
              </a:rPr>
              <a:t></a:t>
            </a:r>
            <a:r>
              <a:rPr sz="2800" i="1" spc="35" dirty="0">
                <a:latin typeface="Times New Roman"/>
                <a:cs typeface="Times New Roman"/>
              </a:rPr>
              <a:t>x</a:t>
            </a:r>
            <a:r>
              <a:rPr sz="2800" spc="10" dirty="0">
                <a:latin typeface="Times New Roman"/>
                <a:cs typeface="Times New Roman"/>
              </a:rPr>
              <a:t>,</a:t>
            </a:r>
            <a:r>
              <a:rPr sz="2800" spc="-85" dirty="0">
                <a:latin typeface="Times New Roman"/>
                <a:cs typeface="Times New Roman"/>
              </a:rPr>
              <a:t> </a:t>
            </a:r>
            <a:r>
              <a:rPr sz="2800" i="1" spc="215" dirty="0">
                <a:latin typeface="Times New Roman"/>
                <a:cs typeface="Times New Roman"/>
              </a:rPr>
              <a:t>y</a:t>
            </a:r>
            <a:r>
              <a:rPr sz="3750" spc="-320" dirty="0">
                <a:latin typeface="Symbol"/>
                <a:cs typeface="Symbol"/>
              </a:rPr>
              <a:t></a:t>
            </a:r>
            <a:r>
              <a:rPr sz="3750" spc="-515" dirty="0">
                <a:latin typeface="Times New Roman"/>
                <a:cs typeface="Times New Roman"/>
              </a:rPr>
              <a:t> </a:t>
            </a:r>
            <a:r>
              <a:rPr sz="2800" spc="20" dirty="0">
                <a:latin typeface="Symbol"/>
                <a:cs typeface="Symbol"/>
              </a:rPr>
              <a:t></a:t>
            </a:r>
            <a:r>
              <a:rPr sz="2800" spc="-45" dirty="0">
                <a:latin typeface="Times New Roman"/>
                <a:cs typeface="Times New Roman"/>
              </a:rPr>
              <a:t> </a:t>
            </a:r>
            <a:r>
              <a:rPr sz="2800" i="1" spc="50" dirty="0">
                <a:latin typeface="Times New Roman"/>
                <a:cs typeface="Times New Roman"/>
              </a:rPr>
              <a:t>h</a:t>
            </a:r>
            <a:r>
              <a:rPr sz="3750" spc="-235" dirty="0">
                <a:latin typeface="Symbol"/>
                <a:cs typeface="Symbol"/>
              </a:rPr>
              <a:t></a:t>
            </a:r>
            <a:r>
              <a:rPr sz="2800" i="1" dirty="0">
                <a:latin typeface="Times New Roman"/>
                <a:cs typeface="Times New Roman"/>
              </a:rPr>
              <a:t>x</a:t>
            </a:r>
            <a:r>
              <a:rPr sz="2475" baseline="-23569" dirty="0">
                <a:latin typeface="Times New Roman"/>
                <a:cs typeface="Times New Roman"/>
              </a:rPr>
              <a:t>0</a:t>
            </a:r>
            <a:r>
              <a:rPr sz="2475" spc="-217" baseline="-23569" dirty="0">
                <a:latin typeface="Times New Roman"/>
                <a:cs typeface="Times New Roman"/>
              </a:rPr>
              <a:t> </a:t>
            </a:r>
            <a:r>
              <a:rPr sz="2800" spc="10" dirty="0">
                <a:latin typeface="Times New Roman"/>
                <a:cs typeface="Times New Roman"/>
              </a:rPr>
              <a:t>,</a:t>
            </a:r>
            <a:r>
              <a:rPr sz="2800" spc="-85" dirty="0">
                <a:latin typeface="Times New Roman"/>
                <a:cs typeface="Times New Roman"/>
              </a:rPr>
              <a:t> </a:t>
            </a:r>
            <a:r>
              <a:rPr sz="2800" i="1" spc="45" dirty="0">
                <a:latin typeface="Times New Roman"/>
                <a:cs typeface="Times New Roman"/>
              </a:rPr>
              <a:t>y</a:t>
            </a:r>
            <a:r>
              <a:rPr sz="2475" baseline="-23569" dirty="0">
                <a:latin typeface="Times New Roman"/>
                <a:cs typeface="Times New Roman"/>
              </a:rPr>
              <a:t>0</a:t>
            </a:r>
            <a:r>
              <a:rPr sz="2475" spc="-15" baseline="-23569" dirty="0">
                <a:latin typeface="Times New Roman"/>
                <a:cs typeface="Times New Roman"/>
              </a:rPr>
              <a:t> </a:t>
            </a:r>
            <a:r>
              <a:rPr sz="3750" spc="-75" dirty="0">
                <a:latin typeface="Symbol"/>
                <a:cs typeface="Symbol"/>
              </a:rPr>
              <a:t></a:t>
            </a:r>
            <a:r>
              <a:rPr sz="2800" spc="20" dirty="0">
                <a:latin typeface="Symbol"/>
                <a:cs typeface="Symbol"/>
              </a:rPr>
              <a:t></a:t>
            </a:r>
            <a:endParaRPr sz="2800">
              <a:latin typeface="Symbol"/>
              <a:cs typeface="Symbol"/>
            </a:endParaRPr>
          </a:p>
        </p:txBody>
      </p:sp>
      <p:sp>
        <p:nvSpPr>
          <p:cNvPr id="19" name="object 19"/>
          <p:cNvSpPr/>
          <p:nvPr/>
        </p:nvSpPr>
        <p:spPr>
          <a:xfrm>
            <a:off x="3291933" y="5542444"/>
            <a:ext cx="1403350" cy="0"/>
          </a:xfrm>
          <a:custGeom>
            <a:avLst/>
            <a:gdLst/>
            <a:ahLst/>
            <a:cxnLst/>
            <a:rect l="l" t="t" r="r" b="b"/>
            <a:pathLst>
              <a:path w="1403350">
                <a:moveTo>
                  <a:pt x="0" y="0"/>
                </a:moveTo>
                <a:lnTo>
                  <a:pt x="1402764" y="0"/>
                </a:lnTo>
              </a:path>
            </a:pathLst>
          </a:custGeom>
          <a:ln w="14964">
            <a:solidFill>
              <a:srgbClr val="000000"/>
            </a:solidFill>
          </a:ln>
        </p:spPr>
        <p:txBody>
          <a:bodyPr wrap="square" lIns="0" tIns="0" rIns="0" bIns="0" rtlCol="0"/>
          <a:lstStyle/>
          <a:p>
            <a:endParaRPr/>
          </a:p>
        </p:txBody>
      </p:sp>
      <p:sp>
        <p:nvSpPr>
          <p:cNvPr id="20" name="object 20"/>
          <p:cNvSpPr/>
          <p:nvPr/>
        </p:nvSpPr>
        <p:spPr>
          <a:xfrm>
            <a:off x="6116216" y="5542444"/>
            <a:ext cx="1403350" cy="0"/>
          </a:xfrm>
          <a:custGeom>
            <a:avLst/>
            <a:gdLst/>
            <a:ahLst/>
            <a:cxnLst/>
            <a:rect l="l" t="t" r="r" b="b"/>
            <a:pathLst>
              <a:path w="1403350">
                <a:moveTo>
                  <a:pt x="0" y="0"/>
                </a:moveTo>
                <a:lnTo>
                  <a:pt x="1402745" y="0"/>
                </a:lnTo>
              </a:path>
            </a:pathLst>
          </a:custGeom>
          <a:ln w="14964">
            <a:solidFill>
              <a:srgbClr val="000000"/>
            </a:solidFill>
          </a:ln>
        </p:spPr>
        <p:txBody>
          <a:bodyPr wrap="square" lIns="0" tIns="0" rIns="0" bIns="0" rtlCol="0"/>
          <a:lstStyle/>
          <a:p>
            <a:endParaRPr/>
          </a:p>
        </p:txBody>
      </p:sp>
      <p:sp>
        <p:nvSpPr>
          <p:cNvPr id="21" name="object 21"/>
          <p:cNvSpPr txBox="1"/>
          <p:nvPr/>
        </p:nvSpPr>
        <p:spPr>
          <a:xfrm>
            <a:off x="8395780" y="5499746"/>
            <a:ext cx="130810" cy="277495"/>
          </a:xfrm>
          <a:prstGeom prst="rect">
            <a:avLst/>
          </a:prstGeom>
        </p:spPr>
        <p:txBody>
          <a:bodyPr vert="horz" wrap="square" lIns="0" tIns="12700" rIns="0" bIns="0" rtlCol="0">
            <a:spAutoFit/>
          </a:bodyPr>
          <a:lstStyle/>
          <a:p>
            <a:pPr marL="12700">
              <a:lnSpc>
                <a:spcPct val="100000"/>
              </a:lnSpc>
              <a:spcBef>
                <a:spcPts val="100"/>
              </a:spcBef>
            </a:pPr>
            <a:r>
              <a:rPr sz="1650" dirty="0">
                <a:latin typeface="Times New Roman"/>
                <a:cs typeface="Times New Roman"/>
              </a:rPr>
              <a:t>0</a:t>
            </a:r>
            <a:endParaRPr sz="1650">
              <a:latin typeface="Times New Roman"/>
              <a:cs typeface="Times New Roman"/>
            </a:endParaRPr>
          </a:p>
        </p:txBody>
      </p:sp>
      <p:sp>
        <p:nvSpPr>
          <p:cNvPr id="22" name="object 22"/>
          <p:cNvSpPr txBox="1"/>
          <p:nvPr/>
        </p:nvSpPr>
        <p:spPr>
          <a:xfrm>
            <a:off x="7561629" y="5144639"/>
            <a:ext cx="1134745" cy="595630"/>
          </a:xfrm>
          <a:prstGeom prst="rect">
            <a:avLst/>
          </a:prstGeom>
        </p:spPr>
        <p:txBody>
          <a:bodyPr vert="horz" wrap="square" lIns="0" tIns="11430" rIns="0" bIns="0" rtlCol="0">
            <a:spAutoFit/>
          </a:bodyPr>
          <a:lstStyle/>
          <a:p>
            <a:pPr marL="12700">
              <a:lnSpc>
                <a:spcPct val="100000"/>
              </a:lnSpc>
              <a:spcBef>
                <a:spcPts val="90"/>
              </a:spcBef>
              <a:tabLst>
                <a:tab pos="1003300" algn="l"/>
              </a:tabLst>
            </a:pPr>
            <a:r>
              <a:rPr sz="3750" spc="-105" dirty="0">
                <a:latin typeface="Symbol"/>
                <a:cs typeface="Symbol"/>
              </a:rPr>
              <a:t></a:t>
            </a:r>
            <a:r>
              <a:rPr sz="2800" i="1" spc="15" dirty="0">
                <a:latin typeface="Times New Roman"/>
                <a:cs typeface="Times New Roman"/>
              </a:rPr>
              <a:t>y</a:t>
            </a:r>
            <a:r>
              <a:rPr sz="2800" i="1" spc="-145" dirty="0">
                <a:latin typeface="Times New Roman"/>
                <a:cs typeface="Times New Roman"/>
              </a:rPr>
              <a:t> </a:t>
            </a:r>
            <a:r>
              <a:rPr sz="2800" spc="20" dirty="0">
                <a:latin typeface="Symbol"/>
                <a:cs typeface="Symbol"/>
              </a:rPr>
              <a:t></a:t>
            </a:r>
            <a:r>
              <a:rPr sz="2800" spc="45" dirty="0">
                <a:latin typeface="Times New Roman"/>
                <a:cs typeface="Times New Roman"/>
              </a:rPr>
              <a:t> </a:t>
            </a:r>
            <a:r>
              <a:rPr sz="2800" i="1" spc="15" dirty="0">
                <a:latin typeface="Times New Roman"/>
                <a:cs typeface="Times New Roman"/>
              </a:rPr>
              <a:t>y</a:t>
            </a:r>
            <a:r>
              <a:rPr sz="2800" i="1" dirty="0">
                <a:latin typeface="Times New Roman"/>
                <a:cs typeface="Times New Roman"/>
              </a:rPr>
              <a:t>	</a:t>
            </a:r>
            <a:r>
              <a:rPr sz="3750" spc="-320" dirty="0">
                <a:latin typeface="Symbol"/>
                <a:cs typeface="Symbol"/>
              </a:rPr>
              <a:t></a:t>
            </a:r>
            <a:endParaRPr sz="3750">
              <a:latin typeface="Symbol"/>
              <a:cs typeface="Symbol"/>
            </a:endParaRPr>
          </a:p>
        </p:txBody>
      </p:sp>
      <p:sp>
        <p:nvSpPr>
          <p:cNvPr id="23" name="object 23"/>
          <p:cNvSpPr txBox="1"/>
          <p:nvPr/>
        </p:nvSpPr>
        <p:spPr>
          <a:xfrm>
            <a:off x="6769716" y="5272048"/>
            <a:ext cx="603885" cy="277495"/>
          </a:xfrm>
          <a:prstGeom prst="rect">
            <a:avLst/>
          </a:prstGeom>
        </p:spPr>
        <p:txBody>
          <a:bodyPr vert="horz" wrap="square" lIns="0" tIns="12700" rIns="0" bIns="0" rtlCol="0">
            <a:spAutoFit/>
          </a:bodyPr>
          <a:lstStyle/>
          <a:p>
            <a:pPr marL="12700">
              <a:lnSpc>
                <a:spcPct val="100000"/>
              </a:lnSpc>
              <a:spcBef>
                <a:spcPts val="100"/>
              </a:spcBef>
              <a:tabLst>
                <a:tab pos="485140" algn="l"/>
              </a:tabLst>
            </a:pPr>
            <a:r>
              <a:rPr sz="1650" dirty="0">
                <a:latin typeface="Times New Roman"/>
                <a:cs typeface="Times New Roman"/>
              </a:rPr>
              <a:t>0	0</a:t>
            </a:r>
            <a:endParaRPr sz="1650">
              <a:latin typeface="Times New Roman"/>
              <a:cs typeface="Times New Roman"/>
            </a:endParaRPr>
          </a:p>
        </p:txBody>
      </p:sp>
      <p:sp>
        <p:nvSpPr>
          <p:cNvPr id="24" name="object 24"/>
          <p:cNvSpPr txBox="1"/>
          <p:nvPr/>
        </p:nvSpPr>
        <p:spPr>
          <a:xfrm>
            <a:off x="5526465" y="5499746"/>
            <a:ext cx="130810" cy="277495"/>
          </a:xfrm>
          <a:prstGeom prst="rect">
            <a:avLst/>
          </a:prstGeom>
        </p:spPr>
        <p:txBody>
          <a:bodyPr vert="horz" wrap="square" lIns="0" tIns="12700" rIns="0" bIns="0" rtlCol="0">
            <a:spAutoFit/>
          </a:bodyPr>
          <a:lstStyle/>
          <a:p>
            <a:pPr marL="12700">
              <a:lnSpc>
                <a:spcPct val="100000"/>
              </a:lnSpc>
              <a:spcBef>
                <a:spcPts val="100"/>
              </a:spcBef>
            </a:pPr>
            <a:r>
              <a:rPr sz="1650" dirty="0">
                <a:latin typeface="Times New Roman"/>
                <a:cs typeface="Times New Roman"/>
              </a:rPr>
              <a:t>0</a:t>
            </a:r>
            <a:endParaRPr sz="1650">
              <a:latin typeface="Times New Roman"/>
              <a:cs typeface="Times New Roman"/>
            </a:endParaRPr>
          </a:p>
        </p:txBody>
      </p:sp>
      <p:sp>
        <p:nvSpPr>
          <p:cNvPr id="25" name="object 25"/>
          <p:cNvSpPr txBox="1"/>
          <p:nvPr/>
        </p:nvSpPr>
        <p:spPr>
          <a:xfrm>
            <a:off x="4737346" y="5144639"/>
            <a:ext cx="1319530" cy="595630"/>
          </a:xfrm>
          <a:prstGeom prst="rect">
            <a:avLst/>
          </a:prstGeom>
        </p:spPr>
        <p:txBody>
          <a:bodyPr vert="horz" wrap="square" lIns="0" tIns="11430" rIns="0" bIns="0" rtlCol="0">
            <a:spAutoFit/>
          </a:bodyPr>
          <a:lstStyle/>
          <a:p>
            <a:pPr marL="12700">
              <a:lnSpc>
                <a:spcPct val="100000"/>
              </a:lnSpc>
              <a:spcBef>
                <a:spcPts val="90"/>
              </a:spcBef>
              <a:tabLst>
                <a:tab pos="958215" algn="l"/>
              </a:tabLst>
            </a:pPr>
            <a:r>
              <a:rPr sz="3750" spc="-235" dirty="0">
                <a:latin typeface="Symbol"/>
                <a:cs typeface="Symbol"/>
              </a:rPr>
              <a:t></a:t>
            </a:r>
            <a:r>
              <a:rPr sz="2800" i="1" spc="15" dirty="0">
                <a:latin typeface="Times New Roman"/>
                <a:cs typeface="Times New Roman"/>
              </a:rPr>
              <a:t>x</a:t>
            </a:r>
            <a:r>
              <a:rPr sz="2800" i="1" spc="-190" dirty="0">
                <a:latin typeface="Times New Roman"/>
                <a:cs typeface="Times New Roman"/>
              </a:rPr>
              <a:t> </a:t>
            </a:r>
            <a:r>
              <a:rPr sz="2800" spc="20" dirty="0">
                <a:latin typeface="Symbol"/>
                <a:cs typeface="Symbol"/>
              </a:rPr>
              <a:t></a:t>
            </a:r>
            <a:r>
              <a:rPr sz="2800" spc="-90" dirty="0">
                <a:latin typeface="Times New Roman"/>
                <a:cs typeface="Times New Roman"/>
              </a:rPr>
              <a:t> </a:t>
            </a:r>
            <a:r>
              <a:rPr sz="2800" i="1" spc="15" dirty="0">
                <a:latin typeface="Times New Roman"/>
                <a:cs typeface="Times New Roman"/>
              </a:rPr>
              <a:t>x</a:t>
            </a:r>
            <a:r>
              <a:rPr sz="2800" i="1" dirty="0">
                <a:latin typeface="Times New Roman"/>
                <a:cs typeface="Times New Roman"/>
              </a:rPr>
              <a:t>	</a:t>
            </a:r>
            <a:r>
              <a:rPr sz="3750" spc="-75" dirty="0">
                <a:latin typeface="Symbol"/>
                <a:cs typeface="Symbol"/>
              </a:rPr>
              <a:t></a:t>
            </a:r>
            <a:r>
              <a:rPr sz="2800" spc="20" dirty="0">
                <a:latin typeface="Symbol"/>
                <a:cs typeface="Symbol"/>
              </a:rPr>
              <a:t></a:t>
            </a:r>
            <a:endParaRPr sz="2800">
              <a:latin typeface="Symbol"/>
              <a:cs typeface="Symbol"/>
            </a:endParaRPr>
          </a:p>
        </p:txBody>
      </p:sp>
      <p:sp>
        <p:nvSpPr>
          <p:cNvPr id="26" name="object 26"/>
          <p:cNvSpPr txBox="1"/>
          <p:nvPr/>
        </p:nvSpPr>
        <p:spPr>
          <a:xfrm>
            <a:off x="3945432" y="5272048"/>
            <a:ext cx="603885" cy="277495"/>
          </a:xfrm>
          <a:prstGeom prst="rect">
            <a:avLst/>
          </a:prstGeom>
        </p:spPr>
        <p:txBody>
          <a:bodyPr vert="horz" wrap="square" lIns="0" tIns="12700" rIns="0" bIns="0" rtlCol="0">
            <a:spAutoFit/>
          </a:bodyPr>
          <a:lstStyle/>
          <a:p>
            <a:pPr marL="12700">
              <a:lnSpc>
                <a:spcPct val="100000"/>
              </a:lnSpc>
              <a:spcBef>
                <a:spcPts val="100"/>
              </a:spcBef>
              <a:tabLst>
                <a:tab pos="485140" algn="l"/>
              </a:tabLst>
            </a:pPr>
            <a:r>
              <a:rPr sz="1650" dirty="0">
                <a:latin typeface="Times New Roman"/>
                <a:cs typeface="Times New Roman"/>
              </a:rPr>
              <a:t>0	0</a:t>
            </a:r>
            <a:endParaRPr sz="1650">
              <a:latin typeface="Times New Roman"/>
              <a:cs typeface="Times New Roman"/>
            </a:endParaRPr>
          </a:p>
        </p:txBody>
      </p:sp>
      <p:sp>
        <p:nvSpPr>
          <p:cNvPr id="27" name="object 27"/>
          <p:cNvSpPr txBox="1"/>
          <p:nvPr/>
        </p:nvSpPr>
        <p:spPr>
          <a:xfrm>
            <a:off x="6632723" y="5540998"/>
            <a:ext cx="360680" cy="457200"/>
          </a:xfrm>
          <a:prstGeom prst="rect">
            <a:avLst/>
          </a:prstGeom>
        </p:spPr>
        <p:txBody>
          <a:bodyPr vert="horz" wrap="square" lIns="0" tIns="16510" rIns="0" bIns="0" rtlCol="0">
            <a:spAutoFit/>
          </a:bodyPr>
          <a:lstStyle/>
          <a:p>
            <a:pPr marL="12700">
              <a:lnSpc>
                <a:spcPct val="100000"/>
              </a:lnSpc>
              <a:spcBef>
                <a:spcPts val="130"/>
              </a:spcBef>
            </a:pPr>
            <a:r>
              <a:rPr sz="2800" spc="-10" dirty="0">
                <a:latin typeface="Symbol"/>
                <a:cs typeface="Symbol"/>
              </a:rPr>
              <a:t></a:t>
            </a:r>
            <a:r>
              <a:rPr sz="2800" i="1" spc="15" dirty="0">
                <a:latin typeface="Times New Roman"/>
                <a:cs typeface="Times New Roman"/>
              </a:rPr>
              <a:t>y</a:t>
            </a:r>
            <a:endParaRPr sz="2800">
              <a:latin typeface="Times New Roman"/>
              <a:cs typeface="Times New Roman"/>
            </a:endParaRPr>
          </a:p>
        </p:txBody>
      </p:sp>
      <p:sp>
        <p:nvSpPr>
          <p:cNvPr id="28" name="object 28"/>
          <p:cNvSpPr txBox="1"/>
          <p:nvPr/>
        </p:nvSpPr>
        <p:spPr>
          <a:xfrm>
            <a:off x="6122280" y="4916941"/>
            <a:ext cx="1421130" cy="595630"/>
          </a:xfrm>
          <a:prstGeom prst="rect">
            <a:avLst/>
          </a:prstGeom>
        </p:spPr>
        <p:txBody>
          <a:bodyPr vert="horz" wrap="square" lIns="0" tIns="11430" rIns="0" bIns="0" rtlCol="0">
            <a:spAutoFit/>
          </a:bodyPr>
          <a:lstStyle/>
          <a:p>
            <a:pPr marL="12700">
              <a:lnSpc>
                <a:spcPct val="100000"/>
              </a:lnSpc>
              <a:spcBef>
                <a:spcPts val="90"/>
              </a:spcBef>
              <a:tabLst>
                <a:tab pos="799465" algn="l"/>
                <a:tab pos="1289050" algn="l"/>
              </a:tabLst>
            </a:pPr>
            <a:r>
              <a:rPr sz="2800" spc="-10" dirty="0">
                <a:latin typeface="Symbol"/>
                <a:cs typeface="Symbol"/>
              </a:rPr>
              <a:t></a:t>
            </a:r>
            <a:r>
              <a:rPr sz="2800" i="1" spc="50" dirty="0">
                <a:latin typeface="Times New Roman"/>
                <a:cs typeface="Times New Roman"/>
              </a:rPr>
              <a:t>h</a:t>
            </a:r>
            <a:r>
              <a:rPr sz="3750" spc="-235" dirty="0">
                <a:latin typeface="Symbol"/>
                <a:cs typeface="Symbol"/>
              </a:rPr>
              <a:t></a:t>
            </a:r>
            <a:r>
              <a:rPr sz="2800" i="1" spc="15" dirty="0">
                <a:latin typeface="Times New Roman"/>
                <a:cs typeface="Times New Roman"/>
              </a:rPr>
              <a:t>x</a:t>
            </a:r>
            <a:r>
              <a:rPr sz="2800" i="1" dirty="0">
                <a:latin typeface="Times New Roman"/>
                <a:cs typeface="Times New Roman"/>
              </a:rPr>
              <a:t>	</a:t>
            </a:r>
            <a:r>
              <a:rPr sz="2800" spc="10" dirty="0">
                <a:latin typeface="Times New Roman"/>
                <a:cs typeface="Times New Roman"/>
              </a:rPr>
              <a:t>,</a:t>
            </a:r>
            <a:r>
              <a:rPr sz="2800" spc="-85" dirty="0">
                <a:latin typeface="Times New Roman"/>
                <a:cs typeface="Times New Roman"/>
              </a:rPr>
              <a:t> </a:t>
            </a:r>
            <a:r>
              <a:rPr sz="2800" i="1" spc="15" dirty="0">
                <a:latin typeface="Times New Roman"/>
                <a:cs typeface="Times New Roman"/>
              </a:rPr>
              <a:t>y</a:t>
            </a:r>
            <a:r>
              <a:rPr sz="2800" i="1" dirty="0">
                <a:latin typeface="Times New Roman"/>
                <a:cs typeface="Times New Roman"/>
              </a:rPr>
              <a:t>	</a:t>
            </a:r>
            <a:r>
              <a:rPr sz="3750" spc="-320" dirty="0">
                <a:latin typeface="Symbol"/>
                <a:cs typeface="Symbol"/>
              </a:rPr>
              <a:t></a:t>
            </a:r>
            <a:endParaRPr sz="3750">
              <a:latin typeface="Symbol"/>
              <a:cs typeface="Symbol"/>
            </a:endParaRPr>
          </a:p>
        </p:txBody>
      </p:sp>
      <p:sp>
        <p:nvSpPr>
          <p:cNvPr id="29" name="object 29"/>
          <p:cNvSpPr txBox="1"/>
          <p:nvPr/>
        </p:nvSpPr>
        <p:spPr>
          <a:xfrm>
            <a:off x="3811234" y="5540998"/>
            <a:ext cx="360680" cy="457200"/>
          </a:xfrm>
          <a:prstGeom prst="rect">
            <a:avLst/>
          </a:prstGeom>
        </p:spPr>
        <p:txBody>
          <a:bodyPr vert="horz" wrap="square" lIns="0" tIns="16510" rIns="0" bIns="0" rtlCol="0">
            <a:spAutoFit/>
          </a:bodyPr>
          <a:lstStyle/>
          <a:p>
            <a:pPr marL="12700">
              <a:lnSpc>
                <a:spcPct val="100000"/>
              </a:lnSpc>
              <a:spcBef>
                <a:spcPts val="130"/>
              </a:spcBef>
            </a:pPr>
            <a:r>
              <a:rPr sz="2800" spc="-10" dirty="0">
                <a:latin typeface="Symbol"/>
                <a:cs typeface="Symbol"/>
              </a:rPr>
              <a:t></a:t>
            </a:r>
            <a:r>
              <a:rPr sz="2800" i="1" spc="15" dirty="0">
                <a:latin typeface="Times New Roman"/>
                <a:cs typeface="Times New Roman"/>
              </a:rPr>
              <a:t>x</a:t>
            </a:r>
            <a:endParaRPr sz="2800">
              <a:latin typeface="Times New Roman"/>
              <a:cs typeface="Times New Roman"/>
            </a:endParaRPr>
          </a:p>
        </p:txBody>
      </p:sp>
      <p:sp>
        <p:nvSpPr>
          <p:cNvPr id="30" name="object 30"/>
          <p:cNvSpPr txBox="1"/>
          <p:nvPr/>
        </p:nvSpPr>
        <p:spPr>
          <a:xfrm>
            <a:off x="3297997" y="4916941"/>
            <a:ext cx="1421130" cy="595630"/>
          </a:xfrm>
          <a:prstGeom prst="rect">
            <a:avLst/>
          </a:prstGeom>
        </p:spPr>
        <p:txBody>
          <a:bodyPr vert="horz" wrap="square" lIns="0" tIns="11430" rIns="0" bIns="0" rtlCol="0">
            <a:spAutoFit/>
          </a:bodyPr>
          <a:lstStyle/>
          <a:p>
            <a:pPr marL="12700">
              <a:lnSpc>
                <a:spcPct val="100000"/>
              </a:lnSpc>
              <a:spcBef>
                <a:spcPts val="90"/>
              </a:spcBef>
              <a:tabLst>
                <a:tab pos="799465" algn="l"/>
                <a:tab pos="1289050" algn="l"/>
              </a:tabLst>
            </a:pPr>
            <a:r>
              <a:rPr sz="2800" spc="-10" dirty="0">
                <a:latin typeface="Symbol"/>
                <a:cs typeface="Symbol"/>
              </a:rPr>
              <a:t></a:t>
            </a:r>
            <a:r>
              <a:rPr sz="2800" i="1" spc="50" dirty="0">
                <a:latin typeface="Times New Roman"/>
                <a:cs typeface="Times New Roman"/>
              </a:rPr>
              <a:t>h</a:t>
            </a:r>
            <a:r>
              <a:rPr sz="3750" spc="-235" dirty="0">
                <a:latin typeface="Symbol"/>
                <a:cs typeface="Symbol"/>
              </a:rPr>
              <a:t></a:t>
            </a:r>
            <a:r>
              <a:rPr sz="2800" i="1" spc="15" dirty="0">
                <a:latin typeface="Times New Roman"/>
                <a:cs typeface="Times New Roman"/>
              </a:rPr>
              <a:t>x</a:t>
            </a:r>
            <a:r>
              <a:rPr sz="2800" i="1" dirty="0">
                <a:latin typeface="Times New Roman"/>
                <a:cs typeface="Times New Roman"/>
              </a:rPr>
              <a:t>	</a:t>
            </a:r>
            <a:r>
              <a:rPr sz="2800" spc="10" dirty="0">
                <a:latin typeface="Times New Roman"/>
                <a:cs typeface="Times New Roman"/>
              </a:rPr>
              <a:t>,</a:t>
            </a:r>
            <a:r>
              <a:rPr sz="2800" spc="-85" dirty="0">
                <a:latin typeface="Times New Roman"/>
                <a:cs typeface="Times New Roman"/>
              </a:rPr>
              <a:t> </a:t>
            </a:r>
            <a:r>
              <a:rPr sz="2800" i="1" spc="15" dirty="0">
                <a:latin typeface="Times New Roman"/>
                <a:cs typeface="Times New Roman"/>
              </a:rPr>
              <a:t>y</a:t>
            </a:r>
            <a:r>
              <a:rPr sz="2800" i="1" dirty="0">
                <a:latin typeface="Times New Roman"/>
                <a:cs typeface="Times New Roman"/>
              </a:rPr>
              <a:t>	</a:t>
            </a:r>
            <a:r>
              <a:rPr sz="3750" spc="-320" dirty="0">
                <a:latin typeface="Symbol"/>
                <a:cs typeface="Symbol"/>
              </a:rPr>
              <a:t></a:t>
            </a:r>
            <a:endParaRPr sz="3750">
              <a:latin typeface="Symbol"/>
              <a:cs typeface="Symbo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800725" cy="697230"/>
          </a:xfrm>
          <a:prstGeom prst="rect">
            <a:avLst/>
          </a:prstGeom>
        </p:spPr>
        <p:txBody>
          <a:bodyPr vert="horz" wrap="square" lIns="0" tIns="13335" rIns="0" bIns="0" rtlCol="0">
            <a:spAutoFit/>
          </a:bodyPr>
          <a:lstStyle/>
          <a:p>
            <a:pPr marL="12700">
              <a:lnSpc>
                <a:spcPct val="100000"/>
              </a:lnSpc>
              <a:spcBef>
                <a:spcPts val="105"/>
              </a:spcBef>
            </a:pPr>
            <a:r>
              <a:rPr sz="4400" spc="-5" dirty="0"/>
              <a:t>Back</a:t>
            </a:r>
            <a:r>
              <a:rPr sz="4400" spc="-30" dirty="0"/>
              <a:t> </a:t>
            </a:r>
            <a:r>
              <a:rPr sz="4400" spc="-25" dirty="0"/>
              <a:t>to </a:t>
            </a:r>
            <a:r>
              <a:rPr sz="4400" spc="-10" dirty="0"/>
              <a:t>Formal</a:t>
            </a:r>
            <a:r>
              <a:rPr sz="4400" spc="-45" dirty="0"/>
              <a:t> </a:t>
            </a:r>
            <a:r>
              <a:rPr sz="4400" spc="-10" dirty="0"/>
              <a:t>Derivation</a:t>
            </a:r>
            <a:endParaRPr sz="4400"/>
          </a:p>
        </p:txBody>
      </p:sp>
      <p:pic>
        <p:nvPicPr>
          <p:cNvPr id="3" name="object 3"/>
          <p:cNvPicPr/>
          <p:nvPr/>
        </p:nvPicPr>
        <p:blipFill>
          <a:blip r:embed="rId2" cstate="print"/>
          <a:stretch>
            <a:fillRect/>
          </a:stretch>
        </p:blipFill>
        <p:spPr>
          <a:xfrm>
            <a:off x="4839868" y="3487155"/>
            <a:ext cx="3992918" cy="2928680"/>
          </a:xfrm>
          <a:prstGeom prst="rect">
            <a:avLst/>
          </a:prstGeom>
        </p:spPr>
      </p:pic>
      <p:sp>
        <p:nvSpPr>
          <p:cNvPr id="4" name="object 4"/>
          <p:cNvSpPr txBox="1"/>
          <p:nvPr/>
        </p:nvSpPr>
        <p:spPr>
          <a:xfrm>
            <a:off x="6743252" y="6347755"/>
            <a:ext cx="365760" cy="405765"/>
          </a:xfrm>
          <a:prstGeom prst="rect">
            <a:avLst/>
          </a:prstGeom>
        </p:spPr>
        <p:txBody>
          <a:bodyPr vert="horz" wrap="square" lIns="0" tIns="12065" rIns="0" bIns="0" rtlCol="0">
            <a:spAutoFit/>
          </a:bodyPr>
          <a:lstStyle/>
          <a:p>
            <a:pPr marL="38100">
              <a:lnSpc>
                <a:spcPct val="100000"/>
              </a:lnSpc>
              <a:spcBef>
                <a:spcPts val="95"/>
              </a:spcBef>
            </a:pPr>
            <a:r>
              <a:rPr sz="2500" spc="-415" dirty="0">
                <a:latin typeface="Symbol"/>
                <a:cs typeface="Symbol"/>
              </a:rPr>
              <a:t></a:t>
            </a:r>
            <a:r>
              <a:rPr sz="2025" spc="-622" baseline="-24691" dirty="0">
                <a:latin typeface="Times New Roman"/>
                <a:cs typeface="Times New Roman"/>
              </a:rPr>
              <a:t>1</a:t>
            </a:r>
            <a:endParaRPr sz="2025" baseline="-24691">
              <a:latin typeface="Times New Roman"/>
              <a:cs typeface="Times New Roman"/>
            </a:endParaRPr>
          </a:p>
        </p:txBody>
      </p:sp>
      <p:sp>
        <p:nvSpPr>
          <p:cNvPr id="5" name="object 5"/>
          <p:cNvSpPr txBox="1"/>
          <p:nvPr/>
        </p:nvSpPr>
        <p:spPr>
          <a:xfrm>
            <a:off x="4547255" y="4698979"/>
            <a:ext cx="369570" cy="405765"/>
          </a:xfrm>
          <a:prstGeom prst="rect">
            <a:avLst/>
          </a:prstGeom>
        </p:spPr>
        <p:txBody>
          <a:bodyPr vert="horz" wrap="square" lIns="0" tIns="11430" rIns="0" bIns="0" rtlCol="0">
            <a:spAutoFit/>
          </a:bodyPr>
          <a:lstStyle/>
          <a:p>
            <a:pPr marL="38100">
              <a:lnSpc>
                <a:spcPct val="100000"/>
              </a:lnSpc>
              <a:spcBef>
                <a:spcPts val="90"/>
              </a:spcBef>
            </a:pPr>
            <a:r>
              <a:rPr sz="2500" spc="-340" dirty="0">
                <a:latin typeface="Symbol"/>
                <a:cs typeface="Symbol"/>
              </a:rPr>
              <a:t></a:t>
            </a:r>
            <a:r>
              <a:rPr sz="2025" spc="-509" baseline="-24691" dirty="0">
                <a:latin typeface="Times New Roman"/>
                <a:cs typeface="Times New Roman"/>
              </a:rPr>
              <a:t>2</a:t>
            </a:r>
            <a:endParaRPr sz="2025" baseline="-24691">
              <a:latin typeface="Times New Roman"/>
              <a:cs typeface="Times New Roman"/>
            </a:endParaRPr>
          </a:p>
        </p:txBody>
      </p:sp>
      <p:grpSp>
        <p:nvGrpSpPr>
          <p:cNvPr id="6" name="object 6"/>
          <p:cNvGrpSpPr/>
          <p:nvPr/>
        </p:nvGrpSpPr>
        <p:grpSpPr>
          <a:xfrm>
            <a:off x="6560819" y="5032247"/>
            <a:ext cx="942340" cy="940435"/>
            <a:chOff x="6560819" y="5032247"/>
            <a:chExt cx="942340" cy="940435"/>
          </a:xfrm>
        </p:grpSpPr>
        <p:pic>
          <p:nvPicPr>
            <p:cNvPr id="7" name="object 7"/>
            <p:cNvPicPr/>
            <p:nvPr/>
          </p:nvPicPr>
          <p:blipFill>
            <a:blip r:embed="rId3" cstate="print"/>
            <a:stretch>
              <a:fillRect/>
            </a:stretch>
          </p:blipFill>
          <p:spPr>
            <a:xfrm>
              <a:off x="6972299" y="5460491"/>
              <a:ext cx="108203" cy="108204"/>
            </a:xfrm>
            <a:prstGeom prst="rect">
              <a:avLst/>
            </a:prstGeom>
          </p:spPr>
        </p:pic>
        <p:sp>
          <p:nvSpPr>
            <p:cNvPr id="8" name="object 8"/>
            <p:cNvSpPr/>
            <p:nvPr/>
          </p:nvSpPr>
          <p:spPr>
            <a:xfrm>
              <a:off x="6575297" y="5046725"/>
              <a:ext cx="913130" cy="911860"/>
            </a:xfrm>
            <a:custGeom>
              <a:avLst/>
              <a:gdLst/>
              <a:ahLst/>
              <a:cxnLst/>
              <a:rect l="l" t="t" r="r" b="b"/>
              <a:pathLst>
                <a:path w="913129" h="911860">
                  <a:moveTo>
                    <a:pt x="0" y="455676"/>
                  </a:moveTo>
                  <a:lnTo>
                    <a:pt x="2356" y="409077"/>
                  </a:lnTo>
                  <a:lnTo>
                    <a:pt x="9272" y="363826"/>
                  </a:lnTo>
                  <a:lnTo>
                    <a:pt x="20519" y="320152"/>
                  </a:lnTo>
                  <a:lnTo>
                    <a:pt x="35867" y="278284"/>
                  </a:lnTo>
                  <a:lnTo>
                    <a:pt x="55087" y="238451"/>
                  </a:lnTo>
                  <a:lnTo>
                    <a:pt x="77949" y="200880"/>
                  </a:lnTo>
                  <a:lnTo>
                    <a:pt x="104224" y="165802"/>
                  </a:lnTo>
                  <a:lnTo>
                    <a:pt x="133683" y="133445"/>
                  </a:lnTo>
                  <a:lnTo>
                    <a:pt x="166096" y="104037"/>
                  </a:lnTo>
                  <a:lnTo>
                    <a:pt x="201234" y="77808"/>
                  </a:lnTo>
                  <a:lnTo>
                    <a:pt x="238867" y="54987"/>
                  </a:lnTo>
                  <a:lnTo>
                    <a:pt x="278766" y="35802"/>
                  </a:lnTo>
                  <a:lnTo>
                    <a:pt x="320703" y="20481"/>
                  </a:lnTo>
                  <a:lnTo>
                    <a:pt x="364446" y="9255"/>
                  </a:lnTo>
                  <a:lnTo>
                    <a:pt x="409768" y="2352"/>
                  </a:lnTo>
                  <a:lnTo>
                    <a:pt x="456437" y="0"/>
                  </a:lnTo>
                  <a:lnTo>
                    <a:pt x="503107" y="2352"/>
                  </a:lnTo>
                  <a:lnTo>
                    <a:pt x="548429" y="9255"/>
                  </a:lnTo>
                  <a:lnTo>
                    <a:pt x="592172" y="20481"/>
                  </a:lnTo>
                  <a:lnTo>
                    <a:pt x="634109" y="35802"/>
                  </a:lnTo>
                  <a:lnTo>
                    <a:pt x="674008" y="54987"/>
                  </a:lnTo>
                  <a:lnTo>
                    <a:pt x="711641" y="77808"/>
                  </a:lnTo>
                  <a:lnTo>
                    <a:pt x="746779" y="104037"/>
                  </a:lnTo>
                  <a:lnTo>
                    <a:pt x="779192" y="133445"/>
                  </a:lnTo>
                  <a:lnTo>
                    <a:pt x="808651" y="165802"/>
                  </a:lnTo>
                  <a:lnTo>
                    <a:pt x="834926" y="200880"/>
                  </a:lnTo>
                  <a:lnTo>
                    <a:pt x="857788" y="238451"/>
                  </a:lnTo>
                  <a:lnTo>
                    <a:pt x="877008" y="278284"/>
                  </a:lnTo>
                  <a:lnTo>
                    <a:pt x="892356" y="320152"/>
                  </a:lnTo>
                  <a:lnTo>
                    <a:pt x="903603" y="363826"/>
                  </a:lnTo>
                  <a:lnTo>
                    <a:pt x="910519" y="409077"/>
                  </a:lnTo>
                  <a:lnTo>
                    <a:pt x="912876" y="455676"/>
                  </a:lnTo>
                  <a:lnTo>
                    <a:pt x="910519" y="502266"/>
                  </a:lnTo>
                  <a:lnTo>
                    <a:pt x="903603" y="547510"/>
                  </a:lnTo>
                  <a:lnTo>
                    <a:pt x="892356" y="591180"/>
                  </a:lnTo>
                  <a:lnTo>
                    <a:pt x="877008" y="633045"/>
                  </a:lnTo>
                  <a:lnTo>
                    <a:pt x="857788" y="672878"/>
                  </a:lnTo>
                  <a:lnTo>
                    <a:pt x="834926" y="710448"/>
                  </a:lnTo>
                  <a:lnTo>
                    <a:pt x="808651" y="745528"/>
                  </a:lnTo>
                  <a:lnTo>
                    <a:pt x="779192" y="777887"/>
                  </a:lnTo>
                  <a:lnTo>
                    <a:pt x="746779" y="807297"/>
                  </a:lnTo>
                  <a:lnTo>
                    <a:pt x="711641" y="833529"/>
                  </a:lnTo>
                  <a:lnTo>
                    <a:pt x="674008" y="856354"/>
                  </a:lnTo>
                  <a:lnTo>
                    <a:pt x="634109" y="875542"/>
                  </a:lnTo>
                  <a:lnTo>
                    <a:pt x="592172" y="890865"/>
                  </a:lnTo>
                  <a:lnTo>
                    <a:pt x="548429" y="902094"/>
                  </a:lnTo>
                  <a:lnTo>
                    <a:pt x="503107" y="908999"/>
                  </a:lnTo>
                  <a:lnTo>
                    <a:pt x="456437" y="911352"/>
                  </a:lnTo>
                  <a:lnTo>
                    <a:pt x="409768" y="908999"/>
                  </a:lnTo>
                  <a:lnTo>
                    <a:pt x="364446" y="902094"/>
                  </a:lnTo>
                  <a:lnTo>
                    <a:pt x="320703" y="890865"/>
                  </a:lnTo>
                  <a:lnTo>
                    <a:pt x="278766" y="875542"/>
                  </a:lnTo>
                  <a:lnTo>
                    <a:pt x="238867" y="856354"/>
                  </a:lnTo>
                  <a:lnTo>
                    <a:pt x="201234" y="833529"/>
                  </a:lnTo>
                  <a:lnTo>
                    <a:pt x="166096" y="807297"/>
                  </a:lnTo>
                  <a:lnTo>
                    <a:pt x="133683" y="777887"/>
                  </a:lnTo>
                  <a:lnTo>
                    <a:pt x="104224" y="745528"/>
                  </a:lnTo>
                  <a:lnTo>
                    <a:pt x="77949" y="710448"/>
                  </a:lnTo>
                  <a:lnTo>
                    <a:pt x="55087" y="672878"/>
                  </a:lnTo>
                  <a:lnTo>
                    <a:pt x="35867" y="633045"/>
                  </a:lnTo>
                  <a:lnTo>
                    <a:pt x="20519" y="591180"/>
                  </a:lnTo>
                  <a:lnTo>
                    <a:pt x="9272" y="547510"/>
                  </a:lnTo>
                  <a:lnTo>
                    <a:pt x="2356" y="502266"/>
                  </a:lnTo>
                  <a:lnTo>
                    <a:pt x="0" y="455676"/>
                  </a:lnTo>
                  <a:close/>
                </a:path>
              </a:pathLst>
            </a:custGeom>
            <a:ln w="28956">
              <a:solidFill>
                <a:srgbClr val="FF0000"/>
              </a:solidFill>
            </a:ln>
          </p:spPr>
          <p:txBody>
            <a:bodyPr wrap="square" lIns="0" tIns="0" rIns="0" bIns="0" rtlCol="0"/>
            <a:lstStyle/>
            <a:p>
              <a:endParaRPr/>
            </a:p>
          </p:txBody>
        </p:sp>
      </p:grpSp>
      <p:sp>
        <p:nvSpPr>
          <p:cNvPr id="9" name="object 9"/>
          <p:cNvSpPr txBox="1"/>
          <p:nvPr/>
        </p:nvSpPr>
        <p:spPr>
          <a:xfrm>
            <a:off x="7094590" y="4914720"/>
            <a:ext cx="697230" cy="544195"/>
          </a:xfrm>
          <a:prstGeom prst="rect">
            <a:avLst/>
          </a:prstGeom>
        </p:spPr>
        <p:txBody>
          <a:bodyPr vert="horz" wrap="square" lIns="0" tIns="12700" rIns="0" bIns="0" rtlCol="0">
            <a:spAutoFit/>
          </a:bodyPr>
          <a:lstStyle/>
          <a:p>
            <a:pPr marL="12700">
              <a:lnSpc>
                <a:spcPct val="100000"/>
              </a:lnSpc>
              <a:spcBef>
                <a:spcPts val="100"/>
              </a:spcBef>
            </a:pPr>
            <a:r>
              <a:rPr sz="3400" spc="-330" dirty="0">
                <a:latin typeface="Symbol"/>
                <a:cs typeface="Symbol"/>
              </a:rPr>
              <a:t></a:t>
            </a:r>
            <a:r>
              <a:rPr sz="2550" i="1" spc="50" dirty="0">
                <a:latin typeface="Times New Roman"/>
                <a:cs typeface="Times New Roman"/>
              </a:rPr>
              <a:t>a</a:t>
            </a:r>
            <a:r>
              <a:rPr sz="2550" spc="5" dirty="0">
                <a:latin typeface="Times New Roman"/>
                <a:cs typeface="Times New Roman"/>
              </a:rPr>
              <a:t>,</a:t>
            </a:r>
            <a:r>
              <a:rPr sz="2550" spc="-400" dirty="0">
                <a:latin typeface="Times New Roman"/>
                <a:cs typeface="Times New Roman"/>
              </a:rPr>
              <a:t> </a:t>
            </a:r>
            <a:r>
              <a:rPr sz="2550" i="1" spc="130" dirty="0">
                <a:latin typeface="Times New Roman"/>
                <a:cs typeface="Times New Roman"/>
              </a:rPr>
              <a:t>b</a:t>
            </a:r>
            <a:r>
              <a:rPr sz="3400" spc="-285" dirty="0">
                <a:latin typeface="Symbol"/>
                <a:cs typeface="Symbol"/>
              </a:rPr>
              <a:t></a:t>
            </a:r>
            <a:endParaRPr sz="3400">
              <a:latin typeface="Symbol"/>
              <a:cs typeface="Symbol"/>
            </a:endParaRPr>
          </a:p>
        </p:txBody>
      </p:sp>
      <p:sp>
        <p:nvSpPr>
          <p:cNvPr id="10" name="object 10"/>
          <p:cNvSpPr txBox="1"/>
          <p:nvPr/>
        </p:nvSpPr>
        <p:spPr>
          <a:xfrm>
            <a:off x="6619043" y="2842116"/>
            <a:ext cx="127000" cy="267335"/>
          </a:xfrm>
          <a:prstGeom prst="rect">
            <a:avLst/>
          </a:prstGeom>
        </p:spPr>
        <p:txBody>
          <a:bodyPr vert="horz" wrap="square" lIns="0" tIns="17145" rIns="0" bIns="0" rtlCol="0">
            <a:spAutoFit/>
          </a:bodyPr>
          <a:lstStyle/>
          <a:p>
            <a:pPr marL="12700">
              <a:lnSpc>
                <a:spcPct val="100000"/>
              </a:lnSpc>
              <a:spcBef>
                <a:spcPts val="135"/>
              </a:spcBef>
            </a:pPr>
            <a:r>
              <a:rPr sz="1550" spc="20" dirty="0">
                <a:latin typeface="Times New Roman"/>
                <a:cs typeface="Times New Roman"/>
              </a:rPr>
              <a:t>2</a:t>
            </a:r>
            <a:endParaRPr sz="1550">
              <a:latin typeface="Times New Roman"/>
              <a:cs typeface="Times New Roman"/>
            </a:endParaRPr>
          </a:p>
        </p:txBody>
      </p:sp>
      <p:sp>
        <p:nvSpPr>
          <p:cNvPr id="11" name="object 11"/>
          <p:cNvSpPr txBox="1"/>
          <p:nvPr/>
        </p:nvSpPr>
        <p:spPr>
          <a:xfrm>
            <a:off x="5855149" y="3111873"/>
            <a:ext cx="127000" cy="267335"/>
          </a:xfrm>
          <a:prstGeom prst="rect">
            <a:avLst/>
          </a:prstGeom>
        </p:spPr>
        <p:txBody>
          <a:bodyPr vert="horz" wrap="square" lIns="0" tIns="17145" rIns="0" bIns="0" rtlCol="0">
            <a:spAutoFit/>
          </a:bodyPr>
          <a:lstStyle/>
          <a:p>
            <a:pPr marL="12700">
              <a:lnSpc>
                <a:spcPct val="100000"/>
              </a:lnSpc>
              <a:spcBef>
                <a:spcPts val="135"/>
              </a:spcBef>
            </a:pPr>
            <a:r>
              <a:rPr sz="1550" spc="20" dirty="0">
                <a:latin typeface="Times New Roman"/>
                <a:cs typeface="Times New Roman"/>
              </a:rPr>
              <a:t>2</a:t>
            </a:r>
            <a:endParaRPr sz="1550">
              <a:latin typeface="Times New Roman"/>
              <a:cs typeface="Times New Roman"/>
            </a:endParaRPr>
          </a:p>
        </p:txBody>
      </p:sp>
      <p:sp>
        <p:nvSpPr>
          <p:cNvPr id="12" name="object 12"/>
          <p:cNvSpPr txBox="1"/>
          <p:nvPr/>
        </p:nvSpPr>
        <p:spPr>
          <a:xfrm>
            <a:off x="4171181" y="2842116"/>
            <a:ext cx="127000" cy="267335"/>
          </a:xfrm>
          <a:prstGeom prst="rect">
            <a:avLst/>
          </a:prstGeom>
        </p:spPr>
        <p:txBody>
          <a:bodyPr vert="horz" wrap="square" lIns="0" tIns="17145" rIns="0" bIns="0" rtlCol="0">
            <a:spAutoFit/>
          </a:bodyPr>
          <a:lstStyle/>
          <a:p>
            <a:pPr marL="12700">
              <a:lnSpc>
                <a:spcPct val="100000"/>
              </a:lnSpc>
              <a:spcBef>
                <a:spcPts val="135"/>
              </a:spcBef>
            </a:pPr>
            <a:r>
              <a:rPr sz="1550" spc="20" dirty="0">
                <a:latin typeface="Times New Roman"/>
                <a:cs typeface="Times New Roman"/>
              </a:rPr>
              <a:t>1</a:t>
            </a:r>
            <a:endParaRPr sz="1550">
              <a:latin typeface="Times New Roman"/>
              <a:cs typeface="Times New Roman"/>
            </a:endParaRPr>
          </a:p>
        </p:txBody>
      </p:sp>
      <p:sp>
        <p:nvSpPr>
          <p:cNvPr id="13" name="object 13"/>
          <p:cNvSpPr txBox="1"/>
          <p:nvPr/>
        </p:nvSpPr>
        <p:spPr>
          <a:xfrm>
            <a:off x="3426266" y="3111873"/>
            <a:ext cx="127000" cy="267335"/>
          </a:xfrm>
          <a:prstGeom prst="rect">
            <a:avLst/>
          </a:prstGeom>
        </p:spPr>
        <p:txBody>
          <a:bodyPr vert="horz" wrap="square" lIns="0" tIns="17145" rIns="0" bIns="0" rtlCol="0">
            <a:spAutoFit/>
          </a:bodyPr>
          <a:lstStyle/>
          <a:p>
            <a:pPr marL="12700">
              <a:lnSpc>
                <a:spcPct val="100000"/>
              </a:lnSpc>
              <a:spcBef>
                <a:spcPts val="135"/>
              </a:spcBef>
            </a:pPr>
            <a:r>
              <a:rPr sz="1550" spc="20" dirty="0">
                <a:latin typeface="Times New Roman"/>
                <a:cs typeface="Times New Roman"/>
              </a:rPr>
              <a:t>1</a:t>
            </a:r>
            <a:endParaRPr sz="1550">
              <a:latin typeface="Times New Roman"/>
              <a:cs typeface="Times New Roman"/>
            </a:endParaRPr>
          </a:p>
        </p:txBody>
      </p:sp>
      <p:sp>
        <p:nvSpPr>
          <p:cNvPr id="14" name="object 14"/>
          <p:cNvSpPr txBox="1"/>
          <p:nvPr/>
        </p:nvSpPr>
        <p:spPr>
          <a:xfrm>
            <a:off x="5205936" y="2283686"/>
            <a:ext cx="1119505" cy="572770"/>
          </a:xfrm>
          <a:prstGeom prst="rect">
            <a:avLst/>
          </a:prstGeom>
        </p:spPr>
        <p:txBody>
          <a:bodyPr vert="horz" wrap="square" lIns="0" tIns="17780" rIns="0" bIns="0" rtlCol="0">
            <a:spAutoFit/>
          </a:bodyPr>
          <a:lstStyle/>
          <a:p>
            <a:pPr marL="12700">
              <a:lnSpc>
                <a:spcPct val="100000"/>
              </a:lnSpc>
              <a:spcBef>
                <a:spcPts val="140"/>
              </a:spcBef>
            </a:pPr>
            <a:r>
              <a:rPr sz="2700" u="heavy" spc="-15" dirty="0">
                <a:uFill>
                  <a:solidFill>
                    <a:srgbClr val="000000"/>
                  </a:solidFill>
                </a:uFill>
                <a:latin typeface="Symbol"/>
                <a:cs typeface="Symbol"/>
              </a:rPr>
              <a:t></a:t>
            </a:r>
            <a:r>
              <a:rPr sz="2700" u="heavy" spc="45" dirty="0">
                <a:uFill>
                  <a:solidFill>
                    <a:srgbClr val="000000"/>
                  </a:solidFill>
                </a:uFill>
                <a:latin typeface="Times New Roman"/>
                <a:cs typeface="Times New Roman"/>
              </a:rPr>
              <a:t>L</a:t>
            </a:r>
            <a:r>
              <a:rPr sz="3550" u="heavy" spc="-335" dirty="0">
                <a:uFill>
                  <a:solidFill>
                    <a:srgbClr val="000000"/>
                  </a:solidFill>
                </a:uFill>
                <a:latin typeface="Symbol"/>
                <a:cs typeface="Symbol"/>
              </a:rPr>
              <a:t></a:t>
            </a:r>
            <a:r>
              <a:rPr sz="2700" i="1" u="heavy" spc="55" dirty="0">
                <a:uFill>
                  <a:solidFill>
                    <a:srgbClr val="000000"/>
                  </a:solidFill>
                </a:uFill>
                <a:latin typeface="Times New Roman"/>
                <a:cs typeface="Times New Roman"/>
              </a:rPr>
              <a:t>a</a:t>
            </a:r>
            <a:r>
              <a:rPr sz="2700" u="heavy" spc="5" dirty="0">
                <a:uFill>
                  <a:solidFill>
                    <a:srgbClr val="000000"/>
                  </a:solidFill>
                </a:uFill>
                <a:latin typeface="Times New Roman"/>
                <a:cs typeface="Times New Roman"/>
              </a:rPr>
              <a:t>,</a:t>
            </a:r>
            <a:r>
              <a:rPr sz="2700" u="heavy" spc="-420" dirty="0">
                <a:uFill>
                  <a:solidFill>
                    <a:srgbClr val="000000"/>
                  </a:solidFill>
                </a:uFill>
                <a:latin typeface="Times New Roman"/>
                <a:cs typeface="Times New Roman"/>
              </a:rPr>
              <a:t> </a:t>
            </a:r>
            <a:r>
              <a:rPr sz="2700" i="1" u="heavy" spc="140" dirty="0">
                <a:uFill>
                  <a:solidFill>
                    <a:srgbClr val="000000"/>
                  </a:solidFill>
                </a:uFill>
                <a:latin typeface="Times New Roman"/>
                <a:cs typeface="Times New Roman"/>
              </a:rPr>
              <a:t>b</a:t>
            </a:r>
            <a:r>
              <a:rPr sz="3550" u="heavy" spc="-290" dirty="0">
                <a:uFill>
                  <a:solidFill>
                    <a:srgbClr val="000000"/>
                  </a:solidFill>
                </a:uFill>
                <a:latin typeface="Symbol"/>
                <a:cs typeface="Symbol"/>
              </a:rPr>
              <a:t></a:t>
            </a:r>
            <a:endParaRPr sz="3550">
              <a:latin typeface="Symbol"/>
              <a:cs typeface="Symbol"/>
            </a:endParaRPr>
          </a:p>
        </p:txBody>
      </p:sp>
      <p:sp>
        <p:nvSpPr>
          <p:cNvPr id="15" name="object 15"/>
          <p:cNvSpPr txBox="1"/>
          <p:nvPr/>
        </p:nvSpPr>
        <p:spPr>
          <a:xfrm>
            <a:off x="2769843" y="2283686"/>
            <a:ext cx="1119505" cy="572770"/>
          </a:xfrm>
          <a:prstGeom prst="rect">
            <a:avLst/>
          </a:prstGeom>
        </p:spPr>
        <p:txBody>
          <a:bodyPr vert="horz" wrap="square" lIns="0" tIns="17780" rIns="0" bIns="0" rtlCol="0">
            <a:spAutoFit/>
          </a:bodyPr>
          <a:lstStyle/>
          <a:p>
            <a:pPr marL="12700">
              <a:lnSpc>
                <a:spcPct val="100000"/>
              </a:lnSpc>
              <a:spcBef>
                <a:spcPts val="140"/>
              </a:spcBef>
            </a:pPr>
            <a:r>
              <a:rPr sz="2700" u="heavy" spc="-15" dirty="0">
                <a:uFill>
                  <a:solidFill>
                    <a:srgbClr val="000000"/>
                  </a:solidFill>
                </a:uFill>
                <a:latin typeface="Symbol"/>
                <a:cs typeface="Symbol"/>
              </a:rPr>
              <a:t></a:t>
            </a:r>
            <a:r>
              <a:rPr sz="2700" u="heavy" spc="45" dirty="0">
                <a:uFill>
                  <a:solidFill>
                    <a:srgbClr val="000000"/>
                  </a:solidFill>
                </a:uFill>
                <a:latin typeface="Times New Roman"/>
                <a:cs typeface="Times New Roman"/>
              </a:rPr>
              <a:t>L</a:t>
            </a:r>
            <a:r>
              <a:rPr sz="3550" u="heavy" spc="-335" dirty="0">
                <a:uFill>
                  <a:solidFill>
                    <a:srgbClr val="000000"/>
                  </a:solidFill>
                </a:uFill>
                <a:latin typeface="Symbol"/>
                <a:cs typeface="Symbol"/>
              </a:rPr>
              <a:t></a:t>
            </a:r>
            <a:r>
              <a:rPr sz="2700" i="1" u="heavy" spc="55" dirty="0">
                <a:uFill>
                  <a:solidFill>
                    <a:srgbClr val="000000"/>
                  </a:solidFill>
                </a:uFill>
                <a:latin typeface="Times New Roman"/>
                <a:cs typeface="Times New Roman"/>
              </a:rPr>
              <a:t>a</a:t>
            </a:r>
            <a:r>
              <a:rPr sz="2700" u="heavy" spc="5" dirty="0">
                <a:uFill>
                  <a:solidFill>
                    <a:srgbClr val="000000"/>
                  </a:solidFill>
                </a:uFill>
                <a:latin typeface="Times New Roman"/>
                <a:cs typeface="Times New Roman"/>
              </a:rPr>
              <a:t>,</a:t>
            </a:r>
            <a:r>
              <a:rPr sz="2700" u="heavy" spc="-420" dirty="0">
                <a:uFill>
                  <a:solidFill>
                    <a:srgbClr val="000000"/>
                  </a:solidFill>
                </a:uFill>
                <a:latin typeface="Times New Roman"/>
                <a:cs typeface="Times New Roman"/>
              </a:rPr>
              <a:t> </a:t>
            </a:r>
            <a:r>
              <a:rPr sz="2700" i="1" u="heavy" spc="140" dirty="0">
                <a:uFill>
                  <a:solidFill>
                    <a:srgbClr val="000000"/>
                  </a:solidFill>
                </a:uFill>
                <a:latin typeface="Times New Roman"/>
                <a:cs typeface="Times New Roman"/>
              </a:rPr>
              <a:t>b</a:t>
            </a:r>
            <a:r>
              <a:rPr sz="3550" u="heavy" spc="-290" dirty="0">
                <a:uFill>
                  <a:solidFill>
                    <a:srgbClr val="000000"/>
                  </a:solidFill>
                </a:uFill>
                <a:latin typeface="Symbol"/>
                <a:cs typeface="Symbol"/>
              </a:rPr>
              <a:t></a:t>
            </a:r>
            <a:endParaRPr sz="3550">
              <a:latin typeface="Symbol"/>
              <a:cs typeface="Symbol"/>
            </a:endParaRPr>
          </a:p>
        </p:txBody>
      </p:sp>
      <p:sp>
        <p:nvSpPr>
          <p:cNvPr id="16" name="object 16"/>
          <p:cNvSpPr txBox="1"/>
          <p:nvPr/>
        </p:nvSpPr>
        <p:spPr>
          <a:xfrm>
            <a:off x="5485860" y="2862822"/>
            <a:ext cx="490855" cy="462915"/>
          </a:xfrm>
          <a:prstGeom prst="rect">
            <a:avLst/>
          </a:prstGeom>
        </p:spPr>
        <p:txBody>
          <a:bodyPr vert="horz" wrap="square" lIns="0" tIns="14604" rIns="0" bIns="0" rtlCol="0">
            <a:spAutoFit/>
          </a:bodyPr>
          <a:lstStyle/>
          <a:p>
            <a:pPr marL="12700">
              <a:lnSpc>
                <a:spcPct val="100000"/>
              </a:lnSpc>
              <a:spcBef>
                <a:spcPts val="114"/>
              </a:spcBef>
            </a:pPr>
            <a:r>
              <a:rPr sz="2700" spc="-140" dirty="0">
                <a:latin typeface="Symbol"/>
                <a:cs typeface="Symbol"/>
              </a:rPr>
              <a:t></a:t>
            </a:r>
            <a:r>
              <a:rPr sz="2850" spc="-140" dirty="0">
                <a:latin typeface="Symbol"/>
                <a:cs typeface="Symbol"/>
              </a:rPr>
              <a:t></a:t>
            </a:r>
            <a:endParaRPr sz="2850">
              <a:latin typeface="Symbol"/>
              <a:cs typeface="Symbol"/>
            </a:endParaRPr>
          </a:p>
        </p:txBody>
      </p:sp>
      <p:sp>
        <p:nvSpPr>
          <p:cNvPr id="17" name="object 17"/>
          <p:cNvSpPr txBox="1"/>
          <p:nvPr/>
        </p:nvSpPr>
        <p:spPr>
          <a:xfrm>
            <a:off x="3967001" y="2501310"/>
            <a:ext cx="3413760" cy="572770"/>
          </a:xfrm>
          <a:prstGeom prst="rect">
            <a:avLst/>
          </a:prstGeom>
        </p:spPr>
        <p:txBody>
          <a:bodyPr vert="horz" wrap="square" lIns="0" tIns="17780" rIns="0" bIns="0" rtlCol="0">
            <a:spAutoFit/>
          </a:bodyPr>
          <a:lstStyle/>
          <a:p>
            <a:pPr marL="12700">
              <a:lnSpc>
                <a:spcPct val="100000"/>
              </a:lnSpc>
              <a:spcBef>
                <a:spcPts val="140"/>
              </a:spcBef>
              <a:tabLst>
                <a:tab pos="2386965" algn="l"/>
              </a:tabLst>
            </a:pPr>
            <a:r>
              <a:rPr sz="2850" spc="-65" dirty="0">
                <a:latin typeface="Symbol"/>
                <a:cs typeface="Symbol"/>
              </a:rPr>
              <a:t></a:t>
            </a:r>
            <a:r>
              <a:rPr sz="2850" spc="-325" dirty="0">
                <a:latin typeface="Times New Roman"/>
                <a:cs typeface="Times New Roman"/>
              </a:rPr>
              <a:t> </a:t>
            </a:r>
            <a:r>
              <a:rPr sz="2700" spc="15" dirty="0">
                <a:latin typeface="Symbol"/>
                <a:cs typeface="Symbol"/>
              </a:rPr>
              <a:t></a:t>
            </a:r>
            <a:r>
              <a:rPr sz="2700" spc="-215" dirty="0">
                <a:latin typeface="Times New Roman"/>
                <a:cs typeface="Times New Roman"/>
              </a:rPr>
              <a:t> </a:t>
            </a:r>
            <a:r>
              <a:rPr sz="2700" i="1" spc="180" dirty="0">
                <a:latin typeface="Times New Roman"/>
                <a:cs typeface="Times New Roman"/>
              </a:rPr>
              <a:t>a</a:t>
            </a:r>
            <a:r>
              <a:rPr sz="3550" spc="-50" dirty="0">
                <a:latin typeface="Symbol"/>
                <a:cs typeface="Symbol"/>
              </a:rPr>
              <a:t></a:t>
            </a:r>
            <a:r>
              <a:rPr sz="2700" spc="15" dirty="0">
                <a:latin typeface="Symbol"/>
                <a:cs typeface="Symbol"/>
              </a:rPr>
              <a:t></a:t>
            </a:r>
            <a:r>
              <a:rPr sz="2700" dirty="0">
                <a:latin typeface="Times New Roman"/>
                <a:cs typeface="Times New Roman"/>
              </a:rPr>
              <a:t>	</a:t>
            </a:r>
            <a:r>
              <a:rPr sz="3550" spc="-790" dirty="0">
                <a:latin typeface="Symbol"/>
                <a:cs typeface="Symbol"/>
              </a:rPr>
              <a:t></a:t>
            </a:r>
            <a:r>
              <a:rPr sz="2850" spc="-65" dirty="0">
                <a:latin typeface="Symbol"/>
                <a:cs typeface="Symbol"/>
              </a:rPr>
              <a:t></a:t>
            </a:r>
            <a:r>
              <a:rPr sz="2850" spc="60" dirty="0">
                <a:latin typeface="Times New Roman"/>
                <a:cs typeface="Times New Roman"/>
              </a:rPr>
              <a:t> </a:t>
            </a:r>
            <a:r>
              <a:rPr sz="2700" spc="15" dirty="0">
                <a:latin typeface="Symbol"/>
                <a:cs typeface="Symbol"/>
              </a:rPr>
              <a:t></a:t>
            </a:r>
            <a:r>
              <a:rPr sz="2700" spc="-300" dirty="0">
                <a:latin typeface="Times New Roman"/>
                <a:cs typeface="Times New Roman"/>
              </a:rPr>
              <a:t> </a:t>
            </a:r>
            <a:r>
              <a:rPr sz="2700" i="1" spc="140" dirty="0">
                <a:latin typeface="Times New Roman"/>
                <a:cs typeface="Times New Roman"/>
              </a:rPr>
              <a:t>b</a:t>
            </a:r>
            <a:r>
              <a:rPr sz="3550" spc="-290" dirty="0">
                <a:latin typeface="Symbol"/>
                <a:cs typeface="Symbol"/>
              </a:rPr>
              <a:t></a:t>
            </a:r>
            <a:endParaRPr sz="3550">
              <a:latin typeface="Symbol"/>
              <a:cs typeface="Symbol"/>
            </a:endParaRPr>
          </a:p>
        </p:txBody>
      </p:sp>
      <p:sp>
        <p:nvSpPr>
          <p:cNvPr id="18" name="object 18"/>
          <p:cNvSpPr txBox="1"/>
          <p:nvPr/>
        </p:nvSpPr>
        <p:spPr>
          <a:xfrm>
            <a:off x="3068709" y="2862822"/>
            <a:ext cx="501650" cy="462915"/>
          </a:xfrm>
          <a:prstGeom prst="rect">
            <a:avLst/>
          </a:prstGeom>
        </p:spPr>
        <p:txBody>
          <a:bodyPr vert="horz" wrap="square" lIns="0" tIns="14604" rIns="0" bIns="0" rtlCol="0">
            <a:spAutoFit/>
          </a:bodyPr>
          <a:lstStyle/>
          <a:p>
            <a:pPr marL="12700">
              <a:lnSpc>
                <a:spcPct val="100000"/>
              </a:lnSpc>
              <a:spcBef>
                <a:spcPts val="114"/>
              </a:spcBef>
            </a:pPr>
            <a:r>
              <a:rPr sz="2700" spc="-100" dirty="0">
                <a:latin typeface="Symbol"/>
                <a:cs typeface="Symbol"/>
              </a:rPr>
              <a:t></a:t>
            </a:r>
            <a:r>
              <a:rPr sz="2850" spc="-100" dirty="0">
                <a:latin typeface="Symbol"/>
                <a:cs typeface="Symbol"/>
              </a:rPr>
              <a:t></a:t>
            </a:r>
            <a:endParaRPr sz="2850">
              <a:latin typeface="Symbol"/>
              <a:cs typeface="Symbol"/>
            </a:endParaRPr>
          </a:p>
        </p:txBody>
      </p:sp>
      <p:sp>
        <p:nvSpPr>
          <p:cNvPr id="19" name="object 19"/>
          <p:cNvSpPr txBox="1"/>
          <p:nvPr/>
        </p:nvSpPr>
        <p:spPr>
          <a:xfrm>
            <a:off x="568507" y="2501310"/>
            <a:ext cx="3476625" cy="572770"/>
          </a:xfrm>
          <a:prstGeom prst="rect">
            <a:avLst/>
          </a:prstGeom>
        </p:spPr>
        <p:txBody>
          <a:bodyPr vert="horz" wrap="square" lIns="0" tIns="17780" rIns="0" bIns="0" rtlCol="0">
            <a:spAutoFit/>
          </a:bodyPr>
          <a:lstStyle/>
          <a:p>
            <a:pPr marL="12700">
              <a:lnSpc>
                <a:spcPct val="100000"/>
              </a:lnSpc>
              <a:spcBef>
                <a:spcPts val="140"/>
              </a:spcBef>
              <a:tabLst>
                <a:tab pos="3349625" algn="l"/>
              </a:tabLst>
            </a:pPr>
            <a:r>
              <a:rPr sz="2700" spc="45" dirty="0">
                <a:latin typeface="Times New Roman"/>
                <a:cs typeface="Times New Roman"/>
              </a:rPr>
              <a:t>L</a:t>
            </a:r>
            <a:r>
              <a:rPr sz="3550" spc="-705" dirty="0">
                <a:latin typeface="Symbol"/>
                <a:cs typeface="Symbol"/>
              </a:rPr>
              <a:t></a:t>
            </a:r>
            <a:r>
              <a:rPr sz="2850" spc="-615" dirty="0">
                <a:latin typeface="Symbol"/>
                <a:cs typeface="Symbol"/>
              </a:rPr>
              <a:t></a:t>
            </a:r>
            <a:r>
              <a:rPr sz="3550" spc="-290" dirty="0">
                <a:latin typeface="Symbol"/>
                <a:cs typeface="Symbol"/>
              </a:rPr>
              <a:t></a:t>
            </a:r>
            <a:r>
              <a:rPr sz="3550" spc="-480" dirty="0">
                <a:latin typeface="Times New Roman"/>
                <a:cs typeface="Times New Roman"/>
              </a:rPr>
              <a:t> </a:t>
            </a:r>
            <a:r>
              <a:rPr sz="2700" spc="15" dirty="0">
                <a:latin typeface="Symbol"/>
                <a:cs typeface="Symbol"/>
              </a:rPr>
              <a:t></a:t>
            </a:r>
            <a:r>
              <a:rPr sz="2700" spc="-45" dirty="0">
                <a:latin typeface="Times New Roman"/>
                <a:cs typeface="Times New Roman"/>
              </a:rPr>
              <a:t> </a:t>
            </a:r>
            <a:r>
              <a:rPr sz="2700" spc="45" dirty="0">
                <a:latin typeface="Times New Roman"/>
                <a:cs typeface="Times New Roman"/>
              </a:rPr>
              <a:t>L</a:t>
            </a:r>
            <a:r>
              <a:rPr sz="3550" spc="-335" dirty="0">
                <a:latin typeface="Symbol"/>
                <a:cs typeface="Symbol"/>
              </a:rPr>
              <a:t></a:t>
            </a:r>
            <a:r>
              <a:rPr sz="2700" i="1" spc="55" dirty="0">
                <a:latin typeface="Times New Roman"/>
                <a:cs typeface="Times New Roman"/>
              </a:rPr>
              <a:t>a</a:t>
            </a:r>
            <a:r>
              <a:rPr sz="2700" spc="5" dirty="0">
                <a:latin typeface="Times New Roman"/>
                <a:cs typeface="Times New Roman"/>
              </a:rPr>
              <a:t>,</a:t>
            </a:r>
            <a:r>
              <a:rPr sz="2700" spc="-420" dirty="0">
                <a:latin typeface="Times New Roman"/>
                <a:cs typeface="Times New Roman"/>
              </a:rPr>
              <a:t> </a:t>
            </a:r>
            <a:r>
              <a:rPr sz="2700" i="1" spc="140" dirty="0">
                <a:latin typeface="Times New Roman"/>
                <a:cs typeface="Times New Roman"/>
              </a:rPr>
              <a:t>b</a:t>
            </a:r>
            <a:r>
              <a:rPr sz="3550" spc="-50" dirty="0">
                <a:latin typeface="Symbol"/>
                <a:cs typeface="Symbol"/>
              </a:rPr>
              <a:t></a:t>
            </a:r>
            <a:r>
              <a:rPr sz="2700" spc="15" dirty="0">
                <a:latin typeface="Symbol"/>
                <a:cs typeface="Symbol"/>
              </a:rPr>
              <a:t></a:t>
            </a:r>
            <a:r>
              <a:rPr sz="2700" dirty="0">
                <a:latin typeface="Times New Roman"/>
                <a:cs typeface="Times New Roman"/>
              </a:rPr>
              <a:t>	</a:t>
            </a:r>
            <a:r>
              <a:rPr sz="3550" spc="-290" dirty="0">
                <a:latin typeface="Symbol"/>
                <a:cs typeface="Symbol"/>
              </a:rPr>
              <a:t></a:t>
            </a:r>
            <a:endParaRPr sz="3550">
              <a:latin typeface="Symbol"/>
              <a:cs typeface="Symbol"/>
            </a:endParaRPr>
          </a:p>
        </p:txBody>
      </p:sp>
      <p:sp>
        <p:nvSpPr>
          <p:cNvPr id="20" name="object 20"/>
          <p:cNvSpPr txBox="1"/>
          <p:nvPr/>
        </p:nvSpPr>
        <p:spPr>
          <a:xfrm>
            <a:off x="607568" y="1524761"/>
            <a:ext cx="5963920" cy="746760"/>
          </a:xfrm>
          <a:prstGeom prst="rect">
            <a:avLst/>
          </a:prstGeom>
        </p:spPr>
        <p:txBody>
          <a:bodyPr vert="horz" wrap="square" lIns="0" tIns="12700" rIns="0" bIns="0" rtlCol="0">
            <a:spAutoFit/>
          </a:bodyPr>
          <a:lstStyle/>
          <a:p>
            <a:pPr marL="12700">
              <a:lnSpc>
                <a:spcPts val="2840"/>
              </a:lnSpc>
              <a:spcBef>
                <a:spcPts val="100"/>
              </a:spcBef>
            </a:pPr>
            <a:r>
              <a:rPr sz="2400" dirty="0">
                <a:solidFill>
                  <a:srgbClr val="0000FF"/>
                </a:solidFill>
                <a:latin typeface="Calibri"/>
                <a:cs typeface="Calibri"/>
              </a:rPr>
              <a:t>Based</a:t>
            </a:r>
            <a:r>
              <a:rPr sz="2400" spc="-20" dirty="0">
                <a:solidFill>
                  <a:srgbClr val="0000FF"/>
                </a:solidFill>
                <a:latin typeface="Calibri"/>
                <a:cs typeface="Calibri"/>
              </a:rPr>
              <a:t> </a:t>
            </a:r>
            <a:r>
              <a:rPr sz="2400" spc="-5" dirty="0">
                <a:solidFill>
                  <a:srgbClr val="0000FF"/>
                </a:solidFill>
                <a:latin typeface="Calibri"/>
                <a:cs typeface="Calibri"/>
              </a:rPr>
              <a:t>on</a:t>
            </a:r>
            <a:r>
              <a:rPr sz="2400" spc="-20" dirty="0">
                <a:solidFill>
                  <a:srgbClr val="0000FF"/>
                </a:solidFill>
                <a:latin typeface="Calibri"/>
                <a:cs typeface="Calibri"/>
              </a:rPr>
              <a:t> </a:t>
            </a:r>
            <a:r>
              <a:rPr sz="2400" spc="-45" dirty="0">
                <a:solidFill>
                  <a:srgbClr val="0000FF"/>
                </a:solidFill>
                <a:latin typeface="Calibri"/>
                <a:cs typeface="Calibri"/>
              </a:rPr>
              <a:t>Taylor</a:t>
            </a:r>
            <a:r>
              <a:rPr sz="2400" spc="-5" dirty="0">
                <a:solidFill>
                  <a:srgbClr val="0000FF"/>
                </a:solidFill>
                <a:latin typeface="Calibri"/>
                <a:cs typeface="Calibri"/>
              </a:rPr>
              <a:t> Series:</a:t>
            </a:r>
            <a:endParaRPr sz="2400">
              <a:latin typeface="Calibri"/>
              <a:cs typeface="Calibri"/>
            </a:endParaRPr>
          </a:p>
          <a:p>
            <a:pPr marL="12700">
              <a:lnSpc>
                <a:spcPts val="2840"/>
              </a:lnSpc>
            </a:pPr>
            <a:r>
              <a:rPr sz="2400" dirty="0">
                <a:solidFill>
                  <a:srgbClr val="FF0000"/>
                </a:solidFill>
                <a:latin typeface="Calibri"/>
                <a:cs typeface="Calibri"/>
              </a:rPr>
              <a:t>If</a:t>
            </a:r>
            <a:r>
              <a:rPr sz="2400" spc="-20" dirty="0">
                <a:solidFill>
                  <a:srgbClr val="FF0000"/>
                </a:solidFill>
                <a:latin typeface="Calibri"/>
                <a:cs typeface="Calibri"/>
              </a:rPr>
              <a:t> </a:t>
            </a:r>
            <a:r>
              <a:rPr sz="2400" dirty="0">
                <a:solidFill>
                  <a:srgbClr val="FF0000"/>
                </a:solidFill>
                <a:latin typeface="Calibri"/>
                <a:cs typeface="Calibri"/>
              </a:rPr>
              <a:t>the</a:t>
            </a:r>
            <a:r>
              <a:rPr sz="2400" spc="-5" dirty="0">
                <a:solidFill>
                  <a:srgbClr val="FF0000"/>
                </a:solidFill>
                <a:latin typeface="Calibri"/>
                <a:cs typeface="Calibri"/>
              </a:rPr>
              <a:t> </a:t>
            </a:r>
            <a:r>
              <a:rPr sz="2400" spc="-15" dirty="0">
                <a:solidFill>
                  <a:srgbClr val="FF0000"/>
                </a:solidFill>
                <a:latin typeface="Calibri"/>
                <a:cs typeface="Calibri"/>
              </a:rPr>
              <a:t>red</a:t>
            </a:r>
            <a:r>
              <a:rPr sz="2400" spc="-5" dirty="0">
                <a:solidFill>
                  <a:srgbClr val="FF0000"/>
                </a:solidFill>
                <a:latin typeface="Calibri"/>
                <a:cs typeface="Calibri"/>
              </a:rPr>
              <a:t> circle</a:t>
            </a:r>
            <a:r>
              <a:rPr sz="2400" spc="-25" dirty="0">
                <a:solidFill>
                  <a:srgbClr val="FF0000"/>
                </a:solidFill>
                <a:latin typeface="Calibri"/>
                <a:cs typeface="Calibri"/>
              </a:rPr>
              <a:t> </a:t>
            </a:r>
            <a:r>
              <a:rPr sz="2400" dirty="0">
                <a:solidFill>
                  <a:srgbClr val="FF0000"/>
                </a:solidFill>
                <a:latin typeface="Calibri"/>
                <a:cs typeface="Calibri"/>
              </a:rPr>
              <a:t>is</a:t>
            </a:r>
            <a:r>
              <a:rPr sz="2400" spc="-15" dirty="0">
                <a:solidFill>
                  <a:srgbClr val="FF0000"/>
                </a:solidFill>
                <a:latin typeface="Calibri"/>
                <a:cs typeface="Calibri"/>
              </a:rPr>
              <a:t> </a:t>
            </a:r>
            <a:r>
              <a:rPr sz="2400" b="1" i="1" u="heavy" spc="-5" dirty="0">
                <a:solidFill>
                  <a:srgbClr val="FF0000"/>
                </a:solidFill>
                <a:uFill>
                  <a:solidFill>
                    <a:srgbClr val="FF0000"/>
                  </a:solidFill>
                </a:uFill>
                <a:latin typeface="Calibri"/>
                <a:cs typeface="Calibri"/>
              </a:rPr>
              <a:t>small</a:t>
            </a:r>
            <a:r>
              <a:rPr sz="2400" b="1" i="1" u="heavy" spc="-35" dirty="0">
                <a:solidFill>
                  <a:srgbClr val="FF0000"/>
                </a:solidFill>
                <a:uFill>
                  <a:solidFill>
                    <a:srgbClr val="FF0000"/>
                  </a:solidFill>
                </a:uFill>
                <a:latin typeface="Calibri"/>
                <a:cs typeface="Calibri"/>
              </a:rPr>
              <a:t> </a:t>
            </a:r>
            <a:r>
              <a:rPr sz="2400" b="1" i="1" u="heavy" spc="-5" dirty="0">
                <a:solidFill>
                  <a:srgbClr val="FF0000"/>
                </a:solidFill>
                <a:uFill>
                  <a:solidFill>
                    <a:srgbClr val="FF0000"/>
                  </a:solidFill>
                </a:uFill>
                <a:latin typeface="Calibri"/>
                <a:cs typeface="Calibri"/>
              </a:rPr>
              <a:t>enough</a:t>
            </a:r>
            <a:r>
              <a:rPr sz="2400" spc="-5" dirty="0">
                <a:solidFill>
                  <a:srgbClr val="FF0000"/>
                </a:solidFill>
                <a:latin typeface="Calibri"/>
                <a:cs typeface="Calibri"/>
              </a:rPr>
              <a:t>, </a:t>
            </a:r>
            <a:r>
              <a:rPr sz="2400" dirty="0">
                <a:solidFill>
                  <a:srgbClr val="FF0000"/>
                </a:solidFill>
                <a:latin typeface="Calibri"/>
                <a:cs typeface="Calibri"/>
              </a:rPr>
              <a:t>in</a:t>
            </a:r>
            <a:r>
              <a:rPr sz="2400" spc="-15" dirty="0">
                <a:solidFill>
                  <a:srgbClr val="FF0000"/>
                </a:solidFill>
                <a:latin typeface="Calibri"/>
                <a:cs typeface="Calibri"/>
              </a:rPr>
              <a:t> </a:t>
            </a:r>
            <a:r>
              <a:rPr sz="2400" dirty="0">
                <a:solidFill>
                  <a:srgbClr val="FF0000"/>
                </a:solidFill>
                <a:latin typeface="Calibri"/>
                <a:cs typeface="Calibri"/>
              </a:rPr>
              <a:t>the</a:t>
            </a:r>
            <a:r>
              <a:rPr sz="2400" spc="-5" dirty="0">
                <a:solidFill>
                  <a:srgbClr val="FF0000"/>
                </a:solidFill>
                <a:latin typeface="Calibri"/>
                <a:cs typeface="Calibri"/>
              </a:rPr>
              <a:t> </a:t>
            </a:r>
            <a:r>
              <a:rPr sz="2400" spc="-15" dirty="0">
                <a:solidFill>
                  <a:srgbClr val="FF0000"/>
                </a:solidFill>
                <a:latin typeface="Calibri"/>
                <a:cs typeface="Calibri"/>
              </a:rPr>
              <a:t>red</a:t>
            </a:r>
            <a:r>
              <a:rPr sz="2400" spc="-5" dirty="0">
                <a:solidFill>
                  <a:srgbClr val="FF0000"/>
                </a:solidFill>
                <a:latin typeface="Calibri"/>
                <a:cs typeface="Calibri"/>
              </a:rPr>
              <a:t> circle</a:t>
            </a:r>
            <a:endParaRPr sz="2400">
              <a:latin typeface="Calibri"/>
              <a:cs typeface="Calibri"/>
            </a:endParaRPr>
          </a:p>
        </p:txBody>
      </p:sp>
      <p:sp>
        <p:nvSpPr>
          <p:cNvPr id="21" name="object 21"/>
          <p:cNvSpPr txBox="1"/>
          <p:nvPr/>
        </p:nvSpPr>
        <p:spPr>
          <a:xfrm>
            <a:off x="3003991" y="3980644"/>
            <a:ext cx="1222375" cy="1139825"/>
          </a:xfrm>
          <a:prstGeom prst="rect">
            <a:avLst/>
          </a:prstGeom>
        </p:spPr>
        <p:txBody>
          <a:bodyPr vert="horz" wrap="square" lIns="0" tIns="59690" rIns="0" bIns="0" rtlCol="0">
            <a:spAutoFit/>
          </a:bodyPr>
          <a:lstStyle/>
          <a:p>
            <a:pPr algn="ctr">
              <a:lnSpc>
                <a:spcPct val="100000"/>
              </a:lnSpc>
              <a:spcBef>
                <a:spcPts val="470"/>
              </a:spcBef>
            </a:pPr>
            <a:r>
              <a:rPr sz="2850" u="heavy" spc="-25" dirty="0">
                <a:uFill>
                  <a:solidFill>
                    <a:srgbClr val="000000"/>
                  </a:solidFill>
                </a:uFill>
                <a:latin typeface="Symbol"/>
                <a:cs typeface="Symbol"/>
              </a:rPr>
              <a:t></a:t>
            </a:r>
            <a:r>
              <a:rPr sz="2850" u="heavy" spc="35" dirty="0">
                <a:uFill>
                  <a:solidFill>
                    <a:srgbClr val="000000"/>
                  </a:solidFill>
                </a:uFill>
                <a:latin typeface="Times New Roman"/>
                <a:cs typeface="Times New Roman"/>
              </a:rPr>
              <a:t>L</a:t>
            </a:r>
            <a:r>
              <a:rPr sz="3750" u="heavy" spc="-360" dirty="0">
                <a:uFill>
                  <a:solidFill>
                    <a:srgbClr val="000000"/>
                  </a:solidFill>
                </a:uFill>
                <a:latin typeface="Symbol"/>
                <a:cs typeface="Symbol"/>
              </a:rPr>
              <a:t></a:t>
            </a:r>
            <a:r>
              <a:rPr sz="2850" i="1" u="heavy" spc="45" dirty="0">
                <a:uFill>
                  <a:solidFill>
                    <a:srgbClr val="000000"/>
                  </a:solidFill>
                </a:uFill>
                <a:latin typeface="Times New Roman"/>
                <a:cs typeface="Times New Roman"/>
              </a:rPr>
              <a:t>a</a:t>
            </a:r>
            <a:r>
              <a:rPr sz="2850" u="heavy" dirty="0">
                <a:uFill>
                  <a:solidFill>
                    <a:srgbClr val="000000"/>
                  </a:solidFill>
                </a:uFill>
                <a:latin typeface="Times New Roman"/>
                <a:cs typeface="Times New Roman"/>
              </a:rPr>
              <a:t>,</a:t>
            </a:r>
            <a:r>
              <a:rPr sz="2850" u="heavy" spc="-445" dirty="0">
                <a:uFill>
                  <a:solidFill>
                    <a:srgbClr val="000000"/>
                  </a:solidFill>
                </a:uFill>
                <a:latin typeface="Times New Roman"/>
                <a:cs typeface="Times New Roman"/>
              </a:rPr>
              <a:t> </a:t>
            </a:r>
            <a:r>
              <a:rPr sz="2850" i="1" u="heavy" spc="135" dirty="0">
                <a:uFill>
                  <a:solidFill>
                    <a:srgbClr val="000000"/>
                  </a:solidFill>
                </a:uFill>
                <a:latin typeface="Times New Roman"/>
                <a:cs typeface="Times New Roman"/>
              </a:rPr>
              <a:t>b</a:t>
            </a:r>
            <a:r>
              <a:rPr sz="3750" u="heavy" spc="-310" dirty="0">
                <a:uFill>
                  <a:solidFill>
                    <a:srgbClr val="000000"/>
                  </a:solidFill>
                </a:uFill>
                <a:latin typeface="Symbol"/>
                <a:cs typeface="Symbol"/>
              </a:rPr>
              <a:t></a:t>
            </a:r>
            <a:endParaRPr sz="3750">
              <a:latin typeface="Symbol"/>
              <a:cs typeface="Symbol"/>
            </a:endParaRPr>
          </a:p>
          <a:p>
            <a:pPr marR="58419" algn="ctr">
              <a:lnSpc>
                <a:spcPct val="100000"/>
              </a:lnSpc>
              <a:spcBef>
                <a:spcPts val="295"/>
              </a:spcBef>
            </a:pPr>
            <a:r>
              <a:rPr sz="2850" spc="-365" dirty="0">
                <a:latin typeface="Symbol"/>
                <a:cs typeface="Symbol"/>
              </a:rPr>
              <a:t></a:t>
            </a:r>
            <a:r>
              <a:rPr sz="3000" spc="-365" dirty="0">
                <a:latin typeface="Symbol"/>
                <a:cs typeface="Symbol"/>
              </a:rPr>
              <a:t></a:t>
            </a:r>
            <a:r>
              <a:rPr sz="2475" spc="-547" baseline="-23569" dirty="0">
                <a:latin typeface="Times New Roman"/>
                <a:cs typeface="Times New Roman"/>
              </a:rPr>
              <a:t>2</a:t>
            </a:r>
            <a:endParaRPr sz="2475" baseline="-23569">
              <a:latin typeface="Times New Roman"/>
              <a:cs typeface="Times New Roman"/>
            </a:endParaRPr>
          </a:p>
        </p:txBody>
      </p:sp>
      <p:sp>
        <p:nvSpPr>
          <p:cNvPr id="22" name="object 22"/>
          <p:cNvSpPr txBox="1"/>
          <p:nvPr/>
        </p:nvSpPr>
        <p:spPr>
          <a:xfrm>
            <a:off x="1443049" y="4634260"/>
            <a:ext cx="574675" cy="486409"/>
          </a:xfrm>
          <a:prstGeom prst="rect">
            <a:avLst/>
          </a:prstGeom>
        </p:spPr>
        <p:txBody>
          <a:bodyPr vert="horz" wrap="square" lIns="0" tIns="15240" rIns="0" bIns="0" rtlCol="0">
            <a:spAutoFit/>
          </a:bodyPr>
          <a:lstStyle/>
          <a:p>
            <a:pPr marL="38100">
              <a:lnSpc>
                <a:spcPct val="100000"/>
              </a:lnSpc>
              <a:spcBef>
                <a:spcPts val="120"/>
              </a:spcBef>
            </a:pPr>
            <a:r>
              <a:rPr sz="2850" spc="-395" dirty="0">
                <a:latin typeface="Symbol"/>
                <a:cs typeface="Symbol"/>
              </a:rPr>
              <a:t></a:t>
            </a:r>
            <a:r>
              <a:rPr sz="3000" spc="-395" dirty="0">
                <a:latin typeface="Symbol"/>
                <a:cs typeface="Symbol"/>
              </a:rPr>
              <a:t></a:t>
            </a:r>
            <a:r>
              <a:rPr sz="2475" spc="-592" baseline="-23569" dirty="0">
                <a:latin typeface="Times New Roman"/>
                <a:cs typeface="Times New Roman"/>
              </a:rPr>
              <a:t>1</a:t>
            </a:r>
            <a:endParaRPr sz="2475" baseline="-23569">
              <a:latin typeface="Times New Roman"/>
              <a:cs typeface="Times New Roman"/>
            </a:endParaRPr>
          </a:p>
        </p:txBody>
      </p:sp>
      <p:sp>
        <p:nvSpPr>
          <p:cNvPr id="23" name="object 23"/>
          <p:cNvSpPr txBox="1"/>
          <p:nvPr/>
        </p:nvSpPr>
        <p:spPr>
          <a:xfrm>
            <a:off x="2340687" y="4369422"/>
            <a:ext cx="605155" cy="462915"/>
          </a:xfrm>
          <a:prstGeom prst="rect">
            <a:avLst/>
          </a:prstGeom>
        </p:spPr>
        <p:txBody>
          <a:bodyPr vert="horz" wrap="square" lIns="0" tIns="14604" rIns="0" bIns="0" rtlCol="0">
            <a:spAutoFit/>
          </a:bodyPr>
          <a:lstStyle/>
          <a:p>
            <a:pPr marL="12700">
              <a:lnSpc>
                <a:spcPct val="100000"/>
              </a:lnSpc>
              <a:spcBef>
                <a:spcPts val="114"/>
              </a:spcBef>
            </a:pPr>
            <a:r>
              <a:rPr sz="2850" dirty="0">
                <a:latin typeface="Times New Roman"/>
                <a:cs typeface="Times New Roman"/>
              </a:rPr>
              <a:t>,</a:t>
            </a:r>
            <a:r>
              <a:rPr sz="2850" spc="-400" dirty="0">
                <a:latin typeface="Times New Roman"/>
                <a:cs typeface="Times New Roman"/>
              </a:rPr>
              <a:t> </a:t>
            </a:r>
            <a:r>
              <a:rPr sz="2850" i="1" spc="5" dirty="0">
                <a:latin typeface="Times New Roman"/>
                <a:cs typeface="Times New Roman"/>
              </a:rPr>
              <a:t>v</a:t>
            </a:r>
            <a:r>
              <a:rPr sz="2850" i="1" spc="-20" dirty="0">
                <a:latin typeface="Times New Roman"/>
                <a:cs typeface="Times New Roman"/>
              </a:rPr>
              <a:t> </a:t>
            </a:r>
            <a:r>
              <a:rPr sz="2850" spc="5" dirty="0">
                <a:latin typeface="Symbol"/>
                <a:cs typeface="Symbol"/>
              </a:rPr>
              <a:t></a:t>
            </a:r>
            <a:endParaRPr sz="2850">
              <a:latin typeface="Symbol"/>
              <a:cs typeface="Symbol"/>
            </a:endParaRPr>
          </a:p>
        </p:txBody>
      </p:sp>
      <p:sp>
        <p:nvSpPr>
          <p:cNvPr id="24" name="object 24"/>
          <p:cNvSpPr txBox="1"/>
          <p:nvPr/>
        </p:nvSpPr>
        <p:spPr>
          <a:xfrm>
            <a:off x="568788" y="4369422"/>
            <a:ext cx="503555" cy="462915"/>
          </a:xfrm>
          <a:prstGeom prst="rect">
            <a:avLst/>
          </a:prstGeom>
        </p:spPr>
        <p:txBody>
          <a:bodyPr vert="horz" wrap="square" lIns="0" tIns="14604" rIns="0" bIns="0" rtlCol="0">
            <a:spAutoFit/>
          </a:bodyPr>
          <a:lstStyle/>
          <a:p>
            <a:pPr marL="12700">
              <a:lnSpc>
                <a:spcPct val="100000"/>
              </a:lnSpc>
              <a:spcBef>
                <a:spcPts val="114"/>
              </a:spcBef>
            </a:pPr>
            <a:r>
              <a:rPr sz="2850" i="1" spc="5" dirty="0">
                <a:latin typeface="Times New Roman"/>
                <a:cs typeface="Times New Roman"/>
              </a:rPr>
              <a:t>u</a:t>
            </a:r>
            <a:r>
              <a:rPr sz="2850" i="1" spc="-45" dirty="0">
                <a:latin typeface="Times New Roman"/>
                <a:cs typeface="Times New Roman"/>
              </a:rPr>
              <a:t> </a:t>
            </a:r>
            <a:r>
              <a:rPr sz="2850" spc="5" dirty="0">
                <a:latin typeface="Symbol"/>
                <a:cs typeface="Symbol"/>
              </a:rPr>
              <a:t></a:t>
            </a:r>
            <a:endParaRPr sz="2850">
              <a:latin typeface="Symbol"/>
              <a:cs typeface="Symbol"/>
            </a:endParaRPr>
          </a:p>
        </p:txBody>
      </p:sp>
      <p:sp>
        <p:nvSpPr>
          <p:cNvPr id="25" name="object 25"/>
          <p:cNvSpPr txBox="1"/>
          <p:nvPr/>
        </p:nvSpPr>
        <p:spPr>
          <a:xfrm>
            <a:off x="576682" y="3293026"/>
            <a:ext cx="1750060" cy="1332865"/>
          </a:xfrm>
          <a:prstGeom prst="rect">
            <a:avLst/>
          </a:prstGeom>
        </p:spPr>
        <p:txBody>
          <a:bodyPr vert="horz" wrap="square" lIns="0" tIns="93345" rIns="0" bIns="0" rtlCol="0">
            <a:spAutoFit/>
          </a:bodyPr>
          <a:lstStyle/>
          <a:p>
            <a:pPr marL="12700">
              <a:lnSpc>
                <a:spcPct val="100000"/>
              </a:lnSpc>
              <a:spcBef>
                <a:spcPts val="735"/>
              </a:spcBef>
            </a:pPr>
            <a:r>
              <a:rPr sz="2850" i="1" spc="5" dirty="0">
                <a:latin typeface="Times New Roman"/>
                <a:cs typeface="Times New Roman"/>
              </a:rPr>
              <a:t>s </a:t>
            </a:r>
            <a:r>
              <a:rPr sz="2850" spc="10" dirty="0">
                <a:latin typeface="Symbol"/>
                <a:cs typeface="Symbol"/>
              </a:rPr>
              <a:t></a:t>
            </a:r>
            <a:r>
              <a:rPr sz="2850" spc="-55" dirty="0">
                <a:latin typeface="Times New Roman"/>
                <a:cs typeface="Times New Roman"/>
              </a:rPr>
              <a:t> </a:t>
            </a:r>
            <a:r>
              <a:rPr sz="2850" spc="35" dirty="0">
                <a:latin typeface="Times New Roman"/>
                <a:cs typeface="Times New Roman"/>
              </a:rPr>
              <a:t>L</a:t>
            </a:r>
            <a:r>
              <a:rPr sz="3750" spc="-360" dirty="0">
                <a:latin typeface="Symbol"/>
                <a:cs typeface="Symbol"/>
              </a:rPr>
              <a:t></a:t>
            </a:r>
            <a:r>
              <a:rPr sz="2850" i="1" spc="45" dirty="0">
                <a:latin typeface="Times New Roman"/>
                <a:cs typeface="Times New Roman"/>
              </a:rPr>
              <a:t>a</a:t>
            </a:r>
            <a:r>
              <a:rPr sz="2850" dirty="0">
                <a:latin typeface="Times New Roman"/>
                <a:cs typeface="Times New Roman"/>
              </a:rPr>
              <a:t>,</a:t>
            </a:r>
            <a:r>
              <a:rPr sz="2850" spc="-450" dirty="0">
                <a:latin typeface="Times New Roman"/>
                <a:cs typeface="Times New Roman"/>
              </a:rPr>
              <a:t> </a:t>
            </a:r>
            <a:r>
              <a:rPr sz="2850" i="1" spc="130" dirty="0">
                <a:latin typeface="Times New Roman"/>
                <a:cs typeface="Times New Roman"/>
              </a:rPr>
              <a:t>b</a:t>
            </a:r>
            <a:r>
              <a:rPr sz="3750" spc="-310" dirty="0">
                <a:latin typeface="Symbol"/>
                <a:cs typeface="Symbol"/>
              </a:rPr>
              <a:t></a:t>
            </a:r>
            <a:endParaRPr sz="3750">
              <a:latin typeface="Symbol"/>
              <a:cs typeface="Symbol"/>
            </a:endParaRPr>
          </a:p>
          <a:p>
            <a:pPr marL="591185">
              <a:lnSpc>
                <a:spcPct val="100000"/>
              </a:lnSpc>
              <a:spcBef>
                <a:spcPts val="650"/>
              </a:spcBef>
            </a:pPr>
            <a:r>
              <a:rPr sz="2850" u="heavy" spc="-25" dirty="0">
                <a:uFill>
                  <a:solidFill>
                    <a:srgbClr val="000000"/>
                  </a:solidFill>
                </a:uFill>
                <a:latin typeface="Symbol"/>
                <a:cs typeface="Symbol"/>
              </a:rPr>
              <a:t></a:t>
            </a:r>
            <a:r>
              <a:rPr sz="2850" u="heavy" spc="35" dirty="0">
                <a:uFill>
                  <a:solidFill>
                    <a:srgbClr val="000000"/>
                  </a:solidFill>
                </a:uFill>
                <a:latin typeface="Times New Roman"/>
                <a:cs typeface="Times New Roman"/>
              </a:rPr>
              <a:t>L</a:t>
            </a:r>
            <a:r>
              <a:rPr sz="3750" u="heavy" spc="-360" dirty="0">
                <a:uFill>
                  <a:solidFill>
                    <a:srgbClr val="000000"/>
                  </a:solidFill>
                </a:uFill>
                <a:latin typeface="Symbol"/>
                <a:cs typeface="Symbol"/>
              </a:rPr>
              <a:t></a:t>
            </a:r>
            <a:r>
              <a:rPr sz="2850" i="1" u="heavy" spc="45" dirty="0">
                <a:uFill>
                  <a:solidFill>
                    <a:srgbClr val="000000"/>
                  </a:solidFill>
                </a:uFill>
                <a:latin typeface="Times New Roman"/>
                <a:cs typeface="Times New Roman"/>
              </a:rPr>
              <a:t>a</a:t>
            </a:r>
            <a:r>
              <a:rPr sz="2850" u="heavy" dirty="0">
                <a:uFill>
                  <a:solidFill>
                    <a:srgbClr val="000000"/>
                  </a:solidFill>
                </a:uFill>
                <a:latin typeface="Times New Roman"/>
                <a:cs typeface="Times New Roman"/>
              </a:rPr>
              <a:t>,</a:t>
            </a:r>
            <a:r>
              <a:rPr sz="2850" u="heavy" spc="-445" dirty="0">
                <a:uFill>
                  <a:solidFill>
                    <a:srgbClr val="000000"/>
                  </a:solidFill>
                </a:uFill>
                <a:latin typeface="Times New Roman"/>
                <a:cs typeface="Times New Roman"/>
              </a:rPr>
              <a:t> </a:t>
            </a:r>
            <a:r>
              <a:rPr sz="2850" i="1" u="heavy" spc="135" dirty="0">
                <a:uFill>
                  <a:solidFill>
                    <a:srgbClr val="000000"/>
                  </a:solidFill>
                </a:uFill>
                <a:latin typeface="Times New Roman"/>
                <a:cs typeface="Times New Roman"/>
              </a:rPr>
              <a:t>b</a:t>
            </a:r>
            <a:r>
              <a:rPr sz="3750" u="heavy" spc="-310" dirty="0">
                <a:uFill>
                  <a:solidFill>
                    <a:srgbClr val="000000"/>
                  </a:solidFill>
                </a:uFill>
                <a:latin typeface="Symbol"/>
                <a:cs typeface="Symbol"/>
              </a:rPr>
              <a:t></a:t>
            </a:r>
            <a:endParaRPr sz="3750">
              <a:latin typeface="Symbol"/>
              <a:cs typeface="Symbol"/>
            </a:endParaRPr>
          </a:p>
        </p:txBody>
      </p:sp>
      <p:sp>
        <p:nvSpPr>
          <p:cNvPr id="26" name="object 26"/>
          <p:cNvSpPr txBox="1"/>
          <p:nvPr/>
        </p:nvSpPr>
        <p:spPr>
          <a:xfrm>
            <a:off x="560359" y="5693867"/>
            <a:ext cx="3561079" cy="593725"/>
          </a:xfrm>
          <a:prstGeom prst="rect">
            <a:avLst/>
          </a:prstGeom>
        </p:spPr>
        <p:txBody>
          <a:bodyPr vert="horz" wrap="square" lIns="0" tIns="15875" rIns="0" bIns="0" rtlCol="0">
            <a:spAutoFit/>
          </a:bodyPr>
          <a:lstStyle/>
          <a:p>
            <a:pPr marL="38100">
              <a:lnSpc>
                <a:spcPct val="100000"/>
              </a:lnSpc>
              <a:spcBef>
                <a:spcPts val="125"/>
              </a:spcBef>
            </a:pPr>
            <a:r>
              <a:rPr sz="2800" spc="20" dirty="0">
                <a:latin typeface="Symbol"/>
                <a:cs typeface="Symbol"/>
              </a:rPr>
              <a:t></a:t>
            </a:r>
            <a:r>
              <a:rPr sz="2800" spc="20" dirty="0">
                <a:latin typeface="Times New Roman"/>
                <a:cs typeface="Times New Roman"/>
              </a:rPr>
              <a:t> </a:t>
            </a:r>
            <a:r>
              <a:rPr sz="2800" i="1" spc="10" dirty="0">
                <a:latin typeface="Times New Roman"/>
                <a:cs typeface="Times New Roman"/>
              </a:rPr>
              <a:t>s</a:t>
            </a:r>
            <a:r>
              <a:rPr sz="2800" i="1" spc="-165" dirty="0">
                <a:latin typeface="Times New Roman"/>
                <a:cs typeface="Times New Roman"/>
              </a:rPr>
              <a:t> </a:t>
            </a:r>
            <a:r>
              <a:rPr sz="2800" spc="20" dirty="0">
                <a:latin typeface="Symbol"/>
                <a:cs typeface="Symbol"/>
              </a:rPr>
              <a:t></a:t>
            </a:r>
            <a:r>
              <a:rPr sz="2800" spc="-265" dirty="0">
                <a:latin typeface="Times New Roman"/>
                <a:cs typeface="Times New Roman"/>
              </a:rPr>
              <a:t> </a:t>
            </a:r>
            <a:r>
              <a:rPr sz="2800" i="1" spc="135" dirty="0">
                <a:latin typeface="Times New Roman"/>
                <a:cs typeface="Times New Roman"/>
              </a:rPr>
              <a:t>u</a:t>
            </a:r>
            <a:r>
              <a:rPr sz="3700" spc="-825" dirty="0">
                <a:latin typeface="Symbol"/>
                <a:cs typeface="Symbol"/>
              </a:rPr>
              <a:t></a:t>
            </a:r>
            <a:r>
              <a:rPr sz="2950" spc="-1030" dirty="0">
                <a:latin typeface="Symbol"/>
                <a:cs typeface="Symbol"/>
              </a:rPr>
              <a:t></a:t>
            </a:r>
            <a:r>
              <a:rPr sz="2475" baseline="-23569" dirty="0">
                <a:latin typeface="Times New Roman"/>
                <a:cs typeface="Times New Roman"/>
              </a:rPr>
              <a:t>1 </a:t>
            </a:r>
            <a:r>
              <a:rPr sz="2475" spc="-292" baseline="-23569" dirty="0">
                <a:latin typeface="Times New Roman"/>
                <a:cs typeface="Times New Roman"/>
              </a:rPr>
              <a:t> </a:t>
            </a:r>
            <a:r>
              <a:rPr sz="2800" spc="20" dirty="0">
                <a:latin typeface="Symbol"/>
                <a:cs typeface="Symbol"/>
              </a:rPr>
              <a:t></a:t>
            </a:r>
            <a:r>
              <a:rPr sz="2800" spc="-220" dirty="0">
                <a:latin typeface="Times New Roman"/>
                <a:cs typeface="Times New Roman"/>
              </a:rPr>
              <a:t> </a:t>
            </a:r>
            <a:r>
              <a:rPr sz="2800" i="1" spc="190" dirty="0">
                <a:latin typeface="Times New Roman"/>
                <a:cs typeface="Times New Roman"/>
              </a:rPr>
              <a:t>a</a:t>
            </a:r>
            <a:r>
              <a:rPr sz="3700" spc="-60" dirty="0">
                <a:latin typeface="Symbol"/>
                <a:cs typeface="Symbol"/>
              </a:rPr>
              <a:t></a:t>
            </a:r>
            <a:r>
              <a:rPr sz="2800" spc="20" dirty="0">
                <a:latin typeface="Symbol"/>
                <a:cs typeface="Symbol"/>
              </a:rPr>
              <a:t></a:t>
            </a:r>
            <a:r>
              <a:rPr sz="2800" spc="-220" dirty="0">
                <a:latin typeface="Times New Roman"/>
                <a:cs typeface="Times New Roman"/>
              </a:rPr>
              <a:t> </a:t>
            </a:r>
            <a:r>
              <a:rPr sz="2800" i="1" spc="75" dirty="0">
                <a:latin typeface="Times New Roman"/>
                <a:cs typeface="Times New Roman"/>
              </a:rPr>
              <a:t>v</a:t>
            </a:r>
            <a:r>
              <a:rPr sz="3700" spc="-825" dirty="0">
                <a:latin typeface="Symbol"/>
                <a:cs typeface="Symbol"/>
              </a:rPr>
              <a:t></a:t>
            </a:r>
            <a:r>
              <a:rPr sz="2950" spc="-844" dirty="0">
                <a:latin typeface="Symbol"/>
                <a:cs typeface="Symbol"/>
              </a:rPr>
              <a:t></a:t>
            </a:r>
            <a:r>
              <a:rPr sz="2475" baseline="-23569" dirty="0">
                <a:latin typeface="Times New Roman"/>
                <a:cs typeface="Times New Roman"/>
              </a:rPr>
              <a:t>2 </a:t>
            </a:r>
            <a:r>
              <a:rPr sz="2475" spc="-97" baseline="-23569" dirty="0">
                <a:latin typeface="Times New Roman"/>
                <a:cs typeface="Times New Roman"/>
              </a:rPr>
              <a:t> </a:t>
            </a:r>
            <a:r>
              <a:rPr sz="2800" spc="20" dirty="0">
                <a:latin typeface="Symbol"/>
                <a:cs typeface="Symbol"/>
              </a:rPr>
              <a:t></a:t>
            </a:r>
            <a:r>
              <a:rPr sz="2800" spc="-310" dirty="0">
                <a:latin typeface="Times New Roman"/>
                <a:cs typeface="Times New Roman"/>
              </a:rPr>
              <a:t> </a:t>
            </a:r>
            <a:r>
              <a:rPr sz="2800" i="1" spc="145" dirty="0">
                <a:latin typeface="Times New Roman"/>
                <a:cs typeface="Times New Roman"/>
              </a:rPr>
              <a:t>b</a:t>
            </a:r>
            <a:r>
              <a:rPr sz="3700" spc="-305" dirty="0">
                <a:latin typeface="Symbol"/>
                <a:cs typeface="Symbol"/>
              </a:rPr>
              <a:t></a:t>
            </a:r>
            <a:endParaRPr sz="3700">
              <a:latin typeface="Symbol"/>
              <a:cs typeface="Symbol"/>
            </a:endParaRPr>
          </a:p>
        </p:txBody>
      </p:sp>
      <p:sp>
        <p:nvSpPr>
          <p:cNvPr id="27" name="object 27"/>
          <p:cNvSpPr txBox="1"/>
          <p:nvPr/>
        </p:nvSpPr>
        <p:spPr>
          <a:xfrm>
            <a:off x="585759" y="5155846"/>
            <a:ext cx="694690" cy="593725"/>
          </a:xfrm>
          <a:prstGeom prst="rect">
            <a:avLst/>
          </a:prstGeom>
        </p:spPr>
        <p:txBody>
          <a:bodyPr vert="horz" wrap="square" lIns="0" tIns="15875" rIns="0" bIns="0" rtlCol="0">
            <a:spAutoFit/>
          </a:bodyPr>
          <a:lstStyle/>
          <a:p>
            <a:pPr marL="12700">
              <a:lnSpc>
                <a:spcPct val="100000"/>
              </a:lnSpc>
              <a:spcBef>
                <a:spcPts val="125"/>
              </a:spcBef>
            </a:pPr>
            <a:r>
              <a:rPr sz="2800" spc="-405" dirty="0">
                <a:latin typeface="Times New Roman"/>
                <a:cs typeface="Times New Roman"/>
              </a:rPr>
              <a:t>L</a:t>
            </a:r>
            <a:r>
              <a:rPr sz="3700" spc="-405" dirty="0">
                <a:latin typeface="Symbol"/>
                <a:cs typeface="Symbol"/>
              </a:rPr>
              <a:t></a:t>
            </a:r>
            <a:r>
              <a:rPr sz="2950" spc="-405" dirty="0">
                <a:latin typeface="Symbol"/>
                <a:cs typeface="Symbol"/>
              </a:rPr>
              <a:t></a:t>
            </a:r>
            <a:r>
              <a:rPr sz="3700" spc="-405" dirty="0">
                <a:latin typeface="Symbol"/>
                <a:cs typeface="Symbol"/>
              </a:rPr>
              <a:t></a:t>
            </a:r>
            <a:endParaRPr sz="3700">
              <a:latin typeface="Symbol"/>
              <a:cs typeface="Symbol"/>
            </a:endParaRPr>
          </a:p>
        </p:txBody>
      </p:sp>
      <p:sp>
        <p:nvSpPr>
          <p:cNvPr id="28" name="object 28"/>
          <p:cNvSpPr txBox="1"/>
          <p:nvPr/>
        </p:nvSpPr>
        <p:spPr>
          <a:xfrm>
            <a:off x="7556754" y="3985386"/>
            <a:ext cx="5003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L</a:t>
            </a:r>
            <a:r>
              <a:rPr sz="2400" dirty="0">
                <a:solidFill>
                  <a:srgbClr val="FF0000"/>
                </a:solidFill>
                <a:latin typeface="Calibri"/>
                <a:cs typeface="Calibri"/>
              </a:rPr>
              <a:t>(</a:t>
            </a:r>
            <a:r>
              <a:rPr sz="2400" spc="-5" dirty="0">
                <a:solidFill>
                  <a:srgbClr val="FF0000"/>
                </a:solidFill>
                <a:latin typeface="Calibri"/>
                <a:cs typeface="Calibri"/>
              </a:rPr>
              <a:t>θ</a:t>
            </a:r>
            <a:r>
              <a:rPr sz="2400" dirty="0">
                <a:solidFill>
                  <a:srgbClr val="FF0000"/>
                </a:solidFill>
                <a:latin typeface="Calibri"/>
                <a:cs typeface="Calibri"/>
              </a:rPr>
              <a:t>)</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868" y="3487155"/>
            <a:ext cx="3992918" cy="2928680"/>
          </a:xfrm>
          <a:prstGeom prst="rect">
            <a:avLst/>
          </a:prstGeom>
        </p:spPr>
      </p:pic>
      <p:sp>
        <p:nvSpPr>
          <p:cNvPr id="3" name="object 3"/>
          <p:cNvSpPr txBox="1"/>
          <p:nvPr/>
        </p:nvSpPr>
        <p:spPr>
          <a:xfrm>
            <a:off x="6743252" y="6347755"/>
            <a:ext cx="365760" cy="405765"/>
          </a:xfrm>
          <a:prstGeom prst="rect">
            <a:avLst/>
          </a:prstGeom>
        </p:spPr>
        <p:txBody>
          <a:bodyPr vert="horz" wrap="square" lIns="0" tIns="12065" rIns="0" bIns="0" rtlCol="0">
            <a:spAutoFit/>
          </a:bodyPr>
          <a:lstStyle/>
          <a:p>
            <a:pPr marL="38100">
              <a:lnSpc>
                <a:spcPct val="100000"/>
              </a:lnSpc>
              <a:spcBef>
                <a:spcPts val="95"/>
              </a:spcBef>
            </a:pPr>
            <a:r>
              <a:rPr sz="2500" spc="-415" dirty="0">
                <a:latin typeface="Symbol"/>
                <a:cs typeface="Symbol"/>
              </a:rPr>
              <a:t></a:t>
            </a:r>
            <a:r>
              <a:rPr sz="2025" spc="-622" baseline="-24691" dirty="0">
                <a:latin typeface="Times New Roman"/>
                <a:cs typeface="Times New Roman"/>
              </a:rPr>
              <a:t>1</a:t>
            </a:r>
            <a:endParaRPr sz="2025" baseline="-24691">
              <a:latin typeface="Times New Roman"/>
              <a:cs typeface="Times New Roman"/>
            </a:endParaRPr>
          </a:p>
        </p:txBody>
      </p:sp>
      <p:sp>
        <p:nvSpPr>
          <p:cNvPr id="4" name="object 4"/>
          <p:cNvSpPr txBox="1"/>
          <p:nvPr/>
        </p:nvSpPr>
        <p:spPr>
          <a:xfrm>
            <a:off x="4547255" y="4698979"/>
            <a:ext cx="369570" cy="405765"/>
          </a:xfrm>
          <a:prstGeom prst="rect">
            <a:avLst/>
          </a:prstGeom>
        </p:spPr>
        <p:txBody>
          <a:bodyPr vert="horz" wrap="square" lIns="0" tIns="11430" rIns="0" bIns="0" rtlCol="0">
            <a:spAutoFit/>
          </a:bodyPr>
          <a:lstStyle/>
          <a:p>
            <a:pPr marL="38100">
              <a:lnSpc>
                <a:spcPct val="100000"/>
              </a:lnSpc>
              <a:spcBef>
                <a:spcPts val="90"/>
              </a:spcBef>
            </a:pPr>
            <a:r>
              <a:rPr sz="2500" spc="-340" dirty="0">
                <a:latin typeface="Symbol"/>
                <a:cs typeface="Symbol"/>
              </a:rPr>
              <a:t></a:t>
            </a:r>
            <a:r>
              <a:rPr sz="2025" spc="-509" baseline="-24691" dirty="0">
                <a:latin typeface="Times New Roman"/>
                <a:cs typeface="Times New Roman"/>
              </a:rPr>
              <a:t>2</a:t>
            </a:r>
            <a:endParaRPr sz="2025" baseline="-24691">
              <a:latin typeface="Times New Roman"/>
              <a:cs typeface="Times New Roman"/>
            </a:endParaRPr>
          </a:p>
        </p:txBody>
      </p:sp>
      <p:pic>
        <p:nvPicPr>
          <p:cNvPr id="5" name="object 5"/>
          <p:cNvPicPr/>
          <p:nvPr/>
        </p:nvPicPr>
        <p:blipFill>
          <a:blip r:embed="rId3" cstate="print"/>
          <a:stretch>
            <a:fillRect/>
          </a:stretch>
        </p:blipFill>
        <p:spPr>
          <a:xfrm>
            <a:off x="5544311" y="1792223"/>
            <a:ext cx="3412236" cy="1591055"/>
          </a:xfrm>
          <a:prstGeom prst="rect">
            <a:avLst/>
          </a:prstGeom>
        </p:spPr>
      </p:pic>
      <p:sp>
        <p:nvSpPr>
          <p:cNvPr id="6" name="object 6"/>
          <p:cNvSpPr txBox="1">
            <a:spLocks noGrp="1"/>
          </p:cNvSpPr>
          <p:nvPr>
            <p:ph type="title"/>
          </p:nvPr>
        </p:nvSpPr>
        <p:spPr>
          <a:xfrm>
            <a:off x="707542" y="609676"/>
            <a:ext cx="5800725" cy="697230"/>
          </a:xfrm>
          <a:prstGeom prst="rect">
            <a:avLst/>
          </a:prstGeom>
        </p:spPr>
        <p:txBody>
          <a:bodyPr vert="horz" wrap="square" lIns="0" tIns="13335" rIns="0" bIns="0" rtlCol="0">
            <a:spAutoFit/>
          </a:bodyPr>
          <a:lstStyle/>
          <a:p>
            <a:pPr marL="12700">
              <a:lnSpc>
                <a:spcPct val="100000"/>
              </a:lnSpc>
              <a:spcBef>
                <a:spcPts val="105"/>
              </a:spcBef>
            </a:pPr>
            <a:r>
              <a:rPr sz="4400" spc="-5" dirty="0"/>
              <a:t>Back</a:t>
            </a:r>
            <a:r>
              <a:rPr sz="4400" spc="-30" dirty="0"/>
              <a:t> </a:t>
            </a:r>
            <a:r>
              <a:rPr sz="4400" spc="-25" dirty="0"/>
              <a:t>to </a:t>
            </a:r>
            <a:r>
              <a:rPr sz="4400" spc="-10" dirty="0"/>
              <a:t>Formal</a:t>
            </a:r>
            <a:r>
              <a:rPr sz="4400" spc="-45" dirty="0"/>
              <a:t> </a:t>
            </a:r>
            <a:r>
              <a:rPr sz="4400" spc="-10" dirty="0"/>
              <a:t>Derivation</a:t>
            </a:r>
            <a:endParaRPr sz="4400"/>
          </a:p>
        </p:txBody>
      </p:sp>
      <p:sp>
        <p:nvSpPr>
          <p:cNvPr id="7" name="object 7"/>
          <p:cNvSpPr txBox="1"/>
          <p:nvPr/>
        </p:nvSpPr>
        <p:spPr>
          <a:xfrm>
            <a:off x="607568" y="1524761"/>
            <a:ext cx="28555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FF"/>
                </a:solidFill>
                <a:latin typeface="Calibri"/>
                <a:cs typeface="Calibri"/>
              </a:rPr>
              <a:t>Based</a:t>
            </a:r>
            <a:r>
              <a:rPr sz="2400" spc="-25" dirty="0">
                <a:solidFill>
                  <a:srgbClr val="0000FF"/>
                </a:solidFill>
                <a:latin typeface="Calibri"/>
                <a:cs typeface="Calibri"/>
              </a:rPr>
              <a:t> </a:t>
            </a:r>
            <a:r>
              <a:rPr sz="2400" spc="-5" dirty="0">
                <a:solidFill>
                  <a:srgbClr val="0000FF"/>
                </a:solidFill>
                <a:latin typeface="Calibri"/>
                <a:cs typeface="Calibri"/>
              </a:rPr>
              <a:t>on</a:t>
            </a:r>
            <a:r>
              <a:rPr sz="2400" spc="-25" dirty="0">
                <a:solidFill>
                  <a:srgbClr val="0000FF"/>
                </a:solidFill>
                <a:latin typeface="Calibri"/>
                <a:cs typeface="Calibri"/>
              </a:rPr>
              <a:t> </a:t>
            </a:r>
            <a:r>
              <a:rPr sz="2400" spc="-45" dirty="0">
                <a:solidFill>
                  <a:srgbClr val="0000FF"/>
                </a:solidFill>
                <a:latin typeface="Calibri"/>
                <a:cs typeface="Calibri"/>
              </a:rPr>
              <a:t>Taylor</a:t>
            </a:r>
            <a:r>
              <a:rPr sz="2400" spc="-5" dirty="0">
                <a:solidFill>
                  <a:srgbClr val="0000FF"/>
                </a:solidFill>
                <a:latin typeface="Calibri"/>
                <a:cs typeface="Calibri"/>
              </a:rPr>
              <a:t> Series:</a:t>
            </a:r>
            <a:endParaRPr sz="2400">
              <a:latin typeface="Calibri"/>
              <a:cs typeface="Calibri"/>
            </a:endParaRPr>
          </a:p>
        </p:txBody>
      </p:sp>
      <p:sp>
        <p:nvSpPr>
          <p:cNvPr id="8" name="object 8"/>
          <p:cNvSpPr txBox="1"/>
          <p:nvPr/>
        </p:nvSpPr>
        <p:spPr>
          <a:xfrm>
            <a:off x="607568" y="1879803"/>
            <a:ext cx="596392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Calibri"/>
                <a:cs typeface="Calibri"/>
              </a:rPr>
              <a:t>If</a:t>
            </a:r>
            <a:r>
              <a:rPr sz="2400" spc="-20" dirty="0">
                <a:solidFill>
                  <a:srgbClr val="FF0000"/>
                </a:solidFill>
                <a:latin typeface="Calibri"/>
                <a:cs typeface="Calibri"/>
              </a:rPr>
              <a:t> </a:t>
            </a:r>
            <a:r>
              <a:rPr sz="2400" dirty="0">
                <a:solidFill>
                  <a:srgbClr val="FF0000"/>
                </a:solidFill>
                <a:latin typeface="Calibri"/>
                <a:cs typeface="Calibri"/>
              </a:rPr>
              <a:t>the</a:t>
            </a:r>
            <a:r>
              <a:rPr sz="2400" spc="-5" dirty="0">
                <a:solidFill>
                  <a:srgbClr val="FF0000"/>
                </a:solidFill>
                <a:latin typeface="Calibri"/>
                <a:cs typeface="Calibri"/>
              </a:rPr>
              <a:t> </a:t>
            </a:r>
            <a:r>
              <a:rPr sz="2400" spc="-15" dirty="0">
                <a:solidFill>
                  <a:srgbClr val="FF0000"/>
                </a:solidFill>
                <a:latin typeface="Calibri"/>
                <a:cs typeface="Calibri"/>
              </a:rPr>
              <a:t>red</a:t>
            </a:r>
            <a:r>
              <a:rPr sz="2400" spc="-5" dirty="0">
                <a:solidFill>
                  <a:srgbClr val="FF0000"/>
                </a:solidFill>
                <a:latin typeface="Calibri"/>
                <a:cs typeface="Calibri"/>
              </a:rPr>
              <a:t> circle</a:t>
            </a:r>
            <a:r>
              <a:rPr sz="2400" spc="-25" dirty="0">
                <a:solidFill>
                  <a:srgbClr val="FF0000"/>
                </a:solidFill>
                <a:latin typeface="Calibri"/>
                <a:cs typeface="Calibri"/>
              </a:rPr>
              <a:t> </a:t>
            </a:r>
            <a:r>
              <a:rPr sz="2400" dirty="0">
                <a:solidFill>
                  <a:srgbClr val="FF0000"/>
                </a:solidFill>
                <a:latin typeface="Calibri"/>
                <a:cs typeface="Calibri"/>
              </a:rPr>
              <a:t>is</a:t>
            </a:r>
            <a:r>
              <a:rPr sz="2400" spc="-15" dirty="0">
                <a:solidFill>
                  <a:srgbClr val="FF0000"/>
                </a:solidFill>
                <a:latin typeface="Calibri"/>
                <a:cs typeface="Calibri"/>
              </a:rPr>
              <a:t> </a:t>
            </a:r>
            <a:r>
              <a:rPr sz="2400" b="1" i="1" u="heavy" spc="-5" dirty="0">
                <a:solidFill>
                  <a:srgbClr val="FF0000"/>
                </a:solidFill>
                <a:uFill>
                  <a:solidFill>
                    <a:srgbClr val="FF0000"/>
                  </a:solidFill>
                </a:uFill>
                <a:latin typeface="Calibri"/>
                <a:cs typeface="Calibri"/>
              </a:rPr>
              <a:t>small</a:t>
            </a:r>
            <a:r>
              <a:rPr sz="2400" b="1" i="1" u="heavy" spc="-35" dirty="0">
                <a:solidFill>
                  <a:srgbClr val="FF0000"/>
                </a:solidFill>
                <a:uFill>
                  <a:solidFill>
                    <a:srgbClr val="FF0000"/>
                  </a:solidFill>
                </a:uFill>
                <a:latin typeface="Calibri"/>
                <a:cs typeface="Calibri"/>
              </a:rPr>
              <a:t> </a:t>
            </a:r>
            <a:r>
              <a:rPr sz="2400" b="1" i="1" u="heavy" spc="-5" dirty="0">
                <a:solidFill>
                  <a:srgbClr val="FF0000"/>
                </a:solidFill>
                <a:uFill>
                  <a:solidFill>
                    <a:srgbClr val="FF0000"/>
                  </a:solidFill>
                </a:uFill>
                <a:latin typeface="Calibri"/>
                <a:cs typeface="Calibri"/>
              </a:rPr>
              <a:t>enough</a:t>
            </a:r>
            <a:r>
              <a:rPr sz="2400" spc="-5" dirty="0">
                <a:solidFill>
                  <a:srgbClr val="FF0000"/>
                </a:solidFill>
                <a:latin typeface="Calibri"/>
                <a:cs typeface="Calibri"/>
              </a:rPr>
              <a:t>, </a:t>
            </a:r>
            <a:r>
              <a:rPr sz="2400" dirty="0">
                <a:solidFill>
                  <a:srgbClr val="FF0000"/>
                </a:solidFill>
                <a:latin typeface="Calibri"/>
                <a:cs typeface="Calibri"/>
              </a:rPr>
              <a:t>in</a:t>
            </a:r>
            <a:r>
              <a:rPr sz="2400" spc="-15" dirty="0">
                <a:solidFill>
                  <a:srgbClr val="FF0000"/>
                </a:solidFill>
                <a:latin typeface="Calibri"/>
                <a:cs typeface="Calibri"/>
              </a:rPr>
              <a:t> </a:t>
            </a:r>
            <a:r>
              <a:rPr sz="2400" dirty="0">
                <a:solidFill>
                  <a:srgbClr val="FF0000"/>
                </a:solidFill>
                <a:latin typeface="Calibri"/>
                <a:cs typeface="Calibri"/>
              </a:rPr>
              <a:t>the</a:t>
            </a:r>
            <a:r>
              <a:rPr sz="2400" spc="-5" dirty="0">
                <a:solidFill>
                  <a:srgbClr val="FF0000"/>
                </a:solidFill>
                <a:latin typeface="Calibri"/>
                <a:cs typeface="Calibri"/>
              </a:rPr>
              <a:t> </a:t>
            </a:r>
            <a:r>
              <a:rPr sz="2400" spc="-15" dirty="0">
                <a:solidFill>
                  <a:srgbClr val="FF0000"/>
                </a:solidFill>
                <a:latin typeface="Calibri"/>
                <a:cs typeface="Calibri"/>
              </a:rPr>
              <a:t>red</a:t>
            </a:r>
            <a:r>
              <a:rPr sz="2400" spc="-5" dirty="0">
                <a:solidFill>
                  <a:srgbClr val="FF0000"/>
                </a:solidFill>
                <a:latin typeface="Calibri"/>
                <a:cs typeface="Calibri"/>
              </a:rPr>
              <a:t> circle</a:t>
            </a:r>
            <a:endParaRPr sz="2400">
              <a:latin typeface="Calibri"/>
              <a:cs typeface="Calibri"/>
            </a:endParaRPr>
          </a:p>
        </p:txBody>
      </p:sp>
      <p:sp>
        <p:nvSpPr>
          <p:cNvPr id="9" name="object 9"/>
          <p:cNvSpPr txBox="1"/>
          <p:nvPr/>
        </p:nvSpPr>
        <p:spPr>
          <a:xfrm>
            <a:off x="645701" y="2301384"/>
            <a:ext cx="4284980" cy="595630"/>
          </a:xfrm>
          <a:prstGeom prst="rect">
            <a:avLst/>
          </a:prstGeom>
        </p:spPr>
        <p:txBody>
          <a:bodyPr vert="horz" wrap="square" lIns="0" tIns="17145" rIns="0" bIns="0" rtlCol="0">
            <a:spAutoFit/>
          </a:bodyPr>
          <a:lstStyle/>
          <a:p>
            <a:pPr marL="38100">
              <a:lnSpc>
                <a:spcPct val="100000"/>
              </a:lnSpc>
              <a:spcBef>
                <a:spcPts val="135"/>
              </a:spcBef>
            </a:pPr>
            <a:r>
              <a:rPr sz="2800" spc="50" dirty="0">
                <a:latin typeface="Times New Roman"/>
                <a:cs typeface="Times New Roman"/>
              </a:rPr>
              <a:t>L</a:t>
            </a:r>
            <a:r>
              <a:rPr sz="3700" spc="-825" dirty="0">
                <a:latin typeface="Symbol"/>
                <a:cs typeface="Symbol"/>
              </a:rPr>
              <a:t></a:t>
            </a:r>
            <a:r>
              <a:rPr sz="2950" spc="-545" dirty="0">
                <a:latin typeface="Symbol"/>
                <a:cs typeface="Symbol"/>
              </a:rPr>
              <a:t></a:t>
            </a:r>
            <a:r>
              <a:rPr sz="3700" spc="-300" dirty="0">
                <a:latin typeface="Symbol"/>
                <a:cs typeface="Symbol"/>
              </a:rPr>
              <a:t></a:t>
            </a:r>
            <a:r>
              <a:rPr sz="3700" spc="-505" dirty="0">
                <a:latin typeface="Times New Roman"/>
                <a:cs typeface="Times New Roman"/>
              </a:rPr>
              <a:t> </a:t>
            </a:r>
            <a:r>
              <a:rPr sz="2800" spc="20" dirty="0">
                <a:latin typeface="Symbol"/>
                <a:cs typeface="Symbol"/>
              </a:rPr>
              <a:t></a:t>
            </a:r>
            <a:r>
              <a:rPr sz="2800" spc="-5" dirty="0">
                <a:latin typeface="Times New Roman"/>
                <a:cs typeface="Times New Roman"/>
              </a:rPr>
              <a:t> </a:t>
            </a:r>
            <a:r>
              <a:rPr sz="2800" i="1" spc="15" dirty="0">
                <a:latin typeface="Times New Roman"/>
                <a:cs typeface="Times New Roman"/>
              </a:rPr>
              <a:t>s</a:t>
            </a:r>
            <a:r>
              <a:rPr sz="2800" i="1" spc="-170" dirty="0">
                <a:latin typeface="Times New Roman"/>
                <a:cs typeface="Times New Roman"/>
              </a:rPr>
              <a:t> </a:t>
            </a:r>
            <a:r>
              <a:rPr sz="2800" spc="20" dirty="0">
                <a:latin typeface="Symbol"/>
                <a:cs typeface="Symbol"/>
              </a:rPr>
              <a:t></a:t>
            </a:r>
            <a:r>
              <a:rPr sz="2800" spc="-270" dirty="0">
                <a:latin typeface="Times New Roman"/>
                <a:cs typeface="Times New Roman"/>
              </a:rPr>
              <a:t> </a:t>
            </a:r>
            <a:r>
              <a:rPr sz="2800" i="1" spc="140" dirty="0">
                <a:latin typeface="Times New Roman"/>
                <a:cs typeface="Times New Roman"/>
              </a:rPr>
              <a:t>u</a:t>
            </a:r>
            <a:r>
              <a:rPr sz="3700" spc="-825" dirty="0">
                <a:latin typeface="Symbol"/>
                <a:cs typeface="Symbol"/>
              </a:rPr>
              <a:t></a:t>
            </a:r>
            <a:r>
              <a:rPr sz="2950" spc="-1030" dirty="0">
                <a:latin typeface="Symbol"/>
                <a:cs typeface="Symbol"/>
              </a:rPr>
              <a:t></a:t>
            </a:r>
            <a:r>
              <a:rPr sz="2475" baseline="-23569" dirty="0">
                <a:latin typeface="Times New Roman"/>
                <a:cs typeface="Times New Roman"/>
              </a:rPr>
              <a:t>1 </a:t>
            </a:r>
            <a:r>
              <a:rPr sz="2475" spc="-292" baseline="-23569" dirty="0">
                <a:latin typeface="Times New Roman"/>
                <a:cs typeface="Times New Roman"/>
              </a:rPr>
              <a:t> </a:t>
            </a:r>
            <a:r>
              <a:rPr sz="2800" spc="20" dirty="0">
                <a:latin typeface="Symbol"/>
                <a:cs typeface="Symbol"/>
              </a:rPr>
              <a:t></a:t>
            </a:r>
            <a:r>
              <a:rPr sz="2800" spc="-225" dirty="0">
                <a:latin typeface="Times New Roman"/>
                <a:cs typeface="Times New Roman"/>
              </a:rPr>
              <a:t> </a:t>
            </a:r>
            <a:r>
              <a:rPr sz="2800" i="1" spc="190" dirty="0">
                <a:latin typeface="Times New Roman"/>
                <a:cs typeface="Times New Roman"/>
              </a:rPr>
              <a:t>a</a:t>
            </a:r>
            <a:r>
              <a:rPr sz="3700" spc="-55" dirty="0">
                <a:latin typeface="Symbol"/>
                <a:cs typeface="Symbol"/>
              </a:rPr>
              <a:t></a:t>
            </a:r>
            <a:r>
              <a:rPr sz="2800" spc="20" dirty="0">
                <a:latin typeface="Symbol"/>
                <a:cs typeface="Symbol"/>
              </a:rPr>
              <a:t></a:t>
            </a:r>
            <a:r>
              <a:rPr sz="2800" spc="-225" dirty="0">
                <a:latin typeface="Times New Roman"/>
                <a:cs typeface="Times New Roman"/>
              </a:rPr>
              <a:t> </a:t>
            </a:r>
            <a:r>
              <a:rPr sz="2800" i="1" spc="75" dirty="0">
                <a:latin typeface="Times New Roman"/>
                <a:cs typeface="Times New Roman"/>
              </a:rPr>
              <a:t>v</a:t>
            </a:r>
            <a:r>
              <a:rPr sz="3700" spc="-825" dirty="0">
                <a:latin typeface="Symbol"/>
                <a:cs typeface="Symbol"/>
              </a:rPr>
              <a:t></a:t>
            </a:r>
            <a:r>
              <a:rPr sz="2950" spc="-844" dirty="0">
                <a:latin typeface="Symbol"/>
                <a:cs typeface="Symbol"/>
              </a:rPr>
              <a:t></a:t>
            </a:r>
            <a:r>
              <a:rPr sz="2475" baseline="-23569" dirty="0">
                <a:latin typeface="Times New Roman"/>
                <a:cs typeface="Times New Roman"/>
              </a:rPr>
              <a:t>2 </a:t>
            </a:r>
            <a:r>
              <a:rPr sz="2475" spc="-104" baseline="-23569" dirty="0">
                <a:latin typeface="Times New Roman"/>
                <a:cs typeface="Times New Roman"/>
              </a:rPr>
              <a:t> </a:t>
            </a:r>
            <a:r>
              <a:rPr sz="2800" spc="20" dirty="0">
                <a:latin typeface="Symbol"/>
                <a:cs typeface="Symbol"/>
              </a:rPr>
              <a:t></a:t>
            </a:r>
            <a:r>
              <a:rPr sz="2800" spc="-315" dirty="0">
                <a:latin typeface="Times New Roman"/>
                <a:cs typeface="Times New Roman"/>
              </a:rPr>
              <a:t> </a:t>
            </a:r>
            <a:r>
              <a:rPr sz="2800" i="1" spc="145" dirty="0">
                <a:latin typeface="Times New Roman"/>
                <a:cs typeface="Times New Roman"/>
              </a:rPr>
              <a:t>b</a:t>
            </a:r>
            <a:r>
              <a:rPr sz="3700" spc="-300" dirty="0">
                <a:latin typeface="Symbol"/>
                <a:cs typeface="Symbol"/>
              </a:rPr>
              <a:t></a:t>
            </a:r>
            <a:endParaRPr sz="3700">
              <a:latin typeface="Symbol"/>
              <a:cs typeface="Symbol"/>
            </a:endParaRPr>
          </a:p>
        </p:txBody>
      </p:sp>
      <p:sp>
        <p:nvSpPr>
          <p:cNvPr id="10" name="object 10"/>
          <p:cNvSpPr txBox="1"/>
          <p:nvPr/>
        </p:nvSpPr>
        <p:spPr>
          <a:xfrm>
            <a:off x="7289903" y="1762040"/>
            <a:ext cx="1512570" cy="601980"/>
          </a:xfrm>
          <a:prstGeom prst="rect">
            <a:avLst/>
          </a:prstGeom>
        </p:spPr>
        <p:txBody>
          <a:bodyPr vert="horz" wrap="square" lIns="0" tIns="16510" rIns="0" bIns="0" rtlCol="0">
            <a:spAutoFit/>
          </a:bodyPr>
          <a:lstStyle/>
          <a:p>
            <a:pPr marL="12700">
              <a:lnSpc>
                <a:spcPct val="100000"/>
              </a:lnSpc>
              <a:spcBef>
                <a:spcPts val="130"/>
              </a:spcBef>
            </a:pPr>
            <a:r>
              <a:rPr sz="2850" i="1" spc="5" dirty="0">
                <a:latin typeface="Times New Roman"/>
                <a:cs typeface="Times New Roman"/>
              </a:rPr>
              <a:t>s </a:t>
            </a:r>
            <a:r>
              <a:rPr sz="2850" spc="10" dirty="0">
                <a:latin typeface="Symbol"/>
                <a:cs typeface="Symbol"/>
              </a:rPr>
              <a:t></a:t>
            </a:r>
            <a:r>
              <a:rPr sz="2850" spc="-55" dirty="0">
                <a:latin typeface="Times New Roman"/>
                <a:cs typeface="Times New Roman"/>
              </a:rPr>
              <a:t> </a:t>
            </a:r>
            <a:r>
              <a:rPr sz="2850" spc="35" dirty="0">
                <a:latin typeface="Times New Roman"/>
                <a:cs typeface="Times New Roman"/>
              </a:rPr>
              <a:t>L</a:t>
            </a:r>
            <a:r>
              <a:rPr sz="3750" spc="-360" dirty="0">
                <a:latin typeface="Symbol"/>
                <a:cs typeface="Symbol"/>
              </a:rPr>
              <a:t></a:t>
            </a:r>
            <a:r>
              <a:rPr sz="2850" i="1" spc="45" dirty="0">
                <a:latin typeface="Times New Roman"/>
                <a:cs typeface="Times New Roman"/>
              </a:rPr>
              <a:t>a</a:t>
            </a:r>
            <a:r>
              <a:rPr sz="2850" dirty="0">
                <a:latin typeface="Times New Roman"/>
                <a:cs typeface="Times New Roman"/>
              </a:rPr>
              <a:t>,</a:t>
            </a:r>
            <a:r>
              <a:rPr sz="2850" spc="-450" dirty="0">
                <a:latin typeface="Times New Roman"/>
                <a:cs typeface="Times New Roman"/>
              </a:rPr>
              <a:t> </a:t>
            </a:r>
            <a:r>
              <a:rPr sz="2850" i="1" spc="130" dirty="0">
                <a:latin typeface="Times New Roman"/>
                <a:cs typeface="Times New Roman"/>
              </a:rPr>
              <a:t>b</a:t>
            </a:r>
            <a:r>
              <a:rPr sz="3750" spc="-310" dirty="0">
                <a:latin typeface="Symbol"/>
                <a:cs typeface="Symbol"/>
              </a:rPr>
              <a:t></a:t>
            </a:r>
            <a:endParaRPr sz="3750">
              <a:latin typeface="Symbol"/>
              <a:cs typeface="Symbol"/>
            </a:endParaRPr>
          </a:p>
        </p:txBody>
      </p:sp>
      <p:grpSp>
        <p:nvGrpSpPr>
          <p:cNvPr id="11" name="object 11"/>
          <p:cNvGrpSpPr/>
          <p:nvPr/>
        </p:nvGrpSpPr>
        <p:grpSpPr>
          <a:xfrm>
            <a:off x="6560693" y="5032121"/>
            <a:ext cx="942340" cy="941069"/>
            <a:chOff x="6560693" y="5032121"/>
            <a:chExt cx="942340" cy="941069"/>
          </a:xfrm>
        </p:grpSpPr>
        <p:pic>
          <p:nvPicPr>
            <p:cNvPr id="12" name="object 12"/>
            <p:cNvPicPr/>
            <p:nvPr/>
          </p:nvPicPr>
          <p:blipFill>
            <a:blip r:embed="rId4" cstate="print"/>
            <a:stretch>
              <a:fillRect/>
            </a:stretch>
          </p:blipFill>
          <p:spPr>
            <a:xfrm>
              <a:off x="6972300" y="5460492"/>
              <a:ext cx="108203" cy="108204"/>
            </a:xfrm>
            <a:prstGeom prst="rect">
              <a:avLst/>
            </a:prstGeom>
          </p:spPr>
        </p:pic>
        <p:sp>
          <p:nvSpPr>
            <p:cNvPr id="13" name="object 13"/>
            <p:cNvSpPr/>
            <p:nvPr/>
          </p:nvSpPr>
          <p:spPr>
            <a:xfrm>
              <a:off x="6575298" y="5046726"/>
              <a:ext cx="913130" cy="911860"/>
            </a:xfrm>
            <a:custGeom>
              <a:avLst/>
              <a:gdLst/>
              <a:ahLst/>
              <a:cxnLst/>
              <a:rect l="l" t="t" r="r" b="b"/>
              <a:pathLst>
                <a:path w="913129" h="911860">
                  <a:moveTo>
                    <a:pt x="0" y="455676"/>
                  </a:moveTo>
                  <a:lnTo>
                    <a:pt x="2356" y="409077"/>
                  </a:lnTo>
                  <a:lnTo>
                    <a:pt x="9272" y="363826"/>
                  </a:lnTo>
                  <a:lnTo>
                    <a:pt x="20519" y="320152"/>
                  </a:lnTo>
                  <a:lnTo>
                    <a:pt x="35867" y="278284"/>
                  </a:lnTo>
                  <a:lnTo>
                    <a:pt x="55087" y="238451"/>
                  </a:lnTo>
                  <a:lnTo>
                    <a:pt x="77949" y="200880"/>
                  </a:lnTo>
                  <a:lnTo>
                    <a:pt x="104224" y="165802"/>
                  </a:lnTo>
                  <a:lnTo>
                    <a:pt x="133683" y="133445"/>
                  </a:lnTo>
                  <a:lnTo>
                    <a:pt x="166096" y="104037"/>
                  </a:lnTo>
                  <a:lnTo>
                    <a:pt x="201234" y="77808"/>
                  </a:lnTo>
                  <a:lnTo>
                    <a:pt x="238867" y="54987"/>
                  </a:lnTo>
                  <a:lnTo>
                    <a:pt x="278766" y="35802"/>
                  </a:lnTo>
                  <a:lnTo>
                    <a:pt x="320703" y="20481"/>
                  </a:lnTo>
                  <a:lnTo>
                    <a:pt x="364446" y="9255"/>
                  </a:lnTo>
                  <a:lnTo>
                    <a:pt x="409768" y="2352"/>
                  </a:lnTo>
                  <a:lnTo>
                    <a:pt x="456437" y="0"/>
                  </a:lnTo>
                  <a:lnTo>
                    <a:pt x="503107" y="2352"/>
                  </a:lnTo>
                  <a:lnTo>
                    <a:pt x="548429" y="9255"/>
                  </a:lnTo>
                  <a:lnTo>
                    <a:pt x="592172" y="20481"/>
                  </a:lnTo>
                  <a:lnTo>
                    <a:pt x="634109" y="35802"/>
                  </a:lnTo>
                  <a:lnTo>
                    <a:pt x="674008" y="54987"/>
                  </a:lnTo>
                  <a:lnTo>
                    <a:pt x="711641" y="77808"/>
                  </a:lnTo>
                  <a:lnTo>
                    <a:pt x="746779" y="104037"/>
                  </a:lnTo>
                  <a:lnTo>
                    <a:pt x="779192" y="133445"/>
                  </a:lnTo>
                  <a:lnTo>
                    <a:pt x="808651" y="165802"/>
                  </a:lnTo>
                  <a:lnTo>
                    <a:pt x="834926" y="200880"/>
                  </a:lnTo>
                  <a:lnTo>
                    <a:pt x="857788" y="238451"/>
                  </a:lnTo>
                  <a:lnTo>
                    <a:pt x="877008" y="278284"/>
                  </a:lnTo>
                  <a:lnTo>
                    <a:pt x="892356" y="320152"/>
                  </a:lnTo>
                  <a:lnTo>
                    <a:pt x="903603" y="363826"/>
                  </a:lnTo>
                  <a:lnTo>
                    <a:pt x="910519" y="409077"/>
                  </a:lnTo>
                  <a:lnTo>
                    <a:pt x="912876" y="455676"/>
                  </a:lnTo>
                  <a:lnTo>
                    <a:pt x="910519" y="502266"/>
                  </a:lnTo>
                  <a:lnTo>
                    <a:pt x="903603" y="547510"/>
                  </a:lnTo>
                  <a:lnTo>
                    <a:pt x="892356" y="591180"/>
                  </a:lnTo>
                  <a:lnTo>
                    <a:pt x="877008" y="633045"/>
                  </a:lnTo>
                  <a:lnTo>
                    <a:pt x="857788" y="672878"/>
                  </a:lnTo>
                  <a:lnTo>
                    <a:pt x="834926" y="710448"/>
                  </a:lnTo>
                  <a:lnTo>
                    <a:pt x="808651" y="745528"/>
                  </a:lnTo>
                  <a:lnTo>
                    <a:pt x="779192" y="777887"/>
                  </a:lnTo>
                  <a:lnTo>
                    <a:pt x="746779" y="807297"/>
                  </a:lnTo>
                  <a:lnTo>
                    <a:pt x="711641" y="833529"/>
                  </a:lnTo>
                  <a:lnTo>
                    <a:pt x="674008" y="856354"/>
                  </a:lnTo>
                  <a:lnTo>
                    <a:pt x="634109" y="875542"/>
                  </a:lnTo>
                  <a:lnTo>
                    <a:pt x="592172" y="890865"/>
                  </a:lnTo>
                  <a:lnTo>
                    <a:pt x="548429" y="902094"/>
                  </a:lnTo>
                  <a:lnTo>
                    <a:pt x="503107" y="908999"/>
                  </a:lnTo>
                  <a:lnTo>
                    <a:pt x="456437" y="911352"/>
                  </a:lnTo>
                  <a:lnTo>
                    <a:pt x="409768" y="908999"/>
                  </a:lnTo>
                  <a:lnTo>
                    <a:pt x="364446" y="902094"/>
                  </a:lnTo>
                  <a:lnTo>
                    <a:pt x="320703" y="890865"/>
                  </a:lnTo>
                  <a:lnTo>
                    <a:pt x="278766" y="875542"/>
                  </a:lnTo>
                  <a:lnTo>
                    <a:pt x="238867" y="856354"/>
                  </a:lnTo>
                  <a:lnTo>
                    <a:pt x="201234" y="833529"/>
                  </a:lnTo>
                  <a:lnTo>
                    <a:pt x="166096" y="807297"/>
                  </a:lnTo>
                  <a:lnTo>
                    <a:pt x="133683" y="777887"/>
                  </a:lnTo>
                  <a:lnTo>
                    <a:pt x="104224" y="745528"/>
                  </a:lnTo>
                  <a:lnTo>
                    <a:pt x="77949" y="710448"/>
                  </a:lnTo>
                  <a:lnTo>
                    <a:pt x="55087" y="672878"/>
                  </a:lnTo>
                  <a:lnTo>
                    <a:pt x="35867" y="633045"/>
                  </a:lnTo>
                  <a:lnTo>
                    <a:pt x="20519" y="591180"/>
                  </a:lnTo>
                  <a:lnTo>
                    <a:pt x="9272" y="547510"/>
                  </a:lnTo>
                  <a:lnTo>
                    <a:pt x="2356" y="502266"/>
                  </a:lnTo>
                  <a:lnTo>
                    <a:pt x="0" y="455676"/>
                  </a:lnTo>
                  <a:close/>
                </a:path>
              </a:pathLst>
            </a:custGeom>
            <a:ln w="28956">
              <a:solidFill>
                <a:srgbClr val="FF0000"/>
              </a:solidFill>
            </a:ln>
          </p:spPr>
          <p:txBody>
            <a:bodyPr wrap="square" lIns="0" tIns="0" rIns="0" bIns="0" rtlCol="0"/>
            <a:lstStyle/>
            <a:p>
              <a:endParaRPr/>
            </a:p>
          </p:txBody>
        </p:sp>
      </p:grpSp>
      <p:sp>
        <p:nvSpPr>
          <p:cNvPr id="14" name="object 14"/>
          <p:cNvSpPr txBox="1"/>
          <p:nvPr/>
        </p:nvSpPr>
        <p:spPr>
          <a:xfrm>
            <a:off x="7094590" y="4914720"/>
            <a:ext cx="697230" cy="544195"/>
          </a:xfrm>
          <a:prstGeom prst="rect">
            <a:avLst/>
          </a:prstGeom>
        </p:spPr>
        <p:txBody>
          <a:bodyPr vert="horz" wrap="square" lIns="0" tIns="12700" rIns="0" bIns="0" rtlCol="0">
            <a:spAutoFit/>
          </a:bodyPr>
          <a:lstStyle/>
          <a:p>
            <a:pPr marL="12700">
              <a:lnSpc>
                <a:spcPct val="100000"/>
              </a:lnSpc>
              <a:spcBef>
                <a:spcPts val="100"/>
              </a:spcBef>
            </a:pPr>
            <a:r>
              <a:rPr sz="3400" spc="-330" dirty="0">
                <a:latin typeface="Symbol"/>
                <a:cs typeface="Symbol"/>
              </a:rPr>
              <a:t></a:t>
            </a:r>
            <a:r>
              <a:rPr sz="2550" i="1" spc="50" dirty="0">
                <a:latin typeface="Times New Roman"/>
                <a:cs typeface="Times New Roman"/>
              </a:rPr>
              <a:t>a</a:t>
            </a:r>
            <a:r>
              <a:rPr sz="2550" spc="5" dirty="0">
                <a:latin typeface="Times New Roman"/>
                <a:cs typeface="Times New Roman"/>
              </a:rPr>
              <a:t>,</a:t>
            </a:r>
            <a:r>
              <a:rPr sz="2550" spc="-400" dirty="0">
                <a:latin typeface="Times New Roman"/>
                <a:cs typeface="Times New Roman"/>
              </a:rPr>
              <a:t> </a:t>
            </a:r>
            <a:r>
              <a:rPr sz="2550" i="1" spc="130" dirty="0">
                <a:latin typeface="Times New Roman"/>
                <a:cs typeface="Times New Roman"/>
              </a:rPr>
              <a:t>b</a:t>
            </a:r>
            <a:r>
              <a:rPr sz="3400" spc="-285" dirty="0">
                <a:latin typeface="Symbol"/>
                <a:cs typeface="Symbol"/>
              </a:rPr>
              <a:t></a:t>
            </a:r>
            <a:endParaRPr sz="3400">
              <a:latin typeface="Symbol"/>
              <a:cs typeface="Symbol"/>
            </a:endParaRPr>
          </a:p>
        </p:txBody>
      </p:sp>
      <p:sp>
        <p:nvSpPr>
          <p:cNvPr id="15" name="object 15"/>
          <p:cNvSpPr txBox="1"/>
          <p:nvPr/>
        </p:nvSpPr>
        <p:spPr>
          <a:xfrm>
            <a:off x="7556754" y="3985386"/>
            <a:ext cx="5003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L</a:t>
            </a:r>
            <a:r>
              <a:rPr sz="2400" dirty="0">
                <a:solidFill>
                  <a:srgbClr val="FF0000"/>
                </a:solidFill>
                <a:latin typeface="Calibri"/>
                <a:cs typeface="Calibri"/>
              </a:rPr>
              <a:t>(</a:t>
            </a:r>
            <a:r>
              <a:rPr sz="2400" spc="-5" dirty="0">
                <a:solidFill>
                  <a:srgbClr val="FF0000"/>
                </a:solidFill>
                <a:latin typeface="Calibri"/>
                <a:cs typeface="Calibri"/>
              </a:rPr>
              <a:t>θ</a:t>
            </a:r>
            <a:r>
              <a:rPr sz="2400" dirty="0">
                <a:solidFill>
                  <a:srgbClr val="FF0000"/>
                </a:solidFill>
                <a:latin typeface="Calibri"/>
                <a:cs typeface="Calibri"/>
              </a:rPr>
              <a:t>)</a:t>
            </a:r>
            <a:endParaRPr sz="2400">
              <a:latin typeface="Calibri"/>
              <a:cs typeface="Calibri"/>
            </a:endParaRPr>
          </a:p>
        </p:txBody>
      </p:sp>
      <p:sp>
        <p:nvSpPr>
          <p:cNvPr id="16" name="object 16"/>
          <p:cNvSpPr txBox="1"/>
          <p:nvPr/>
        </p:nvSpPr>
        <p:spPr>
          <a:xfrm>
            <a:off x="1441196" y="3253562"/>
            <a:ext cx="995680" cy="269240"/>
          </a:xfrm>
          <a:prstGeom prst="rect">
            <a:avLst/>
          </a:prstGeom>
        </p:spPr>
        <p:txBody>
          <a:bodyPr vert="horz" wrap="square" lIns="0" tIns="12065" rIns="0" bIns="0" rtlCol="0">
            <a:spAutoFit/>
          </a:bodyPr>
          <a:lstStyle/>
          <a:p>
            <a:pPr marL="12700">
              <a:lnSpc>
                <a:spcPct val="100000"/>
              </a:lnSpc>
              <a:spcBef>
                <a:spcPts val="95"/>
              </a:spcBef>
              <a:tabLst>
                <a:tab pos="879475" algn="l"/>
              </a:tabLst>
            </a:pPr>
            <a:r>
              <a:rPr sz="1600" spc="-5" dirty="0">
                <a:latin typeface="Calibri"/>
                <a:cs typeface="Calibri"/>
              </a:rPr>
              <a:t>1	2</a:t>
            </a:r>
            <a:endParaRPr sz="1600">
              <a:latin typeface="Calibri"/>
              <a:cs typeface="Calibri"/>
            </a:endParaRPr>
          </a:p>
        </p:txBody>
      </p:sp>
      <p:sp>
        <p:nvSpPr>
          <p:cNvPr id="17" name="object 17"/>
          <p:cNvSpPr txBox="1"/>
          <p:nvPr/>
        </p:nvSpPr>
        <p:spPr>
          <a:xfrm>
            <a:off x="680719" y="3076778"/>
            <a:ext cx="3790315" cy="391795"/>
          </a:xfrm>
          <a:prstGeom prst="rect">
            <a:avLst/>
          </a:prstGeom>
        </p:spPr>
        <p:txBody>
          <a:bodyPr vert="horz" wrap="square" lIns="0" tIns="12700" rIns="0" bIns="0" rtlCol="0">
            <a:spAutoFit/>
          </a:bodyPr>
          <a:lstStyle/>
          <a:p>
            <a:pPr marL="12700">
              <a:lnSpc>
                <a:spcPct val="100000"/>
              </a:lnSpc>
              <a:spcBef>
                <a:spcPts val="100"/>
              </a:spcBef>
              <a:tabLst>
                <a:tab pos="943610" algn="l"/>
                <a:tab pos="1858010" algn="l"/>
              </a:tabLst>
            </a:pPr>
            <a:r>
              <a:rPr sz="2400" spc="-5" dirty="0">
                <a:latin typeface="Calibri"/>
                <a:cs typeface="Calibri"/>
              </a:rPr>
              <a:t>Find</a:t>
            </a:r>
            <a:r>
              <a:rPr sz="2400" dirty="0">
                <a:latin typeface="Calibri"/>
                <a:cs typeface="Calibri"/>
              </a:rPr>
              <a:t> θ	and</a:t>
            </a:r>
            <a:r>
              <a:rPr sz="2400" spc="-10" dirty="0">
                <a:latin typeface="Calibri"/>
                <a:cs typeface="Calibri"/>
              </a:rPr>
              <a:t> </a:t>
            </a:r>
            <a:r>
              <a:rPr sz="2400" dirty="0">
                <a:latin typeface="Calibri"/>
                <a:cs typeface="Calibri"/>
              </a:rPr>
              <a:t>θ	in</a:t>
            </a:r>
            <a:r>
              <a:rPr sz="2400" spc="-25" dirty="0">
                <a:latin typeface="Calibri"/>
                <a:cs typeface="Calibri"/>
              </a:rPr>
              <a:t> </a:t>
            </a:r>
            <a:r>
              <a:rPr sz="2400" dirty="0">
                <a:latin typeface="Calibri"/>
                <a:cs typeface="Calibri"/>
              </a:rPr>
              <a:t>the</a:t>
            </a:r>
            <a:r>
              <a:rPr sz="2400" spc="-25" dirty="0">
                <a:latin typeface="Calibri"/>
                <a:cs typeface="Calibri"/>
              </a:rPr>
              <a:t> </a:t>
            </a:r>
            <a:r>
              <a:rPr sz="2400" spc="-15" dirty="0">
                <a:latin typeface="Calibri"/>
                <a:cs typeface="Calibri"/>
              </a:rPr>
              <a:t>red</a:t>
            </a:r>
            <a:r>
              <a:rPr sz="2400" spc="-30" dirty="0">
                <a:latin typeface="Calibri"/>
                <a:cs typeface="Calibri"/>
              </a:rPr>
              <a:t> </a:t>
            </a:r>
            <a:r>
              <a:rPr sz="2400" spc="-5" dirty="0">
                <a:latin typeface="Calibri"/>
                <a:cs typeface="Calibri"/>
              </a:rPr>
              <a:t>circle</a:t>
            </a:r>
            <a:endParaRPr sz="2400">
              <a:latin typeface="Calibri"/>
              <a:cs typeface="Calibri"/>
            </a:endParaRPr>
          </a:p>
        </p:txBody>
      </p:sp>
      <p:sp>
        <p:nvSpPr>
          <p:cNvPr id="18" name="object 18"/>
          <p:cNvSpPr txBox="1"/>
          <p:nvPr/>
        </p:nvSpPr>
        <p:spPr>
          <a:xfrm>
            <a:off x="680719" y="3443096"/>
            <a:ext cx="1957705" cy="391160"/>
          </a:xfrm>
          <a:prstGeom prst="rect">
            <a:avLst/>
          </a:prstGeom>
        </p:spPr>
        <p:txBody>
          <a:bodyPr vert="horz" wrap="square" lIns="0" tIns="12700" rIns="0" bIns="0" rtlCol="0">
            <a:spAutoFit/>
          </a:bodyPr>
          <a:lstStyle/>
          <a:p>
            <a:pPr marL="12700">
              <a:lnSpc>
                <a:spcPct val="100000"/>
              </a:lnSpc>
              <a:spcBef>
                <a:spcPts val="100"/>
              </a:spcBef>
            </a:pPr>
            <a:r>
              <a:rPr sz="2400" b="1" i="1" spc="-5" dirty="0">
                <a:latin typeface="Calibri"/>
                <a:cs typeface="Calibri"/>
              </a:rPr>
              <a:t>minimizing</a:t>
            </a:r>
            <a:r>
              <a:rPr sz="2400" b="1" i="1" spc="-85" dirty="0">
                <a:latin typeface="Calibri"/>
                <a:cs typeface="Calibri"/>
              </a:rPr>
              <a:t> </a:t>
            </a:r>
            <a:r>
              <a:rPr sz="2400" spc="-5" dirty="0">
                <a:latin typeface="Calibri"/>
                <a:cs typeface="Calibri"/>
              </a:rPr>
              <a:t>L(θ)</a:t>
            </a:r>
            <a:endParaRPr sz="2400">
              <a:latin typeface="Calibri"/>
              <a:cs typeface="Calibri"/>
            </a:endParaRPr>
          </a:p>
        </p:txBody>
      </p:sp>
      <p:sp>
        <p:nvSpPr>
          <p:cNvPr id="19" name="object 19"/>
          <p:cNvSpPr txBox="1"/>
          <p:nvPr/>
        </p:nvSpPr>
        <p:spPr>
          <a:xfrm>
            <a:off x="4086228" y="3956642"/>
            <a:ext cx="129539" cy="274320"/>
          </a:xfrm>
          <a:prstGeom prst="rect">
            <a:avLst/>
          </a:prstGeom>
        </p:spPr>
        <p:txBody>
          <a:bodyPr vert="horz" wrap="square" lIns="0" tIns="16510" rIns="0" bIns="0" rtlCol="0">
            <a:spAutoFit/>
          </a:bodyPr>
          <a:lstStyle/>
          <a:p>
            <a:pPr marL="12700">
              <a:lnSpc>
                <a:spcPct val="100000"/>
              </a:lnSpc>
              <a:spcBef>
                <a:spcPts val="130"/>
              </a:spcBef>
            </a:pPr>
            <a:r>
              <a:rPr sz="1600" spc="15" dirty="0">
                <a:latin typeface="Times New Roman"/>
                <a:cs typeface="Times New Roman"/>
              </a:rPr>
              <a:t>2</a:t>
            </a:r>
            <a:endParaRPr sz="1600">
              <a:latin typeface="Times New Roman"/>
              <a:cs typeface="Times New Roman"/>
            </a:endParaRPr>
          </a:p>
        </p:txBody>
      </p:sp>
      <p:sp>
        <p:nvSpPr>
          <p:cNvPr id="20" name="object 20"/>
          <p:cNvSpPr txBox="1"/>
          <p:nvPr/>
        </p:nvSpPr>
        <p:spPr>
          <a:xfrm>
            <a:off x="3361707" y="3930764"/>
            <a:ext cx="129539" cy="274320"/>
          </a:xfrm>
          <a:prstGeom prst="rect">
            <a:avLst/>
          </a:prstGeom>
        </p:spPr>
        <p:txBody>
          <a:bodyPr vert="horz" wrap="square" lIns="0" tIns="16510" rIns="0" bIns="0" rtlCol="0">
            <a:spAutoFit/>
          </a:bodyPr>
          <a:lstStyle/>
          <a:p>
            <a:pPr marL="12700">
              <a:lnSpc>
                <a:spcPct val="100000"/>
              </a:lnSpc>
              <a:spcBef>
                <a:spcPts val="130"/>
              </a:spcBef>
            </a:pPr>
            <a:r>
              <a:rPr sz="1600" spc="15" dirty="0">
                <a:latin typeface="Times New Roman"/>
                <a:cs typeface="Times New Roman"/>
              </a:rPr>
              <a:t>2</a:t>
            </a:r>
            <a:endParaRPr sz="1600">
              <a:latin typeface="Times New Roman"/>
              <a:cs typeface="Times New Roman"/>
            </a:endParaRPr>
          </a:p>
        </p:txBody>
      </p:sp>
      <p:sp>
        <p:nvSpPr>
          <p:cNvPr id="21" name="object 21"/>
          <p:cNvSpPr txBox="1"/>
          <p:nvPr/>
        </p:nvSpPr>
        <p:spPr>
          <a:xfrm>
            <a:off x="2616785" y="4204363"/>
            <a:ext cx="129539" cy="274320"/>
          </a:xfrm>
          <a:prstGeom prst="rect">
            <a:avLst/>
          </a:prstGeom>
        </p:spPr>
        <p:txBody>
          <a:bodyPr vert="horz" wrap="square" lIns="0" tIns="16510" rIns="0" bIns="0" rtlCol="0">
            <a:spAutoFit/>
          </a:bodyPr>
          <a:lstStyle/>
          <a:p>
            <a:pPr marL="12700">
              <a:lnSpc>
                <a:spcPct val="100000"/>
              </a:lnSpc>
              <a:spcBef>
                <a:spcPts val="130"/>
              </a:spcBef>
            </a:pPr>
            <a:r>
              <a:rPr sz="1600" spc="15" dirty="0">
                <a:latin typeface="Times New Roman"/>
                <a:cs typeface="Times New Roman"/>
              </a:rPr>
              <a:t>2</a:t>
            </a:r>
            <a:endParaRPr sz="1600">
              <a:latin typeface="Times New Roman"/>
              <a:cs typeface="Times New Roman"/>
            </a:endParaRPr>
          </a:p>
        </p:txBody>
      </p:sp>
      <p:sp>
        <p:nvSpPr>
          <p:cNvPr id="22" name="object 22"/>
          <p:cNvSpPr txBox="1"/>
          <p:nvPr/>
        </p:nvSpPr>
        <p:spPr>
          <a:xfrm>
            <a:off x="1878350" y="3930764"/>
            <a:ext cx="129539" cy="274320"/>
          </a:xfrm>
          <a:prstGeom prst="rect">
            <a:avLst/>
          </a:prstGeom>
        </p:spPr>
        <p:txBody>
          <a:bodyPr vert="horz" wrap="square" lIns="0" tIns="16510" rIns="0" bIns="0" rtlCol="0">
            <a:spAutoFit/>
          </a:bodyPr>
          <a:lstStyle/>
          <a:p>
            <a:pPr marL="12700">
              <a:lnSpc>
                <a:spcPct val="100000"/>
              </a:lnSpc>
              <a:spcBef>
                <a:spcPts val="130"/>
              </a:spcBef>
            </a:pPr>
            <a:r>
              <a:rPr sz="1600" spc="15" dirty="0">
                <a:latin typeface="Times New Roman"/>
                <a:cs typeface="Times New Roman"/>
              </a:rPr>
              <a:t>2</a:t>
            </a:r>
            <a:endParaRPr sz="1600">
              <a:latin typeface="Times New Roman"/>
              <a:cs typeface="Times New Roman"/>
            </a:endParaRPr>
          </a:p>
        </p:txBody>
      </p:sp>
      <p:sp>
        <p:nvSpPr>
          <p:cNvPr id="23" name="object 23"/>
          <p:cNvSpPr txBox="1"/>
          <p:nvPr/>
        </p:nvSpPr>
        <p:spPr>
          <a:xfrm>
            <a:off x="1143615" y="4204363"/>
            <a:ext cx="129539" cy="274320"/>
          </a:xfrm>
          <a:prstGeom prst="rect">
            <a:avLst/>
          </a:prstGeom>
        </p:spPr>
        <p:txBody>
          <a:bodyPr vert="horz" wrap="square" lIns="0" tIns="16510" rIns="0" bIns="0" rtlCol="0">
            <a:spAutoFit/>
          </a:bodyPr>
          <a:lstStyle/>
          <a:p>
            <a:pPr marL="12700">
              <a:lnSpc>
                <a:spcPct val="100000"/>
              </a:lnSpc>
              <a:spcBef>
                <a:spcPts val="130"/>
              </a:spcBef>
            </a:pPr>
            <a:r>
              <a:rPr sz="1600" spc="15" dirty="0">
                <a:latin typeface="Times New Roman"/>
                <a:cs typeface="Times New Roman"/>
              </a:rPr>
              <a:t>1</a:t>
            </a:r>
            <a:endParaRPr sz="1600">
              <a:latin typeface="Times New Roman"/>
              <a:cs typeface="Times New Roman"/>
            </a:endParaRPr>
          </a:p>
        </p:txBody>
      </p:sp>
      <p:sp>
        <p:nvSpPr>
          <p:cNvPr id="24" name="object 24"/>
          <p:cNvSpPr txBox="1"/>
          <p:nvPr/>
        </p:nvSpPr>
        <p:spPr>
          <a:xfrm>
            <a:off x="2395226" y="3854034"/>
            <a:ext cx="1002665" cy="588010"/>
          </a:xfrm>
          <a:prstGeom prst="rect">
            <a:avLst/>
          </a:prstGeom>
        </p:spPr>
        <p:txBody>
          <a:bodyPr vert="horz" wrap="square" lIns="0" tIns="17780" rIns="0" bIns="0" rtlCol="0">
            <a:spAutoFit/>
          </a:bodyPr>
          <a:lstStyle/>
          <a:p>
            <a:pPr marL="12700">
              <a:lnSpc>
                <a:spcPct val="100000"/>
              </a:lnSpc>
              <a:spcBef>
                <a:spcPts val="140"/>
              </a:spcBef>
            </a:pPr>
            <a:r>
              <a:rPr sz="2950" spc="-80" dirty="0">
                <a:latin typeface="Symbol"/>
                <a:cs typeface="Symbol"/>
              </a:rPr>
              <a:t></a:t>
            </a:r>
            <a:r>
              <a:rPr sz="2950" spc="-30" dirty="0">
                <a:latin typeface="Times New Roman"/>
                <a:cs typeface="Times New Roman"/>
              </a:rPr>
              <a:t> </a:t>
            </a:r>
            <a:r>
              <a:rPr sz="2800" dirty="0">
                <a:latin typeface="Symbol"/>
                <a:cs typeface="Symbol"/>
              </a:rPr>
              <a:t></a:t>
            </a:r>
            <a:r>
              <a:rPr sz="2800" spc="-315" dirty="0">
                <a:latin typeface="Times New Roman"/>
                <a:cs typeface="Times New Roman"/>
              </a:rPr>
              <a:t> </a:t>
            </a:r>
            <a:r>
              <a:rPr sz="2800" i="1" spc="130" dirty="0">
                <a:latin typeface="Times New Roman"/>
                <a:cs typeface="Times New Roman"/>
              </a:rPr>
              <a:t>b</a:t>
            </a:r>
            <a:r>
              <a:rPr sz="3650" spc="-300" dirty="0">
                <a:latin typeface="Symbol"/>
                <a:cs typeface="Symbol"/>
              </a:rPr>
              <a:t></a:t>
            </a:r>
            <a:endParaRPr sz="3650">
              <a:latin typeface="Symbol"/>
              <a:cs typeface="Symbol"/>
            </a:endParaRPr>
          </a:p>
        </p:txBody>
      </p:sp>
      <p:sp>
        <p:nvSpPr>
          <p:cNvPr id="25" name="object 25"/>
          <p:cNvSpPr txBox="1"/>
          <p:nvPr/>
        </p:nvSpPr>
        <p:spPr>
          <a:xfrm>
            <a:off x="871227" y="3854034"/>
            <a:ext cx="1590675" cy="588010"/>
          </a:xfrm>
          <a:prstGeom prst="rect">
            <a:avLst/>
          </a:prstGeom>
        </p:spPr>
        <p:txBody>
          <a:bodyPr vert="horz" wrap="square" lIns="0" tIns="17780" rIns="0" bIns="0" rtlCol="0">
            <a:spAutoFit/>
          </a:bodyPr>
          <a:lstStyle/>
          <a:p>
            <a:pPr marL="12700">
              <a:lnSpc>
                <a:spcPct val="100000"/>
              </a:lnSpc>
              <a:spcBef>
                <a:spcPts val="140"/>
              </a:spcBef>
              <a:tabLst>
                <a:tab pos="1218565" algn="l"/>
              </a:tabLst>
            </a:pPr>
            <a:r>
              <a:rPr sz="3650" spc="-725" dirty="0">
                <a:latin typeface="Symbol"/>
                <a:cs typeface="Symbol"/>
              </a:rPr>
              <a:t></a:t>
            </a:r>
            <a:r>
              <a:rPr sz="2950" spc="-80" dirty="0">
                <a:latin typeface="Symbol"/>
                <a:cs typeface="Symbol"/>
              </a:rPr>
              <a:t></a:t>
            </a:r>
            <a:r>
              <a:rPr sz="2950" spc="-340" dirty="0">
                <a:latin typeface="Times New Roman"/>
                <a:cs typeface="Times New Roman"/>
              </a:rPr>
              <a:t> </a:t>
            </a:r>
            <a:r>
              <a:rPr sz="2800" dirty="0">
                <a:latin typeface="Symbol"/>
                <a:cs typeface="Symbol"/>
              </a:rPr>
              <a:t></a:t>
            </a:r>
            <a:r>
              <a:rPr sz="2800" spc="-225" dirty="0">
                <a:latin typeface="Times New Roman"/>
                <a:cs typeface="Times New Roman"/>
              </a:rPr>
              <a:t> </a:t>
            </a:r>
            <a:r>
              <a:rPr sz="2800" i="1" spc="170" dirty="0">
                <a:latin typeface="Times New Roman"/>
                <a:cs typeface="Times New Roman"/>
              </a:rPr>
              <a:t>a</a:t>
            </a:r>
            <a:r>
              <a:rPr sz="3650" spc="-300" dirty="0">
                <a:latin typeface="Symbol"/>
                <a:cs typeface="Symbol"/>
              </a:rPr>
              <a:t></a:t>
            </a:r>
            <a:r>
              <a:rPr sz="3650" dirty="0">
                <a:latin typeface="Times New Roman"/>
                <a:cs typeface="Times New Roman"/>
              </a:rPr>
              <a:t>	</a:t>
            </a:r>
            <a:r>
              <a:rPr sz="2800" dirty="0">
                <a:latin typeface="Symbol"/>
                <a:cs typeface="Symbol"/>
              </a:rPr>
              <a:t></a:t>
            </a:r>
            <a:r>
              <a:rPr sz="2800" spc="-235" dirty="0">
                <a:latin typeface="Times New Roman"/>
                <a:cs typeface="Times New Roman"/>
              </a:rPr>
              <a:t> </a:t>
            </a:r>
            <a:r>
              <a:rPr sz="3650" spc="-725" dirty="0">
                <a:latin typeface="Symbol"/>
                <a:cs typeface="Symbol"/>
              </a:rPr>
              <a:t></a:t>
            </a:r>
            <a:endParaRPr sz="3650">
              <a:latin typeface="Symbol"/>
              <a:cs typeface="Symbol"/>
            </a:endParaRPr>
          </a:p>
        </p:txBody>
      </p:sp>
      <p:sp>
        <p:nvSpPr>
          <p:cNvPr id="26" name="object 26"/>
          <p:cNvSpPr txBox="1"/>
          <p:nvPr/>
        </p:nvSpPr>
        <p:spPr>
          <a:xfrm>
            <a:off x="3577569" y="3967739"/>
            <a:ext cx="481330" cy="451484"/>
          </a:xfrm>
          <a:prstGeom prst="rect">
            <a:avLst/>
          </a:prstGeom>
        </p:spPr>
        <p:txBody>
          <a:bodyPr vert="horz" wrap="square" lIns="0" tIns="12065" rIns="0" bIns="0" rtlCol="0">
            <a:spAutoFit/>
          </a:bodyPr>
          <a:lstStyle/>
          <a:p>
            <a:pPr marL="12700">
              <a:lnSpc>
                <a:spcPct val="100000"/>
              </a:lnSpc>
              <a:spcBef>
                <a:spcPts val="95"/>
              </a:spcBef>
            </a:pPr>
            <a:r>
              <a:rPr sz="2800" dirty="0">
                <a:latin typeface="Symbol"/>
                <a:cs typeface="Symbol"/>
              </a:rPr>
              <a:t></a:t>
            </a:r>
            <a:r>
              <a:rPr sz="2800" spc="-135" dirty="0">
                <a:latin typeface="Times New Roman"/>
                <a:cs typeface="Times New Roman"/>
              </a:rPr>
              <a:t> </a:t>
            </a:r>
            <a:r>
              <a:rPr sz="2800" i="1" dirty="0">
                <a:latin typeface="Times New Roman"/>
                <a:cs typeface="Times New Roman"/>
              </a:rPr>
              <a:t>d</a:t>
            </a:r>
            <a:endParaRPr sz="2800">
              <a:latin typeface="Times New Roman"/>
              <a:cs typeface="Times New Roman"/>
            </a:endParaRPr>
          </a:p>
        </p:txBody>
      </p:sp>
      <p:sp>
        <p:nvSpPr>
          <p:cNvPr id="27" name="object 27"/>
          <p:cNvSpPr txBox="1"/>
          <p:nvPr/>
        </p:nvSpPr>
        <p:spPr>
          <a:xfrm>
            <a:off x="6372750" y="2857936"/>
            <a:ext cx="2176145" cy="432434"/>
          </a:xfrm>
          <a:prstGeom prst="rect">
            <a:avLst/>
          </a:prstGeom>
        </p:spPr>
        <p:txBody>
          <a:bodyPr vert="horz" wrap="square" lIns="0" tIns="15240" rIns="0" bIns="0" rtlCol="0">
            <a:spAutoFit/>
          </a:bodyPr>
          <a:lstStyle/>
          <a:p>
            <a:pPr marL="50800">
              <a:lnSpc>
                <a:spcPct val="100000"/>
              </a:lnSpc>
              <a:spcBef>
                <a:spcPts val="120"/>
              </a:spcBef>
              <a:tabLst>
                <a:tab pos="1689100" algn="l"/>
              </a:tabLst>
            </a:pPr>
            <a:r>
              <a:rPr sz="2500" spc="-350" dirty="0">
                <a:latin typeface="Symbol"/>
                <a:cs typeface="Symbol"/>
              </a:rPr>
              <a:t></a:t>
            </a:r>
            <a:r>
              <a:rPr sz="2650" spc="-350" dirty="0">
                <a:latin typeface="Symbol"/>
                <a:cs typeface="Symbol"/>
              </a:rPr>
              <a:t></a:t>
            </a:r>
            <a:r>
              <a:rPr sz="2175" spc="-525" baseline="-24904" dirty="0">
                <a:latin typeface="Times New Roman"/>
                <a:cs typeface="Times New Roman"/>
              </a:rPr>
              <a:t>1	</a:t>
            </a:r>
            <a:r>
              <a:rPr sz="2500" spc="-320" dirty="0">
                <a:latin typeface="Symbol"/>
                <a:cs typeface="Symbol"/>
              </a:rPr>
              <a:t></a:t>
            </a:r>
            <a:r>
              <a:rPr sz="2650" spc="-320" dirty="0">
                <a:latin typeface="Symbol"/>
                <a:cs typeface="Symbol"/>
              </a:rPr>
              <a:t></a:t>
            </a:r>
            <a:r>
              <a:rPr sz="2175" spc="-480" baseline="-24904" dirty="0">
                <a:latin typeface="Times New Roman"/>
                <a:cs typeface="Times New Roman"/>
              </a:rPr>
              <a:t>2</a:t>
            </a:r>
            <a:endParaRPr sz="2175" baseline="-24904">
              <a:latin typeface="Times New Roman"/>
              <a:cs typeface="Times New Roman"/>
            </a:endParaRPr>
          </a:p>
        </p:txBody>
      </p:sp>
      <p:sp>
        <p:nvSpPr>
          <p:cNvPr id="28" name="object 28"/>
          <p:cNvSpPr txBox="1"/>
          <p:nvPr/>
        </p:nvSpPr>
        <p:spPr>
          <a:xfrm>
            <a:off x="5590389" y="2318279"/>
            <a:ext cx="3263265" cy="535305"/>
          </a:xfrm>
          <a:prstGeom prst="rect">
            <a:avLst/>
          </a:prstGeom>
        </p:spPr>
        <p:txBody>
          <a:bodyPr vert="horz" wrap="square" lIns="0" tIns="11430" rIns="0" bIns="0" rtlCol="0">
            <a:spAutoFit/>
          </a:bodyPr>
          <a:lstStyle/>
          <a:p>
            <a:pPr marL="38100">
              <a:lnSpc>
                <a:spcPct val="100000"/>
              </a:lnSpc>
              <a:spcBef>
                <a:spcPts val="90"/>
              </a:spcBef>
            </a:pPr>
            <a:r>
              <a:rPr sz="3750" i="1" spc="15" baseline="-35555" dirty="0">
                <a:latin typeface="Times New Roman"/>
                <a:cs typeface="Times New Roman"/>
              </a:rPr>
              <a:t>u</a:t>
            </a:r>
            <a:r>
              <a:rPr sz="3750" i="1" spc="67" baseline="-35555" dirty="0">
                <a:latin typeface="Times New Roman"/>
                <a:cs typeface="Times New Roman"/>
              </a:rPr>
              <a:t> </a:t>
            </a:r>
            <a:r>
              <a:rPr sz="3750" spc="22" baseline="-35555" dirty="0">
                <a:latin typeface="Symbol"/>
                <a:cs typeface="Symbol"/>
              </a:rPr>
              <a:t></a:t>
            </a:r>
            <a:r>
              <a:rPr sz="3750" spc="195" baseline="-35555" dirty="0">
                <a:latin typeface="Times New Roman"/>
                <a:cs typeface="Times New Roman"/>
              </a:rPr>
              <a:t> </a:t>
            </a:r>
            <a:r>
              <a:rPr sz="2500" u="heavy" spc="-20" dirty="0">
                <a:uFill>
                  <a:solidFill>
                    <a:srgbClr val="000000"/>
                  </a:solidFill>
                </a:uFill>
                <a:latin typeface="Symbol"/>
                <a:cs typeface="Symbol"/>
              </a:rPr>
              <a:t></a:t>
            </a:r>
            <a:r>
              <a:rPr sz="2500" u="heavy" spc="40" dirty="0">
                <a:uFill>
                  <a:solidFill>
                    <a:srgbClr val="000000"/>
                  </a:solidFill>
                </a:uFill>
                <a:latin typeface="Times New Roman"/>
                <a:cs typeface="Times New Roman"/>
              </a:rPr>
              <a:t>L</a:t>
            </a:r>
            <a:r>
              <a:rPr sz="3350" u="heavy" spc="-335" dirty="0">
                <a:uFill>
                  <a:solidFill>
                    <a:srgbClr val="000000"/>
                  </a:solidFill>
                </a:uFill>
                <a:latin typeface="Symbol"/>
                <a:cs typeface="Symbol"/>
              </a:rPr>
              <a:t></a:t>
            </a:r>
            <a:r>
              <a:rPr sz="2500" i="1" u="heavy" spc="45" dirty="0">
                <a:uFill>
                  <a:solidFill>
                    <a:srgbClr val="000000"/>
                  </a:solidFill>
                </a:uFill>
                <a:latin typeface="Times New Roman"/>
                <a:cs typeface="Times New Roman"/>
              </a:rPr>
              <a:t>a</a:t>
            </a:r>
            <a:r>
              <a:rPr sz="2500" u="heavy" spc="5" dirty="0">
                <a:uFill>
                  <a:solidFill>
                    <a:srgbClr val="000000"/>
                  </a:solidFill>
                </a:uFill>
                <a:latin typeface="Times New Roman"/>
                <a:cs typeface="Times New Roman"/>
              </a:rPr>
              <a:t>,</a:t>
            </a:r>
            <a:r>
              <a:rPr sz="2500" u="heavy" spc="-390" dirty="0">
                <a:uFill>
                  <a:solidFill>
                    <a:srgbClr val="000000"/>
                  </a:solidFill>
                </a:uFill>
                <a:latin typeface="Times New Roman"/>
                <a:cs typeface="Times New Roman"/>
              </a:rPr>
              <a:t> </a:t>
            </a:r>
            <a:r>
              <a:rPr sz="2500" i="1" u="heavy" spc="125" dirty="0">
                <a:uFill>
                  <a:solidFill>
                    <a:srgbClr val="000000"/>
                  </a:solidFill>
                </a:uFill>
                <a:latin typeface="Times New Roman"/>
                <a:cs typeface="Times New Roman"/>
              </a:rPr>
              <a:t>b</a:t>
            </a:r>
            <a:r>
              <a:rPr sz="3350" u="heavy" spc="-15" dirty="0">
                <a:uFill>
                  <a:solidFill>
                    <a:srgbClr val="000000"/>
                  </a:solidFill>
                </a:uFill>
                <a:latin typeface="Symbol"/>
                <a:cs typeface="Symbol"/>
              </a:rPr>
              <a:t></a:t>
            </a:r>
            <a:r>
              <a:rPr sz="3750" spc="7" baseline="-35555" dirty="0">
                <a:latin typeface="Times New Roman"/>
                <a:cs typeface="Times New Roman"/>
              </a:rPr>
              <a:t>,</a:t>
            </a:r>
            <a:r>
              <a:rPr sz="3750" spc="-525" baseline="-35555" dirty="0">
                <a:latin typeface="Times New Roman"/>
                <a:cs typeface="Times New Roman"/>
              </a:rPr>
              <a:t> </a:t>
            </a:r>
            <a:r>
              <a:rPr sz="3750" i="1" spc="15" baseline="-35555" dirty="0">
                <a:latin typeface="Times New Roman"/>
                <a:cs typeface="Times New Roman"/>
              </a:rPr>
              <a:t>v</a:t>
            </a:r>
            <a:r>
              <a:rPr sz="3750" i="1" spc="-15" baseline="-35555" dirty="0">
                <a:latin typeface="Times New Roman"/>
                <a:cs typeface="Times New Roman"/>
              </a:rPr>
              <a:t> </a:t>
            </a:r>
            <a:r>
              <a:rPr sz="3750" spc="22" baseline="-35555" dirty="0">
                <a:latin typeface="Symbol"/>
                <a:cs typeface="Symbol"/>
              </a:rPr>
              <a:t></a:t>
            </a:r>
            <a:r>
              <a:rPr sz="3750" spc="195" baseline="-35555" dirty="0">
                <a:latin typeface="Times New Roman"/>
                <a:cs typeface="Times New Roman"/>
              </a:rPr>
              <a:t> </a:t>
            </a:r>
            <a:r>
              <a:rPr sz="2500" u="heavy" spc="-15" dirty="0">
                <a:uFill>
                  <a:solidFill>
                    <a:srgbClr val="000000"/>
                  </a:solidFill>
                </a:uFill>
                <a:latin typeface="Symbol"/>
                <a:cs typeface="Symbol"/>
              </a:rPr>
              <a:t></a:t>
            </a:r>
            <a:r>
              <a:rPr sz="2500" u="heavy" spc="40" dirty="0">
                <a:uFill>
                  <a:solidFill>
                    <a:srgbClr val="000000"/>
                  </a:solidFill>
                </a:uFill>
                <a:latin typeface="Times New Roman"/>
                <a:cs typeface="Times New Roman"/>
              </a:rPr>
              <a:t>L</a:t>
            </a:r>
            <a:r>
              <a:rPr sz="3350" u="heavy" spc="-335" dirty="0">
                <a:uFill>
                  <a:solidFill>
                    <a:srgbClr val="000000"/>
                  </a:solidFill>
                </a:uFill>
                <a:latin typeface="Symbol"/>
                <a:cs typeface="Symbol"/>
              </a:rPr>
              <a:t></a:t>
            </a:r>
            <a:r>
              <a:rPr sz="2500" i="1" u="heavy" spc="45" dirty="0">
                <a:uFill>
                  <a:solidFill>
                    <a:srgbClr val="000000"/>
                  </a:solidFill>
                </a:uFill>
                <a:latin typeface="Times New Roman"/>
                <a:cs typeface="Times New Roman"/>
              </a:rPr>
              <a:t>a</a:t>
            </a:r>
            <a:r>
              <a:rPr sz="2500" u="heavy" spc="5" dirty="0">
                <a:uFill>
                  <a:solidFill>
                    <a:srgbClr val="000000"/>
                  </a:solidFill>
                </a:uFill>
                <a:latin typeface="Times New Roman"/>
                <a:cs typeface="Times New Roman"/>
              </a:rPr>
              <a:t>,</a:t>
            </a:r>
            <a:r>
              <a:rPr sz="2500" u="heavy" spc="-390" dirty="0">
                <a:uFill>
                  <a:solidFill>
                    <a:srgbClr val="000000"/>
                  </a:solidFill>
                </a:uFill>
                <a:latin typeface="Times New Roman"/>
                <a:cs typeface="Times New Roman"/>
              </a:rPr>
              <a:t> </a:t>
            </a:r>
            <a:r>
              <a:rPr sz="2500" i="1" u="heavy" spc="125" dirty="0">
                <a:uFill>
                  <a:solidFill>
                    <a:srgbClr val="000000"/>
                  </a:solidFill>
                </a:uFill>
                <a:latin typeface="Times New Roman"/>
                <a:cs typeface="Times New Roman"/>
              </a:rPr>
              <a:t>b</a:t>
            </a:r>
            <a:r>
              <a:rPr sz="3350" u="heavy" spc="-290" dirty="0">
                <a:uFill>
                  <a:solidFill>
                    <a:srgbClr val="000000"/>
                  </a:solidFill>
                </a:uFill>
                <a:latin typeface="Symbol"/>
                <a:cs typeface="Symbol"/>
              </a:rPr>
              <a:t></a:t>
            </a:r>
            <a:endParaRPr sz="3350">
              <a:latin typeface="Symbol"/>
              <a:cs typeface="Symbol"/>
            </a:endParaRPr>
          </a:p>
        </p:txBody>
      </p:sp>
      <p:sp>
        <p:nvSpPr>
          <p:cNvPr id="29" name="object 29"/>
          <p:cNvSpPr txBox="1"/>
          <p:nvPr/>
        </p:nvSpPr>
        <p:spPr>
          <a:xfrm>
            <a:off x="7484109" y="1388490"/>
            <a:ext cx="1094105"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006FC0"/>
                </a:solidFill>
                <a:latin typeface="Calibri"/>
                <a:cs typeface="Calibri"/>
              </a:rPr>
              <a:t>c</a:t>
            </a:r>
            <a:r>
              <a:rPr sz="2400" spc="-5" dirty="0">
                <a:solidFill>
                  <a:srgbClr val="006FC0"/>
                </a:solidFill>
                <a:latin typeface="Calibri"/>
                <a:cs typeface="Calibri"/>
              </a:rPr>
              <a:t>on</a:t>
            </a:r>
            <a:r>
              <a:rPr sz="2400" spc="-30" dirty="0">
                <a:solidFill>
                  <a:srgbClr val="006FC0"/>
                </a:solidFill>
                <a:latin typeface="Calibri"/>
                <a:cs typeface="Calibri"/>
              </a:rPr>
              <a:t>s</a:t>
            </a:r>
            <a:r>
              <a:rPr sz="2400" spc="-25" dirty="0">
                <a:solidFill>
                  <a:srgbClr val="006FC0"/>
                </a:solidFill>
                <a:latin typeface="Calibri"/>
                <a:cs typeface="Calibri"/>
              </a:rPr>
              <a:t>t</a:t>
            </a:r>
            <a:r>
              <a:rPr sz="2400" dirty="0">
                <a:solidFill>
                  <a:srgbClr val="006FC0"/>
                </a:solidFill>
                <a:latin typeface="Calibri"/>
                <a:cs typeface="Calibri"/>
              </a:rPr>
              <a:t>a</a:t>
            </a:r>
            <a:r>
              <a:rPr sz="2400" spc="-20" dirty="0">
                <a:solidFill>
                  <a:srgbClr val="006FC0"/>
                </a:solidFill>
                <a:latin typeface="Calibri"/>
                <a:cs typeface="Calibri"/>
              </a:rPr>
              <a:t>n</a:t>
            </a:r>
            <a:r>
              <a:rPr sz="2400" dirty="0">
                <a:solidFill>
                  <a:srgbClr val="006FC0"/>
                </a:solidFill>
                <a:latin typeface="Calibri"/>
                <a:cs typeface="Calibri"/>
              </a:rPr>
              <a:t>t</a:t>
            </a:r>
            <a:endParaRPr sz="2400">
              <a:latin typeface="Calibri"/>
              <a:cs typeface="Calibri"/>
            </a:endParaRPr>
          </a:p>
        </p:txBody>
      </p:sp>
      <p:grpSp>
        <p:nvGrpSpPr>
          <p:cNvPr id="30" name="object 30"/>
          <p:cNvGrpSpPr/>
          <p:nvPr/>
        </p:nvGrpSpPr>
        <p:grpSpPr>
          <a:xfrm>
            <a:off x="3316985" y="3432047"/>
            <a:ext cx="1141730" cy="497840"/>
            <a:chOff x="3316985" y="3432047"/>
            <a:chExt cx="1141730" cy="497840"/>
          </a:xfrm>
        </p:grpSpPr>
        <p:sp>
          <p:nvSpPr>
            <p:cNvPr id="31" name="object 31"/>
            <p:cNvSpPr/>
            <p:nvPr/>
          </p:nvSpPr>
          <p:spPr>
            <a:xfrm>
              <a:off x="3316985" y="3451097"/>
              <a:ext cx="1141730" cy="0"/>
            </a:xfrm>
            <a:custGeom>
              <a:avLst/>
              <a:gdLst/>
              <a:ahLst/>
              <a:cxnLst/>
              <a:rect l="l" t="t" r="r" b="b"/>
              <a:pathLst>
                <a:path w="1141729">
                  <a:moveTo>
                    <a:pt x="0" y="0"/>
                  </a:moveTo>
                  <a:lnTo>
                    <a:pt x="1141349" y="0"/>
                  </a:lnTo>
                </a:path>
              </a:pathLst>
            </a:custGeom>
            <a:ln w="38100">
              <a:solidFill>
                <a:srgbClr val="FF0000"/>
              </a:solidFill>
            </a:ln>
          </p:spPr>
          <p:txBody>
            <a:bodyPr wrap="square" lIns="0" tIns="0" rIns="0" bIns="0" rtlCol="0"/>
            <a:lstStyle/>
            <a:p>
              <a:endParaRPr/>
            </a:p>
          </p:txBody>
        </p:sp>
        <p:sp>
          <p:nvSpPr>
            <p:cNvPr id="32" name="object 32"/>
            <p:cNvSpPr/>
            <p:nvPr/>
          </p:nvSpPr>
          <p:spPr>
            <a:xfrm>
              <a:off x="3791711" y="3450335"/>
              <a:ext cx="173990" cy="479425"/>
            </a:xfrm>
            <a:custGeom>
              <a:avLst/>
              <a:gdLst/>
              <a:ahLst/>
              <a:cxnLst/>
              <a:rect l="l" t="t" r="r" b="b"/>
              <a:pathLst>
                <a:path w="173989" h="479425">
                  <a:moveTo>
                    <a:pt x="57912" y="305307"/>
                  </a:moveTo>
                  <a:lnTo>
                    <a:pt x="0" y="305307"/>
                  </a:lnTo>
                  <a:lnTo>
                    <a:pt x="86867" y="479044"/>
                  </a:lnTo>
                  <a:lnTo>
                    <a:pt x="159258" y="334263"/>
                  </a:lnTo>
                  <a:lnTo>
                    <a:pt x="57912" y="334263"/>
                  </a:lnTo>
                  <a:lnTo>
                    <a:pt x="57912" y="305307"/>
                  </a:lnTo>
                  <a:close/>
                </a:path>
                <a:path w="173989" h="479425">
                  <a:moveTo>
                    <a:pt x="115824" y="0"/>
                  </a:moveTo>
                  <a:lnTo>
                    <a:pt x="57912" y="0"/>
                  </a:lnTo>
                  <a:lnTo>
                    <a:pt x="57912" y="334263"/>
                  </a:lnTo>
                  <a:lnTo>
                    <a:pt x="115824" y="334263"/>
                  </a:lnTo>
                  <a:lnTo>
                    <a:pt x="115824" y="0"/>
                  </a:lnTo>
                  <a:close/>
                </a:path>
                <a:path w="173989" h="479425">
                  <a:moveTo>
                    <a:pt x="173736" y="305307"/>
                  </a:moveTo>
                  <a:lnTo>
                    <a:pt x="115824" y="305307"/>
                  </a:lnTo>
                  <a:lnTo>
                    <a:pt x="115824" y="334263"/>
                  </a:lnTo>
                  <a:lnTo>
                    <a:pt x="159258" y="334263"/>
                  </a:lnTo>
                  <a:lnTo>
                    <a:pt x="173736" y="305307"/>
                  </a:lnTo>
                  <a:close/>
                </a:path>
              </a:pathLst>
            </a:custGeom>
            <a:solidFill>
              <a:srgbClr val="FF0000"/>
            </a:solidFill>
          </p:spPr>
          <p:txBody>
            <a:bodyPr wrap="square" lIns="0" tIns="0" rIns="0" bIns="0" rtlCol="0"/>
            <a:lstStyle/>
            <a:p>
              <a:endParaRPr/>
            </a:p>
          </p:txBody>
        </p:sp>
      </p:grpSp>
      <p:grpSp>
        <p:nvGrpSpPr>
          <p:cNvPr id="33" name="object 33"/>
          <p:cNvGrpSpPr/>
          <p:nvPr/>
        </p:nvGrpSpPr>
        <p:grpSpPr>
          <a:xfrm>
            <a:off x="6601968" y="5241035"/>
            <a:ext cx="436880" cy="647700"/>
            <a:chOff x="6601968" y="5241035"/>
            <a:chExt cx="436880" cy="647700"/>
          </a:xfrm>
        </p:grpSpPr>
        <p:sp>
          <p:nvSpPr>
            <p:cNvPr id="34" name="object 34"/>
            <p:cNvSpPr/>
            <p:nvPr/>
          </p:nvSpPr>
          <p:spPr>
            <a:xfrm>
              <a:off x="6621018" y="5260085"/>
              <a:ext cx="398780" cy="250190"/>
            </a:xfrm>
            <a:custGeom>
              <a:avLst/>
              <a:gdLst/>
              <a:ahLst/>
              <a:cxnLst/>
              <a:rect l="l" t="t" r="r" b="b"/>
              <a:pathLst>
                <a:path w="398779" h="250189">
                  <a:moveTo>
                    <a:pt x="0" y="0"/>
                  </a:moveTo>
                  <a:lnTo>
                    <a:pt x="398272" y="249808"/>
                  </a:lnTo>
                </a:path>
              </a:pathLst>
            </a:custGeom>
            <a:ln w="38100">
              <a:solidFill>
                <a:srgbClr val="FF0000"/>
              </a:solidFill>
              <a:prstDash val="dash"/>
            </a:ln>
          </p:spPr>
          <p:txBody>
            <a:bodyPr wrap="square" lIns="0" tIns="0" rIns="0" bIns="0" rtlCol="0"/>
            <a:lstStyle/>
            <a:p>
              <a:endParaRPr/>
            </a:p>
          </p:txBody>
        </p:sp>
        <p:pic>
          <p:nvPicPr>
            <p:cNvPr id="35" name="object 35"/>
            <p:cNvPicPr/>
            <p:nvPr/>
          </p:nvPicPr>
          <p:blipFill>
            <a:blip r:embed="rId5" cstate="print"/>
            <a:stretch>
              <a:fillRect/>
            </a:stretch>
          </p:blipFill>
          <p:spPr>
            <a:xfrm>
              <a:off x="6626352" y="5426963"/>
              <a:ext cx="277368" cy="461772"/>
            </a:xfrm>
            <a:prstGeom prst="rect">
              <a:avLst/>
            </a:prstGeom>
          </p:spPr>
        </p:pic>
      </p:grpSp>
      <p:sp>
        <p:nvSpPr>
          <p:cNvPr id="36" name="object 36"/>
          <p:cNvSpPr txBox="1"/>
          <p:nvPr/>
        </p:nvSpPr>
        <p:spPr>
          <a:xfrm>
            <a:off x="6626352" y="5426964"/>
            <a:ext cx="277495" cy="462280"/>
          </a:xfrm>
          <a:prstGeom prst="rect">
            <a:avLst/>
          </a:prstGeom>
          <a:ln w="6096">
            <a:solidFill>
              <a:srgbClr val="EC7C30"/>
            </a:solidFill>
          </a:ln>
        </p:spPr>
        <p:txBody>
          <a:bodyPr vert="horz" wrap="square" lIns="0" tIns="27305" rIns="0" bIns="0" rtlCol="0">
            <a:spAutoFit/>
          </a:bodyPr>
          <a:lstStyle/>
          <a:p>
            <a:pPr marL="59690">
              <a:lnSpc>
                <a:spcPct val="100000"/>
              </a:lnSpc>
              <a:spcBef>
                <a:spcPts val="215"/>
              </a:spcBef>
            </a:pPr>
            <a:r>
              <a:rPr sz="2400" dirty="0">
                <a:latin typeface="Calibri"/>
                <a:cs typeface="Calibri"/>
              </a:rPr>
              <a:t>d</a:t>
            </a:r>
            <a:endParaRPr sz="2400">
              <a:latin typeface="Calibri"/>
              <a:cs typeface="Calibri"/>
            </a:endParaRPr>
          </a:p>
        </p:txBody>
      </p:sp>
      <p:sp>
        <p:nvSpPr>
          <p:cNvPr id="37" name="object 37"/>
          <p:cNvSpPr txBox="1"/>
          <p:nvPr/>
        </p:nvSpPr>
        <p:spPr>
          <a:xfrm>
            <a:off x="1358900" y="5232908"/>
            <a:ext cx="2056764"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00FF"/>
                </a:solidFill>
                <a:latin typeface="Calibri"/>
                <a:cs typeface="Calibri"/>
              </a:rPr>
              <a:t>Simple,</a:t>
            </a:r>
            <a:r>
              <a:rPr sz="2800" b="1" spc="-50" dirty="0">
                <a:solidFill>
                  <a:srgbClr val="0000FF"/>
                </a:solidFill>
                <a:latin typeface="Calibri"/>
                <a:cs typeface="Calibri"/>
              </a:rPr>
              <a:t> </a:t>
            </a:r>
            <a:r>
              <a:rPr sz="2800" b="1" spc="-10" dirty="0">
                <a:solidFill>
                  <a:srgbClr val="0000FF"/>
                </a:solidFill>
                <a:latin typeface="Calibri"/>
                <a:cs typeface="Calibri"/>
              </a:rPr>
              <a:t>right?</a:t>
            </a:r>
            <a:endParaRPr sz="28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7384415" cy="697230"/>
          </a:xfrm>
          <a:prstGeom prst="rect">
            <a:avLst/>
          </a:prstGeom>
        </p:spPr>
        <p:txBody>
          <a:bodyPr vert="horz" wrap="square" lIns="0" tIns="13335" rIns="0" bIns="0" rtlCol="0">
            <a:spAutoFit/>
          </a:bodyPr>
          <a:lstStyle/>
          <a:p>
            <a:pPr marL="12700">
              <a:lnSpc>
                <a:spcPct val="100000"/>
              </a:lnSpc>
              <a:spcBef>
                <a:spcPts val="105"/>
              </a:spcBef>
            </a:pPr>
            <a:r>
              <a:rPr sz="4400" spc="-20" dirty="0"/>
              <a:t>Gradient</a:t>
            </a:r>
            <a:r>
              <a:rPr sz="4400" spc="-5" dirty="0"/>
              <a:t> </a:t>
            </a:r>
            <a:r>
              <a:rPr sz="4400" spc="-10" dirty="0"/>
              <a:t>descent</a:t>
            </a:r>
            <a:r>
              <a:rPr sz="4400" spc="15" dirty="0"/>
              <a:t> </a:t>
            </a:r>
            <a:r>
              <a:rPr sz="4400" dirty="0"/>
              <a:t>–</a:t>
            </a:r>
            <a:r>
              <a:rPr sz="4400" spc="-10" dirty="0"/>
              <a:t> </a:t>
            </a:r>
            <a:r>
              <a:rPr sz="4400" spc="-15" dirty="0"/>
              <a:t>two</a:t>
            </a:r>
            <a:r>
              <a:rPr sz="4400" spc="10" dirty="0"/>
              <a:t> </a:t>
            </a:r>
            <a:r>
              <a:rPr sz="4400" spc="-10" dirty="0"/>
              <a:t>variables</a:t>
            </a:r>
            <a:endParaRPr sz="4400"/>
          </a:p>
        </p:txBody>
      </p:sp>
      <p:sp>
        <p:nvSpPr>
          <p:cNvPr id="3" name="object 3"/>
          <p:cNvSpPr txBox="1"/>
          <p:nvPr/>
        </p:nvSpPr>
        <p:spPr>
          <a:xfrm>
            <a:off x="668019" y="1437464"/>
            <a:ext cx="4371975" cy="1167130"/>
          </a:xfrm>
          <a:prstGeom prst="rect">
            <a:avLst/>
          </a:prstGeom>
        </p:spPr>
        <p:txBody>
          <a:bodyPr vert="horz" wrap="square" lIns="0" tIns="93980" rIns="0" bIns="0" rtlCol="0">
            <a:spAutoFit/>
          </a:bodyPr>
          <a:lstStyle/>
          <a:p>
            <a:pPr marL="25400">
              <a:lnSpc>
                <a:spcPct val="100000"/>
              </a:lnSpc>
              <a:spcBef>
                <a:spcPts val="740"/>
              </a:spcBef>
              <a:tabLst>
                <a:tab pos="1472565" algn="l"/>
              </a:tabLst>
            </a:pPr>
            <a:r>
              <a:rPr sz="2400" spc="-15" dirty="0">
                <a:solidFill>
                  <a:srgbClr val="FF0000"/>
                </a:solidFill>
                <a:latin typeface="Calibri"/>
                <a:cs typeface="Calibri"/>
              </a:rPr>
              <a:t>Red</a:t>
            </a:r>
            <a:r>
              <a:rPr sz="2400" dirty="0">
                <a:solidFill>
                  <a:srgbClr val="FF0000"/>
                </a:solidFill>
                <a:latin typeface="Calibri"/>
                <a:cs typeface="Calibri"/>
              </a:rPr>
              <a:t> </a:t>
            </a:r>
            <a:r>
              <a:rPr sz="2400" spc="-10" dirty="0">
                <a:solidFill>
                  <a:srgbClr val="FF0000"/>
                </a:solidFill>
                <a:latin typeface="Calibri"/>
                <a:cs typeface="Calibri"/>
              </a:rPr>
              <a:t>Circle:	</a:t>
            </a:r>
            <a:r>
              <a:rPr sz="2400" spc="-5" dirty="0">
                <a:solidFill>
                  <a:srgbClr val="0000FF"/>
                </a:solidFill>
                <a:latin typeface="Calibri"/>
                <a:cs typeface="Calibri"/>
              </a:rPr>
              <a:t>(If</a:t>
            </a:r>
            <a:r>
              <a:rPr sz="2400" spc="-10" dirty="0">
                <a:solidFill>
                  <a:srgbClr val="0000FF"/>
                </a:solidFill>
                <a:latin typeface="Calibri"/>
                <a:cs typeface="Calibri"/>
              </a:rPr>
              <a:t> </a:t>
            </a:r>
            <a:r>
              <a:rPr sz="2400" dirty="0">
                <a:solidFill>
                  <a:srgbClr val="0000FF"/>
                </a:solidFill>
                <a:latin typeface="Calibri"/>
                <a:cs typeface="Calibri"/>
              </a:rPr>
              <a:t>the</a:t>
            </a:r>
            <a:r>
              <a:rPr sz="2400" spc="-30" dirty="0">
                <a:solidFill>
                  <a:srgbClr val="0000FF"/>
                </a:solidFill>
                <a:latin typeface="Calibri"/>
                <a:cs typeface="Calibri"/>
              </a:rPr>
              <a:t> </a:t>
            </a:r>
            <a:r>
              <a:rPr sz="2400" spc="-10" dirty="0">
                <a:solidFill>
                  <a:srgbClr val="0000FF"/>
                </a:solidFill>
                <a:latin typeface="Calibri"/>
                <a:cs typeface="Calibri"/>
              </a:rPr>
              <a:t>radius</a:t>
            </a:r>
            <a:r>
              <a:rPr sz="2400" spc="-15" dirty="0">
                <a:solidFill>
                  <a:srgbClr val="0000FF"/>
                </a:solidFill>
                <a:latin typeface="Calibri"/>
                <a:cs typeface="Calibri"/>
              </a:rPr>
              <a:t> </a:t>
            </a:r>
            <a:r>
              <a:rPr sz="2400" dirty="0">
                <a:solidFill>
                  <a:srgbClr val="0000FF"/>
                </a:solidFill>
                <a:latin typeface="Calibri"/>
                <a:cs typeface="Calibri"/>
              </a:rPr>
              <a:t>is</a:t>
            </a:r>
            <a:r>
              <a:rPr sz="2400" spc="-10" dirty="0">
                <a:solidFill>
                  <a:srgbClr val="0000FF"/>
                </a:solidFill>
                <a:latin typeface="Calibri"/>
                <a:cs typeface="Calibri"/>
              </a:rPr>
              <a:t> </a:t>
            </a:r>
            <a:r>
              <a:rPr sz="2400" spc="-5" dirty="0">
                <a:solidFill>
                  <a:srgbClr val="0000FF"/>
                </a:solidFill>
                <a:latin typeface="Calibri"/>
                <a:cs typeface="Calibri"/>
              </a:rPr>
              <a:t>small)</a:t>
            </a:r>
            <a:endParaRPr sz="2400">
              <a:latin typeface="Calibri"/>
              <a:cs typeface="Calibri"/>
            </a:endParaRPr>
          </a:p>
          <a:p>
            <a:pPr marL="139065">
              <a:lnSpc>
                <a:spcPct val="100000"/>
              </a:lnSpc>
              <a:spcBef>
                <a:spcPts val="1019"/>
              </a:spcBef>
            </a:pPr>
            <a:r>
              <a:rPr sz="2800" spc="50" dirty="0">
                <a:latin typeface="Times New Roman"/>
                <a:cs typeface="Times New Roman"/>
              </a:rPr>
              <a:t>L</a:t>
            </a:r>
            <a:r>
              <a:rPr sz="3700" spc="-825" dirty="0">
                <a:latin typeface="Symbol"/>
                <a:cs typeface="Symbol"/>
              </a:rPr>
              <a:t></a:t>
            </a:r>
            <a:r>
              <a:rPr sz="2950" spc="-545" dirty="0">
                <a:latin typeface="Symbol"/>
                <a:cs typeface="Symbol"/>
              </a:rPr>
              <a:t></a:t>
            </a:r>
            <a:r>
              <a:rPr sz="3700" spc="-300" dirty="0">
                <a:latin typeface="Symbol"/>
                <a:cs typeface="Symbol"/>
              </a:rPr>
              <a:t></a:t>
            </a:r>
            <a:r>
              <a:rPr sz="3700" spc="-505" dirty="0">
                <a:latin typeface="Times New Roman"/>
                <a:cs typeface="Times New Roman"/>
              </a:rPr>
              <a:t> </a:t>
            </a:r>
            <a:r>
              <a:rPr sz="2800" spc="20" dirty="0">
                <a:latin typeface="Symbol"/>
                <a:cs typeface="Symbol"/>
              </a:rPr>
              <a:t></a:t>
            </a:r>
            <a:r>
              <a:rPr sz="2800" spc="-5" dirty="0">
                <a:latin typeface="Times New Roman"/>
                <a:cs typeface="Times New Roman"/>
              </a:rPr>
              <a:t> </a:t>
            </a:r>
            <a:r>
              <a:rPr sz="2800" i="1" spc="15" dirty="0">
                <a:latin typeface="Times New Roman"/>
                <a:cs typeface="Times New Roman"/>
              </a:rPr>
              <a:t>s</a:t>
            </a:r>
            <a:r>
              <a:rPr sz="2800" i="1" spc="-170" dirty="0">
                <a:latin typeface="Times New Roman"/>
                <a:cs typeface="Times New Roman"/>
              </a:rPr>
              <a:t> </a:t>
            </a:r>
            <a:r>
              <a:rPr sz="2800" spc="20" dirty="0">
                <a:latin typeface="Symbol"/>
                <a:cs typeface="Symbol"/>
              </a:rPr>
              <a:t></a:t>
            </a:r>
            <a:r>
              <a:rPr sz="2800" spc="-270" dirty="0">
                <a:latin typeface="Times New Roman"/>
                <a:cs typeface="Times New Roman"/>
              </a:rPr>
              <a:t> </a:t>
            </a:r>
            <a:r>
              <a:rPr sz="2800" i="1" spc="140" dirty="0">
                <a:latin typeface="Times New Roman"/>
                <a:cs typeface="Times New Roman"/>
              </a:rPr>
              <a:t>u</a:t>
            </a:r>
            <a:r>
              <a:rPr sz="3700" spc="-825" dirty="0">
                <a:latin typeface="Symbol"/>
                <a:cs typeface="Symbol"/>
              </a:rPr>
              <a:t></a:t>
            </a:r>
            <a:r>
              <a:rPr sz="2950" spc="-1030" dirty="0">
                <a:latin typeface="Symbol"/>
                <a:cs typeface="Symbol"/>
              </a:rPr>
              <a:t></a:t>
            </a:r>
            <a:r>
              <a:rPr sz="2475" baseline="-23569" dirty="0">
                <a:latin typeface="Times New Roman"/>
                <a:cs typeface="Times New Roman"/>
              </a:rPr>
              <a:t>1 </a:t>
            </a:r>
            <a:r>
              <a:rPr sz="2475" spc="-292" baseline="-23569" dirty="0">
                <a:latin typeface="Times New Roman"/>
                <a:cs typeface="Times New Roman"/>
              </a:rPr>
              <a:t> </a:t>
            </a:r>
            <a:r>
              <a:rPr sz="2800" spc="20" dirty="0">
                <a:latin typeface="Symbol"/>
                <a:cs typeface="Symbol"/>
              </a:rPr>
              <a:t></a:t>
            </a:r>
            <a:r>
              <a:rPr sz="2800" spc="-225" dirty="0">
                <a:latin typeface="Times New Roman"/>
                <a:cs typeface="Times New Roman"/>
              </a:rPr>
              <a:t> </a:t>
            </a:r>
            <a:r>
              <a:rPr sz="2800" i="1" spc="190" dirty="0">
                <a:latin typeface="Times New Roman"/>
                <a:cs typeface="Times New Roman"/>
              </a:rPr>
              <a:t>a</a:t>
            </a:r>
            <a:r>
              <a:rPr sz="3700" spc="-55" dirty="0">
                <a:latin typeface="Symbol"/>
                <a:cs typeface="Symbol"/>
              </a:rPr>
              <a:t></a:t>
            </a:r>
            <a:r>
              <a:rPr sz="2800" spc="20" dirty="0">
                <a:latin typeface="Symbol"/>
                <a:cs typeface="Symbol"/>
              </a:rPr>
              <a:t></a:t>
            </a:r>
            <a:r>
              <a:rPr sz="2800" spc="-225" dirty="0">
                <a:latin typeface="Times New Roman"/>
                <a:cs typeface="Times New Roman"/>
              </a:rPr>
              <a:t> </a:t>
            </a:r>
            <a:r>
              <a:rPr sz="2800" i="1" spc="70" dirty="0">
                <a:latin typeface="Times New Roman"/>
                <a:cs typeface="Times New Roman"/>
              </a:rPr>
              <a:t>v</a:t>
            </a:r>
            <a:r>
              <a:rPr sz="3700" spc="-825" dirty="0">
                <a:latin typeface="Symbol"/>
                <a:cs typeface="Symbol"/>
              </a:rPr>
              <a:t></a:t>
            </a:r>
            <a:r>
              <a:rPr sz="2950" spc="-844" dirty="0">
                <a:latin typeface="Symbol"/>
                <a:cs typeface="Symbol"/>
              </a:rPr>
              <a:t></a:t>
            </a:r>
            <a:r>
              <a:rPr sz="2475" baseline="-23569" dirty="0">
                <a:latin typeface="Times New Roman"/>
                <a:cs typeface="Times New Roman"/>
              </a:rPr>
              <a:t>2 </a:t>
            </a:r>
            <a:r>
              <a:rPr sz="2475" spc="-104" baseline="-23569" dirty="0">
                <a:latin typeface="Times New Roman"/>
                <a:cs typeface="Times New Roman"/>
              </a:rPr>
              <a:t> </a:t>
            </a:r>
            <a:r>
              <a:rPr sz="2800" spc="20" dirty="0">
                <a:latin typeface="Symbol"/>
                <a:cs typeface="Symbol"/>
              </a:rPr>
              <a:t></a:t>
            </a:r>
            <a:r>
              <a:rPr sz="2800" spc="-315" dirty="0">
                <a:latin typeface="Times New Roman"/>
                <a:cs typeface="Times New Roman"/>
              </a:rPr>
              <a:t> </a:t>
            </a:r>
            <a:r>
              <a:rPr sz="2800" i="1" spc="145" dirty="0">
                <a:latin typeface="Times New Roman"/>
                <a:cs typeface="Times New Roman"/>
              </a:rPr>
              <a:t>b</a:t>
            </a:r>
            <a:r>
              <a:rPr sz="3700" spc="-300" dirty="0">
                <a:latin typeface="Symbol"/>
                <a:cs typeface="Symbol"/>
              </a:rPr>
              <a:t></a:t>
            </a:r>
            <a:endParaRPr sz="3700">
              <a:latin typeface="Symbol"/>
              <a:cs typeface="Symbol"/>
            </a:endParaRPr>
          </a:p>
        </p:txBody>
      </p:sp>
      <p:sp>
        <p:nvSpPr>
          <p:cNvPr id="4" name="object 4"/>
          <p:cNvSpPr txBox="1"/>
          <p:nvPr/>
        </p:nvSpPr>
        <p:spPr>
          <a:xfrm>
            <a:off x="2745020" y="2577027"/>
            <a:ext cx="608965" cy="474345"/>
          </a:xfrm>
          <a:prstGeom prst="rect">
            <a:avLst/>
          </a:prstGeom>
        </p:spPr>
        <p:txBody>
          <a:bodyPr vert="horz" wrap="square" lIns="0" tIns="11430" rIns="0" bIns="0" rtlCol="0">
            <a:spAutoFit/>
          </a:bodyPr>
          <a:lstStyle/>
          <a:p>
            <a:pPr marL="38100">
              <a:lnSpc>
                <a:spcPct val="100000"/>
              </a:lnSpc>
              <a:spcBef>
                <a:spcPts val="90"/>
              </a:spcBef>
            </a:pPr>
            <a:r>
              <a:rPr sz="2750" spc="-375" dirty="0">
                <a:latin typeface="Symbol"/>
                <a:cs typeface="Symbol"/>
              </a:rPr>
              <a:t></a:t>
            </a:r>
            <a:r>
              <a:rPr sz="2950" spc="-375" dirty="0">
                <a:latin typeface="Symbol"/>
                <a:cs typeface="Symbol"/>
              </a:rPr>
              <a:t></a:t>
            </a:r>
            <a:r>
              <a:rPr sz="2400" spc="-562" baseline="-24305" dirty="0">
                <a:latin typeface="Times New Roman"/>
                <a:cs typeface="Times New Roman"/>
              </a:rPr>
              <a:t>1</a:t>
            </a:r>
            <a:endParaRPr sz="2400" baseline="-24305">
              <a:latin typeface="Times New Roman"/>
              <a:cs typeface="Times New Roman"/>
            </a:endParaRPr>
          </a:p>
        </p:txBody>
      </p:sp>
      <p:sp>
        <p:nvSpPr>
          <p:cNvPr id="5" name="object 5"/>
          <p:cNvSpPr txBox="1"/>
          <p:nvPr/>
        </p:nvSpPr>
        <p:spPr>
          <a:xfrm>
            <a:off x="4710487" y="2870649"/>
            <a:ext cx="129539" cy="273685"/>
          </a:xfrm>
          <a:prstGeom prst="rect">
            <a:avLst/>
          </a:prstGeom>
        </p:spPr>
        <p:txBody>
          <a:bodyPr vert="horz" wrap="square" lIns="0" tIns="15875" rIns="0" bIns="0" rtlCol="0">
            <a:spAutoFit/>
          </a:bodyPr>
          <a:lstStyle/>
          <a:p>
            <a:pPr marL="12700">
              <a:lnSpc>
                <a:spcPct val="100000"/>
              </a:lnSpc>
              <a:spcBef>
                <a:spcPts val="125"/>
              </a:spcBef>
            </a:pPr>
            <a:r>
              <a:rPr sz="1600" spc="15" dirty="0">
                <a:latin typeface="Times New Roman"/>
                <a:cs typeface="Times New Roman"/>
              </a:rPr>
              <a:t>2</a:t>
            </a:r>
            <a:endParaRPr sz="1600">
              <a:latin typeface="Times New Roman"/>
              <a:cs typeface="Times New Roman"/>
            </a:endParaRPr>
          </a:p>
        </p:txBody>
      </p:sp>
      <p:sp>
        <p:nvSpPr>
          <p:cNvPr id="6" name="object 6"/>
          <p:cNvSpPr txBox="1"/>
          <p:nvPr/>
        </p:nvSpPr>
        <p:spPr>
          <a:xfrm>
            <a:off x="4286922" y="2615103"/>
            <a:ext cx="558800" cy="474345"/>
          </a:xfrm>
          <a:prstGeom prst="rect">
            <a:avLst/>
          </a:prstGeom>
        </p:spPr>
        <p:txBody>
          <a:bodyPr vert="horz" wrap="square" lIns="0" tIns="11430" rIns="0" bIns="0" rtlCol="0">
            <a:spAutoFit/>
          </a:bodyPr>
          <a:lstStyle/>
          <a:p>
            <a:pPr marL="12700">
              <a:lnSpc>
                <a:spcPct val="100000"/>
              </a:lnSpc>
              <a:spcBef>
                <a:spcPts val="90"/>
              </a:spcBef>
            </a:pPr>
            <a:r>
              <a:rPr sz="2750" spc="-90" dirty="0">
                <a:latin typeface="Symbol"/>
                <a:cs typeface="Symbol"/>
              </a:rPr>
              <a:t></a:t>
            </a:r>
            <a:r>
              <a:rPr sz="2950" spc="-90" dirty="0">
                <a:latin typeface="Symbol"/>
                <a:cs typeface="Symbol"/>
              </a:rPr>
              <a:t></a:t>
            </a:r>
            <a:endParaRPr sz="2950">
              <a:latin typeface="Symbol"/>
              <a:cs typeface="Symbol"/>
            </a:endParaRPr>
          </a:p>
        </p:txBody>
      </p:sp>
      <p:sp>
        <p:nvSpPr>
          <p:cNvPr id="7" name="object 7"/>
          <p:cNvSpPr/>
          <p:nvPr/>
        </p:nvSpPr>
        <p:spPr>
          <a:xfrm>
            <a:off x="2597657" y="2628138"/>
            <a:ext cx="773430" cy="0"/>
          </a:xfrm>
          <a:custGeom>
            <a:avLst/>
            <a:gdLst/>
            <a:ahLst/>
            <a:cxnLst/>
            <a:rect l="l" t="t" r="r" b="b"/>
            <a:pathLst>
              <a:path w="773429">
                <a:moveTo>
                  <a:pt x="0" y="0"/>
                </a:moveTo>
                <a:lnTo>
                  <a:pt x="773176" y="0"/>
                </a:lnTo>
              </a:path>
            </a:pathLst>
          </a:custGeom>
          <a:ln w="38100">
            <a:solidFill>
              <a:srgbClr val="006FC0"/>
            </a:solidFill>
          </a:ln>
        </p:spPr>
        <p:txBody>
          <a:bodyPr wrap="square" lIns="0" tIns="0" rIns="0" bIns="0" rtlCol="0"/>
          <a:lstStyle/>
          <a:p>
            <a:endParaRPr/>
          </a:p>
        </p:txBody>
      </p:sp>
      <p:sp>
        <p:nvSpPr>
          <p:cNvPr id="8" name="object 8"/>
          <p:cNvSpPr/>
          <p:nvPr/>
        </p:nvSpPr>
        <p:spPr>
          <a:xfrm>
            <a:off x="1081277" y="4406646"/>
            <a:ext cx="773430" cy="0"/>
          </a:xfrm>
          <a:custGeom>
            <a:avLst/>
            <a:gdLst/>
            <a:ahLst/>
            <a:cxnLst/>
            <a:rect l="l" t="t" r="r" b="b"/>
            <a:pathLst>
              <a:path w="773430">
                <a:moveTo>
                  <a:pt x="0" y="0"/>
                </a:moveTo>
                <a:lnTo>
                  <a:pt x="773176" y="0"/>
                </a:lnTo>
              </a:path>
            </a:pathLst>
          </a:custGeom>
          <a:ln w="38100">
            <a:solidFill>
              <a:srgbClr val="006FC0"/>
            </a:solidFill>
          </a:ln>
        </p:spPr>
        <p:txBody>
          <a:bodyPr wrap="square" lIns="0" tIns="0" rIns="0" bIns="0" rtlCol="0"/>
          <a:lstStyle/>
          <a:p>
            <a:endParaRPr/>
          </a:p>
        </p:txBody>
      </p:sp>
      <p:sp>
        <p:nvSpPr>
          <p:cNvPr id="9" name="object 9"/>
          <p:cNvSpPr/>
          <p:nvPr/>
        </p:nvSpPr>
        <p:spPr>
          <a:xfrm>
            <a:off x="4135373" y="2628138"/>
            <a:ext cx="773430" cy="0"/>
          </a:xfrm>
          <a:custGeom>
            <a:avLst/>
            <a:gdLst/>
            <a:ahLst/>
            <a:cxnLst/>
            <a:rect l="l" t="t" r="r" b="b"/>
            <a:pathLst>
              <a:path w="773429">
                <a:moveTo>
                  <a:pt x="0" y="0"/>
                </a:moveTo>
                <a:lnTo>
                  <a:pt x="773176" y="0"/>
                </a:lnTo>
              </a:path>
            </a:pathLst>
          </a:custGeom>
          <a:ln w="38100">
            <a:solidFill>
              <a:srgbClr val="0000FF"/>
            </a:solidFill>
          </a:ln>
        </p:spPr>
        <p:txBody>
          <a:bodyPr wrap="square" lIns="0" tIns="0" rIns="0" bIns="0" rtlCol="0"/>
          <a:lstStyle/>
          <a:p>
            <a:endParaRPr/>
          </a:p>
        </p:txBody>
      </p:sp>
      <p:sp>
        <p:nvSpPr>
          <p:cNvPr id="10" name="object 10"/>
          <p:cNvSpPr/>
          <p:nvPr/>
        </p:nvSpPr>
        <p:spPr>
          <a:xfrm>
            <a:off x="2507742" y="4400550"/>
            <a:ext cx="773430" cy="0"/>
          </a:xfrm>
          <a:custGeom>
            <a:avLst/>
            <a:gdLst/>
            <a:ahLst/>
            <a:cxnLst/>
            <a:rect l="l" t="t" r="r" b="b"/>
            <a:pathLst>
              <a:path w="773429">
                <a:moveTo>
                  <a:pt x="0" y="0"/>
                </a:moveTo>
                <a:lnTo>
                  <a:pt x="773175" y="0"/>
                </a:lnTo>
              </a:path>
            </a:pathLst>
          </a:custGeom>
          <a:ln w="38100">
            <a:solidFill>
              <a:srgbClr val="0000FF"/>
            </a:solidFill>
          </a:ln>
        </p:spPr>
        <p:txBody>
          <a:bodyPr wrap="square" lIns="0" tIns="0" rIns="0" bIns="0" rtlCol="0"/>
          <a:lstStyle/>
          <a:p>
            <a:endParaRPr/>
          </a:p>
        </p:txBody>
      </p:sp>
      <p:grpSp>
        <p:nvGrpSpPr>
          <p:cNvPr id="11" name="object 11"/>
          <p:cNvGrpSpPr/>
          <p:nvPr/>
        </p:nvGrpSpPr>
        <p:grpSpPr>
          <a:xfrm>
            <a:off x="5292725" y="2595245"/>
            <a:ext cx="2244090" cy="2124710"/>
            <a:chOff x="5292725" y="2595245"/>
            <a:chExt cx="2244090" cy="2124710"/>
          </a:xfrm>
        </p:grpSpPr>
        <p:pic>
          <p:nvPicPr>
            <p:cNvPr id="12" name="object 12"/>
            <p:cNvPicPr/>
            <p:nvPr/>
          </p:nvPicPr>
          <p:blipFill>
            <a:blip r:embed="rId2" cstate="print"/>
            <a:stretch>
              <a:fillRect/>
            </a:stretch>
          </p:blipFill>
          <p:spPr>
            <a:xfrm>
              <a:off x="6412991" y="3628644"/>
              <a:ext cx="108204" cy="108204"/>
            </a:xfrm>
            <a:prstGeom prst="rect">
              <a:avLst/>
            </a:prstGeom>
          </p:spPr>
        </p:pic>
        <p:sp>
          <p:nvSpPr>
            <p:cNvPr id="13" name="object 13"/>
            <p:cNvSpPr/>
            <p:nvPr/>
          </p:nvSpPr>
          <p:spPr>
            <a:xfrm>
              <a:off x="5307329" y="2609850"/>
              <a:ext cx="2214880" cy="2095500"/>
            </a:xfrm>
            <a:custGeom>
              <a:avLst/>
              <a:gdLst/>
              <a:ahLst/>
              <a:cxnLst/>
              <a:rect l="l" t="t" r="r" b="b"/>
              <a:pathLst>
                <a:path w="2214879" h="2095500">
                  <a:moveTo>
                    <a:pt x="0" y="1047750"/>
                  </a:moveTo>
                  <a:lnTo>
                    <a:pt x="1078" y="1001082"/>
                  </a:lnTo>
                  <a:lnTo>
                    <a:pt x="4284" y="954937"/>
                  </a:lnTo>
                  <a:lnTo>
                    <a:pt x="9573" y="909357"/>
                  </a:lnTo>
                  <a:lnTo>
                    <a:pt x="16899" y="864384"/>
                  </a:lnTo>
                  <a:lnTo>
                    <a:pt x="26218" y="820062"/>
                  </a:lnTo>
                  <a:lnTo>
                    <a:pt x="37484" y="776433"/>
                  </a:lnTo>
                  <a:lnTo>
                    <a:pt x="50652" y="733539"/>
                  </a:lnTo>
                  <a:lnTo>
                    <a:pt x="65678" y="691423"/>
                  </a:lnTo>
                  <a:lnTo>
                    <a:pt x="82517" y="650127"/>
                  </a:lnTo>
                  <a:lnTo>
                    <a:pt x="101123" y="609695"/>
                  </a:lnTo>
                  <a:lnTo>
                    <a:pt x="121451" y="570169"/>
                  </a:lnTo>
                  <a:lnTo>
                    <a:pt x="143457" y="531591"/>
                  </a:lnTo>
                  <a:lnTo>
                    <a:pt x="167096" y="494004"/>
                  </a:lnTo>
                  <a:lnTo>
                    <a:pt x="192322" y="457451"/>
                  </a:lnTo>
                  <a:lnTo>
                    <a:pt x="219090" y="421974"/>
                  </a:lnTo>
                  <a:lnTo>
                    <a:pt x="247357" y="387616"/>
                  </a:lnTo>
                  <a:lnTo>
                    <a:pt x="277075" y="354419"/>
                  </a:lnTo>
                  <a:lnTo>
                    <a:pt x="308201" y="322426"/>
                  </a:lnTo>
                  <a:lnTo>
                    <a:pt x="340690" y="291681"/>
                  </a:lnTo>
                  <a:lnTo>
                    <a:pt x="374496" y="262224"/>
                  </a:lnTo>
                  <a:lnTo>
                    <a:pt x="409575" y="234099"/>
                  </a:lnTo>
                  <a:lnTo>
                    <a:pt x="445881" y="207349"/>
                  </a:lnTo>
                  <a:lnTo>
                    <a:pt x="483370" y="182015"/>
                  </a:lnTo>
                  <a:lnTo>
                    <a:pt x="521997" y="158142"/>
                  </a:lnTo>
                  <a:lnTo>
                    <a:pt x="561716" y="135770"/>
                  </a:lnTo>
                  <a:lnTo>
                    <a:pt x="602482" y="114944"/>
                  </a:lnTo>
                  <a:lnTo>
                    <a:pt x="644251" y="95705"/>
                  </a:lnTo>
                  <a:lnTo>
                    <a:pt x="686978" y="78096"/>
                  </a:lnTo>
                  <a:lnTo>
                    <a:pt x="730617" y="62160"/>
                  </a:lnTo>
                  <a:lnTo>
                    <a:pt x="775124" y="47939"/>
                  </a:lnTo>
                  <a:lnTo>
                    <a:pt x="820454" y="35476"/>
                  </a:lnTo>
                  <a:lnTo>
                    <a:pt x="866561" y="24813"/>
                  </a:lnTo>
                  <a:lnTo>
                    <a:pt x="913401" y="15994"/>
                  </a:lnTo>
                  <a:lnTo>
                    <a:pt x="960928" y="9060"/>
                  </a:lnTo>
                  <a:lnTo>
                    <a:pt x="1009098" y="4055"/>
                  </a:lnTo>
                  <a:lnTo>
                    <a:pt x="1057865" y="1020"/>
                  </a:lnTo>
                  <a:lnTo>
                    <a:pt x="1107186" y="0"/>
                  </a:lnTo>
                  <a:lnTo>
                    <a:pt x="1156506" y="1020"/>
                  </a:lnTo>
                  <a:lnTo>
                    <a:pt x="1205273" y="4055"/>
                  </a:lnTo>
                  <a:lnTo>
                    <a:pt x="1253443" y="9060"/>
                  </a:lnTo>
                  <a:lnTo>
                    <a:pt x="1300970" y="15994"/>
                  </a:lnTo>
                  <a:lnTo>
                    <a:pt x="1347810" y="24813"/>
                  </a:lnTo>
                  <a:lnTo>
                    <a:pt x="1393917" y="35476"/>
                  </a:lnTo>
                  <a:lnTo>
                    <a:pt x="1439247" y="47939"/>
                  </a:lnTo>
                  <a:lnTo>
                    <a:pt x="1483754" y="62160"/>
                  </a:lnTo>
                  <a:lnTo>
                    <a:pt x="1527393" y="78096"/>
                  </a:lnTo>
                  <a:lnTo>
                    <a:pt x="1570120" y="95705"/>
                  </a:lnTo>
                  <a:lnTo>
                    <a:pt x="1611889" y="114944"/>
                  </a:lnTo>
                  <a:lnTo>
                    <a:pt x="1652655" y="135770"/>
                  </a:lnTo>
                  <a:lnTo>
                    <a:pt x="1692374" y="158142"/>
                  </a:lnTo>
                  <a:lnTo>
                    <a:pt x="1731001" y="182015"/>
                  </a:lnTo>
                  <a:lnTo>
                    <a:pt x="1768490" y="207349"/>
                  </a:lnTo>
                  <a:lnTo>
                    <a:pt x="1804796" y="234099"/>
                  </a:lnTo>
                  <a:lnTo>
                    <a:pt x="1839875" y="262224"/>
                  </a:lnTo>
                  <a:lnTo>
                    <a:pt x="1873681" y="291681"/>
                  </a:lnTo>
                  <a:lnTo>
                    <a:pt x="1906170" y="322426"/>
                  </a:lnTo>
                  <a:lnTo>
                    <a:pt x="1937296" y="354419"/>
                  </a:lnTo>
                  <a:lnTo>
                    <a:pt x="1967014" y="387616"/>
                  </a:lnTo>
                  <a:lnTo>
                    <a:pt x="1995281" y="421974"/>
                  </a:lnTo>
                  <a:lnTo>
                    <a:pt x="2022049" y="457451"/>
                  </a:lnTo>
                  <a:lnTo>
                    <a:pt x="2047275" y="494004"/>
                  </a:lnTo>
                  <a:lnTo>
                    <a:pt x="2070914" y="531591"/>
                  </a:lnTo>
                  <a:lnTo>
                    <a:pt x="2092920" y="570169"/>
                  </a:lnTo>
                  <a:lnTo>
                    <a:pt x="2113248" y="609695"/>
                  </a:lnTo>
                  <a:lnTo>
                    <a:pt x="2131854" y="650127"/>
                  </a:lnTo>
                  <a:lnTo>
                    <a:pt x="2148693" y="691423"/>
                  </a:lnTo>
                  <a:lnTo>
                    <a:pt x="2163719" y="733539"/>
                  </a:lnTo>
                  <a:lnTo>
                    <a:pt x="2176887" y="776433"/>
                  </a:lnTo>
                  <a:lnTo>
                    <a:pt x="2188153" y="820062"/>
                  </a:lnTo>
                  <a:lnTo>
                    <a:pt x="2197472" y="864384"/>
                  </a:lnTo>
                  <a:lnTo>
                    <a:pt x="2204798" y="909357"/>
                  </a:lnTo>
                  <a:lnTo>
                    <a:pt x="2210087" y="954937"/>
                  </a:lnTo>
                  <a:lnTo>
                    <a:pt x="2213293" y="1001082"/>
                  </a:lnTo>
                  <a:lnTo>
                    <a:pt x="2214372" y="1047750"/>
                  </a:lnTo>
                  <a:lnTo>
                    <a:pt x="2213293" y="1094417"/>
                  </a:lnTo>
                  <a:lnTo>
                    <a:pt x="2210087" y="1140562"/>
                  </a:lnTo>
                  <a:lnTo>
                    <a:pt x="2204798" y="1186142"/>
                  </a:lnTo>
                  <a:lnTo>
                    <a:pt x="2197472" y="1231115"/>
                  </a:lnTo>
                  <a:lnTo>
                    <a:pt x="2188153" y="1275437"/>
                  </a:lnTo>
                  <a:lnTo>
                    <a:pt x="2176887" y="1319066"/>
                  </a:lnTo>
                  <a:lnTo>
                    <a:pt x="2163719" y="1361960"/>
                  </a:lnTo>
                  <a:lnTo>
                    <a:pt x="2148693" y="1404076"/>
                  </a:lnTo>
                  <a:lnTo>
                    <a:pt x="2131854" y="1445372"/>
                  </a:lnTo>
                  <a:lnTo>
                    <a:pt x="2113248" y="1485804"/>
                  </a:lnTo>
                  <a:lnTo>
                    <a:pt x="2092920" y="1525330"/>
                  </a:lnTo>
                  <a:lnTo>
                    <a:pt x="2070914" y="1563908"/>
                  </a:lnTo>
                  <a:lnTo>
                    <a:pt x="2047275" y="1601495"/>
                  </a:lnTo>
                  <a:lnTo>
                    <a:pt x="2022049" y="1638048"/>
                  </a:lnTo>
                  <a:lnTo>
                    <a:pt x="1995281" y="1673525"/>
                  </a:lnTo>
                  <a:lnTo>
                    <a:pt x="1967014" y="1707883"/>
                  </a:lnTo>
                  <a:lnTo>
                    <a:pt x="1937296" y="1741080"/>
                  </a:lnTo>
                  <a:lnTo>
                    <a:pt x="1906170" y="1773073"/>
                  </a:lnTo>
                  <a:lnTo>
                    <a:pt x="1873681" y="1803818"/>
                  </a:lnTo>
                  <a:lnTo>
                    <a:pt x="1839875" y="1833275"/>
                  </a:lnTo>
                  <a:lnTo>
                    <a:pt x="1804796" y="1861400"/>
                  </a:lnTo>
                  <a:lnTo>
                    <a:pt x="1768490" y="1888150"/>
                  </a:lnTo>
                  <a:lnTo>
                    <a:pt x="1731001" y="1913484"/>
                  </a:lnTo>
                  <a:lnTo>
                    <a:pt x="1692374" y="1937357"/>
                  </a:lnTo>
                  <a:lnTo>
                    <a:pt x="1652655" y="1959729"/>
                  </a:lnTo>
                  <a:lnTo>
                    <a:pt x="1611889" y="1980555"/>
                  </a:lnTo>
                  <a:lnTo>
                    <a:pt x="1570120" y="1999794"/>
                  </a:lnTo>
                  <a:lnTo>
                    <a:pt x="1527393" y="2017403"/>
                  </a:lnTo>
                  <a:lnTo>
                    <a:pt x="1483754" y="2033339"/>
                  </a:lnTo>
                  <a:lnTo>
                    <a:pt x="1439247" y="2047560"/>
                  </a:lnTo>
                  <a:lnTo>
                    <a:pt x="1393917" y="2060023"/>
                  </a:lnTo>
                  <a:lnTo>
                    <a:pt x="1347810" y="2070686"/>
                  </a:lnTo>
                  <a:lnTo>
                    <a:pt x="1300970" y="2079505"/>
                  </a:lnTo>
                  <a:lnTo>
                    <a:pt x="1253443" y="2086439"/>
                  </a:lnTo>
                  <a:lnTo>
                    <a:pt x="1205273" y="2091444"/>
                  </a:lnTo>
                  <a:lnTo>
                    <a:pt x="1156506" y="2094479"/>
                  </a:lnTo>
                  <a:lnTo>
                    <a:pt x="1107186" y="2095500"/>
                  </a:lnTo>
                  <a:lnTo>
                    <a:pt x="1057865" y="2094479"/>
                  </a:lnTo>
                  <a:lnTo>
                    <a:pt x="1009098" y="2091444"/>
                  </a:lnTo>
                  <a:lnTo>
                    <a:pt x="960928" y="2086439"/>
                  </a:lnTo>
                  <a:lnTo>
                    <a:pt x="913401" y="2079505"/>
                  </a:lnTo>
                  <a:lnTo>
                    <a:pt x="866561" y="2070686"/>
                  </a:lnTo>
                  <a:lnTo>
                    <a:pt x="820454" y="2060023"/>
                  </a:lnTo>
                  <a:lnTo>
                    <a:pt x="775124" y="2047560"/>
                  </a:lnTo>
                  <a:lnTo>
                    <a:pt x="730617" y="2033339"/>
                  </a:lnTo>
                  <a:lnTo>
                    <a:pt x="686978" y="2017403"/>
                  </a:lnTo>
                  <a:lnTo>
                    <a:pt x="644251" y="1999794"/>
                  </a:lnTo>
                  <a:lnTo>
                    <a:pt x="602482" y="1980555"/>
                  </a:lnTo>
                  <a:lnTo>
                    <a:pt x="561716" y="1959729"/>
                  </a:lnTo>
                  <a:lnTo>
                    <a:pt x="521997" y="1937357"/>
                  </a:lnTo>
                  <a:lnTo>
                    <a:pt x="483370" y="1913484"/>
                  </a:lnTo>
                  <a:lnTo>
                    <a:pt x="445881" y="1888150"/>
                  </a:lnTo>
                  <a:lnTo>
                    <a:pt x="409575" y="1861400"/>
                  </a:lnTo>
                  <a:lnTo>
                    <a:pt x="374496" y="1833275"/>
                  </a:lnTo>
                  <a:lnTo>
                    <a:pt x="340690" y="1803818"/>
                  </a:lnTo>
                  <a:lnTo>
                    <a:pt x="308201" y="1773073"/>
                  </a:lnTo>
                  <a:lnTo>
                    <a:pt x="277075" y="1741080"/>
                  </a:lnTo>
                  <a:lnTo>
                    <a:pt x="247357" y="1707883"/>
                  </a:lnTo>
                  <a:lnTo>
                    <a:pt x="219090" y="1673525"/>
                  </a:lnTo>
                  <a:lnTo>
                    <a:pt x="192322" y="1638048"/>
                  </a:lnTo>
                  <a:lnTo>
                    <a:pt x="167096" y="1601495"/>
                  </a:lnTo>
                  <a:lnTo>
                    <a:pt x="143457" y="1563908"/>
                  </a:lnTo>
                  <a:lnTo>
                    <a:pt x="121451" y="1525330"/>
                  </a:lnTo>
                  <a:lnTo>
                    <a:pt x="101123" y="1485804"/>
                  </a:lnTo>
                  <a:lnTo>
                    <a:pt x="82517" y="1445372"/>
                  </a:lnTo>
                  <a:lnTo>
                    <a:pt x="65678" y="1404076"/>
                  </a:lnTo>
                  <a:lnTo>
                    <a:pt x="50652" y="1361960"/>
                  </a:lnTo>
                  <a:lnTo>
                    <a:pt x="37484" y="1319066"/>
                  </a:lnTo>
                  <a:lnTo>
                    <a:pt x="26218" y="1275437"/>
                  </a:lnTo>
                  <a:lnTo>
                    <a:pt x="16899" y="1231115"/>
                  </a:lnTo>
                  <a:lnTo>
                    <a:pt x="9573" y="1186142"/>
                  </a:lnTo>
                  <a:lnTo>
                    <a:pt x="4284" y="1140562"/>
                  </a:lnTo>
                  <a:lnTo>
                    <a:pt x="1078" y="1094417"/>
                  </a:lnTo>
                  <a:lnTo>
                    <a:pt x="0" y="1047750"/>
                  </a:lnTo>
                  <a:close/>
                </a:path>
              </a:pathLst>
            </a:custGeom>
            <a:ln w="28956">
              <a:solidFill>
                <a:srgbClr val="FF0000"/>
              </a:solidFill>
            </a:ln>
          </p:spPr>
          <p:txBody>
            <a:bodyPr wrap="square" lIns="0" tIns="0" rIns="0" bIns="0" rtlCol="0"/>
            <a:lstStyle/>
            <a:p>
              <a:endParaRPr/>
            </a:p>
          </p:txBody>
        </p:sp>
      </p:grpSp>
      <p:sp>
        <p:nvSpPr>
          <p:cNvPr id="14" name="object 14"/>
          <p:cNvSpPr txBox="1"/>
          <p:nvPr/>
        </p:nvSpPr>
        <p:spPr>
          <a:xfrm>
            <a:off x="7392899" y="2641095"/>
            <a:ext cx="1537970" cy="588645"/>
          </a:xfrm>
          <a:prstGeom prst="rect">
            <a:avLst/>
          </a:prstGeom>
        </p:spPr>
        <p:txBody>
          <a:bodyPr vert="horz" wrap="square" lIns="0" tIns="11430" rIns="0" bIns="0" rtlCol="0">
            <a:spAutoFit/>
          </a:bodyPr>
          <a:lstStyle/>
          <a:p>
            <a:pPr marL="38100">
              <a:lnSpc>
                <a:spcPct val="100000"/>
              </a:lnSpc>
              <a:spcBef>
                <a:spcPts val="90"/>
              </a:spcBef>
            </a:pPr>
            <a:r>
              <a:rPr sz="3700" spc="-365" dirty="0">
                <a:latin typeface="Symbol"/>
                <a:cs typeface="Symbol"/>
              </a:rPr>
              <a:t></a:t>
            </a:r>
            <a:r>
              <a:rPr sz="2800" spc="-130" dirty="0">
                <a:latin typeface="Symbol"/>
                <a:cs typeface="Symbol"/>
              </a:rPr>
              <a:t></a:t>
            </a:r>
            <a:r>
              <a:rPr sz="2950" spc="-1040" dirty="0">
                <a:latin typeface="Symbol"/>
                <a:cs typeface="Symbol"/>
              </a:rPr>
              <a:t></a:t>
            </a:r>
            <a:r>
              <a:rPr sz="2400" spc="104" baseline="-24305" dirty="0">
                <a:latin typeface="Times New Roman"/>
                <a:cs typeface="Times New Roman"/>
              </a:rPr>
              <a:t>1</a:t>
            </a:r>
            <a:r>
              <a:rPr sz="2800" dirty="0">
                <a:latin typeface="Times New Roman"/>
                <a:cs typeface="Times New Roman"/>
              </a:rPr>
              <a:t>,</a:t>
            </a:r>
            <a:r>
              <a:rPr sz="2800" spc="-355" dirty="0">
                <a:latin typeface="Times New Roman"/>
                <a:cs typeface="Times New Roman"/>
              </a:rPr>
              <a:t> </a:t>
            </a:r>
            <a:r>
              <a:rPr sz="2800" spc="-130" dirty="0">
                <a:latin typeface="Symbol"/>
                <a:cs typeface="Symbol"/>
              </a:rPr>
              <a:t></a:t>
            </a:r>
            <a:r>
              <a:rPr sz="2950" spc="-944" dirty="0">
                <a:latin typeface="Symbol"/>
                <a:cs typeface="Symbol"/>
              </a:rPr>
              <a:t></a:t>
            </a:r>
            <a:r>
              <a:rPr sz="2400" spc="22" baseline="-24305" dirty="0">
                <a:latin typeface="Times New Roman"/>
                <a:cs typeface="Times New Roman"/>
              </a:rPr>
              <a:t>2</a:t>
            </a:r>
            <a:r>
              <a:rPr sz="2400" spc="-7" baseline="-24305" dirty="0">
                <a:latin typeface="Times New Roman"/>
                <a:cs typeface="Times New Roman"/>
              </a:rPr>
              <a:t> </a:t>
            </a:r>
            <a:r>
              <a:rPr sz="3700" spc="-315" dirty="0">
                <a:latin typeface="Symbol"/>
                <a:cs typeface="Symbol"/>
              </a:rPr>
              <a:t></a:t>
            </a:r>
            <a:endParaRPr sz="3700">
              <a:latin typeface="Symbol"/>
              <a:cs typeface="Symbol"/>
            </a:endParaRPr>
          </a:p>
        </p:txBody>
      </p:sp>
      <p:grpSp>
        <p:nvGrpSpPr>
          <p:cNvPr id="15" name="object 15"/>
          <p:cNvGrpSpPr/>
          <p:nvPr/>
        </p:nvGrpSpPr>
        <p:grpSpPr>
          <a:xfrm>
            <a:off x="5514594" y="3108198"/>
            <a:ext cx="2324100" cy="1354455"/>
            <a:chOff x="5514594" y="3108198"/>
            <a:chExt cx="2324100" cy="1354455"/>
          </a:xfrm>
        </p:grpSpPr>
        <p:sp>
          <p:nvSpPr>
            <p:cNvPr id="16" name="object 16"/>
            <p:cNvSpPr/>
            <p:nvPr/>
          </p:nvSpPr>
          <p:spPr>
            <a:xfrm>
              <a:off x="6439661" y="3682873"/>
              <a:ext cx="1398905" cy="779780"/>
            </a:xfrm>
            <a:custGeom>
              <a:avLst/>
              <a:gdLst/>
              <a:ahLst/>
              <a:cxnLst/>
              <a:rect l="l" t="t" r="r" b="b"/>
              <a:pathLst>
                <a:path w="1398904" h="779779">
                  <a:moveTo>
                    <a:pt x="1289488" y="741144"/>
                  </a:moveTo>
                  <a:lnTo>
                    <a:pt x="1271142" y="774572"/>
                  </a:lnTo>
                  <a:lnTo>
                    <a:pt x="1398905" y="779526"/>
                  </a:lnTo>
                  <a:lnTo>
                    <a:pt x="1378690" y="750315"/>
                  </a:lnTo>
                  <a:lnTo>
                    <a:pt x="1306194" y="750315"/>
                  </a:lnTo>
                  <a:lnTo>
                    <a:pt x="1289488" y="741144"/>
                  </a:lnTo>
                  <a:close/>
                </a:path>
                <a:path w="1398904" h="779779">
                  <a:moveTo>
                    <a:pt x="1307837" y="707709"/>
                  </a:moveTo>
                  <a:lnTo>
                    <a:pt x="1289488" y="741144"/>
                  </a:lnTo>
                  <a:lnTo>
                    <a:pt x="1306194" y="750315"/>
                  </a:lnTo>
                  <a:lnTo>
                    <a:pt x="1324610" y="716914"/>
                  </a:lnTo>
                  <a:lnTo>
                    <a:pt x="1307837" y="707709"/>
                  </a:lnTo>
                  <a:close/>
                </a:path>
                <a:path w="1398904" h="779779">
                  <a:moveTo>
                    <a:pt x="1326134" y="674369"/>
                  </a:moveTo>
                  <a:lnTo>
                    <a:pt x="1307837" y="707709"/>
                  </a:lnTo>
                  <a:lnTo>
                    <a:pt x="1324610" y="716914"/>
                  </a:lnTo>
                  <a:lnTo>
                    <a:pt x="1306194" y="750315"/>
                  </a:lnTo>
                  <a:lnTo>
                    <a:pt x="1378690" y="750315"/>
                  </a:lnTo>
                  <a:lnTo>
                    <a:pt x="1326134" y="674369"/>
                  </a:lnTo>
                  <a:close/>
                </a:path>
                <a:path w="1398904" h="779779">
                  <a:moveTo>
                    <a:pt x="18287" y="0"/>
                  </a:moveTo>
                  <a:lnTo>
                    <a:pt x="0" y="33274"/>
                  </a:lnTo>
                  <a:lnTo>
                    <a:pt x="1289488" y="741144"/>
                  </a:lnTo>
                  <a:lnTo>
                    <a:pt x="1307837" y="707709"/>
                  </a:lnTo>
                  <a:lnTo>
                    <a:pt x="18287" y="0"/>
                  </a:lnTo>
                  <a:close/>
                </a:path>
              </a:pathLst>
            </a:custGeom>
            <a:solidFill>
              <a:srgbClr val="000000"/>
            </a:solidFill>
          </p:spPr>
          <p:txBody>
            <a:bodyPr wrap="square" lIns="0" tIns="0" rIns="0" bIns="0" rtlCol="0"/>
            <a:lstStyle/>
            <a:p>
              <a:endParaRPr/>
            </a:p>
          </p:txBody>
        </p:sp>
        <p:sp>
          <p:nvSpPr>
            <p:cNvPr id="17" name="object 17"/>
            <p:cNvSpPr/>
            <p:nvPr/>
          </p:nvSpPr>
          <p:spPr>
            <a:xfrm>
              <a:off x="6458458" y="3283458"/>
              <a:ext cx="676275" cy="433070"/>
            </a:xfrm>
            <a:custGeom>
              <a:avLst/>
              <a:gdLst/>
              <a:ahLst/>
              <a:cxnLst/>
              <a:rect l="l" t="t" r="r" b="b"/>
              <a:pathLst>
                <a:path w="676275" h="433070">
                  <a:moveTo>
                    <a:pt x="568837" y="44499"/>
                  </a:moveTo>
                  <a:lnTo>
                    <a:pt x="0" y="400176"/>
                  </a:lnTo>
                  <a:lnTo>
                    <a:pt x="20319" y="432561"/>
                  </a:lnTo>
                  <a:lnTo>
                    <a:pt x="589013" y="76773"/>
                  </a:lnTo>
                  <a:lnTo>
                    <a:pt x="568837" y="44499"/>
                  </a:lnTo>
                  <a:close/>
                </a:path>
                <a:path w="676275" h="433070">
                  <a:moveTo>
                    <a:pt x="654772" y="34416"/>
                  </a:moveTo>
                  <a:lnTo>
                    <a:pt x="584962" y="34416"/>
                  </a:lnTo>
                  <a:lnTo>
                    <a:pt x="605155" y="66675"/>
                  </a:lnTo>
                  <a:lnTo>
                    <a:pt x="589013" y="76773"/>
                  </a:lnTo>
                  <a:lnTo>
                    <a:pt x="609218" y="109092"/>
                  </a:lnTo>
                  <a:lnTo>
                    <a:pt x="654772" y="34416"/>
                  </a:lnTo>
                  <a:close/>
                </a:path>
                <a:path w="676275" h="433070">
                  <a:moveTo>
                    <a:pt x="584962" y="34416"/>
                  </a:moveTo>
                  <a:lnTo>
                    <a:pt x="568837" y="44499"/>
                  </a:lnTo>
                  <a:lnTo>
                    <a:pt x="589013" y="76773"/>
                  </a:lnTo>
                  <a:lnTo>
                    <a:pt x="605155" y="66675"/>
                  </a:lnTo>
                  <a:lnTo>
                    <a:pt x="584962" y="34416"/>
                  </a:lnTo>
                  <a:close/>
                </a:path>
                <a:path w="676275" h="433070">
                  <a:moveTo>
                    <a:pt x="675766" y="0"/>
                  </a:moveTo>
                  <a:lnTo>
                    <a:pt x="548639" y="12191"/>
                  </a:lnTo>
                  <a:lnTo>
                    <a:pt x="568837" y="44499"/>
                  </a:lnTo>
                  <a:lnTo>
                    <a:pt x="584962" y="34416"/>
                  </a:lnTo>
                  <a:lnTo>
                    <a:pt x="654772" y="34416"/>
                  </a:lnTo>
                  <a:lnTo>
                    <a:pt x="675766" y="0"/>
                  </a:lnTo>
                  <a:close/>
                </a:path>
              </a:pathLst>
            </a:custGeom>
            <a:solidFill>
              <a:srgbClr val="006FC0"/>
            </a:solidFill>
          </p:spPr>
          <p:txBody>
            <a:bodyPr wrap="square" lIns="0" tIns="0" rIns="0" bIns="0" rtlCol="0"/>
            <a:lstStyle/>
            <a:p>
              <a:endParaRPr/>
            </a:p>
          </p:txBody>
        </p:sp>
        <p:sp>
          <p:nvSpPr>
            <p:cNvPr id="18" name="object 18"/>
            <p:cNvSpPr/>
            <p:nvPr/>
          </p:nvSpPr>
          <p:spPr>
            <a:xfrm>
              <a:off x="5514594" y="3108198"/>
              <a:ext cx="850900" cy="537845"/>
            </a:xfrm>
            <a:custGeom>
              <a:avLst/>
              <a:gdLst/>
              <a:ahLst/>
              <a:cxnLst/>
              <a:rect l="l" t="t" r="r" b="b"/>
              <a:pathLst>
                <a:path w="850900" h="537845">
                  <a:moveTo>
                    <a:pt x="107168" y="44099"/>
                  </a:moveTo>
                  <a:lnTo>
                    <a:pt x="87102" y="76484"/>
                  </a:lnTo>
                  <a:lnTo>
                    <a:pt x="830833" y="537463"/>
                  </a:lnTo>
                  <a:lnTo>
                    <a:pt x="850900" y="505078"/>
                  </a:lnTo>
                  <a:lnTo>
                    <a:pt x="107168" y="44099"/>
                  </a:lnTo>
                  <a:close/>
                </a:path>
                <a:path w="850900" h="537845">
                  <a:moveTo>
                    <a:pt x="0" y="0"/>
                  </a:moveTo>
                  <a:lnTo>
                    <a:pt x="67055" y="108838"/>
                  </a:lnTo>
                  <a:lnTo>
                    <a:pt x="87102" y="76484"/>
                  </a:lnTo>
                  <a:lnTo>
                    <a:pt x="70865" y="66421"/>
                  </a:lnTo>
                  <a:lnTo>
                    <a:pt x="90931" y="34036"/>
                  </a:lnTo>
                  <a:lnTo>
                    <a:pt x="113404" y="34036"/>
                  </a:lnTo>
                  <a:lnTo>
                    <a:pt x="127253" y="11684"/>
                  </a:lnTo>
                  <a:lnTo>
                    <a:pt x="0" y="0"/>
                  </a:lnTo>
                  <a:close/>
                </a:path>
                <a:path w="850900" h="537845">
                  <a:moveTo>
                    <a:pt x="90931" y="34036"/>
                  </a:moveTo>
                  <a:lnTo>
                    <a:pt x="70865" y="66421"/>
                  </a:lnTo>
                  <a:lnTo>
                    <a:pt x="87102" y="76484"/>
                  </a:lnTo>
                  <a:lnTo>
                    <a:pt x="107168" y="44099"/>
                  </a:lnTo>
                  <a:lnTo>
                    <a:pt x="90931" y="34036"/>
                  </a:lnTo>
                  <a:close/>
                </a:path>
                <a:path w="850900" h="537845">
                  <a:moveTo>
                    <a:pt x="113404" y="34036"/>
                  </a:moveTo>
                  <a:lnTo>
                    <a:pt x="90931" y="34036"/>
                  </a:lnTo>
                  <a:lnTo>
                    <a:pt x="107168" y="44099"/>
                  </a:lnTo>
                  <a:lnTo>
                    <a:pt x="113404" y="34036"/>
                  </a:lnTo>
                  <a:close/>
                </a:path>
              </a:pathLst>
            </a:custGeom>
            <a:solidFill>
              <a:srgbClr val="006FC0"/>
            </a:solidFill>
          </p:spPr>
          <p:txBody>
            <a:bodyPr wrap="square" lIns="0" tIns="0" rIns="0" bIns="0" rtlCol="0"/>
            <a:lstStyle/>
            <a:p>
              <a:endParaRPr/>
            </a:p>
          </p:txBody>
        </p:sp>
      </p:grpSp>
      <p:sp>
        <p:nvSpPr>
          <p:cNvPr id="19" name="object 19"/>
          <p:cNvSpPr txBox="1"/>
          <p:nvPr/>
        </p:nvSpPr>
        <p:spPr>
          <a:xfrm>
            <a:off x="7872382" y="4114463"/>
            <a:ext cx="142240" cy="588645"/>
          </a:xfrm>
          <a:prstGeom prst="rect">
            <a:avLst/>
          </a:prstGeom>
        </p:spPr>
        <p:txBody>
          <a:bodyPr vert="horz" wrap="square" lIns="0" tIns="11430" rIns="0" bIns="0" rtlCol="0">
            <a:spAutoFit/>
          </a:bodyPr>
          <a:lstStyle/>
          <a:p>
            <a:pPr marL="12700">
              <a:lnSpc>
                <a:spcPct val="100000"/>
              </a:lnSpc>
              <a:spcBef>
                <a:spcPts val="90"/>
              </a:spcBef>
            </a:pPr>
            <a:r>
              <a:rPr sz="3700" spc="-315" dirty="0">
                <a:latin typeface="Symbol"/>
                <a:cs typeface="Symbol"/>
              </a:rPr>
              <a:t></a:t>
            </a:r>
            <a:endParaRPr sz="3700">
              <a:latin typeface="Symbol"/>
              <a:cs typeface="Symbol"/>
            </a:endParaRPr>
          </a:p>
        </p:txBody>
      </p:sp>
      <p:sp>
        <p:nvSpPr>
          <p:cNvPr id="20" name="object 20"/>
          <p:cNvSpPr txBox="1"/>
          <p:nvPr/>
        </p:nvSpPr>
        <p:spPr>
          <a:xfrm>
            <a:off x="7972193" y="4116327"/>
            <a:ext cx="636270" cy="588645"/>
          </a:xfrm>
          <a:prstGeom prst="rect">
            <a:avLst/>
          </a:prstGeom>
        </p:spPr>
        <p:txBody>
          <a:bodyPr vert="horz" wrap="square" lIns="0" tIns="11430" rIns="0" bIns="0" rtlCol="0">
            <a:spAutoFit/>
          </a:bodyPr>
          <a:lstStyle/>
          <a:p>
            <a:pPr marL="12700">
              <a:lnSpc>
                <a:spcPct val="100000"/>
              </a:lnSpc>
              <a:spcBef>
                <a:spcPts val="90"/>
              </a:spcBef>
            </a:pPr>
            <a:r>
              <a:rPr sz="2800" i="1" spc="80" dirty="0">
                <a:latin typeface="Times New Roman"/>
                <a:cs typeface="Times New Roman"/>
              </a:rPr>
              <a:t>u</a:t>
            </a:r>
            <a:r>
              <a:rPr sz="2800" dirty="0">
                <a:latin typeface="Times New Roman"/>
                <a:cs typeface="Times New Roman"/>
              </a:rPr>
              <a:t>,</a:t>
            </a:r>
            <a:r>
              <a:rPr sz="2800" spc="-400" dirty="0">
                <a:latin typeface="Times New Roman"/>
                <a:cs typeface="Times New Roman"/>
              </a:rPr>
              <a:t> </a:t>
            </a:r>
            <a:r>
              <a:rPr sz="2800" i="1" spc="150" dirty="0">
                <a:latin typeface="Times New Roman"/>
                <a:cs typeface="Times New Roman"/>
              </a:rPr>
              <a:t>v</a:t>
            </a:r>
            <a:r>
              <a:rPr sz="3700" spc="-315" dirty="0">
                <a:latin typeface="Symbol"/>
                <a:cs typeface="Symbol"/>
              </a:rPr>
              <a:t></a:t>
            </a:r>
            <a:endParaRPr sz="3700">
              <a:latin typeface="Symbol"/>
              <a:cs typeface="Symbol"/>
            </a:endParaRPr>
          </a:p>
        </p:txBody>
      </p:sp>
      <p:sp>
        <p:nvSpPr>
          <p:cNvPr id="21" name="object 21"/>
          <p:cNvSpPr txBox="1"/>
          <p:nvPr/>
        </p:nvSpPr>
        <p:spPr>
          <a:xfrm>
            <a:off x="3647927" y="5455569"/>
            <a:ext cx="495300" cy="452755"/>
          </a:xfrm>
          <a:prstGeom prst="rect">
            <a:avLst/>
          </a:prstGeom>
        </p:spPr>
        <p:txBody>
          <a:bodyPr vert="horz" wrap="square" lIns="0" tIns="12700" rIns="0" bIns="0" rtlCol="0">
            <a:spAutoFit/>
          </a:bodyPr>
          <a:lstStyle/>
          <a:p>
            <a:pPr marL="12700">
              <a:lnSpc>
                <a:spcPct val="100000"/>
              </a:lnSpc>
              <a:spcBef>
                <a:spcPts val="100"/>
              </a:spcBef>
            </a:pPr>
            <a:r>
              <a:rPr sz="2800" spc="-30" dirty="0">
                <a:latin typeface="Symbol"/>
                <a:cs typeface="Symbol"/>
              </a:rPr>
              <a:t></a:t>
            </a:r>
            <a:r>
              <a:rPr sz="4200" i="1" spc="247" baseline="3968" dirty="0">
                <a:latin typeface="Times New Roman"/>
                <a:cs typeface="Times New Roman"/>
              </a:rPr>
              <a:t>u</a:t>
            </a:r>
            <a:r>
              <a:rPr sz="2800" spc="-5" dirty="0">
                <a:latin typeface="Symbol"/>
                <a:cs typeface="Symbol"/>
              </a:rPr>
              <a:t></a:t>
            </a:r>
            <a:endParaRPr sz="2800">
              <a:latin typeface="Symbol"/>
              <a:cs typeface="Symbol"/>
            </a:endParaRPr>
          </a:p>
        </p:txBody>
      </p:sp>
      <p:sp>
        <p:nvSpPr>
          <p:cNvPr id="22" name="object 22"/>
          <p:cNvSpPr txBox="1"/>
          <p:nvPr/>
        </p:nvSpPr>
        <p:spPr>
          <a:xfrm>
            <a:off x="1984053" y="5777237"/>
            <a:ext cx="2184400" cy="475615"/>
          </a:xfrm>
          <a:prstGeom prst="rect">
            <a:avLst/>
          </a:prstGeom>
        </p:spPr>
        <p:txBody>
          <a:bodyPr vert="horz" wrap="square" lIns="0" tIns="12700" rIns="0" bIns="0" rtlCol="0">
            <a:spAutoFit/>
          </a:bodyPr>
          <a:lstStyle/>
          <a:p>
            <a:pPr marL="38100">
              <a:lnSpc>
                <a:spcPct val="100000"/>
              </a:lnSpc>
              <a:spcBef>
                <a:spcPts val="100"/>
              </a:spcBef>
            </a:pPr>
            <a:r>
              <a:rPr sz="2800" spc="55" dirty="0">
                <a:latin typeface="Symbol"/>
                <a:cs typeface="Symbol"/>
              </a:rPr>
              <a:t></a:t>
            </a:r>
            <a:r>
              <a:rPr sz="4200" spc="-202" baseline="-25793" dirty="0">
                <a:latin typeface="Symbol"/>
                <a:cs typeface="Symbol"/>
              </a:rPr>
              <a:t></a:t>
            </a:r>
            <a:r>
              <a:rPr sz="4425" spc="-120" baseline="-24482" dirty="0">
                <a:latin typeface="Symbol"/>
                <a:cs typeface="Symbol"/>
              </a:rPr>
              <a:t></a:t>
            </a:r>
            <a:r>
              <a:rPr sz="4425" spc="-637" baseline="-24482" dirty="0">
                <a:latin typeface="Times New Roman"/>
                <a:cs typeface="Times New Roman"/>
              </a:rPr>
              <a:t> </a:t>
            </a:r>
            <a:r>
              <a:rPr sz="2800" spc="-5" dirty="0">
                <a:latin typeface="Symbol"/>
                <a:cs typeface="Symbol"/>
              </a:rPr>
              <a:t></a:t>
            </a:r>
            <a:r>
              <a:rPr sz="2800" spc="15" dirty="0">
                <a:latin typeface="Times New Roman"/>
                <a:cs typeface="Times New Roman"/>
              </a:rPr>
              <a:t> </a:t>
            </a:r>
            <a:r>
              <a:rPr sz="4200" spc="-7" baseline="16865" dirty="0">
                <a:latin typeface="Symbol"/>
                <a:cs typeface="Symbol"/>
              </a:rPr>
              <a:t></a:t>
            </a:r>
            <a:r>
              <a:rPr sz="4200" spc="-75" baseline="16865" dirty="0">
                <a:latin typeface="Times New Roman"/>
                <a:cs typeface="Times New Roman"/>
              </a:rPr>
              <a:t> </a:t>
            </a:r>
            <a:r>
              <a:rPr sz="4200" spc="-719" baseline="16865" dirty="0">
                <a:latin typeface="Symbol"/>
                <a:cs typeface="Symbol"/>
              </a:rPr>
              <a:t></a:t>
            </a:r>
            <a:r>
              <a:rPr sz="4425" spc="-1072" baseline="16007" dirty="0">
                <a:latin typeface="Symbol"/>
                <a:cs typeface="Symbol"/>
              </a:rPr>
              <a:t></a:t>
            </a:r>
            <a:r>
              <a:rPr sz="2800" spc="100" dirty="0">
                <a:latin typeface="Symbol"/>
                <a:cs typeface="Symbol"/>
              </a:rPr>
              <a:t></a:t>
            </a:r>
            <a:r>
              <a:rPr sz="4200" i="1" spc="292" baseline="-25793" dirty="0">
                <a:latin typeface="Times New Roman"/>
                <a:cs typeface="Times New Roman"/>
              </a:rPr>
              <a:t>v</a:t>
            </a:r>
            <a:r>
              <a:rPr sz="2800" spc="-5" dirty="0">
                <a:latin typeface="Symbol"/>
                <a:cs typeface="Symbol"/>
              </a:rPr>
              <a:t></a:t>
            </a:r>
            <a:endParaRPr sz="2800">
              <a:latin typeface="Symbol"/>
              <a:cs typeface="Symbol"/>
            </a:endParaRPr>
          </a:p>
        </p:txBody>
      </p:sp>
      <p:sp>
        <p:nvSpPr>
          <p:cNvPr id="23" name="object 23"/>
          <p:cNvSpPr txBox="1"/>
          <p:nvPr/>
        </p:nvSpPr>
        <p:spPr>
          <a:xfrm>
            <a:off x="2009453" y="6051225"/>
            <a:ext cx="2133600" cy="452755"/>
          </a:xfrm>
          <a:prstGeom prst="rect">
            <a:avLst/>
          </a:prstGeom>
        </p:spPr>
        <p:txBody>
          <a:bodyPr vert="horz" wrap="square" lIns="0" tIns="12700" rIns="0" bIns="0" rtlCol="0">
            <a:spAutoFit/>
          </a:bodyPr>
          <a:lstStyle/>
          <a:p>
            <a:pPr marL="12700">
              <a:lnSpc>
                <a:spcPct val="100000"/>
              </a:lnSpc>
              <a:spcBef>
                <a:spcPts val="100"/>
              </a:spcBef>
              <a:tabLst>
                <a:tab pos="579755" algn="l"/>
                <a:tab pos="1651000" algn="l"/>
                <a:tab pos="1983739" algn="l"/>
              </a:tabLst>
            </a:pPr>
            <a:r>
              <a:rPr sz="2800" spc="-5" dirty="0">
                <a:latin typeface="Symbol"/>
                <a:cs typeface="Symbol"/>
              </a:rPr>
              <a:t></a:t>
            </a:r>
            <a:r>
              <a:rPr sz="2800" spc="-5" dirty="0">
                <a:latin typeface="Times New Roman"/>
                <a:cs typeface="Times New Roman"/>
              </a:rPr>
              <a:t>	</a:t>
            </a:r>
            <a:r>
              <a:rPr sz="1600" spc="15" dirty="0">
                <a:latin typeface="Times New Roman"/>
                <a:cs typeface="Times New Roman"/>
              </a:rPr>
              <a:t>2</a:t>
            </a:r>
            <a:r>
              <a:rPr sz="1600" spc="-45" dirty="0">
                <a:latin typeface="Times New Roman"/>
                <a:cs typeface="Times New Roman"/>
              </a:rPr>
              <a:t> </a:t>
            </a:r>
            <a:r>
              <a:rPr sz="2800" spc="-5" dirty="0">
                <a:latin typeface="Symbol"/>
                <a:cs typeface="Symbol"/>
              </a:rPr>
              <a:t></a:t>
            </a:r>
            <a:r>
              <a:rPr sz="2800" dirty="0">
                <a:latin typeface="Times New Roman"/>
                <a:cs typeface="Times New Roman"/>
              </a:rPr>
              <a:t>	</a:t>
            </a:r>
            <a:r>
              <a:rPr sz="2800" spc="-5" dirty="0">
                <a:latin typeface="Symbol"/>
                <a:cs typeface="Symbol"/>
              </a:rPr>
              <a:t></a:t>
            </a:r>
            <a:r>
              <a:rPr sz="2800" dirty="0">
                <a:latin typeface="Times New Roman"/>
                <a:cs typeface="Times New Roman"/>
              </a:rPr>
              <a:t>	</a:t>
            </a:r>
            <a:r>
              <a:rPr sz="2800" spc="-5" dirty="0">
                <a:latin typeface="Symbol"/>
                <a:cs typeface="Symbol"/>
              </a:rPr>
              <a:t></a:t>
            </a:r>
            <a:endParaRPr sz="2800">
              <a:latin typeface="Symbol"/>
              <a:cs typeface="Symbol"/>
            </a:endParaRPr>
          </a:p>
        </p:txBody>
      </p:sp>
      <p:sp>
        <p:nvSpPr>
          <p:cNvPr id="24" name="object 24"/>
          <p:cNvSpPr txBox="1"/>
          <p:nvPr/>
        </p:nvSpPr>
        <p:spPr>
          <a:xfrm>
            <a:off x="1984053" y="5407625"/>
            <a:ext cx="929640" cy="475615"/>
          </a:xfrm>
          <a:prstGeom prst="rect">
            <a:avLst/>
          </a:prstGeom>
        </p:spPr>
        <p:txBody>
          <a:bodyPr vert="horz" wrap="square" lIns="0" tIns="12700" rIns="0" bIns="0" rtlCol="0">
            <a:spAutoFit/>
          </a:bodyPr>
          <a:lstStyle/>
          <a:p>
            <a:pPr marL="38100">
              <a:lnSpc>
                <a:spcPct val="100000"/>
              </a:lnSpc>
              <a:spcBef>
                <a:spcPts val="100"/>
              </a:spcBef>
            </a:pPr>
            <a:r>
              <a:rPr sz="4200" spc="315" baseline="-3968" dirty="0">
                <a:latin typeface="Symbol"/>
                <a:cs typeface="Symbol"/>
              </a:rPr>
              <a:t></a:t>
            </a:r>
            <a:r>
              <a:rPr sz="2800" spc="-135" dirty="0">
                <a:latin typeface="Symbol"/>
                <a:cs typeface="Symbol"/>
              </a:rPr>
              <a:t></a:t>
            </a:r>
            <a:r>
              <a:rPr sz="2950" spc="-1035" dirty="0">
                <a:latin typeface="Symbol"/>
                <a:cs typeface="Symbol"/>
              </a:rPr>
              <a:t></a:t>
            </a:r>
            <a:r>
              <a:rPr sz="2400" spc="22" baseline="-24305" dirty="0">
                <a:latin typeface="Times New Roman"/>
                <a:cs typeface="Times New Roman"/>
              </a:rPr>
              <a:t>1</a:t>
            </a:r>
            <a:r>
              <a:rPr sz="2400" spc="-157" baseline="-24305" dirty="0">
                <a:latin typeface="Times New Roman"/>
                <a:cs typeface="Times New Roman"/>
              </a:rPr>
              <a:t> </a:t>
            </a:r>
            <a:r>
              <a:rPr sz="4200" spc="-7" baseline="-3968" dirty="0">
                <a:latin typeface="Symbol"/>
                <a:cs typeface="Symbol"/>
              </a:rPr>
              <a:t></a:t>
            </a:r>
            <a:endParaRPr sz="4200" baseline="-3968">
              <a:latin typeface="Symbol"/>
              <a:cs typeface="Symbol"/>
            </a:endParaRPr>
          </a:p>
        </p:txBody>
      </p:sp>
      <p:sp>
        <p:nvSpPr>
          <p:cNvPr id="25" name="object 25"/>
          <p:cNvSpPr txBox="1"/>
          <p:nvPr/>
        </p:nvSpPr>
        <p:spPr>
          <a:xfrm>
            <a:off x="716076" y="4920488"/>
            <a:ext cx="2041525" cy="391160"/>
          </a:xfrm>
          <a:prstGeom prst="rect">
            <a:avLst/>
          </a:prstGeom>
        </p:spPr>
        <p:txBody>
          <a:bodyPr vert="horz" wrap="square" lIns="0" tIns="12700" rIns="0" bIns="0" rtlCol="0">
            <a:spAutoFit/>
          </a:bodyPr>
          <a:lstStyle/>
          <a:p>
            <a:pPr marL="12700">
              <a:lnSpc>
                <a:spcPct val="100000"/>
              </a:lnSpc>
              <a:spcBef>
                <a:spcPts val="100"/>
              </a:spcBef>
            </a:pPr>
            <a:r>
              <a:rPr sz="2400" spc="-225" dirty="0">
                <a:latin typeface="Calibri"/>
                <a:cs typeface="Calibri"/>
              </a:rPr>
              <a:t>T</a:t>
            </a:r>
            <a:r>
              <a:rPr sz="2400" dirty="0">
                <a:latin typeface="Calibri"/>
                <a:cs typeface="Calibri"/>
              </a:rPr>
              <a:t>o</a:t>
            </a:r>
            <a:r>
              <a:rPr sz="2400" spc="-5" dirty="0">
                <a:latin typeface="Calibri"/>
                <a:cs typeface="Calibri"/>
              </a:rPr>
              <a:t> </a:t>
            </a:r>
            <a:r>
              <a:rPr sz="2400" spc="5" dirty="0">
                <a:latin typeface="Calibri"/>
                <a:cs typeface="Calibri"/>
              </a:rPr>
              <a:t>m</a:t>
            </a:r>
            <a:r>
              <a:rPr sz="2400" dirty="0">
                <a:latin typeface="Calibri"/>
                <a:cs typeface="Calibri"/>
              </a:rPr>
              <a:t>inimi</a:t>
            </a:r>
            <a:r>
              <a:rPr sz="2400" spc="-45" dirty="0">
                <a:latin typeface="Calibri"/>
                <a:cs typeface="Calibri"/>
              </a:rPr>
              <a:t>z</a:t>
            </a:r>
            <a:r>
              <a:rPr sz="2400" dirty="0">
                <a:latin typeface="Calibri"/>
                <a:cs typeface="Calibri"/>
              </a:rPr>
              <a:t>e</a:t>
            </a:r>
            <a:r>
              <a:rPr sz="2400" spc="-20" dirty="0">
                <a:latin typeface="Calibri"/>
                <a:cs typeface="Calibri"/>
              </a:rPr>
              <a:t> </a:t>
            </a:r>
            <a:r>
              <a:rPr sz="2400" spc="-5" dirty="0">
                <a:latin typeface="Calibri"/>
                <a:cs typeface="Calibri"/>
              </a:rPr>
              <a:t>L</a:t>
            </a:r>
            <a:r>
              <a:rPr sz="2400" dirty="0">
                <a:latin typeface="Calibri"/>
                <a:cs typeface="Calibri"/>
              </a:rPr>
              <a:t>(</a:t>
            </a:r>
            <a:r>
              <a:rPr sz="2400" spc="-5" dirty="0">
                <a:latin typeface="Calibri"/>
                <a:cs typeface="Calibri"/>
              </a:rPr>
              <a:t>θ</a:t>
            </a:r>
            <a:r>
              <a:rPr sz="2400" dirty="0">
                <a:latin typeface="Calibri"/>
                <a:cs typeface="Calibri"/>
              </a:rPr>
              <a:t>)</a:t>
            </a:r>
            <a:endParaRPr sz="2400">
              <a:latin typeface="Calibri"/>
              <a:cs typeface="Calibri"/>
            </a:endParaRPr>
          </a:p>
        </p:txBody>
      </p:sp>
      <p:grpSp>
        <p:nvGrpSpPr>
          <p:cNvPr id="26" name="object 26"/>
          <p:cNvGrpSpPr/>
          <p:nvPr/>
        </p:nvGrpSpPr>
        <p:grpSpPr>
          <a:xfrm>
            <a:off x="4407408" y="5684520"/>
            <a:ext cx="597535" cy="546100"/>
            <a:chOff x="4407408" y="5684520"/>
            <a:chExt cx="597535" cy="546100"/>
          </a:xfrm>
        </p:grpSpPr>
        <p:sp>
          <p:nvSpPr>
            <p:cNvPr id="27" name="object 27"/>
            <p:cNvSpPr/>
            <p:nvPr/>
          </p:nvSpPr>
          <p:spPr>
            <a:xfrm>
              <a:off x="4413504" y="5690616"/>
              <a:ext cx="585470" cy="533400"/>
            </a:xfrm>
            <a:custGeom>
              <a:avLst/>
              <a:gdLst/>
              <a:ahLst/>
              <a:cxnLst/>
              <a:rect l="l" t="t" r="r" b="b"/>
              <a:pathLst>
                <a:path w="585470" h="533400">
                  <a:moveTo>
                    <a:pt x="318516" y="0"/>
                  </a:moveTo>
                  <a:lnTo>
                    <a:pt x="318516" y="133350"/>
                  </a:lnTo>
                  <a:lnTo>
                    <a:pt x="0" y="133350"/>
                  </a:lnTo>
                  <a:lnTo>
                    <a:pt x="0" y="400050"/>
                  </a:lnTo>
                  <a:lnTo>
                    <a:pt x="318516" y="400050"/>
                  </a:lnTo>
                  <a:lnTo>
                    <a:pt x="318516" y="533400"/>
                  </a:lnTo>
                  <a:lnTo>
                    <a:pt x="585216" y="266700"/>
                  </a:lnTo>
                  <a:lnTo>
                    <a:pt x="318516" y="0"/>
                  </a:lnTo>
                  <a:close/>
                </a:path>
              </a:pathLst>
            </a:custGeom>
            <a:solidFill>
              <a:srgbClr val="5B9BD4"/>
            </a:solidFill>
          </p:spPr>
          <p:txBody>
            <a:bodyPr wrap="square" lIns="0" tIns="0" rIns="0" bIns="0" rtlCol="0"/>
            <a:lstStyle/>
            <a:p>
              <a:endParaRPr/>
            </a:p>
          </p:txBody>
        </p:sp>
        <p:sp>
          <p:nvSpPr>
            <p:cNvPr id="28" name="object 28"/>
            <p:cNvSpPr/>
            <p:nvPr/>
          </p:nvSpPr>
          <p:spPr>
            <a:xfrm>
              <a:off x="4413504" y="5690616"/>
              <a:ext cx="585470" cy="533400"/>
            </a:xfrm>
            <a:custGeom>
              <a:avLst/>
              <a:gdLst/>
              <a:ahLst/>
              <a:cxnLst/>
              <a:rect l="l" t="t" r="r" b="b"/>
              <a:pathLst>
                <a:path w="585470" h="533400">
                  <a:moveTo>
                    <a:pt x="0" y="133350"/>
                  </a:moveTo>
                  <a:lnTo>
                    <a:pt x="318516" y="133350"/>
                  </a:lnTo>
                  <a:lnTo>
                    <a:pt x="318516" y="0"/>
                  </a:lnTo>
                  <a:lnTo>
                    <a:pt x="585216" y="266700"/>
                  </a:lnTo>
                  <a:lnTo>
                    <a:pt x="318516" y="533400"/>
                  </a:lnTo>
                  <a:lnTo>
                    <a:pt x="318516" y="400050"/>
                  </a:lnTo>
                  <a:lnTo>
                    <a:pt x="0" y="400050"/>
                  </a:lnTo>
                  <a:lnTo>
                    <a:pt x="0" y="133350"/>
                  </a:lnTo>
                  <a:close/>
                </a:path>
              </a:pathLst>
            </a:custGeom>
            <a:ln w="12192">
              <a:solidFill>
                <a:srgbClr val="41709C"/>
              </a:solidFill>
            </a:ln>
          </p:spPr>
          <p:txBody>
            <a:bodyPr wrap="square" lIns="0" tIns="0" rIns="0" bIns="0" rtlCol="0"/>
            <a:lstStyle/>
            <a:p>
              <a:endParaRPr/>
            </a:p>
          </p:txBody>
        </p:sp>
      </p:grpSp>
      <p:sp>
        <p:nvSpPr>
          <p:cNvPr id="29" name="object 29"/>
          <p:cNvSpPr txBox="1"/>
          <p:nvPr/>
        </p:nvSpPr>
        <p:spPr>
          <a:xfrm>
            <a:off x="5171727" y="5764512"/>
            <a:ext cx="2559050" cy="474980"/>
          </a:xfrm>
          <a:prstGeom prst="rect">
            <a:avLst/>
          </a:prstGeom>
        </p:spPr>
        <p:txBody>
          <a:bodyPr vert="horz" wrap="square" lIns="0" tIns="12065" rIns="0" bIns="0" rtlCol="0">
            <a:spAutoFit/>
          </a:bodyPr>
          <a:lstStyle/>
          <a:p>
            <a:pPr marL="50800">
              <a:lnSpc>
                <a:spcPct val="100000"/>
              </a:lnSpc>
              <a:spcBef>
                <a:spcPts val="95"/>
              </a:spcBef>
              <a:tabLst>
                <a:tab pos="1027430" algn="l"/>
              </a:tabLst>
            </a:pPr>
            <a:r>
              <a:rPr sz="2800" spc="-325" dirty="0">
                <a:latin typeface="Symbol"/>
                <a:cs typeface="Symbol"/>
              </a:rPr>
              <a:t></a:t>
            </a:r>
            <a:r>
              <a:rPr sz="4425" spc="345" baseline="-24482" dirty="0">
                <a:latin typeface="Symbol"/>
                <a:cs typeface="Symbol"/>
              </a:rPr>
              <a:t></a:t>
            </a:r>
            <a:r>
              <a:rPr sz="2800" spc="-5" dirty="0">
                <a:latin typeface="Symbol"/>
                <a:cs typeface="Symbol"/>
              </a:rPr>
              <a:t></a:t>
            </a:r>
            <a:r>
              <a:rPr sz="2800" dirty="0">
                <a:latin typeface="Times New Roman"/>
                <a:cs typeface="Times New Roman"/>
              </a:rPr>
              <a:t>	</a:t>
            </a:r>
            <a:r>
              <a:rPr sz="2800" spc="35" dirty="0">
                <a:latin typeface="Symbol"/>
                <a:cs typeface="Symbol"/>
              </a:rPr>
              <a:t></a:t>
            </a:r>
            <a:r>
              <a:rPr sz="4200" i="1" spc="217" baseline="-25793" dirty="0">
                <a:latin typeface="Times New Roman"/>
                <a:cs typeface="Times New Roman"/>
              </a:rPr>
              <a:t>b</a:t>
            </a:r>
            <a:r>
              <a:rPr sz="2800" spc="-5" dirty="0">
                <a:latin typeface="Symbol"/>
                <a:cs typeface="Symbol"/>
              </a:rPr>
              <a:t></a:t>
            </a:r>
            <a:r>
              <a:rPr sz="2800" spc="-160" dirty="0">
                <a:latin typeface="Times New Roman"/>
                <a:cs typeface="Times New Roman"/>
              </a:rPr>
              <a:t> </a:t>
            </a:r>
            <a:r>
              <a:rPr sz="4200" spc="-127" baseline="16865" dirty="0">
                <a:latin typeface="Symbol"/>
                <a:cs typeface="Symbol"/>
              </a:rPr>
              <a:t></a:t>
            </a:r>
            <a:r>
              <a:rPr sz="4425" spc="-1064" baseline="16007" dirty="0">
                <a:latin typeface="Symbol"/>
                <a:cs typeface="Symbol"/>
              </a:rPr>
              <a:t></a:t>
            </a:r>
            <a:r>
              <a:rPr sz="2800" spc="100" dirty="0">
                <a:latin typeface="Symbol"/>
                <a:cs typeface="Symbol"/>
              </a:rPr>
              <a:t></a:t>
            </a:r>
            <a:r>
              <a:rPr sz="4200" i="1" spc="292" baseline="-25793" dirty="0">
                <a:latin typeface="Times New Roman"/>
                <a:cs typeface="Times New Roman"/>
              </a:rPr>
              <a:t>v</a:t>
            </a:r>
            <a:r>
              <a:rPr sz="2800" spc="-5" dirty="0">
                <a:latin typeface="Symbol"/>
                <a:cs typeface="Symbol"/>
              </a:rPr>
              <a:t></a:t>
            </a:r>
            <a:endParaRPr sz="2800">
              <a:latin typeface="Symbol"/>
              <a:cs typeface="Symbol"/>
            </a:endParaRPr>
          </a:p>
        </p:txBody>
      </p:sp>
      <p:sp>
        <p:nvSpPr>
          <p:cNvPr id="30" name="object 30"/>
          <p:cNvSpPr txBox="1"/>
          <p:nvPr/>
        </p:nvSpPr>
        <p:spPr>
          <a:xfrm>
            <a:off x="5209827" y="6038157"/>
            <a:ext cx="2482850" cy="452120"/>
          </a:xfrm>
          <a:prstGeom prst="rect">
            <a:avLst/>
          </a:prstGeom>
        </p:spPr>
        <p:txBody>
          <a:bodyPr vert="horz" wrap="square" lIns="0" tIns="12065" rIns="0" bIns="0" rtlCol="0">
            <a:spAutoFit/>
          </a:bodyPr>
          <a:lstStyle/>
          <a:p>
            <a:pPr marL="12700">
              <a:lnSpc>
                <a:spcPct val="100000"/>
              </a:lnSpc>
              <a:spcBef>
                <a:spcPts val="95"/>
              </a:spcBef>
              <a:tabLst>
                <a:tab pos="329565" algn="l"/>
                <a:tab pos="989330" algn="l"/>
                <a:tab pos="1327785" algn="l"/>
                <a:tab pos="1999614" algn="l"/>
                <a:tab pos="2332990" algn="l"/>
              </a:tabLst>
            </a:pPr>
            <a:r>
              <a:rPr sz="2800" spc="-5" dirty="0">
                <a:latin typeface="Symbol"/>
                <a:cs typeface="Symbol"/>
              </a:rPr>
              <a:t></a:t>
            </a:r>
            <a:r>
              <a:rPr sz="2800" spc="-5" dirty="0">
                <a:latin typeface="Times New Roman"/>
                <a:cs typeface="Times New Roman"/>
              </a:rPr>
              <a:t>	</a:t>
            </a:r>
            <a:r>
              <a:rPr sz="1600" spc="15" dirty="0">
                <a:latin typeface="Times New Roman"/>
                <a:cs typeface="Times New Roman"/>
              </a:rPr>
              <a:t>2</a:t>
            </a:r>
            <a:r>
              <a:rPr sz="1600" spc="-45" dirty="0">
                <a:latin typeface="Times New Roman"/>
                <a:cs typeface="Times New Roman"/>
              </a:rPr>
              <a:t> </a:t>
            </a:r>
            <a:r>
              <a:rPr sz="2800" spc="-5" dirty="0">
                <a:latin typeface="Symbol"/>
                <a:cs typeface="Symbol"/>
              </a:rPr>
              <a:t></a:t>
            </a:r>
            <a:r>
              <a:rPr sz="2800" dirty="0">
                <a:latin typeface="Times New Roman"/>
                <a:cs typeface="Times New Roman"/>
              </a:rPr>
              <a:t>	</a:t>
            </a:r>
            <a:r>
              <a:rPr sz="2800" spc="-5" dirty="0">
                <a:latin typeface="Symbol"/>
                <a:cs typeface="Symbol"/>
              </a:rPr>
              <a:t></a:t>
            </a:r>
            <a:r>
              <a:rPr sz="2800" dirty="0">
                <a:latin typeface="Times New Roman"/>
                <a:cs typeface="Times New Roman"/>
              </a:rPr>
              <a:t>	</a:t>
            </a:r>
            <a:r>
              <a:rPr sz="2800" spc="-5" dirty="0">
                <a:latin typeface="Symbol"/>
                <a:cs typeface="Symbol"/>
              </a:rPr>
              <a:t></a:t>
            </a:r>
            <a:r>
              <a:rPr sz="2800" dirty="0">
                <a:latin typeface="Times New Roman"/>
                <a:cs typeface="Times New Roman"/>
              </a:rPr>
              <a:t>	</a:t>
            </a:r>
            <a:r>
              <a:rPr sz="2800" spc="-5" dirty="0">
                <a:latin typeface="Symbol"/>
                <a:cs typeface="Symbol"/>
              </a:rPr>
              <a:t></a:t>
            </a:r>
            <a:r>
              <a:rPr sz="2800" dirty="0">
                <a:latin typeface="Times New Roman"/>
                <a:cs typeface="Times New Roman"/>
              </a:rPr>
              <a:t>	</a:t>
            </a:r>
            <a:r>
              <a:rPr sz="2800" spc="-5" dirty="0">
                <a:latin typeface="Symbol"/>
                <a:cs typeface="Symbol"/>
              </a:rPr>
              <a:t></a:t>
            </a:r>
            <a:endParaRPr sz="2800">
              <a:latin typeface="Symbol"/>
              <a:cs typeface="Symbol"/>
            </a:endParaRPr>
          </a:p>
        </p:txBody>
      </p:sp>
      <p:sp>
        <p:nvSpPr>
          <p:cNvPr id="31" name="object 31"/>
          <p:cNvSpPr txBox="1"/>
          <p:nvPr/>
        </p:nvSpPr>
        <p:spPr>
          <a:xfrm>
            <a:off x="5171727" y="5424086"/>
            <a:ext cx="2546350" cy="474980"/>
          </a:xfrm>
          <a:prstGeom prst="rect">
            <a:avLst/>
          </a:prstGeom>
        </p:spPr>
        <p:txBody>
          <a:bodyPr vert="horz" wrap="square" lIns="0" tIns="12065" rIns="0" bIns="0" rtlCol="0">
            <a:spAutoFit/>
          </a:bodyPr>
          <a:lstStyle/>
          <a:p>
            <a:pPr marL="50800">
              <a:lnSpc>
                <a:spcPct val="100000"/>
              </a:lnSpc>
              <a:spcBef>
                <a:spcPts val="95"/>
              </a:spcBef>
              <a:tabLst>
                <a:tab pos="2037714" algn="l"/>
              </a:tabLst>
            </a:pPr>
            <a:r>
              <a:rPr sz="2800" spc="-395" dirty="0">
                <a:latin typeface="Symbol"/>
                <a:cs typeface="Symbol"/>
              </a:rPr>
              <a:t></a:t>
            </a:r>
            <a:r>
              <a:rPr sz="4425" spc="-592" baseline="4708" dirty="0">
                <a:latin typeface="Symbol"/>
                <a:cs typeface="Symbol"/>
              </a:rPr>
              <a:t></a:t>
            </a:r>
            <a:r>
              <a:rPr sz="2400" spc="-592" baseline="-15625" dirty="0">
                <a:latin typeface="Times New Roman"/>
                <a:cs typeface="Times New Roman"/>
              </a:rPr>
              <a:t>1</a:t>
            </a:r>
            <a:r>
              <a:rPr sz="2400" spc="-157" baseline="-15625" dirty="0">
                <a:latin typeface="Times New Roman"/>
                <a:cs typeface="Times New Roman"/>
              </a:rPr>
              <a:t> </a:t>
            </a:r>
            <a:r>
              <a:rPr sz="2800" spc="-5" dirty="0">
                <a:latin typeface="Symbol"/>
                <a:cs typeface="Symbol"/>
              </a:rPr>
              <a:t></a:t>
            </a:r>
            <a:r>
              <a:rPr sz="2800" spc="15" dirty="0">
                <a:latin typeface="Times New Roman"/>
                <a:cs typeface="Times New Roman"/>
              </a:rPr>
              <a:t> </a:t>
            </a:r>
            <a:r>
              <a:rPr sz="4200" spc="-7" baseline="-36706" dirty="0">
                <a:latin typeface="Symbol"/>
                <a:cs typeface="Symbol"/>
              </a:rPr>
              <a:t></a:t>
            </a:r>
            <a:r>
              <a:rPr sz="4200" spc="-7" baseline="-36706" dirty="0">
                <a:latin typeface="Times New Roman"/>
                <a:cs typeface="Times New Roman"/>
              </a:rPr>
              <a:t> </a:t>
            </a:r>
            <a:r>
              <a:rPr sz="2800" spc="60" dirty="0">
                <a:latin typeface="Symbol"/>
                <a:cs typeface="Symbol"/>
              </a:rPr>
              <a:t></a:t>
            </a:r>
            <a:r>
              <a:rPr sz="4200" i="1" spc="89" baseline="3968" dirty="0">
                <a:latin typeface="Times New Roman"/>
                <a:cs typeface="Times New Roman"/>
              </a:rPr>
              <a:t>a</a:t>
            </a:r>
            <a:r>
              <a:rPr sz="2800" spc="60" dirty="0">
                <a:latin typeface="Symbol"/>
                <a:cs typeface="Symbol"/>
              </a:rPr>
              <a:t></a:t>
            </a:r>
            <a:r>
              <a:rPr sz="2800" spc="60" dirty="0">
                <a:latin typeface="Times New Roman"/>
                <a:cs typeface="Times New Roman"/>
              </a:rPr>
              <a:t>	</a:t>
            </a:r>
            <a:r>
              <a:rPr sz="2800" spc="45" dirty="0">
                <a:latin typeface="Symbol"/>
                <a:cs typeface="Symbol"/>
              </a:rPr>
              <a:t></a:t>
            </a:r>
            <a:r>
              <a:rPr sz="4200" i="1" spc="67" baseline="3968" dirty="0">
                <a:latin typeface="Times New Roman"/>
                <a:cs typeface="Times New Roman"/>
              </a:rPr>
              <a:t>u</a:t>
            </a:r>
            <a:r>
              <a:rPr sz="2800" spc="45" dirty="0">
                <a:latin typeface="Symbol"/>
                <a:cs typeface="Symbol"/>
              </a:rPr>
              <a:t></a:t>
            </a:r>
            <a:endParaRPr sz="2800">
              <a:latin typeface="Symbol"/>
              <a:cs typeface="Symbol"/>
            </a:endParaRPr>
          </a:p>
        </p:txBody>
      </p:sp>
      <p:sp>
        <p:nvSpPr>
          <p:cNvPr id="32" name="object 32"/>
          <p:cNvSpPr/>
          <p:nvPr/>
        </p:nvSpPr>
        <p:spPr>
          <a:xfrm>
            <a:off x="1739645" y="2222754"/>
            <a:ext cx="447675" cy="421640"/>
          </a:xfrm>
          <a:custGeom>
            <a:avLst/>
            <a:gdLst/>
            <a:ahLst/>
            <a:cxnLst/>
            <a:rect l="l" t="t" r="r" b="b"/>
            <a:pathLst>
              <a:path w="447675" h="421639">
                <a:moveTo>
                  <a:pt x="0" y="0"/>
                </a:moveTo>
                <a:lnTo>
                  <a:pt x="447421" y="421640"/>
                </a:lnTo>
              </a:path>
            </a:pathLst>
          </a:custGeom>
          <a:ln w="38099">
            <a:solidFill>
              <a:srgbClr val="6F2F9F"/>
            </a:solidFill>
          </a:ln>
        </p:spPr>
        <p:txBody>
          <a:bodyPr wrap="square" lIns="0" tIns="0" rIns="0" bIns="0" rtlCol="0"/>
          <a:lstStyle/>
          <a:p>
            <a:endParaRPr/>
          </a:p>
        </p:txBody>
      </p:sp>
      <p:sp>
        <p:nvSpPr>
          <p:cNvPr id="33" name="object 33"/>
          <p:cNvSpPr txBox="1"/>
          <p:nvPr/>
        </p:nvSpPr>
        <p:spPr>
          <a:xfrm>
            <a:off x="674827" y="3024378"/>
            <a:ext cx="3840479" cy="757555"/>
          </a:xfrm>
          <a:prstGeom prst="rect">
            <a:avLst/>
          </a:prstGeom>
        </p:spPr>
        <p:txBody>
          <a:bodyPr vert="horz" wrap="square" lIns="0" tIns="12700" rIns="0" bIns="0" rtlCol="0">
            <a:spAutoFit/>
          </a:bodyPr>
          <a:lstStyle/>
          <a:p>
            <a:pPr marL="38100">
              <a:lnSpc>
                <a:spcPct val="100000"/>
              </a:lnSpc>
              <a:spcBef>
                <a:spcPts val="100"/>
              </a:spcBef>
            </a:pPr>
            <a:r>
              <a:rPr sz="2400" spc="-5" dirty="0">
                <a:latin typeface="Calibri"/>
                <a:cs typeface="Calibri"/>
              </a:rPr>
              <a:t>Find θ</a:t>
            </a:r>
            <a:r>
              <a:rPr sz="2400" spc="-7" baseline="-20833" dirty="0">
                <a:latin typeface="Calibri"/>
                <a:cs typeface="Calibri"/>
              </a:rPr>
              <a:t>1</a:t>
            </a:r>
            <a:r>
              <a:rPr sz="2400" spc="240" baseline="-20833" dirty="0">
                <a:latin typeface="Calibri"/>
                <a:cs typeface="Calibri"/>
              </a:rPr>
              <a:t> </a:t>
            </a:r>
            <a:r>
              <a:rPr sz="2400" dirty="0">
                <a:latin typeface="Calibri"/>
                <a:cs typeface="Calibri"/>
              </a:rPr>
              <a:t>and</a:t>
            </a:r>
            <a:r>
              <a:rPr sz="2400" spc="-15" dirty="0">
                <a:latin typeface="Calibri"/>
                <a:cs typeface="Calibri"/>
              </a:rPr>
              <a:t> </a:t>
            </a:r>
            <a:r>
              <a:rPr sz="2400" spc="-5" dirty="0">
                <a:latin typeface="Calibri"/>
                <a:cs typeface="Calibri"/>
              </a:rPr>
              <a:t>θ</a:t>
            </a:r>
            <a:r>
              <a:rPr sz="2400" spc="-7" baseline="-20833" dirty="0">
                <a:latin typeface="Calibri"/>
                <a:cs typeface="Calibri"/>
              </a:rPr>
              <a:t>2</a:t>
            </a:r>
            <a:r>
              <a:rPr sz="2400" spc="787" baseline="-20833" dirty="0">
                <a:latin typeface="Calibri"/>
                <a:cs typeface="Calibri"/>
              </a:rPr>
              <a:t> </a:t>
            </a:r>
            <a:r>
              <a:rPr sz="2400" dirty="0">
                <a:latin typeface="Calibri"/>
                <a:cs typeface="Calibri"/>
              </a:rPr>
              <a:t>in</a:t>
            </a:r>
            <a:r>
              <a:rPr sz="2400" spc="-10" dirty="0">
                <a:latin typeface="Calibri"/>
                <a:cs typeface="Calibri"/>
              </a:rPr>
              <a:t> </a:t>
            </a:r>
            <a:r>
              <a:rPr sz="2400" dirty="0">
                <a:latin typeface="Calibri"/>
                <a:cs typeface="Calibri"/>
              </a:rPr>
              <a:t>the</a:t>
            </a:r>
            <a:r>
              <a:rPr sz="2400" spc="-10" dirty="0">
                <a:latin typeface="Calibri"/>
                <a:cs typeface="Calibri"/>
              </a:rPr>
              <a:t> </a:t>
            </a:r>
            <a:r>
              <a:rPr sz="2400" spc="-15" dirty="0">
                <a:latin typeface="Calibri"/>
                <a:cs typeface="Calibri"/>
              </a:rPr>
              <a:t>red</a:t>
            </a:r>
            <a:r>
              <a:rPr sz="2400" spc="-5" dirty="0">
                <a:latin typeface="Calibri"/>
                <a:cs typeface="Calibri"/>
              </a:rPr>
              <a:t> circle</a:t>
            </a:r>
            <a:endParaRPr sz="2400">
              <a:latin typeface="Calibri"/>
              <a:cs typeface="Calibri"/>
            </a:endParaRPr>
          </a:p>
          <a:p>
            <a:pPr marL="38100">
              <a:lnSpc>
                <a:spcPct val="100000"/>
              </a:lnSpc>
            </a:pPr>
            <a:r>
              <a:rPr sz="2400" b="1" i="1" spc="-5" dirty="0">
                <a:latin typeface="Calibri"/>
                <a:cs typeface="Calibri"/>
              </a:rPr>
              <a:t>minimizing</a:t>
            </a:r>
            <a:r>
              <a:rPr sz="2400" b="1" i="1" spc="-55" dirty="0">
                <a:latin typeface="Calibri"/>
                <a:cs typeface="Calibri"/>
              </a:rPr>
              <a:t> </a:t>
            </a:r>
            <a:r>
              <a:rPr sz="2400" spc="-5" dirty="0">
                <a:latin typeface="Calibri"/>
                <a:cs typeface="Calibri"/>
              </a:rPr>
              <a:t>L(θ)</a:t>
            </a:r>
            <a:endParaRPr sz="2400">
              <a:latin typeface="Calibri"/>
              <a:cs typeface="Calibri"/>
            </a:endParaRPr>
          </a:p>
        </p:txBody>
      </p:sp>
      <p:sp>
        <p:nvSpPr>
          <p:cNvPr id="34" name="object 34"/>
          <p:cNvSpPr txBox="1"/>
          <p:nvPr/>
        </p:nvSpPr>
        <p:spPr>
          <a:xfrm>
            <a:off x="4105903" y="3903302"/>
            <a:ext cx="129539" cy="274320"/>
          </a:xfrm>
          <a:prstGeom prst="rect">
            <a:avLst/>
          </a:prstGeom>
        </p:spPr>
        <p:txBody>
          <a:bodyPr vert="horz" wrap="square" lIns="0" tIns="16510" rIns="0" bIns="0" rtlCol="0">
            <a:spAutoFit/>
          </a:bodyPr>
          <a:lstStyle/>
          <a:p>
            <a:pPr marL="12700">
              <a:lnSpc>
                <a:spcPct val="100000"/>
              </a:lnSpc>
              <a:spcBef>
                <a:spcPts val="130"/>
              </a:spcBef>
            </a:pPr>
            <a:r>
              <a:rPr sz="1600" spc="15" dirty="0">
                <a:latin typeface="Times New Roman"/>
                <a:cs typeface="Times New Roman"/>
              </a:rPr>
              <a:t>2</a:t>
            </a:r>
            <a:endParaRPr sz="1600">
              <a:latin typeface="Times New Roman"/>
              <a:cs typeface="Times New Roman"/>
            </a:endParaRPr>
          </a:p>
        </p:txBody>
      </p:sp>
      <p:sp>
        <p:nvSpPr>
          <p:cNvPr id="35" name="object 35"/>
          <p:cNvSpPr txBox="1"/>
          <p:nvPr/>
        </p:nvSpPr>
        <p:spPr>
          <a:xfrm>
            <a:off x="3381075" y="3877424"/>
            <a:ext cx="129539" cy="274320"/>
          </a:xfrm>
          <a:prstGeom prst="rect">
            <a:avLst/>
          </a:prstGeom>
        </p:spPr>
        <p:txBody>
          <a:bodyPr vert="horz" wrap="square" lIns="0" tIns="16510" rIns="0" bIns="0" rtlCol="0">
            <a:spAutoFit/>
          </a:bodyPr>
          <a:lstStyle/>
          <a:p>
            <a:pPr marL="12700">
              <a:lnSpc>
                <a:spcPct val="100000"/>
              </a:lnSpc>
              <a:spcBef>
                <a:spcPts val="130"/>
              </a:spcBef>
            </a:pPr>
            <a:r>
              <a:rPr sz="1600" spc="15" dirty="0">
                <a:latin typeface="Times New Roman"/>
                <a:cs typeface="Times New Roman"/>
              </a:rPr>
              <a:t>2</a:t>
            </a:r>
            <a:endParaRPr sz="1600">
              <a:latin typeface="Times New Roman"/>
              <a:cs typeface="Times New Roman"/>
            </a:endParaRPr>
          </a:p>
        </p:txBody>
      </p:sp>
      <p:sp>
        <p:nvSpPr>
          <p:cNvPr id="36" name="object 36"/>
          <p:cNvSpPr txBox="1"/>
          <p:nvPr/>
        </p:nvSpPr>
        <p:spPr>
          <a:xfrm>
            <a:off x="2610436" y="4151023"/>
            <a:ext cx="629920" cy="699770"/>
          </a:xfrm>
          <a:prstGeom prst="rect">
            <a:avLst/>
          </a:prstGeom>
        </p:spPr>
        <p:txBody>
          <a:bodyPr vert="horz" wrap="square" lIns="0" tIns="16510" rIns="0" bIns="0" rtlCol="0">
            <a:spAutoFit/>
          </a:bodyPr>
          <a:lstStyle/>
          <a:p>
            <a:pPr marL="38100">
              <a:lnSpc>
                <a:spcPts val="1830"/>
              </a:lnSpc>
              <a:spcBef>
                <a:spcPts val="130"/>
              </a:spcBef>
            </a:pPr>
            <a:r>
              <a:rPr sz="1600" spc="15" dirty="0">
                <a:latin typeface="Times New Roman"/>
                <a:cs typeface="Times New Roman"/>
              </a:rPr>
              <a:t>2</a:t>
            </a:r>
            <a:endParaRPr sz="1600">
              <a:latin typeface="Times New Roman"/>
              <a:cs typeface="Times New Roman"/>
            </a:endParaRPr>
          </a:p>
          <a:p>
            <a:pPr marL="59690">
              <a:lnSpc>
                <a:spcPts val="3450"/>
              </a:lnSpc>
            </a:pPr>
            <a:r>
              <a:rPr sz="2800" spc="-355" dirty="0">
                <a:latin typeface="Symbol"/>
                <a:cs typeface="Symbol"/>
              </a:rPr>
              <a:t></a:t>
            </a:r>
            <a:r>
              <a:rPr sz="2950" spc="-355" dirty="0">
                <a:latin typeface="Symbol"/>
                <a:cs typeface="Symbol"/>
              </a:rPr>
              <a:t></a:t>
            </a:r>
            <a:r>
              <a:rPr sz="2400" spc="-532" baseline="-24305" dirty="0">
                <a:latin typeface="Times New Roman"/>
                <a:cs typeface="Times New Roman"/>
              </a:rPr>
              <a:t>2</a:t>
            </a:r>
            <a:endParaRPr sz="2400" baseline="-24305">
              <a:latin typeface="Times New Roman"/>
              <a:cs typeface="Times New Roman"/>
            </a:endParaRPr>
          </a:p>
        </p:txBody>
      </p:sp>
      <p:sp>
        <p:nvSpPr>
          <p:cNvPr id="37" name="object 37"/>
          <p:cNvSpPr txBox="1"/>
          <p:nvPr/>
        </p:nvSpPr>
        <p:spPr>
          <a:xfrm>
            <a:off x="1897087" y="3877424"/>
            <a:ext cx="129539" cy="274320"/>
          </a:xfrm>
          <a:prstGeom prst="rect">
            <a:avLst/>
          </a:prstGeom>
        </p:spPr>
        <p:txBody>
          <a:bodyPr vert="horz" wrap="square" lIns="0" tIns="16510" rIns="0" bIns="0" rtlCol="0">
            <a:spAutoFit/>
          </a:bodyPr>
          <a:lstStyle/>
          <a:p>
            <a:pPr marL="12700">
              <a:lnSpc>
                <a:spcPct val="100000"/>
              </a:lnSpc>
              <a:spcBef>
                <a:spcPts val="130"/>
              </a:spcBef>
            </a:pPr>
            <a:r>
              <a:rPr sz="1600" spc="15" dirty="0">
                <a:latin typeface="Times New Roman"/>
                <a:cs typeface="Times New Roman"/>
              </a:rPr>
              <a:t>2</a:t>
            </a:r>
            <a:endParaRPr sz="1600">
              <a:latin typeface="Times New Roman"/>
              <a:cs typeface="Times New Roman"/>
            </a:endParaRPr>
          </a:p>
        </p:txBody>
      </p:sp>
      <p:sp>
        <p:nvSpPr>
          <p:cNvPr id="38" name="object 38"/>
          <p:cNvSpPr txBox="1"/>
          <p:nvPr/>
        </p:nvSpPr>
        <p:spPr>
          <a:xfrm>
            <a:off x="1134152" y="4151023"/>
            <a:ext cx="608965" cy="699770"/>
          </a:xfrm>
          <a:prstGeom prst="rect">
            <a:avLst/>
          </a:prstGeom>
        </p:spPr>
        <p:txBody>
          <a:bodyPr vert="horz" wrap="square" lIns="0" tIns="16510" rIns="0" bIns="0" rtlCol="0">
            <a:spAutoFit/>
          </a:bodyPr>
          <a:lstStyle/>
          <a:p>
            <a:pPr marL="40005">
              <a:lnSpc>
                <a:spcPts val="1830"/>
              </a:lnSpc>
              <a:spcBef>
                <a:spcPts val="130"/>
              </a:spcBef>
            </a:pPr>
            <a:r>
              <a:rPr sz="1600" spc="15" dirty="0">
                <a:latin typeface="Times New Roman"/>
                <a:cs typeface="Times New Roman"/>
              </a:rPr>
              <a:t>1</a:t>
            </a:r>
            <a:endParaRPr sz="1600">
              <a:latin typeface="Times New Roman"/>
              <a:cs typeface="Times New Roman"/>
            </a:endParaRPr>
          </a:p>
          <a:p>
            <a:pPr marL="38100">
              <a:lnSpc>
                <a:spcPts val="3450"/>
              </a:lnSpc>
            </a:pPr>
            <a:r>
              <a:rPr sz="2800" spc="-385" dirty="0">
                <a:latin typeface="Symbol"/>
                <a:cs typeface="Symbol"/>
              </a:rPr>
              <a:t></a:t>
            </a:r>
            <a:r>
              <a:rPr sz="2950" spc="-385" dirty="0">
                <a:latin typeface="Symbol"/>
                <a:cs typeface="Symbol"/>
              </a:rPr>
              <a:t></a:t>
            </a:r>
            <a:r>
              <a:rPr sz="2400" spc="-577" baseline="-24305" dirty="0">
                <a:latin typeface="Times New Roman"/>
                <a:cs typeface="Times New Roman"/>
              </a:rPr>
              <a:t>1</a:t>
            </a:r>
            <a:endParaRPr sz="2400" baseline="-24305">
              <a:latin typeface="Times New Roman"/>
              <a:cs typeface="Times New Roman"/>
            </a:endParaRPr>
          </a:p>
        </p:txBody>
      </p:sp>
      <p:sp>
        <p:nvSpPr>
          <p:cNvPr id="39" name="object 39"/>
          <p:cNvSpPr txBox="1"/>
          <p:nvPr/>
        </p:nvSpPr>
        <p:spPr>
          <a:xfrm>
            <a:off x="2414182" y="3800694"/>
            <a:ext cx="1664335" cy="588010"/>
          </a:xfrm>
          <a:prstGeom prst="rect">
            <a:avLst/>
          </a:prstGeom>
        </p:spPr>
        <p:txBody>
          <a:bodyPr vert="horz" wrap="square" lIns="0" tIns="17780" rIns="0" bIns="0" rtlCol="0">
            <a:spAutoFit/>
          </a:bodyPr>
          <a:lstStyle/>
          <a:p>
            <a:pPr marL="12700">
              <a:lnSpc>
                <a:spcPct val="100000"/>
              </a:lnSpc>
              <a:spcBef>
                <a:spcPts val="140"/>
              </a:spcBef>
              <a:tabLst>
                <a:tab pos="1195070" algn="l"/>
              </a:tabLst>
            </a:pPr>
            <a:r>
              <a:rPr sz="2950" spc="-80" dirty="0">
                <a:latin typeface="Symbol"/>
                <a:cs typeface="Symbol"/>
              </a:rPr>
              <a:t></a:t>
            </a:r>
            <a:r>
              <a:rPr sz="2950" spc="-30" dirty="0">
                <a:latin typeface="Times New Roman"/>
                <a:cs typeface="Times New Roman"/>
              </a:rPr>
              <a:t> </a:t>
            </a:r>
            <a:r>
              <a:rPr sz="2800" dirty="0">
                <a:latin typeface="Symbol"/>
                <a:cs typeface="Symbol"/>
              </a:rPr>
              <a:t></a:t>
            </a:r>
            <a:r>
              <a:rPr sz="2800" spc="-315" dirty="0">
                <a:latin typeface="Times New Roman"/>
                <a:cs typeface="Times New Roman"/>
              </a:rPr>
              <a:t> </a:t>
            </a:r>
            <a:r>
              <a:rPr sz="2800" i="1" spc="-85" dirty="0">
                <a:latin typeface="Times New Roman"/>
                <a:cs typeface="Times New Roman"/>
              </a:rPr>
              <a:t>b</a:t>
            </a:r>
            <a:r>
              <a:rPr sz="3650" spc="-85" dirty="0">
                <a:latin typeface="Symbol"/>
                <a:cs typeface="Symbol"/>
              </a:rPr>
              <a:t></a:t>
            </a:r>
            <a:r>
              <a:rPr sz="3650" spc="-85" dirty="0">
                <a:latin typeface="Times New Roman"/>
                <a:cs typeface="Times New Roman"/>
              </a:rPr>
              <a:t>	</a:t>
            </a:r>
            <a:r>
              <a:rPr sz="2800" dirty="0">
                <a:latin typeface="Symbol"/>
                <a:cs typeface="Symbol"/>
              </a:rPr>
              <a:t></a:t>
            </a:r>
            <a:r>
              <a:rPr sz="2800" spc="-130" dirty="0">
                <a:latin typeface="Times New Roman"/>
                <a:cs typeface="Times New Roman"/>
              </a:rPr>
              <a:t> </a:t>
            </a:r>
            <a:r>
              <a:rPr sz="2800" i="1" dirty="0">
                <a:latin typeface="Times New Roman"/>
                <a:cs typeface="Times New Roman"/>
              </a:rPr>
              <a:t>d</a:t>
            </a:r>
            <a:endParaRPr sz="2800">
              <a:latin typeface="Times New Roman"/>
              <a:cs typeface="Times New Roman"/>
            </a:endParaRPr>
          </a:p>
        </p:txBody>
      </p:sp>
      <p:sp>
        <p:nvSpPr>
          <p:cNvPr id="40" name="object 40"/>
          <p:cNvSpPr txBox="1"/>
          <p:nvPr/>
        </p:nvSpPr>
        <p:spPr>
          <a:xfrm>
            <a:off x="889535" y="3800694"/>
            <a:ext cx="1591945" cy="588010"/>
          </a:xfrm>
          <a:prstGeom prst="rect">
            <a:avLst/>
          </a:prstGeom>
        </p:spPr>
        <p:txBody>
          <a:bodyPr vert="horz" wrap="square" lIns="0" tIns="17780" rIns="0" bIns="0" rtlCol="0">
            <a:spAutoFit/>
          </a:bodyPr>
          <a:lstStyle/>
          <a:p>
            <a:pPr marL="12700">
              <a:lnSpc>
                <a:spcPct val="100000"/>
              </a:lnSpc>
              <a:spcBef>
                <a:spcPts val="140"/>
              </a:spcBef>
              <a:tabLst>
                <a:tab pos="1219200" algn="l"/>
              </a:tabLst>
            </a:pPr>
            <a:r>
              <a:rPr sz="3650" spc="-725" dirty="0">
                <a:latin typeface="Symbol"/>
                <a:cs typeface="Symbol"/>
              </a:rPr>
              <a:t></a:t>
            </a:r>
            <a:r>
              <a:rPr sz="2950" spc="-80" dirty="0">
                <a:latin typeface="Symbol"/>
                <a:cs typeface="Symbol"/>
              </a:rPr>
              <a:t></a:t>
            </a:r>
            <a:r>
              <a:rPr sz="2950" spc="-335" dirty="0">
                <a:latin typeface="Times New Roman"/>
                <a:cs typeface="Times New Roman"/>
              </a:rPr>
              <a:t> </a:t>
            </a:r>
            <a:r>
              <a:rPr sz="2800" dirty="0">
                <a:latin typeface="Symbol"/>
                <a:cs typeface="Symbol"/>
              </a:rPr>
              <a:t></a:t>
            </a:r>
            <a:r>
              <a:rPr sz="2800" spc="-225" dirty="0">
                <a:latin typeface="Times New Roman"/>
                <a:cs typeface="Times New Roman"/>
              </a:rPr>
              <a:t> </a:t>
            </a:r>
            <a:r>
              <a:rPr sz="2800" i="1" spc="170" dirty="0">
                <a:latin typeface="Times New Roman"/>
                <a:cs typeface="Times New Roman"/>
              </a:rPr>
              <a:t>a</a:t>
            </a:r>
            <a:r>
              <a:rPr sz="3650" spc="-300" dirty="0">
                <a:latin typeface="Symbol"/>
                <a:cs typeface="Symbol"/>
              </a:rPr>
              <a:t></a:t>
            </a:r>
            <a:r>
              <a:rPr sz="3650" dirty="0">
                <a:latin typeface="Times New Roman"/>
                <a:cs typeface="Times New Roman"/>
              </a:rPr>
              <a:t>	</a:t>
            </a:r>
            <a:r>
              <a:rPr sz="2800" dirty="0">
                <a:latin typeface="Symbol"/>
                <a:cs typeface="Symbol"/>
              </a:rPr>
              <a:t></a:t>
            </a:r>
            <a:r>
              <a:rPr sz="2800" spc="-235" dirty="0">
                <a:latin typeface="Times New Roman"/>
                <a:cs typeface="Times New Roman"/>
              </a:rPr>
              <a:t> </a:t>
            </a:r>
            <a:r>
              <a:rPr sz="3650" spc="-725" dirty="0">
                <a:latin typeface="Symbol"/>
                <a:cs typeface="Symbol"/>
              </a:rPr>
              <a:t></a:t>
            </a:r>
            <a:endParaRPr sz="3650">
              <a:latin typeface="Symbol"/>
              <a:cs typeface="Symbol"/>
            </a:endParaRPr>
          </a:p>
        </p:txBody>
      </p:sp>
      <p:grpSp>
        <p:nvGrpSpPr>
          <p:cNvPr id="41" name="object 41"/>
          <p:cNvGrpSpPr/>
          <p:nvPr/>
        </p:nvGrpSpPr>
        <p:grpSpPr>
          <a:xfrm>
            <a:off x="3316985" y="3432047"/>
            <a:ext cx="1141730" cy="497840"/>
            <a:chOff x="3316985" y="3432047"/>
            <a:chExt cx="1141730" cy="497840"/>
          </a:xfrm>
        </p:grpSpPr>
        <p:sp>
          <p:nvSpPr>
            <p:cNvPr id="42" name="object 42"/>
            <p:cNvSpPr/>
            <p:nvPr/>
          </p:nvSpPr>
          <p:spPr>
            <a:xfrm>
              <a:off x="3316985" y="3451097"/>
              <a:ext cx="1141730" cy="0"/>
            </a:xfrm>
            <a:custGeom>
              <a:avLst/>
              <a:gdLst/>
              <a:ahLst/>
              <a:cxnLst/>
              <a:rect l="l" t="t" r="r" b="b"/>
              <a:pathLst>
                <a:path w="1141729">
                  <a:moveTo>
                    <a:pt x="0" y="0"/>
                  </a:moveTo>
                  <a:lnTo>
                    <a:pt x="1141349" y="0"/>
                  </a:lnTo>
                </a:path>
              </a:pathLst>
            </a:custGeom>
            <a:ln w="38100">
              <a:solidFill>
                <a:srgbClr val="FF0000"/>
              </a:solidFill>
            </a:ln>
          </p:spPr>
          <p:txBody>
            <a:bodyPr wrap="square" lIns="0" tIns="0" rIns="0" bIns="0" rtlCol="0"/>
            <a:lstStyle/>
            <a:p>
              <a:endParaRPr/>
            </a:p>
          </p:txBody>
        </p:sp>
        <p:sp>
          <p:nvSpPr>
            <p:cNvPr id="43" name="object 43"/>
            <p:cNvSpPr/>
            <p:nvPr/>
          </p:nvSpPr>
          <p:spPr>
            <a:xfrm>
              <a:off x="3791711" y="3450335"/>
              <a:ext cx="173990" cy="479425"/>
            </a:xfrm>
            <a:custGeom>
              <a:avLst/>
              <a:gdLst/>
              <a:ahLst/>
              <a:cxnLst/>
              <a:rect l="l" t="t" r="r" b="b"/>
              <a:pathLst>
                <a:path w="173989" h="479425">
                  <a:moveTo>
                    <a:pt x="57912" y="305307"/>
                  </a:moveTo>
                  <a:lnTo>
                    <a:pt x="0" y="305307"/>
                  </a:lnTo>
                  <a:lnTo>
                    <a:pt x="86867" y="479044"/>
                  </a:lnTo>
                  <a:lnTo>
                    <a:pt x="159258" y="334263"/>
                  </a:lnTo>
                  <a:lnTo>
                    <a:pt x="57912" y="334263"/>
                  </a:lnTo>
                  <a:lnTo>
                    <a:pt x="57912" y="305307"/>
                  </a:lnTo>
                  <a:close/>
                </a:path>
                <a:path w="173989" h="479425">
                  <a:moveTo>
                    <a:pt x="115824" y="0"/>
                  </a:moveTo>
                  <a:lnTo>
                    <a:pt x="57912" y="0"/>
                  </a:lnTo>
                  <a:lnTo>
                    <a:pt x="57912" y="334263"/>
                  </a:lnTo>
                  <a:lnTo>
                    <a:pt x="115824" y="334263"/>
                  </a:lnTo>
                  <a:lnTo>
                    <a:pt x="115824" y="0"/>
                  </a:lnTo>
                  <a:close/>
                </a:path>
                <a:path w="173989" h="479425">
                  <a:moveTo>
                    <a:pt x="173736" y="305307"/>
                  </a:moveTo>
                  <a:lnTo>
                    <a:pt x="115824" y="305307"/>
                  </a:lnTo>
                  <a:lnTo>
                    <a:pt x="115824" y="334263"/>
                  </a:lnTo>
                  <a:lnTo>
                    <a:pt x="159258" y="334263"/>
                  </a:lnTo>
                  <a:lnTo>
                    <a:pt x="173736" y="305307"/>
                  </a:lnTo>
                  <a:close/>
                </a:path>
              </a:pathLst>
            </a:custGeom>
            <a:solidFill>
              <a:srgbClr val="FF0000"/>
            </a:solidFill>
          </p:spPr>
          <p:txBody>
            <a:bodyPr wrap="square" lIns="0" tIns="0" rIns="0" bIns="0" rtlCol="0"/>
            <a:lstStyle/>
            <a:p>
              <a:endParaRPr/>
            </a:p>
          </p:txBody>
        </p:sp>
      </p:grpSp>
      <p:sp>
        <p:nvSpPr>
          <p:cNvPr id="44" name="object 44"/>
          <p:cNvSpPr txBox="1"/>
          <p:nvPr/>
        </p:nvSpPr>
        <p:spPr>
          <a:xfrm>
            <a:off x="5204483" y="2461263"/>
            <a:ext cx="1539240" cy="588645"/>
          </a:xfrm>
          <a:prstGeom prst="rect">
            <a:avLst/>
          </a:prstGeom>
        </p:spPr>
        <p:txBody>
          <a:bodyPr vert="horz" wrap="square" lIns="0" tIns="11430" rIns="0" bIns="0" rtlCol="0">
            <a:spAutoFit/>
          </a:bodyPr>
          <a:lstStyle/>
          <a:p>
            <a:pPr marL="38100">
              <a:lnSpc>
                <a:spcPct val="100000"/>
              </a:lnSpc>
              <a:spcBef>
                <a:spcPts val="90"/>
              </a:spcBef>
            </a:pPr>
            <a:r>
              <a:rPr sz="3700" spc="-360" dirty="0">
                <a:latin typeface="Symbol"/>
                <a:cs typeface="Symbol"/>
              </a:rPr>
              <a:t></a:t>
            </a:r>
            <a:r>
              <a:rPr sz="2800" spc="-130" dirty="0">
                <a:latin typeface="Symbol"/>
                <a:cs typeface="Symbol"/>
              </a:rPr>
              <a:t></a:t>
            </a:r>
            <a:r>
              <a:rPr sz="2950" spc="-1040" dirty="0">
                <a:latin typeface="Symbol"/>
                <a:cs typeface="Symbol"/>
              </a:rPr>
              <a:t></a:t>
            </a:r>
            <a:r>
              <a:rPr sz="2400" spc="104" baseline="-24305" dirty="0">
                <a:latin typeface="Times New Roman"/>
                <a:cs typeface="Times New Roman"/>
              </a:rPr>
              <a:t>1</a:t>
            </a:r>
            <a:r>
              <a:rPr sz="2800" dirty="0">
                <a:latin typeface="Times New Roman"/>
                <a:cs typeface="Times New Roman"/>
              </a:rPr>
              <a:t>,</a:t>
            </a:r>
            <a:r>
              <a:rPr sz="2800" spc="-355" dirty="0">
                <a:latin typeface="Times New Roman"/>
                <a:cs typeface="Times New Roman"/>
              </a:rPr>
              <a:t> </a:t>
            </a:r>
            <a:r>
              <a:rPr sz="2800" spc="-130" dirty="0">
                <a:latin typeface="Symbol"/>
                <a:cs typeface="Symbol"/>
              </a:rPr>
              <a:t></a:t>
            </a:r>
            <a:r>
              <a:rPr sz="2950" spc="-944" dirty="0">
                <a:latin typeface="Symbol"/>
                <a:cs typeface="Symbol"/>
              </a:rPr>
              <a:t></a:t>
            </a:r>
            <a:r>
              <a:rPr sz="2400" spc="22" baseline="-24305" dirty="0">
                <a:latin typeface="Times New Roman"/>
                <a:cs typeface="Times New Roman"/>
              </a:rPr>
              <a:t>2</a:t>
            </a:r>
            <a:r>
              <a:rPr sz="2400" spc="-7" baseline="-24305" dirty="0">
                <a:latin typeface="Times New Roman"/>
                <a:cs typeface="Times New Roman"/>
              </a:rPr>
              <a:t> </a:t>
            </a:r>
            <a:r>
              <a:rPr sz="3700" spc="-310" dirty="0">
                <a:latin typeface="Symbol"/>
                <a:cs typeface="Symbol"/>
              </a:rPr>
              <a:t></a:t>
            </a:r>
            <a:endParaRPr sz="3700">
              <a:latin typeface="Symbol"/>
              <a:cs typeface="Symbo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800725" cy="697230"/>
          </a:xfrm>
          <a:prstGeom prst="rect">
            <a:avLst/>
          </a:prstGeom>
        </p:spPr>
        <p:txBody>
          <a:bodyPr vert="horz" wrap="square" lIns="0" tIns="13335" rIns="0" bIns="0" rtlCol="0">
            <a:spAutoFit/>
          </a:bodyPr>
          <a:lstStyle/>
          <a:p>
            <a:pPr marL="12700">
              <a:lnSpc>
                <a:spcPct val="100000"/>
              </a:lnSpc>
              <a:spcBef>
                <a:spcPts val="105"/>
              </a:spcBef>
            </a:pPr>
            <a:r>
              <a:rPr sz="4400" spc="-5" dirty="0"/>
              <a:t>Back</a:t>
            </a:r>
            <a:r>
              <a:rPr sz="4400" spc="-30" dirty="0"/>
              <a:t> </a:t>
            </a:r>
            <a:r>
              <a:rPr sz="4400" spc="-25" dirty="0"/>
              <a:t>to </a:t>
            </a:r>
            <a:r>
              <a:rPr sz="4400" spc="-10" dirty="0"/>
              <a:t>Formal</a:t>
            </a:r>
            <a:r>
              <a:rPr sz="4400" spc="-45" dirty="0"/>
              <a:t> </a:t>
            </a:r>
            <a:r>
              <a:rPr sz="4400" spc="-10" dirty="0"/>
              <a:t>Derivation</a:t>
            </a:r>
            <a:endParaRPr sz="4400"/>
          </a:p>
        </p:txBody>
      </p:sp>
      <p:sp>
        <p:nvSpPr>
          <p:cNvPr id="3" name="object 3"/>
          <p:cNvSpPr/>
          <p:nvPr/>
        </p:nvSpPr>
        <p:spPr>
          <a:xfrm>
            <a:off x="6376415" y="3590163"/>
            <a:ext cx="381000" cy="282575"/>
          </a:xfrm>
          <a:custGeom>
            <a:avLst/>
            <a:gdLst/>
            <a:ahLst/>
            <a:cxnLst/>
            <a:rect l="l" t="t" r="r" b="b"/>
            <a:pathLst>
              <a:path w="381000" h="282575">
                <a:moveTo>
                  <a:pt x="290703" y="0"/>
                </a:moveTo>
                <a:lnTo>
                  <a:pt x="286638" y="11429"/>
                </a:lnTo>
                <a:lnTo>
                  <a:pt x="303020" y="18575"/>
                </a:lnTo>
                <a:lnTo>
                  <a:pt x="317103" y="28400"/>
                </a:lnTo>
                <a:lnTo>
                  <a:pt x="345642" y="73854"/>
                </a:lnTo>
                <a:lnTo>
                  <a:pt x="353937" y="115677"/>
                </a:lnTo>
                <a:lnTo>
                  <a:pt x="354964" y="139826"/>
                </a:lnTo>
                <a:lnTo>
                  <a:pt x="353917" y="164689"/>
                </a:lnTo>
                <a:lnTo>
                  <a:pt x="345535" y="207603"/>
                </a:lnTo>
                <a:lnTo>
                  <a:pt x="317103" y="253857"/>
                </a:lnTo>
                <a:lnTo>
                  <a:pt x="287147" y="270891"/>
                </a:lnTo>
                <a:lnTo>
                  <a:pt x="290703" y="282320"/>
                </a:lnTo>
                <a:lnTo>
                  <a:pt x="329199" y="264302"/>
                </a:lnTo>
                <a:lnTo>
                  <a:pt x="357505" y="233044"/>
                </a:lnTo>
                <a:lnTo>
                  <a:pt x="374935" y="191134"/>
                </a:lnTo>
                <a:lnTo>
                  <a:pt x="380745" y="141224"/>
                </a:lnTo>
                <a:lnTo>
                  <a:pt x="379293" y="115341"/>
                </a:lnTo>
                <a:lnTo>
                  <a:pt x="367672" y="69482"/>
                </a:lnTo>
                <a:lnTo>
                  <a:pt x="344549" y="32146"/>
                </a:lnTo>
                <a:lnTo>
                  <a:pt x="311159" y="7381"/>
                </a:lnTo>
                <a:lnTo>
                  <a:pt x="290703" y="0"/>
                </a:lnTo>
                <a:close/>
              </a:path>
              <a:path w="381000" h="282575">
                <a:moveTo>
                  <a:pt x="90043" y="0"/>
                </a:moveTo>
                <a:lnTo>
                  <a:pt x="51593" y="18097"/>
                </a:lnTo>
                <a:lnTo>
                  <a:pt x="23241" y="49530"/>
                </a:lnTo>
                <a:lnTo>
                  <a:pt x="5810" y="91424"/>
                </a:lnTo>
                <a:lnTo>
                  <a:pt x="0" y="141224"/>
                </a:lnTo>
                <a:lnTo>
                  <a:pt x="1452" y="167179"/>
                </a:lnTo>
                <a:lnTo>
                  <a:pt x="13073" y="213090"/>
                </a:lnTo>
                <a:lnTo>
                  <a:pt x="36071" y="250334"/>
                </a:lnTo>
                <a:lnTo>
                  <a:pt x="69496" y="274960"/>
                </a:lnTo>
                <a:lnTo>
                  <a:pt x="90043" y="282320"/>
                </a:lnTo>
                <a:lnTo>
                  <a:pt x="93599" y="270891"/>
                </a:lnTo>
                <a:lnTo>
                  <a:pt x="77475" y="263773"/>
                </a:lnTo>
                <a:lnTo>
                  <a:pt x="63579" y="253857"/>
                </a:lnTo>
                <a:lnTo>
                  <a:pt x="35103" y="207603"/>
                </a:lnTo>
                <a:lnTo>
                  <a:pt x="26808" y="164689"/>
                </a:lnTo>
                <a:lnTo>
                  <a:pt x="25781" y="139826"/>
                </a:lnTo>
                <a:lnTo>
                  <a:pt x="26808" y="115677"/>
                </a:lnTo>
                <a:lnTo>
                  <a:pt x="35103" y="73854"/>
                </a:lnTo>
                <a:lnTo>
                  <a:pt x="63722" y="28400"/>
                </a:lnTo>
                <a:lnTo>
                  <a:pt x="93980" y="11429"/>
                </a:lnTo>
                <a:lnTo>
                  <a:pt x="90043"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5544311" y="1792223"/>
            <a:ext cx="3412236" cy="1591055"/>
          </a:xfrm>
          <a:prstGeom prst="rect">
            <a:avLst/>
          </a:prstGeom>
        </p:spPr>
      </p:pic>
      <p:sp>
        <p:nvSpPr>
          <p:cNvPr id="5" name="object 5"/>
          <p:cNvSpPr txBox="1"/>
          <p:nvPr/>
        </p:nvSpPr>
        <p:spPr>
          <a:xfrm>
            <a:off x="861888" y="4715429"/>
            <a:ext cx="2560320" cy="474345"/>
          </a:xfrm>
          <a:prstGeom prst="rect">
            <a:avLst/>
          </a:prstGeom>
        </p:spPr>
        <p:txBody>
          <a:bodyPr vert="horz" wrap="square" lIns="0" tIns="12065" rIns="0" bIns="0" rtlCol="0">
            <a:spAutoFit/>
          </a:bodyPr>
          <a:lstStyle/>
          <a:p>
            <a:pPr marL="50800">
              <a:lnSpc>
                <a:spcPct val="100000"/>
              </a:lnSpc>
              <a:spcBef>
                <a:spcPts val="95"/>
              </a:spcBef>
              <a:tabLst>
                <a:tab pos="1028065" algn="l"/>
              </a:tabLst>
            </a:pPr>
            <a:r>
              <a:rPr sz="2800" spc="-320" dirty="0">
                <a:latin typeface="Symbol"/>
                <a:cs typeface="Symbol"/>
              </a:rPr>
              <a:t></a:t>
            </a:r>
            <a:r>
              <a:rPr sz="4425" spc="-120" baseline="-24482" dirty="0">
                <a:latin typeface="Symbol"/>
                <a:cs typeface="Symbol"/>
              </a:rPr>
              <a:t></a:t>
            </a:r>
            <a:r>
              <a:rPr sz="4425" spc="-637" baseline="-24482" dirty="0">
                <a:latin typeface="Times New Roman"/>
                <a:cs typeface="Times New Roman"/>
              </a:rPr>
              <a:t> </a:t>
            </a:r>
            <a:r>
              <a:rPr sz="2800" dirty="0">
                <a:latin typeface="Symbol"/>
                <a:cs typeface="Symbol"/>
              </a:rPr>
              <a:t></a:t>
            </a:r>
            <a:r>
              <a:rPr sz="2800" dirty="0">
                <a:latin typeface="Times New Roman"/>
                <a:cs typeface="Times New Roman"/>
              </a:rPr>
              <a:t>	</a:t>
            </a:r>
            <a:r>
              <a:rPr sz="2800" spc="40" dirty="0">
                <a:latin typeface="Symbol"/>
                <a:cs typeface="Symbol"/>
              </a:rPr>
              <a:t></a:t>
            </a:r>
            <a:r>
              <a:rPr sz="4200" i="1" spc="225" baseline="-25793" dirty="0">
                <a:latin typeface="Times New Roman"/>
                <a:cs typeface="Times New Roman"/>
              </a:rPr>
              <a:t>b</a:t>
            </a:r>
            <a:r>
              <a:rPr sz="2800" dirty="0">
                <a:latin typeface="Symbol"/>
                <a:cs typeface="Symbol"/>
              </a:rPr>
              <a:t></a:t>
            </a:r>
            <a:r>
              <a:rPr sz="2800" spc="-160" dirty="0">
                <a:latin typeface="Times New Roman"/>
                <a:cs typeface="Times New Roman"/>
              </a:rPr>
              <a:t> </a:t>
            </a:r>
            <a:r>
              <a:rPr sz="4200" spc="-120" baseline="16865" dirty="0">
                <a:latin typeface="Symbol"/>
                <a:cs typeface="Symbol"/>
              </a:rPr>
              <a:t></a:t>
            </a:r>
            <a:r>
              <a:rPr sz="4425" spc="-1072" baseline="16007" dirty="0">
                <a:latin typeface="Symbol"/>
                <a:cs typeface="Symbol"/>
              </a:rPr>
              <a:t></a:t>
            </a:r>
            <a:r>
              <a:rPr sz="2800" spc="105" dirty="0">
                <a:latin typeface="Symbol"/>
                <a:cs typeface="Symbol"/>
              </a:rPr>
              <a:t></a:t>
            </a:r>
            <a:r>
              <a:rPr sz="4200" i="1" spc="300" baseline="-25793" dirty="0">
                <a:latin typeface="Times New Roman"/>
                <a:cs typeface="Times New Roman"/>
              </a:rPr>
              <a:t>v</a:t>
            </a:r>
            <a:r>
              <a:rPr sz="2800" dirty="0">
                <a:latin typeface="Symbol"/>
                <a:cs typeface="Symbol"/>
              </a:rPr>
              <a:t></a:t>
            </a:r>
            <a:endParaRPr sz="2800">
              <a:latin typeface="Symbol"/>
              <a:cs typeface="Symbol"/>
            </a:endParaRPr>
          </a:p>
        </p:txBody>
      </p:sp>
      <p:sp>
        <p:nvSpPr>
          <p:cNvPr id="6" name="object 6"/>
          <p:cNvSpPr txBox="1"/>
          <p:nvPr/>
        </p:nvSpPr>
        <p:spPr>
          <a:xfrm>
            <a:off x="861888" y="4375474"/>
            <a:ext cx="2547620" cy="474345"/>
          </a:xfrm>
          <a:prstGeom prst="rect">
            <a:avLst/>
          </a:prstGeom>
        </p:spPr>
        <p:txBody>
          <a:bodyPr vert="horz" wrap="square" lIns="0" tIns="12065" rIns="0" bIns="0" rtlCol="0">
            <a:spAutoFit/>
          </a:bodyPr>
          <a:lstStyle/>
          <a:p>
            <a:pPr marL="50800">
              <a:lnSpc>
                <a:spcPct val="100000"/>
              </a:lnSpc>
              <a:spcBef>
                <a:spcPts val="95"/>
              </a:spcBef>
              <a:tabLst>
                <a:tab pos="2038985" algn="l"/>
              </a:tabLst>
            </a:pPr>
            <a:r>
              <a:rPr sz="2800" spc="-395" dirty="0">
                <a:latin typeface="Symbol"/>
                <a:cs typeface="Symbol"/>
              </a:rPr>
              <a:t></a:t>
            </a:r>
            <a:r>
              <a:rPr sz="4425" spc="-592" baseline="4708" dirty="0">
                <a:latin typeface="Symbol"/>
                <a:cs typeface="Symbol"/>
              </a:rPr>
              <a:t></a:t>
            </a:r>
            <a:r>
              <a:rPr sz="2400" spc="-592" baseline="-15625" dirty="0">
                <a:latin typeface="Times New Roman"/>
                <a:cs typeface="Times New Roman"/>
              </a:rPr>
              <a:t>1</a:t>
            </a:r>
            <a:r>
              <a:rPr sz="2400" spc="-157" baseline="-15625" dirty="0">
                <a:latin typeface="Times New Roman"/>
                <a:cs typeface="Times New Roman"/>
              </a:rPr>
              <a:t> </a:t>
            </a:r>
            <a:r>
              <a:rPr sz="2800" dirty="0">
                <a:latin typeface="Symbol"/>
                <a:cs typeface="Symbol"/>
              </a:rPr>
              <a:t></a:t>
            </a:r>
            <a:r>
              <a:rPr sz="2800" spc="15" dirty="0">
                <a:latin typeface="Times New Roman"/>
                <a:cs typeface="Times New Roman"/>
              </a:rPr>
              <a:t> </a:t>
            </a:r>
            <a:r>
              <a:rPr sz="4200" baseline="-36706" dirty="0">
                <a:latin typeface="Symbol"/>
                <a:cs typeface="Symbol"/>
              </a:rPr>
              <a:t></a:t>
            </a:r>
            <a:r>
              <a:rPr sz="4200" spc="-7" baseline="-36706" dirty="0">
                <a:latin typeface="Times New Roman"/>
                <a:cs typeface="Times New Roman"/>
              </a:rPr>
              <a:t> </a:t>
            </a:r>
            <a:r>
              <a:rPr sz="2800" spc="60" dirty="0">
                <a:latin typeface="Symbol"/>
                <a:cs typeface="Symbol"/>
              </a:rPr>
              <a:t></a:t>
            </a:r>
            <a:r>
              <a:rPr sz="4200" i="1" spc="89" baseline="3968" dirty="0">
                <a:latin typeface="Times New Roman"/>
                <a:cs typeface="Times New Roman"/>
              </a:rPr>
              <a:t>a</a:t>
            </a:r>
            <a:r>
              <a:rPr sz="2800" spc="60" dirty="0">
                <a:latin typeface="Symbol"/>
                <a:cs typeface="Symbol"/>
              </a:rPr>
              <a:t></a:t>
            </a:r>
            <a:r>
              <a:rPr sz="2800" spc="60" dirty="0">
                <a:latin typeface="Times New Roman"/>
                <a:cs typeface="Times New Roman"/>
              </a:rPr>
              <a:t>	</a:t>
            </a:r>
            <a:r>
              <a:rPr sz="2800" spc="45" dirty="0">
                <a:latin typeface="Symbol"/>
                <a:cs typeface="Symbol"/>
              </a:rPr>
              <a:t></a:t>
            </a:r>
            <a:r>
              <a:rPr sz="4200" i="1" spc="67" baseline="3968" dirty="0">
                <a:latin typeface="Times New Roman"/>
                <a:cs typeface="Times New Roman"/>
              </a:rPr>
              <a:t>u</a:t>
            </a:r>
            <a:r>
              <a:rPr sz="2800" spc="45" dirty="0">
                <a:latin typeface="Symbol"/>
                <a:cs typeface="Symbol"/>
              </a:rPr>
              <a:t></a:t>
            </a:r>
            <a:endParaRPr sz="2800">
              <a:latin typeface="Symbol"/>
              <a:cs typeface="Symbol"/>
            </a:endParaRPr>
          </a:p>
        </p:txBody>
      </p:sp>
      <p:sp>
        <p:nvSpPr>
          <p:cNvPr id="7" name="object 7"/>
          <p:cNvSpPr txBox="1"/>
          <p:nvPr/>
        </p:nvSpPr>
        <p:spPr>
          <a:xfrm>
            <a:off x="6201303" y="4643564"/>
            <a:ext cx="212725" cy="1132205"/>
          </a:xfrm>
          <a:prstGeom prst="rect">
            <a:avLst/>
          </a:prstGeom>
        </p:spPr>
        <p:txBody>
          <a:bodyPr vert="horz" wrap="square" lIns="0" tIns="12065" rIns="0" bIns="0" rtlCol="0">
            <a:spAutoFit/>
          </a:bodyPr>
          <a:lstStyle/>
          <a:p>
            <a:pPr marL="38100">
              <a:lnSpc>
                <a:spcPts val="3020"/>
              </a:lnSpc>
              <a:spcBef>
                <a:spcPts val="95"/>
              </a:spcBef>
            </a:pPr>
            <a:r>
              <a:rPr sz="2800" spc="-5" dirty="0">
                <a:latin typeface="Symbol"/>
                <a:cs typeface="Symbol"/>
              </a:rPr>
              <a:t></a:t>
            </a:r>
            <a:endParaRPr sz="2800">
              <a:latin typeface="Symbol"/>
              <a:cs typeface="Symbol"/>
            </a:endParaRPr>
          </a:p>
          <a:p>
            <a:pPr marL="38100">
              <a:lnSpc>
                <a:spcPts val="2680"/>
              </a:lnSpc>
            </a:pPr>
            <a:r>
              <a:rPr sz="2800" spc="-5" dirty="0">
                <a:latin typeface="Symbol"/>
                <a:cs typeface="Symbol"/>
              </a:rPr>
              <a:t></a:t>
            </a:r>
            <a:endParaRPr sz="2800">
              <a:latin typeface="Symbol"/>
              <a:cs typeface="Symbol"/>
            </a:endParaRPr>
          </a:p>
          <a:p>
            <a:pPr marL="38100">
              <a:lnSpc>
                <a:spcPts val="3020"/>
              </a:lnSpc>
            </a:pPr>
            <a:r>
              <a:rPr sz="2800" spc="-540" dirty="0">
                <a:latin typeface="Symbol"/>
                <a:cs typeface="Symbol"/>
              </a:rPr>
              <a:t></a:t>
            </a:r>
            <a:r>
              <a:rPr sz="4200" spc="-810" baseline="-18849" dirty="0">
                <a:latin typeface="Symbol"/>
                <a:cs typeface="Symbol"/>
              </a:rPr>
              <a:t></a:t>
            </a:r>
            <a:endParaRPr sz="4200" baseline="-18849">
              <a:latin typeface="Symbol"/>
              <a:cs typeface="Symbol"/>
            </a:endParaRPr>
          </a:p>
        </p:txBody>
      </p:sp>
      <p:sp>
        <p:nvSpPr>
          <p:cNvPr id="8" name="object 8"/>
          <p:cNvSpPr txBox="1"/>
          <p:nvPr/>
        </p:nvSpPr>
        <p:spPr>
          <a:xfrm>
            <a:off x="3916186" y="4748942"/>
            <a:ext cx="501015" cy="451484"/>
          </a:xfrm>
          <a:prstGeom prst="rect">
            <a:avLst/>
          </a:prstGeom>
        </p:spPr>
        <p:txBody>
          <a:bodyPr vert="horz" wrap="square" lIns="0" tIns="12065" rIns="0" bIns="0" rtlCol="0">
            <a:spAutoFit/>
          </a:bodyPr>
          <a:lstStyle/>
          <a:p>
            <a:pPr marL="12700">
              <a:lnSpc>
                <a:spcPct val="100000"/>
              </a:lnSpc>
              <a:spcBef>
                <a:spcPts val="95"/>
              </a:spcBef>
              <a:tabLst>
                <a:tab pos="351155" algn="l"/>
              </a:tabLst>
            </a:pPr>
            <a:r>
              <a:rPr sz="2800" spc="-5" dirty="0">
                <a:latin typeface="Symbol"/>
                <a:cs typeface="Symbol"/>
              </a:rPr>
              <a:t></a:t>
            </a:r>
            <a:r>
              <a:rPr sz="2800" spc="-5" dirty="0">
                <a:latin typeface="Times New Roman"/>
                <a:cs typeface="Times New Roman"/>
              </a:rPr>
              <a:t>	</a:t>
            </a:r>
            <a:r>
              <a:rPr sz="2800" spc="-5" dirty="0">
                <a:latin typeface="Symbol"/>
                <a:cs typeface="Symbol"/>
              </a:rPr>
              <a:t></a:t>
            </a:r>
            <a:endParaRPr sz="2800">
              <a:latin typeface="Symbol"/>
              <a:cs typeface="Symbol"/>
            </a:endParaRPr>
          </a:p>
        </p:txBody>
      </p:sp>
      <p:sp>
        <p:nvSpPr>
          <p:cNvPr id="9" name="object 9"/>
          <p:cNvSpPr txBox="1"/>
          <p:nvPr/>
        </p:nvSpPr>
        <p:spPr>
          <a:xfrm>
            <a:off x="3633027" y="4643564"/>
            <a:ext cx="220979" cy="451484"/>
          </a:xfrm>
          <a:prstGeom prst="rect">
            <a:avLst/>
          </a:prstGeom>
        </p:spPr>
        <p:txBody>
          <a:bodyPr vert="horz" wrap="square" lIns="0" tIns="12065" rIns="0" bIns="0" rtlCol="0">
            <a:spAutoFit/>
          </a:bodyPr>
          <a:lstStyle/>
          <a:p>
            <a:pPr marL="12700">
              <a:lnSpc>
                <a:spcPct val="100000"/>
              </a:lnSpc>
              <a:spcBef>
                <a:spcPts val="95"/>
              </a:spcBef>
            </a:pPr>
            <a:r>
              <a:rPr sz="2800" spc="-5" dirty="0">
                <a:latin typeface="Symbol"/>
                <a:cs typeface="Symbol"/>
              </a:rPr>
              <a:t></a:t>
            </a:r>
            <a:endParaRPr sz="2800">
              <a:latin typeface="Symbol"/>
              <a:cs typeface="Symbol"/>
            </a:endParaRPr>
          </a:p>
        </p:txBody>
      </p:sp>
      <p:sp>
        <p:nvSpPr>
          <p:cNvPr id="10" name="object 10"/>
          <p:cNvSpPr txBox="1"/>
          <p:nvPr/>
        </p:nvSpPr>
        <p:spPr>
          <a:xfrm>
            <a:off x="5356471" y="5336144"/>
            <a:ext cx="563880" cy="474980"/>
          </a:xfrm>
          <a:prstGeom prst="rect">
            <a:avLst/>
          </a:prstGeom>
        </p:spPr>
        <p:txBody>
          <a:bodyPr vert="horz" wrap="square" lIns="0" tIns="12065" rIns="0" bIns="0" rtlCol="0">
            <a:spAutoFit/>
          </a:bodyPr>
          <a:lstStyle/>
          <a:p>
            <a:pPr marL="38100">
              <a:lnSpc>
                <a:spcPct val="100000"/>
              </a:lnSpc>
              <a:spcBef>
                <a:spcPts val="95"/>
              </a:spcBef>
            </a:pPr>
            <a:r>
              <a:rPr sz="2800" spc="-360" dirty="0">
                <a:latin typeface="Symbol"/>
                <a:cs typeface="Symbol"/>
              </a:rPr>
              <a:t></a:t>
            </a:r>
            <a:r>
              <a:rPr sz="2950" spc="-360" dirty="0">
                <a:latin typeface="Symbol"/>
                <a:cs typeface="Symbol"/>
              </a:rPr>
              <a:t></a:t>
            </a:r>
            <a:r>
              <a:rPr sz="2400" spc="-540" baseline="-24305" dirty="0">
                <a:latin typeface="Times New Roman"/>
                <a:cs typeface="Times New Roman"/>
              </a:rPr>
              <a:t>2</a:t>
            </a:r>
            <a:endParaRPr sz="2400" baseline="-24305">
              <a:latin typeface="Times New Roman"/>
              <a:cs typeface="Times New Roman"/>
            </a:endParaRPr>
          </a:p>
        </p:txBody>
      </p:sp>
      <p:sp>
        <p:nvSpPr>
          <p:cNvPr id="11" name="object 11"/>
          <p:cNvSpPr txBox="1"/>
          <p:nvPr/>
        </p:nvSpPr>
        <p:spPr>
          <a:xfrm>
            <a:off x="5375923" y="4419104"/>
            <a:ext cx="563880" cy="474980"/>
          </a:xfrm>
          <a:prstGeom prst="rect">
            <a:avLst/>
          </a:prstGeom>
        </p:spPr>
        <p:txBody>
          <a:bodyPr vert="horz" wrap="square" lIns="0" tIns="12065" rIns="0" bIns="0" rtlCol="0">
            <a:spAutoFit/>
          </a:bodyPr>
          <a:lstStyle/>
          <a:p>
            <a:pPr marL="38100">
              <a:lnSpc>
                <a:spcPct val="100000"/>
              </a:lnSpc>
              <a:spcBef>
                <a:spcPts val="95"/>
              </a:spcBef>
            </a:pPr>
            <a:r>
              <a:rPr sz="2800" spc="-390" dirty="0">
                <a:latin typeface="Symbol"/>
                <a:cs typeface="Symbol"/>
              </a:rPr>
              <a:t></a:t>
            </a:r>
            <a:r>
              <a:rPr sz="2950" spc="-390" dirty="0">
                <a:latin typeface="Symbol"/>
                <a:cs typeface="Symbol"/>
              </a:rPr>
              <a:t></a:t>
            </a:r>
            <a:r>
              <a:rPr sz="2400" spc="-585" baseline="-24305" dirty="0">
                <a:latin typeface="Times New Roman"/>
                <a:cs typeface="Times New Roman"/>
              </a:rPr>
              <a:t>1</a:t>
            </a:r>
            <a:endParaRPr sz="2400" baseline="-24305">
              <a:latin typeface="Times New Roman"/>
              <a:cs typeface="Times New Roman"/>
            </a:endParaRPr>
          </a:p>
        </p:txBody>
      </p:sp>
      <p:sp>
        <p:nvSpPr>
          <p:cNvPr id="12" name="object 12"/>
          <p:cNvSpPr txBox="1"/>
          <p:nvPr/>
        </p:nvSpPr>
        <p:spPr>
          <a:xfrm>
            <a:off x="874588" y="4303362"/>
            <a:ext cx="4251960" cy="1472565"/>
          </a:xfrm>
          <a:prstGeom prst="rect">
            <a:avLst/>
          </a:prstGeom>
        </p:spPr>
        <p:txBody>
          <a:bodyPr vert="horz" wrap="square" lIns="0" tIns="12065" rIns="0" bIns="0" rtlCol="0">
            <a:spAutoFit/>
          </a:bodyPr>
          <a:lstStyle/>
          <a:p>
            <a:pPr marR="43180" algn="r">
              <a:lnSpc>
                <a:spcPts val="2945"/>
              </a:lnSpc>
              <a:spcBef>
                <a:spcPts val="95"/>
              </a:spcBef>
            </a:pPr>
            <a:r>
              <a:rPr sz="2800" spc="-5" dirty="0">
                <a:latin typeface="Symbol"/>
                <a:cs typeface="Symbol"/>
              </a:rPr>
              <a:t></a:t>
            </a:r>
            <a:endParaRPr sz="2800">
              <a:latin typeface="Symbol"/>
              <a:cs typeface="Symbol"/>
            </a:endParaRPr>
          </a:p>
          <a:p>
            <a:pPr marR="43180" algn="r">
              <a:lnSpc>
                <a:spcPts val="2780"/>
              </a:lnSpc>
            </a:pPr>
            <a:r>
              <a:rPr sz="2800" spc="-265" dirty="0">
                <a:latin typeface="Symbol"/>
                <a:cs typeface="Symbol"/>
              </a:rPr>
              <a:t></a:t>
            </a:r>
            <a:r>
              <a:rPr sz="2950" spc="-265" dirty="0">
                <a:latin typeface="Symbol"/>
                <a:cs typeface="Symbol"/>
              </a:rPr>
              <a:t></a:t>
            </a:r>
            <a:r>
              <a:rPr sz="2800" spc="-265" dirty="0">
                <a:latin typeface="Symbol"/>
                <a:cs typeface="Symbol"/>
              </a:rPr>
              <a:t></a:t>
            </a:r>
            <a:endParaRPr sz="2800">
              <a:latin typeface="Symbol"/>
              <a:cs typeface="Symbol"/>
            </a:endParaRPr>
          </a:p>
          <a:p>
            <a:pPr marR="43180" algn="r">
              <a:lnSpc>
                <a:spcPts val="2665"/>
              </a:lnSpc>
              <a:tabLst>
                <a:tab pos="316865" algn="l"/>
                <a:tab pos="977265" algn="l"/>
                <a:tab pos="1316355" algn="l"/>
                <a:tab pos="1988185" algn="l"/>
                <a:tab pos="2321560" algn="l"/>
                <a:tab pos="3015615" algn="l"/>
                <a:tab pos="3354704" algn="l"/>
                <a:tab pos="4026535" algn="l"/>
              </a:tabLst>
            </a:pPr>
            <a:r>
              <a:rPr sz="2800" dirty="0">
                <a:latin typeface="Symbol"/>
                <a:cs typeface="Symbol"/>
              </a:rPr>
              <a:t></a:t>
            </a:r>
            <a:r>
              <a:rPr sz="2800" dirty="0">
                <a:latin typeface="Times New Roman"/>
                <a:cs typeface="Times New Roman"/>
              </a:rPr>
              <a:t>	</a:t>
            </a:r>
            <a:r>
              <a:rPr sz="1600" spc="15" dirty="0">
                <a:latin typeface="Times New Roman"/>
                <a:cs typeface="Times New Roman"/>
              </a:rPr>
              <a:t>2</a:t>
            </a:r>
            <a:r>
              <a:rPr sz="1600" spc="-45" dirty="0">
                <a:latin typeface="Times New Roman"/>
                <a:cs typeface="Times New Roman"/>
              </a:rPr>
              <a:t> </a:t>
            </a:r>
            <a:r>
              <a:rPr sz="2800" dirty="0">
                <a:latin typeface="Symbol"/>
                <a:cs typeface="Symbol"/>
              </a:rPr>
              <a:t></a:t>
            </a:r>
            <a:r>
              <a:rPr sz="2800" dirty="0">
                <a:latin typeface="Times New Roman"/>
                <a:cs typeface="Times New Roman"/>
              </a:rPr>
              <a:t>	</a:t>
            </a:r>
            <a:r>
              <a:rPr sz="2800" dirty="0">
                <a:latin typeface="Symbol"/>
                <a:cs typeface="Symbol"/>
              </a:rPr>
              <a:t></a:t>
            </a:r>
            <a:r>
              <a:rPr sz="2800" dirty="0">
                <a:latin typeface="Times New Roman"/>
                <a:cs typeface="Times New Roman"/>
              </a:rPr>
              <a:t>	</a:t>
            </a:r>
            <a:r>
              <a:rPr sz="2800" dirty="0">
                <a:latin typeface="Symbol"/>
                <a:cs typeface="Symbol"/>
              </a:rPr>
              <a:t></a:t>
            </a:r>
            <a:r>
              <a:rPr sz="2800" dirty="0">
                <a:latin typeface="Times New Roman"/>
                <a:cs typeface="Times New Roman"/>
              </a:rPr>
              <a:t>	</a:t>
            </a:r>
            <a:r>
              <a:rPr sz="2800" dirty="0">
                <a:latin typeface="Symbol"/>
                <a:cs typeface="Symbol"/>
              </a:rPr>
              <a:t></a:t>
            </a:r>
            <a:r>
              <a:rPr sz="2800" dirty="0">
                <a:latin typeface="Times New Roman"/>
                <a:cs typeface="Times New Roman"/>
              </a:rPr>
              <a:t>	</a:t>
            </a:r>
            <a:r>
              <a:rPr sz="2800" dirty="0">
                <a:latin typeface="Symbol"/>
                <a:cs typeface="Symbol"/>
              </a:rPr>
              <a:t></a:t>
            </a:r>
            <a:r>
              <a:rPr sz="2800" dirty="0">
                <a:latin typeface="Times New Roman"/>
                <a:cs typeface="Times New Roman"/>
              </a:rPr>
              <a:t>	</a:t>
            </a:r>
            <a:r>
              <a:rPr sz="4200" spc="-7" baseline="-1984" dirty="0">
                <a:latin typeface="Symbol"/>
                <a:cs typeface="Symbol"/>
              </a:rPr>
              <a:t></a:t>
            </a:r>
            <a:r>
              <a:rPr sz="4200" spc="-7" baseline="-1984" dirty="0">
                <a:latin typeface="Times New Roman"/>
                <a:cs typeface="Times New Roman"/>
              </a:rPr>
              <a:t>	</a:t>
            </a:r>
            <a:r>
              <a:rPr sz="4200" spc="-7" baseline="-1984" dirty="0">
                <a:latin typeface="Symbol"/>
                <a:cs typeface="Symbol"/>
              </a:rPr>
              <a:t></a:t>
            </a:r>
            <a:r>
              <a:rPr sz="4200" spc="-7" baseline="-1984" dirty="0">
                <a:latin typeface="Times New Roman"/>
                <a:cs typeface="Times New Roman"/>
              </a:rPr>
              <a:t>	</a:t>
            </a:r>
            <a:r>
              <a:rPr sz="2800" spc="-5" dirty="0">
                <a:latin typeface="Symbol"/>
                <a:cs typeface="Symbol"/>
              </a:rPr>
              <a:t></a:t>
            </a:r>
            <a:endParaRPr sz="2800">
              <a:latin typeface="Symbol"/>
              <a:cs typeface="Symbol"/>
            </a:endParaRPr>
          </a:p>
          <a:p>
            <a:pPr marR="43180" algn="r">
              <a:lnSpc>
                <a:spcPts val="3010"/>
              </a:lnSpc>
            </a:pPr>
            <a:r>
              <a:rPr sz="2800" spc="-540" dirty="0">
                <a:latin typeface="Symbol"/>
                <a:cs typeface="Symbol"/>
              </a:rPr>
              <a:t></a:t>
            </a:r>
            <a:r>
              <a:rPr sz="4200" spc="-810" baseline="-18849" dirty="0">
                <a:latin typeface="Symbol"/>
                <a:cs typeface="Symbol"/>
              </a:rPr>
              <a:t></a:t>
            </a:r>
            <a:endParaRPr sz="4200" baseline="-18849">
              <a:latin typeface="Symbol"/>
              <a:cs typeface="Symbol"/>
            </a:endParaRPr>
          </a:p>
        </p:txBody>
      </p:sp>
      <p:sp>
        <p:nvSpPr>
          <p:cNvPr id="13" name="object 13"/>
          <p:cNvSpPr txBox="1"/>
          <p:nvPr/>
        </p:nvSpPr>
        <p:spPr>
          <a:xfrm>
            <a:off x="5095026" y="4740631"/>
            <a:ext cx="1146175" cy="588010"/>
          </a:xfrm>
          <a:prstGeom prst="rect">
            <a:avLst/>
          </a:prstGeom>
        </p:spPr>
        <p:txBody>
          <a:bodyPr vert="horz" wrap="square" lIns="0" tIns="11430" rIns="0" bIns="0" rtlCol="0">
            <a:spAutoFit/>
          </a:bodyPr>
          <a:lstStyle/>
          <a:p>
            <a:pPr marL="12700">
              <a:lnSpc>
                <a:spcPct val="100000"/>
              </a:lnSpc>
              <a:spcBef>
                <a:spcPts val="90"/>
              </a:spcBef>
            </a:pPr>
            <a:r>
              <a:rPr sz="2800" u="heavy" spc="-35" dirty="0">
                <a:uFill>
                  <a:solidFill>
                    <a:srgbClr val="000000"/>
                  </a:solidFill>
                </a:uFill>
                <a:latin typeface="Symbol"/>
                <a:cs typeface="Symbol"/>
              </a:rPr>
              <a:t></a:t>
            </a:r>
            <a:r>
              <a:rPr sz="2800" u="heavy" spc="25" dirty="0">
                <a:uFill>
                  <a:solidFill>
                    <a:srgbClr val="000000"/>
                  </a:solidFill>
                </a:uFill>
                <a:latin typeface="Times New Roman"/>
                <a:cs typeface="Times New Roman"/>
              </a:rPr>
              <a:t>L</a:t>
            </a:r>
            <a:r>
              <a:rPr sz="3700" u="heavy" spc="-360" dirty="0">
                <a:uFill>
                  <a:solidFill>
                    <a:srgbClr val="000000"/>
                  </a:solidFill>
                </a:uFill>
                <a:latin typeface="Symbol"/>
                <a:cs typeface="Symbol"/>
              </a:rPr>
              <a:t></a:t>
            </a:r>
            <a:r>
              <a:rPr sz="2800" i="1" u="heavy" spc="35" dirty="0">
                <a:uFill>
                  <a:solidFill>
                    <a:srgbClr val="000000"/>
                  </a:solidFill>
                </a:uFill>
                <a:latin typeface="Times New Roman"/>
                <a:cs typeface="Times New Roman"/>
              </a:rPr>
              <a:t>a</a:t>
            </a:r>
            <a:r>
              <a:rPr sz="2800" u="heavy" spc="-5" dirty="0">
                <a:uFill>
                  <a:solidFill>
                    <a:srgbClr val="000000"/>
                  </a:solidFill>
                </a:uFill>
                <a:latin typeface="Times New Roman"/>
                <a:cs typeface="Times New Roman"/>
              </a:rPr>
              <a:t>,</a:t>
            </a:r>
            <a:r>
              <a:rPr sz="2800" u="heavy" spc="-440" dirty="0">
                <a:uFill>
                  <a:solidFill>
                    <a:srgbClr val="000000"/>
                  </a:solidFill>
                </a:uFill>
                <a:latin typeface="Times New Roman"/>
                <a:cs typeface="Times New Roman"/>
              </a:rPr>
              <a:t> </a:t>
            </a:r>
            <a:r>
              <a:rPr sz="2800" i="1" u="heavy" spc="125" dirty="0">
                <a:uFill>
                  <a:solidFill>
                    <a:srgbClr val="000000"/>
                  </a:solidFill>
                </a:uFill>
                <a:latin typeface="Times New Roman"/>
                <a:cs typeface="Times New Roman"/>
              </a:rPr>
              <a:t>b</a:t>
            </a:r>
            <a:r>
              <a:rPr sz="3700" u="heavy" spc="-315" dirty="0">
                <a:uFill>
                  <a:solidFill>
                    <a:srgbClr val="000000"/>
                  </a:solidFill>
                </a:uFill>
                <a:latin typeface="Symbol"/>
                <a:cs typeface="Symbol"/>
              </a:rPr>
              <a:t></a:t>
            </a:r>
            <a:endParaRPr sz="3700">
              <a:latin typeface="Symbol"/>
              <a:cs typeface="Symbol"/>
            </a:endParaRPr>
          </a:p>
        </p:txBody>
      </p:sp>
      <p:sp>
        <p:nvSpPr>
          <p:cNvPr id="14" name="object 14"/>
          <p:cNvSpPr txBox="1"/>
          <p:nvPr/>
        </p:nvSpPr>
        <p:spPr>
          <a:xfrm>
            <a:off x="4057762" y="4915348"/>
            <a:ext cx="203200" cy="451484"/>
          </a:xfrm>
          <a:prstGeom prst="rect">
            <a:avLst/>
          </a:prstGeom>
        </p:spPr>
        <p:txBody>
          <a:bodyPr vert="horz" wrap="square" lIns="0" tIns="12065" rIns="0" bIns="0" rtlCol="0">
            <a:spAutoFit/>
          </a:bodyPr>
          <a:lstStyle/>
          <a:p>
            <a:pPr marL="12700">
              <a:lnSpc>
                <a:spcPct val="100000"/>
              </a:lnSpc>
              <a:spcBef>
                <a:spcPts val="95"/>
              </a:spcBef>
            </a:pPr>
            <a:r>
              <a:rPr sz="2800" i="1" spc="-5" dirty="0">
                <a:latin typeface="Times New Roman"/>
                <a:cs typeface="Times New Roman"/>
              </a:rPr>
              <a:t>b</a:t>
            </a:r>
            <a:endParaRPr sz="2800">
              <a:latin typeface="Times New Roman"/>
              <a:cs typeface="Times New Roman"/>
            </a:endParaRPr>
          </a:p>
        </p:txBody>
      </p:sp>
      <p:sp>
        <p:nvSpPr>
          <p:cNvPr id="15" name="object 15"/>
          <p:cNvSpPr txBox="1"/>
          <p:nvPr/>
        </p:nvSpPr>
        <p:spPr>
          <a:xfrm>
            <a:off x="3916186" y="4408758"/>
            <a:ext cx="501015" cy="451484"/>
          </a:xfrm>
          <a:prstGeom prst="rect">
            <a:avLst/>
          </a:prstGeom>
        </p:spPr>
        <p:txBody>
          <a:bodyPr vert="horz" wrap="square" lIns="0" tIns="12065" rIns="0" bIns="0" rtlCol="0">
            <a:spAutoFit/>
          </a:bodyPr>
          <a:lstStyle/>
          <a:p>
            <a:pPr marL="12700">
              <a:lnSpc>
                <a:spcPct val="100000"/>
              </a:lnSpc>
              <a:spcBef>
                <a:spcPts val="95"/>
              </a:spcBef>
            </a:pPr>
            <a:r>
              <a:rPr sz="2800" spc="55" dirty="0">
                <a:latin typeface="Symbol"/>
                <a:cs typeface="Symbol"/>
              </a:rPr>
              <a:t></a:t>
            </a:r>
            <a:r>
              <a:rPr sz="4200" i="1" spc="187" baseline="3968" dirty="0">
                <a:latin typeface="Times New Roman"/>
                <a:cs typeface="Times New Roman"/>
              </a:rPr>
              <a:t>a</a:t>
            </a:r>
            <a:r>
              <a:rPr sz="2800" spc="-5" dirty="0">
                <a:latin typeface="Symbol"/>
                <a:cs typeface="Symbol"/>
              </a:rPr>
              <a:t></a:t>
            </a:r>
            <a:endParaRPr sz="2800">
              <a:latin typeface="Symbol"/>
              <a:cs typeface="Symbol"/>
            </a:endParaRPr>
          </a:p>
        </p:txBody>
      </p:sp>
      <p:sp>
        <p:nvSpPr>
          <p:cNvPr id="16" name="object 16"/>
          <p:cNvSpPr txBox="1"/>
          <p:nvPr/>
        </p:nvSpPr>
        <p:spPr>
          <a:xfrm>
            <a:off x="6226703" y="4303362"/>
            <a:ext cx="2185035" cy="633095"/>
          </a:xfrm>
          <a:prstGeom prst="rect">
            <a:avLst/>
          </a:prstGeom>
        </p:spPr>
        <p:txBody>
          <a:bodyPr vert="horz" wrap="square" lIns="0" tIns="12065" rIns="0" bIns="0" rtlCol="0">
            <a:spAutoFit/>
          </a:bodyPr>
          <a:lstStyle/>
          <a:p>
            <a:pPr marL="12700">
              <a:lnSpc>
                <a:spcPts val="2635"/>
              </a:lnSpc>
              <a:spcBef>
                <a:spcPts val="95"/>
              </a:spcBef>
            </a:pPr>
            <a:r>
              <a:rPr sz="2800" spc="-5" dirty="0">
                <a:latin typeface="Symbol"/>
                <a:cs typeface="Symbol"/>
              </a:rPr>
              <a:t></a:t>
            </a:r>
            <a:endParaRPr sz="2800">
              <a:latin typeface="Symbol"/>
              <a:cs typeface="Symbol"/>
            </a:endParaRPr>
          </a:p>
          <a:p>
            <a:pPr marL="316230">
              <a:lnSpc>
                <a:spcPts val="2155"/>
              </a:lnSpc>
            </a:pPr>
            <a:r>
              <a:rPr sz="2400" spc="-5" dirty="0">
                <a:solidFill>
                  <a:srgbClr val="0000FF"/>
                </a:solidFill>
                <a:latin typeface="Calibri"/>
                <a:cs typeface="Calibri"/>
              </a:rPr>
              <a:t>This</a:t>
            </a:r>
            <a:r>
              <a:rPr sz="2400" spc="-50" dirty="0">
                <a:solidFill>
                  <a:srgbClr val="0000FF"/>
                </a:solidFill>
                <a:latin typeface="Calibri"/>
                <a:cs typeface="Calibri"/>
              </a:rPr>
              <a:t> </a:t>
            </a:r>
            <a:r>
              <a:rPr sz="2400" dirty="0">
                <a:solidFill>
                  <a:srgbClr val="0000FF"/>
                </a:solidFill>
                <a:latin typeface="Calibri"/>
                <a:cs typeface="Calibri"/>
              </a:rPr>
              <a:t>is</a:t>
            </a:r>
            <a:r>
              <a:rPr sz="2400" spc="-40" dirty="0">
                <a:solidFill>
                  <a:srgbClr val="0000FF"/>
                </a:solidFill>
                <a:latin typeface="Calibri"/>
                <a:cs typeface="Calibri"/>
              </a:rPr>
              <a:t> </a:t>
            </a:r>
            <a:r>
              <a:rPr sz="2400" spc="-10" dirty="0">
                <a:solidFill>
                  <a:srgbClr val="0000FF"/>
                </a:solidFill>
                <a:latin typeface="Calibri"/>
                <a:cs typeface="Calibri"/>
              </a:rPr>
              <a:t>gradient</a:t>
            </a:r>
            <a:endParaRPr sz="2400">
              <a:latin typeface="Calibri"/>
              <a:cs typeface="Calibri"/>
            </a:endParaRPr>
          </a:p>
        </p:txBody>
      </p:sp>
      <p:sp>
        <p:nvSpPr>
          <p:cNvPr id="17" name="object 17"/>
          <p:cNvSpPr txBox="1"/>
          <p:nvPr/>
        </p:nvSpPr>
        <p:spPr>
          <a:xfrm>
            <a:off x="6530467" y="4910150"/>
            <a:ext cx="1074420" cy="39179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00FF"/>
                </a:solidFill>
                <a:latin typeface="Calibri"/>
                <a:cs typeface="Calibri"/>
              </a:rPr>
              <a:t>descent.</a:t>
            </a:r>
            <a:endParaRPr sz="2400">
              <a:latin typeface="Calibri"/>
              <a:cs typeface="Calibri"/>
            </a:endParaRPr>
          </a:p>
        </p:txBody>
      </p:sp>
      <p:sp>
        <p:nvSpPr>
          <p:cNvPr id="18" name="object 18"/>
          <p:cNvSpPr txBox="1"/>
          <p:nvPr/>
        </p:nvSpPr>
        <p:spPr>
          <a:xfrm>
            <a:off x="607568" y="1524761"/>
            <a:ext cx="28555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FF"/>
                </a:solidFill>
                <a:latin typeface="Calibri"/>
                <a:cs typeface="Calibri"/>
              </a:rPr>
              <a:t>Based</a:t>
            </a:r>
            <a:r>
              <a:rPr sz="2400" spc="-25" dirty="0">
                <a:solidFill>
                  <a:srgbClr val="0000FF"/>
                </a:solidFill>
                <a:latin typeface="Calibri"/>
                <a:cs typeface="Calibri"/>
              </a:rPr>
              <a:t> </a:t>
            </a:r>
            <a:r>
              <a:rPr sz="2400" spc="-5" dirty="0">
                <a:solidFill>
                  <a:srgbClr val="0000FF"/>
                </a:solidFill>
                <a:latin typeface="Calibri"/>
                <a:cs typeface="Calibri"/>
              </a:rPr>
              <a:t>on</a:t>
            </a:r>
            <a:r>
              <a:rPr sz="2400" spc="-25" dirty="0">
                <a:solidFill>
                  <a:srgbClr val="0000FF"/>
                </a:solidFill>
                <a:latin typeface="Calibri"/>
                <a:cs typeface="Calibri"/>
              </a:rPr>
              <a:t> </a:t>
            </a:r>
            <a:r>
              <a:rPr sz="2400" spc="-45" dirty="0">
                <a:solidFill>
                  <a:srgbClr val="0000FF"/>
                </a:solidFill>
                <a:latin typeface="Calibri"/>
                <a:cs typeface="Calibri"/>
              </a:rPr>
              <a:t>Taylor</a:t>
            </a:r>
            <a:r>
              <a:rPr sz="2400" spc="-5" dirty="0">
                <a:solidFill>
                  <a:srgbClr val="0000FF"/>
                </a:solidFill>
                <a:latin typeface="Calibri"/>
                <a:cs typeface="Calibri"/>
              </a:rPr>
              <a:t> Series:</a:t>
            </a:r>
            <a:endParaRPr sz="2400">
              <a:latin typeface="Calibri"/>
              <a:cs typeface="Calibri"/>
            </a:endParaRPr>
          </a:p>
        </p:txBody>
      </p:sp>
      <p:sp>
        <p:nvSpPr>
          <p:cNvPr id="19" name="object 19"/>
          <p:cNvSpPr txBox="1"/>
          <p:nvPr/>
        </p:nvSpPr>
        <p:spPr>
          <a:xfrm>
            <a:off x="607568" y="1879803"/>
            <a:ext cx="596392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Calibri"/>
                <a:cs typeface="Calibri"/>
              </a:rPr>
              <a:t>If</a:t>
            </a:r>
            <a:r>
              <a:rPr sz="2400" spc="-20" dirty="0">
                <a:solidFill>
                  <a:srgbClr val="FF0000"/>
                </a:solidFill>
                <a:latin typeface="Calibri"/>
                <a:cs typeface="Calibri"/>
              </a:rPr>
              <a:t> </a:t>
            </a:r>
            <a:r>
              <a:rPr sz="2400" dirty="0">
                <a:solidFill>
                  <a:srgbClr val="FF0000"/>
                </a:solidFill>
                <a:latin typeface="Calibri"/>
                <a:cs typeface="Calibri"/>
              </a:rPr>
              <a:t>the</a:t>
            </a:r>
            <a:r>
              <a:rPr sz="2400" spc="-5" dirty="0">
                <a:solidFill>
                  <a:srgbClr val="FF0000"/>
                </a:solidFill>
                <a:latin typeface="Calibri"/>
                <a:cs typeface="Calibri"/>
              </a:rPr>
              <a:t> </a:t>
            </a:r>
            <a:r>
              <a:rPr sz="2400" spc="-15" dirty="0">
                <a:solidFill>
                  <a:srgbClr val="FF0000"/>
                </a:solidFill>
                <a:latin typeface="Calibri"/>
                <a:cs typeface="Calibri"/>
              </a:rPr>
              <a:t>red</a:t>
            </a:r>
            <a:r>
              <a:rPr sz="2400" spc="-5" dirty="0">
                <a:solidFill>
                  <a:srgbClr val="FF0000"/>
                </a:solidFill>
                <a:latin typeface="Calibri"/>
                <a:cs typeface="Calibri"/>
              </a:rPr>
              <a:t> circle</a:t>
            </a:r>
            <a:r>
              <a:rPr sz="2400" spc="-25" dirty="0">
                <a:solidFill>
                  <a:srgbClr val="FF0000"/>
                </a:solidFill>
                <a:latin typeface="Calibri"/>
                <a:cs typeface="Calibri"/>
              </a:rPr>
              <a:t> </a:t>
            </a:r>
            <a:r>
              <a:rPr sz="2400" dirty="0">
                <a:solidFill>
                  <a:srgbClr val="FF0000"/>
                </a:solidFill>
                <a:latin typeface="Calibri"/>
                <a:cs typeface="Calibri"/>
              </a:rPr>
              <a:t>is</a:t>
            </a:r>
            <a:r>
              <a:rPr sz="2400" spc="-15" dirty="0">
                <a:solidFill>
                  <a:srgbClr val="FF0000"/>
                </a:solidFill>
                <a:latin typeface="Calibri"/>
                <a:cs typeface="Calibri"/>
              </a:rPr>
              <a:t> </a:t>
            </a:r>
            <a:r>
              <a:rPr sz="2400" b="1" i="1" u="heavy" spc="-5" dirty="0">
                <a:solidFill>
                  <a:srgbClr val="FF0000"/>
                </a:solidFill>
                <a:uFill>
                  <a:solidFill>
                    <a:srgbClr val="FF0000"/>
                  </a:solidFill>
                </a:uFill>
                <a:latin typeface="Calibri"/>
                <a:cs typeface="Calibri"/>
              </a:rPr>
              <a:t>small</a:t>
            </a:r>
            <a:r>
              <a:rPr sz="2400" b="1" i="1" u="heavy" spc="-35" dirty="0">
                <a:solidFill>
                  <a:srgbClr val="FF0000"/>
                </a:solidFill>
                <a:uFill>
                  <a:solidFill>
                    <a:srgbClr val="FF0000"/>
                  </a:solidFill>
                </a:uFill>
                <a:latin typeface="Calibri"/>
                <a:cs typeface="Calibri"/>
              </a:rPr>
              <a:t> </a:t>
            </a:r>
            <a:r>
              <a:rPr sz="2400" b="1" i="1" u="heavy" spc="-5" dirty="0">
                <a:solidFill>
                  <a:srgbClr val="FF0000"/>
                </a:solidFill>
                <a:uFill>
                  <a:solidFill>
                    <a:srgbClr val="FF0000"/>
                  </a:solidFill>
                </a:uFill>
                <a:latin typeface="Calibri"/>
                <a:cs typeface="Calibri"/>
              </a:rPr>
              <a:t>enough</a:t>
            </a:r>
            <a:r>
              <a:rPr sz="2400" spc="-5" dirty="0">
                <a:solidFill>
                  <a:srgbClr val="FF0000"/>
                </a:solidFill>
                <a:latin typeface="Calibri"/>
                <a:cs typeface="Calibri"/>
              </a:rPr>
              <a:t>, </a:t>
            </a:r>
            <a:r>
              <a:rPr sz="2400" dirty="0">
                <a:solidFill>
                  <a:srgbClr val="FF0000"/>
                </a:solidFill>
                <a:latin typeface="Calibri"/>
                <a:cs typeface="Calibri"/>
              </a:rPr>
              <a:t>in</a:t>
            </a:r>
            <a:r>
              <a:rPr sz="2400" spc="-15" dirty="0">
                <a:solidFill>
                  <a:srgbClr val="FF0000"/>
                </a:solidFill>
                <a:latin typeface="Calibri"/>
                <a:cs typeface="Calibri"/>
              </a:rPr>
              <a:t> </a:t>
            </a:r>
            <a:r>
              <a:rPr sz="2400" dirty="0">
                <a:solidFill>
                  <a:srgbClr val="FF0000"/>
                </a:solidFill>
                <a:latin typeface="Calibri"/>
                <a:cs typeface="Calibri"/>
              </a:rPr>
              <a:t>the</a:t>
            </a:r>
            <a:r>
              <a:rPr sz="2400" spc="-5" dirty="0">
                <a:solidFill>
                  <a:srgbClr val="FF0000"/>
                </a:solidFill>
                <a:latin typeface="Calibri"/>
                <a:cs typeface="Calibri"/>
              </a:rPr>
              <a:t> </a:t>
            </a:r>
            <a:r>
              <a:rPr sz="2400" spc="-15" dirty="0">
                <a:solidFill>
                  <a:srgbClr val="FF0000"/>
                </a:solidFill>
                <a:latin typeface="Calibri"/>
                <a:cs typeface="Calibri"/>
              </a:rPr>
              <a:t>red</a:t>
            </a:r>
            <a:r>
              <a:rPr sz="2400" spc="-5" dirty="0">
                <a:solidFill>
                  <a:srgbClr val="FF0000"/>
                </a:solidFill>
                <a:latin typeface="Calibri"/>
                <a:cs typeface="Calibri"/>
              </a:rPr>
              <a:t> circle</a:t>
            </a:r>
            <a:endParaRPr sz="2400">
              <a:latin typeface="Calibri"/>
              <a:cs typeface="Calibri"/>
            </a:endParaRPr>
          </a:p>
        </p:txBody>
      </p:sp>
      <p:sp>
        <p:nvSpPr>
          <p:cNvPr id="20" name="object 20"/>
          <p:cNvSpPr txBox="1"/>
          <p:nvPr/>
        </p:nvSpPr>
        <p:spPr>
          <a:xfrm>
            <a:off x="645701" y="2301384"/>
            <a:ext cx="4284980" cy="595630"/>
          </a:xfrm>
          <a:prstGeom prst="rect">
            <a:avLst/>
          </a:prstGeom>
        </p:spPr>
        <p:txBody>
          <a:bodyPr vert="horz" wrap="square" lIns="0" tIns="17145" rIns="0" bIns="0" rtlCol="0">
            <a:spAutoFit/>
          </a:bodyPr>
          <a:lstStyle/>
          <a:p>
            <a:pPr marL="38100">
              <a:lnSpc>
                <a:spcPct val="100000"/>
              </a:lnSpc>
              <a:spcBef>
                <a:spcPts val="135"/>
              </a:spcBef>
            </a:pPr>
            <a:r>
              <a:rPr sz="2800" spc="50" dirty="0">
                <a:latin typeface="Times New Roman"/>
                <a:cs typeface="Times New Roman"/>
              </a:rPr>
              <a:t>L</a:t>
            </a:r>
            <a:r>
              <a:rPr sz="3700" spc="-825" dirty="0">
                <a:latin typeface="Symbol"/>
                <a:cs typeface="Symbol"/>
              </a:rPr>
              <a:t></a:t>
            </a:r>
            <a:r>
              <a:rPr sz="2950" spc="-545" dirty="0">
                <a:latin typeface="Symbol"/>
                <a:cs typeface="Symbol"/>
              </a:rPr>
              <a:t></a:t>
            </a:r>
            <a:r>
              <a:rPr sz="3700" spc="-300" dirty="0">
                <a:latin typeface="Symbol"/>
                <a:cs typeface="Symbol"/>
              </a:rPr>
              <a:t></a:t>
            </a:r>
            <a:r>
              <a:rPr sz="3700" spc="-505" dirty="0">
                <a:latin typeface="Times New Roman"/>
                <a:cs typeface="Times New Roman"/>
              </a:rPr>
              <a:t> </a:t>
            </a:r>
            <a:r>
              <a:rPr sz="2800" spc="20" dirty="0">
                <a:latin typeface="Symbol"/>
                <a:cs typeface="Symbol"/>
              </a:rPr>
              <a:t></a:t>
            </a:r>
            <a:r>
              <a:rPr sz="2800" spc="-5" dirty="0">
                <a:latin typeface="Times New Roman"/>
                <a:cs typeface="Times New Roman"/>
              </a:rPr>
              <a:t> </a:t>
            </a:r>
            <a:r>
              <a:rPr sz="2800" i="1" spc="15" dirty="0">
                <a:latin typeface="Times New Roman"/>
                <a:cs typeface="Times New Roman"/>
              </a:rPr>
              <a:t>s</a:t>
            </a:r>
            <a:r>
              <a:rPr sz="2800" i="1" spc="-170" dirty="0">
                <a:latin typeface="Times New Roman"/>
                <a:cs typeface="Times New Roman"/>
              </a:rPr>
              <a:t> </a:t>
            </a:r>
            <a:r>
              <a:rPr sz="2800" spc="20" dirty="0">
                <a:latin typeface="Symbol"/>
                <a:cs typeface="Symbol"/>
              </a:rPr>
              <a:t></a:t>
            </a:r>
            <a:r>
              <a:rPr sz="2800" spc="-270" dirty="0">
                <a:latin typeface="Times New Roman"/>
                <a:cs typeface="Times New Roman"/>
              </a:rPr>
              <a:t> </a:t>
            </a:r>
            <a:r>
              <a:rPr sz="2800" i="1" spc="140" dirty="0">
                <a:latin typeface="Times New Roman"/>
                <a:cs typeface="Times New Roman"/>
              </a:rPr>
              <a:t>u</a:t>
            </a:r>
            <a:r>
              <a:rPr sz="3700" spc="-825" dirty="0">
                <a:latin typeface="Symbol"/>
                <a:cs typeface="Symbol"/>
              </a:rPr>
              <a:t></a:t>
            </a:r>
            <a:r>
              <a:rPr sz="2950" spc="-1030" dirty="0">
                <a:latin typeface="Symbol"/>
                <a:cs typeface="Symbol"/>
              </a:rPr>
              <a:t></a:t>
            </a:r>
            <a:r>
              <a:rPr sz="2475" baseline="-23569" dirty="0">
                <a:latin typeface="Times New Roman"/>
                <a:cs typeface="Times New Roman"/>
              </a:rPr>
              <a:t>1 </a:t>
            </a:r>
            <a:r>
              <a:rPr sz="2475" spc="-292" baseline="-23569" dirty="0">
                <a:latin typeface="Times New Roman"/>
                <a:cs typeface="Times New Roman"/>
              </a:rPr>
              <a:t> </a:t>
            </a:r>
            <a:r>
              <a:rPr sz="2800" spc="20" dirty="0">
                <a:latin typeface="Symbol"/>
                <a:cs typeface="Symbol"/>
              </a:rPr>
              <a:t></a:t>
            </a:r>
            <a:r>
              <a:rPr sz="2800" spc="-225" dirty="0">
                <a:latin typeface="Times New Roman"/>
                <a:cs typeface="Times New Roman"/>
              </a:rPr>
              <a:t> </a:t>
            </a:r>
            <a:r>
              <a:rPr sz="2800" i="1" spc="190" dirty="0">
                <a:latin typeface="Times New Roman"/>
                <a:cs typeface="Times New Roman"/>
              </a:rPr>
              <a:t>a</a:t>
            </a:r>
            <a:r>
              <a:rPr sz="3700" spc="-55" dirty="0">
                <a:latin typeface="Symbol"/>
                <a:cs typeface="Symbol"/>
              </a:rPr>
              <a:t></a:t>
            </a:r>
            <a:r>
              <a:rPr sz="2800" spc="20" dirty="0">
                <a:latin typeface="Symbol"/>
                <a:cs typeface="Symbol"/>
              </a:rPr>
              <a:t></a:t>
            </a:r>
            <a:r>
              <a:rPr sz="2800" spc="-225" dirty="0">
                <a:latin typeface="Times New Roman"/>
                <a:cs typeface="Times New Roman"/>
              </a:rPr>
              <a:t> </a:t>
            </a:r>
            <a:r>
              <a:rPr sz="2800" i="1" spc="75" dirty="0">
                <a:latin typeface="Times New Roman"/>
                <a:cs typeface="Times New Roman"/>
              </a:rPr>
              <a:t>v</a:t>
            </a:r>
            <a:r>
              <a:rPr sz="3700" spc="-825" dirty="0">
                <a:latin typeface="Symbol"/>
                <a:cs typeface="Symbol"/>
              </a:rPr>
              <a:t></a:t>
            </a:r>
            <a:r>
              <a:rPr sz="2950" spc="-844" dirty="0">
                <a:latin typeface="Symbol"/>
                <a:cs typeface="Symbol"/>
              </a:rPr>
              <a:t></a:t>
            </a:r>
            <a:r>
              <a:rPr sz="2475" baseline="-23569" dirty="0">
                <a:latin typeface="Times New Roman"/>
                <a:cs typeface="Times New Roman"/>
              </a:rPr>
              <a:t>2 </a:t>
            </a:r>
            <a:r>
              <a:rPr sz="2475" spc="-104" baseline="-23569" dirty="0">
                <a:latin typeface="Times New Roman"/>
                <a:cs typeface="Times New Roman"/>
              </a:rPr>
              <a:t> </a:t>
            </a:r>
            <a:r>
              <a:rPr sz="2800" spc="20" dirty="0">
                <a:latin typeface="Symbol"/>
                <a:cs typeface="Symbol"/>
              </a:rPr>
              <a:t></a:t>
            </a:r>
            <a:r>
              <a:rPr sz="2800" spc="-315" dirty="0">
                <a:latin typeface="Times New Roman"/>
                <a:cs typeface="Times New Roman"/>
              </a:rPr>
              <a:t> </a:t>
            </a:r>
            <a:r>
              <a:rPr sz="2800" i="1" spc="145" dirty="0">
                <a:latin typeface="Times New Roman"/>
                <a:cs typeface="Times New Roman"/>
              </a:rPr>
              <a:t>b</a:t>
            </a:r>
            <a:r>
              <a:rPr sz="3700" spc="-300" dirty="0">
                <a:latin typeface="Symbol"/>
                <a:cs typeface="Symbol"/>
              </a:rPr>
              <a:t></a:t>
            </a:r>
            <a:endParaRPr sz="3700">
              <a:latin typeface="Symbol"/>
              <a:cs typeface="Symbol"/>
            </a:endParaRPr>
          </a:p>
        </p:txBody>
      </p:sp>
      <p:sp>
        <p:nvSpPr>
          <p:cNvPr id="21" name="object 21"/>
          <p:cNvSpPr txBox="1"/>
          <p:nvPr/>
        </p:nvSpPr>
        <p:spPr>
          <a:xfrm>
            <a:off x="7289903" y="1762040"/>
            <a:ext cx="1512570" cy="601980"/>
          </a:xfrm>
          <a:prstGeom prst="rect">
            <a:avLst/>
          </a:prstGeom>
        </p:spPr>
        <p:txBody>
          <a:bodyPr vert="horz" wrap="square" lIns="0" tIns="16510" rIns="0" bIns="0" rtlCol="0">
            <a:spAutoFit/>
          </a:bodyPr>
          <a:lstStyle/>
          <a:p>
            <a:pPr marL="12700">
              <a:lnSpc>
                <a:spcPct val="100000"/>
              </a:lnSpc>
              <a:spcBef>
                <a:spcPts val="130"/>
              </a:spcBef>
            </a:pPr>
            <a:r>
              <a:rPr sz="2850" i="1" spc="5" dirty="0">
                <a:latin typeface="Times New Roman"/>
                <a:cs typeface="Times New Roman"/>
              </a:rPr>
              <a:t>s </a:t>
            </a:r>
            <a:r>
              <a:rPr sz="2850" spc="10" dirty="0">
                <a:latin typeface="Symbol"/>
                <a:cs typeface="Symbol"/>
              </a:rPr>
              <a:t></a:t>
            </a:r>
            <a:r>
              <a:rPr sz="2850" spc="-55" dirty="0">
                <a:latin typeface="Times New Roman"/>
                <a:cs typeface="Times New Roman"/>
              </a:rPr>
              <a:t> </a:t>
            </a:r>
            <a:r>
              <a:rPr sz="2850" spc="35" dirty="0">
                <a:latin typeface="Times New Roman"/>
                <a:cs typeface="Times New Roman"/>
              </a:rPr>
              <a:t>L</a:t>
            </a:r>
            <a:r>
              <a:rPr sz="3750" spc="-360" dirty="0">
                <a:latin typeface="Symbol"/>
                <a:cs typeface="Symbol"/>
              </a:rPr>
              <a:t></a:t>
            </a:r>
            <a:r>
              <a:rPr sz="2850" i="1" spc="45" dirty="0">
                <a:latin typeface="Times New Roman"/>
                <a:cs typeface="Times New Roman"/>
              </a:rPr>
              <a:t>a</a:t>
            </a:r>
            <a:r>
              <a:rPr sz="2850" dirty="0">
                <a:latin typeface="Times New Roman"/>
                <a:cs typeface="Times New Roman"/>
              </a:rPr>
              <a:t>,</a:t>
            </a:r>
            <a:r>
              <a:rPr sz="2850" spc="-450" dirty="0">
                <a:latin typeface="Times New Roman"/>
                <a:cs typeface="Times New Roman"/>
              </a:rPr>
              <a:t> </a:t>
            </a:r>
            <a:r>
              <a:rPr sz="2850" i="1" spc="130" dirty="0">
                <a:latin typeface="Times New Roman"/>
                <a:cs typeface="Times New Roman"/>
              </a:rPr>
              <a:t>b</a:t>
            </a:r>
            <a:r>
              <a:rPr sz="3750" spc="-310" dirty="0">
                <a:latin typeface="Symbol"/>
                <a:cs typeface="Symbol"/>
              </a:rPr>
              <a:t></a:t>
            </a:r>
            <a:endParaRPr sz="3750">
              <a:latin typeface="Symbol"/>
              <a:cs typeface="Symbol"/>
            </a:endParaRPr>
          </a:p>
        </p:txBody>
      </p:sp>
      <p:sp>
        <p:nvSpPr>
          <p:cNvPr id="22" name="object 22"/>
          <p:cNvSpPr txBox="1">
            <a:spLocks noGrp="1"/>
          </p:cNvSpPr>
          <p:nvPr>
            <p:ph type="body" idx="1"/>
          </p:nvPr>
        </p:nvSpPr>
        <p:spPr>
          <a:prstGeom prst="rect">
            <a:avLst/>
          </a:prstGeom>
        </p:spPr>
        <p:txBody>
          <a:bodyPr vert="horz" wrap="square" lIns="0" tIns="15240" rIns="0" bIns="0" rtlCol="0">
            <a:spAutoFit/>
          </a:bodyPr>
          <a:lstStyle/>
          <a:p>
            <a:pPr marR="68580" algn="r">
              <a:lnSpc>
                <a:spcPct val="100000"/>
              </a:lnSpc>
              <a:spcBef>
                <a:spcPts val="120"/>
              </a:spcBef>
              <a:tabLst>
                <a:tab pos="1638300" algn="l"/>
              </a:tabLst>
            </a:pPr>
            <a:r>
              <a:rPr sz="2500" spc="-350" dirty="0"/>
              <a:t></a:t>
            </a:r>
            <a:r>
              <a:rPr sz="2650" spc="-350" dirty="0"/>
              <a:t></a:t>
            </a:r>
            <a:r>
              <a:rPr sz="2175" spc="-525" baseline="-24904" dirty="0">
                <a:latin typeface="Times New Roman"/>
                <a:cs typeface="Times New Roman"/>
              </a:rPr>
              <a:t>1	</a:t>
            </a:r>
            <a:r>
              <a:rPr sz="2500" spc="-320" dirty="0"/>
              <a:t></a:t>
            </a:r>
            <a:r>
              <a:rPr sz="2650" spc="-320" dirty="0"/>
              <a:t></a:t>
            </a:r>
            <a:r>
              <a:rPr sz="2175" spc="-480" baseline="-24904" dirty="0">
                <a:latin typeface="Times New Roman"/>
                <a:cs typeface="Times New Roman"/>
              </a:rPr>
              <a:t>2</a:t>
            </a:r>
            <a:endParaRPr sz="2175" baseline="-24904">
              <a:latin typeface="Times New Roman"/>
              <a:cs typeface="Times New Roman"/>
            </a:endParaRPr>
          </a:p>
          <a:p>
            <a:pPr marL="76200">
              <a:lnSpc>
                <a:spcPts val="2705"/>
              </a:lnSpc>
              <a:spcBef>
                <a:spcPts val="1860"/>
              </a:spcBef>
              <a:tabLst>
                <a:tab pos="5890895" algn="l"/>
                <a:tab pos="6267450" algn="l"/>
              </a:tabLst>
            </a:pPr>
            <a:r>
              <a:rPr sz="2400" spc="-5" dirty="0">
                <a:latin typeface="Calibri"/>
                <a:cs typeface="Calibri"/>
              </a:rPr>
              <a:t>Find</a:t>
            </a:r>
            <a:r>
              <a:rPr sz="2400" spc="5" dirty="0">
                <a:latin typeface="Calibri"/>
                <a:cs typeface="Calibri"/>
              </a:rPr>
              <a:t> </a:t>
            </a:r>
            <a:r>
              <a:rPr sz="2400" spc="-50" dirty="0">
                <a:latin typeface="Cambria Math"/>
                <a:cs typeface="Cambria Math"/>
              </a:rPr>
              <a:t>𝜃</a:t>
            </a:r>
            <a:r>
              <a:rPr sz="2625" spc="-75" baseline="-15873" dirty="0">
                <a:latin typeface="Cambria Math"/>
                <a:cs typeface="Cambria Math"/>
              </a:rPr>
              <a:t>1</a:t>
            </a:r>
            <a:r>
              <a:rPr sz="2625" spc="375" baseline="-15873" dirty="0">
                <a:latin typeface="Cambria Math"/>
                <a:cs typeface="Cambria Math"/>
              </a:rPr>
              <a:t> </a:t>
            </a:r>
            <a:r>
              <a:rPr sz="2400" dirty="0">
                <a:latin typeface="Calibri"/>
                <a:cs typeface="Calibri"/>
              </a:rPr>
              <a:t>and</a:t>
            </a:r>
            <a:r>
              <a:rPr sz="2400" spc="15" dirty="0">
                <a:latin typeface="Calibri"/>
                <a:cs typeface="Calibri"/>
              </a:rPr>
              <a:t> </a:t>
            </a:r>
            <a:r>
              <a:rPr sz="2400" spc="-20" dirty="0">
                <a:latin typeface="Cambria Math"/>
                <a:cs typeface="Cambria Math"/>
              </a:rPr>
              <a:t>𝜃</a:t>
            </a:r>
            <a:r>
              <a:rPr sz="2625" spc="-30" baseline="-15873" dirty="0">
                <a:latin typeface="Cambria Math"/>
                <a:cs typeface="Cambria Math"/>
              </a:rPr>
              <a:t>2</a:t>
            </a:r>
            <a:r>
              <a:rPr sz="2625" spc="359" baseline="-15873" dirty="0">
                <a:latin typeface="Cambria Math"/>
                <a:cs typeface="Cambria Math"/>
              </a:rPr>
              <a:t> </a:t>
            </a:r>
            <a:r>
              <a:rPr sz="2400" dirty="0">
                <a:latin typeface="Calibri"/>
                <a:cs typeface="Calibri"/>
              </a:rPr>
              <a:t>yielding</a:t>
            </a:r>
            <a:r>
              <a:rPr sz="2400" spc="-10" dirty="0">
                <a:latin typeface="Calibri"/>
                <a:cs typeface="Calibri"/>
              </a:rPr>
              <a:t> </a:t>
            </a:r>
            <a:r>
              <a:rPr sz="2400" dirty="0">
                <a:latin typeface="Calibri"/>
                <a:cs typeface="Calibri"/>
              </a:rPr>
              <a:t>the</a:t>
            </a:r>
            <a:r>
              <a:rPr sz="2400" spc="10" dirty="0">
                <a:latin typeface="Calibri"/>
                <a:cs typeface="Calibri"/>
              </a:rPr>
              <a:t> </a:t>
            </a:r>
            <a:r>
              <a:rPr sz="2400" spc="-10" dirty="0">
                <a:latin typeface="Calibri"/>
                <a:cs typeface="Calibri"/>
              </a:rPr>
              <a:t>smallest</a:t>
            </a:r>
            <a:r>
              <a:rPr sz="2400" spc="-25" dirty="0">
                <a:latin typeface="Calibri"/>
                <a:cs typeface="Calibri"/>
              </a:rPr>
              <a:t> </a:t>
            </a:r>
            <a:r>
              <a:rPr sz="2400" spc="-10" dirty="0">
                <a:latin typeface="Calibri"/>
                <a:cs typeface="Calibri"/>
              </a:rPr>
              <a:t>value</a:t>
            </a:r>
            <a:r>
              <a:rPr sz="2400" spc="20" dirty="0">
                <a:latin typeface="Calibri"/>
                <a:cs typeface="Calibri"/>
              </a:rPr>
              <a:t> </a:t>
            </a:r>
            <a:r>
              <a:rPr sz="2400" spc="-5" dirty="0">
                <a:latin typeface="Calibri"/>
                <a:cs typeface="Calibri"/>
              </a:rPr>
              <a:t>of </a:t>
            </a:r>
            <a:r>
              <a:rPr sz="2400" dirty="0">
                <a:latin typeface="Cambria Math"/>
                <a:cs typeface="Cambria Math"/>
              </a:rPr>
              <a:t>𝐿	𝜃	</a:t>
            </a:r>
            <a:r>
              <a:rPr sz="2400" dirty="0">
                <a:latin typeface="Calibri"/>
                <a:cs typeface="Calibri"/>
              </a:rPr>
              <a:t>in</a:t>
            </a:r>
            <a:r>
              <a:rPr sz="2400" spc="-20" dirty="0">
                <a:latin typeface="Calibri"/>
                <a:cs typeface="Calibri"/>
              </a:rPr>
              <a:t> </a:t>
            </a:r>
            <a:r>
              <a:rPr sz="2400" dirty="0">
                <a:latin typeface="Calibri"/>
                <a:cs typeface="Calibri"/>
              </a:rPr>
              <a:t>the</a:t>
            </a:r>
            <a:r>
              <a:rPr sz="2400" spc="-20" dirty="0">
                <a:latin typeface="Calibri"/>
                <a:cs typeface="Calibri"/>
              </a:rPr>
              <a:t> </a:t>
            </a:r>
            <a:r>
              <a:rPr sz="2400" spc="-10" dirty="0">
                <a:latin typeface="Calibri"/>
                <a:cs typeface="Calibri"/>
              </a:rPr>
              <a:t>circle</a:t>
            </a:r>
            <a:endParaRPr sz="2400">
              <a:latin typeface="Calibri"/>
              <a:cs typeface="Calibri"/>
            </a:endParaRPr>
          </a:p>
          <a:p>
            <a:pPr marL="4352925">
              <a:lnSpc>
                <a:spcPts val="4265"/>
              </a:lnSpc>
            </a:pPr>
            <a:r>
              <a:rPr sz="4200" spc="367" baseline="-3968" dirty="0"/>
              <a:t></a:t>
            </a:r>
            <a:r>
              <a:rPr sz="2800" u="heavy" spc="-35" dirty="0">
                <a:uFill>
                  <a:solidFill>
                    <a:srgbClr val="000000"/>
                  </a:solidFill>
                </a:uFill>
              </a:rPr>
              <a:t></a:t>
            </a:r>
            <a:r>
              <a:rPr sz="2800" u="heavy" spc="25" dirty="0">
                <a:uFill>
                  <a:solidFill>
                    <a:srgbClr val="000000"/>
                  </a:solidFill>
                </a:uFill>
                <a:latin typeface="Times New Roman"/>
                <a:cs typeface="Times New Roman"/>
              </a:rPr>
              <a:t>L</a:t>
            </a:r>
            <a:r>
              <a:rPr sz="3700" u="heavy" spc="-360" dirty="0">
                <a:uFill>
                  <a:solidFill>
                    <a:srgbClr val="000000"/>
                  </a:solidFill>
                </a:uFill>
              </a:rPr>
              <a:t></a:t>
            </a:r>
            <a:r>
              <a:rPr sz="2800" i="1" u="heavy" spc="35" dirty="0">
                <a:uFill>
                  <a:solidFill>
                    <a:srgbClr val="000000"/>
                  </a:solidFill>
                </a:uFill>
                <a:latin typeface="Times New Roman"/>
                <a:cs typeface="Times New Roman"/>
              </a:rPr>
              <a:t>a</a:t>
            </a:r>
            <a:r>
              <a:rPr sz="2800" u="heavy" spc="-5" dirty="0">
                <a:uFill>
                  <a:solidFill>
                    <a:srgbClr val="000000"/>
                  </a:solidFill>
                </a:uFill>
                <a:latin typeface="Times New Roman"/>
                <a:cs typeface="Times New Roman"/>
              </a:rPr>
              <a:t>,</a:t>
            </a:r>
            <a:r>
              <a:rPr sz="2800" u="heavy" spc="-440" dirty="0">
                <a:uFill>
                  <a:solidFill>
                    <a:srgbClr val="000000"/>
                  </a:solidFill>
                </a:uFill>
                <a:latin typeface="Times New Roman"/>
                <a:cs typeface="Times New Roman"/>
              </a:rPr>
              <a:t> </a:t>
            </a:r>
            <a:r>
              <a:rPr sz="2800" i="1" u="heavy" spc="125" dirty="0">
                <a:uFill>
                  <a:solidFill>
                    <a:srgbClr val="000000"/>
                  </a:solidFill>
                </a:uFill>
                <a:latin typeface="Times New Roman"/>
                <a:cs typeface="Times New Roman"/>
              </a:rPr>
              <a:t>b</a:t>
            </a:r>
            <a:r>
              <a:rPr sz="3700" u="heavy" spc="-229" dirty="0">
                <a:uFill>
                  <a:solidFill>
                    <a:srgbClr val="000000"/>
                  </a:solidFill>
                </a:uFill>
              </a:rPr>
              <a:t></a:t>
            </a:r>
            <a:r>
              <a:rPr sz="4200" spc="-7" baseline="-3968" dirty="0"/>
              <a:t></a:t>
            </a:r>
            <a:endParaRPr sz="4200" baseline="-3968">
              <a:latin typeface="Times New Roman"/>
              <a:cs typeface="Times New Roman"/>
            </a:endParaRPr>
          </a:p>
        </p:txBody>
      </p:sp>
      <p:sp>
        <p:nvSpPr>
          <p:cNvPr id="23" name="object 23"/>
          <p:cNvSpPr txBox="1"/>
          <p:nvPr/>
        </p:nvSpPr>
        <p:spPr>
          <a:xfrm>
            <a:off x="5590389" y="2318279"/>
            <a:ext cx="3263265" cy="535305"/>
          </a:xfrm>
          <a:prstGeom prst="rect">
            <a:avLst/>
          </a:prstGeom>
        </p:spPr>
        <p:txBody>
          <a:bodyPr vert="horz" wrap="square" lIns="0" tIns="11430" rIns="0" bIns="0" rtlCol="0">
            <a:spAutoFit/>
          </a:bodyPr>
          <a:lstStyle/>
          <a:p>
            <a:pPr marL="38100">
              <a:lnSpc>
                <a:spcPct val="100000"/>
              </a:lnSpc>
              <a:spcBef>
                <a:spcPts val="90"/>
              </a:spcBef>
            </a:pPr>
            <a:r>
              <a:rPr sz="3750" i="1" spc="15" baseline="-35555" dirty="0">
                <a:latin typeface="Times New Roman"/>
                <a:cs typeface="Times New Roman"/>
              </a:rPr>
              <a:t>u</a:t>
            </a:r>
            <a:r>
              <a:rPr sz="3750" i="1" spc="67" baseline="-35555" dirty="0">
                <a:latin typeface="Times New Roman"/>
                <a:cs typeface="Times New Roman"/>
              </a:rPr>
              <a:t> </a:t>
            </a:r>
            <a:r>
              <a:rPr sz="3750" spc="22" baseline="-35555" dirty="0">
                <a:latin typeface="Symbol"/>
                <a:cs typeface="Symbol"/>
              </a:rPr>
              <a:t></a:t>
            </a:r>
            <a:r>
              <a:rPr sz="3750" spc="195" baseline="-35555" dirty="0">
                <a:latin typeface="Times New Roman"/>
                <a:cs typeface="Times New Roman"/>
              </a:rPr>
              <a:t> </a:t>
            </a:r>
            <a:r>
              <a:rPr sz="2500" u="heavy" spc="-20" dirty="0">
                <a:uFill>
                  <a:solidFill>
                    <a:srgbClr val="000000"/>
                  </a:solidFill>
                </a:uFill>
                <a:latin typeface="Symbol"/>
                <a:cs typeface="Symbol"/>
              </a:rPr>
              <a:t></a:t>
            </a:r>
            <a:r>
              <a:rPr sz="2500" u="heavy" spc="40" dirty="0">
                <a:uFill>
                  <a:solidFill>
                    <a:srgbClr val="000000"/>
                  </a:solidFill>
                </a:uFill>
                <a:latin typeface="Times New Roman"/>
                <a:cs typeface="Times New Roman"/>
              </a:rPr>
              <a:t>L</a:t>
            </a:r>
            <a:r>
              <a:rPr sz="3350" u="heavy" spc="-335" dirty="0">
                <a:uFill>
                  <a:solidFill>
                    <a:srgbClr val="000000"/>
                  </a:solidFill>
                </a:uFill>
                <a:latin typeface="Symbol"/>
                <a:cs typeface="Symbol"/>
              </a:rPr>
              <a:t></a:t>
            </a:r>
            <a:r>
              <a:rPr sz="2500" i="1" u="heavy" spc="45" dirty="0">
                <a:uFill>
                  <a:solidFill>
                    <a:srgbClr val="000000"/>
                  </a:solidFill>
                </a:uFill>
                <a:latin typeface="Times New Roman"/>
                <a:cs typeface="Times New Roman"/>
              </a:rPr>
              <a:t>a</a:t>
            </a:r>
            <a:r>
              <a:rPr sz="2500" u="heavy" spc="5" dirty="0">
                <a:uFill>
                  <a:solidFill>
                    <a:srgbClr val="000000"/>
                  </a:solidFill>
                </a:uFill>
                <a:latin typeface="Times New Roman"/>
                <a:cs typeface="Times New Roman"/>
              </a:rPr>
              <a:t>,</a:t>
            </a:r>
            <a:r>
              <a:rPr sz="2500" u="heavy" spc="-390" dirty="0">
                <a:uFill>
                  <a:solidFill>
                    <a:srgbClr val="000000"/>
                  </a:solidFill>
                </a:uFill>
                <a:latin typeface="Times New Roman"/>
                <a:cs typeface="Times New Roman"/>
              </a:rPr>
              <a:t> </a:t>
            </a:r>
            <a:r>
              <a:rPr sz="2500" i="1" u="heavy" spc="125" dirty="0">
                <a:uFill>
                  <a:solidFill>
                    <a:srgbClr val="000000"/>
                  </a:solidFill>
                </a:uFill>
                <a:latin typeface="Times New Roman"/>
                <a:cs typeface="Times New Roman"/>
              </a:rPr>
              <a:t>b</a:t>
            </a:r>
            <a:r>
              <a:rPr sz="3350" u="heavy" spc="-15" dirty="0">
                <a:uFill>
                  <a:solidFill>
                    <a:srgbClr val="000000"/>
                  </a:solidFill>
                </a:uFill>
                <a:latin typeface="Symbol"/>
                <a:cs typeface="Symbol"/>
              </a:rPr>
              <a:t></a:t>
            </a:r>
            <a:r>
              <a:rPr sz="3750" spc="7" baseline="-35555" dirty="0">
                <a:latin typeface="Times New Roman"/>
                <a:cs typeface="Times New Roman"/>
              </a:rPr>
              <a:t>,</a:t>
            </a:r>
            <a:r>
              <a:rPr sz="3750" spc="-525" baseline="-35555" dirty="0">
                <a:latin typeface="Times New Roman"/>
                <a:cs typeface="Times New Roman"/>
              </a:rPr>
              <a:t> </a:t>
            </a:r>
            <a:r>
              <a:rPr sz="3750" i="1" spc="15" baseline="-35555" dirty="0">
                <a:latin typeface="Times New Roman"/>
                <a:cs typeface="Times New Roman"/>
              </a:rPr>
              <a:t>v</a:t>
            </a:r>
            <a:r>
              <a:rPr sz="3750" i="1" spc="-15" baseline="-35555" dirty="0">
                <a:latin typeface="Times New Roman"/>
                <a:cs typeface="Times New Roman"/>
              </a:rPr>
              <a:t> </a:t>
            </a:r>
            <a:r>
              <a:rPr sz="3750" spc="22" baseline="-35555" dirty="0">
                <a:latin typeface="Symbol"/>
                <a:cs typeface="Symbol"/>
              </a:rPr>
              <a:t></a:t>
            </a:r>
            <a:r>
              <a:rPr sz="3750" spc="195" baseline="-35555" dirty="0">
                <a:latin typeface="Times New Roman"/>
                <a:cs typeface="Times New Roman"/>
              </a:rPr>
              <a:t> </a:t>
            </a:r>
            <a:r>
              <a:rPr sz="2500" u="heavy" spc="-15" dirty="0">
                <a:uFill>
                  <a:solidFill>
                    <a:srgbClr val="000000"/>
                  </a:solidFill>
                </a:uFill>
                <a:latin typeface="Symbol"/>
                <a:cs typeface="Symbol"/>
              </a:rPr>
              <a:t></a:t>
            </a:r>
            <a:r>
              <a:rPr sz="2500" u="heavy" spc="40" dirty="0">
                <a:uFill>
                  <a:solidFill>
                    <a:srgbClr val="000000"/>
                  </a:solidFill>
                </a:uFill>
                <a:latin typeface="Times New Roman"/>
                <a:cs typeface="Times New Roman"/>
              </a:rPr>
              <a:t>L</a:t>
            </a:r>
            <a:r>
              <a:rPr sz="3350" u="heavy" spc="-335" dirty="0">
                <a:uFill>
                  <a:solidFill>
                    <a:srgbClr val="000000"/>
                  </a:solidFill>
                </a:uFill>
                <a:latin typeface="Symbol"/>
                <a:cs typeface="Symbol"/>
              </a:rPr>
              <a:t></a:t>
            </a:r>
            <a:r>
              <a:rPr sz="2500" i="1" u="heavy" spc="45" dirty="0">
                <a:uFill>
                  <a:solidFill>
                    <a:srgbClr val="000000"/>
                  </a:solidFill>
                </a:uFill>
                <a:latin typeface="Times New Roman"/>
                <a:cs typeface="Times New Roman"/>
              </a:rPr>
              <a:t>a</a:t>
            </a:r>
            <a:r>
              <a:rPr sz="2500" u="heavy" spc="5" dirty="0">
                <a:uFill>
                  <a:solidFill>
                    <a:srgbClr val="000000"/>
                  </a:solidFill>
                </a:uFill>
                <a:latin typeface="Times New Roman"/>
                <a:cs typeface="Times New Roman"/>
              </a:rPr>
              <a:t>,</a:t>
            </a:r>
            <a:r>
              <a:rPr sz="2500" u="heavy" spc="-390" dirty="0">
                <a:uFill>
                  <a:solidFill>
                    <a:srgbClr val="000000"/>
                  </a:solidFill>
                </a:uFill>
                <a:latin typeface="Times New Roman"/>
                <a:cs typeface="Times New Roman"/>
              </a:rPr>
              <a:t> </a:t>
            </a:r>
            <a:r>
              <a:rPr sz="2500" i="1" u="heavy" spc="125" dirty="0">
                <a:uFill>
                  <a:solidFill>
                    <a:srgbClr val="000000"/>
                  </a:solidFill>
                </a:uFill>
                <a:latin typeface="Times New Roman"/>
                <a:cs typeface="Times New Roman"/>
              </a:rPr>
              <a:t>b</a:t>
            </a:r>
            <a:r>
              <a:rPr sz="3350" u="heavy" spc="-290" dirty="0">
                <a:uFill>
                  <a:solidFill>
                    <a:srgbClr val="000000"/>
                  </a:solidFill>
                </a:uFill>
                <a:latin typeface="Symbol"/>
                <a:cs typeface="Symbol"/>
              </a:rPr>
              <a:t></a:t>
            </a:r>
            <a:endParaRPr sz="3350">
              <a:latin typeface="Symbol"/>
              <a:cs typeface="Symbol"/>
            </a:endParaRPr>
          </a:p>
        </p:txBody>
      </p:sp>
      <p:sp>
        <p:nvSpPr>
          <p:cNvPr id="24" name="object 24"/>
          <p:cNvSpPr txBox="1"/>
          <p:nvPr/>
        </p:nvSpPr>
        <p:spPr>
          <a:xfrm>
            <a:off x="7484109" y="1388490"/>
            <a:ext cx="1094105"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006FC0"/>
                </a:solidFill>
                <a:latin typeface="Calibri"/>
                <a:cs typeface="Calibri"/>
              </a:rPr>
              <a:t>c</a:t>
            </a:r>
            <a:r>
              <a:rPr sz="2400" spc="-5" dirty="0">
                <a:solidFill>
                  <a:srgbClr val="006FC0"/>
                </a:solidFill>
                <a:latin typeface="Calibri"/>
                <a:cs typeface="Calibri"/>
              </a:rPr>
              <a:t>on</a:t>
            </a:r>
            <a:r>
              <a:rPr sz="2400" spc="-30" dirty="0">
                <a:solidFill>
                  <a:srgbClr val="006FC0"/>
                </a:solidFill>
                <a:latin typeface="Calibri"/>
                <a:cs typeface="Calibri"/>
              </a:rPr>
              <a:t>s</a:t>
            </a:r>
            <a:r>
              <a:rPr sz="2400" spc="-25" dirty="0">
                <a:solidFill>
                  <a:srgbClr val="006FC0"/>
                </a:solidFill>
                <a:latin typeface="Calibri"/>
                <a:cs typeface="Calibri"/>
              </a:rPr>
              <a:t>t</a:t>
            </a:r>
            <a:r>
              <a:rPr sz="2400" dirty="0">
                <a:solidFill>
                  <a:srgbClr val="006FC0"/>
                </a:solidFill>
                <a:latin typeface="Calibri"/>
                <a:cs typeface="Calibri"/>
              </a:rPr>
              <a:t>a</a:t>
            </a:r>
            <a:r>
              <a:rPr sz="2400" spc="-20" dirty="0">
                <a:solidFill>
                  <a:srgbClr val="006FC0"/>
                </a:solidFill>
                <a:latin typeface="Calibri"/>
                <a:cs typeface="Calibri"/>
              </a:rPr>
              <a:t>n</a:t>
            </a:r>
            <a:r>
              <a:rPr sz="2400" dirty="0">
                <a:solidFill>
                  <a:srgbClr val="006FC0"/>
                </a:solidFill>
                <a:latin typeface="Calibri"/>
                <a:cs typeface="Calibri"/>
              </a:rPr>
              <a:t>t</a:t>
            </a:r>
            <a:endParaRPr sz="2400">
              <a:latin typeface="Calibri"/>
              <a:cs typeface="Calibri"/>
            </a:endParaRPr>
          </a:p>
        </p:txBody>
      </p:sp>
      <p:sp>
        <p:nvSpPr>
          <p:cNvPr id="25" name="object 25"/>
          <p:cNvSpPr txBox="1"/>
          <p:nvPr/>
        </p:nvSpPr>
        <p:spPr>
          <a:xfrm>
            <a:off x="649325" y="5694984"/>
            <a:ext cx="7891780" cy="989330"/>
          </a:xfrm>
          <a:prstGeom prst="rect">
            <a:avLst/>
          </a:prstGeom>
        </p:spPr>
        <p:txBody>
          <a:bodyPr vert="horz" wrap="square" lIns="0" tIns="128905" rIns="0" bIns="0" rtlCol="0">
            <a:spAutoFit/>
          </a:bodyPr>
          <a:lstStyle/>
          <a:p>
            <a:pPr marL="12700">
              <a:lnSpc>
                <a:spcPct val="100000"/>
              </a:lnSpc>
              <a:spcBef>
                <a:spcPts val="1015"/>
              </a:spcBef>
            </a:pPr>
            <a:r>
              <a:rPr sz="2400" spc="-5" dirty="0">
                <a:latin typeface="Calibri"/>
                <a:cs typeface="Calibri"/>
              </a:rPr>
              <a:t>Not </a:t>
            </a:r>
            <a:r>
              <a:rPr sz="2400" spc="-10" dirty="0">
                <a:latin typeface="Calibri"/>
                <a:cs typeface="Calibri"/>
              </a:rPr>
              <a:t>satisfied</a:t>
            </a:r>
            <a:r>
              <a:rPr sz="2400" spc="-5" dirty="0">
                <a:latin typeface="Calibri"/>
                <a:cs typeface="Calibri"/>
              </a:rPr>
              <a:t> </a:t>
            </a:r>
            <a:r>
              <a:rPr sz="2400" dirty="0">
                <a:latin typeface="Calibri"/>
                <a:cs typeface="Calibri"/>
              </a:rPr>
              <a:t>if the </a:t>
            </a:r>
            <a:r>
              <a:rPr sz="2400" spc="-15" dirty="0">
                <a:latin typeface="Calibri"/>
                <a:cs typeface="Calibri"/>
              </a:rPr>
              <a:t>red</a:t>
            </a:r>
            <a:r>
              <a:rPr sz="2400" spc="-5" dirty="0">
                <a:latin typeface="Calibri"/>
                <a:cs typeface="Calibri"/>
              </a:rPr>
              <a:t> circle</a:t>
            </a:r>
            <a:r>
              <a:rPr sz="2400" spc="-20" dirty="0">
                <a:latin typeface="Calibri"/>
                <a:cs typeface="Calibri"/>
              </a:rPr>
              <a:t> </a:t>
            </a:r>
            <a:r>
              <a:rPr sz="2400" spc="-5" dirty="0">
                <a:latin typeface="Calibri"/>
                <a:cs typeface="Calibri"/>
              </a:rPr>
              <a:t>(learning</a:t>
            </a:r>
            <a:r>
              <a:rPr sz="2400" spc="-15" dirty="0">
                <a:latin typeface="Calibri"/>
                <a:cs typeface="Calibri"/>
              </a:rPr>
              <a:t> </a:t>
            </a:r>
            <a:r>
              <a:rPr sz="2400" spc="-20" dirty="0">
                <a:latin typeface="Calibri"/>
                <a:cs typeface="Calibri"/>
              </a:rPr>
              <a:t>rate) </a:t>
            </a:r>
            <a:r>
              <a:rPr sz="2400" dirty="0">
                <a:latin typeface="Calibri"/>
                <a:cs typeface="Calibri"/>
              </a:rPr>
              <a:t>is</a:t>
            </a:r>
            <a:r>
              <a:rPr sz="2400" spc="-5" dirty="0">
                <a:latin typeface="Calibri"/>
                <a:cs typeface="Calibri"/>
              </a:rPr>
              <a:t> </a:t>
            </a:r>
            <a:r>
              <a:rPr sz="2400" spc="-10" dirty="0">
                <a:latin typeface="Calibri"/>
                <a:cs typeface="Calibri"/>
              </a:rPr>
              <a:t>not</a:t>
            </a:r>
            <a:r>
              <a:rPr sz="2400" dirty="0">
                <a:latin typeface="Calibri"/>
                <a:cs typeface="Calibri"/>
              </a:rPr>
              <a:t> </a:t>
            </a:r>
            <a:r>
              <a:rPr sz="2400" spc="-5" dirty="0">
                <a:latin typeface="Calibri"/>
                <a:cs typeface="Calibri"/>
              </a:rPr>
              <a:t>small</a:t>
            </a:r>
            <a:r>
              <a:rPr sz="2400" spc="-25" dirty="0">
                <a:latin typeface="Calibri"/>
                <a:cs typeface="Calibri"/>
              </a:rPr>
              <a:t> </a:t>
            </a:r>
            <a:r>
              <a:rPr sz="2400" dirty="0">
                <a:latin typeface="Calibri"/>
                <a:cs typeface="Calibri"/>
              </a:rPr>
              <a:t>enough</a:t>
            </a:r>
            <a:endParaRPr sz="2400">
              <a:latin typeface="Calibri"/>
              <a:cs typeface="Calibri"/>
            </a:endParaRPr>
          </a:p>
          <a:p>
            <a:pPr marL="12700">
              <a:lnSpc>
                <a:spcPct val="100000"/>
              </a:lnSpc>
              <a:spcBef>
                <a:spcPts val="910"/>
              </a:spcBef>
            </a:pPr>
            <a:r>
              <a:rPr sz="2400" spc="-65" dirty="0">
                <a:latin typeface="Calibri"/>
                <a:cs typeface="Calibri"/>
              </a:rPr>
              <a:t>You</a:t>
            </a:r>
            <a:r>
              <a:rPr sz="2400" spc="-15" dirty="0">
                <a:latin typeface="Calibri"/>
                <a:cs typeface="Calibri"/>
              </a:rPr>
              <a:t> </a:t>
            </a:r>
            <a:r>
              <a:rPr sz="2400" spc="-5" dirty="0">
                <a:latin typeface="Calibri"/>
                <a:cs typeface="Calibri"/>
              </a:rPr>
              <a:t>can</a:t>
            </a:r>
            <a:r>
              <a:rPr sz="2400" spc="-10" dirty="0">
                <a:latin typeface="Calibri"/>
                <a:cs typeface="Calibri"/>
              </a:rPr>
              <a:t> </a:t>
            </a:r>
            <a:r>
              <a:rPr sz="2400" spc="-5" dirty="0">
                <a:latin typeface="Calibri"/>
                <a:cs typeface="Calibri"/>
              </a:rPr>
              <a:t>consider</a:t>
            </a:r>
            <a:r>
              <a:rPr sz="2400" dirty="0">
                <a:latin typeface="Calibri"/>
                <a:cs typeface="Calibri"/>
              </a:rPr>
              <a:t> the</a:t>
            </a:r>
            <a:r>
              <a:rPr sz="2400" spc="-20" dirty="0">
                <a:latin typeface="Calibri"/>
                <a:cs typeface="Calibri"/>
              </a:rPr>
              <a:t> </a:t>
            </a:r>
            <a:r>
              <a:rPr sz="2400" spc="-10" dirty="0">
                <a:latin typeface="Calibri"/>
                <a:cs typeface="Calibri"/>
              </a:rPr>
              <a:t>second order</a:t>
            </a:r>
            <a:r>
              <a:rPr sz="2400" spc="-5" dirty="0">
                <a:latin typeface="Calibri"/>
                <a:cs typeface="Calibri"/>
              </a:rPr>
              <a:t> term,</a:t>
            </a:r>
            <a:r>
              <a:rPr sz="2400" spc="-30" dirty="0">
                <a:latin typeface="Calibri"/>
                <a:cs typeface="Calibri"/>
              </a:rPr>
              <a:t> </a:t>
            </a:r>
            <a:r>
              <a:rPr sz="2400" spc="5" dirty="0">
                <a:latin typeface="Calibri"/>
                <a:cs typeface="Calibri"/>
              </a:rPr>
              <a:t>e.g.</a:t>
            </a:r>
            <a:r>
              <a:rPr sz="2400" spc="-15" dirty="0">
                <a:latin typeface="Calibri"/>
                <a:cs typeface="Calibri"/>
              </a:rPr>
              <a:t> </a:t>
            </a:r>
            <a:r>
              <a:rPr sz="2400" spc="-25" dirty="0">
                <a:latin typeface="Calibri"/>
                <a:cs typeface="Calibri"/>
              </a:rPr>
              <a:t>Newton’s</a:t>
            </a:r>
            <a:r>
              <a:rPr sz="2400" spc="-10" dirty="0">
                <a:latin typeface="Calibri"/>
                <a:cs typeface="Calibri"/>
              </a:rPr>
              <a:t> </a:t>
            </a:r>
            <a:r>
              <a:rPr sz="2400" spc="-5" dirty="0">
                <a:latin typeface="Calibri"/>
                <a:cs typeface="Calibri"/>
              </a:rPr>
              <a:t>method.</a:t>
            </a:r>
            <a:endParaRPr sz="2400">
              <a:latin typeface="Calibri"/>
              <a:cs typeface="Calibri"/>
            </a:endParaRPr>
          </a:p>
        </p:txBody>
      </p:sp>
      <p:grpSp>
        <p:nvGrpSpPr>
          <p:cNvPr id="26" name="object 26"/>
          <p:cNvGrpSpPr/>
          <p:nvPr/>
        </p:nvGrpSpPr>
        <p:grpSpPr>
          <a:xfrm>
            <a:off x="96010" y="2677667"/>
            <a:ext cx="539750" cy="3306445"/>
            <a:chOff x="96010" y="2677667"/>
            <a:chExt cx="539750" cy="3306445"/>
          </a:xfrm>
        </p:grpSpPr>
        <p:sp>
          <p:nvSpPr>
            <p:cNvPr id="27" name="object 27"/>
            <p:cNvSpPr/>
            <p:nvPr/>
          </p:nvSpPr>
          <p:spPr>
            <a:xfrm>
              <a:off x="102106" y="4256785"/>
              <a:ext cx="527685" cy="1720850"/>
            </a:xfrm>
            <a:custGeom>
              <a:avLst/>
              <a:gdLst/>
              <a:ahLst/>
              <a:cxnLst/>
              <a:rect l="l" t="t" r="r" b="b"/>
              <a:pathLst>
                <a:path w="527685" h="1720850">
                  <a:moveTo>
                    <a:pt x="1" y="0"/>
                  </a:moveTo>
                  <a:lnTo>
                    <a:pt x="0" y="131699"/>
                  </a:lnTo>
                  <a:lnTo>
                    <a:pt x="445" y="196647"/>
                  </a:lnTo>
                  <a:lnTo>
                    <a:pt x="1771" y="261036"/>
                  </a:lnTo>
                  <a:lnTo>
                    <a:pt x="3963" y="324805"/>
                  </a:lnTo>
                  <a:lnTo>
                    <a:pt x="7004" y="387895"/>
                  </a:lnTo>
                  <a:lnTo>
                    <a:pt x="10880" y="450247"/>
                  </a:lnTo>
                  <a:lnTo>
                    <a:pt x="15575" y="511801"/>
                  </a:lnTo>
                  <a:lnTo>
                    <a:pt x="21074" y="572498"/>
                  </a:lnTo>
                  <a:lnTo>
                    <a:pt x="27360" y="632278"/>
                  </a:lnTo>
                  <a:lnTo>
                    <a:pt x="34420" y="691081"/>
                  </a:lnTo>
                  <a:lnTo>
                    <a:pt x="42236" y="748848"/>
                  </a:lnTo>
                  <a:lnTo>
                    <a:pt x="50794" y="805521"/>
                  </a:lnTo>
                  <a:lnTo>
                    <a:pt x="60079" y="861038"/>
                  </a:lnTo>
                  <a:lnTo>
                    <a:pt x="70074" y="915341"/>
                  </a:lnTo>
                  <a:lnTo>
                    <a:pt x="80765" y="968370"/>
                  </a:lnTo>
                  <a:lnTo>
                    <a:pt x="92136" y="1020066"/>
                  </a:lnTo>
                  <a:lnTo>
                    <a:pt x="104171" y="1070369"/>
                  </a:lnTo>
                  <a:lnTo>
                    <a:pt x="116855" y="1119219"/>
                  </a:lnTo>
                  <a:lnTo>
                    <a:pt x="130173" y="1166558"/>
                  </a:lnTo>
                  <a:lnTo>
                    <a:pt x="144110" y="1212326"/>
                  </a:lnTo>
                  <a:lnTo>
                    <a:pt x="158649" y="1256463"/>
                  </a:lnTo>
                  <a:lnTo>
                    <a:pt x="173775" y="1298909"/>
                  </a:lnTo>
                  <a:lnTo>
                    <a:pt x="189473" y="1339606"/>
                  </a:lnTo>
                  <a:lnTo>
                    <a:pt x="205728" y="1378493"/>
                  </a:lnTo>
                  <a:lnTo>
                    <a:pt x="222523" y="1415512"/>
                  </a:lnTo>
                  <a:lnTo>
                    <a:pt x="239844" y="1450603"/>
                  </a:lnTo>
                  <a:lnTo>
                    <a:pt x="276001" y="1514761"/>
                  </a:lnTo>
                  <a:lnTo>
                    <a:pt x="314075" y="1570493"/>
                  </a:lnTo>
                  <a:lnTo>
                    <a:pt x="353942" y="1617321"/>
                  </a:lnTo>
                  <a:lnTo>
                    <a:pt x="395479" y="1654771"/>
                  </a:lnTo>
                  <a:lnTo>
                    <a:pt x="395479" y="1720684"/>
                  </a:lnTo>
                  <a:lnTo>
                    <a:pt x="527305" y="1638808"/>
                  </a:lnTo>
                  <a:lnTo>
                    <a:pt x="395479" y="1457032"/>
                  </a:lnTo>
                  <a:lnTo>
                    <a:pt x="395479" y="1522945"/>
                  </a:lnTo>
                  <a:lnTo>
                    <a:pt x="374509" y="1505422"/>
                  </a:lnTo>
                  <a:lnTo>
                    <a:pt x="333792" y="1463224"/>
                  </a:lnTo>
                  <a:lnTo>
                    <a:pt x="294806" y="1411884"/>
                  </a:lnTo>
                  <a:lnTo>
                    <a:pt x="257676" y="1351881"/>
                  </a:lnTo>
                  <a:lnTo>
                    <a:pt x="222524" y="1283689"/>
                  </a:lnTo>
                  <a:lnTo>
                    <a:pt x="205728" y="1246671"/>
                  </a:lnTo>
                  <a:lnTo>
                    <a:pt x="189473" y="1207785"/>
                  </a:lnTo>
                  <a:lnTo>
                    <a:pt x="173775" y="1167089"/>
                  </a:lnTo>
                  <a:lnTo>
                    <a:pt x="158649" y="1124644"/>
                  </a:lnTo>
                  <a:lnTo>
                    <a:pt x="144110" y="1080509"/>
                  </a:lnTo>
                  <a:lnTo>
                    <a:pt x="130174" y="1034744"/>
                  </a:lnTo>
                  <a:lnTo>
                    <a:pt x="116856" y="987408"/>
                  </a:lnTo>
                  <a:lnTo>
                    <a:pt x="104172" y="938560"/>
                  </a:lnTo>
                  <a:lnTo>
                    <a:pt x="92136" y="888260"/>
                  </a:lnTo>
                  <a:lnTo>
                    <a:pt x="80766" y="836568"/>
                  </a:lnTo>
                  <a:lnTo>
                    <a:pt x="70075" y="783543"/>
                  </a:lnTo>
                  <a:lnTo>
                    <a:pt x="60080" y="729245"/>
                  </a:lnTo>
                  <a:lnTo>
                    <a:pt x="50795" y="673732"/>
                  </a:lnTo>
                  <a:lnTo>
                    <a:pt x="42237" y="617065"/>
                  </a:lnTo>
                  <a:lnTo>
                    <a:pt x="34421" y="559304"/>
                  </a:lnTo>
                  <a:lnTo>
                    <a:pt x="27361" y="500507"/>
                  </a:lnTo>
                  <a:lnTo>
                    <a:pt x="21075" y="440734"/>
                  </a:lnTo>
                  <a:lnTo>
                    <a:pt x="15576" y="380045"/>
                  </a:lnTo>
                  <a:lnTo>
                    <a:pt x="10882" y="318499"/>
                  </a:lnTo>
                  <a:lnTo>
                    <a:pt x="7006" y="256155"/>
                  </a:lnTo>
                  <a:lnTo>
                    <a:pt x="3964" y="193074"/>
                  </a:lnTo>
                  <a:lnTo>
                    <a:pt x="1773" y="129315"/>
                  </a:lnTo>
                  <a:lnTo>
                    <a:pt x="446" y="64937"/>
                  </a:lnTo>
                  <a:lnTo>
                    <a:pt x="1" y="0"/>
                  </a:lnTo>
                  <a:close/>
                </a:path>
              </a:pathLst>
            </a:custGeom>
            <a:solidFill>
              <a:srgbClr val="FFC000"/>
            </a:solidFill>
          </p:spPr>
          <p:txBody>
            <a:bodyPr wrap="square" lIns="0" tIns="0" rIns="0" bIns="0" rtlCol="0"/>
            <a:lstStyle/>
            <a:p>
              <a:endParaRPr/>
            </a:p>
          </p:txBody>
        </p:sp>
        <p:sp>
          <p:nvSpPr>
            <p:cNvPr id="28" name="object 28"/>
            <p:cNvSpPr/>
            <p:nvPr/>
          </p:nvSpPr>
          <p:spPr>
            <a:xfrm>
              <a:off x="102099" y="2683763"/>
              <a:ext cx="527685" cy="1638935"/>
            </a:xfrm>
            <a:custGeom>
              <a:avLst/>
              <a:gdLst/>
              <a:ahLst/>
              <a:cxnLst/>
              <a:rect l="l" t="t" r="r" b="b"/>
              <a:pathLst>
                <a:path w="527685" h="1638935">
                  <a:moveTo>
                    <a:pt x="527312" y="0"/>
                  </a:moveTo>
                  <a:lnTo>
                    <a:pt x="519946" y="0"/>
                  </a:lnTo>
                  <a:lnTo>
                    <a:pt x="512580" y="508"/>
                  </a:lnTo>
                  <a:lnTo>
                    <a:pt x="459836" y="12859"/>
                  </a:lnTo>
                  <a:lnTo>
                    <a:pt x="415691" y="35407"/>
                  </a:lnTo>
                  <a:lnTo>
                    <a:pt x="372929" y="68551"/>
                  </a:lnTo>
                  <a:lnTo>
                    <a:pt x="331701" y="111799"/>
                  </a:lnTo>
                  <a:lnTo>
                    <a:pt x="292160" y="164659"/>
                  </a:lnTo>
                  <a:lnTo>
                    <a:pt x="254456" y="226641"/>
                  </a:lnTo>
                  <a:lnTo>
                    <a:pt x="236341" y="260899"/>
                  </a:lnTo>
                  <a:lnTo>
                    <a:pt x="218742" y="297253"/>
                  </a:lnTo>
                  <a:lnTo>
                    <a:pt x="201678" y="335642"/>
                  </a:lnTo>
                  <a:lnTo>
                    <a:pt x="185168" y="376005"/>
                  </a:lnTo>
                  <a:lnTo>
                    <a:pt x="169231" y="418279"/>
                  </a:lnTo>
                  <a:lnTo>
                    <a:pt x="153886" y="462403"/>
                  </a:lnTo>
                  <a:lnTo>
                    <a:pt x="139153" y="508317"/>
                  </a:lnTo>
                  <a:lnTo>
                    <a:pt x="125049" y="555958"/>
                  </a:lnTo>
                  <a:lnTo>
                    <a:pt x="111593" y="605266"/>
                  </a:lnTo>
                  <a:lnTo>
                    <a:pt x="98806" y="656179"/>
                  </a:lnTo>
                  <a:lnTo>
                    <a:pt x="86705" y="708635"/>
                  </a:lnTo>
                  <a:lnTo>
                    <a:pt x="75310" y="762573"/>
                  </a:lnTo>
                  <a:lnTo>
                    <a:pt x="64639" y="817932"/>
                  </a:lnTo>
                  <a:lnTo>
                    <a:pt x="54712" y="874650"/>
                  </a:lnTo>
                  <a:lnTo>
                    <a:pt x="45547" y="932665"/>
                  </a:lnTo>
                  <a:lnTo>
                    <a:pt x="37164" y="991918"/>
                  </a:lnTo>
                  <a:lnTo>
                    <a:pt x="29581" y="1052345"/>
                  </a:lnTo>
                  <a:lnTo>
                    <a:pt x="22817" y="1113886"/>
                  </a:lnTo>
                  <a:lnTo>
                    <a:pt x="16891" y="1176479"/>
                  </a:lnTo>
                  <a:lnTo>
                    <a:pt x="11823" y="1240063"/>
                  </a:lnTo>
                  <a:lnTo>
                    <a:pt x="7630" y="1304576"/>
                  </a:lnTo>
                  <a:lnTo>
                    <a:pt x="4333" y="1369958"/>
                  </a:lnTo>
                  <a:lnTo>
                    <a:pt x="1949" y="1436145"/>
                  </a:lnTo>
                  <a:lnTo>
                    <a:pt x="498" y="1503079"/>
                  </a:lnTo>
                  <a:lnTo>
                    <a:pt x="0" y="1570695"/>
                  </a:lnTo>
                  <a:lnTo>
                    <a:pt x="471" y="1638935"/>
                  </a:lnTo>
                  <a:lnTo>
                    <a:pt x="1965" y="1569157"/>
                  </a:lnTo>
                  <a:lnTo>
                    <a:pt x="4458" y="1500265"/>
                  </a:lnTo>
                  <a:lnTo>
                    <a:pt x="7928" y="1432320"/>
                  </a:lnTo>
                  <a:lnTo>
                    <a:pt x="12353" y="1365386"/>
                  </a:lnTo>
                  <a:lnTo>
                    <a:pt x="17712" y="1299525"/>
                  </a:lnTo>
                  <a:lnTo>
                    <a:pt x="23982" y="1234800"/>
                  </a:lnTo>
                  <a:lnTo>
                    <a:pt x="31141" y="1171273"/>
                  </a:lnTo>
                  <a:lnTo>
                    <a:pt x="39169" y="1109007"/>
                  </a:lnTo>
                  <a:lnTo>
                    <a:pt x="48042" y="1048065"/>
                  </a:lnTo>
                  <a:lnTo>
                    <a:pt x="57739" y="988509"/>
                  </a:lnTo>
                  <a:lnTo>
                    <a:pt x="68238" y="930402"/>
                  </a:lnTo>
                  <a:lnTo>
                    <a:pt x="79517" y="873807"/>
                  </a:lnTo>
                  <a:lnTo>
                    <a:pt x="91555" y="818785"/>
                  </a:lnTo>
                  <a:lnTo>
                    <a:pt x="104328" y="765401"/>
                  </a:lnTo>
                  <a:lnTo>
                    <a:pt x="117816" y="713716"/>
                  </a:lnTo>
                  <a:lnTo>
                    <a:pt x="131997" y="663793"/>
                  </a:lnTo>
                  <a:lnTo>
                    <a:pt x="146848" y="615694"/>
                  </a:lnTo>
                  <a:lnTo>
                    <a:pt x="162348" y="569483"/>
                  </a:lnTo>
                  <a:lnTo>
                    <a:pt x="178475" y="525222"/>
                  </a:lnTo>
                  <a:lnTo>
                    <a:pt x="195206" y="482974"/>
                  </a:lnTo>
                  <a:lnTo>
                    <a:pt x="212521" y="442801"/>
                  </a:lnTo>
                  <a:lnTo>
                    <a:pt x="230396" y="404766"/>
                  </a:lnTo>
                  <a:lnTo>
                    <a:pt x="248811" y="368931"/>
                  </a:lnTo>
                  <a:lnTo>
                    <a:pt x="267744" y="335359"/>
                  </a:lnTo>
                  <a:lnTo>
                    <a:pt x="307073" y="275256"/>
                  </a:lnTo>
                  <a:lnTo>
                    <a:pt x="348208" y="224957"/>
                  </a:lnTo>
                  <a:lnTo>
                    <a:pt x="390975" y="184964"/>
                  </a:lnTo>
                  <a:lnTo>
                    <a:pt x="435198" y="155777"/>
                  </a:lnTo>
                  <a:lnTo>
                    <a:pt x="480702" y="137897"/>
                  </a:lnTo>
                  <a:lnTo>
                    <a:pt x="527312" y="131825"/>
                  </a:lnTo>
                  <a:lnTo>
                    <a:pt x="527312" y="0"/>
                  </a:lnTo>
                  <a:close/>
                </a:path>
              </a:pathLst>
            </a:custGeom>
            <a:solidFill>
              <a:srgbClr val="CD9A00"/>
            </a:solidFill>
          </p:spPr>
          <p:txBody>
            <a:bodyPr wrap="square" lIns="0" tIns="0" rIns="0" bIns="0" rtlCol="0"/>
            <a:lstStyle/>
            <a:p>
              <a:endParaRPr/>
            </a:p>
          </p:txBody>
        </p:sp>
        <p:sp>
          <p:nvSpPr>
            <p:cNvPr id="29" name="object 29"/>
            <p:cNvSpPr/>
            <p:nvPr/>
          </p:nvSpPr>
          <p:spPr>
            <a:xfrm>
              <a:off x="102106" y="2683763"/>
              <a:ext cx="527685" cy="3293745"/>
            </a:xfrm>
            <a:custGeom>
              <a:avLst/>
              <a:gdLst/>
              <a:ahLst/>
              <a:cxnLst/>
              <a:rect l="l" t="t" r="r" b="b"/>
              <a:pathLst>
                <a:path w="527685" h="3293745">
                  <a:moveTo>
                    <a:pt x="1" y="1573022"/>
                  </a:moveTo>
                  <a:lnTo>
                    <a:pt x="446" y="1637959"/>
                  </a:lnTo>
                  <a:lnTo>
                    <a:pt x="1773" y="1702337"/>
                  </a:lnTo>
                  <a:lnTo>
                    <a:pt x="3964" y="1766096"/>
                  </a:lnTo>
                  <a:lnTo>
                    <a:pt x="7006" y="1829177"/>
                  </a:lnTo>
                  <a:lnTo>
                    <a:pt x="10882" y="1891521"/>
                  </a:lnTo>
                  <a:lnTo>
                    <a:pt x="15576" y="1953067"/>
                  </a:lnTo>
                  <a:lnTo>
                    <a:pt x="21075" y="2013756"/>
                  </a:lnTo>
                  <a:lnTo>
                    <a:pt x="27361" y="2073529"/>
                  </a:lnTo>
                  <a:lnTo>
                    <a:pt x="34421" y="2132326"/>
                  </a:lnTo>
                  <a:lnTo>
                    <a:pt x="42237" y="2190087"/>
                  </a:lnTo>
                  <a:lnTo>
                    <a:pt x="50795" y="2246754"/>
                  </a:lnTo>
                  <a:lnTo>
                    <a:pt x="60080" y="2302267"/>
                  </a:lnTo>
                  <a:lnTo>
                    <a:pt x="70075" y="2356565"/>
                  </a:lnTo>
                  <a:lnTo>
                    <a:pt x="80766" y="2409590"/>
                  </a:lnTo>
                  <a:lnTo>
                    <a:pt x="92136" y="2461282"/>
                  </a:lnTo>
                  <a:lnTo>
                    <a:pt x="104172" y="2511582"/>
                  </a:lnTo>
                  <a:lnTo>
                    <a:pt x="116856" y="2560430"/>
                  </a:lnTo>
                  <a:lnTo>
                    <a:pt x="130174" y="2607766"/>
                  </a:lnTo>
                  <a:lnTo>
                    <a:pt x="144110" y="2653531"/>
                  </a:lnTo>
                  <a:lnTo>
                    <a:pt x="158649" y="2697666"/>
                  </a:lnTo>
                  <a:lnTo>
                    <a:pt x="173775" y="2740111"/>
                  </a:lnTo>
                  <a:lnTo>
                    <a:pt x="189473" y="2780807"/>
                  </a:lnTo>
                  <a:lnTo>
                    <a:pt x="205728" y="2819693"/>
                  </a:lnTo>
                  <a:lnTo>
                    <a:pt x="222524" y="2856711"/>
                  </a:lnTo>
                  <a:lnTo>
                    <a:pt x="239845" y="2891800"/>
                  </a:lnTo>
                  <a:lnTo>
                    <a:pt x="276002" y="2955958"/>
                  </a:lnTo>
                  <a:lnTo>
                    <a:pt x="314075" y="3011689"/>
                  </a:lnTo>
                  <a:lnTo>
                    <a:pt x="353942" y="3058517"/>
                  </a:lnTo>
                  <a:lnTo>
                    <a:pt x="395479" y="3095967"/>
                  </a:lnTo>
                  <a:lnTo>
                    <a:pt x="395479" y="3030054"/>
                  </a:lnTo>
                  <a:lnTo>
                    <a:pt x="527305" y="3211830"/>
                  </a:lnTo>
                  <a:lnTo>
                    <a:pt x="395479" y="3293706"/>
                  </a:lnTo>
                  <a:lnTo>
                    <a:pt x="395479" y="3227793"/>
                  </a:lnTo>
                  <a:lnTo>
                    <a:pt x="374509" y="3210270"/>
                  </a:lnTo>
                  <a:lnTo>
                    <a:pt x="333792" y="3168072"/>
                  </a:lnTo>
                  <a:lnTo>
                    <a:pt x="294806" y="3116732"/>
                  </a:lnTo>
                  <a:lnTo>
                    <a:pt x="257676" y="3056727"/>
                  </a:lnTo>
                  <a:lnTo>
                    <a:pt x="222523" y="2988534"/>
                  </a:lnTo>
                  <a:lnTo>
                    <a:pt x="205728" y="2951515"/>
                  </a:lnTo>
                  <a:lnTo>
                    <a:pt x="189473" y="2912628"/>
                  </a:lnTo>
                  <a:lnTo>
                    <a:pt x="173775" y="2871931"/>
                  </a:lnTo>
                  <a:lnTo>
                    <a:pt x="158649" y="2829485"/>
                  </a:lnTo>
                  <a:lnTo>
                    <a:pt x="144110" y="2785348"/>
                  </a:lnTo>
                  <a:lnTo>
                    <a:pt x="130173" y="2739580"/>
                  </a:lnTo>
                  <a:lnTo>
                    <a:pt x="116855" y="2692241"/>
                  </a:lnTo>
                  <a:lnTo>
                    <a:pt x="104171" y="2643391"/>
                  </a:lnTo>
                  <a:lnTo>
                    <a:pt x="92136" y="2593088"/>
                  </a:lnTo>
                  <a:lnTo>
                    <a:pt x="80765" y="2541392"/>
                  </a:lnTo>
                  <a:lnTo>
                    <a:pt x="70074" y="2488363"/>
                  </a:lnTo>
                  <a:lnTo>
                    <a:pt x="60079" y="2434060"/>
                  </a:lnTo>
                  <a:lnTo>
                    <a:pt x="50794" y="2378543"/>
                  </a:lnTo>
                  <a:lnTo>
                    <a:pt x="42236" y="2321870"/>
                  </a:lnTo>
                  <a:lnTo>
                    <a:pt x="34420" y="2264103"/>
                  </a:lnTo>
                  <a:lnTo>
                    <a:pt x="27360" y="2205300"/>
                  </a:lnTo>
                  <a:lnTo>
                    <a:pt x="21074" y="2145520"/>
                  </a:lnTo>
                  <a:lnTo>
                    <a:pt x="15575" y="2084823"/>
                  </a:lnTo>
                  <a:lnTo>
                    <a:pt x="10880" y="2023269"/>
                  </a:lnTo>
                  <a:lnTo>
                    <a:pt x="7004" y="1960917"/>
                  </a:lnTo>
                  <a:lnTo>
                    <a:pt x="3963" y="1897827"/>
                  </a:lnTo>
                  <a:lnTo>
                    <a:pt x="1771" y="1834058"/>
                  </a:lnTo>
                  <a:lnTo>
                    <a:pt x="445" y="1769669"/>
                  </a:lnTo>
                  <a:lnTo>
                    <a:pt x="0" y="1704721"/>
                  </a:lnTo>
                  <a:lnTo>
                    <a:pt x="1" y="1573022"/>
                  </a:lnTo>
                  <a:lnTo>
                    <a:pt x="515" y="1502949"/>
                  </a:lnTo>
                  <a:lnTo>
                    <a:pt x="2042" y="1433662"/>
                  </a:lnTo>
                  <a:lnTo>
                    <a:pt x="4560" y="1365224"/>
                  </a:lnTo>
                  <a:lnTo>
                    <a:pt x="8050" y="1297699"/>
                  </a:lnTo>
                  <a:lnTo>
                    <a:pt x="12488" y="1231151"/>
                  </a:lnTo>
                  <a:lnTo>
                    <a:pt x="17854" y="1165644"/>
                  </a:lnTo>
                  <a:lnTo>
                    <a:pt x="24125" y="1101242"/>
                  </a:lnTo>
                  <a:lnTo>
                    <a:pt x="31282" y="1038009"/>
                  </a:lnTo>
                  <a:lnTo>
                    <a:pt x="39301" y="976009"/>
                  </a:lnTo>
                  <a:lnTo>
                    <a:pt x="48163" y="915305"/>
                  </a:lnTo>
                  <a:lnTo>
                    <a:pt x="57845" y="855962"/>
                  </a:lnTo>
                  <a:lnTo>
                    <a:pt x="68325" y="798043"/>
                  </a:lnTo>
                  <a:lnTo>
                    <a:pt x="79584" y="741613"/>
                  </a:lnTo>
                  <a:lnTo>
                    <a:pt x="91598" y="686735"/>
                  </a:lnTo>
                  <a:lnTo>
                    <a:pt x="104347" y="633473"/>
                  </a:lnTo>
                  <a:lnTo>
                    <a:pt x="117809" y="581892"/>
                  </a:lnTo>
                  <a:lnTo>
                    <a:pt x="131963" y="532054"/>
                  </a:lnTo>
                  <a:lnTo>
                    <a:pt x="146787" y="484025"/>
                  </a:lnTo>
                  <a:lnTo>
                    <a:pt x="162260" y="437867"/>
                  </a:lnTo>
                  <a:lnTo>
                    <a:pt x="178361" y="393645"/>
                  </a:lnTo>
                  <a:lnTo>
                    <a:pt x="195067" y="351423"/>
                  </a:lnTo>
                  <a:lnTo>
                    <a:pt x="212359" y="311265"/>
                  </a:lnTo>
                  <a:lnTo>
                    <a:pt x="230213" y="273235"/>
                  </a:lnTo>
                  <a:lnTo>
                    <a:pt x="248609" y="237395"/>
                  </a:lnTo>
                  <a:lnTo>
                    <a:pt x="267526" y="203812"/>
                  </a:lnTo>
                  <a:lnTo>
                    <a:pt x="306834" y="143666"/>
                  </a:lnTo>
                  <a:lnTo>
                    <a:pt x="347966" y="93310"/>
                  </a:lnTo>
                  <a:lnTo>
                    <a:pt x="390750" y="53254"/>
                  </a:lnTo>
                  <a:lnTo>
                    <a:pt x="435016" y="24009"/>
                  </a:lnTo>
                  <a:lnTo>
                    <a:pt x="480591" y="6087"/>
                  </a:lnTo>
                  <a:lnTo>
                    <a:pt x="527305" y="0"/>
                  </a:lnTo>
                  <a:lnTo>
                    <a:pt x="527305" y="131825"/>
                  </a:lnTo>
                  <a:lnTo>
                    <a:pt x="503873" y="133354"/>
                  </a:lnTo>
                  <a:lnTo>
                    <a:pt x="480695" y="137897"/>
                  </a:lnTo>
                  <a:lnTo>
                    <a:pt x="435191" y="155777"/>
                  </a:lnTo>
                  <a:lnTo>
                    <a:pt x="390968" y="184964"/>
                  </a:lnTo>
                  <a:lnTo>
                    <a:pt x="348201" y="224957"/>
                  </a:lnTo>
                  <a:lnTo>
                    <a:pt x="307066" y="275256"/>
                  </a:lnTo>
                  <a:lnTo>
                    <a:pt x="267737" y="335359"/>
                  </a:lnTo>
                  <a:lnTo>
                    <a:pt x="248804" y="368931"/>
                  </a:lnTo>
                  <a:lnTo>
                    <a:pt x="230390" y="404766"/>
                  </a:lnTo>
                  <a:lnTo>
                    <a:pt x="212514" y="442801"/>
                  </a:lnTo>
                  <a:lnTo>
                    <a:pt x="195199" y="482974"/>
                  </a:lnTo>
                  <a:lnTo>
                    <a:pt x="178468" y="525222"/>
                  </a:lnTo>
                  <a:lnTo>
                    <a:pt x="162341" y="569483"/>
                  </a:lnTo>
                  <a:lnTo>
                    <a:pt x="146841" y="615694"/>
                  </a:lnTo>
                  <a:lnTo>
                    <a:pt x="131990" y="663793"/>
                  </a:lnTo>
                  <a:lnTo>
                    <a:pt x="117809" y="713716"/>
                  </a:lnTo>
                  <a:lnTo>
                    <a:pt x="104321" y="765401"/>
                  </a:lnTo>
                  <a:lnTo>
                    <a:pt x="91548" y="818785"/>
                  </a:lnTo>
                  <a:lnTo>
                    <a:pt x="79510" y="873807"/>
                  </a:lnTo>
                  <a:lnTo>
                    <a:pt x="68231" y="930402"/>
                  </a:lnTo>
                  <a:lnTo>
                    <a:pt x="57732" y="988509"/>
                  </a:lnTo>
                  <a:lnTo>
                    <a:pt x="48035" y="1048065"/>
                  </a:lnTo>
                  <a:lnTo>
                    <a:pt x="39162" y="1109007"/>
                  </a:lnTo>
                  <a:lnTo>
                    <a:pt x="31135" y="1171273"/>
                  </a:lnTo>
                  <a:lnTo>
                    <a:pt x="23975" y="1234800"/>
                  </a:lnTo>
                  <a:lnTo>
                    <a:pt x="17705" y="1299525"/>
                  </a:lnTo>
                  <a:lnTo>
                    <a:pt x="12346" y="1365386"/>
                  </a:lnTo>
                  <a:lnTo>
                    <a:pt x="7921" y="1432320"/>
                  </a:lnTo>
                  <a:lnTo>
                    <a:pt x="4451" y="1500265"/>
                  </a:lnTo>
                  <a:lnTo>
                    <a:pt x="1958" y="1569157"/>
                  </a:lnTo>
                  <a:lnTo>
                    <a:pt x="464" y="1638935"/>
                  </a:lnTo>
                </a:path>
              </a:pathLst>
            </a:custGeom>
            <a:ln w="12192">
              <a:solidFill>
                <a:srgbClr val="BB8B00"/>
              </a:solidFill>
            </a:ln>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1036" y="2629611"/>
            <a:ext cx="4745355" cy="94043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End</a:t>
            </a:r>
            <a:r>
              <a:rPr spc="-45" dirty="0">
                <a:solidFill>
                  <a:srgbClr val="FF0000"/>
                </a:solidFill>
              </a:rPr>
              <a:t> </a:t>
            </a:r>
            <a:r>
              <a:rPr spc="-5" dirty="0">
                <a:solidFill>
                  <a:srgbClr val="FF0000"/>
                </a:solidFill>
              </a:rPr>
              <a:t>of</a:t>
            </a:r>
            <a:r>
              <a:rPr spc="-50" dirty="0">
                <a:solidFill>
                  <a:srgbClr val="FF0000"/>
                </a:solidFill>
              </a:rPr>
              <a:t> </a:t>
            </a:r>
            <a:r>
              <a:rPr spc="-30" dirty="0">
                <a:solidFill>
                  <a:srgbClr val="FF0000"/>
                </a:solidFill>
              </a:rPr>
              <a:t>Warning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308228"/>
            <a:ext cx="4507230" cy="1300480"/>
          </a:xfrm>
          <a:prstGeom prst="rect">
            <a:avLst/>
          </a:prstGeom>
        </p:spPr>
        <p:txBody>
          <a:bodyPr vert="horz" wrap="square" lIns="0" tIns="12700" rIns="0" bIns="0" rtlCol="0">
            <a:spAutoFit/>
          </a:bodyPr>
          <a:lstStyle/>
          <a:p>
            <a:pPr marL="12700">
              <a:lnSpc>
                <a:spcPts val="5015"/>
              </a:lnSpc>
              <a:spcBef>
                <a:spcPts val="100"/>
              </a:spcBef>
            </a:pPr>
            <a:r>
              <a:rPr sz="4400" spc="-15" dirty="0"/>
              <a:t>More</a:t>
            </a:r>
            <a:r>
              <a:rPr sz="4400" spc="-55" dirty="0"/>
              <a:t> </a:t>
            </a:r>
            <a:r>
              <a:rPr sz="4400" spc="-10" dirty="0"/>
              <a:t>Limitation</a:t>
            </a:r>
            <a:endParaRPr sz="4400"/>
          </a:p>
          <a:p>
            <a:pPr marL="12700">
              <a:lnSpc>
                <a:spcPts val="5015"/>
              </a:lnSpc>
            </a:pPr>
            <a:r>
              <a:rPr sz="4400" spc="-5" dirty="0"/>
              <a:t>of</a:t>
            </a:r>
            <a:r>
              <a:rPr sz="4400" spc="-20" dirty="0"/>
              <a:t> Gradient</a:t>
            </a:r>
            <a:r>
              <a:rPr sz="4400" spc="-10" dirty="0"/>
              <a:t> Descent</a:t>
            </a:r>
            <a:endParaRPr sz="4400"/>
          </a:p>
        </p:txBody>
      </p:sp>
      <p:pic>
        <p:nvPicPr>
          <p:cNvPr id="3" name="object 3"/>
          <p:cNvPicPr/>
          <p:nvPr/>
        </p:nvPicPr>
        <p:blipFill>
          <a:blip r:embed="rId3" cstate="print"/>
          <a:stretch>
            <a:fillRect/>
          </a:stretch>
        </p:blipFill>
        <p:spPr>
          <a:xfrm>
            <a:off x="5201411" y="1237488"/>
            <a:ext cx="3657599" cy="2987040"/>
          </a:xfrm>
          <a:prstGeom prst="rect">
            <a:avLst/>
          </a:prstGeom>
        </p:spPr>
      </p:pic>
      <p:sp>
        <p:nvSpPr>
          <p:cNvPr id="4" name="object 4"/>
          <p:cNvSpPr txBox="1"/>
          <p:nvPr/>
        </p:nvSpPr>
        <p:spPr>
          <a:xfrm>
            <a:off x="5046345" y="2419350"/>
            <a:ext cx="1473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𝐿</a:t>
            </a:r>
            <a:endParaRPr sz="1800">
              <a:latin typeface="Cambria Math"/>
              <a:cs typeface="Cambria Math"/>
            </a:endParaRPr>
          </a:p>
        </p:txBody>
      </p:sp>
      <p:sp>
        <p:nvSpPr>
          <p:cNvPr id="5" name="object 5"/>
          <p:cNvSpPr txBox="1"/>
          <p:nvPr/>
        </p:nvSpPr>
        <p:spPr>
          <a:xfrm>
            <a:off x="5744590" y="3721354"/>
            <a:ext cx="330200" cy="299720"/>
          </a:xfrm>
          <a:prstGeom prst="rect">
            <a:avLst/>
          </a:prstGeom>
        </p:spPr>
        <p:txBody>
          <a:bodyPr vert="horz" wrap="square" lIns="0" tIns="12700" rIns="0" bIns="0" rtlCol="0">
            <a:spAutoFit/>
          </a:bodyPr>
          <a:lstStyle/>
          <a:p>
            <a:pPr marL="38100">
              <a:lnSpc>
                <a:spcPct val="100000"/>
              </a:lnSpc>
              <a:spcBef>
                <a:spcPts val="100"/>
              </a:spcBef>
            </a:pPr>
            <a:r>
              <a:rPr sz="1800" spc="-30" dirty="0">
                <a:latin typeface="Cambria Math"/>
                <a:cs typeface="Cambria Math"/>
              </a:rPr>
              <a:t>𝑤</a:t>
            </a:r>
            <a:r>
              <a:rPr sz="1950" spc="-44" baseline="-14957" dirty="0">
                <a:latin typeface="Cambria Math"/>
                <a:cs typeface="Cambria Math"/>
              </a:rPr>
              <a:t>1</a:t>
            </a:r>
            <a:endParaRPr sz="1950" baseline="-14957">
              <a:latin typeface="Cambria Math"/>
              <a:cs typeface="Cambria Math"/>
            </a:endParaRPr>
          </a:p>
        </p:txBody>
      </p:sp>
      <p:sp>
        <p:nvSpPr>
          <p:cNvPr id="6" name="object 6"/>
          <p:cNvSpPr txBox="1"/>
          <p:nvPr/>
        </p:nvSpPr>
        <p:spPr>
          <a:xfrm>
            <a:off x="7839836" y="3814394"/>
            <a:ext cx="19494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𝑤</a:t>
            </a:r>
            <a:endParaRPr sz="1800">
              <a:latin typeface="Cambria Math"/>
              <a:cs typeface="Cambria Math"/>
            </a:endParaRPr>
          </a:p>
        </p:txBody>
      </p:sp>
      <p:sp>
        <p:nvSpPr>
          <p:cNvPr id="7" name="object 7"/>
          <p:cNvSpPr txBox="1"/>
          <p:nvPr/>
        </p:nvSpPr>
        <p:spPr>
          <a:xfrm>
            <a:off x="8001381" y="3923157"/>
            <a:ext cx="122555"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Cambria Math"/>
                <a:cs typeface="Cambria Math"/>
              </a:rPr>
              <a:t>2</a:t>
            </a:r>
            <a:endParaRPr sz="1300">
              <a:latin typeface="Cambria Math"/>
              <a:cs typeface="Cambria Math"/>
            </a:endParaRPr>
          </a:p>
        </p:txBody>
      </p:sp>
      <p:grpSp>
        <p:nvGrpSpPr>
          <p:cNvPr id="8" name="object 8"/>
          <p:cNvGrpSpPr/>
          <p:nvPr/>
        </p:nvGrpSpPr>
        <p:grpSpPr>
          <a:xfrm>
            <a:off x="411480" y="1991867"/>
            <a:ext cx="8428355" cy="4460875"/>
            <a:chOff x="411480" y="1991867"/>
            <a:chExt cx="8428355" cy="4460875"/>
          </a:xfrm>
        </p:grpSpPr>
        <p:pic>
          <p:nvPicPr>
            <p:cNvPr id="9" name="object 9"/>
            <p:cNvPicPr/>
            <p:nvPr/>
          </p:nvPicPr>
          <p:blipFill>
            <a:blip r:embed="rId4" cstate="print"/>
            <a:stretch>
              <a:fillRect/>
            </a:stretch>
          </p:blipFill>
          <p:spPr>
            <a:xfrm>
              <a:off x="6522720" y="1991867"/>
              <a:ext cx="112775" cy="114300"/>
            </a:xfrm>
            <a:prstGeom prst="rect">
              <a:avLst/>
            </a:prstGeom>
          </p:spPr>
        </p:pic>
        <p:sp>
          <p:nvSpPr>
            <p:cNvPr id="10" name="object 10"/>
            <p:cNvSpPr/>
            <p:nvPr/>
          </p:nvSpPr>
          <p:spPr>
            <a:xfrm>
              <a:off x="6513576" y="2074925"/>
              <a:ext cx="1278890" cy="866140"/>
            </a:xfrm>
            <a:custGeom>
              <a:avLst/>
              <a:gdLst/>
              <a:ahLst/>
              <a:cxnLst/>
              <a:rect l="l" t="t" r="r" b="b"/>
              <a:pathLst>
                <a:path w="1278890" h="866139">
                  <a:moveTo>
                    <a:pt x="114300" y="208788"/>
                  </a:moveTo>
                  <a:lnTo>
                    <a:pt x="76200" y="208788"/>
                  </a:lnTo>
                  <a:lnTo>
                    <a:pt x="76200" y="0"/>
                  </a:lnTo>
                  <a:lnTo>
                    <a:pt x="38100" y="0"/>
                  </a:lnTo>
                  <a:lnTo>
                    <a:pt x="38100" y="208788"/>
                  </a:lnTo>
                  <a:lnTo>
                    <a:pt x="0" y="208788"/>
                  </a:lnTo>
                  <a:lnTo>
                    <a:pt x="57150" y="323088"/>
                  </a:lnTo>
                  <a:lnTo>
                    <a:pt x="104775" y="227838"/>
                  </a:lnTo>
                  <a:lnTo>
                    <a:pt x="114300" y="208788"/>
                  </a:lnTo>
                  <a:close/>
                </a:path>
                <a:path w="1278890" h="866139">
                  <a:moveTo>
                    <a:pt x="136779" y="392557"/>
                  </a:moveTo>
                  <a:lnTo>
                    <a:pt x="98983" y="397814"/>
                  </a:lnTo>
                  <a:lnTo>
                    <a:pt x="88265" y="320421"/>
                  </a:lnTo>
                  <a:lnTo>
                    <a:pt x="50419" y="325755"/>
                  </a:lnTo>
                  <a:lnTo>
                    <a:pt x="61239" y="403059"/>
                  </a:lnTo>
                  <a:lnTo>
                    <a:pt x="23495" y="408305"/>
                  </a:lnTo>
                  <a:lnTo>
                    <a:pt x="95872" y="513588"/>
                  </a:lnTo>
                  <a:lnTo>
                    <a:pt x="126860" y="421894"/>
                  </a:lnTo>
                  <a:lnTo>
                    <a:pt x="136779" y="392557"/>
                  </a:lnTo>
                  <a:close/>
                </a:path>
                <a:path w="1278890" h="866139">
                  <a:moveTo>
                    <a:pt x="149225" y="564007"/>
                  </a:moveTo>
                  <a:lnTo>
                    <a:pt x="111544" y="569518"/>
                  </a:lnTo>
                  <a:lnTo>
                    <a:pt x="103378" y="513842"/>
                  </a:lnTo>
                  <a:lnTo>
                    <a:pt x="65773" y="519430"/>
                  </a:lnTo>
                  <a:lnTo>
                    <a:pt x="73837" y="575017"/>
                  </a:lnTo>
                  <a:lnTo>
                    <a:pt x="36195" y="580517"/>
                  </a:lnTo>
                  <a:lnTo>
                    <a:pt x="109220" y="685292"/>
                  </a:lnTo>
                  <a:lnTo>
                    <a:pt x="139369" y="593852"/>
                  </a:lnTo>
                  <a:lnTo>
                    <a:pt x="149225" y="564007"/>
                  </a:lnTo>
                  <a:close/>
                </a:path>
                <a:path w="1278890" h="866139">
                  <a:moveTo>
                    <a:pt x="181991" y="741172"/>
                  </a:moveTo>
                  <a:lnTo>
                    <a:pt x="145034" y="750531"/>
                  </a:lnTo>
                  <a:lnTo>
                    <a:pt x="127368" y="681101"/>
                  </a:lnTo>
                  <a:lnTo>
                    <a:pt x="90551" y="690499"/>
                  </a:lnTo>
                  <a:lnTo>
                    <a:pt x="108089" y="759879"/>
                  </a:lnTo>
                  <a:lnTo>
                    <a:pt x="71120" y="769239"/>
                  </a:lnTo>
                  <a:lnTo>
                    <a:pt x="154559" y="866013"/>
                  </a:lnTo>
                  <a:lnTo>
                    <a:pt x="173812" y="778383"/>
                  </a:lnTo>
                  <a:lnTo>
                    <a:pt x="181991" y="741172"/>
                  </a:lnTo>
                  <a:close/>
                </a:path>
                <a:path w="1278890" h="866139">
                  <a:moveTo>
                    <a:pt x="1278636" y="512826"/>
                  </a:moveTo>
                  <a:lnTo>
                    <a:pt x="1274152" y="490893"/>
                  </a:lnTo>
                  <a:lnTo>
                    <a:pt x="1261910" y="472973"/>
                  </a:lnTo>
                  <a:lnTo>
                    <a:pt x="1243749" y="460883"/>
                  </a:lnTo>
                  <a:lnTo>
                    <a:pt x="1221486" y="456438"/>
                  </a:lnTo>
                  <a:lnTo>
                    <a:pt x="1199210" y="460883"/>
                  </a:lnTo>
                  <a:lnTo>
                    <a:pt x="1181049" y="472973"/>
                  </a:lnTo>
                  <a:lnTo>
                    <a:pt x="1168806" y="490893"/>
                  </a:lnTo>
                  <a:lnTo>
                    <a:pt x="1164336" y="512826"/>
                  </a:lnTo>
                  <a:lnTo>
                    <a:pt x="1168806" y="534771"/>
                  </a:lnTo>
                  <a:lnTo>
                    <a:pt x="1181049" y="552691"/>
                  </a:lnTo>
                  <a:lnTo>
                    <a:pt x="1194473" y="561644"/>
                  </a:lnTo>
                  <a:lnTo>
                    <a:pt x="1165148" y="635457"/>
                  </a:lnTo>
                  <a:lnTo>
                    <a:pt x="1129792" y="621411"/>
                  </a:lnTo>
                  <a:lnTo>
                    <a:pt x="1140714" y="748665"/>
                  </a:lnTo>
                  <a:lnTo>
                    <a:pt x="1231836" y="667258"/>
                  </a:lnTo>
                  <a:lnTo>
                    <a:pt x="1235964" y="663575"/>
                  </a:lnTo>
                  <a:lnTo>
                    <a:pt x="1200581" y="649528"/>
                  </a:lnTo>
                  <a:lnTo>
                    <a:pt x="1233398" y="566851"/>
                  </a:lnTo>
                  <a:lnTo>
                    <a:pt x="1243749" y="564781"/>
                  </a:lnTo>
                  <a:lnTo>
                    <a:pt x="1261910" y="552691"/>
                  </a:lnTo>
                  <a:lnTo>
                    <a:pt x="1274152" y="534771"/>
                  </a:lnTo>
                  <a:lnTo>
                    <a:pt x="1278636" y="512826"/>
                  </a:lnTo>
                  <a:close/>
                </a:path>
              </a:pathLst>
            </a:custGeom>
            <a:solidFill>
              <a:srgbClr val="FF0000"/>
            </a:solidFill>
          </p:spPr>
          <p:txBody>
            <a:bodyPr wrap="square" lIns="0" tIns="0" rIns="0" bIns="0" rtlCol="0"/>
            <a:lstStyle/>
            <a:p>
              <a:endParaRPr/>
            </a:p>
          </p:txBody>
        </p:sp>
        <p:pic>
          <p:nvPicPr>
            <p:cNvPr id="11" name="object 11"/>
            <p:cNvPicPr/>
            <p:nvPr/>
          </p:nvPicPr>
          <p:blipFill>
            <a:blip r:embed="rId5" cstate="print"/>
            <a:stretch>
              <a:fillRect/>
            </a:stretch>
          </p:blipFill>
          <p:spPr>
            <a:xfrm>
              <a:off x="7527798" y="2822193"/>
              <a:ext cx="165100" cy="232663"/>
            </a:xfrm>
            <a:prstGeom prst="rect">
              <a:avLst/>
            </a:prstGeom>
          </p:spPr>
        </p:pic>
        <p:sp>
          <p:nvSpPr>
            <p:cNvPr id="12" name="object 12"/>
            <p:cNvSpPr/>
            <p:nvPr/>
          </p:nvSpPr>
          <p:spPr>
            <a:xfrm>
              <a:off x="6479286" y="5375909"/>
              <a:ext cx="0" cy="727710"/>
            </a:xfrm>
            <a:custGeom>
              <a:avLst/>
              <a:gdLst/>
              <a:ahLst/>
              <a:cxnLst/>
              <a:rect l="l" t="t" r="r" b="b"/>
              <a:pathLst>
                <a:path h="727710">
                  <a:moveTo>
                    <a:pt x="0" y="0"/>
                  </a:moveTo>
                  <a:lnTo>
                    <a:pt x="0" y="727087"/>
                  </a:lnTo>
                </a:path>
              </a:pathLst>
            </a:custGeom>
            <a:ln w="38100">
              <a:solidFill>
                <a:srgbClr val="000000"/>
              </a:solidFill>
              <a:prstDash val="dash"/>
            </a:ln>
          </p:spPr>
          <p:txBody>
            <a:bodyPr wrap="square" lIns="0" tIns="0" rIns="0" bIns="0" rtlCol="0"/>
            <a:lstStyle/>
            <a:p>
              <a:endParaRPr/>
            </a:p>
          </p:txBody>
        </p:sp>
        <p:sp>
          <p:nvSpPr>
            <p:cNvPr id="13" name="object 13"/>
            <p:cNvSpPr/>
            <p:nvPr/>
          </p:nvSpPr>
          <p:spPr>
            <a:xfrm>
              <a:off x="6146291" y="5058155"/>
              <a:ext cx="634365" cy="632460"/>
            </a:xfrm>
            <a:custGeom>
              <a:avLst/>
              <a:gdLst/>
              <a:ahLst/>
              <a:cxnLst/>
              <a:rect l="l" t="t" r="r" b="b"/>
              <a:pathLst>
                <a:path w="634365" h="632460">
                  <a:moveTo>
                    <a:pt x="316992" y="0"/>
                  </a:moveTo>
                  <a:lnTo>
                    <a:pt x="270135" y="3429"/>
                  </a:lnTo>
                  <a:lnTo>
                    <a:pt x="225417" y="13390"/>
                  </a:lnTo>
                  <a:lnTo>
                    <a:pt x="183328" y="29395"/>
                  </a:lnTo>
                  <a:lnTo>
                    <a:pt x="144358" y="50952"/>
                  </a:lnTo>
                  <a:lnTo>
                    <a:pt x="108996" y="77574"/>
                  </a:lnTo>
                  <a:lnTo>
                    <a:pt x="77731" y="108769"/>
                  </a:lnTo>
                  <a:lnTo>
                    <a:pt x="51053" y="144050"/>
                  </a:lnTo>
                  <a:lnTo>
                    <a:pt x="29451" y="182925"/>
                  </a:lnTo>
                  <a:lnTo>
                    <a:pt x="13416" y="224907"/>
                  </a:lnTo>
                  <a:lnTo>
                    <a:pt x="3435" y="269505"/>
                  </a:lnTo>
                  <a:lnTo>
                    <a:pt x="0" y="316230"/>
                  </a:lnTo>
                  <a:lnTo>
                    <a:pt x="3435" y="362954"/>
                  </a:lnTo>
                  <a:lnTo>
                    <a:pt x="13416" y="407552"/>
                  </a:lnTo>
                  <a:lnTo>
                    <a:pt x="29451" y="449534"/>
                  </a:lnTo>
                  <a:lnTo>
                    <a:pt x="51053" y="488409"/>
                  </a:lnTo>
                  <a:lnTo>
                    <a:pt x="77731" y="523690"/>
                  </a:lnTo>
                  <a:lnTo>
                    <a:pt x="108996" y="554885"/>
                  </a:lnTo>
                  <a:lnTo>
                    <a:pt x="144358" y="581507"/>
                  </a:lnTo>
                  <a:lnTo>
                    <a:pt x="183328" y="603064"/>
                  </a:lnTo>
                  <a:lnTo>
                    <a:pt x="225417" y="619069"/>
                  </a:lnTo>
                  <a:lnTo>
                    <a:pt x="270135" y="629030"/>
                  </a:lnTo>
                  <a:lnTo>
                    <a:pt x="316992" y="632460"/>
                  </a:lnTo>
                  <a:lnTo>
                    <a:pt x="363820" y="629030"/>
                  </a:lnTo>
                  <a:lnTo>
                    <a:pt x="408520" y="619069"/>
                  </a:lnTo>
                  <a:lnTo>
                    <a:pt x="450600" y="603064"/>
                  </a:lnTo>
                  <a:lnTo>
                    <a:pt x="489569" y="581507"/>
                  </a:lnTo>
                  <a:lnTo>
                    <a:pt x="524936" y="554885"/>
                  </a:lnTo>
                  <a:lnTo>
                    <a:pt x="556209" y="523690"/>
                  </a:lnTo>
                  <a:lnTo>
                    <a:pt x="582898" y="488409"/>
                  </a:lnTo>
                  <a:lnTo>
                    <a:pt x="604511" y="449534"/>
                  </a:lnTo>
                  <a:lnTo>
                    <a:pt x="620557" y="407552"/>
                  </a:lnTo>
                  <a:lnTo>
                    <a:pt x="630545" y="362954"/>
                  </a:lnTo>
                  <a:lnTo>
                    <a:pt x="633984" y="316230"/>
                  </a:lnTo>
                  <a:lnTo>
                    <a:pt x="630545" y="269505"/>
                  </a:lnTo>
                  <a:lnTo>
                    <a:pt x="620557" y="224907"/>
                  </a:lnTo>
                  <a:lnTo>
                    <a:pt x="604511" y="182925"/>
                  </a:lnTo>
                  <a:lnTo>
                    <a:pt x="582898" y="144050"/>
                  </a:lnTo>
                  <a:lnTo>
                    <a:pt x="556209" y="108769"/>
                  </a:lnTo>
                  <a:lnTo>
                    <a:pt x="524936" y="77574"/>
                  </a:lnTo>
                  <a:lnTo>
                    <a:pt x="489569" y="50952"/>
                  </a:lnTo>
                  <a:lnTo>
                    <a:pt x="450600" y="29395"/>
                  </a:lnTo>
                  <a:lnTo>
                    <a:pt x="408520" y="13390"/>
                  </a:lnTo>
                  <a:lnTo>
                    <a:pt x="363820" y="3429"/>
                  </a:lnTo>
                  <a:lnTo>
                    <a:pt x="316992" y="0"/>
                  </a:lnTo>
                  <a:close/>
                </a:path>
              </a:pathLst>
            </a:custGeom>
            <a:solidFill>
              <a:srgbClr val="525252"/>
            </a:solidFill>
          </p:spPr>
          <p:txBody>
            <a:bodyPr wrap="square" lIns="0" tIns="0" rIns="0" bIns="0" rtlCol="0"/>
            <a:lstStyle/>
            <a:p>
              <a:endParaRPr/>
            </a:p>
          </p:txBody>
        </p:sp>
        <p:sp>
          <p:nvSpPr>
            <p:cNvPr id="14" name="object 14"/>
            <p:cNvSpPr/>
            <p:nvPr/>
          </p:nvSpPr>
          <p:spPr>
            <a:xfrm>
              <a:off x="6146291" y="5058155"/>
              <a:ext cx="634365" cy="632460"/>
            </a:xfrm>
            <a:custGeom>
              <a:avLst/>
              <a:gdLst/>
              <a:ahLst/>
              <a:cxnLst/>
              <a:rect l="l" t="t" r="r" b="b"/>
              <a:pathLst>
                <a:path w="634365" h="632460">
                  <a:moveTo>
                    <a:pt x="0" y="316230"/>
                  </a:moveTo>
                  <a:lnTo>
                    <a:pt x="3435" y="269505"/>
                  </a:lnTo>
                  <a:lnTo>
                    <a:pt x="13416" y="224907"/>
                  </a:lnTo>
                  <a:lnTo>
                    <a:pt x="29451" y="182925"/>
                  </a:lnTo>
                  <a:lnTo>
                    <a:pt x="51053" y="144050"/>
                  </a:lnTo>
                  <a:lnTo>
                    <a:pt x="77731" y="108769"/>
                  </a:lnTo>
                  <a:lnTo>
                    <a:pt x="108996" y="77574"/>
                  </a:lnTo>
                  <a:lnTo>
                    <a:pt x="144358" y="50952"/>
                  </a:lnTo>
                  <a:lnTo>
                    <a:pt x="183328" y="29395"/>
                  </a:lnTo>
                  <a:lnTo>
                    <a:pt x="225417" y="13390"/>
                  </a:lnTo>
                  <a:lnTo>
                    <a:pt x="270135" y="3429"/>
                  </a:lnTo>
                  <a:lnTo>
                    <a:pt x="316992" y="0"/>
                  </a:lnTo>
                  <a:lnTo>
                    <a:pt x="363820" y="3429"/>
                  </a:lnTo>
                  <a:lnTo>
                    <a:pt x="408520" y="13390"/>
                  </a:lnTo>
                  <a:lnTo>
                    <a:pt x="450600" y="29395"/>
                  </a:lnTo>
                  <a:lnTo>
                    <a:pt x="489569" y="50952"/>
                  </a:lnTo>
                  <a:lnTo>
                    <a:pt x="524936" y="77574"/>
                  </a:lnTo>
                  <a:lnTo>
                    <a:pt x="556209" y="108769"/>
                  </a:lnTo>
                  <a:lnTo>
                    <a:pt x="582898" y="144050"/>
                  </a:lnTo>
                  <a:lnTo>
                    <a:pt x="604511" y="182925"/>
                  </a:lnTo>
                  <a:lnTo>
                    <a:pt x="620557" y="224907"/>
                  </a:lnTo>
                  <a:lnTo>
                    <a:pt x="630545" y="269505"/>
                  </a:lnTo>
                  <a:lnTo>
                    <a:pt x="633984" y="316230"/>
                  </a:lnTo>
                  <a:lnTo>
                    <a:pt x="630545" y="362954"/>
                  </a:lnTo>
                  <a:lnTo>
                    <a:pt x="620557" y="407552"/>
                  </a:lnTo>
                  <a:lnTo>
                    <a:pt x="604511" y="449534"/>
                  </a:lnTo>
                  <a:lnTo>
                    <a:pt x="582898" y="488409"/>
                  </a:lnTo>
                  <a:lnTo>
                    <a:pt x="556209" y="523690"/>
                  </a:lnTo>
                  <a:lnTo>
                    <a:pt x="524936" y="554885"/>
                  </a:lnTo>
                  <a:lnTo>
                    <a:pt x="489569" y="581507"/>
                  </a:lnTo>
                  <a:lnTo>
                    <a:pt x="450600" y="603064"/>
                  </a:lnTo>
                  <a:lnTo>
                    <a:pt x="408520" y="619069"/>
                  </a:lnTo>
                  <a:lnTo>
                    <a:pt x="363820" y="629030"/>
                  </a:lnTo>
                  <a:lnTo>
                    <a:pt x="316992" y="632460"/>
                  </a:lnTo>
                  <a:lnTo>
                    <a:pt x="270135" y="629030"/>
                  </a:lnTo>
                  <a:lnTo>
                    <a:pt x="225417" y="619069"/>
                  </a:lnTo>
                  <a:lnTo>
                    <a:pt x="183328" y="603064"/>
                  </a:lnTo>
                  <a:lnTo>
                    <a:pt x="144358" y="581507"/>
                  </a:lnTo>
                  <a:lnTo>
                    <a:pt x="108996" y="554885"/>
                  </a:lnTo>
                  <a:lnTo>
                    <a:pt x="77731" y="523690"/>
                  </a:lnTo>
                  <a:lnTo>
                    <a:pt x="51053" y="488409"/>
                  </a:lnTo>
                  <a:lnTo>
                    <a:pt x="29451" y="449534"/>
                  </a:lnTo>
                  <a:lnTo>
                    <a:pt x="13416" y="407552"/>
                  </a:lnTo>
                  <a:lnTo>
                    <a:pt x="3435" y="362954"/>
                  </a:lnTo>
                  <a:lnTo>
                    <a:pt x="0" y="316230"/>
                  </a:lnTo>
                  <a:close/>
                </a:path>
              </a:pathLst>
            </a:custGeom>
            <a:ln w="12192">
              <a:solidFill>
                <a:srgbClr val="41709C"/>
              </a:solidFill>
            </a:ln>
          </p:spPr>
          <p:txBody>
            <a:bodyPr wrap="square" lIns="0" tIns="0" rIns="0" bIns="0" rtlCol="0"/>
            <a:lstStyle/>
            <a:p>
              <a:endParaRPr/>
            </a:p>
          </p:txBody>
        </p:sp>
        <p:sp>
          <p:nvSpPr>
            <p:cNvPr id="15" name="object 15"/>
            <p:cNvSpPr/>
            <p:nvPr/>
          </p:nvSpPr>
          <p:spPr>
            <a:xfrm>
              <a:off x="1303782" y="3252977"/>
              <a:ext cx="3240405" cy="2880360"/>
            </a:xfrm>
            <a:custGeom>
              <a:avLst/>
              <a:gdLst/>
              <a:ahLst/>
              <a:cxnLst/>
              <a:rect l="l" t="t" r="r" b="b"/>
              <a:pathLst>
                <a:path w="3240404" h="2880360">
                  <a:moveTo>
                    <a:pt x="3240023" y="1098804"/>
                  </a:moveTo>
                  <a:lnTo>
                    <a:pt x="3240023" y="2861411"/>
                  </a:lnTo>
                </a:path>
                <a:path w="3240404" h="2880360">
                  <a:moveTo>
                    <a:pt x="1504188" y="1086612"/>
                  </a:moveTo>
                  <a:lnTo>
                    <a:pt x="1504188" y="2849219"/>
                  </a:lnTo>
                </a:path>
                <a:path w="3240404" h="2880360">
                  <a:moveTo>
                    <a:pt x="0" y="0"/>
                  </a:moveTo>
                  <a:lnTo>
                    <a:pt x="0" y="2880055"/>
                  </a:lnTo>
                </a:path>
              </a:pathLst>
            </a:custGeom>
            <a:ln w="38100">
              <a:solidFill>
                <a:srgbClr val="000000"/>
              </a:solidFill>
              <a:prstDash val="dash"/>
            </a:ln>
          </p:spPr>
          <p:txBody>
            <a:bodyPr wrap="square" lIns="0" tIns="0" rIns="0" bIns="0" rtlCol="0"/>
            <a:lstStyle/>
            <a:p>
              <a:endParaRPr/>
            </a:p>
          </p:txBody>
        </p:sp>
        <p:sp>
          <p:nvSpPr>
            <p:cNvPr id="16" name="object 16"/>
            <p:cNvSpPr/>
            <p:nvPr/>
          </p:nvSpPr>
          <p:spPr>
            <a:xfrm>
              <a:off x="1409700" y="6006083"/>
              <a:ext cx="677545" cy="192405"/>
            </a:xfrm>
            <a:custGeom>
              <a:avLst/>
              <a:gdLst/>
              <a:ahLst/>
              <a:cxnLst/>
              <a:rect l="l" t="t" r="r" b="b"/>
              <a:pathLst>
                <a:path w="677544" h="192404">
                  <a:moveTo>
                    <a:pt x="485013" y="0"/>
                  </a:moveTo>
                  <a:lnTo>
                    <a:pt x="485013" y="192023"/>
                  </a:lnTo>
                  <a:lnTo>
                    <a:pt x="613028" y="128015"/>
                  </a:lnTo>
                  <a:lnTo>
                    <a:pt x="517017" y="128015"/>
                  </a:lnTo>
                  <a:lnTo>
                    <a:pt x="517017" y="64007"/>
                  </a:lnTo>
                  <a:lnTo>
                    <a:pt x="613029" y="64007"/>
                  </a:lnTo>
                  <a:lnTo>
                    <a:pt x="485013" y="0"/>
                  </a:lnTo>
                  <a:close/>
                </a:path>
                <a:path w="677544" h="192404">
                  <a:moveTo>
                    <a:pt x="485013" y="64007"/>
                  </a:moveTo>
                  <a:lnTo>
                    <a:pt x="0" y="64007"/>
                  </a:lnTo>
                  <a:lnTo>
                    <a:pt x="0" y="128015"/>
                  </a:lnTo>
                  <a:lnTo>
                    <a:pt x="485013" y="128015"/>
                  </a:lnTo>
                  <a:lnTo>
                    <a:pt x="485013" y="64007"/>
                  </a:lnTo>
                  <a:close/>
                </a:path>
                <a:path w="677544" h="192404">
                  <a:moveTo>
                    <a:pt x="613029" y="64007"/>
                  </a:moveTo>
                  <a:lnTo>
                    <a:pt x="517017" y="64007"/>
                  </a:lnTo>
                  <a:lnTo>
                    <a:pt x="517017" y="128015"/>
                  </a:lnTo>
                  <a:lnTo>
                    <a:pt x="613028" y="128015"/>
                  </a:lnTo>
                  <a:lnTo>
                    <a:pt x="677037" y="96011"/>
                  </a:lnTo>
                  <a:lnTo>
                    <a:pt x="613029" y="64007"/>
                  </a:lnTo>
                  <a:close/>
                </a:path>
              </a:pathLst>
            </a:custGeom>
            <a:solidFill>
              <a:srgbClr val="FF0000"/>
            </a:solidFill>
          </p:spPr>
          <p:txBody>
            <a:bodyPr wrap="square" lIns="0" tIns="0" rIns="0" bIns="0" rtlCol="0"/>
            <a:lstStyle/>
            <a:p>
              <a:endParaRPr/>
            </a:p>
          </p:txBody>
        </p:sp>
        <p:sp>
          <p:nvSpPr>
            <p:cNvPr id="17" name="object 17"/>
            <p:cNvSpPr/>
            <p:nvPr/>
          </p:nvSpPr>
          <p:spPr>
            <a:xfrm>
              <a:off x="600456" y="2197607"/>
              <a:ext cx="7915909" cy="4208145"/>
            </a:xfrm>
            <a:custGeom>
              <a:avLst/>
              <a:gdLst/>
              <a:ahLst/>
              <a:cxnLst/>
              <a:rect l="l" t="t" r="r" b="b"/>
              <a:pathLst>
                <a:path w="7915909" h="4208145">
                  <a:moveTo>
                    <a:pt x="0" y="0"/>
                  </a:moveTo>
                  <a:lnTo>
                    <a:pt x="12877" y="53526"/>
                  </a:lnTo>
                  <a:lnTo>
                    <a:pt x="26276" y="106786"/>
                  </a:lnTo>
                  <a:lnTo>
                    <a:pt x="40195" y="159768"/>
                  </a:lnTo>
                  <a:lnTo>
                    <a:pt x="54631" y="212463"/>
                  </a:lnTo>
                  <a:lnTo>
                    <a:pt x="69582" y="264860"/>
                  </a:lnTo>
                  <a:lnTo>
                    <a:pt x="85044" y="316948"/>
                  </a:lnTo>
                  <a:lnTo>
                    <a:pt x="101016" y="368718"/>
                  </a:lnTo>
                  <a:lnTo>
                    <a:pt x="117494" y="420158"/>
                  </a:lnTo>
                  <a:lnTo>
                    <a:pt x="134477" y="471259"/>
                  </a:lnTo>
                  <a:lnTo>
                    <a:pt x="151961" y="522010"/>
                  </a:lnTo>
                  <a:lnTo>
                    <a:pt x="169944" y="572400"/>
                  </a:lnTo>
                  <a:lnTo>
                    <a:pt x="188423" y="622420"/>
                  </a:lnTo>
                  <a:lnTo>
                    <a:pt x="207397" y="672058"/>
                  </a:lnTo>
                  <a:lnTo>
                    <a:pt x="226862" y="721304"/>
                  </a:lnTo>
                  <a:lnTo>
                    <a:pt x="246815" y="770149"/>
                  </a:lnTo>
                  <a:lnTo>
                    <a:pt x="267255" y="818580"/>
                  </a:lnTo>
                  <a:lnTo>
                    <a:pt x="288179" y="866589"/>
                  </a:lnTo>
                  <a:lnTo>
                    <a:pt x="309583" y="914165"/>
                  </a:lnTo>
                  <a:lnTo>
                    <a:pt x="331466" y="961297"/>
                  </a:lnTo>
                  <a:lnTo>
                    <a:pt x="353825" y="1007974"/>
                  </a:lnTo>
                  <a:lnTo>
                    <a:pt x="376657" y="1054188"/>
                  </a:lnTo>
                  <a:lnTo>
                    <a:pt x="399961" y="1099926"/>
                  </a:lnTo>
                  <a:lnTo>
                    <a:pt x="423732" y="1145179"/>
                  </a:lnTo>
                  <a:lnTo>
                    <a:pt x="447969" y="1189935"/>
                  </a:lnTo>
                  <a:lnTo>
                    <a:pt x="472669" y="1234186"/>
                  </a:lnTo>
                  <a:lnTo>
                    <a:pt x="497830" y="1277920"/>
                  </a:lnTo>
                  <a:lnTo>
                    <a:pt x="523449" y="1321128"/>
                  </a:lnTo>
                  <a:lnTo>
                    <a:pt x="549523" y="1363797"/>
                  </a:lnTo>
                  <a:lnTo>
                    <a:pt x="576050" y="1405919"/>
                  </a:lnTo>
                  <a:lnTo>
                    <a:pt x="603027" y="1447483"/>
                  </a:lnTo>
                  <a:lnTo>
                    <a:pt x="630452" y="1488478"/>
                  </a:lnTo>
                  <a:lnTo>
                    <a:pt x="658322" y="1528893"/>
                  </a:lnTo>
                  <a:lnTo>
                    <a:pt x="686635" y="1568720"/>
                  </a:lnTo>
                  <a:lnTo>
                    <a:pt x="715388" y="1607946"/>
                  </a:lnTo>
                  <a:lnTo>
                    <a:pt x="744578" y="1646562"/>
                  </a:lnTo>
                  <a:lnTo>
                    <a:pt x="774203" y="1684558"/>
                  </a:lnTo>
                  <a:lnTo>
                    <a:pt x="804261" y="1721922"/>
                  </a:lnTo>
                  <a:lnTo>
                    <a:pt x="834748" y="1758645"/>
                  </a:lnTo>
                  <a:lnTo>
                    <a:pt x="865662" y="1794715"/>
                  </a:lnTo>
                  <a:lnTo>
                    <a:pt x="897001" y="1830124"/>
                  </a:lnTo>
                  <a:lnTo>
                    <a:pt x="928762" y="1864859"/>
                  </a:lnTo>
                  <a:lnTo>
                    <a:pt x="960943" y="1898912"/>
                  </a:lnTo>
                  <a:lnTo>
                    <a:pt x="993540" y="1932271"/>
                  </a:lnTo>
                  <a:lnTo>
                    <a:pt x="1026552" y="1964925"/>
                  </a:lnTo>
                  <a:lnTo>
                    <a:pt x="1059976" y="1996866"/>
                  </a:lnTo>
                  <a:lnTo>
                    <a:pt x="1093809" y="2028081"/>
                  </a:lnTo>
                  <a:lnTo>
                    <a:pt x="1128048" y="2058562"/>
                  </a:lnTo>
                  <a:lnTo>
                    <a:pt x="1162692" y="2088296"/>
                  </a:lnTo>
                  <a:lnTo>
                    <a:pt x="1197737" y="2117275"/>
                  </a:lnTo>
                  <a:lnTo>
                    <a:pt x="1233181" y="2145487"/>
                  </a:lnTo>
                  <a:lnTo>
                    <a:pt x="1269021" y="2172922"/>
                  </a:lnTo>
                  <a:lnTo>
                    <a:pt x="1305256" y="2199570"/>
                  </a:lnTo>
                  <a:lnTo>
                    <a:pt x="1341882" y="2225421"/>
                  </a:lnTo>
                  <a:lnTo>
                    <a:pt x="1379217" y="2250426"/>
                  </a:lnTo>
                  <a:lnTo>
                    <a:pt x="1417574" y="2274543"/>
                  </a:lnTo>
                  <a:lnTo>
                    <a:pt x="1456917" y="2297787"/>
                  </a:lnTo>
                  <a:lnTo>
                    <a:pt x="1497211" y="2320175"/>
                  </a:lnTo>
                  <a:lnTo>
                    <a:pt x="1538421" y="2341721"/>
                  </a:lnTo>
                  <a:lnTo>
                    <a:pt x="1580511" y="2362443"/>
                  </a:lnTo>
                  <a:lnTo>
                    <a:pt x="1623446" y="2382355"/>
                  </a:lnTo>
                  <a:lnTo>
                    <a:pt x="1667191" y="2401474"/>
                  </a:lnTo>
                  <a:lnTo>
                    <a:pt x="1711711" y="2419815"/>
                  </a:lnTo>
                  <a:lnTo>
                    <a:pt x="1756970" y="2437394"/>
                  </a:lnTo>
                  <a:lnTo>
                    <a:pt x="1802933" y="2454228"/>
                  </a:lnTo>
                  <a:lnTo>
                    <a:pt x="1849565" y="2470332"/>
                  </a:lnTo>
                  <a:lnTo>
                    <a:pt x="1896831" y="2485722"/>
                  </a:lnTo>
                  <a:lnTo>
                    <a:pt x="1944695" y="2500413"/>
                  </a:lnTo>
                  <a:lnTo>
                    <a:pt x="1993122" y="2514422"/>
                  </a:lnTo>
                  <a:lnTo>
                    <a:pt x="2042078" y="2527765"/>
                  </a:lnTo>
                  <a:lnTo>
                    <a:pt x="2091526" y="2540457"/>
                  </a:lnTo>
                  <a:lnTo>
                    <a:pt x="2141431" y="2552514"/>
                  </a:lnTo>
                  <a:lnTo>
                    <a:pt x="2191759" y="2563953"/>
                  </a:lnTo>
                  <a:lnTo>
                    <a:pt x="2242473" y="2574788"/>
                  </a:lnTo>
                  <a:lnTo>
                    <a:pt x="2293539" y="2585036"/>
                  </a:lnTo>
                  <a:lnTo>
                    <a:pt x="2344922" y="2594713"/>
                  </a:lnTo>
                  <a:lnTo>
                    <a:pt x="2396586" y="2603835"/>
                  </a:lnTo>
                  <a:lnTo>
                    <a:pt x="2448496" y="2612416"/>
                  </a:lnTo>
                  <a:lnTo>
                    <a:pt x="2500617" y="2620474"/>
                  </a:lnTo>
                  <a:lnTo>
                    <a:pt x="2552913" y="2628025"/>
                  </a:lnTo>
                  <a:lnTo>
                    <a:pt x="2605349" y="2635083"/>
                  </a:lnTo>
                  <a:lnTo>
                    <a:pt x="2657890" y="2641665"/>
                  </a:lnTo>
                  <a:lnTo>
                    <a:pt x="2710501" y="2647786"/>
                  </a:lnTo>
                  <a:lnTo>
                    <a:pt x="2763147" y="2653464"/>
                  </a:lnTo>
                  <a:lnTo>
                    <a:pt x="2815792" y="2658712"/>
                  </a:lnTo>
                  <a:lnTo>
                    <a:pt x="2868401" y="2663548"/>
                  </a:lnTo>
                  <a:lnTo>
                    <a:pt x="2920938" y="2667988"/>
                  </a:lnTo>
                  <a:lnTo>
                    <a:pt x="2973370" y="2672046"/>
                  </a:lnTo>
                  <a:lnTo>
                    <a:pt x="3025659" y="2675739"/>
                  </a:lnTo>
                  <a:lnTo>
                    <a:pt x="3077771" y="2679083"/>
                  </a:lnTo>
                  <a:lnTo>
                    <a:pt x="3129672" y="2682093"/>
                  </a:lnTo>
                  <a:lnTo>
                    <a:pt x="3181325" y="2684786"/>
                  </a:lnTo>
                  <a:lnTo>
                    <a:pt x="3232695" y="2687177"/>
                  </a:lnTo>
                  <a:lnTo>
                    <a:pt x="3283747" y="2689282"/>
                  </a:lnTo>
                  <a:lnTo>
                    <a:pt x="3334446" y="2691118"/>
                  </a:lnTo>
                  <a:lnTo>
                    <a:pt x="3384756" y="2692699"/>
                  </a:lnTo>
                  <a:lnTo>
                    <a:pt x="3434643" y="2694042"/>
                  </a:lnTo>
                  <a:lnTo>
                    <a:pt x="3484071" y="2695163"/>
                  </a:lnTo>
                  <a:lnTo>
                    <a:pt x="3533005" y="2696077"/>
                  </a:lnTo>
                  <a:lnTo>
                    <a:pt x="3581409" y="2696801"/>
                  </a:lnTo>
                  <a:lnTo>
                    <a:pt x="3629249" y="2697350"/>
                  </a:lnTo>
                  <a:lnTo>
                    <a:pt x="3676489" y="2697740"/>
                  </a:lnTo>
                  <a:lnTo>
                    <a:pt x="3723093" y="2697986"/>
                  </a:lnTo>
                  <a:lnTo>
                    <a:pt x="3769028" y="2698106"/>
                  </a:lnTo>
                  <a:lnTo>
                    <a:pt x="3814256" y="2698114"/>
                  </a:lnTo>
                  <a:lnTo>
                    <a:pt x="3858744" y="2698027"/>
                  </a:lnTo>
                  <a:lnTo>
                    <a:pt x="3902455" y="2697860"/>
                  </a:lnTo>
                  <a:lnTo>
                    <a:pt x="3953470" y="2698815"/>
                  </a:lnTo>
                  <a:lnTo>
                    <a:pt x="4004457" y="2702063"/>
                  </a:lnTo>
                  <a:lnTo>
                    <a:pt x="4055396" y="2707501"/>
                  </a:lnTo>
                  <a:lnTo>
                    <a:pt x="4106262" y="2715021"/>
                  </a:lnTo>
                  <a:lnTo>
                    <a:pt x="4157034" y="2724519"/>
                  </a:lnTo>
                  <a:lnTo>
                    <a:pt x="4207689" y="2735888"/>
                  </a:lnTo>
                  <a:lnTo>
                    <a:pt x="4258204" y="2749023"/>
                  </a:lnTo>
                  <a:lnTo>
                    <a:pt x="4308557" y="2763817"/>
                  </a:lnTo>
                  <a:lnTo>
                    <a:pt x="4358725" y="2780165"/>
                  </a:lnTo>
                  <a:lnTo>
                    <a:pt x="4408686" y="2797961"/>
                  </a:lnTo>
                  <a:lnTo>
                    <a:pt x="4458416" y="2817100"/>
                  </a:lnTo>
                  <a:lnTo>
                    <a:pt x="4507894" y="2837474"/>
                  </a:lnTo>
                  <a:lnTo>
                    <a:pt x="4557097" y="2858979"/>
                  </a:lnTo>
                  <a:lnTo>
                    <a:pt x="4606002" y="2881508"/>
                  </a:lnTo>
                  <a:lnTo>
                    <a:pt x="4654587" y="2904957"/>
                  </a:lnTo>
                  <a:lnTo>
                    <a:pt x="4702829" y="2929218"/>
                  </a:lnTo>
                  <a:lnTo>
                    <a:pt x="4750705" y="2954186"/>
                  </a:lnTo>
                  <a:lnTo>
                    <a:pt x="4798194" y="2979755"/>
                  </a:lnTo>
                  <a:lnTo>
                    <a:pt x="4845271" y="3005820"/>
                  </a:lnTo>
                  <a:lnTo>
                    <a:pt x="4891915" y="3032275"/>
                  </a:lnTo>
                  <a:lnTo>
                    <a:pt x="4938104" y="3059013"/>
                  </a:lnTo>
                  <a:lnTo>
                    <a:pt x="4983814" y="3085929"/>
                  </a:lnTo>
                  <a:lnTo>
                    <a:pt x="5029023" y="3112917"/>
                  </a:lnTo>
                  <a:lnTo>
                    <a:pt x="5073708" y="3139871"/>
                  </a:lnTo>
                  <a:lnTo>
                    <a:pt x="5117847" y="3166685"/>
                  </a:lnTo>
                  <a:lnTo>
                    <a:pt x="5161418" y="3193254"/>
                  </a:lnTo>
                  <a:lnTo>
                    <a:pt x="5204397" y="3219472"/>
                  </a:lnTo>
                  <a:lnTo>
                    <a:pt x="5246761" y="3245232"/>
                  </a:lnTo>
                  <a:lnTo>
                    <a:pt x="5288490" y="3270430"/>
                  </a:lnTo>
                  <a:lnTo>
                    <a:pt x="5329559" y="3294958"/>
                  </a:lnTo>
                  <a:lnTo>
                    <a:pt x="5369947" y="3318712"/>
                  </a:lnTo>
                  <a:lnTo>
                    <a:pt x="5409630" y="3341585"/>
                  </a:lnTo>
                  <a:lnTo>
                    <a:pt x="5448586" y="3363472"/>
                  </a:lnTo>
                  <a:lnTo>
                    <a:pt x="5486793" y="3384266"/>
                  </a:lnTo>
                  <a:lnTo>
                    <a:pt x="5524228" y="3403863"/>
                  </a:lnTo>
                  <a:lnTo>
                    <a:pt x="5560868" y="3422156"/>
                  </a:lnTo>
                  <a:lnTo>
                    <a:pt x="5596691" y="3439038"/>
                  </a:lnTo>
                  <a:lnTo>
                    <a:pt x="5631674" y="3454405"/>
                  </a:lnTo>
                  <a:lnTo>
                    <a:pt x="5699031" y="3480170"/>
                  </a:lnTo>
                  <a:lnTo>
                    <a:pt x="5762757" y="3498601"/>
                  </a:lnTo>
                  <a:lnTo>
                    <a:pt x="5822672" y="3508853"/>
                  </a:lnTo>
                  <a:lnTo>
                    <a:pt x="5851144" y="3510648"/>
                  </a:lnTo>
                  <a:lnTo>
                    <a:pt x="5901387" y="3508836"/>
                  </a:lnTo>
                  <a:lnTo>
                    <a:pt x="5947422" y="3501320"/>
                  </a:lnTo>
                  <a:lnTo>
                    <a:pt x="5989506" y="3488527"/>
                  </a:lnTo>
                  <a:lnTo>
                    <a:pt x="6027898" y="3470883"/>
                  </a:lnTo>
                  <a:lnTo>
                    <a:pt x="6062859" y="3448813"/>
                  </a:lnTo>
                  <a:lnTo>
                    <a:pt x="6094646" y="3422742"/>
                  </a:lnTo>
                  <a:lnTo>
                    <a:pt x="6123520" y="3393096"/>
                  </a:lnTo>
                  <a:lnTo>
                    <a:pt x="6149739" y="3360301"/>
                  </a:lnTo>
                  <a:lnTo>
                    <a:pt x="6173563" y="3324783"/>
                  </a:lnTo>
                  <a:lnTo>
                    <a:pt x="6195251" y="3286966"/>
                  </a:lnTo>
                  <a:lnTo>
                    <a:pt x="6215062" y="3247278"/>
                  </a:lnTo>
                  <a:lnTo>
                    <a:pt x="6233255" y="3206143"/>
                  </a:lnTo>
                  <a:lnTo>
                    <a:pt x="6250089" y="3163987"/>
                  </a:lnTo>
                  <a:lnTo>
                    <a:pt x="6265824" y="3121236"/>
                  </a:lnTo>
                  <a:lnTo>
                    <a:pt x="6280719" y="3078315"/>
                  </a:lnTo>
                  <a:lnTo>
                    <a:pt x="6295032" y="3035651"/>
                  </a:lnTo>
                  <a:lnTo>
                    <a:pt x="6309024" y="2993668"/>
                  </a:lnTo>
                  <a:lnTo>
                    <a:pt x="6322952" y="2952792"/>
                  </a:lnTo>
                  <a:lnTo>
                    <a:pt x="6337078" y="2913450"/>
                  </a:lnTo>
                  <a:lnTo>
                    <a:pt x="6351659" y="2876066"/>
                  </a:lnTo>
                  <a:lnTo>
                    <a:pt x="6366954" y="2841066"/>
                  </a:lnTo>
                  <a:lnTo>
                    <a:pt x="6400727" y="2779922"/>
                  </a:lnTo>
                  <a:lnTo>
                    <a:pt x="6444827" y="2721852"/>
                  </a:lnTo>
                  <a:lnTo>
                    <a:pt x="6467511" y="2686247"/>
                  </a:lnTo>
                  <a:lnTo>
                    <a:pt x="6488144" y="2648622"/>
                  </a:lnTo>
                  <a:lnTo>
                    <a:pt x="6507097" y="2609785"/>
                  </a:lnTo>
                  <a:lnTo>
                    <a:pt x="6524737" y="2570544"/>
                  </a:lnTo>
                  <a:lnTo>
                    <a:pt x="6541436" y="2531707"/>
                  </a:lnTo>
                  <a:lnTo>
                    <a:pt x="6557561" y="2494082"/>
                  </a:lnTo>
                  <a:lnTo>
                    <a:pt x="6573482" y="2458477"/>
                  </a:lnTo>
                  <a:lnTo>
                    <a:pt x="6606191" y="2396558"/>
                  </a:lnTo>
                  <a:lnTo>
                    <a:pt x="6642518" y="2352416"/>
                  </a:lnTo>
                  <a:lnTo>
                    <a:pt x="6685418" y="2332513"/>
                  </a:lnTo>
                  <a:lnTo>
                    <a:pt x="6710256" y="2333672"/>
                  </a:lnTo>
                  <a:lnTo>
                    <a:pt x="6768555" y="2362248"/>
                  </a:lnTo>
                  <a:lnTo>
                    <a:pt x="6802755" y="2391283"/>
                  </a:lnTo>
                  <a:lnTo>
                    <a:pt x="6840354" y="2432262"/>
                  </a:lnTo>
                  <a:lnTo>
                    <a:pt x="6882571" y="2487318"/>
                  </a:lnTo>
                  <a:lnTo>
                    <a:pt x="6905225" y="2519619"/>
                  </a:lnTo>
                  <a:lnTo>
                    <a:pt x="6928812" y="2554834"/>
                  </a:lnTo>
                  <a:lnTo>
                    <a:pt x="6953257" y="2592762"/>
                  </a:lnTo>
                  <a:lnTo>
                    <a:pt x="6978485" y="2633199"/>
                  </a:lnTo>
                  <a:lnTo>
                    <a:pt x="7004424" y="2675945"/>
                  </a:lnTo>
                  <a:lnTo>
                    <a:pt x="7030998" y="2720799"/>
                  </a:lnTo>
                  <a:lnTo>
                    <a:pt x="7058134" y="2767557"/>
                  </a:lnTo>
                  <a:lnTo>
                    <a:pt x="7085758" y="2816019"/>
                  </a:lnTo>
                  <a:lnTo>
                    <a:pt x="7113795" y="2865982"/>
                  </a:lnTo>
                  <a:lnTo>
                    <a:pt x="7142172" y="2917246"/>
                  </a:lnTo>
                  <a:lnTo>
                    <a:pt x="7170814" y="2969608"/>
                  </a:lnTo>
                  <a:lnTo>
                    <a:pt x="7199648" y="3022867"/>
                  </a:lnTo>
                  <a:lnTo>
                    <a:pt x="7228599" y="3076821"/>
                  </a:lnTo>
                  <a:lnTo>
                    <a:pt x="7257593" y="3131268"/>
                  </a:lnTo>
                  <a:lnTo>
                    <a:pt x="7286556" y="3186007"/>
                  </a:lnTo>
                  <a:lnTo>
                    <a:pt x="7315414" y="3240835"/>
                  </a:lnTo>
                  <a:lnTo>
                    <a:pt x="7344094" y="3295552"/>
                  </a:lnTo>
                  <a:lnTo>
                    <a:pt x="7372520" y="3349955"/>
                  </a:lnTo>
                  <a:lnTo>
                    <a:pt x="7400619" y="3403843"/>
                  </a:lnTo>
                  <a:lnTo>
                    <a:pt x="7428317" y="3457015"/>
                  </a:lnTo>
                  <a:lnTo>
                    <a:pt x="7455539" y="3509267"/>
                  </a:lnTo>
                  <a:lnTo>
                    <a:pt x="7482212" y="3560400"/>
                  </a:lnTo>
                  <a:lnTo>
                    <a:pt x="7508262" y="3610210"/>
                  </a:lnTo>
                  <a:lnTo>
                    <a:pt x="7533614" y="3658496"/>
                  </a:lnTo>
                  <a:lnTo>
                    <a:pt x="7558194" y="3705058"/>
                  </a:lnTo>
                  <a:lnTo>
                    <a:pt x="7581929" y="3749692"/>
                  </a:lnTo>
                  <a:lnTo>
                    <a:pt x="7604744" y="3792197"/>
                  </a:lnTo>
                  <a:lnTo>
                    <a:pt x="7626565" y="3832372"/>
                  </a:lnTo>
                  <a:lnTo>
                    <a:pt x="7647318" y="3870014"/>
                  </a:lnTo>
                  <a:lnTo>
                    <a:pt x="7666929" y="3904923"/>
                  </a:lnTo>
                  <a:lnTo>
                    <a:pt x="7702430" y="3965732"/>
                  </a:lnTo>
                  <a:lnTo>
                    <a:pt x="7773615" y="4076053"/>
                  </a:lnTo>
                  <a:lnTo>
                    <a:pt x="7817235" y="4137145"/>
                  </a:lnTo>
                  <a:lnTo>
                    <a:pt x="7850509" y="4177472"/>
                  </a:lnTo>
                  <a:lnTo>
                    <a:pt x="7891931" y="4207692"/>
                  </a:lnTo>
                  <a:lnTo>
                    <a:pt x="7903035" y="4203520"/>
                  </a:lnTo>
                  <a:lnTo>
                    <a:pt x="7909705" y="4190448"/>
                  </a:lnTo>
                  <a:lnTo>
                    <a:pt x="7913419" y="4171442"/>
                  </a:lnTo>
                  <a:lnTo>
                    <a:pt x="7915656" y="4149470"/>
                  </a:lnTo>
                </a:path>
              </a:pathLst>
            </a:custGeom>
            <a:ln w="64008">
              <a:solidFill>
                <a:srgbClr val="7E5F00"/>
              </a:solidFill>
            </a:ln>
          </p:spPr>
          <p:txBody>
            <a:bodyPr wrap="square" lIns="0" tIns="0" rIns="0" bIns="0" rtlCol="0"/>
            <a:lstStyle/>
            <a:p>
              <a:endParaRPr/>
            </a:p>
          </p:txBody>
        </p:sp>
        <p:sp>
          <p:nvSpPr>
            <p:cNvPr id="18" name="object 18"/>
            <p:cNvSpPr/>
            <p:nvPr/>
          </p:nvSpPr>
          <p:spPr>
            <a:xfrm>
              <a:off x="4226051" y="4261103"/>
              <a:ext cx="632460" cy="632460"/>
            </a:xfrm>
            <a:custGeom>
              <a:avLst/>
              <a:gdLst/>
              <a:ahLst/>
              <a:cxnLst/>
              <a:rect l="l" t="t" r="r" b="b"/>
              <a:pathLst>
                <a:path w="632460" h="632460">
                  <a:moveTo>
                    <a:pt x="316230" y="0"/>
                  </a:moveTo>
                  <a:lnTo>
                    <a:pt x="269505" y="3429"/>
                  </a:lnTo>
                  <a:lnTo>
                    <a:pt x="224907" y="13390"/>
                  </a:lnTo>
                  <a:lnTo>
                    <a:pt x="182925" y="29395"/>
                  </a:lnTo>
                  <a:lnTo>
                    <a:pt x="144050" y="50952"/>
                  </a:lnTo>
                  <a:lnTo>
                    <a:pt x="108769" y="77574"/>
                  </a:lnTo>
                  <a:lnTo>
                    <a:pt x="77574" y="108769"/>
                  </a:lnTo>
                  <a:lnTo>
                    <a:pt x="50952" y="144050"/>
                  </a:lnTo>
                  <a:lnTo>
                    <a:pt x="29395" y="182925"/>
                  </a:lnTo>
                  <a:lnTo>
                    <a:pt x="13390" y="224907"/>
                  </a:lnTo>
                  <a:lnTo>
                    <a:pt x="3429" y="269505"/>
                  </a:lnTo>
                  <a:lnTo>
                    <a:pt x="0" y="316230"/>
                  </a:lnTo>
                  <a:lnTo>
                    <a:pt x="3429" y="362954"/>
                  </a:lnTo>
                  <a:lnTo>
                    <a:pt x="13390" y="407552"/>
                  </a:lnTo>
                  <a:lnTo>
                    <a:pt x="29395" y="449534"/>
                  </a:lnTo>
                  <a:lnTo>
                    <a:pt x="50952" y="488409"/>
                  </a:lnTo>
                  <a:lnTo>
                    <a:pt x="77574" y="523690"/>
                  </a:lnTo>
                  <a:lnTo>
                    <a:pt x="108769" y="554885"/>
                  </a:lnTo>
                  <a:lnTo>
                    <a:pt x="144050" y="581507"/>
                  </a:lnTo>
                  <a:lnTo>
                    <a:pt x="182925" y="603064"/>
                  </a:lnTo>
                  <a:lnTo>
                    <a:pt x="224907" y="619069"/>
                  </a:lnTo>
                  <a:lnTo>
                    <a:pt x="269505" y="629030"/>
                  </a:lnTo>
                  <a:lnTo>
                    <a:pt x="316230" y="632460"/>
                  </a:lnTo>
                  <a:lnTo>
                    <a:pt x="362954" y="629030"/>
                  </a:lnTo>
                  <a:lnTo>
                    <a:pt x="407552" y="619069"/>
                  </a:lnTo>
                  <a:lnTo>
                    <a:pt x="449534" y="603064"/>
                  </a:lnTo>
                  <a:lnTo>
                    <a:pt x="488409" y="581507"/>
                  </a:lnTo>
                  <a:lnTo>
                    <a:pt x="523690" y="554885"/>
                  </a:lnTo>
                  <a:lnTo>
                    <a:pt x="554885" y="523690"/>
                  </a:lnTo>
                  <a:lnTo>
                    <a:pt x="581507" y="488409"/>
                  </a:lnTo>
                  <a:lnTo>
                    <a:pt x="603064" y="449534"/>
                  </a:lnTo>
                  <a:lnTo>
                    <a:pt x="619069" y="407552"/>
                  </a:lnTo>
                  <a:lnTo>
                    <a:pt x="629030" y="362954"/>
                  </a:lnTo>
                  <a:lnTo>
                    <a:pt x="632460" y="316230"/>
                  </a:lnTo>
                  <a:lnTo>
                    <a:pt x="629030" y="269505"/>
                  </a:lnTo>
                  <a:lnTo>
                    <a:pt x="619069" y="224907"/>
                  </a:lnTo>
                  <a:lnTo>
                    <a:pt x="603064" y="182925"/>
                  </a:lnTo>
                  <a:lnTo>
                    <a:pt x="581507" y="144050"/>
                  </a:lnTo>
                  <a:lnTo>
                    <a:pt x="554885" y="108769"/>
                  </a:lnTo>
                  <a:lnTo>
                    <a:pt x="523690" y="77574"/>
                  </a:lnTo>
                  <a:lnTo>
                    <a:pt x="488409" y="50952"/>
                  </a:lnTo>
                  <a:lnTo>
                    <a:pt x="449534" y="29395"/>
                  </a:lnTo>
                  <a:lnTo>
                    <a:pt x="407552" y="13390"/>
                  </a:lnTo>
                  <a:lnTo>
                    <a:pt x="362954" y="3429"/>
                  </a:lnTo>
                  <a:lnTo>
                    <a:pt x="316230" y="0"/>
                  </a:lnTo>
                  <a:close/>
                </a:path>
              </a:pathLst>
            </a:custGeom>
            <a:solidFill>
              <a:srgbClr val="525252"/>
            </a:solidFill>
          </p:spPr>
          <p:txBody>
            <a:bodyPr wrap="square" lIns="0" tIns="0" rIns="0" bIns="0" rtlCol="0"/>
            <a:lstStyle/>
            <a:p>
              <a:endParaRPr/>
            </a:p>
          </p:txBody>
        </p:sp>
        <p:sp>
          <p:nvSpPr>
            <p:cNvPr id="19" name="object 19"/>
            <p:cNvSpPr/>
            <p:nvPr/>
          </p:nvSpPr>
          <p:spPr>
            <a:xfrm>
              <a:off x="4226051" y="4261103"/>
              <a:ext cx="632460" cy="632460"/>
            </a:xfrm>
            <a:custGeom>
              <a:avLst/>
              <a:gdLst/>
              <a:ahLst/>
              <a:cxnLst/>
              <a:rect l="l" t="t" r="r" b="b"/>
              <a:pathLst>
                <a:path w="632460" h="632460">
                  <a:moveTo>
                    <a:pt x="0" y="316230"/>
                  </a:moveTo>
                  <a:lnTo>
                    <a:pt x="3429" y="269505"/>
                  </a:lnTo>
                  <a:lnTo>
                    <a:pt x="13390" y="224907"/>
                  </a:lnTo>
                  <a:lnTo>
                    <a:pt x="29395" y="182925"/>
                  </a:lnTo>
                  <a:lnTo>
                    <a:pt x="50952" y="144050"/>
                  </a:lnTo>
                  <a:lnTo>
                    <a:pt x="77574" y="108769"/>
                  </a:lnTo>
                  <a:lnTo>
                    <a:pt x="108769" y="77574"/>
                  </a:lnTo>
                  <a:lnTo>
                    <a:pt x="144050" y="50952"/>
                  </a:lnTo>
                  <a:lnTo>
                    <a:pt x="182925" y="29395"/>
                  </a:lnTo>
                  <a:lnTo>
                    <a:pt x="224907" y="13390"/>
                  </a:lnTo>
                  <a:lnTo>
                    <a:pt x="269505" y="3429"/>
                  </a:lnTo>
                  <a:lnTo>
                    <a:pt x="316230" y="0"/>
                  </a:lnTo>
                  <a:lnTo>
                    <a:pt x="362954" y="3429"/>
                  </a:lnTo>
                  <a:lnTo>
                    <a:pt x="407552" y="13390"/>
                  </a:lnTo>
                  <a:lnTo>
                    <a:pt x="449534" y="29395"/>
                  </a:lnTo>
                  <a:lnTo>
                    <a:pt x="488409" y="50952"/>
                  </a:lnTo>
                  <a:lnTo>
                    <a:pt x="523690" y="77574"/>
                  </a:lnTo>
                  <a:lnTo>
                    <a:pt x="554885" y="108769"/>
                  </a:lnTo>
                  <a:lnTo>
                    <a:pt x="581507" y="144050"/>
                  </a:lnTo>
                  <a:lnTo>
                    <a:pt x="603064" y="182925"/>
                  </a:lnTo>
                  <a:lnTo>
                    <a:pt x="619069" y="224907"/>
                  </a:lnTo>
                  <a:lnTo>
                    <a:pt x="629030" y="269505"/>
                  </a:lnTo>
                  <a:lnTo>
                    <a:pt x="632460" y="316230"/>
                  </a:lnTo>
                  <a:lnTo>
                    <a:pt x="629030" y="362954"/>
                  </a:lnTo>
                  <a:lnTo>
                    <a:pt x="619069" y="407552"/>
                  </a:lnTo>
                  <a:lnTo>
                    <a:pt x="603064" y="449534"/>
                  </a:lnTo>
                  <a:lnTo>
                    <a:pt x="581507" y="488409"/>
                  </a:lnTo>
                  <a:lnTo>
                    <a:pt x="554885" y="523690"/>
                  </a:lnTo>
                  <a:lnTo>
                    <a:pt x="523690" y="554885"/>
                  </a:lnTo>
                  <a:lnTo>
                    <a:pt x="488409" y="581507"/>
                  </a:lnTo>
                  <a:lnTo>
                    <a:pt x="449534" y="603064"/>
                  </a:lnTo>
                  <a:lnTo>
                    <a:pt x="407552" y="619069"/>
                  </a:lnTo>
                  <a:lnTo>
                    <a:pt x="362954" y="629030"/>
                  </a:lnTo>
                  <a:lnTo>
                    <a:pt x="316230" y="632460"/>
                  </a:lnTo>
                  <a:lnTo>
                    <a:pt x="269505" y="629030"/>
                  </a:lnTo>
                  <a:lnTo>
                    <a:pt x="224907" y="619069"/>
                  </a:lnTo>
                  <a:lnTo>
                    <a:pt x="182925" y="603064"/>
                  </a:lnTo>
                  <a:lnTo>
                    <a:pt x="144050" y="581507"/>
                  </a:lnTo>
                  <a:lnTo>
                    <a:pt x="108769" y="554885"/>
                  </a:lnTo>
                  <a:lnTo>
                    <a:pt x="77574" y="523690"/>
                  </a:lnTo>
                  <a:lnTo>
                    <a:pt x="50952" y="488409"/>
                  </a:lnTo>
                  <a:lnTo>
                    <a:pt x="29395" y="449534"/>
                  </a:lnTo>
                  <a:lnTo>
                    <a:pt x="13390" y="407552"/>
                  </a:lnTo>
                  <a:lnTo>
                    <a:pt x="3429" y="362954"/>
                  </a:lnTo>
                  <a:lnTo>
                    <a:pt x="0" y="316230"/>
                  </a:lnTo>
                  <a:close/>
                </a:path>
              </a:pathLst>
            </a:custGeom>
            <a:ln w="12191">
              <a:solidFill>
                <a:srgbClr val="41709C"/>
              </a:solidFill>
            </a:ln>
          </p:spPr>
          <p:txBody>
            <a:bodyPr wrap="square" lIns="0" tIns="0" rIns="0" bIns="0" rtlCol="0"/>
            <a:lstStyle/>
            <a:p>
              <a:endParaRPr/>
            </a:p>
          </p:txBody>
        </p:sp>
        <p:sp>
          <p:nvSpPr>
            <p:cNvPr id="20" name="object 20"/>
            <p:cNvSpPr/>
            <p:nvPr/>
          </p:nvSpPr>
          <p:spPr>
            <a:xfrm>
              <a:off x="411480" y="2089403"/>
              <a:ext cx="8428355" cy="4363085"/>
            </a:xfrm>
            <a:custGeom>
              <a:avLst/>
              <a:gdLst/>
              <a:ahLst/>
              <a:cxnLst/>
              <a:rect l="l" t="t" r="r" b="b"/>
              <a:pathLst>
                <a:path w="8428355" h="4363085">
                  <a:moveTo>
                    <a:pt x="8427974" y="4154424"/>
                  </a:moveTo>
                  <a:lnTo>
                    <a:pt x="8370062" y="4125468"/>
                  </a:lnTo>
                  <a:lnTo>
                    <a:pt x="8254238" y="4067556"/>
                  </a:lnTo>
                  <a:lnTo>
                    <a:pt x="8254238" y="4125468"/>
                  </a:lnTo>
                  <a:lnTo>
                    <a:pt x="446532" y="4125468"/>
                  </a:lnTo>
                  <a:lnTo>
                    <a:pt x="446532" y="173736"/>
                  </a:lnTo>
                  <a:lnTo>
                    <a:pt x="504444" y="173736"/>
                  </a:lnTo>
                  <a:lnTo>
                    <a:pt x="489966" y="144780"/>
                  </a:lnTo>
                  <a:lnTo>
                    <a:pt x="417576" y="0"/>
                  </a:lnTo>
                  <a:lnTo>
                    <a:pt x="330708" y="173736"/>
                  </a:lnTo>
                  <a:lnTo>
                    <a:pt x="388620" y="173736"/>
                  </a:lnTo>
                  <a:lnTo>
                    <a:pt x="388620" y="4125468"/>
                  </a:lnTo>
                  <a:lnTo>
                    <a:pt x="0" y="4125468"/>
                  </a:lnTo>
                  <a:lnTo>
                    <a:pt x="0" y="4183380"/>
                  </a:lnTo>
                  <a:lnTo>
                    <a:pt x="388620" y="4183380"/>
                  </a:lnTo>
                  <a:lnTo>
                    <a:pt x="388620" y="4362805"/>
                  </a:lnTo>
                  <a:lnTo>
                    <a:pt x="446532" y="4362805"/>
                  </a:lnTo>
                  <a:lnTo>
                    <a:pt x="446532" y="4183380"/>
                  </a:lnTo>
                  <a:lnTo>
                    <a:pt x="8254238" y="4183380"/>
                  </a:lnTo>
                  <a:lnTo>
                    <a:pt x="8254238" y="4241292"/>
                  </a:lnTo>
                  <a:lnTo>
                    <a:pt x="8370062" y="4183380"/>
                  </a:lnTo>
                  <a:lnTo>
                    <a:pt x="8427974" y="4154424"/>
                  </a:lnTo>
                  <a:close/>
                </a:path>
              </a:pathLst>
            </a:custGeom>
            <a:solidFill>
              <a:srgbClr val="000000"/>
            </a:solidFill>
          </p:spPr>
          <p:txBody>
            <a:bodyPr wrap="square" lIns="0" tIns="0" rIns="0" bIns="0" rtlCol="0"/>
            <a:lstStyle/>
            <a:p>
              <a:endParaRPr/>
            </a:p>
          </p:txBody>
        </p:sp>
      </p:grpSp>
      <p:sp>
        <p:nvSpPr>
          <p:cNvPr id="21" name="object 21"/>
          <p:cNvSpPr txBox="1"/>
          <p:nvPr/>
        </p:nvSpPr>
        <p:spPr>
          <a:xfrm>
            <a:off x="928217" y="2044395"/>
            <a:ext cx="55181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Lo</a:t>
            </a:r>
            <a:r>
              <a:rPr sz="2400" spc="-15" dirty="0">
                <a:latin typeface="Calibri"/>
                <a:cs typeface="Calibri"/>
              </a:rPr>
              <a:t>s</a:t>
            </a:r>
            <a:r>
              <a:rPr sz="2400" dirty="0">
                <a:latin typeface="Calibri"/>
                <a:cs typeface="Calibri"/>
              </a:rPr>
              <a:t>s</a:t>
            </a:r>
            <a:endParaRPr sz="2400">
              <a:latin typeface="Calibri"/>
              <a:cs typeface="Calibri"/>
            </a:endParaRPr>
          </a:p>
        </p:txBody>
      </p:sp>
      <p:sp>
        <p:nvSpPr>
          <p:cNvPr id="22" name="object 22"/>
          <p:cNvSpPr txBox="1"/>
          <p:nvPr/>
        </p:nvSpPr>
        <p:spPr>
          <a:xfrm>
            <a:off x="2702814" y="6329578"/>
            <a:ext cx="36779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The</a:t>
            </a:r>
            <a:r>
              <a:rPr sz="2400" spc="-10" dirty="0">
                <a:latin typeface="Calibri"/>
                <a:cs typeface="Calibri"/>
              </a:rPr>
              <a:t> value</a:t>
            </a:r>
            <a:r>
              <a:rPr sz="2400" spc="-2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parameter</a:t>
            </a:r>
            <a:r>
              <a:rPr sz="2400" spc="-40" dirty="0">
                <a:latin typeface="Calibri"/>
                <a:cs typeface="Calibri"/>
              </a:rPr>
              <a:t> </a:t>
            </a:r>
            <a:r>
              <a:rPr sz="2400" dirty="0">
                <a:latin typeface="Calibri"/>
                <a:cs typeface="Calibri"/>
              </a:rPr>
              <a:t>w</a:t>
            </a:r>
            <a:endParaRPr sz="2400">
              <a:latin typeface="Calibri"/>
              <a:cs typeface="Calibri"/>
            </a:endParaRPr>
          </a:p>
        </p:txBody>
      </p:sp>
      <p:grpSp>
        <p:nvGrpSpPr>
          <p:cNvPr id="23" name="object 23"/>
          <p:cNvGrpSpPr/>
          <p:nvPr/>
        </p:nvGrpSpPr>
        <p:grpSpPr>
          <a:xfrm>
            <a:off x="2112264" y="2042160"/>
            <a:ext cx="2417445" cy="1287780"/>
            <a:chOff x="2112264" y="2042160"/>
            <a:chExt cx="2417445" cy="1287780"/>
          </a:xfrm>
        </p:grpSpPr>
        <p:pic>
          <p:nvPicPr>
            <p:cNvPr id="24" name="object 24"/>
            <p:cNvPicPr/>
            <p:nvPr/>
          </p:nvPicPr>
          <p:blipFill>
            <a:blip r:embed="rId6" cstate="print"/>
            <a:stretch>
              <a:fillRect/>
            </a:stretch>
          </p:blipFill>
          <p:spPr>
            <a:xfrm>
              <a:off x="2112264" y="2104656"/>
              <a:ext cx="2377440" cy="1066787"/>
            </a:xfrm>
            <a:prstGeom prst="rect">
              <a:avLst/>
            </a:prstGeom>
          </p:spPr>
        </p:pic>
        <p:pic>
          <p:nvPicPr>
            <p:cNvPr id="25" name="object 25"/>
            <p:cNvPicPr/>
            <p:nvPr/>
          </p:nvPicPr>
          <p:blipFill>
            <a:blip r:embed="rId7" cstate="print"/>
            <a:stretch>
              <a:fillRect/>
            </a:stretch>
          </p:blipFill>
          <p:spPr>
            <a:xfrm>
              <a:off x="2153412" y="2042160"/>
              <a:ext cx="2375916" cy="1287780"/>
            </a:xfrm>
            <a:prstGeom prst="rect">
              <a:avLst/>
            </a:prstGeom>
          </p:spPr>
        </p:pic>
        <p:pic>
          <p:nvPicPr>
            <p:cNvPr id="26" name="object 26"/>
            <p:cNvPicPr/>
            <p:nvPr/>
          </p:nvPicPr>
          <p:blipFill>
            <a:blip r:embed="rId8" cstate="print"/>
            <a:stretch>
              <a:fillRect/>
            </a:stretch>
          </p:blipFill>
          <p:spPr>
            <a:xfrm>
              <a:off x="2171700" y="2144268"/>
              <a:ext cx="2263140" cy="954024"/>
            </a:xfrm>
            <a:prstGeom prst="rect">
              <a:avLst/>
            </a:prstGeom>
          </p:spPr>
        </p:pic>
      </p:grpSp>
      <p:sp>
        <p:nvSpPr>
          <p:cNvPr id="27" name="object 27"/>
          <p:cNvSpPr txBox="1"/>
          <p:nvPr/>
        </p:nvSpPr>
        <p:spPr>
          <a:xfrm>
            <a:off x="2413507" y="2155062"/>
            <a:ext cx="1781175" cy="452120"/>
          </a:xfrm>
          <a:prstGeom prst="rect">
            <a:avLst/>
          </a:prstGeom>
        </p:spPr>
        <p:txBody>
          <a:bodyPr vert="horz" wrap="square" lIns="0" tIns="12065" rIns="0" bIns="0" rtlCol="0">
            <a:spAutoFit/>
          </a:bodyPr>
          <a:lstStyle/>
          <a:p>
            <a:pPr marL="12700">
              <a:lnSpc>
                <a:spcPct val="100000"/>
              </a:lnSpc>
              <a:spcBef>
                <a:spcPts val="95"/>
              </a:spcBef>
            </a:pPr>
            <a:r>
              <a:rPr sz="2800" spc="-40" dirty="0">
                <a:solidFill>
                  <a:srgbClr val="FFFFFF"/>
                </a:solidFill>
                <a:latin typeface="Calibri"/>
                <a:cs typeface="Calibri"/>
              </a:rPr>
              <a:t>Very</a:t>
            </a:r>
            <a:r>
              <a:rPr sz="2800" spc="-30" dirty="0">
                <a:solidFill>
                  <a:srgbClr val="FFFFFF"/>
                </a:solidFill>
                <a:latin typeface="Calibri"/>
                <a:cs typeface="Calibri"/>
              </a:rPr>
              <a:t> </a:t>
            </a:r>
            <a:r>
              <a:rPr sz="2800" spc="-10" dirty="0">
                <a:solidFill>
                  <a:srgbClr val="FFFFFF"/>
                </a:solidFill>
                <a:latin typeface="Calibri"/>
                <a:cs typeface="Calibri"/>
              </a:rPr>
              <a:t>slow</a:t>
            </a:r>
            <a:r>
              <a:rPr sz="2800" spc="-25" dirty="0">
                <a:solidFill>
                  <a:srgbClr val="FFFFFF"/>
                </a:solidFill>
                <a:latin typeface="Calibri"/>
                <a:cs typeface="Calibri"/>
              </a:rPr>
              <a:t> </a:t>
            </a:r>
            <a:r>
              <a:rPr sz="2800" spc="-15" dirty="0">
                <a:solidFill>
                  <a:srgbClr val="FFFFFF"/>
                </a:solidFill>
                <a:latin typeface="Calibri"/>
                <a:cs typeface="Calibri"/>
              </a:rPr>
              <a:t>at</a:t>
            </a:r>
            <a:endParaRPr sz="2800">
              <a:latin typeface="Calibri"/>
              <a:cs typeface="Calibri"/>
            </a:endParaRPr>
          </a:p>
        </p:txBody>
      </p:sp>
      <p:sp>
        <p:nvSpPr>
          <p:cNvPr id="28" name="object 28"/>
          <p:cNvSpPr txBox="1"/>
          <p:nvPr/>
        </p:nvSpPr>
        <p:spPr>
          <a:xfrm>
            <a:off x="2453132" y="2581782"/>
            <a:ext cx="170243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Calibri"/>
                <a:cs typeface="Calibri"/>
              </a:rPr>
              <a:t>the</a:t>
            </a:r>
            <a:r>
              <a:rPr sz="2800" spc="-65" dirty="0">
                <a:solidFill>
                  <a:srgbClr val="FFFFFF"/>
                </a:solidFill>
                <a:latin typeface="Calibri"/>
                <a:cs typeface="Calibri"/>
              </a:rPr>
              <a:t> </a:t>
            </a:r>
            <a:r>
              <a:rPr sz="2800" b="1" spc="-15" dirty="0">
                <a:solidFill>
                  <a:srgbClr val="FFFFFF"/>
                </a:solidFill>
                <a:latin typeface="Calibri"/>
                <a:cs typeface="Calibri"/>
              </a:rPr>
              <a:t>plateau</a:t>
            </a:r>
            <a:endParaRPr sz="2800">
              <a:latin typeface="Calibri"/>
              <a:cs typeface="Calibri"/>
            </a:endParaRPr>
          </a:p>
        </p:txBody>
      </p:sp>
      <p:grpSp>
        <p:nvGrpSpPr>
          <p:cNvPr id="29" name="object 29"/>
          <p:cNvGrpSpPr/>
          <p:nvPr/>
        </p:nvGrpSpPr>
        <p:grpSpPr>
          <a:xfrm>
            <a:off x="5382767" y="4052303"/>
            <a:ext cx="3604260" cy="861694"/>
            <a:chOff x="5382767" y="4052303"/>
            <a:chExt cx="3604260" cy="861694"/>
          </a:xfrm>
        </p:grpSpPr>
        <p:pic>
          <p:nvPicPr>
            <p:cNvPr id="30" name="object 30"/>
            <p:cNvPicPr/>
            <p:nvPr/>
          </p:nvPicPr>
          <p:blipFill>
            <a:blip r:embed="rId9" cstate="print"/>
            <a:stretch>
              <a:fillRect/>
            </a:stretch>
          </p:blipFill>
          <p:spPr>
            <a:xfrm>
              <a:off x="5504687" y="4113276"/>
              <a:ext cx="3465575" cy="635507"/>
            </a:xfrm>
            <a:prstGeom prst="rect">
              <a:avLst/>
            </a:prstGeom>
          </p:spPr>
        </p:pic>
        <p:pic>
          <p:nvPicPr>
            <p:cNvPr id="31" name="object 31"/>
            <p:cNvPicPr/>
            <p:nvPr/>
          </p:nvPicPr>
          <p:blipFill>
            <a:blip r:embed="rId10" cstate="print"/>
            <a:stretch>
              <a:fillRect/>
            </a:stretch>
          </p:blipFill>
          <p:spPr>
            <a:xfrm>
              <a:off x="5382767" y="4052303"/>
              <a:ext cx="3604260" cy="861072"/>
            </a:xfrm>
            <a:prstGeom prst="rect">
              <a:avLst/>
            </a:prstGeom>
          </p:spPr>
        </p:pic>
        <p:pic>
          <p:nvPicPr>
            <p:cNvPr id="32" name="object 32"/>
            <p:cNvPicPr/>
            <p:nvPr/>
          </p:nvPicPr>
          <p:blipFill>
            <a:blip r:embed="rId11" cstate="print"/>
            <a:stretch>
              <a:fillRect/>
            </a:stretch>
          </p:blipFill>
          <p:spPr>
            <a:xfrm>
              <a:off x="5564123" y="4152900"/>
              <a:ext cx="3351276" cy="522731"/>
            </a:xfrm>
            <a:prstGeom prst="rect">
              <a:avLst/>
            </a:prstGeom>
          </p:spPr>
        </p:pic>
      </p:grpSp>
      <p:sp>
        <p:nvSpPr>
          <p:cNvPr id="33" name="object 33"/>
          <p:cNvSpPr txBox="1"/>
          <p:nvPr/>
        </p:nvSpPr>
        <p:spPr>
          <a:xfrm>
            <a:off x="5644388" y="4164329"/>
            <a:ext cx="308673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Calibri"/>
                <a:cs typeface="Calibri"/>
              </a:rPr>
              <a:t>Stuck</a:t>
            </a:r>
            <a:r>
              <a:rPr sz="2800" spc="5" dirty="0">
                <a:solidFill>
                  <a:srgbClr val="FFFFFF"/>
                </a:solidFill>
                <a:latin typeface="Calibri"/>
                <a:cs typeface="Calibri"/>
              </a:rPr>
              <a:t> </a:t>
            </a:r>
            <a:r>
              <a:rPr sz="2800" spc="-15" dirty="0">
                <a:solidFill>
                  <a:srgbClr val="FFFFFF"/>
                </a:solidFill>
                <a:latin typeface="Calibri"/>
                <a:cs typeface="Calibri"/>
              </a:rPr>
              <a:t>at </a:t>
            </a:r>
            <a:r>
              <a:rPr sz="2800" spc="-10" dirty="0">
                <a:solidFill>
                  <a:srgbClr val="FFFFFF"/>
                </a:solidFill>
                <a:latin typeface="Calibri"/>
                <a:cs typeface="Calibri"/>
              </a:rPr>
              <a:t>local</a:t>
            </a:r>
            <a:r>
              <a:rPr sz="2800" spc="-15" dirty="0">
                <a:solidFill>
                  <a:srgbClr val="FFFFFF"/>
                </a:solidFill>
                <a:latin typeface="Calibri"/>
                <a:cs typeface="Calibri"/>
              </a:rPr>
              <a:t> </a:t>
            </a:r>
            <a:r>
              <a:rPr sz="2800" spc="-10" dirty="0">
                <a:solidFill>
                  <a:srgbClr val="FFFFFF"/>
                </a:solidFill>
                <a:latin typeface="Calibri"/>
                <a:cs typeface="Calibri"/>
              </a:rPr>
              <a:t>minima</a:t>
            </a:r>
            <a:endParaRPr sz="2800">
              <a:latin typeface="Calibri"/>
              <a:cs typeface="Calibri"/>
            </a:endParaRPr>
          </a:p>
        </p:txBody>
      </p:sp>
      <p:grpSp>
        <p:nvGrpSpPr>
          <p:cNvPr id="34" name="object 34"/>
          <p:cNvGrpSpPr/>
          <p:nvPr/>
        </p:nvGrpSpPr>
        <p:grpSpPr>
          <a:xfrm>
            <a:off x="1002538" y="2930398"/>
            <a:ext cx="6881495" cy="3190240"/>
            <a:chOff x="1002538" y="2930398"/>
            <a:chExt cx="6881495" cy="3190240"/>
          </a:xfrm>
        </p:grpSpPr>
        <p:sp>
          <p:nvSpPr>
            <p:cNvPr id="35" name="object 35"/>
            <p:cNvSpPr/>
            <p:nvPr/>
          </p:nvSpPr>
          <p:spPr>
            <a:xfrm>
              <a:off x="1008888" y="2936748"/>
              <a:ext cx="634365" cy="632460"/>
            </a:xfrm>
            <a:custGeom>
              <a:avLst/>
              <a:gdLst/>
              <a:ahLst/>
              <a:cxnLst/>
              <a:rect l="l" t="t" r="r" b="b"/>
              <a:pathLst>
                <a:path w="634364" h="632460">
                  <a:moveTo>
                    <a:pt x="316992" y="0"/>
                  </a:moveTo>
                  <a:lnTo>
                    <a:pt x="270149" y="3429"/>
                  </a:lnTo>
                  <a:lnTo>
                    <a:pt x="225440" y="13390"/>
                  </a:lnTo>
                  <a:lnTo>
                    <a:pt x="183356" y="29395"/>
                  </a:lnTo>
                  <a:lnTo>
                    <a:pt x="144386" y="50952"/>
                  </a:lnTo>
                  <a:lnTo>
                    <a:pt x="109022" y="77574"/>
                  </a:lnTo>
                  <a:lnTo>
                    <a:pt x="77752" y="108769"/>
                  </a:lnTo>
                  <a:lnTo>
                    <a:pt x="51069" y="144050"/>
                  </a:lnTo>
                  <a:lnTo>
                    <a:pt x="29462" y="182925"/>
                  </a:lnTo>
                  <a:lnTo>
                    <a:pt x="13421" y="224907"/>
                  </a:lnTo>
                  <a:lnTo>
                    <a:pt x="3437" y="269505"/>
                  </a:lnTo>
                  <a:lnTo>
                    <a:pt x="0" y="316229"/>
                  </a:lnTo>
                  <a:lnTo>
                    <a:pt x="3437" y="362954"/>
                  </a:lnTo>
                  <a:lnTo>
                    <a:pt x="13421" y="407552"/>
                  </a:lnTo>
                  <a:lnTo>
                    <a:pt x="29462" y="449534"/>
                  </a:lnTo>
                  <a:lnTo>
                    <a:pt x="51069" y="488409"/>
                  </a:lnTo>
                  <a:lnTo>
                    <a:pt x="77752" y="523690"/>
                  </a:lnTo>
                  <a:lnTo>
                    <a:pt x="109022" y="554885"/>
                  </a:lnTo>
                  <a:lnTo>
                    <a:pt x="144386" y="581507"/>
                  </a:lnTo>
                  <a:lnTo>
                    <a:pt x="183356" y="603064"/>
                  </a:lnTo>
                  <a:lnTo>
                    <a:pt x="225440" y="619069"/>
                  </a:lnTo>
                  <a:lnTo>
                    <a:pt x="270149" y="629030"/>
                  </a:lnTo>
                  <a:lnTo>
                    <a:pt x="316992" y="632460"/>
                  </a:lnTo>
                  <a:lnTo>
                    <a:pt x="363848" y="629030"/>
                  </a:lnTo>
                  <a:lnTo>
                    <a:pt x="408566" y="619069"/>
                  </a:lnTo>
                  <a:lnTo>
                    <a:pt x="450655" y="603064"/>
                  </a:lnTo>
                  <a:lnTo>
                    <a:pt x="489625" y="581507"/>
                  </a:lnTo>
                  <a:lnTo>
                    <a:pt x="524987" y="554885"/>
                  </a:lnTo>
                  <a:lnTo>
                    <a:pt x="556252" y="523690"/>
                  </a:lnTo>
                  <a:lnTo>
                    <a:pt x="582930" y="488409"/>
                  </a:lnTo>
                  <a:lnTo>
                    <a:pt x="604532" y="449534"/>
                  </a:lnTo>
                  <a:lnTo>
                    <a:pt x="620567" y="407552"/>
                  </a:lnTo>
                  <a:lnTo>
                    <a:pt x="630548" y="362954"/>
                  </a:lnTo>
                  <a:lnTo>
                    <a:pt x="633984" y="316229"/>
                  </a:lnTo>
                  <a:lnTo>
                    <a:pt x="630548" y="269505"/>
                  </a:lnTo>
                  <a:lnTo>
                    <a:pt x="620567" y="224907"/>
                  </a:lnTo>
                  <a:lnTo>
                    <a:pt x="604532" y="182925"/>
                  </a:lnTo>
                  <a:lnTo>
                    <a:pt x="582930" y="144050"/>
                  </a:lnTo>
                  <a:lnTo>
                    <a:pt x="556252" y="108769"/>
                  </a:lnTo>
                  <a:lnTo>
                    <a:pt x="524987" y="77574"/>
                  </a:lnTo>
                  <a:lnTo>
                    <a:pt x="489625" y="50952"/>
                  </a:lnTo>
                  <a:lnTo>
                    <a:pt x="450655" y="29395"/>
                  </a:lnTo>
                  <a:lnTo>
                    <a:pt x="408566" y="13390"/>
                  </a:lnTo>
                  <a:lnTo>
                    <a:pt x="363848" y="3429"/>
                  </a:lnTo>
                  <a:lnTo>
                    <a:pt x="316992" y="0"/>
                  </a:lnTo>
                  <a:close/>
                </a:path>
              </a:pathLst>
            </a:custGeom>
            <a:solidFill>
              <a:srgbClr val="525252"/>
            </a:solidFill>
          </p:spPr>
          <p:txBody>
            <a:bodyPr wrap="square" lIns="0" tIns="0" rIns="0" bIns="0" rtlCol="0"/>
            <a:lstStyle/>
            <a:p>
              <a:endParaRPr/>
            </a:p>
          </p:txBody>
        </p:sp>
        <p:sp>
          <p:nvSpPr>
            <p:cNvPr id="36" name="object 36"/>
            <p:cNvSpPr/>
            <p:nvPr/>
          </p:nvSpPr>
          <p:spPr>
            <a:xfrm>
              <a:off x="1008888" y="2936748"/>
              <a:ext cx="634365" cy="632460"/>
            </a:xfrm>
            <a:custGeom>
              <a:avLst/>
              <a:gdLst/>
              <a:ahLst/>
              <a:cxnLst/>
              <a:rect l="l" t="t" r="r" b="b"/>
              <a:pathLst>
                <a:path w="634364" h="632460">
                  <a:moveTo>
                    <a:pt x="0" y="316229"/>
                  </a:moveTo>
                  <a:lnTo>
                    <a:pt x="3437" y="269505"/>
                  </a:lnTo>
                  <a:lnTo>
                    <a:pt x="13421" y="224907"/>
                  </a:lnTo>
                  <a:lnTo>
                    <a:pt x="29462" y="182925"/>
                  </a:lnTo>
                  <a:lnTo>
                    <a:pt x="51069" y="144050"/>
                  </a:lnTo>
                  <a:lnTo>
                    <a:pt x="77752" y="108769"/>
                  </a:lnTo>
                  <a:lnTo>
                    <a:pt x="109022" y="77574"/>
                  </a:lnTo>
                  <a:lnTo>
                    <a:pt x="144386" y="50952"/>
                  </a:lnTo>
                  <a:lnTo>
                    <a:pt x="183356" y="29395"/>
                  </a:lnTo>
                  <a:lnTo>
                    <a:pt x="225440" y="13390"/>
                  </a:lnTo>
                  <a:lnTo>
                    <a:pt x="270149" y="3429"/>
                  </a:lnTo>
                  <a:lnTo>
                    <a:pt x="316992" y="0"/>
                  </a:lnTo>
                  <a:lnTo>
                    <a:pt x="363848" y="3429"/>
                  </a:lnTo>
                  <a:lnTo>
                    <a:pt x="408566" y="13390"/>
                  </a:lnTo>
                  <a:lnTo>
                    <a:pt x="450655" y="29395"/>
                  </a:lnTo>
                  <a:lnTo>
                    <a:pt x="489625" y="50952"/>
                  </a:lnTo>
                  <a:lnTo>
                    <a:pt x="524987" y="77574"/>
                  </a:lnTo>
                  <a:lnTo>
                    <a:pt x="556252" y="108769"/>
                  </a:lnTo>
                  <a:lnTo>
                    <a:pt x="582930" y="144050"/>
                  </a:lnTo>
                  <a:lnTo>
                    <a:pt x="604532" y="182925"/>
                  </a:lnTo>
                  <a:lnTo>
                    <a:pt x="620567" y="224907"/>
                  </a:lnTo>
                  <a:lnTo>
                    <a:pt x="630548" y="269505"/>
                  </a:lnTo>
                  <a:lnTo>
                    <a:pt x="633984" y="316229"/>
                  </a:lnTo>
                  <a:lnTo>
                    <a:pt x="630548" y="362954"/>
                  </a:lnTo>
                  <a:lnTo>
                    <a:pt x="620567" y="407552"/>
                  </a:lnTo>
                  <a:lnTo>
                    <a:pt x="604532" y="449534"/>
                  </a:lnTo>
                  <a:lnTo>
                    <a:pt x="582930" y="488409"/>
                  </a:lnTo>
                  <a:lnTo>
                    <a:pt x="556252" y="523690"/>
                  </a:lnTo>
                  <a:lnTo>
                    <a:pt x="524987" y="554885"/>
                  </a:lnTo>
                  <a:lnTo>
                    <a:pt x="489625" y="581507"/>
                  </a:lnTo>
                  <a:lnTo>
                    <a:pt x="450655" y="603064"/>
                  </a:lnTo>
                  <a:lnTo>
                    <a:pt x="408566" y="619069"/>
                  </a:lnTo>
                  <a:lnTo>
                    <a:pt x="363848" y="629030"/>
                  </a:lnTo>
                  <a:lnTo>
                    <a:pt x="316992" y="632460"/>
                  </a:lnTo>
                  <a:lnTo>
                    <a:pt x="270149" y="629030"/>
                  </a:lnTo>
                  <a:lnTo>
                    <a:pt x="225440" y="619069"/>
                  </a:lnTo>
                  <a:lnTo>
                    <a:pt x="183356" y="603064"/>
                  </a:lnTo>
                  <a:lnTo>
                    <a:pt x="144386" y="581507"/>
                  </a:lnTo>
                  <a:lnTo>
                    <a:pt x="109022" y="554885"/>
                  </a:lnTo>
                  <a:lnTo>
                    <a:pt x="77752" y="523690"/>
                  </a:lnTo>
                  <a:lnTo>
                    <a:pt x="51069" y="488409"/>
                  </a:lnTo>
                  <a:lnTo>
                    <a:pt x="29462" y="449534"/>
                  </a:lnTo>
                  <a:lnTo>
                    <a:pt x="13421" y="407552"/>
                  </a:lnTo>
                  <a:lnTo>
                    <a:pt x="3437" y="362954"/>
                  </a:lnTo>
                  <a:lnTo>
                    <a:pt x="0" y="316229"/>
                  </a:lnTo>
                  <a:close/>
                </a:path>
              </a:pathLst>
            </a:custGeom>
            <a:ln w="12192">
              <a:solidFill>
                <a:srgbClr val="41709C"/>
              </a:solidFill>
            </a:ln>
          </p:spPr>
          <p:txBody>
            <a:bodyPr wrap="square" lIns="0" tIns="0" rIns="0" bIns="0" rtlCol="0"/>
            <a:lstStyle/>
            <a:p>
              <a:endParaRPr/>
            </a:p>
          </p:txBody>
        </p:sp>
        <p:pic>
          <p:nvPicPr>
            <p:cNvPr id="37" name="object 37"/>
            <p:cNvPicPr/>
            <p:nvPr/>
          </p:nvPicPr>
          <p:blipFill>
            <a:blip r:embed="rId12" cstate="print"/>
            <a:stretch>
              <a:fillRect/>
            </a:stretch>
          </p:blipFill>
          <p:spPr>
            <a:xfrm>
              <a:off x="6595872" y="5298948"/>
              <a:ext cx="1287779" cy="821436"/>
            </a:xfrm>
            <a:prstGeom prst="rect">
              <a:avLst/>
            </a:prstGeom>
          </p:spPr>
        </p:pic>
      </p:grpSp>
      <p:sp>
        <p:nvSpPr>
          <p:cNvPr id="38" name="object 38"/>
          <p:cNvSpPr txBox="1"/>
          <p:nvPr/>
        </p:nvSpPr>
        <p:spPr>
          <a:xfrm>
            <a:off x="6595871" y="5298947"/>
            <a:ext cx="1287780" cy="821690"/>
          </a:xfrm>
          <a:prstGeom prst="rect">
            <a:avLst/>
          </a:prstGeom>
          <a:ln w="6096">
            <a:solidFill>
              <a:srgbClr val="FFC000"/>
            </a:solidFill>
          </a:ln>
        </p:spPr>
        <p:txBody>
          <a:bodyPr vert="horz" wrap="square" lIns="0" tIns="27940" rIns="0" bIns="0" rtlCol="0">
            <a:spAutoFit/>
          </a:bodyPr>
          <a:lstStyle/>
          <a:p>
            <a:pPr algn="ctr">
              <a:lnSpc>
                <a:spcPct val="100000"/>
              </a:lnSpc>
              <a:spcBef>
                <a:spcPts val="220"/>
              </a:spcBef>
            </a:pPr>
            <a:r>
              <a:rPr sz="2400" spc="-5" dirty="0">
                <a:latin typeface="Cambria Math"/>
                <a:cs typeface="Cambria Math"/>
              </a:rPr>
              <a:t>𝜕𝐿</a:t>
            </a:r>
            <a:r>
              <a:rPr sz="2400" spc="25" dirty="0">
                <a:latin typeface="Cambria Math"/>
                <a:cs typeface="Cambria Math"/>
              </a:rPr>
              <a:t> </a:t>
            </a:r>
            <a:r>
              <a:rPr sz="2400" dirty="0">
                <a:latin typeface="Cambria Math"/>
                <a:cs typeface="Cambria Math"/>
              </a:rPr>
              <a:t>∕</a:t>
            </a:r>
            <a:r>
              <a:rPr sz="2400" spc="-15" dirty="0">
                <a:latin typeface="Cambria Math"/>
                <a:cs typeface="Cambria Math"/>
              </a:rPr>
              <a:t> </a:t>
            </a:r>
            <a:r>
              <a:rPr sz="2400" spc="-5" dirty="0">
                <a:latin typeface="Cambria Math"/>
                <a:cs typeface="Cambria Math"/>
              </a:rPr>
              <a:t>𝜕𝑤</a:t>
            </a:r>
            <a:endParaRPr sz="2400">
              <a:latin typeface="Cambria Math"/>
              <a:cs typeface="Cambria Math"/>
            </a:endParaRPr>
          </a:p>
          <a:p>
            <a:pPr marL="2540" algn="ctr">
              <a:lnSpc>
                <a:spcPct val="100000"/>
              </a:lnSpc>
              <a:spcBef>
                <a:spcPts val="25"/>
              </a:spcBef>
            </a:pPr>
            <a:r>
              <a:rPr sz="2400" dirty="0">
                <a:latin typeface="Cambria Math"/>
                <a:cs typeface="Cambria Math"/>
              </a:rPr>
              <a:t>=</a:t>
            </a:r>
            <a:r>
              <a:rPr sz="2400" spc="85" dirty="0">
                <a:latin typeface="Cambria Math"/>
                <a:cs typeface="Cambria Math"/>
              </a:rPr>
              <a:t> </a:t>
            </a:r>
            <a:r>
              <a:rPr sz="2400" dirty="0">
                <a:latin typeface="Cambria Math"/>
                <a:cs typeface="Cambria Math"/>
              </a:rPr>
              <a:t>0</a:t>
            </a:r>
            <a:endParaRPr sz="2400">
              <a:latin typeface="Cambria Math"/>
              <a:cs typeface="Cambria Math"/>
            </a:endParaRPr>
          </a:p>
        </p:txBody>
      </p:sp>
      <p:grpSp>
        <p:nvGrpSpPr>
          <p:cNvPr id="39" name="object 39"/>
          <p:cNvGrpSpPr/>
          <p:nvPr/>
        </p:nvGrpSpPr>
        <p:grpSpPr>
          <a:xfrm>
            <a:off x="2485389" y="2935223"/>
            <a:ext cx="3394710" cy="1840230"/>
            <a:chOff x="2485389" y="2935223"/>
            <a:chExt cx="3394710" cy="1840230"/>
          </a:xfrm>
        </p:grpSpPr>
        <p:sp>
          <p:nvSpPr>
            <p:cNvPr id="40" name="object 40"/>
            <p:cNvSpPr/>
            <p:nvPr/>
          </p:nvSpPr>
          <p:spPr>
            <a:xfrm>
              <a:off x="2491739" y="4136135"/>
              <a:ext cx="632460" cy="632460"/>
            </a:xfrm>
            <a:custGeom>
              <a:avLst/>
              <a:gdLst/>
              <a:ahLst/>
              <a:cxnLst/>
              <a:rect l="l" t="t" r="r" b="b"/>
              <a:pathLst>
                <a:path w="632460" h="632460">
                  <a:moveTo>
                    <a:pt x="316230" y="0"/>
                  </a:moveTo>
                  <a:lnTo>
                    <a:pt x="269505" y="3429"/>
                  </a:lnTo>
                  <a:lnTo>
                    <a:pt x="224907" y="13390"/>
                  </a:lnTo>
                  <a:lnTo>
                    <a:pt x="182925" y="29395"/>
                  </a:lnTo>
                  <a:lnTo>
                    <a:pt x="144050" y="50952"/>
                  </a:lnTo>
                  <a:lnTo>
                    <a:pt x="108769" y="77574"/>
                  </a:lnTo>
                  <a:lnTo>
                    <a:pt x="77574" y="108769"/>
                  </a:lnTo>
                  <a:lnTo>
                    <a:pt x="50952" y="144050"/>
                  </a:lnTo>
                  <a:lnTo>
                    <a:pt x="29395" y="182925"/>
                  </a:lnTo>
                  <a:lnTo>
                    <a:pt x="13390" y="224907"/>
                  </a:lnTo>
                  <a:lnTo>
                    <a:pt x="3429" y="269505"/>
                  </a:lnTo>
                  <a:lnTo>
                    <a:pt x="0" y="316230"/>
                  </a:lnTo>
                  <a:lnTo>
                    <a:pt x="3429" y="362954"/>
                  </a:lnTo>
                  <a:lnTo>
                    <a:pt x="13390" y="407552"/>
                  </a:lnTo>
                  <a:lnTo>
                    <a:pt x="29395" y="449534"/>
                  </a:lnTo>
                  <a:lnTo>
                    <a:pt x="50952" y="488409"/>
                  </a:lnTo>
                  <a:lnTo>
                    <a:pt x="77574" y="523690"/>
                  </a:lnTo>
                  <a:lnTo>
                    <a:pt x="108769" y="554885"/>
                  </a:lnTo>
                  <a:lnTo>
                    <a:pt x="144050" y="581507"/>
                  </a:lnTo>
                  <a:lnTo>
                    <a:pt x="182925" y="603064"/>
                  </a:lnTo>
                  <a:lnTo>
                    <a:pt x="224907" y="619069"/>
                  </a:lnTo>
                  <a:lnTo>
                    <a:pt x="269505" y="629030"/>
                  </a:lnTo>
                  <a:lnTo>
                    <a:pt x="316230" y="632459"/>
                  </a:lnTo>
                  <a:lnTo>
                    <a:pt x="362954" y="629030"/>
                  </a:lnTo>
                  <a:lnTo>
                    <a:pt x="407552" y="619069"/>
                  </a:lnTo>
                  <a:lnTo>
                    <a:pt x="449534" y="603064"/>
                  </a:lnTo>
                  <a:lnTo>
                    <a:pt x="488409" y="581507"/>
                  </a:lnTo>
                  <a:lnTo>
                    <a:pt x="523690" y="554885"/>
                  </a:lnTo>
                  <a:lnTo>
                    <a:pt x="554885" y="523690"/>
                  </a:lnTo>
                  <a:lnTo>
                    <a:pt x="581507" y="488409"/>
                  </a:lnTo>
                  <a:lnTo>
                    <a:pt x="603064" y="449534"/>
                  </a:lnTo>
                  <a:lnTo>
                    <a:pt x="619069" y="407552"/>
                  </a:lnTo>
                  <a:lnTo>
                    <a:pt x="629030" y="362954"/>
                  </a:lnTo>
                  <a:lnTo>
                    <a:pt x="632460" y="316230"/>
                  </a:lnTo>
                  <a:lnTo>
                    <a:pt x="629030" y="269505"/>
                  </a:lnTo>
                  <a:lnTo>
                    <a:pt x="619069" y="224907"/>
                  </a:lnTo>
                  <a:lnTo>
                    <a:pt x="603064" y="182925"/>
                  </a:lnTo>
                  <a:lnTo>
                    <a:pt x="581507" y="144050"/>
                  </a:lnTo>
                  <a:lnTo>
                    <a:pt x="554885" y="108769"/>
                  </a:lnTo>
                  <a:lnTo>
                    <a:pt x="523690" y="77574"/>
                  </a:lnTo>
                  <a:lnTo>
                    <a:pt x="488409" y="50952"/>
                  </a:lnTo>
                  <a:lnTo>
                    <a:pt x="449534" y="29395"/>
                  </a:lnTo>
                  <a:lnTo>
                    <a:pt x="407552" y="13390"/>
                  </a:lnTo>
                  <a:lnTo>
                    <a:pt x="362954" y="3429"/>
                  </a:lnTo>
                  <a:lnTo>
                    <a:pt x="316230" y="0"/>
                  </a:lnTo>
                  <a:close/>
                </a:path>
              </a:pathLst>
            </a:custGeom>
            <a:solidFill>
              <a:srgbClr val="525252"/>
            </a:solidFill>
          </p:spPr>
          <p:txBody>
            <a:bodyPr wrap="square" lIns="0" tIns="0" rIns="0" bIns="0" rtlCol="0"/>
            <a:lstStyle/>
            <a:p>
              <a:endParaRPr/>
            </a:p>
          </p:txBody>
        </p:sp>
        <p:sp>
          <p:nvSpPr>
            <p:cNvPr id="41" name="object 41"/>
            <p:cNvSpPr/>
            <p:nvPr/>
          </p:nvSpPr>
          <p:spPr>
            <a:xfrm>
              <a:off x="2491739" y="4136135"/>
              <a:ext cx="632460" cy="632460"/>
            </a:xfrm>
            <a:custGeom>
              <a:avLst/>
              <a:gdLst/>
              <a:ahLst/>
              <a:cxnLst/>
              <a:rect l="l" t="t" r="r" b="b"/>
              <a:pathLst>
                <a:path w="632460" h="632460">
                  <a:moveTo>
                    <a:pt x="0" y="316230"/>
                  </a:moveTo>
                  <a:lnTo>
                    <a:pt x="3429" y="269505"/>
                  </a:lnTo>
                  <a:lnTo>
                    <a:pt x="13390" y="224907"/>
                  </a:lnTo>
                  <a:lnTo>
                    <a:pt x="29395" y="182925"/>
                  </a:lnTo>
                  <a:lnTo>
                    <a:pt x="50952" y="144050"/>
                  </a:lnTo>
                  <a:lnTo>
                    <a:pt x="77574" y="108769"/>
                  </a:lnTo>
                  <a:lnTo>
                    <a:pt x="108769" y="77574"/>
                  </a:lnTo>
                  <a:lnTo>
                    <a:pt x="144050" y="50952"/>
                  </a:lnTo>
                  <a:lnTo>
                    <a:pt x="182925" y="29395"/>
                  </a:lnTo>
                  <a:lnTo>
                    <a:pt x="224907" y="13390"/>
                  </a:lnTo>
                  <a:lnTo>
                    <a:pt x="269505" y="3429"/>
                  </a:lnTo>
                  <a:lnTo>
                    <a:pt x="316230" y="0"/>
                  </a:lnTo>
                  <a:lnTo>
                    <a:pt x="362954" y="3429"/>
                  </a:lnTo>
                  <a:lnTo>
                    <a:pt x="407552" y="13390"/>
                  </a:lnTo>
                  <a:lnTo>
                    <a:pt x="449534" y="29395"/>
                  </a:lnTo>
                  <a:lnTo>
                    <a:pt x="488409" y="50952"/>
                  </a:lnTo>
                  <a:lnTo>
                    <a:pt x="523690" y="77574"/>
                  </a:lnTo>
                  <a:lnTo>
                    <a:pt x="554885" y="108769"/>
                  </a:lnTo>
                  <a:lnTo>
                    <a:pt x="581507" y="144050"/>
                  </a:lnTo>
                  <a:lnTo>
                    <a:pt x="603064" y="182925"/>
                  </a:lnTo>
                  <a:lnTo>
                    <a:pt x="619069" y="224907"/>
                  </a:lnTo>
                  <a:lnTo>
                    <a:pt x="629030" y="269505"/>
                  </a:lnTo>
                  <a:lnTo>
                    <a:pt x="632460" y="316230"/>
                  </a:lnTo>
                  <a:lnTo>
                    <a:pt x="629030" y="362954"/>
                  </a:lnTo>
                  <a:lnTo>
                    <a:pt x="619069" y="407552"/>
                  </a:lnTo>
                  <a:lnTo>
                    <a:pt x="603064" y="449534"/>
                  </a:lnTo>
                  <a:lnTo>
                    <a:pt x="581507" y="488409"/>
                  </a:lnTo>
                  <a:lnTo>
                    <a:pt x="554885" y="523690"/>
                  </a:lnTo>
                  <a:lnTo>
                    <a:pt x="523690" y="554885"/>
                  </a:lnTo>
                  <a:lnTo>
                    <a:pt x="488409" y="581507"/>
                  </a:lnTo>
                  <a:lnTo>
                    <a:pt x="449534" y="603064"/>
                  </a:lnTo>
                  <a:lnTo>
                    <a:pt x="407552" y="619069"/>
                  </a:lnTo>
                  <a:lnTo>
                    <a:pt x="362954" y="629030"/>
                  </a:lnTo>
                  <a:lnTo>
                    <a:pt x="316230" y="632459"/>
                  </a:lnTo>
                  <a:lnTo>
                    <a:pt x="269505" y="629030"/>
                  </a:lnTo>
                  <a:lnTo>
                    <a:pt x="224907" y="619069"/>
                  </a:lnTo>
                  <a:lnTo>
                    <a:pt x="182925" y="603064"/>
                  </a:lnTo>
                  <a:lnTo>
                    <a:pt x="144050" y="581507"/>
                  </a:lnTo>
                  <a:lnTo>
                    <a:pt x="108769" y="554885"/>
                  </a:lnTo>
                  <a:lnTo>
                    <a:pt x="77574" y="523690"/>
                  </a:lnTo>
                  <a:lnTo>
                    <a:pt x="50952" y="488409"/>
                  </a:lnTo>
                  <a:lnTo>
                    <a:pt x="29395" y="449534"/>
                  </a:lnTo>
                  <a:lnTo>
                    <a:pt x="13390" y="407552"/>
                  </a:lnTo>
                  <a:lnTo>
                    <a:pt x="3429" y="362954"/>
                  </a:lnTo>
                  <a:lnTo>
                    <a:pt x="0" y="316230"/>
                  </a:lnTo>
                  <a:close/>
                </a:path>
              </a:pathLst>
            </a:custGeom>
            <a:ln w="12191">
              <a:solidFill>
                <a:srgbClr val="41709C"/>
              </a:solidFill>
            </a:ln>
          </p:spPr>
          <p:txBody>
            <a:bodyPr wrap="square" lIns="0" tIns="0" rIns="0" bIns="0" rtlCol="0"/>
            <a:lstStyle/>
            <a:p>
              <a:endParaRPr/>
            </a:p>
          </p:txBody>
        </p:sp>
        <p:pic>
          <p:nvPicPr>
            <p:cNvPr id="42" name="object 42"/>
            <p:cNvPicPr/>
            <p:nvPr/>
          </p:nvPicPr>
          <p:blipFill>
            <a:blip r:embed="rId13" cstate="print"/>
            <a:stretch>
              <a:fillRect/>
            </a:stretch>
          </p:blipFill>
          <p:spPr>
            <a:xfrm>
              <a:off x="3634739" y="2996196"/>
              <a:ext cx="2170176" cy="1066787"/>
            </a:xfrm>
            <a:prstGeom prst="rect">
              <a:avLst/>
            </a:prstGeom>
          </p:spPr>
        </p:pic>
        <p:pic>
          <p:nvPicPr>
            <p:cNvPr id="43" name="object 43"/>
            <p:cNvPicPr/>
            <p:nvPr/>
          </p:nvPicPr>
          <p:blipFill>
            <a:blip r:embed="rId14" cstate="print"/>
            <a:stretch>
              <a:fillRect/>
            </a:stretch>
          </p:blipFill>
          <p:spPr>
            <a:xfrm>
              <a:off x="3560063" y="2935223"/>
              <a:ext cx="2319528" cy="1287780"/>
            </a:xfrm>
            <a:prstGeom prst="rect">
              <a:avLst/>
            </a:prstGeom>
          </p:spPr>
        </p:pic>
        <p:pic>
          <p:nvPicPr>
            <p:cNvPr id="44" name="object 44"/>
            <p:cNvPicPr/>
            <p:nvPr/>
          </p:nvPicPr>
          <p:blipFill>
            <a:blip r:embed="rId15" cstate="print"/>
            <a:stretch>
              <a:fillRect/>
            </a:stretch>
          </p:blipFill>
          <p:spPr>
            <a:xfrm>
              <a:off x="3694175" y="3035807"/>
              <a:ext cx="2055876" cy="954024"/>
            </a:xfrm>
            <a:prstGeom prst="rect">
              <a:avLst/>
            </a:prstGeom>
          </p:spPr>
        </p:pic>
      </p:grpSp>
      <p:sp>
        <p:nvSpPr>
          <p:cNvPr id="45" name="object 45"/>
          <p:cNvSpPr txBox="1"/>
          <p:nvPr/>
        </p:nvSpPr>
        <p:spPr>
          <a:xfrm>
            <a:off x="3820159" y="3046552"/>
            <a:ext cx="1804035" cy="879475"/>
          </a:xfrm>
          <a:prstGeom prst="rect">
            <a:avLst/>
          </a:prstGeom>
        </p:spPr>
        <p:txBody>
          <a:bodyPr vert="horz" wrap="square" lIns="0" tIns="12065" rIns="0" bIns="0" rtlCol="0">
            <a:spAutoFit/>
          </a:bodyPr>
          <a:lstStyle/>
          <a:p>
            <a:pPr marL="12700" marR="5080" indent="313690">
              <a:lnSpc>
                <a:spcPct val="100000"/>
              </a:lnSpc>
              <a:spcBef>
                <a:spcPts val="95"/>
              </a:spcBef>
            </a:pPr>
            <a:r>
              <a:rPr sz="2800" spc="-5" dirty="0">
                <a:solidFill>
                  <a:srgbClr val="FFFFFF"/>
                </a:solidFill>
                <a:latin typeface="Calibri"/>
                <a:cs typeface="Calibri"/>
              </a:rPr>
              <a:t>Stuck </a:t>
            </a:r>
            <a:r>
              <a:rPr sz="2800" spc="-15" dirty="0">
                <a:solidFill>
                  <a:srgbClr val="FFFFFF"/>
                </a:solidFill>
                <a:latin typeface="Calibri"/>
                <a:cs typeface="Calibri"/>
              </a:rPr>
              <a:t>at </a:t>
            </a:r>
            <a:r>
              <a:rPr sz="2800" spc="-10" dirty="0">
                <a:solidFill>
                  <a:srgbClr val="FFFFFF"/>
                </a:solidFill>
                <a:latin typeface="Calibri"/>
                <a:cs typeface="Calibri"/>
              </a:rPr>
              <a:t> saddle</a:t>
            </a:r>
            <a:r>
              <a:rPr sz="2800" spc="-40" dirty="0">
                <a:solidFill>
                  <a:srgbClr val="FFFFFF"/>
                </a:solidFill>
                <a:latin typeface="Calibri"/>
                <a:cs typeface="Calibri"/>
              </a:rPr>
              <a:t> </a:t>
            </a:r>
            <a:r>
              <a:rPr sz="2800" spc="-15" dirty="0">
                <a:solidFill>
                  <a:srgbClr val="FFFFFF"/>
                </a:solidFill>
                <a:latin typeface="Calibri"/>
                <a:cs typeface="Calibri"/>
              </a:rPr>
              <a:t>point</a:t>
            </a:r>
            <a:endParaRPr sz="2800">
              <a:latin typeface="Calibri"/>
              <a:cs typeface="Calibri"/>
            </a:endParaRPr>
          </a:p>
        </p:txBody>
      </p:sp>
      <p:grpSp>
        <p:nvGrpSpPr>
          <p:cNvPr id="46" name="object 46"/>
          <p:cNvGrpSpPr/>
          <p:nvPr/>
        </p:nvGrpSpPr>
        <p:grpSpPr>
          <a:xfrm>
            <a:off x="2943860" y="3099054"/>
            <a:ext cx="3869690" cy="3013710"/>
            <a:chOff x="2943860" y="3099054"/>
            <a:chExt cx="3869690" cy="3013710"/>
          </a:xfrm>
        </p:grpSpPr>
        <p:sp>
          <p:nvSpPr>
            <p:cNvPr id="47" name="object 47"/>
            <p:cNvSpPr/>
            <p:nvPr/>
          </p:nvSpPr>
          <p:spPr>
            <a:xfrm>
              <a:off x="2943860" y="3099053"/>
              <a:ext cx="3869690" cy="2089150"/>
            </a:xfrm>
            <a:custGeom>
              <a:avLst/>
              <a:gdLst/>
              <a:ahLst/>
              <a:cxnLst/>
              <a:rect l="l" t="t" r="r" b="b"/>
              <a:pathLst>
                <a:path w="3869690" h="2089150">
                  <a:moveTo>
                    <a:pt x="378841" y="126492"/>
                  </a:moveTo>
                  <a:lnTo>
                    <a:pt x="372783" y="84328"/>
                  </a:lnTo>
                  <a:lnTo>
                    <a:pt x="360680" y="0"/>
                  </a:lnTo>
                  <a:lnTo>
                    <a:pt x="270383" y="90297"/>
                  </a:lnTo>
                  <a:lnTo>
                    <a:pt x="306527" y="102362"/>
                  </a:lnTo>
                  <a:lnTo>
                    <a:pt x="0" y="1021334"/>
                  </a:lnTo>
                  <a:lnTo>
                    <a:pt x="36068" y="1033399"/>
                  </a:lnTo>
                  <a:lnTo>
                    <a:pt x="342607" y="114401"/>
                  </a:lnTo>
                  <a:lnTo>
                    <a:pt x="378841" y="126492"/>
                  </a:lnTo>
                  <a:close/>
                </a:path>
                <a:path w="3869690" h="2089150">
                  <a:moveTo>
                    <a:pt x="1795653" y="1018159"/>
                  </a:moveTo>
                  <a:lnTo>
                    <a:pt x="1789950" y="975487"/>
                  </a:lnTo>
                  <a:lnTo>
                    <a:pt x="1778762" y="891540"/>
                  </a:lnTo>
                  <a:lnTo>
                    <a:pt x="1687576" y="981075"/>
                  </a:lnTo>
                  <a:lnTo>
                    <a:pt x="1723567" y="993432"/>
                  </a:lnTo>
                  <a:lnTo>
                    <a:pt x="1641348" y="1232916"/>
                  </a:lnTo>
                  <a:lnTo>
                    <a:pt x="1677416" y="1245235"/>
                  </a:lnTo>
                  <a:lnTo>
                    <a:pt x="1759623" y="1005801"/>
                  </a:lnTo>
                  <a:lnTo>
                    <a:pt x="1795653" y="1018159"/>
                  </a:lnTo>
                  <a:close/>
                </a:path>
                <a:path w="3869690" h="2089150">
                  <a:moveTo>
                    <a:pt x="3869309" y="1744599"/>
                  </a:moveTo>
                  <a:lnTo>
                    <a:pt x="3867277" y="1696085"/>
                  </a:lnTo>
                  <a:lnTo>
                    <a:pt x="3863975" y="1616964"/>
                  </a:lnTo>
                  <a:lnTo>
                    <a:pt x="3765042" y="1697863"/>
                  </a:lnTo>
                  <a:lnTo>
                    <a:pt x="3799802" y="1713445"/>
                  </a:lnTo>
                  <a:lnTo>
                    <a:pt x="3638410" y="2073275"/>
                  </a:lnTo>
                  <a:lnTo>
                    <a:pt x="3673221" y="2088896"/>
                  </a:lnTo>
                  <a:lnTo>
                    <a:pt x="3834600" y="1729054"/>
                  </a:lnTo>
                  <a:lnTo>
                    <a:pt x="3869309" y="1744599"/>
                  </a:lnTo>
                  <a:close/>
                </a:path>
              </a:pathLst>
            </a:custGeom>
            <a:solidFill>
              <a:srgbClr val="0000FF"/>
            </a:solidFill>
          </p:spPr>
          <p:txBody>
            <a:bodyPr wrap="square" lIns="0" tIns="0" rIns="0" bIns="0" rtlCol="0"/>
            <a:lstStyle/>
            <a:p>
              <a:endParaRPr/>
            </a:p>
          </p:txBody>
        </p:sp>
        <p:pic>
          <p:nvPicPr>
            <p:cNvPr id="48" name="object 48"/>
            <p:cNvPicPr/>
            <p:nvPr/>
          </p:nvPicPr>
          <p:blipFill>
            <a:blip r:embed="rId16" cstate="print"/>
            <a:stretch>
              <a:fillRect/>
            </a:stretch>
          </p:blipFill>
          <p:spPr>
            <a:xfrm>
              <a:off x="4646676" y="5291327"/>
              <a:ext cx="1292352" cy="821436"/>
            </a:xfrm>
            <a:prstGeom prst="rect">
              <a:avLst/>
            </a:prstGeom>
          </p:spPr>
        </p:pic>
      </p:grpSp>
      <p:sp>
        <p:nvSpPr>
          <p:cNvPr id="49" name="object 49"/>
          <p:cNvSpPr txBox="1"/>
          <p:nvPr/>
        </p:nvSpPr>
        <p:spPr>
          <a:xfrm>
            <a:off x="4646676" y="5291328"/>
            <a:ext cx="1292860" cy="821690"/>
          </a:xfrm>
          <a:prstGeom prst="rect">
            <a:avLst/>
          </a:prstGeom>
          <a:ln w="6096">
            <a:solidFill>
              <a:srgbClr val="FFC000"/>
            </a:solidFill>
          </a:ln>
        </p:spPr>
        <p:txBody>
          <a:bodyPr vert="horz" wrap="square" lIns="0" tIns="27940" rIns="0" bIns="0" rtlCol="0">
            <a:spAutoFit/>
          </a:bodyPr>
          <a:lstStyle/>
          <a:p>
            <a:pPr marR="635" algn="ctr">
              <a:lnSpc>
                <a:spcPct val="100000"/>
              </a:lnSpc>
              <a:spcBef>
                <a:spcPts val="220"/>
              </a:spcBef>
            </a:pPr>
            <a:r>
              <a:rPr sz="2400" spc="-5" dirty="0">
                <a:latin typeface="Cambria Math"/>
                <a:cs typeface="Cambria Math"/>
              </a:rPr>
              <a:t>𝜕𝐿</a:t>
            </a:r>
            <a:r>
              <a:rPr sz="2400" spc="25" dirty="0">
                <a:latin typeface="Cambria Math"/>
                <a:cs typeface="Cambria Math"/>
              </a:rPr>
              <a:t> </a:t>
            </a:r>
            <a:r>
              <a:rPr sz="2400" dirty="0">
                <a:latin typeface="Cambria Math"/>
                <a:cs typeface="Cambria Math"/>
              </a:rPr>
              <a:t>∕</a:t>
            </a:r>
            <a:r>
              <a:rPr sz="2400" spc="-20" dirty="0">
                <a:latin typeface="Cambria Math"/>
                <a:cs typeface="Cambria Math"/>
              </a:rPr>
              <a:t> </a:t>
            </a:r>
            <a:r>
              <a:rPr sz="2400" spc="-5" dirty="0">
                <a:latin typeface="Cambria Math"/>
                <a:cs typeface="Cambria Math"/>
              </a:rPr>
              <a:t>𝜕𝑤</a:t>
            </a:r>
            <a:endParaRPr sz="2400">
              <a:latin typeface="Cambria Math"/>
              <a:cs typeface="Cambria Math"/>
            </a:endParaRPr>
          </a:p>
          <a:p>
            <a:pPr marL="1905" algn="ctr">
              <a:lnSpc>
                <a:spcPct val="100000"/>
              </a:lnSpc>
              <a:spcBef>
                <a:spcPts val="25"/>
              </a:spcBef>
            </a:pPr>
            <a:r>
              <a:rPr sz="2400" dirty="0">
                <a:latin typeface="Cambria Math"/>
                <a:cs typeface="Cambria Math"/>
              </a:rPr>
              <a:t>=</a:t>
            </a:r>
            <a:r>
              <a:rPr sz="2400" spc="80" dirty="0">
                <a:latin typeface="Cambria Math"/>
                <a:cs typeface="Cambria Math"/>
              </a:rPr>
              <a:t> </a:t>
            </a:r>
            <a:r>
              <a:rPr sz="2400" dirty="0">
                <a:latin typeface="Cambria Math"/>
                <a:cs typeface="Cambria Math"/>
              </a:rPr>
              <a:t>0</a:t>
            </a:r>
            <a:endParaRPr sz="2400">
              <a:latin typeface="Cambria Math"/>
              <a:cs typeface="Cambria Math"/>
            </a:endParaRPr>
          </a:p>
        </p:txBody>
      </p:sp>
      <p:pic>
        <p:nvPicPr>
          <p:cNvPr id="50" name="object 50"/>
          <p:cNvPicPr/>
          <p:nvPr/>
        </p:nvPicPr>
        <p:blipFill>
          <a:blip r:embed="rId17" cstate="print"/>
          <a:stretch>
            <a:fillRect/>
          </a:stretch>
        </p:blipFill>
        <p:spPr>
          <a:xfrm>
            <a:off x="2874264" y="5298947"/>
            <a:ext cx="1303019" cy="821436"/>
          </a:xfrm>
          <a:prstGeom prst="rect">
            <a:avLst/>
          </a:prstGeom>
        </p:spPr>
      </p:pic>
      <p:sp>
        <p:nvSpPr>
          <p:cNvPr id="51" name="object 51"/>
          <p:cNvSpPr txBox="1"/>
          <p:nvPr/>
        </p:nvSpPr>
        <p:spPr>
          <a:xfrm>
            <a:off x="2874264" y="5298947"/>
            <a:ext cx="1303020" cy="821690"/>
          </a:xfrm>
          <a:prstGeom prst="rect">
            <a:avLst/>
          </a:prstGeom>
          <a:ln w="6096">
            <a:solidFill>
              <a:srgbClr val="FFC000"/>
            </a:solidFill>
          </a:ln>
        </p:spPr>
        <p:txBody>
          <a:bodyPr vert="horz" wrap="square" lIns="0" tIns="27940" rIns="0" bIns="0" rtlCol="0">
            <a:spAutoFit/>
          </a:bodyPr>
          <a:lstStyle/>
          <a:p>
            <a:pPr marR="3175" algn="ctr">
              <a:lnSpc>
                <a:spcPct val="100000"/>
              </a:lnSpc>
              <a:spcBef>
                <a:spcPts val="220"/>
              </a:spcBef>
            </a:pPr>
            <a:r>
              <a:rPr sz="2400" spc="-5" dirty="0">
                <a:latin typeface="Cambria Math"/>
                <a:cs typeface="Cambria Math"/>
              </a:rPr>
              <a:t>𝜕𝐿</a:t>
            </a:r>
            <a:r>
              <a:rPr sz="2400" spc="20" dirty="0">
                <a:latin typeface="Cambria Math"/>
                <a:cs typeface="Cambria Math"/>
              </a:rPr>
              <a:t> </a:t>
            </a:r>
            <a:r>
              <a:rPr sz="2400" dirty="0">
                <a:latin typeface="Cambria Math"/>
                <a:cs typeface="Cambria Math"/>
              </a:rPr>
              <a:t>∕</a:t>
            </a:r>
            <a:r>
              <a:rPr sz="2400" spc="-20" dirty="0">
                <a:latin typeface="Cambria Math"/>
                <a:cs typeface="Cambria Math"/>
              </a:rPr>
              <a:t> </a:t>
            </a:r>
            <a:r>
              <a:rPr sz="2400" spc="-5" dirty="0">
                <a:latin typeface="Cambria Math"/>
                <a:cs typeface="Cambria Math"/>
              </a:rPr>
              <a:t>𝜕𝑤</a:t>
            </a:r>
            <a:endParaRPr sz="2400">
              <a:latin typeface="Cambria Math"/>
              <a:cs typeface="Cambria Math"/>
            </a:endParaRPr>
          </a:p>
          <a:p>
            <a:pPr algn="ctr">
              <a:lnSpc>
                <a:spcPct val="100000"/>
              </a:lnSpc>
              <a:spcBef>
                <a:spcPts val="25"/>
              </a:spcBef>
            </a:pPr>
            <a:r>
              <a:rPr sz="2400" dirty="0">
                <a:latin typeface="Cambria Math"/>
                <a:cs typeface="Cambria Math"/>
              </a:rPr>
              <a:t>≈</a:t>
            </a:r>
            <a:r>
              <a:rPr sz="2400" spc="80" dirty="0">
                <a:latin typeface="Cambria Math"/>
                <a:cs typeface="Cambria Math"/>
              </a:rPr>
              <a:t> </a:t>
            </a:r>
            <a:r>
              <a:rPr sz="2400" dirty="0">
                <a:latin typeface="Cambria Math"/>
                <a:cs typeface="Cambria Math"/>
              </a:rPr>
              <a:t>0</a:t>
            </a:r>
            <a:endParaRPr sz="2400">
              <a:latin typeface="Cambria Math"/>
              <a:cs typeface="Cambria Math"/>
            </a:endParaRPr>
          </a:p>
        </p:txBody>
      </p:sp>
      <p:grpSp>
        <p:nvGrpSpPr>
          <p:cNvPr id="52" name="object 52"/>
          <p:cNvGrpSpPr/>
          <p:nvPr/>
        </p:nvGrpSpPr>
        <p:grpSpPr>
          <a:xfrm>
            <a:off x="1194816" y="6105144"/>
            <a:ext cx="5396865" cy="247015"/>
            <a:chOff x="1194816" y="6105144"/>
            <a:chExt cx="5396865" cy="247015"/>
          </a:xfrm>
        </p:grpSpPr>
        <p:pic>
          <p:nvPicPr>
            <p:cNvPr id="53" name="object 53"/>
            <p:cNvPicPr/>
            <p:nvPr/>
          </p:nvPicPr>
          <p:blipFill>
            <a:blip r:embed="rId18" cstate="print"/>
            <a:stretch>
              <a:fillRect/>
            </a:stretch>
          </p:blipFill>
          <p:spPr>
            <a:xfrm>
              <a:off x="2706624" y="6129528"/>
              <a:ext cx="214883" cy="216408"/>
            </a:xfrm>
            <a:prstGeom prst="rect">
              <a:avLst/>
            </a:prstGeom>
          </p:spPr>
        </p:pic>
        <p:pic>
          <p:nvPicPr>
            <p:cNvPr id="54" name="object 54"/>
            <p:cNvPicPr/>
            <p:nvPr/>
          </p:nvPicPr>
          <p:blipFill>
            <a:blip r:embed="rId19" cstate="print"/>
            <a:stretch>
              <a:fillRect/>
            </a:stretch>
          </p:blipFill>
          <p:spPr>
            <a:xfrm>
              <a:off x="1194816" y="6135624"/>
              <a:ext cx="214884" cy="216408"/>
            </a:xfrm>
            <a:prstGeom prst="rect">
              <a:avLst/>
            </a:prstGeom>
          </p:spPr>
        </p:pic>
        <p:pic>
          <p:nvPicPr>
            <p:cNvPr id="55" name="object 55"/>
            <p:cNvPicPr/>
            <p:nvPr/>
          </p:nvPicPr>
          <p:blipFill>
            <a:blip r:embed="rId20" cstate="print"/>
            <a:stretch>
              <a:fillRect/>
            </a:stretch>
          </p:blipFill>
          <p:spPr>
            <a:xfrm>
              <a:off x="4434839" y="6105144"/>
              <a:ext cx="216408" cy="216408"/>
            </a:xfrm>
            <a:prstGeom prst="rect">
              <a:avLst/>
            </a:prstGeom>
          </p:spPr>
        </p:pic>
        <p:pic>
          <p:nvPicPr>
            <p:cNvPr id="56" name="object 56"/>
            <p:cNvPicPr/>
            <p:nvPr/>
          </p:nvPicPr>
          <p:blipFill>
            <a:blip r:embed="rId18" cstate="print"/>
            <a:stretch>
              <a:fillRect/>
            </a:stretch>
          </p:blipFill>
          <p:spPr>
            <a:xfrm>
              <a:off x="6376416" y="6112764"/>
              <a:ext cx="214884" cy="216408"/>
            </a:xfrm>
            <a:prstGeom prst="rect">
              <a:avLst/>
            </a:prstGeom>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204970" cy="697230"/>
          </a:xfrm>
          <a:prstGeom prst="rect">
            <a:avLst/>
          </a:prstGeom>
        </p:spPr>
        <p:txBody>
          <a:bodyPr vert="horz" wrap="square" lIns="0" tIns="13335" rIns="0" bIns="0" rtlCol="0">
            <a:spAutoFit/>
          </a:bodyPr>
          <a:lstStyle/>
          <a:p>
            <a:pPr marL="12700">
              <a:lnSpc>
                <a:spcPct val="100000"/>
              </a:lnSpc>
              <a:spcBef>
                <a:spcPts val="105"/>
              </a:spcBef>
            </a:pPr>
            <a:r>
              <a:rPr sz="4400" spc="-10" dirty="0"/>
              <a:t>Acknowledgement</a:t>
            </a:r>
            <a:endParaRPr sz="4400"/>
          </a:p>
        </p:txBody>
      </p:sp>
      <p:sp>
        <p:nvSpPr>
          <p:cNvPr id="3" name="object 3"/>
          <p:cNvSpPr txBox="1"/>
          <p:nvPr/>
        </p:nvSpPr>
        <p:spPr>
          <a:xfrm>
            <a:off x="707542" y="1796237"/>
            <a:ext cx="671512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0" dirty="0">
                <a:latin typeface="PMingLiU-ExtB"/>
                <a:cs typeface="PMingLiU-ExtB"/>
              </a:rPr>
              <a:t>感</a:t>
            </a:r>
            <a:r>
              <a:rPr sz="2800" spc="-5" dirty="0">
                <a:latin typeface="PMingLiU-ExtB"/>
                <a:cs typeface="PMingLiU-ExtB"/>
              </a:rPr>
              <a:t>謝</a:t>
            </a:r>
            <a:r>
              <a:rPr sz="2800" spc="-100" dirty="0">
                <a:latin typeface="PMingLiU-ExtB"/>
                <a:cs typeface="PMingLiU-ExtB"/>
              </a:rPr>
              <a:t> </a:t>
            </a:r>
            <a:r>
              <a:rPr sz="2800" spc="-10" dirty="0">
                <a:latin typeface="Calibri"/>
                <a:cs typeface="Calibri"/>
              </a:rPr>
              <a:t>Victor </a:t>
            </a:r>
            <a:r>
              <a:rPr sz="2800" spc="-5" dirty="0">
                <a:latin typeface="Calibri"/>
                <a:cs typeface="Calibri"/>
              </a:rPr>
              <a:t>Chen</a:t>
            </a:r>
            <a:r>
              <a:rPr sz="2800" dirty="0">
                <a:latin typeface="Calibri"/>
                <a:cs typeface="Calibri"/>
              </a:rPr>
              <a:t> </a:t>
            </a:r>
            <a:r>
              <a:rPr sz="2800" spc="-5" dirty="0">
                <a:latin typeface="PMingLiU-ExtB"/>
                <a:cs typeface="PMingLiU-ExtB"/>
              </a:rPr>
              <a:t>發</a:t>
            </a:r>
            <a:r>
              <a:rPr sz="2800" spc="-10" dirty="0">
                <a:latin typeface="PMingLiU-ExtB"/>
                <a:cs typeface="PMingLiU-ExtB"/>
              </a:rPr>
              <a:t>現投影片上的打字錯誤</a:t>
            </a:r>
            <a:endParaRPr sz="2800">
              <a:latin typeface="PMingLiU-ExtB"/>
              <a:cs typeface="PMingLiU-Ext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8595" rIns="0" bIns="0" rtlCol="0">
            <a:spAutoFit/>
          </a:bodyPr>
          <a:lstStyle/>
          <a:p>
            <a:pPr algn="ctr">
              <a:lnSpc>
                <a:spcPct val="100000"/>
              </a:lnSpc>
              <a:spcBef>
                <a:spcPts val="1485"/>
              </a:spcBef>
            </a:pPr>
            <a:r>
              <a:rPr spc="-30" dirty="0"/>
              <a:t>Gradient</a:t>
            </a:r>
            <a:r>
              <a:rPr spc="-45" dirty="0"/>
              <a:t> </a:t>
            </a:r>
            <a:r>
              <a:rPr spc="-15" dirty="0"/>
              <a:t>Descent</a:t>
            </a:r>
          </a:p>
          <a:p>
            <a:pPr marL="638175" marR="628650" algn="ctr">
              <a:lnSpc>
                <a:spcPct val="109100"/>
              </a:lnSpc>
              <a:spcBef>
                <a:spcPts val="535"/>
              </a:spcBef>
            </a:pPr>
            <a:r>
              <a:rPr sz="4400" spc="-5" dirty="0">
                <a:latin typeface="Calibri"/>
                <a:cs typeface="Calibri"/>
              </a:rPr>
              <a:t>Tip </a:t>
            </a:r>
            <a:r>
              <a:rPr sz="4400" dirty="0">
                <a:latin typeface="Calibri"/>
                <a:cs typeface="Calibri"/>
              </a:rPr>
              <a:t>1:</a:t>
            </a:r>
            <a:r>
              <a:rPr sz="4400" spc="-15" dirty="0">
                <a:latin typeface="Calibri"/>
                <a:cs typeface="Calibri"/>
              </a:rPr>
              <a:t> </a:t>
            </a:r>
            <a:r>
              <a:rPr sz="4400" spc="-50" dirty="0">
                <a:latin typeface="Calibri"/>
                <a:cs typeface="Calibri"/>
              </a:rPr>
              <a:t>Tuning</a:t>
            </a:r>
            <a:r>
              <a:rPr sz="4400" spc="-15" dirty="0">
                <a:latin typeface="Calibri"/>
                <a:cs typeface="Calibri"/>
              </a:rPr>
              <a:t> </a:t>
            </a:r>
            <a:r>
              <a:rPr sz="4400" spc="-10" dirty="0">
                <a:latin typeface="Calibri"/>
                <a:cs typeface="Calibri"/>
              </a:rPr>
              <a:t>your </a:t>
            </a:r>
            <a:r>
              <a:rPr sz="4400" spc="-980" dirty="0">
                <a:latin typeface="Calibri"/>
                <a:cs typeface="Calibri"/>
              </a:rPr>
              <a:t> </a:t>
            </a:r>
            <a:r>
              <a:rPr sz="4400" dirty="0">
                <a:latin typeface="Calibri"/>
                <a:cs typeface="Calibri"/>
              </a:rPr>
              <a:t>learning</a:t>
            </a:r>
            <a:r>
              <a:rPr sz="4400" spc="-5" dirty="0">
                <a:latin typeface="Calibri"/>
                <a:cs typeface="Calibri"/>
              </a:rPr>
              <a:t> </a:t>
            </a:r>
            <a:r>
              <a:rPr sz="4400" spc="-35" dirty="0">
                <a:latin typeface="Calibri"/>
                <a:cs typeface="Calibri"/>
              </a:rPr>
              <a:t>rates</a:t>
            </a:r>
            <a:endParaRPr sz="4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09676"/>
            <a:ext cx="309308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Calibri Light"/>
                <a:cs typeface="Calibri Light"/>
              </a:rPr>
              <a:t>Learning</a:t>
            </a:r>
            <a:r>
              <a:rPr sz="4400" spc="-90" dirty="0">
                <a:latin typeface="Calibri Light"/>
                <a:cs typeface="Calibri Light"/>
              </a:rPr>
              <a:t> </a:t>
            </a:r>
            <a:r>
              <a:rPr sz="4400" spc="-25" dirty="0">
                <a:latin typeface="Calibri Light"/>
                <a:cs typeface="Calibri Light"/>
              </a:rPr>
              <a:t>Rate</a:t>
            </a:r>
            <a:endParaRPr sz="4400">
              <a:latin typeface="Calibri Light"/>
              <a:cs typeface="Calibri Light"/>
            </a:endParaRPr>
          </a:p>
        </p:txBody>
      </p:sp>
      <p:sp>
        <p:nvSpPr>
          <p:cNvPr id="3" name="object 3"/>
          <p:cNvSpPr/>
          <p:nvPr/>
        </p:nvSpPr>
        <p:spPr>
          <a:xfrm>
            <a:off x="4689348" y="2429255"/>
            <a:ext cx="4163695" cy="3211195"/>
          </a:xfrm>
          <a:custGeom>
            <a:avLst/>
            <a:gdLst/>
            <a:ahLst/>
            <a:cxnLst/>
            <a:rect l="l" t="t" r="r" b="b"/>
            <a:pathLst>
              <a:path w="4163695" h="3211195">
                <a:moveTo>
                  <a:pt x="4163568" y="3124200"/>
                </a:moveTo>
                <a:lnTo>
                  <a:pt x="4105656" y="3095244"/>
                </a:lnTo>
                <a:lnTo>
                  <a:pt x="3989832" y="3037332"/>
                </a:lnTo>
                <a:lnTo>
                  <a:pt x="3989832" y="3095244"/>
                </a:lnTo>
                <a:lnTo>
                  <a:pt x="115824" y="3095244"/>
                </a:lnTo>
                <a:lnTo>
                  <a:pt x="115824" y="173736"/>
                </a:lnTo>
                <a:lnTo>
                  <a:pt x="173736" y="173736"/>
                </a:lnTo>
                <a:lnTo>
                  <a:pt x="159258" y="144780"/>
                </a:lnTo>
                <a:lnTo>
                  <a:pt x="86868" y="0"/>
                </a:lnTo>
                <a:lnTo>
                  <a:pt x="0" y="173736"/>
                </a:lnTo>
                <a:lnTo>
                  <a:pt x="57912" y="173736"/>
                </a:lnTo>
                <a:lnTo>
                  <a:pt x="57912" y="3124200"/>
                </a:lnTo>
                <a:lnTo>
                  <a:pt x="86868" y="3124200"/>
                </a:lnTo>
                <a:lnTo>
                  <a:pt x="86868" y="3153156"/>
                </a:lnTo>
                <a:lnTo>
                  <a:pt x="3989832" y="3153156"/>
                </a:lnTo>
                <a:lnTo>
                  <a:pt x="3989832" y="3211068"/>
                </a:lnTo>
                <a:lnTo>
                  <a:pt x="4105656" y="3153156"/>
                </a:lnTo>
                <a:lnTo>
                  <a:pt x="4163568" y="3124200"/>
                </a:lnTo>
                <a:close/>
              </a:path>
            </a:pathLst>
          </a:custGeom>
          <a:solidFill>
            <a:srgbClr val="000000"/>
          </a:solidFill>
        </p:spPr>
        <p:txBody>
          <a:bodyPr wrap="square" lIns="0" tIns="0" rIns="0" bIns="0" rtlCol="0"/>
          <a:lstStyle/>
          <a:p>
            <a:endParaRPr/>
          </a:p>
        </p:txBody>
      </p:sp>
      <p:sp>
        <p:nvSpPr>
          <p:cNvPr id="4" name="object 4"/>
          <p:cNvSpPr txBox="1"/>
          <p:nvPr/>
        </p:nvSpPr>
        <p:spPr>
          <a:xfrm>
            <a:off x="4553203" y="2012441"/>
            <a:ext cx="55181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Lo</a:t>
            </a:r>
            <a:r>
              <a:rPr sz="2400" spc="-10" dirty="0">
                <a:latin typeface="Calibri"/>
                <a:cs typeface="Calibri"/>
              </a:rPr>
              <a:t>s</a:t>
            </a:r>
            <a:r>
              <a:rPr sz="2400" dirty="0">
                <a:latin typeface="Calibri"/>
                <a:cs typeface="Calibri"/>
              </a:rPr>
              <a:t>s</a:t>
            </a:r>
            <a:endParaRPr sz="2400">
              <a:latin typeface="Calibri"/>
              <a:cs typeface="Calibri"/>
            </a:endParaRPr>
          </a:p>
        </p:txBody>
      </p:sp>
      <p:grpSp>
        <p:nvGrpSpPr>
          <p:cNvPr id="5" name="object 5"/>
          <p:cNvGrpSpPr/>
          <p:nvPr/>
        </p:nvGrpSpPr>
        <p:grpSpPr>
          <a:xfrm>
            <a:off x="574548" y="1694731"/>
            <a:ext cx="3937635" cy="4561840"/>
            <a:chOff x="574548" y="1694731"/>
            <a:chExt cx="3937635" cy="4561840"/>
          </a:xfrm>
        </p:grpSpPr>
        <p:sp>
          <p:nvSpPr>
            <p:cNvPr id="6" name="object 6"/>
            <p:cNvSpPr/>
            <p:nvPr/>
          </p:nvSpPr>
          <p:spPr>
            <a:xfrm>
              <a:off x="593598" y="1713781"/>
              <a:ext cx="3899535" cy="4523740"/>
            </a:xfrm>
            <a:custGeom>
              <a:avLst/>
              <a:gdLst/>
              <a:ahLst/>
              <a:cxnLst/>
              <a:rect l="l" t="t" r="r" b="b"/>
              <a:pathLst>
                <a:path w="3899535" h="4523740">
                  <a:moveTo>
                    <a:pt x="0" y="2046561"/>
                  </a:moveTo>
                  <a:lnTo>
                    <a:pt x="21775" y="2095769"/>
                  </a:lnTo>
                  <a:lnTo>
                    <a:pt x="43588" y="2144898"/>
                  </a:lnTo>
                  <a:lnTo>
                    <a:pt x="65474" y="2193871"/>
                  </a:lnTo>
                  <a:lnTo>
                    <a:pt x="87472" y="2242612"/>
                  </a:lnTo>
                  <a:lnTo>
                    <a:pt x="109617" y="2291043"/>
                  </a:lnTo>
                  <a:lnTo>
                    <a:pt x="131947" y="2339087"/>
                  </a:lnTo>
                  <a:lnTo>
                    <a:pt x="154500" y="2386667"/>
                  </a:lnTo>
                  <a:lnTo>
                    <a:pt x="177311" y="2433706"/>
                  </a:lnTo>
                  <a:lnTo>
                    <a:pt x="200419" y="2480128"/>
                  </a:lnTo>
                  <a:lnTo>
                    <a:pt x="223859" y="2525854"/>
                  </a:lnTo>
                  <a:lnTo>
                    <a:pt x="247670" y="2570809"/>
                  </a:lnTo>
                  <a:lnTo>
                    <a:pt x="271888" y="2614915"/>
                  </a:lnTo>
                  <a:lnTo>
                    <a:pt x="296551" y="2658095"/>
                  </a:lnTo>
                  <a:lnTo>
                    <a:pt x="321694" y="2700272"/>
                  </a:lnTo>
                  <a:lnTo>
                    <a:pt x="347356" y="2741369"/>
                  </a:lnTo>
                  <a:lnTo>
                    <a:pt x="373573" y="2781310"/>
                  </a:lnTo>
                  <a:lnTo>
                    <a:pt x="400383" y="2820016"/>
                  </a:lnTo>
                  <a:lnTo>
                    <a:pt x="427822" y="2857411"/>
                  </a:lnTo>
                  <a:lnTo>
                    <a:pt x="455928" y="2893418"/>
                  </a:lnTo>
                  <a:lnTo>
                    <a:pt x="484737" y="2927961"/>
                  </a:lnTo>
                  <a:lnTo>
                    <a:pt x="514286" y="2960961"/>
                  </a:lnTo>
                  <a:lnTo>
                    <a:pt x="548330" y="2994370"/>
                  </a:lnTo>
                  <a:lnTo>
                    <a:pt x="584163" y="3023749"/>
                  </a:lnTo>
                  <a:lnTo>
                    <a:pt x="621570" y="3049606"/>
                  </a:lnTo>
                  <a:lnTo>
                    <a:pt x="660332" y="3072450"/>
                  </a:lnTo>
                  <a:lnTo>
                    <a:pt x="700235" y="3092789"/>
                  </a:lnTo>
                  <a:lnTo>
                    <a:pt x="741060" y="3111131"/>
                  </a:lnTo>
                  <a:lnTo>
                    <a:pt x="782591" y="3127984"/>
                  </a:lnTo>
                  <a:lnTo>
                    <a:pt x="824612" y="3143856"/>
                  </a:lnTo>
                  <a:lnTo>
                    <a:pt x="866905" y="3159257"/>
                  </a:lnTo>
                  <a:lnTo>
                    <a:pt x="909255" y="3174694"/>
                  </a:lnTo>
                  <a:lnTo>
                    <a:pt x="951444" y="3190675"/>
                  </a:lnTo>
                  <a:lnTo>
                    <a:pt x="993256" y="3207708"/>
                  </a:lnTo>
                  <a:lnTo>
                    <a:pt x="1034474" y="3226303"/>
                  </a:lnTo>
                  <a:lnTo>
                    <a:pt x="1074881" y="3246966"/>
                  </a:lnTo>
                  <a:lnTo>
                    <a:pt x="1114261" y="3270207"/>
                  </a:lnTo>
                  <a:lnTo>
                    <a:pt x="1152396" y="3296534"/>
                  </a:lnTo>
                  <a:lnTo>
                    <a:pt x="1189071" y="3326455"/>
                  </a:lnTo>
                  <a:lnTo>
                    <a:pt x="1224069" y="3360478"/>
                  </a:lnTo>
                  <a:lnTo>
                    <a:pt x="1257172" y="3399111"/>
                  </a:lnTo>
                  <a:lnTo>
                    <a:pt x="1279353" y="3430485"/>
                  </a:lnTo>
                  <a:lnTo>
                    <a:pt x="1300774" y="3466446"/>
                  </a:lnTo>
                  <a:lnTo>
                    <a:pt x="1321482" y="3506540"/>
                  </a:lnTo>
                  <a:lnTo>
                    <a:pt x="1341529" y="3550310"/>
                  </a:lnTo>
                  <a:lnTo>
                    <a:pt x="1360963" y="3597300"/>
                  </a:lnTo>
                  <a:lnTo>
                    <a:pt x="1379833" y="3647055"/>
                  </a:lnTo>
                  <a:lnTo>
                    <a:pt x="1398189" y="3699118"/>
                  </a:lnTo>
                  <a:lnTo>
                    <a:pt x="1416081" y="3753034"/>
                  </a:lnTo>
                  <a:lnTo>
                    <a:pt x="1433557" y="3808346"/>
                  </a:lnTo>
                  <a:lnTo>
                    <a:pt x="1450666" y="3864600"/>
                  </a:lnTo>
                  <a:lnTo>
                    <a:pt x="1467459" y="3921338"/>
                  </a:lnTo>
                  <a:lnTo>
                    <a:pt x="1483984" y="3978106"/>
                  </a:lnTo>
                  <a:lnTo>
                    <a:pt x="1500291" y="4034446"/>
                  </a:lnTo>
                  <a:lnTo>
                    <a:pt x="1516430" y="4089905"/>
                  </a:lnTo>
                  <a:lnTo>
                    <a:pt x="1532448" y="4144024"/>
                  </a:lnTo>
                  <a:lnTo>
                    <a:pt x="1548396" y="4196349"/>
                  </a:lnTo>
                  <a:lnTo>
                    <a:pt x="1564324" y="4246424"/>
                  </a:lnTo>
                  <a:lnTo>
                    <a:pt x="1580279" y="4293793"/>
                  </a:lnTo>
                  <a:lnTo>
                    <a:pt x="1596313" y="4337999"/>
                  </a:lnTo>
                  <a:lnTo>
                    <a:pt x="1612473" y="4378588"/>
                  </a:lnTo>
                  <a:lnTo>
                    <a:pt x="1628810" y="4415103"/>
                  </a:lnTo>
                  <a:lnTo>
                    <a:pt x="1662210" y="4474087"/>
                  </a:lnTo>
                  <a:lnTo>
                    <a:pt x="1696907" y="4511306"/>
                  </a:lnTo>
                  <a:lnTo>
                    <a:pt x="1733295" y="4523112"/>
                  </a:lnTo>
                  <a:lnTo>
                    <a:pt x="1751549" y="4518910"/>
                  </a:lnTo>
                  <a:lnTo>
                    <a:pt x="1789274" y="4492564"/>
                  </a:lnTo>
                  <a:lnTo>
                    <a:pt x="1828346" y="4444827"/>
                  </a:lnTo>
                  <a:lnTo>
                    <a:pt x="1868431" y="4378740"/>
                  </a:lnTo>
                  <a:lnTo>
                    <a:pt x="1888750" y="4339766"/>
                  </a:lnTo>
                  <a:lnTo>
                    <a:pt x="1909197" y="4297345"/>
                  </a:lnTo>
                  <a:lnTo>
                    <a:pt x="1929731" y="4251856"/>
                  </a:lnTo>
                  <a:lnTo>
                    <a:pt x="1950310" y="4203681"/>
                  </a:lnTo>
                  <a:lnTo>
                    <a:pt x="1970893" y="4153199"/>
                  </a:lnTo>
                  <a:lnTo>
                    <a:pt x="1991437" y="4100791"/>
                  </a:lnTo>
                  <a:lnTo>
                    <a:pt x="2011902" y="4046836"/>
                  </a:lnTo>
                  <a:lnTo>
                    <a:pt x="2032245" y="3991715"/>
                  </a:lnTo>
                  <a:lnTo>
                    <a:pt x="2052425" y="3935808"/>
                  </a:lnTo>
                  <a:lnTo>
                    <a:pt x="2072400" y="3879494"/>
                  </a:lnTo>
                  <a:lnTo>
                    <a:pt x="2092128" y="3823155"/>
                  </a:lnTo>
                  <a:lnTo>
                    <a:pt x="2111569" y="3767169"/>
                  </a:lnTo>
                  <a:lnTo>
                    <a:pt x="2130680" y="3711919"/>
                  </a:lnTo>
                  <a:lnTo>
                    <a:pt x="2149419" y="3657782"/>
                  </a:lnTo>
                  <a:lnTo>
                    <a:pt x="2167745" y="3605140"/>
                  </a:lnTo>
                  <a:lnTo>
                    <a:pt x="2185617" y="3554373"/>
                  </a:lnTo>
                  <a:lnTo>
                    <a:pt x="2202992" y="3505860"/>
                  </a:lnTo>
                  <a:lnTo>
                    <a:pt x="2219829" y="3459983"/>
                  </a:lnTo>
                  <a:lnTo>
                    <a:pt x="2236086" y="3417120"/>
                  </a:lnTo>
                  <a:lnTo>
                    <a:pt x="2251722" y="3377653"/>
                  </a:lnTo>
                  <a:lnTo>
                    <a:pt x="2266696" y="3341961"/>
                  </a:lnTo>
                  <a:lnTo>
                    <a:pt x="2292284" y="3280453"/>
                  </a:lnTo>
                  <a:lnTo>
                    <a:pt x="2314772" y="3221574"/>
                  </a:lnTo>
                  <a:lnTo>
                    <a:pt x="2334660" y="3165195"/>
                  </a:lnTo>
                  <a:lnTo>
                    <a:pt x="2352447" y="3111189"/>
                  </a:lnTo>
                  <a:lnTo>
                    <a:pt x="2368634" y="3059428"/>
                  </a:lnTo>
                  <a:lnTo>
                    <a:pt x="2383720" y="3009784"/>
                  </a:lnTo>
                  <a:lnTo>
                    <a:pt x="2398206" y="2962128"/>
                  </a:lnTo>
                  <a:lnTo>
                    <a:pt x="2412590" y="2916333"/>
                  </a:lnTo>
                  <a:lnTo>
                    <a:pt x="2427374" y="2872270"/>
                  </a:lnTo>
                  <a:lnTo>
                    <a:pt x="2443056" y="2829812"/>
                  </a:lnTo>
                  <a:lnTo>
                    <a:pt x="2460137" y="2788831"/>
                  </a:lnTo>
                  <a:lnTo>
                    <a:pt x="2479117" y="2749198"/>
                  </a:lnTo>
                  <a:lnTo>
                    <a:pt x="2500495" y="2710786"/>
                  </a:lnTo>
                  <a:lnTo>
                    <a:pt x="2524771" y="2673466"/>
                  </a:lnTo>
                  <a:lnTo>
                    <a:pt x="2552446" y="2637111"/>
                  </a:lnTo>
                  <a:lnTo>
                    <a:pt x="2602017" y="2591473"/>
                  </a:lnTo>
                  <a:lnTo>
                    <a:pt x="2656890" y="2563570"/>
                  </a:lnTo>
                  <a:lnTo>
                    <a:pt x="2716227" y="2546915"/>
                  </a:lnTo>
                  <a:lnTo>
                    <a:pt x="2779191" y="2535020"/>
                  </a:lnTo>
                  <a:lnTo>
                    <a:pt x="2811771" y="2528830"/>
                  </a:lnTo>
                  <a:lnTo>
                    <a:pt x="2878604" y="2511909"/>
                  </a:lnTo>
                  <a:lnTo>
                    <a:pt x="2946971" y="2483529"/>
                  </a:lnTo>
                  <a:lnTo>
                    <a:pt x="2981468" y="2463013"/>
                  </a:lnTo>
                  <a:lnTo>
                    <a:pt x="3016035" y="2437200"/>
                  </a:lnTo>
                  <a:lnTo>
                    <a:pt x="3050566" y="2405278"/>
                  </a:lnTo>
                  <a:lnTo>
                    <a:pt x="3084957" y="2366435"/>
                  </a:lnTo>
                  <a:lnTo>
                    <a:pt x="3119104" y="2319862"/>
                  </a:lnTo>
                  <a:lnTo>
                    <a:pt x="3152902" y="2264747"/>
                  </a:lnTo>
                  <a:lnTo>
                    <a:pt x="3185773" y="2202542"/>
                  </a:lnTo>
                  <a:lnTo>
                    <a:pt x="3202880" y="2167507"/>
                  </a:lnTo>
                  <a:lnTo>
                    <a:pt x="3220388" y="2130040"/>
                  </a:lnTo>
                  <a:lnTo>
                    <a:pt x="3238263" y="2090286"/>
                  </a:lnTo>
                  <a:lnTo>
                    <a:pt x="3256471" y="2048386"/>
                  </a:lnTo>
                  <a:lnTo>
                    <a:pt x="3274978" y="2004485"/>
                  </a:lnTo>
                  <a:lnTo>
                    <a:pt x="3293749" y="1958726"/>
                  </a:lnTo>
                  <a:lnTo>
                    <a:pt x="3312749" y="1911251"/>
                  </a:lnTo>
                  <a:lnTo>
                    <a:pt x="3331946" y="1862204"/>
                  </a:lnTo>
                  <a:lnTo>
                    <a:pt x="3351303" y="1811729"/>
                  </a:lnTo>
                  <a:lnTo>
                    <a:pt x="3370788" y="1759968"/>
                  </a:lnTo>
                  <a:lnTo>
                    <a:pt x="3390366" y="1707065"/>
                  </a:lnTo>
                  <a:lnTo>
                    <a:pt x="3410002" y="1653163"/>
                  </a:lnTo>
                  <a:lnTo>
                    <a:pt x="3429662" y="1598405"/>
                  </a:lnTo>
                  <a:lnTo>
                    <a:pt x="3449311" y="1542934"/>
                  </a:lnTo>
                  <a:lnTo>
                    <a:pt x="3468917" y="1486893"/>
                  </a:lnTo>
                  <a:lnTo>
                    <a:pt x="3488443" y="1430427"/>
                  </a:lnTo>
                  <a:lnTo>
                    <a:pt x="3507857" y="1373677"/>
                  </a:lnTo>
                  <a:lnTo>
                    <a:pt x="3527123" y="1316787"/>
                  </a:lnTo>
                  <a:lnTo>
                    <a:pt x="3546207" y="1259901"/>
                  </a:lnTo>
                  <a:lnTo>
                    <a:pt x="3565076" y="1203161"/>
                  </a:lnTo>
                  <a:lnTo>
                    <a:pt x="3583694" y="1146711"/>
                  </a:lnTo>
                  <a:lnTo>
                    <a:pt x="3602027" y="1090694"/>
                  </a:lnTo>
                  <a:lnTo>
                    <a:pt x="3620042" y="1035253"/>
                  </a:lnTo>
                  <a:lnTo>
                    <a:pt x="3637703" y="980531"/>
                  </a:lnTo>
                  <a:lnTo>
                    <a:pt x="3654977" y="926672"/>
                  </a:lnTo>
                  <a:lnTo>
                    <a:pt x="3671829" y="873819"/>
                  </a:lnTo>
                  <a:lnTo>
                    <a:pt x="3688225" y="822115"/>
                  </a:lnTo>
                  <a:lnTo>
                    <a:pt x="3704131" y="771703"/>
                  </a:lnTo>
                  <a:lnTo>
                    <a:pt x="3719512" y="722727"/>
                  </a:lnTo>
                  <a:lnTo>
                    <a:pt x="3734334" y="675329"/>
                  </a:lnTo>
                  <a:lnTo>
                    <a:pt x="3748563" y="629653"/>
                  </a:lnTo>
                  <a:lnTo>
                    <a:pt x="3762163" y="585841"/>
                  </a:lnTo>
                  <a:lnTo>
                    <a:pt x="3775103" y="544039"/>
                  </a:lnTo>
                  <a:lnTo>
                    <a:pt x="3787345" y="504387"/>
                  </a:lnTo>
                  <a:lnTo>
                    <a:pt x="3798858" y="467031"/>
                  </a:lnTo>
                  <a:lnTo>
                    <a:pt x="3819554" y="399774"/>
                  </a:lnTo>
                  <a:lnTo>
                    <a:pt x="3828668" y="370161"/>
                  </a:lnTo>
                  <a:lnTo>
                    <a:pt x="3858599" y="267961"/>
                  </a:lnTo>
                  <a:lnTo>
                    <a:pt x="3879636" y="185678"/>
                  </a:lnTo>
                  <a:lnTo>
                    <a:pt x="3892779" y="121342"/>
                  </a:lnTo>
                  <a:lnTo>
                    <a:pt x="3899026" y="72987"/>
                  </a:lnTo>
                  <a:lnTo>
                    <a:pt x="3899376" y="38643"/>
                  </a:lnTo>
                  <a:lnTo>
                    <a:pt x="3894825" y="16343"/>
                  </a:lnTo>
                  <a:lnTo>
                    <a:pt x="3886373" y="4118"/>
                  </a:lnTo>
                  <a:lnTo>
                    <a:pt x="3875018" y="0"/>
                  </a:lnTo>
                  <a:lnTo>
                    <a:pt x="3861758" y="2020"/>
                  </a:lnTo>
                  <a:lnTo>
                    <a:pt x="3847591" y="8211"/>
                  </a:lnTo>
                </a:path>
              </a:pathLst>
            </a:custGeom>
            <a:ln w="38100">
              <a:solidFill>
                <a:srgbClr val="000000"/>
              </a:solidFill>
            </a:ln>
          </p:spPr>
          <p:txBody>
            <a:bodyPr wrap="square" lIns="0" tIns="0" rIns="0" bIns="0" rtlCol="0"/>
            <a:lstStyle/>
            <a:p>
              <a:endParaRPr/>
            </a:p>
          </p:txBody>
        </p:sp>
        <p:sp>
          <p:nvSpPr>
            <p:cNvPr id="7" name="object 7"/>
            <p:cNvSpPr/>
            <p:nvPr/>
          </p:nvSpPr>
          <p:spPr>
            <a:xfrm>
              <a:off x="578573" y="3748785"/>
              <a:ext cx="832485" cy="1059180"/>
            </a:xfrm>
            <a:custGeom>
              <a:avLst/>
              <a:gdLst/>
              <a:ahLst/>
              <a:cxnLst/>
              <a:rect l="l" t="t" r="r" b="b"/>
              <a:pathLst>
                <a:path w="832485" h="1059179">
                  <a:moveTo>
                    <a:pt x="746799" y="980829"/>
                  </a:moveTo>
                  <a:lnTo>
                    <a:pt x="716699" y="1004315"/>
                  </a:lnTo>
                  <a:lnTo>
                    <a:pt x="832142" y="1059180"/>
                  </a:lnTo>
                  <a:lnTo>
                    <a:pt x="819351" y="995807"/>
                  </a:lnTo>
                  <a:lnTo>
                    <a:pt x="758482" y="995807"/>
                  </a:lnTo>
                  <a:lnTo>
                    <a:pt x="746799" y="980829"/>
                  </a:lnTo>
                  <a:close/>
                </a:path>
                <a:path w="832485" h="1059179">
                  <a:moveTo>
                    <a:pt x="776841" y="957388"/>
                  </a:moveTo>
                  <a:lnTo>
                    <a:pt x="746799" y="980829"/>
                  </a:lnTo>
                  <a:lnTo>
                    <a:pt x="758482" y="995807"/>
                  </a:lnTo>
                  <a:lnTo>
                    <a:pt x="788581" y="972438"/>
                  </a:lnTo>
                  <a:lnTo>
                    <a:pt x="776841" y="957388"/>
                  </a:lnTo>
                  <a:close/>
                </a:path>
                <a:path w="832485" h="1059179">
                  <a:moveTo>
                    <a:pt x="806869" y="933957"/>
                  </a:moveTo>
                  <a:lnTo>
                    <a:pt x="776841" y="957388"/>
                  </a:lnTo>
                  <a:lnTo>
                    <a:pt x="788581" y="972438"/>
                  </a:lnTo>
                  <a:lnTo>
                    <a:pt x="758482" y="995807"/>
                  </a:lnTo>
                  <a:lnTo>
                    <a:pt x="819351" y="995807"/>
                  </a:lnTo>
                  <a:lnTo>
                    <a:pt x="806869" y="933957"/>
                  </a:lnTo>
                  <a:close/>
                </a:path>
                <a:path w="832485" h="1059179">
                  <a:moveTo>
                    <a:pt x="30048" y="0"/>
                  </a:moveTo>
                  <a:lnTo>
                    <a:pt x="0" y="23368"/>
                  </a:lnTo>
                  <a:lnTo>
                    <a:pt x="746799" y="980829"/>
                  </a:lnTo>
                  <a:lnTo>
                    <a:pt x="776841" y="957388"/>
                  </a:lnTo>
                  <a:lnTo>
                    <a:pt x="30048" y="0"/>
                  </a:lnTo>
                  <a:close/>
                </a:path>
              </a:pathLst>
            </a:custGeom>
            <a:solidFill>
              <a:srgbClr val="00AF50"/>
            </a:solidFill>
          </p:spPr>
          <p:txBody>
            <a:bodyPr wrap="square" lIns="0" tIns="0" rIns="0" bIns="0" rtlCol="0"/>
            <a:lstStyle/>
            <a:p>
              <a:endParaRPr/>
            </a:p>
          </p:txBody>
        </p:sp>
        <p:sp>
          <p:nvSpPr>
            <p:cNvPr id="8" name="object 8"/>
            <p:cNvSpPr/>
            <p:nvPr/>
          </p:nvSpPr>
          <p:spPr>
            <a:xfrm>
              <a:off x="585952" y="2077592"/>
              <a:ext cx="3837304" cy="1700530"/>
            </a:xfrm>
            <a:custGeom>
              <a:avLst/>
              <a:gdLst/>
              <a:ahLst/>
              <a:cxnLst/>
              <a:rect l="l" t="t" r="r" b="b"/>
              <a:pathLst>
                <a:path w="3837304" h="1700529">
                  <a:moveTo>
                    <a:pt x="3724324" y="34840"/>
                  </a:moveTo>
                  <a:lnTo>
                    <a:pt x="0" y="1665478"/>
                  </a:lnTo>
                  <a:lnTo>
                    <a:pt x="15290" y="1700276"/>
                  </a:lnTo>
                  <a:lnTo>
                    <a:pt x="3739615" y="69743"/>
                  </a:lnTo>
                  <a:lnTo>
                    <a:pt x="3724324" y="34840"/>
                  </a:lnTo>
                  <a:close/>
                </a:path>
                <a:path w="3837304" h="1700529">
                  <a:moveTo>
                    <a:pt x="3819449" y="27178"/>
                  </a:moveTo>
                  <a:lnTo>
                    <a:pt x="3741826" y="27178"/>
                  </a:lnTo>
                  <a:lnTo>
                    <a:pt x="3757066" y="62103"/>
                  </a:lnTo>
                  <a:lnTo>
                    <a:pt x="3739615" y="69743"/>
                  </a:lnTo>
                  <a:lnTo>
                    <a:pt x="3754907" y="104648"/>
                  </a:lnTo>
                  <a:lnTo>
                    <a:pt x="3819449" y="27178"/>
                  </a:lnTo>
                  <a:close/>
                </a:path>
                <a:path w="3837304" h="1700529">
                  <a:moveTo>
                    <a:pt x="3741826" y="27178"/>
                  </a:moveTo>
                  <a:lnTo>
                    <a:pt x="3724324" y="34840"/>
                  </a:lnTo>
                  <a:lnTo>
                    <a:pt x="3739615" y="69743"/>
                  </a:lnTo>
                  <a:lnTo>
                    <a:pt x="3757066" y="62103"/>
                  </a:lnTo>
                  <a:lnTo>
                    <a:pt x="3741826" y="27178"/>
                  </a:lnTo>
                  <a:close/>
                </a:path>
                <a:path w="3837304" h="1700529">
                  <a:moveTo>
                    <a:pt x="3709060" y="0"/>
                  </a:moveTo>
                  <a:lnTo>
                    <a:pt x="3724324" y="34840"/>
                  </a:lnTo>
                  <a:lnTo>
                    <a:pt x="3741826" y="27178"/>
                  </a:lnTo>
                  <a:lnTo>
                    <a:pt x="3819449" y="27178"/>
                  </a:lnTo>
                  <a:lnTo>
                    <a:pt x="3836695" y="6477"/>
                  </a:lnTo>
                  <a:lnTo>
                    <a:pt x="3709060" y="0"/>
                  </a:lnTo>
                  <a:close/>
                </a:path>
              </a:pathLst>
            </a:custGeom>
            <a:solidFill>
              <a:srgbClr val="FFC000"/>
            </a:solidFill>
          </p:spPr>
          <p:txBody>
            <a:bodyPr wrap="square" lIns="0" tIns="0" rIns="0" bIns="0" rtlCol="0"/>
            <a:lstStyle/>
            <a:p>
              <a:endParaRPr/>
            </a:p>
          </p:txBody>
        </p:sp>
        <p:sp>
          <p:nvSpPr>
            <p:cNvPr id="9" name="object 9"/>
            <p:cNvSpPr/>
            <p:nvPr/>
          </p:nvSpPr>
          <p:spPr>
            <a:xfrm>
              <a:off x="1440434" y="4715001"/>
              <a:ext cx="1574800" cy="114300"/>
            </a:xfrm>
            <a:custGeom>
              <a:avLst/>
              <a:gdLst/>
              <a:ahLst/>
              <a:cxnLst/>
              <a:rect l="l" t="t" r="r" b="b"/>
              <a:pathLst>
                <a:path w="1574800" h="114300">
                  <a:moveTo>
                    <a:pt x="1539156" y="37592"/>
                  </a:moveTo>
                  <a:lnTo>
                    <a:pt x="1479168" y="37592"/>
                  </a:lnTo>
                  <a:lnTo>
                    <a:pt x="1480058" y="75692"/>
                  </a:lnTo>
                  <a:lnTo>
                    <a:pt x="1461008" y="76148"/>
                  </a:lnTo>
                  <a:lnTo>
                    <a:pt x="1461897" y="114173"/>
                  </a:lnTo>
                  <a:lnTo>
                    <a:pt x="1574799" y="54356"/>
                  </a:lnTo>
                  <a:lnTo>
                    <a:pt x="1539156" y="37592"/>
                  </a:lnTo>
                  <a:close/>
                </a:path>
                <a:path w="1574800" h="114300">
                  <a:moveTo>
                    <a:pt x="1460118" y="38048"/>
                  </a:moveTo>
                  <a:lnTo>
                    <a:pt x="0" y="73025"/>
                  </a:lnTo>
                  <a:lnTo>
                    <a:pt x="1015" y="111125"/>
                  </a:lnTo>
                  <a:lnTo>
                    <a:pt x="1461008" y="76148"/>
                  </a:lnTo>
                  <a:lnTo>
                    <a:pt x="1460118" y="38048"/>
                  </a:lnTo>
                  <a:close/>
                </a:path>
                <a:path w="1574800" h="114300">
                  <a:moveTo>
                    <a:pt x="1479168" y="37592"/>
                  </a:moveTo>
                  <a:lnTo>
                    <a:pt x="1460118" y="38048"/>
                  </a:lnTo>
                  <a:lnTo>
                    <a:pt x="1461008" y="76148"/>
                  </a:lnTo>
                  <a:lnTo>
                    <a:pt x="1480058" y="75692"/>
                  </a:lnTo>
                  <a:lnTo>
                    <a:pt x="1479168" y="37592"/>
                  </a:lnTo>
                  <a:close/>
                </a:path>
                <a:path w="1574800" h="114300">
                  <a:moveTo>
                    <a:pt x="1459230" y="0"/>
                  </a:moveTo>
                  <a:lnTo>
                    <a:pt x="1460118" y="38048"/>
                  </a:lnTo>
                  <a:lnTo>
                    <a:pt x="1479168" y="37592"/>
                  </a:lnTo>
                  <a:lnTo>
                    <a:pt x="1539156" y="37592"/>
                  </a:lnTo>
                  <a:lnTo>
                    <a:pt x="1459230" y="0"/>
                  </a:lnTo>
                  <a:close/>
                </a:path>
              </a:pathLst>
            </a:custGeom>
            <a:solidFill>
              <a:srgbClr val="00AF50"/>
            </a:solidFill>
          </p:spPr>
          <p:txBody>
            <a:bodyPr wrap="square" lIns="0" tIns="0" rIns="0" bIns="0" rtlCol="0"/>
            <a:lstStyle/>
            <a:p>
              <a:endParaRPr/>
            </a:p>
          </p:txBody>
        </p:sp>
      </p:grpSp>
      <p:grpSp>
        <p:nvGrpSpPr>
          <p:cNvPr id="10" name="object 10"/>
          <p:cNvGrpSpPr/>
          <p:nvPr/>
        </p:nvGrpSpPr>
        <p:grpSpPr>
          <a:xfrm>
            <a:off x="4760976" y="1795272"/>
            <a:ext cx="3991610" cy="3607435"/>
            <a:chOff x="4760976" y="1795272"/>
            <a:chExt cx="3991610" cy="3607435"/>
          </a:xfrm>
        </p:grpSpPr>
        <p:sp>
          <p:nvSpPr>
            <p:cNvPr id="11" name="object 11"/>
            <p:cNvSpPr/>
            <p:nvPr/>
          </p:nvSpPr>
          <p:spPr>
            <a:xfrm>
              <a:off x="4789170" y="1814322"/>
              <a:ext cx="1790700" cy="1758950"/>
            </a:xfrm>
            <a:custGeom>
              <a:avLst/>
              <a:gdLst/>
              <a:ahLst/>
              <a:cxnLst/>
              <a:rect l="l" t="t" r="r" b="b"/>
              <a:pathLst>
                <a:path w="1790700" h="1758950">
                  <a:moveTo>
                    <a:pt x="0" y="1409573"/>
                  </a:moveTo>
                  <a:lnTo>
                    <a:pt x="620" y="1452618"/>
                  </a:lnTo>
                  <a:lnTo>
                    <a:pt x="1601" y="1495077"/>
                  </a:lnTo>
                  <a:lnTo>
                    <a:pt x="3303" y="1536366"/>
                  </a:lnTo>
                  <a:lnTo>
                    <a:pt x="6087" y="1575898"/>
                  </a:lnTo>
                  <a:lnTo>
                    <a:pt x="16343" y="1647350"/>
                  </a:lnTo>
                  <a:lnTo>
                    <a:pt x="35253" y="1704751"/>
                  </a:lnTo>
                  <a:lnTo>
                    <a:pt x="65703" y="1743416"/>
                  </a:lnTo>
                  <a:lnTo>
                    <a:pt x="110577" y="1758661"/>
                  </a:lnTo>
                  <a:lnTo>
                    <a:pt x="139325" y="1756037"/>
                  </a:lnTo>
                  <a:lnTo>
                    <a:pt x="211244" y="1727370"/>
                  </a:lnTo>
                  <a:lnTo>
                    <a:pt x="255137" y="1700155"/>
                  </a:lnTo>
                  <a:lnTo>
                    <a:pt x="304800" y="1663573"/>
                  </a:lnTo>
                  <a:lnTo>
                    <a:pt x="347300" y="1628607"/>
                  </a:lnTo>
                  <a:lnTo>
                    <a:pt x="393294" y="1587969"/>
                  </a:lnTo>
                  <a:lnTo>
                    <a:pt x="442616" y="1541928"/>
                  </a:lnTo>
                  <a:lnTo>
                    <a:pt x="495099" y="1490754"/>
                  </a:lnTo>
                  <a:lnTo>
                    <a:pt x="522474" y="1463327"/>
                  </a:lnTo>
                  <a:lnTo>
                    <a:pt x="550577" y="1434718"/>
                  </a:lnTo>
                  <a:lnTo>
                    <a:pt x="579387" y="1404961"/>
                  </a:lnTo>
                  <a:lnTo>
                    <a:pt x="608884" y="1374090"/>
                  </a:lnTo>
                  <a:lnTo>
                    <a:pt x="639046" y="1342138"/>
                  </a:lnTo>
                  <a:lnTo>
                    <a:pt x="669853" y="1309139"/>
                  </a:lnTo>
                  <a:lnTo>
                    <a:pt x="701283" y="1275128"/>
                  </a:lnTo>
                  <a:lnTo>
                    <a:pt x="733317" y="1240137"/>
                  </a:lnTo>
                  <a:lnTo>
                    <a:pt x="765933" y="1204201"/>
                  </a:lnTo>
                  <a:lnTo>
                    <a:pt x="799111" y="1167354"/>
                  </a:lnTo>
                  <a:lnTo>
                    <a:pt x="832829" y="1129628"/>
                  </a:lnTo>
                  <a:lnTo>
                    <a:pt x="867068" y="1091059"/>
                  </a:lnTo>
                  <a:lnTo>
                    <a:pt x="901805" y="1051679"/>
                  </a:lnTo>
                  <a:lnTo>
                    <a:pt x="937021" y="1011523"/>
                  </a:lnTo>
                  <a:lnTo>
                    <a:pt x="972695" y="970624"/>
                  </a:lnTo>
                  <a:lnTo>
                    <a:pt x="1008805" y="929016"/>
                  </a:lnTo>
                  <a:lnTo>
                    <a:pt x="1045331" y="886733"/>
                  </a:lnTo>
                  <a:lnTo>
                    <a:pt x="1082253" y="843809"/>
                  </a:lnTo>
                  <a:lnTo>
                    <a:pt x="1119548" y="800277"/>
                  </a:lnTo>
                  <a:lnTo>
                    <a:pt x="1157198" y="756171"/>
                  </a:lnTo>
                  <a:lnTo>
                    <a:pt x="1195180" y="711525"/>
                  </a:lnTo>
                  <a:lnTo>
                    <a:pt x="1233474" y="666373"/>
                  </a:lnTo>
                  <a:lnTo>
                    <a:pt x="1272059" y="620748"/>
                  </a:lnTo>
                  <a:lnTo>
                    <a:pt x="1310914" y="574685"/>
                  </a:lnTo>
                  <a:lnTo>
                    <a:pt x="1350019" y="528216"/>
                  </a:lnTo>
                  <a:lnTo>
                    <a:pt x="1389353" y="481377"/>
                  </a:lnTo>
                  <a:lnTo>
                    <a:pt x="1428895" y="434200"/>
                  </a:lnTo>
                  <a:lnTo>
                    <a:pt x="1468624" y="386720"/>
                  </a:lnTo>
                  <a:lnTo>
                    <a:pt x="1508520" y="338969"/>
                  </a:lnTo>
                  <a:lnTo>
                    <a:pt x="1548561" y="290983"/>
                  </a:lnTo>
                  <a:lnTo>
                    <a:pt x="1588727" y="242794"/>
                  </a:lnTo>
                  <a:lnTo>
                    <a:pt x="1628996" y="194437"/>
                  </a:lnTo>
                  <a:lnTo>
                    <a:pt x="1669349" y="145945"/>
                  </a:lnTo>
                  <a:lnTo>
                    <a:pt x="1709765" y="97353"/>
                  </a:lnTo>
                  <a:lnTo>
                    <a:pt x="1750222" y="48693"/>
                  </a:lnTo>
                  <a:lnTo>
                    <a:pt x="1790700" y="0"/>
                  </a:lnTo>
                </a:path>
              </a:pathLst>
            </a:custGeom>
            <a:ln w="38100">
              <a:solidFill>
                <a:srgbClr val="FFC000"/>
              </a:solidFill>
            </a:ln>
          </p:spPr>
          <p:txBody>
            <a:bodyPr wrap="square" lIns="0" tIns="0" rIns="0" bIns="0" rtlCol="0"/>
            <a:lstStyle/>
            <a:p>
              <a:endParaRPr/>
            </a:p>
          </p:txBody>
        </p:sp>
        <p:sp>
          <p:nvSpPr>
            <p:cNvPr id="12" name="object 12"/>
            <p:cNvSpPr/>
            <p:nvPr/>
          </p:nvSpPr>
          <p:spPr>
            <a:xfrm>
              <a:off x="4798314" y="3330702"/>
              <a:ext cx="3934460" cy="1517650"/>
            </a:xfrm>
            <a:custGeom>
              <a:avLst/>
              <a:gdLst/>
              <a:ahLst/>
              <a:cxnLst/>
              <a:rect l="l" t="t" r="r" b="b"/>
              <a:pathLst>
                <a:path w="3934459" h="1517650">
                  <a:moveTo>
                    <a:pt x="0" y="0"/>
                  </a:moveTo>
                  <a:lnTo>
                    <a:pt x="21252" y="52935"/>
                  </a:lnTo>
                  <a:lnTo>
                    <a:pt x="42496" y="105723"/>
                  </a:lnTo>
                  <a:lnTo>
                    <a:pt x="63720" y="158213"/>
                  </a:lnTo>
                  <a:lnTo>
                    <a:pt x="84916" y="210252"/>
                  </a:lnTo>
                  <a:lnTo>
                    <a:pt x="106075" y="261690"/>
                  </a:lnTo>
                  <a:lnTo>
                    <a:pt x="127186" y="312375"/>
                  </a:lnTo>
                  <a:lnTo>
                    <a:pt x="148240" y="362156"/>
                  </a:lnTo>
                  <a:lnTo>
                    <a:pt x="169229" y="410881"/>
                  </a:lnTo>
                  <a:lnTo>
                    <a:pt x="190142" y="458400"/>
                  </a:lnTo>
                  <a:lnTo>
                    <a:pt x="210969" y="504560"/>
                  </a:lnTo>
                  <a:lnTo>
                    <a:pt x="231703" y="549210"/>
                  </a:lnTo>
                  <a:lnTo>
                    <a:pt x="252333" y="592200"/>
                  </a:lnTo>
                  <a:lnTo>
                    <a:pt x="272849" y="633378"/>
                  </a:lnTo>
                  <a:lnTo>
                    <a:pt x="293243" y="672592"/>
                  </a:lnTo>
                  <a:lnTo>
                    <a:pt x="319754" y="723658"/>
                  </a:lnTo>
                  <a:lnTo>
                    <a:pt x="343194" y="770399"/>
                  </a:lnTo>
                  <a:lnTo>
                    <a:pt x="364806" y="813485"/>
                  </a:lnTo>
                  <a:lnTo>
                    <a:pt x="385831" y="853588"/>
                  </a:lnTo>
                  <a:lnTo>
                    <a:pt x="407511" y="891381"/>
                  </a:lnTo>
                  <a:lnTo>
                    <a:pt x="431088" y="927535"/>
                  </a:lnTo>
                  <a:lnTo>
                    <a:pt x="457805" y="962724"/>
                  </a:lnTo>
                  <a:lnTo>
                    <a:pt x="488904" y="997618"/>
                  </a:lnTo>
                  <a:lnTo>
                    <a:pt x="525626" y="1032890"/>
                  </a:lnTo>
                  <a:lnTo>
                    <a:pt x="569213" y="1069213"/>
                  </a:lnTo>
                  <a:lnTo>
                    <a:pt x="595829" y="1091238"/>
                  </a:lnTo>
                  <a:lnTo>
                    <a:pt x="620324" y="1113626"/>
                  </a:lnTo>
                  <a:lnTo>
                    <a:pt x="643446" y="1136259"/>
                  </a:lnTo>
                  <a:lnTo>
                    <a:pt x="665945" y="1159023"/>
                  </a:lnTo>
                  <a:lnTo>
                    <a:pt x="688567" y="1181801"/>
                  </a:lnTo>
                  <a:lnTo>
                    <a:pt x="737178" y="1226937"/>
                  </a:lnTo>
                  <a:lnTo>
                    <a:pt x="795262" y="1270743"/>
                  </a:lnTo>
                  <a:lnTo>
                    <a:pt x="829728" y="1291857"/>
                  </a:lnTo>
                  <a:lnTo>
                    <a:pt x="868807" y="1312292"/>
                  </a:lnTo>
                  <a:lnTo>
                    <a:pt x="913248" y="1331931"/>
                  </a:lnTo>
                  <a:lnTo>
                    <a:pt x="963798" y="1350659"/>
                  </a:lnTo>
                  <a:lnTo>
                    <a:pt x="1021206" y="1368360"/>
                  </a:lnTo>
                  <a:lnTo>
                    <a:pt x="1086220" y="1384918"/>
                  </a:lnTo>
                  <a:lnTo>
                    <a:pt x="1159589" y="1400218"/>
                  </a:lnTo>
                  <a:lnTo>
                    <a:pt x="1242060" y="1414145"/>
                  </a:lnTo>
                  <a:lnTo>
                    <a:pt x="1312920" y="1423766"/>
                  </a:lnTo>
                  <a:lnTo>
                    <a:pt x="1351869" y="1428330"/>
                  </a:lnTo>
                  <a:lnTo>
                    <a:pt x="1393009" y="1432734"/>
                  </a:lnTo>
                  <a:lnTo>
                    <a:pt x="1436223" y="1436981"/>
                  </a:lnTo>
                  <a:lnTo>
                    <a:pt x="1481397" y="1441076"/>
                  </a:lnTo>
                  <a:lnTo>
                    <a:pt x="1528414" y="1445020"/>
                  </a:lnTo>
                  <a:lnTo>
                    <a:pt x="1577159" y="1448819"/>
                  </a:lnTo>
                  <a:lnTo>
                    <a:pt x="1627516" y="1452474"/>
                  </a:lnTo>
                  <a:lnTo>
                    <a:pt x="1679368" y="1455990"/>
                  </a:lnTo>
                  <a:lnTo>
                    <a:pt x="1732600" y="1459370"/>
                  </a:lnTo>
                  <a:lnTo>
                    <a:pt x="1787097" y="1462617"/>
                  </a:lnTo>
                  <a:lnTo>
                    <a:pt x="1842742" y="1465735"/>
                  </a:lnTo>
                  <a:lnTo>
                    <a:pt x="1899419" y="1468726"/>
                  </a:lnTo>
                  <a:lnTo>
                    <a:pt x="1957013" y="1471596"/>
                  </a:lnTo>
                  <a:lnTo>
                    <a:pt x="2015408" y="1474346"/>
                  </a:lnTo>
                  <a:lnTo>
                    <a:pt x="2074487" y="1476980"/>
                  </a:lnTo>
                  <a:lnTo>
                    <a:pt x="2134136" y="1479502"/>
                  </a:lnTo>
                  <a:lnTo>
                    <a:pt x="2194238" y="1481915"/>
                  </a:lnTo>
                  <a:lnTo>
                    <a:pt x="2254677" y="1484222"/>
                  </a:lnTo>
                  <a:lnTo>
                    <a:pt x="2315338" y="1486427"/>
                  </a:lnTo>
                  <a:lnTo>
                    <a:pt x="2376104" y="1488534"/>
                  </a:lnTo>
                  <a:lnTo>
                    <a:pt x="2436860" y="1490545"/>
                  </a:lnTo>
                  <a:lnTo>
                    <a:pt x="2497491" y="1492463"/>
                  </a:lnTo>
                  <a:lnTo>
                    <a:pt x="2557879" y="1494294"/>
                  </a:lnTo>
                  <a:lnTo>
                    <a:pt x="2617909" y="1496039"/>
                  </a:lnTo>
                  <a:lnTo>
                    <a:pt x="2677466" y="1497702"/>
                  </a:lnTo>
                  <a:lnTo>
                    <a:pt x="2736434" y="1499287"/>
                  </a:lnTo>
                  <a:lnTo>
                    <a:pt x="2794696" y="1500797"/>
                  </a:lnTo>
                  <a:lnTo>
                    <a:pt x="2852137" y="1502235"/>
                  </a:lnTo>
                  <a:lnTo>
                    <a:pt x="2908641" y="1503605"/>
                  </a:lnTo>
                  <a:lnTo>
                    <a:pt x="2964093" y="1504911"/>
                  </a:lnTo>
                  <a:lnTo>
                    <a:pt x="3018375" y="1506154"/>
                  </a:lnTo>
                  <a:lnTo>
                    <a:pt x="3071374" y="1507340"/>
                  </a:lnTo>
                  <a:lnTo>
                    <a:pt x="3122971" y="1508471"/>
                  </a:lnTo>
                  <a:lnTo>
                    <a:pt x="3173053" y="1509551"/>
                  </a:lnTo>
                  <a:lnTo>
                    <a:pt x="3221502" y="1510583"/>
                  </a:lnTo>
                  <a:lnTo>
                    <a:pt x="3268204" y="1511570"/>
                  </a:lnTo>
                  <a:lnTo>
                    <a:pt x="3313042" y="1512517"/>
                  </a:lnTo>
                  <a:lnTo>
                    <a:pt x="3355900" y="1513425"/>
                  </a:lnTo>
                  <a:lnTo>
                    <a:pt x="3396662" y="1514300"/>
                  </a:lnTo>
                  <a:lnTo>
                    <a:pt x="3435214" y="1515143"/>
                  </a:lnTo>
                  <a:lnTo>
                    <a:pt x="3505219" y="1516751"/>
                  </a:lnTo>
                  <a:lnTo>
                    <a:pt x="3536441" y="1517523"/>
                  </a:lnTo>
                  <a:lnTo>
                    <a:pt x="3787618" y="1517020"/>
                  </a:lnTo>
                  <a:lnTo>
                    <a:pt x="3902979" y="1504648"/>
                  </a:lnTo>
                  <a:lnTo>
                    <a:pt x="3934259" y="1490108"/>
                  </a:lnTo>
                  <a:lnTo>
                    <a:pt x="3933190" y="1483106"/>
                  </a:lnTo>
                </a:path>
              </a:pathLst>
            </a:custGeom>
            <a:ln w="38100">
              <a:solidFill>
                <a:srgbClr val="00AF50"/>
              </a:solidFill>
            </a:ln>
          </p:spPr>
          <p:txBody>
            <a:bodyPr wrap="square" lIns="0" tIns="0" rIns="0" bIns="0" rtlCol="0"/>
            <a:lstStyle/>
            <a:p>
              <a:endParaRPr/>
            </a:p>
          </p:txBody>
        </p:sp>
        <p:sp>
          <p:nvSpPr>
            <p:cNvPr id="13" name="object 13"/>
            <p:cNvSpPr/>
            <p:nvPr/>
          </p:nvSpPr>
          <p:spPr>
            <a:xfrm>
              <a:off x="4780026" y="3330702"/>
              <a:ext cx="3953510" cy="1764664"/>
            </a:xfrm>
            <a:custGeom>
              <a:avLst/>
              <a:gdLst/>
              <a:ahLst/>
              <a:cxnLst/>
              <a:rect l="l" t="t" r="r" b="b"/>
              <a:pathLst>
                <a:path w="3953509" h="1764664">
                  <a:moveTo>
                    <a:pt x="0" y="0"/>
                  </a:moveTo>
                  <a:lnTo>
                    <a:pt x="33512" y="25619"/>
                  </a:lnTo>
                  <a:lnTo>
                    <a:pt x="67108" y="51242"/>
                  </a:lnTo>
                  <a:lnTo>
                    <a:pt x="100873" y="76875"/>
                  </a:lnTo>
                  <a:lnTo>
                    <a:pt x="134890" y="102521"/>
                  </a:lnTo>
                  <a:lnTo>
                    <a:pt x="169243" y="128184"/>
                  </a:lnTo>
                  <a:lnTo>
                    <a:pt x="204014" y="153870"/>
                  </a:lnTo>
                  <a:lnTo>
                    <a:pt x="239288" y="179582"/>
                  </a:lnTo>
                  <a:lnTo>
                    <a:pt x="275147" y="205326"/>
                  </a:lnTo>
                  <a:lnTo>
                    <a:pt x="311677" y="231105"/>
                  </a:lnTo>
                  <a:lnTo>
                    <a:pt x="348959" y="256924"/>
                  </a:lnTo>
                  <a:lnTo>
                    <a:pt x="387078" y="282787"/>
                  </a:lnTo>
                  <a:lnTo>
                    <a:pt x="426117" y="308699"/>
                  </a:lnTo>
                  <a:lnTo>
                    <a:pt x="466160" y="334664"/>
                  </a:lnTo>
                  <a:lnTo>
                    <a:pt x="507290" y="360687"/>
                  </a:lnTo>
                  <a:lnTo>
                    <a:pt x="549590" y="386772"/>
                  </a:lnTo>
                  <a:lnTo>
                    <a:pt x="593146" y="412924"/>
                  </a:lnTo>
                  <a:lnTo>
                    <a:pt x="638039" y="439147"/>
                  </a:lnTo>
                  <a:lnTo>
                    <a:pt x="684353" y="465445"/>
                  </a:lnTo>
                  <a:lnTo>
                    <a:pt x="732172" y="491823"/>
                  </a:lnTo>
                  <a:lnTo>
                    <a:pt x="781580" y="518285"/>
                  </a:lnTo>
                  <a:lnTo>
                    <a:pt x="832660" y="544837"/>
                  </a:lnTo>
                  <a:lnTo>
                    <a:pt x="885495" y="571481"/>
                  </a:lnTo>
                  <a:lnTo>
                    <a:pt x="940169" y="598223"/>
                  </a:lnTo>
                  <a:lnTo>
                    <a:pt x="996766" y="625067"/>
                  </a:lnTo>
                  <a:lnTo>
                    <a:pt x="1055370" y="652018"/>
                  </a:lnTo>
                  <a:lnTo>
                    <a:pt x="1093576" y="669057"/>
                  </a:lnTo>
                  <a:lnTo>
                    <a:pt x="1133586" y="686385"/>
                  </a:lnTo>
                  <a:lnTo>
                    <a:pt x="1175297" y="703981"/>
                  </a:lnTo>
                  <a:lnTo>
                    <a:pt x="1218606" y="721824"/>
                  </a:lnTo>
                  <a:lnTo>
                    <a:pt x="1263413" y="739893"/>
                  </a:lnTo>
                  <a:lnTo>
                    <a:pt x="1309614" y="758166"/>
                  </a:lnTo>
                  <a:lnTo>
                    <a:pt x="1357108" y="776623"/>
                  </a:lnTo>
                  <a:lnTo>
                    <a:pt x="1405792" y="795242"/>
                  </a:lnTo>
                  <a:lnTo>
                    <a:pt x="1455565" y="814003"/>
                  </a:lnTo>
                  <a:lnTo>
                    <a:pt x="1506325" y="832883"/>
                  </a:lnTo>
                  <a:lnTo>
                    <a:pt x="1557969" y="851863"/>
                  </a:lnTo>
                  <a:lnTo>
                    <a:pt x="1610395" y="870921"/>
                  </a:lnTo>
                  <a:lnTo>
                    <a:pt x="1663502" y="890037"/>
                  </a:lnTo>
                  <a:lnTo>
                    <a:pt x="1717188" y="909188"/>
                  </a:lnTo>
                  <a:lnTo>
                    <a:pt x="1771350" y="928353"/>
                  </a:lnTo>
                  <a:lnTo>
                    <a:pt x="1825886" y="947513"/>
                  </a:lnTo>
                  <a:lnTo>
                    <a:pt x="1880694" y="966645"/>
                  </a:lnTo>
                  <a:lnTo>
                    <a:pt x="1935672" y="985729"/>
                  </a:lnTo>
                  <a:lnTo>
                    <a:pt x="1990719" y="1004743"/>
                  </a:lnTo>
                  <a:lnTo>
                    <a:pt x="2045731" y="1023667"/>
                  </a:lnTo>
                  <a:lnTo>
                    <a:pt x="2100608" y="1042479"/>
                  </a:lnTo>
                  <a:lnTo>
                    <a:pt x="2155247" y="1061158"/>
                  </a:lnTo>
                  <a:lnTo>
                    <a:pt x="2209545" y="1079684"/>
                  </a:lnTo>
                  <a:lnTo>
                    <a:pt x="2263402" y="1098034"/>
                  </a:lnTo>
                  <a:lnTo>
                    <a:pt x="2316714" y="1116189"/>
                  </a:lnTo>
                  <a:lnTo>
                    <a:pt x="2369380" y="1134126"/>
                  </a:lnTo>
                  <a:lnTo>
                    <a:pt x="2421298" y="1151825"/>
                  </a:lnTo>
                  <a:lnTo>
                    <a:pt x="2472365" y="1169265"/>
                  </a:lnTo>
                  <a:lnTo>
                    <a:pt x="2522480" y="1186425"/>
                  </a:lnTo>
                  <a:lnTo>
                    <a:pt x="2571541" y="1203283"/>
                  </a:lnTo>
                  <a:lnTo>
                    <a:pt x="2619445" y="1219818"/>
                  </a:lnTo>
                  <a:lnTo>
                    <a:pt x="2666091" y="1236010"/>
                  </a:lnTo>
                  <a:lnTo>
                    <a:pt x="2711376" y="1251837"/>
                  </a:lnTo>
                  <a:lnTo>
                    <a:pt x="2755199" y="1267279"/>
                  </a:lnTo>
                  <a:lnTo>
                    <a:pt x="2797457" y="1282313"/>
                  </a:lnTo>
                  <a:lnTo>
                    <a:pt x="2838048" y="1296920"/>
                  </a:lnTo>
                  <a:lnTo>
                    <a:pt x="2876871" y="1311077"/>
                  </a:lnTo>
                  <a:lnTo>
                    <a:pt x="2913823" y="1324765"/>
                  </a:lnTo>
                  <a:lnTo>
                    <a:pt x="2981705" y="1350645"/>
                  </a:lnTo>
                  <a:lnTo>
                    <a:pt x="3067035" y="1384587"/>
                  </a:lnTo>
                  <a:lnTo>
                    <a:pt x="3141873" y="1415599"/>
                  </a:lnTo>
                  <a:lnTo>
                    <a:pt x="3207263" y="1443918"/>
                  </a:lnTo>
                  <a:lnTo>
                    <a:pt x="3264249" y="1469782"/>
                  </a:lnTo>
                  <a:lnTo>
                    <a:pt x="3313874" y="1493427"/>
                  </a:lnTo>
                  <a:lnTo>
                    <a:pt x="3357183" y="1515093"/>
                  </a:lnTo>
                  <a:lnTo>
                    <a:pt x="3395218" y="1535017"/>
                  </a:lnTo>
                  <a:lnTo>
                    <a:pt x="3429022" y="1553436"/>
                  </a:lnTo>
                  <a:lnTo>
                    <a:pt x="3488117" y="1586711"/>
                  </a:lnTo>
                  <a:lnTo>
                    <a:pt x="3515494" y="1602042"/>
                  </a:lnTo>
                  <a:lnTo>
                    <a:pt x="3571125" y="1631282"/>
                  </a:lnTo>
                  <a:lnTo>
                    <a:pt x="3668623" y="1675829"/>
                  </a:lnTo>
                  <a:lnTo>
                    <a:pt x="3723691" y="1699730"/>
                  </a:lnTo>
                  <a:lnTo>
                    <a:pt x="3768994" y="1718452"/>
                  </a:lnTo>
                  <a:lnTo>
                    <a:pt x="3806857" y="1733079"/>
                  </a:lnTo>
                  <a:lnTo>
                    <a:pt x="3869563" y="1754378"/>
                  </a:lnTo>
                  <a:lnTo>
                    <a:pt x="3928649" y="1764522"/>
                  </a:lnTo>
                  <a:lnTo>
                    <a:pt x="3943107" y="1760718"/>
                  </a:lnTo>
                  <a:lnTo>
                    <a:pt x="3953255" y="1754378"/>
                  </a:lnTo>
                </a:path>
              </a:pathLst>
            </a:custGeom>
            <a:ln w="38100">
              <a:solidFill>
                <a:srgbClr val="0000FF"/>
              </a:solidFill>
            </a:ln>
          </p:spPr>
          <p:txBody>
            <a:bodyPr wrap="square" lIns="0" tIns="0" rIns="0" bIns="0" rtlCol="0"/>
            <a:lstStyle/>
            <a:p>
              <a:endParaRPr/>
            </a:p>
          </p:txBody>
        </p:sp>
        <p:sp>
          <p:nvSpPr>
            <p:cNvPr id="14" name="object 14"/>
            <p:cNvSpPr/>
            <p:nvPr/>
          </p:nvSpPr>
          <p:spPr>
            <a:xfrm>
              <a:off x="4815078" y="3364230"/>
              <a:ext cx="3916679" cy="2019300"/>
            </a:xfrm>
            <a:custGeom>
              <a:avLst/>
              <a:gdLst/>
              <a:ahLst/>
              <a:cxnLst/>
              <a:rect l="l" t="t" r="r" b="b"/>
              <a:pathLst>
                <a:path w="3916679" h="2019300">
                  <a:moveTo>
                    <a:pt x="0" y="0"/>
                  </a:moveTo>
                  <a:lnTo>
                    <a:pt x="31750" y="38144"/>
                  </a:lnTo>
                  <a:lnTo>
                    <a:pt x="63534" y="76280"/>
                  </a:lnTo>
                  <a:lnTo>
                    <a:pt x="95383" y="114399"/>
                  </a:lnTo>
                  <a:lnTo>
                    <a:pt x="127333" y="152493"/>
                  </a:lnTo>
                  <a:lnTo>
                    <a:pt x="159415" y="190554"/>
                  </a:lnTo>
                  <a:lnTo>
                    <a:pt x="191663" y="228574"/>
                  </a:lnTo>
                  <a:lnTo>
                    <a:pt x="224110" y="266543"/>
                  </a:lnTo>
                  <a:lnTo>
                    <a:pt x="256789" y="304454"/>
                  </a:lnTo>
                  <a:lnTo>
                    <a:pt x="289733" y="342298"/>
                  </a:lnTo>
                  <a:lnTo>
                    <a:pt x="322976" y="380067"/>
                  </a:lnTo>
                  <a:lnTo>
                    <a:pt x="356550" y="417752"/>
                  </a:lnTo>
                  <a:lnTo>
                    <a:pt x="390489" y="455346"/>
                  </a:lnTo>
                  <a:lnTo>
                    <a:pt x="424826" y="492840"/>
                  </a:lnTo>
                  <a:lnTo>
                    <a:pt x="459595" y="530226"/>
                  </a:lnTo>
                  <a:lnTo>
                    <a:pt x="494827" y="567494"/>
                  </a:lnTo>
                  <a:lnTo>
                    <a:pt x="530557" y="604638"/>
                  </a:lnTo>
                  <a:lnTo>
                    <a:pt x="566817" y="641648"/>
                  </a:lnTo>
                  <a:lnTo>
                    <a:pt x="603642" y="678517"/>
                  </a:lnTo>
                  <a:lnTo>
                    <a:pt x="641063" y="715235"/>
                  </a:lnTo>
                  <a:lnTo>
                    <a:pt x="679114" y="751795"/>
                  </a:lnTo>
                  <a:lnTo>
                    <a:pt x="717829" y="788188"/>
                  </a:lnTo>
                  <a:lnTo>
                    <a:pt x="757240" y="824406"/>
                  </a:lnTo>
                  <a:lnTo>
                    <a:pt x="797380" y="860440"/>
                  </a:lnTo>
                  <a:lnTo>
                    <a:pt x="838283" y="896283"/>
                  </a:lnTo>
                  <a:lnTo>
                    <a:pt x="879983" y="931926"/>
                  </a:lnTo>
                  <a:lnTo>
                    <a:pt x="915122" y="961785"/>
                  </a:lnTo>
                  <a:lnTo>
                    <a:pt x="950405" y="992067"/>
                  </a:lnTo>
                  <a:lnTo>
                    <a:pt x="985857" y="1022714"/>
                  </a:lnTo>
                  <a:lnTo>
                    <a:pt x="1021506" y="1053668"/>
                  </a:lnTo>
                  <a:lnTo>
                    <a:pt x="1057377" y="1084872"/>
                  </a:lnTo>
                  <a:lnTo>
                    <a:pt x="1093499" y="1116268"/>
                  </a:lnTo>
                  <a:lnTo>
                    <a:pt x="1129897" y="1147798"/>
                  </a:lnTo>
                  <a:lnTo>
                    <a:pt x="1166599" y="1179405"/>
                  </a:lnTo>
                  <a:lnTo>
                    <a:pt x="1203631" y="1211031"/>
                  </a:lnTo>
                  <a:lnTo>
                    <a:pt x="1241020" y="1242619"/>
                  </a:lnTo>
                  <a:lnTo>
                    <a:pt x="1278793" y="1274111"/>
                  </a:lnTo>
                  <a:lnTo>
                    <a:pt x="1316976" y="1305450"/>
                  </a:lnTo>
                  <a:lnTo>
                    <a:pt x="1355597" y="1336577"/>
                  </a:lnTo>
                  <a:lnTo>
                    <a:pt x="1394682" y="1367436"/>
                  </a:lnTo>
                  <a:lnTo>
                    <a:pt x="1434258" y="1397968"/>
                  </a:lnTo>
                  <a:lnTo>
                    <a:pt x="1474352" y="1428116"/>
                  </a:lnTo>
                  <a:lnTo>
                    <a:pt x="1514990" y="1457823"/>
                  </a:lnTo>
                  <a:lnTo>
                    <a:pt x="1556200" y="1487030"/>
                  </a:lnTo>
                  <a:lnTo>
                    <a:pt x="1598007" y="1515681"/>
                  </a:lnTo>
                  <a:lnTo>
                    <a:pt x="1640440" y="1543717"/>
                  </a:lnTo>
                  <a:lnTo>
                    <a:pt x="1683524" y="1571082"/>
                  </a:lnTo>
                  <a:lnTo>
                    <a:pt x="1727286" y="1597717"/>
                  </a:lnTo>
                  <a:lnTo>
                    <a:pt x="1771754" y="1623564"/>
                  </a:lnTo>
                  <a:lnTo>
                    <a:pt x="1816954" y="1648567"/>
                  </a:lnTo>
                  <a:lnTo>
                    <a:pt x="1862913" y="1672668"/>
                  </a:lnTo>
                  <a:lnTo>
                    <a:pt x="1909657" y="1695808"/>
                  </a:lnTo>
                  <a:lnTo>
                    <a:pt x="1957213" y="1717931"/>
                  </a:lnTo>
                  <a:lnTo>
                    <a:pt x="2005609" y="1738979"/>
                  </a:lnTo>
                  <a:lnTo>
                    <a:pt x="2054870" y="1758894"/>
                  </a:lnTo>
                  <a:lnTo>
                    <a:pt x="2105025" y="1777619"/>
                  </a:lnTo>
                  <a:lnTo>
                    <a:pt x="2147535" y="1792375"/>
                  </a:lnTo>
                  <a:lnTo>
                    <a:pt x="2190707" y="1806451"/>
                  </a:lnTo>
                  <a:lnTo>
                    <a:pt x="2234519" y="1819867"/>
                  </a:lnTo>
                  <a:lnTo>
                    <a:pt x="2278954" y="1832643"/>
                  </a:lnTo>
                  <a:lnTo>
                    <a:pt x="2323993" y="1844797"/>
                  </a:lnTo>
                  <a:lnTo>
                    <a:pt x="2369617" y="1856349"/>
                  </a:lnTo>
                  <a:lnTo>
                    <a:pt x="2415806" y="1867318"/>
                  </a:lnTo>
                  <a:lnTo>
                    <a:pt x="2462543" y="1877724"/>
                  </a:lnTo>
                  <a:lnTo>
                    <a:pt x="2509807" y="1887587"/>
                  </a:lnTo>
                  <a:lnTo>
                    <a:pt x="2557581" y="1896925"/>
                  </a:lnTo>
                  <a:lnTo>
                    <a:pt x="2605846" y="1905758"/>
                  </a:lnTo>
                  <a:lnTo>
                    <a:pt x="2654582" y="1914106"/>
                  </a:lnTo>
                  <a:lnTo>
                    <a:pt x="2703770" y="1921988"/>
                  </a:lnTo>
                  <a:lnTo>
                    <a:pt x="2753393" y="1929423"/>
                  </a:lnTo>
                  <a:lnTo>
                    <a:pt x="2803431" y="1936431"/>
                  </a:lnTo>
                  <a:lnTo>
                    <a:pt x="2853865" y="1943031"/>
                  </a:lnTo>
                  <a:lnTo>
                    <a:pt x="2904676" y="1949242"/>
                  </a:lnTo>
                  <a:lnTo>
                    <a:pt x="2955845" y="1955085"/>
                  </a:lnTo>
                  <a:lnTo>
                    <a:pt x="3007354" y="1960578"/>
                  </a:lnTo>
                  <a:lnTo>
                    <a:pt x="3059184" y="1965741"/>
                  </a:lnTo>
                  <a:lnTo>
                    <a:pt x="3111315" y="1970594"/>
                  </a:lnTo>
                  <a:lnTo>
                    <a:pt x="3163730" y="1975155"/>
                  </a:lnTo>
                  <a:lnTo>
                    <a:pt x="3216408" y="1979444"/>
                  </a:lnTo>
                  <a:lnTo>
                    <a:pt x="3269332" y="1983481"/>
                  </a:lnTo>
                  <a:lnTo>
                    <a:pt x="3322482" y="1987285"/>
                  </a:lnTo>
                  <a:lnTo>
                    <a:pt x="3375840" y="1990875"/>
                  </a:lnTo>
                  <a:lnTo>
                    <a:pt x="3429386" y="1994271"/>
                  </a:lnTo>
                  <a:lnTo>
                    <a:pt x="3483103" y="1997492"/>
                  </a:lnTo>
                  <a:lnTo>
                    <a:pt x="3536970" y="2000558"/>
                  </a:lnTo>
                  <a:lnTo>
                    <a:pt x="3590969" y="2003487"/>
                  </a:lnTo>
                  <a:lnTo>
                    <a:pt x="3645081" y="2006301"/>
                  </a:lnTo>
                  <a:lnTo>
                    <a:pt x="3699287" y="2009017"/>
                  </a:lnTo>
                  <a:lnTo>
                    <a:pt x="3753569" y="2011656"/>
                  </a:lnTo>
                  <a:lnTo>
                    <a:pt x="3807908" y="2014236"/>
                  </a:lnTo>
                  <a:lnTo>
                    <a:pt x="3862284" y="2016777"/>
                  </a:lnTo>
                  <a:lnTo>
                    <a:pt x="3916679" y="2019300"/>
                  </a:lnTo>
                </a:path>
              </a:pathLst>
            </a:custGeom>
            <a:ln w="38099">
              <a:solidFill>
                <a:srgbClr val="FF0000"/>
              </a:solidFill>
            </a:ln>
          </p:spPr>
          <p:txBody>
            <a:bodyPr wrap="square" lIns="0" tIns="0" rIns="0" bIns="0" rtlCol="0"/>
            <a:lstStyle/>
            <a:p>
              <a:endParaRPr/>
            </a:p>
          </p:txBody>
        </p:sp>
      </p:grpSp>
      <p:sp>
        <p:nvSpPr>
          <p:cNvPr id="15" name="object 15"/>
          <p:cNvSpPr txBox="1"/>
          <p:nvPr/>
        </p:nvSpPr>
        <p:spPr>
          <a:xfrm>
            <a:off x="3039617" y="5073777"/>
            <a:ext cx="55245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Loss</a:t>
            </a:r>
            <a:endParaRPr sz="2400">
              <a:latin typeface="Calibri"/>
              <a:cs typeface="Calibri"/>
            </a:endParaRPr>
          </a:p>
        </p:txBody>
      </p:sp>
      <p:sp>
        <p:nvSpPr>
          <p:cNvPr id="16" name="object 16"/>
          <p:cNvSpPr txBox="1"/>
          <p:nvPr/>
        </p:nvSpPr>
        <p:spPr>
          <a:xfrm>
            <a:off x="5907151" y="2700654"/>
            <a:ext cx="1318260" cy="391160"/>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FFC000"/>
                </a:solidFill>
                <a:latin typeface="Calibri"/>
                <a:cs typeface="Calibri"/>
              </a:rPr>
              <a:t>Very</a:t>
            </a:r>
            <a:r>
              <a:rPr sz="2400" spc="-75" dirty="0">
                <a:solidFill>
                  <a:srgbClr val="FFC000"/>
                </a:solidFill>
                <a:latin typeface="Calibri"/>
                <a:cs typeface="Calibri"/>
              </a:rPr>
              <a:t> </a:t>
            </a:r>
            <a:r>
              <a:rPr sz="2400" spc="-15" dirty="0">
                <a:solidFill>
                  <a:srgbClr val="FFC000"/>
                </a:solidFill>
                <a:latin typeface="Calibri"/>
                <a:cs typeface="Calibri"/>
              </a:rPr>
              <a:t>Large</a:t>
            </a:r>
            <a:endParaRPr sz="2400">
              <a:latin typeface="Calibri"/>
              <a:cs typeface="Calibri"/>
            </a:endParaRPr>
          </a:p>
        </p:txBody>
      </p:sp>
      <p:sp>
        <p:nvSpPr>
          <p:cNvPr id="17" name="object 17"/>
          <p:cNvSpPr txBox="1"/>
          <p:nvPr/>
        </p:nvSpPr>
        <p:spPr>
          <a:xfrm>
            <a:off x="5030851" y="4501337"/>
            <a:ext cx="69405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AF50"/>
                </a:solidFill>
                <a:latin typeface="Calibri"/>
                <a:cs typeface="Calibri"/>
              </a:rPr>
              <a:t>La</a:t>
            </a:r>
            <a:r>
              <a:rPr sz="2400" spc="-35" dirty="0">
                <a:solidFill>
                  <a:srgbClr val="00AF50"/>
                </a:solidFill>
                <a:latin typeface="Calibri"/>
                <a:cs typeface="Calibri"/>
              </a:rPr>
              <a:t>r</a:t>
            </a:r>
            <a:r>
              <a:rPr sz="2400" spc="-30" dirty="0">
                <a:solidFill>
                  <a:srgbClr val="00AF50"/>
                </a:solidFill>
                <a:latin typeface="Calibri"/>
                <a:cs typeface="Calibri"/>
              </a:rPr>
              <a:t>g</a:t>
            </a:r>
            <a:r>
              <a:rPr sz="2400" dirty="0">
                <a:solidFill>
                  <a:srgbClr val="00AF50"/>
                </a:solidFill>
                <a:latin typeface="Calibri"/>
                <a:cs typeface="Calibri"/>
              </a:rPr>
              <a:t>e</a:t>
            </a:r>
            <a:endParaRPr sz="2400">
              <a:latin typeface="Calibri"/>
              <a:cs typeface="Calibri"/>
            </a:endParaRPr>
          </a:p>
        </p:txBody>
      </p:sp>
      <p:sp>
        <p:nvSpPr>
          <p:cNvPr id="18" name="object 18"/>
          <p:cNvSpPr txBox="1"/>
          <p:nvPr/>
        </p:nvSpPr>
        <p:spPr>
          <a:xfrm>
            <a:off x="6768210" y="3872306"/>
            <a:ext cx="67500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Calibri"/>
                <a:cs typeface="Calibri"/>
              </a:rPr>
              <a:t>small</a:t>
            </a:r>
            <a:endParaRPr sz="2400">
              <a:latin typeface="Calibri"/>
              <a:cs typeface="Calibri"/>
            </a:endParaRPr>
          </a:p>
        </p:txBody>
      </p:sp>
      <p:sp>
        <p:nvSpPr>
          <p:cNvPr id="19" name="object 19"/>
          <p:cNvSpPr txBox="1"/>
          <p:nvPr/>
        </p:nvSpPr>
        <p:spPr>
          <a:xfrm>
            <a:off x="5752591" y="5035422"/>
            <a:ext cx="123952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0000"/>
                </a:solidFill>
                <a:latin typeface="Calibri"/>
                <a:cs typeface="Calibri"/>
              </a:rPr>
              <a:t>Just</a:t>
            </a:r>
            <a:r>
              <a:rPr sz="2400" spc="-80" dirty="0">
                <a:solidFill>
                  <a:srgbClr val="FF0000"/>
                </a:solidFill>
                <a:latin typeface="Calibri"/>
                <a:cs typeface="Calibri"/>
              </a:rPr>
              <a:t> </a:t>
            </a:r>
            <a:r>
              <a:rPr sz="2400" spc="-20" dirty="0">
                <a:solidFill>
                  <a:srgbClr val="FF0000"/>
                </a:solidFill>
                <a:latin typeface="Calibri"/>
                <a:cs typeface="Calibri"/>
              </a:rPr>
              <a:t>make</a:t>
            </a:r>
            <a:endParaRPr sz="2400">
              <a:latin typeface="Calibri"/>
              <a:cs typeface="Calibri"/>
            </a:endParaRPr>
          </a:p>
        </p:txBody>
      </p:sp>
      <p:sp>
        <p:nvSpPr>
          <p:cNvPr id="20" name="object 20"/>
          <p:cNvSpPr txBox="1"/>
          <p:nvPr/>
        </p:nvSpPr>
        <p:spPr>
          <a:xfrm>
            <a:off x="4647438" y="5430723"/>
            <a:ext cx="4073525" cy="1109345"/>
          </a:xfrm>
          <a:prstGeom prst="rect">
            <a:avLst/>
          </a:prstGeom>
        </p:spPr>
        <p:txBody>
          <a:bodyPr vert="horz" wrap="square" lIns="0" tIns="12700" rIns="0" bIns="0" rtlCol="0">
            <a:spAutoFit/>
          </a:bodyPr>
          <a:lstStyle/>
          <a:p>
            <a:pPr marL="12700" marR="5080" indent="328930">
              <a:lnSpc>
                <a:spcPct val="148200"/>
              </a:lnSpc>
              <a:spcBef>
                <a:spcPts val="100"/>
              </a:spcBef>
            </a:pPr>
            <a:r>
              <a:rPr sz="2400" dirty="0">
                <a:latin typeface="Calibri"/>
                <a:cs typeface="Calibri"/>
              </a:rPr>
              <a:t>No. </a:t>
            </a:r>
            <a:r>
              <a:rPr sz="2400" spc="-5" dirty="0">
                <a:latin typeface="Calibri"/>
                <a:cs typeface="Calibri"/>
              </a:rPr>
              <a:t>of </a:t>
            </a:r>
            <a:r>
              <a:rPr sz="2400" spc="-10" dirty="0">
                <a:latin typeface="Calibri"/>
                <a:cs typeface="Calibri"/>
              </a:rPr>
              <a:t>parameters updates </a:t>
            </a:r>
            <a:r>
              <a:rPr sz="2400" spc="-5" dirty="0">
                <a:latin typeface="Calibri"/>
                <a:cs typeface="Calibri"/>
              </a:rPr>
              <a:t> </a:t>
            </a:r>
            <a:r>
              <a:rPr sz="2400" dirty="0">
                <a:solidFill>
                  <a:srgbClr val="FF0000"/>
                </a:solidFill>
                <a:latin typeface="Calibri"/>
                <a:cs typeface="Calibri"/>
              </a:rPr>
              <a:t>But</a:t>
            </a:r>
            <a:r>
              <a:rPr sz="2400" spc="-25" dirty="0">
                <a:solidFill>
                  <a:srgbClr val="FF0000"/>
                </a:solidFill>
                <a:latin typeface="Calibri"/>
                <a:cs typeface="Calibri"/>
              </a:rPr>
              <a:t> </a:t>
            </a:r>
            <a:r>
              <a:rPr sz="2400" spc="-10" dirty="0">
                <a:solidFill>
                  <a:srgbClr val="FF0000"/>
                </a:solidFill>
                <a:latin typeface="Calibri"/>
                <a:cs typeface="Calibri"/>
              </a:rPr>
              <a:t>you</a:t>
            </a:r>
            <a:r>
              <a:rPr sz="2400" spc="-35" dirty="0">
                <a:solidFill>
                  <a:srgbClr val="FF0000"/>
                </a:solidFill>
                <a:latin typeface="Calibri"/>
                <a:cs typeface="Calibri"/>
              </a:rPr>
              <a:t> </a:t>
            </a:r>
            <a:r>
              <a:rPr sz="2400" spc="-10" dirty="0">
                <a:solidFill>
                  <a:srgbClr val="FF0000"/>
                </a:solidFill>
                <a:latin typeface="Calibri"/>
                <a:cs typeface="Calibri"/>
              </a:rPr>
              <a:t>can</a:t>
            </a:r>
            <a:r>
              <a:rPr sz="2400" spc="-15" dirty="0">
                <a:solidFill>
                  <a:srgbClr val="FF0000"/>
                </a:solidFill>
                <a:latin typeface="Calibri"/>
                <a:cs typeface="Calibri"/>
              </a:rPr>
              <a:t> </a:t>
            </a:r>
            <a:r>
              <a:rPr sz="2400" spc="-20" dirty="0">
                <a:solidFill>
                  <a:srgbClr val="FF0000"/>
                </a:solidFill>
                <a:latin typeface="Calibri"/>
                <a:cs typeface="Calibri"/>
              </a:rPr>
              <a:t>always</a:t>
            </a:r>
            <a:r>
              <a:rPr sz="2400" spc="-30" dirty="0">
                <a:solidFill>
                  <a:srgbClr val="FF0000"/>
                </a:solidFill>
                <a:latin typeface="Calibri"/>
                <a:cs typeface="Calibri"/>
              </a:rPr>
              <a:t> </a:t>
            </a:r>
            <a:r>
              <a:rPr sz="2400" spc="-10" dirty="0">
                <a:solidFill>
                  <a:srgbClr val="FF0000"/>
                </a:solidFill>
                <a:latin typeface="Calibri"/>
                <a:cs typeface="Calibri"/>
              </a:rPr>
              <a:t>visualize </a:t>
            </a:r>
            <a:r>
              <a:rPr sz="2400" dirty="0">
                <a:solidFill>
                  <a:srgbClr val="FF0000"/>
                </a:solidFill>
                <a:latin typeface="Calibri"/>
                <a:cs typeface="Calibri"/>
              </a:rPr>
              <a:t>this.</a:t>
            </a:r>
            <a:endParaRPr sz="2400">
              <a:latin typeface="Calibri"/>
              <a:cs typeface="Calibri"/>
            </a:endParaRPr>
          </a:p>
        </p:txBody>
      </p:sp>
      <p:sp>
        <p:nvSpPr>
          <p:cNvPr id="21" name="object 21"/>
          <p:cNvSpPr txBox="1">
            <a:spLocks noGrp="1"/>
          </p:cNvSpPr>
          <p:nvPr>
            <p:ph type="title"/>
          </p:nvPr>
        </p:nvSpPr>
        <p:spPr>
          <a:xfrm>
            <a:off x="4078413" y="14720"/>
            <a:ext cx="4587875" cy="1428115"/>
          </a:xfrm>
          <a:prstGeom prst="rect">
            <a:avLst/>
          </a:prstGeom>
        </p:spPr>
        <p:txBody>
          <a:bodyPr vert="horz" wrap="square" lIns="0" tIns="167640" rIns="0" bIns="0" rtlCol="0">
            <a:spAutoFit/>
          </a:bodyPr>
          <a:lstStyle/>
          <a:p>
            <a:pPr marL="61594" algn="ctr">
              <a:lnSpc>
                <a:spcPct val="100000"/>
              </a:lnSpc>
              <a:spcBef>
                <a:spcPts val="1320"/>
              </a:spcBef>
              <a:tabLst>
                <a:tab pos="546100" algn="l"/>
              </a:tabLst>
            </a:pPr>
            <a:r>
              <a:rPr sz="3150" spc="-615" dirty="0">
                <a:latin typeface="Symbol"/>
                <a:cs typeface="Symbol"/>
              </a:rPr>
              <a:t></a:t>
            </a:r>
            <a:r>
              <a:rPr lang="en-US" sz="3150" spc="-615" dirty="0">
                <a:latin typeface="Symbol"/>
                <a:cs typeface="Symbol"/>
              </a:rPr>
              <a:t>.    </a:t>
            </a:r>
            <a:r>
              <a:rPr sz="2625" i="1" baseline="42857" dirty="0" err="1">
                <a:latin typeface="Times New Roman"/>
                <a:cs typeface="Times New Roman"/>
              </a:rPr>
              <a:t>i</a:t>
            </a:r>
            <a:r>
              <a:rPr sz="2625" i="1" baseline="42857" dirty="0">
                <a:latin typeface="Times New Roman"/>
                <a:cs typeface="Times New Roman"/>
              </a:rPr>
              <a:t>	</a:t>
            </a:r>
            <a:r>
              <a:rPr sz="3000" spc="204" dirty="0">
                <a:latin typeface="Symbol"/>
                <a:cs typeface="Symbol"/>
              </a:rPr>
              <a:t></a:t>
            </a:r>
            <a:r>
              <a:rPr sz="3150" spc="-615" dirty="0">
                <a:latin typeface="Symbol"/>
                <a:cs typeface="Symbol"/>
              </a:rPr>
              <a:t></a:t>
            </a:r>
            <a:r>
              <a:rPr lang="en-US" sz="3150" spc="-615" dirty="0">
                <a:latin typeface="Symbol"/>
                <a:cs typeface="Symbol"/>
              </a:rPr>
              <a:t>   </a:t>
            </a:r>
            <a:r>
              <a:rPr sz="2625" i="1" spc="202" baseline="42857" dirty="0">
                <a:latin typeface="Times New Roman"/>
                <a:cs typeface="Times New Roman"/>
              </a:rPr>
              <a:t>i</a:t>
            </a:r>
            <a:r>
              <a:rPr sz="2625" spc="-142" baseline="42857" dirty="0">
                <a:latin typeface="Symbol"/>
                <a:cs typeface="Symbol"/>
              </a:rPr>
              <a:t></a:t>
            </a:r>
            <a:r>
              <a:rPr sz="2625" spc="7" baseline="42857" dirty="0">
                <a:latin typeface="Times New Roman"/>
                <a:cs typeface="Times New Roman"/>
              </a:rPr>
              <a:t>1</a:t>
            </a:r>
            <a:r>
              <a:rPr sz="2625" baseline="42857" dirty="0">
                <a:latin typeface="Times New Roman"/>
                <a:cs typeface="Times New Roman"/>
              </a:rPr>
              <a:t> </a:t>
            </a:r>
            <a:r>
              <a:rPr sz="2625" spc="-307" baseline="42857" dirty="0">
                <a:latin typeface="Times New Roman"/>
                <a:cs typeface="Times New Roman"/>
              </a:rPr>
              <a:t> </a:t>
            </a:r>
            <a:r>
              <a:rPr sz="3000" spc="-80" dirty="0">
                <a:latin typeface="Symbol"/>
                <a:cs typeface="Symbol"/>
              </a:rPr>
              <a:t></a:t>
            </a:r>
            <a:r>
              <a:rPr lang="en-US" sz="3000" spc="-80" dirty="0">
                <a:latin typeface="Symbol"/>
                <a:cs typeface="Symbol"/>
              </a:rPr>
              <a:t> </a:t>
            </a:r>
            <a:r>
              <a:rPr sz="3150" spc="-1080" dirty="0">
                <a:latin typeface="Symbol"/>
                <a:cs typeface="Symbol"/>
              </a:rPr>
              <a:t></a:t>
            </a:r>
            <a:r>
              <a:rPr lang="en-US" sz="3150" spc="-1080" dirty="0">
                <a:latin typeface="Symbol"/>
                <a:cs typeface="Symbol"/>
              </a:rPr>
              <a:t>  </a:t>
            </a:r>
            <a:r>
              <a:rPr lang="en-TW" sz="3000" spc="25" dirty="0">
                <a:latin typeface="Symbol"/>
                <a:cs typeface="Symbol"/>
              </a:rPr>
              <a:t></a:t>
            </a:r>
            <a:r>
              <a:rPr sz="3000" i="1" spc="80" dirty="0">
                <a:latin typeface="Times New Roman"/>
                <a:cs typeface="Times New Roman"/>
              </a:rPr>
              <a:t>L</a:t>
            </a:r>
            <a:r>
              <a:rPr sz="4800" spc="-1300" dirty="0">
                <a:latin typeface="Symbol"/>
                <a:cs typeface="Symbol"/>
              </a:rPr>
              <a:t></a:t>
            </a:r>
            <a:r>
              <a:rPr lang="en-US" sz="4800" spc="-1300" dirty="0">
                <a:latin typeface="Symbol"/>
                <a:cs typeface="Symbol"/>
              </a:rPr>
              <a:t>                   </a:t>
            </a:r>
            <a:r>
              <a:rPr lang="en-US" sz="3150" spc="-615" dirty="0">
                <a:latin typeface="Symbol"/>
                <a:cs typeface="Symbol"/>
              </a:rPr>
              <a:t>             </a:t>
            </a:r>
            <a:r>
              <a:rPr lang="en-US" sz="2625" i="1" spc="202" baseline="42857" dirty="0">
                <a:latin typeface="Times New Roman"/>
                <a:cs typeface="Times New Roman"/>
              </a:rPr>
              <a:t>i</a:t>
            </a:r>
            <a:r>
              <a:rPr lang="en-US" sz="2625" spc="-142" baseline="42857" dirty="0">
                <a:latin typeface="Symbol"/>
                <a:cs typeface="Symbol"/>
              </a:rPr>
              <a:t></a:t>
            </a:r>
            <a:r>
              <a:rPr lang="en-US" sz="2625" spc="7" baseline="42857" dirty="0">
                <a:latin typeface="Times New Roman"/>
                <a:cs typeface="Times New Roman"/>
              </a:rPr>
              <a:t>1</a:t>
            </a:r>
            <a:r>
              <a:rPr lang="en-US" sz="2625" spc="-209" baseline="42857" dirty="0">
                <a:latin typeface="Times New Roman"/>
                <a:cs typeface="Times New Roman"/>
              </a:rPr>
              <a:t> </a:t>
            </a:r>
            <a:r>
              <a:rPr lang="en-US" sz="4800" spc="-610" dirty="0">
                <a:latin typeface="Symbol"/>
                <a:cs typeface="Symbol"/>
              </a:rPr>
              <a:t></a:t>
            </a:r>
            <a:endParaRPr lang="en-US" sz="4800" dirty="0">
              <a:latin typeface="Symbol"/>
              <a:cs typeface="Symbol"/>
            </a:endParaRPr>
          </a:p>
          <a:p>
            <a:pPr algn="ctr">
              <a:lnSpc>
                <a:spcPct val="100000"/>
              </a:lnSpc>
              <a:spcBef>
                <a:spcPts val="700"/>
              </a:spcBef>
            </a:pPr>
            <a:r>
              <a:rPr lang="en-US" sz="2800" spc="-10" dirty="0">
                <a:latin typeface="Calibri"/>
                <a:cs typeface="Calibri"/>
              </a:rPr>
              <a:t>Set</a:t>
            </a:r>
            <a:r>
              <a:rPr lang="en-US" sz="2800" spc="-15" dirty="0">
                <a:latin typeface="Calibri"/>
                <a:cs typeface="Calibri"/>
              </a:rPr>
              <a:t> </a:t>
            </a:r>
            <a:r>
              <a:rPr lang="en-US" sz="2800" spc="-5" dirty="0">
                <a:latin typeface="Calibri"/>
                <a:cs typeface="Calibri"/>
              </a:rPr>
              <a:t>the</a:t>
            </a:r>
            <a:r>
              <a:rPr lang="en-US" sz="2800" dirty="0">
                <a:latin typeface="Calibri"/>
                <a:cs typeface="Calibri"/>
              </a:rPr>
              <a:t> </a:t>
            </a:r>
            <a:r>
              <a:rPr lang="en-US" sz="2800" spc="-5" dirty="0">
                <a:latin typeface="Calibri"/>
                <a:cs typeface="Calibri"/>
              </a:rPr>
              <a:t>learning</a:t>
            </a:r>
            <a:r>
              <a:rPr lang="en-US" sz="2800" spc="10" dirty="0">
                <a:latin typeface="Calibri"/>
                <a:cs typeface="Calibri"/>
              </a:rPr>
              <a:t> </a:t>
            </a:r>
            <a:r>
              <a:rPr lang="en-US" sz="2800" spc="-35" dirty="0">
                <a:latin typeface="Calibri"/>
                <a:cs typeface="Calibri"/>
              </a:rPr>
              <a:t>rate</a:t>
            </a:r>
            <a:r>
              <a:rPr lang="en-US" sz="2800" spc="-15" dirty="0">
                <a:latin typeface="Calibri"/>
                <a:cs typeface="Calibri"/>
              </a:rPr>
              <a:t> </a:t>
            </a:r>
            <a:r>
              <a:rPr lang="el-GR" sz="2800" spc="-5" dirty="0">
                <a:latin typeface="Calibri"/>
                <a:cs typeface="Calibri"/>
              </a:rPr>
              <a:t>η </a:t>
            </a:r>
            <a:r>
              <a:rPr lang="en-US" sz="2800" spc="-15" dirty="0">
                <a:latin typeface="Calibri"/>
                <a:cs typeface="Calibri"/>
              </a:rPr>
              <a:t>carefully</a:t>
            </a:r>
            <a:endParaRPr lang="en-US" sz="2800" dirty="0">
              <a:latin typeface="Calibri"/>
              <a:cs typeface="Calibri"/>
            </a:endParaRPr>
          </a:p>
        </p:txBody>
      </p:sp>
      <p:sp>
        <p:nvSpPr>
          <p:cNvPr id="22" name="object 22"/>
          <p:cNvSpPr txBox="1"/>
          <p:nvPr/>
        </p:nvSpPr>
        <p:spPr>
          <a:xfrm>
            <a:off x="335686" y="1827403"/>
            <a:ext cx="3501390" cy="112331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If</a:t>
            </a:r>
            <a:r>
              <a:rPr sz="2400" spc="-25" dirty="0">
                <a:latin typeface="Calibri"/>
                <a:cs typeface="Calibri"/>
              </a:rPr>
              <a:t> </a:t>
            </a:r>
            <a:r>
              <a:rPr sz="2400" spc="-10" dirty="0">
                <a:latin typeface="Calibri"/>
                <a:cs typeface="Calibri"/>
              </a:rPr>
              <a:t>there</a:t>
            </a:r>
            <a:r>
              <a:rPr sz="2400" spc="-15" dirty="0">
                <a:latin typeface="Calibri"/>
                <a:cs typeface="Calibri"/>
              </a:rPr>
              <a:t> </a:t>
            </a:r>
            <a:r>
              <a:rPr sz="2400" spc="-10" dirty="0">
                <a:latin typeface="Calibri"/>
                <a:cs typeface="Calibri"/>
              </a:rPr>
              <a:t>are more</a:t>
            </a:r>
            <a:r>
              <a:rPr sz="2400" spc="-25" dirty="0">
                <a:latin typeface="Calibri"/>
                <a:cs typeface="Calibri"/>
              </a:rPr>
              <a:t> </a:t>
            </a:r>
            <a:r>
              <a:rPr sz="2400" dirty="0">
                <a:latin typeface="Calibri"/>
                <a:cs typeface="Calibri"/>
              </a:rPr>
              <a:t>than</a:t>
            </a:r>
            <a:r>
              <a:rPr sz="2400" spc="-10" dirty="0">
                <a:latin typeface="Calibri"/>
                <a:cs typeface="Calibri"/>
              </a:rPr>
              <a:t> three </a:t>
            </a:r>
            <a:r>
              <a:rPr sz="2400" spc="-530" dirty="0">
                <a:latin typeface="Calibri"/>
                <a:cs typeface="Calibri"/>
              </a:rPr>
              <a:t> </a:t>
            </a:r>
            <a:r>
              <a:rPr sz="2400" spc="-15" dirty="0">
                <a:latin typeface="Calibri"/>
                <a:cs typeface="Calibri"/>
              </a:rPr>
              <a:t>parameters, </a:t>
            </a:r>
            <a:r>
              <a:rPr sz="2400" spc="-10" dirty="0">
                <a:latin typeface="Calibri"/>
                <a:cs typeface="Calibri"/>
              </a:rPr>
              <a:t>you </a:t>
            </a:r>
            <a:r>
              <a:rPr sz="2400" spc="-5" dirty="0">
                <a:latin typeface="Calibri"/>
                <a:cs typeface="Calibri"/>
              </a:rPr>
              <a:t>cannot </a:t>
            </a:r>
            <a:r>
              <a:rPr sz="2400" dirty="0">
                <a:latin typeface="Calibri"/>
                <a:cs typeface="Calibri"/>
              </a:rPr>
              <a:t> </a:t>
            </a:r>
            <a:r>
              <a:rPr sz="2400" spc="-10" dirty="0">
                <a:latin typeface="Calibri"/>
                <a:cs typeface="Calibri"/>
              </a:rPr>
              <a:t>visualize</a:t>
            </a:r>
            <a:r>
              <a:rPr sz="2400" spc="-5" dirty="0">
                <a:latin typeface="Calibri"/>
                <a:cs typeface="Calibri"/>
              </a:rPr>
              <a:t> </a:t>
            </a:r>
            <a:r>
              <a:rPr sz="2400" dirty="0">
                <a:latin typeface="Calibri"/>
                <a:cs typeface="Calibri"/>
              </a:rPr>
              <a:t>this.</a:t>
            </a:r>
            <a:endParaRPr sz="2400">
              <a:latin typeface="Calibri"/>
              <a:cs typeface="Calibri"/>
            </a:endParaRPr>
          </a:p>
        </p:txBody>
      </p:sp>
      <p:grpSp>
        <p:nvGrpSpPr>
          <p:cNvPr id="23" name="object 23"/>
          <p:cNvGrpSpPr/>
          <p:nvPr/>
        </p:nvGrpSpPr>
        <p:grpSpPr>
          <a:xfrm>
            <a:off x="504710" y="3763390"/>
            <a:ext cx="2494280" cy="2473960"/>
            <a:chOff x="504710" y="3763390"/>
            <a:chExt cx="2494280" cy="2473960"/>
          </a:xfrm>
        </p:grpSpPr>
        <p:sp>
          <p:nvSpPr>
            <p:cNvPr id="24" name="object 24"/>
            <p:cNvSpPr/>
            <p:nvPr/>
          </p:nvSpPr>
          <p:spPr>
            <a:xfrm>
              <a:off x="587641" y="3763390"/>
              <a:ext cx="1746250" cy="2473960"/>
            </a:xfrm>
            <a:custGeom>
              <a:avLst/>
              <a:gdLst/>
              <a:ahLst/>
              <a:cxnLst/>
              <a:rect l="l" t="t" r="r" b="b"/>
              <a:pathLst>
                <a:path w="1746250" h="2473960">
                  <a:moveTo>
                    <a:pt x="1746110" y="2345740"/>
                  </a:moveTo>
                  <a:lnTo>
                    <a:pt x="1711109" y="2360892"/>
                  </a:lnTo>
                  <a:lnTo>
                    <a:pt x="1262494" y="1324483"/>
                  </a:lnTo>
                  <a:lnTo>
                    <a:pt x="1249070" y="1330325"/>
                  </a:lnTo>
                  <a:lnTo>
                    <a:pt x="1241513" y="1319022"/>
                  </a:lnTo>
                  <a:lnTo>
                    <a:pt x="1190993" y="1243457"/>
                  </a:lnTo>
                  <a:lnTo>
                    <a:pt x="1172133" y="1276578"/>
                  </a:lnTo>
                  <a:lnTo>
                    <a:pt x="520039" y="905510"/>
                  </a:lnTo>
                  <a:lnTo>
                    <a:pt x="516877" y="836803"/>
                  </a:lnTo>
                  <a:lnTo>
                    <a:pt x="514413" y="782955"/>
                  </a:lnTo>
                  <a:lnTo>
                    <a:pt x="481164" y="801535"/>
                  </a:lnTo>
                  <a:lnTo>
                    <a:pt x="33248" y="0"/>
                  </a:lnTo>
                  <a:lnTo>
                    <a:pt x="0" y="18542"/>
                  </a:lnTo>
                  <a:lnTo>
                    <a:pt x="447865" y="820140"/>
                  </a:lnTo>
                  <a:lnTo>
                    <a:pt x="414642" y="838708"/>
                  </a:lnTo>
                  <a:lnTo>
                    <a:pt x="500354" y="897039"/>
                  </a:lnTo>
                  <a:lnTo>
                    <a:pt x="482688" y="927989"/>
                  </a:lnTo>
                  <a:lnTo>
                    <a:pt x="1153312" y="1309662"/>
                  </a:lnTo>
                  <a:lnTo>
                    <a:pt x="1134478" y="1342771"/>
                  </a:lnTo>
                  <a:lnTo>
                    <a:pt x="1230998" y="1347965"/>
                  </a:lnTo>
                  <a:lnTo>
                    <a:pt x="1676171" y="2376017"/>
                  </a:lnTo>
                  <a:lnTo>
                    <a:pt x="1641208" y="2391156"/>
                  </a:lnTo>
                  <a:lnTo>
                    <a:pt x="1739125" y="2473337"/>
                  </a:lnTo>
                  <a:lnTo>
                    <a:pt x="1743494" y="2393505"/>
                  </a:lnTo>
                  <a:lnTo>
                    <a:pt x="1746110" y="2345740"/>
                  </a:lnTo>
                  <a:close/>
                </a:path>
              </a:pathLst>
            </a:custGeom>
            <a:solidFill>
              <a:srgbClr val="FF0000"/>
            </a:solidFill>
          </p:spPr>
          <p:txBody>
            <a:bodyPr wrap="square" lIns="0" tIns="0" rIns="0" bIns="0" rtlCol="0"/>
            <a:lstStyle/>
            <a:p>
              <a:endParaRPr/>
            </a:p>
          </p:txBody>
        </p:sp>
        <p:sp>
          <p:nvSpPr>
            <p:cNvPr id="25" name="object 25"/>
            <p:cNvSpPr/>
            <p:nvPr/>
          </p:nvSpPr>
          <p:spPr>
            <a:xfrm>
              <a:off x="504710" y="3804157"/>
              <a:ext cx="1228725" cy="1371600"/>
            </a:xfrm>
            <a:custGeom>
              <a:avLst/>
              <a:gdLst/>
              <a:ahLst/>
              <a:cxnLst/>
              <a:rect l="l" t="t" r="r" b="b"/>
              <a:pathLst>
                <a:path w="1228725" h="1371600">
                  <a:moveTo>
                    <a:pt x="1228585" y="1369695"/>
                  </a:moveTo>
                  <a:lnTo>
                    <a:pt x="1209713" y="1345057"/>
                  </a:lnTo>
                  <a:lnTo>
                    <a:pt x="1150861" y="1268222"/>
                  </a:lnTo>
                  <a:lnTo>
                    <a:pt x="1134148" y="1302588"/>
                  </a:lnTo>
                  <a:lnTo>
                    <a:pt x="850595" y="1164577"/>
                  </a:lnTo>
                  <a:lnTo>
                    <a:pt x="817994" y="1105154"/>
                  </a:lnTo>
                  <a:lnTo>
                    <a:pt x="796290" y="1136548"/>
                  </a:lnTo>
                  <a:lnTo>
                    <a:pt x="547776" y="964819"/>
                  </a:lnTo>
                  <a:lnTo>
                    <a:pt x="542531" y="972388"/>
                  </a:lnTo>
                  <a:lnTo>
                    <a:pt x="537781" y="926846"/>
                  </a:lnTo>
                  <a:lnTo>
                    <a:pt x="531850" y="869823"/>
                  </a:lnTo>
                  <a:lnTo>
                    <a:pt x="499745" y="890257"/>
                  </a:lnTo>
                  <a:lnTo>
                    <a:pt x="289356" y="560197"/>
                  </a:lnTo>
                  <a:lnTo>
                    <a:pt x="279857" y="566280"/>
                  </a:lnTo>
                  <a:lnTo>
                    <a:pt x="281825" y="491109"/>
                  </a:lnTo>
                  <a:lnTo>
                    <a:pt x="283121" y="441579"/>
                  </a:lnTo>
                  <a:lnTo>
                    <a:pt x="248589" y="457720"/>
                  </a:lnTo>
                  <a:lnTo>
                    <a:pt x="34518" y="0"/>
                  </a:lnTo>
                  <a:lnTo>
                    <a:pt x="0" y="16256"/>
                  </a:lnTo>
                  <a:lnTo>
                    <a:pt x="214071" y="473849"/>
                  </a:lnTo>
                  <a:lnTo>
                    <a:pt x="179578" y="489966"/>
                  </a:lnTo>
                  <a:lnTo>
                    <a:pt x="277672" y="567677"/>
                  </a:lnTo>
                  <a:lnTo>
                    <a:pt x="257225" y="580771"/>
                  </a:lnTo>
                  <a:lnTo>
                    <a:pt x="467563" y="910742"/>
                  </a:lnTo>
                  <a:lnTo>
                    <a:pt x="435470" y="931164"/>
                  </a:lnTo>
                  <a:lnTo>
                    <a:pt x="531253" y="988644"/>
                  </a:lnTo>
                  <a:lnTo>
                    <a:pt x="526110" y="996061"/>
                  </a:lnTo>
                  <a:lnTo>
                    <a:pt x="774636" y="1167866"/>
                  </a:lnTo>
                  <a:lnTo>
                    <a:pt x="752944" y="1199261"/>
                  </a:lnTo>
                  <a:lnTo>
                    <a:pt x="868222" y="1215580"/>
                  </a:lnTo>
                  <a:lnTo>
                    <a:pt x="1117523" y="1336763"/>
                  </a:lnTo>
                  <a:lnTo>
                    <a:pt x="1100823" y="1371092"/>
                  </a:lnTo>
                  <a:lnTo>
                    <a:pt x="1228585" y="1369695"/>
                  </a:lnTo>
                  <a:close/>
                </a:path>
              </a:pathLst>
            </a:custGeom>
            <a:solidFill>
              <a:srgbClr val="006FC0"/>
            </a:solidFill>
          </p:spPr>
          <p:txBody>
            <a:bodyPr wrap="square" lIns="0" tIns="0" rIns="0" bIns="0" rtlCol="0"/>
            <a:lstStyle/>
            <a:p>
              <a:endParaRPr/>
            </a:p>
          </p:txBody>
        </p:sp>
        <p:sp>
          <p:nvSpPr>
            <p:cNvPr id="26" name="object 26"/>
            <p:cNvSpPr/>
            <p:nvPr/>
          </p:nvSpPr>
          <p:spPr>
            <a:xfrm>
              <a:off x="1427226" y="4611623"/>
              <a:ext cx="1572260" cy="116205"/>
            </a:xfrm>
            <a:custGeom>
              <a:avLst/>
              <a:gdLst/>
              <a:ahLst/>
              <a:cxnLst/>
              <a:rect l="l" t="t" r="r" b="b"/>
              <a:pathLst>
                <a:path w="1572260" h="116204">
                  <a:moveTo>
                    <a:pt x="112649" y="2031"/>
                  </a:moveTo>
                  <a:lnTo>
                    <a:pt x="0" y="62230"/>
                  </a:lnTo>
                  <a:lnTo>
                    <a:pt x="115824" y="116205"/>
                  </a:lnTo>
                  <a:lnTo>
                    <a:pt x="114782" y="78739"/>
                  </a:lnTo>
                  <a:lnTo>
                    <a:pt x="95758" y="78739"/>
                  </a:lnTo>
                  <a:lnTo>
                    <a:pt x="94742" y="40639"/>
                  </a:lnTo>
                  <a:lnTo>
                    <a:pt x="113708" y="40117"/>
                  </a:lnTo>
                  <a:lnTo>
                    <a:pt x="112649" y="2031"/>
                  </a:lnTo>
                  <a:close/>
                </a:path>
                <a:path w="1572260" h="116204">
                  <a:moveTo>
                    <a:pt x="113708" y="40117"/>
                  </a:moveTo>
                  <a:lnTo>
                    <a:pt x="94742" y="40639"/>
                  </a:lnTo>
                  <a:lnTo>
                    <a:pt x="95758" y="78739"/>
                  </a:lnTo>
                  <a:lnTo>
                    <a:pt x="114767" y="78216"/>
                  </a:lnTo>
                  <a:lnTo>
                    <a:pt x="113708" y="40117"/>
                  </a:lnTo>
                  <a:close/>
                </a:path>
                <a:path w="1572260" h="116204">
                  <a:moveTo>
                    <a:pt x="114767" y="78216"/>
                  </a:moveTo>
                  <a:lnTo>
                    <a:pt x="95758" y="78739"/>
                  </a:lnTo>
                  <a:lnTo>
                    <a:pt x="114782" y="78739"/>
                  </a:lnTo>
                  <a:lnTo>
                    <a:pt x="114767" y="78216"/>
                  </a:lnTo>
                  <a:close/>
                </a:path>
                <a:path w="1572260" h="116204">
                  <a:moveTo>
                    <a:pt x="1570736" y="0"/>
                  </a:moveTo>
                  <a:lnTo>
                    <a:pt x="113708" y="40117"/>
                  </a:lnTo>
                  <a:lnTo>
                    <a:pt x="114767" y="78216"/>
                  </a:lnTo>
                  <a:lnTo>
                    <a:pt x="1571752" y="38100"/>
                  </a:lnTo>
                  <a:lnTo>
                    <a:pt x="1570736" y="0"/>
                  </a:lnTo>
                  <a:close/>
                </a:path>
              </a:pathLst>
            </a:custGeom>
            <a:solidFill>
              <a:srgbClr val="00AF50"/>
            </a:solid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415915" cy="697230"/>
          </a:xfrm>
          <a:prstGeom prst="rect">
            <a:avLst/>
          </a:prstGeom>
        </p:spPr>
        <p:txBody>
          <a:bodyPr vert="horz" wrap="square" lIns="0" tIns="13335" rIns="0" bIns="0" rtlCol="0">
            <a:spAutoFit/>
          </a:bodyPr>
          <a:lstStyle/>
          <a:p>
            <a:pPr marL="12700">
              <a:lnSpc>
                <a:spcPct val="100000"/>
              </a:lnSpc>
              <a:spcBef>
                <a:spcPts val="105"/>
              </a:spcBef>
            </a:pPr>
            <a:r>
              <a:rPr sz="4400" spc="-10" dirty="0"/>
              <a:t>Adaptive</a:t>
            </a:r>
            <a:r>
              <a:rPr sz="4400" spc="-25" dirty="0"/>
              <a:t> </a:t>
            </a:r>
            <a:r>
              <a:rPr sz="4400" dirty="0"/>
              <a:t>Learning</a:t>
            </a:r>
            <a:r>
              <a:rPr sz="4400" spc="-50" dirty="0"/>
              <a:t> </a:t>
            </a:r>
            <a:r>
              <a:rPr sz="4400" spc="-25" dirty="0"/>
              <a:t>Rates</a:t>
            </a:r>
            <a:endParaRPr sz="4400"/>
          </a:p>
        </p:txBody>
      </p:sp>
      <p:sp>
        <p:nvSpPr>
          <p:cNvPr id="3" name="object 3"/>
          <p:cNvSpPr/>
          <p:nvPr/>
        </p:nvSpPr>
        <p:spPr>
          <a:xfrm>
            <a:off x="4256404" y="4161663"/>
            <a:ext cx="852805" cy="293370"/>
          </a:xfrm>
          <a:custGeom>
            <a:avLst/>
            <a:gdLst/>
            <a:ahLst/>
            <a:cxnLst/>
            <a:rect l="l" t="t" r="r" b="b"/>
            <a:pathLst>
              <a:path w="852804" h="293370">
                <a:moveTo>
                  <a:pt x="212852" y="0"/>
                </a:moveTo>
                <a:lnTo>
                  <a:pt x="174879" y="0"/>
                </a:lnTo>
                <a:lnTo>
                  <a:pt x="101346" y="254000"/>
                </a:lnTo>
                <a:lnTo>
                  <a:pt x="48768" y="138556"/>
                </a:lnTo>
                <a:lnTo>
                  <a:pt x="0" y="160909"/>
                </a:lnTo>
                <a:lnTo>
                  <a:pt x="4572" y="172085"/>
                </a:lnTo>
                <a:lnTo>
                  <a:pt x="29718" y="160909"/>
                </a:lnTo>
                <a:lnTo>
                  <a:pt x="91440" y="293369"/>
                </a:lnTo>
                <a:lnTo>
                  <a:pt x="105791" y="293369"/>
                </a:lnTo>
                <a:lnTo>
                  <a:pt x="185928" y="19812"/>
                </a:lnTo>
                <a:lnTo>
                  <a:pt x="194437" y="19812"/>
                </a:lnTo>
                <a:lnTo>
                  <a:pt x="194437" y="20066"/>
                </a:lnTo>
                <a:lnTo>
                  <a:pt x="852805" y="20066"/>
                </a:lnTo>
                <a:lnTo>
                  <a:pt x="852805" y="254"/>
                </a:lnTo>
                <a:lnTo>
                  <a:pt x="212852" y="254"/>
                </a:lnTo>
                <a:lnTo>
                  <a:pt x="212852" y="0"/>
                </a:lnTo>
                <a:close/>
              </a:path>
            </a:pathLst>
          </a:custGeom>
          <a:solidFill>
            <a:srgbClr val="000000"/>
          </a:solidFill>
        </p:spPr>
        <p:txBody>
          <a:bodyPr wrap="square" lIns="0" tIns="0" rIns="0" bIns="0" rtlCol="0"/>
          <a:lstStyle/>
          <a:p>
            <a:endParaRPr/>
          </a:p>
        </p:txBody>
      </p:sp>
      <p:sp>
        <p:nvSpPr>
          <p:cNvPr id="4" name="object 4"/>
          <p:cNvSpPr txBox="1"/>
          <p:nvPr/>
        </p:nvSpPr>
        <p:spPr>
          <a:xfrm>
            <a:off x="682142" y="1793189"/>
            <a:ext cx="7665720" cy="4044950"/>
          </a:xfrm>
          <a:prstGeom prst="rect">
            <a:avLst/>
          </a:prstGeom>
        </p:spPr>
        <p:txBody>
          <a:bodyPr vert="horz" wrap="square" lIns="0" tIns="60325" rIns="0" bIns="0" rtlCol="0">
            <a:spAutoFit/>
          </a:bodyPr>
          <a:lstStyle/>
          <a:p>
            <a:pPr marL="266700" marR="56515" indent="-228600">
              <a:lnSpc>
                <a:spcPts val="3030"/>
              </a:lnSpc>
              <a:spcBef>
                <a:spcPts val="475"/>
              </a:spcBef>
              <a:buFont typeface="Arial MT"/>
              <a:buChar char="•"/>
              <a:tabLst>
                <a:tab pos="266700" algn="l"/>
              </a:tabLst>
            </a:pPr>
            <a:r>
              <a:rPr sz="2800" spc="-15" dirty="0">
                <a:latin typeface="Calibri"/>
                <a:cs typeface="Calibri"/>
              </a:rPr>
              <a:t>Popular</a:t>
            </a:r>
            <a:r>
              <a:rPr sz="2800" spc="25" dirty="0">
                <a:latin typeface="Calibri"/>
                <a:cs typeface="Calibri"/>
              </a:rPr>
              <a:t> </a:t>
            </a:r>
            <a:r>
              <a:rPr sz="2800" spc="-5" dirty="0">
                <a:latin typeface="Calibri"/>
                <a:cs typeface="Calibri"/>
              </a:rPr>
              <a:t>&amp; </a:t>
            </a:r>
            <a:r>
              <a:rPr sz="2800" spc="-10" dirty="0">
                <a:latin typeface="Calibri"/>
                <a:cs typeface="Calibri"/>
              </a:rPr>
              <a:t>Simple</a:t>
            </a:r>
            <a:r>
              <a:rPr sz="2800" spc="20" dirty="0">
                <a:latin typeface="Calibri"/>
                <a:cs typeface="Calibri"/>
              </a:rPr>
              <a:t> </a:t>
            </a:r>
            <a:r>
              <a:rPr sz="2800" spc="-5" dirty="0">
                <a:latin typeface="Calibri"/>
                <a:cs typeface="Calibri"/>
              </a:rPr>
              <a:t>Idea: </a:t>
            </a:r>
            <a:r>
              <a:rPr sz="2800" spc="-15" dirty="0">
                <a:latin typeface="Calibri"/>
                <a:cs typeface="Calibri"/>
              </a:rPr>
              <a:t>Reduce</a:t>
            </a:r>
            <a:r>
              <a:rPr sz="2800" spc="15" dirty="0">
                <a:latin typeface="Calibri"/>
                <a:cs typeface="Calibri"/>
              </a:rPr>
              <a:t> </a:t>
            </a:r>
            <a:r>
              <a:rPr sz="2800" spc="-5" dirty="0">
                <a:latin typeface="Calibri"/>
                <a:cs typeface="Calibri"/>
              </a:rPr>
              <a:t>the learning</a:t>
            </a:r>
            <a:r>
              <a:rPr sz="2800" spc="5" dirty="0">
                <a:latin typeface="Calibri"/>
                <a:cs typeface="Calibri"/>
              </a:rPr>
              <a:t> </a:t>
            </a:r>
            <a:r>
              <a:rPr sz="2800" spc="-30" dirty="0">
                <a:latin typeface="Calibri"/>
                <a:cs typeface="Calibri"/>
              </a:rPr>
              <a:t>rate</a:t>
            </a:r>
            <a:r>
              <a:rPr sz="2800" spc="-10" dirty="0">
                <a:latin typeface="Calibri"/>
                <a:cs typeface="Calibri"/>
              </a:rPr>
              <a:t> </a:t>
            </a:r>
            <a:r>
              <a:rPr sz="2800" spc="-15" dirty="0">
                <a:latin typeface="Calibri"/>
                <a:cs typeface="Calibri"/>
              </a:rPr>
              <a:t>by </a:t>
            </a:r>
            <a:r>
              <a:rPr sz="2800" spc="-615" dirty="0">
                <a:latin typeface="Calibri"/>
                <a:cs typeface="Calibri"/>
              </a:rPr>
              <a:t> </a:t>
            </a:r>
            <a:r>
              <a:rPr sz="2800" spc="-10" dirty="0">
                <a:latin typeface="Calibri"/>
                <a:cs typeface="Calibri"/>
              </a:rPr>
              <a:t>some</a:t>
            </a:r>
            <a:r>
              <a:rPr sz="2800" dirty="0">
                <a:latin typeface="Calibri"/>
                <a:cs typeface="Calibri"/>
              </a:rPr>
              <a:t> </a:t>
            </a:r>
            <a:r>
              <a:rPr sz="2800" spc="-20" dirty="0">
                <a:latin typeface="Calibri"/>
                <a:cs typeface="Calibri"/>
              </a:rPr>
              <a:t>factor</a:t>
            </a:r>
            <a:r>
              <a:rPr sz="2800" spc="-5" dirty="0">
                <a:latin typeface="Calibri"/>
                <a:cs typeface="Calibri"/>
              </a:rPr>
              <a:t> </a:t>
            </a:r>
            <a:r>
              <a:rPr sz="2800" spc="-10" dirty="0">
                <a:latin typeface="Calibri"/>
                <a:cs typeface="Calibri"/>
              </a:rPr>
              <a:t>every</a:t>
            </a:r>
            <a:r>
              <a:rPr sz="2800" dirty="0">
                <a:latin typeface="Calibri"/>
                <a:cs typeface="Calibri"/>
              </a:rPr>
              <a:t> </a:t>
            </a:r>
            <a:r>
              <a:rPr sz="2800" spc="-35" dirty="0">
                <a:latin typeface="Calibri"/>
                <a:cs typeface="Calibri"/>
              </a:rPr>
              <a:t>few</a:t>
            </a:r>
            <a:r>
              <a:rPr sz="2800" spc="5" dirty="0">
                <a:latin typeface="Calibri"/>
                <a:cs typeface="Calibri"/>
              </a:rPr>
              <a:t> </a:t>
            </a:r>
            <a:r>
              <a:rPr sz="2800" spc="-5" dirty="0">
                <a:latin typeface="Calibri"/>
                <a:cs typeface="Calibri"/>
              </a:rPr>
              <a:t>epochs.</a:t>
            </a:r>
            <a:endParaRPr sz="2800">
              <a:latin typeface="Calibri"/>
              <a:cs typeface="Calibri"/>
            </a:endParaRPr>
          </a:p>
          <a:p>
            <a:pPr marL="723265" marR="30480" lvl="1" indent="-228600">
              <a:lnSpc>
                <a:spcPts val="2590"/>
              </a:lnSpc>
              <a:spcBef>
                <a:spcPts val="520"/>
              </a:spcBef>
              <a:buFont typeface="Arial MT"/>
              <a:buChar char="•"/>
              <a:tabLst>
                <a:tab pos="723900" algn="l"/>
              </a:tabLst>
            </a:pPr>
            <a:r>
              <a:rPr sz="2400" spc="-30" dirty="0">
                <a:latin typeface="Calibri"/>
                <a:cs typeface="Calibri"/>
              </a:rPr>
              <a:t>At </a:t>
            </a:r>
            <a:r>
              <a:rPr sz="2400" dirty="0">
                <a:latin typeface="Calibri"/>
                <a:cs typeface="Calibri"/>
              </a:rPr>
              <a:t>the beginning, </a:t>
            </a:r>
            <a:r>
              <a:rPr sz="2400" spc="-15" dirty="0">
                <a:latin typeface="Calibri"/>
                <a:cs typeface="Calibri"/>
              </a:rPr>
              <a:t>we are </a:t>
            </a:r>
            <a:r>
              <a:rPr sz="2400" spc="-20" dirty="0">
                <a:latin typeface="Calibri"/>
                <a:cs typeface="Calibri"/>
              </a:rPr>
              <a:t>far </a:t>
            </a:r>
            <a:r>
              <a:rPr sz="2400" spc="-15" dirty="0">
                <a:latin typeface="Calibri"/>
                <a:cs typeface="Calibri"/>
              </a:rPr>
              <a:t>from </a:t>
            </a:r>
            <a:r>
              <a:rPr sz="2400" dirty="0">
                <a:latin typeface="Calibri"/>
                <a:cs typeface="Calibri"/>
              </a:rPr>
              <a:t>the </a:t>
            </a:r>
            <a:r>
              <a:rPr sz="2400" spc="-5" dirty="0">
                <a:latin typeface="Calibri"/>
                <a:cs typeface="Calibri"/>
              </a:rPr>
              <a:t>destination, so </a:t>
            </a:r>
            <a:r>
              <a:rPr sz="2400" spc="-15" dirty="0">
                <a:latin typeface="Calibri"/>
                <a:cs typeface="Calibri"/>
              </a:rPr>
              <a:t>we </a:t>
            </a:r>
            <a:r>
              <a:rPr sz="2400" spc="-530" dirty="0">
                <a:latin typeface="Calibri"/>
                <a:cs typeface="Calibri"/>
              </a:rPr>
              <a:t> </a:t>
            </a:r>
            <a:r>
              <a:rPr sz="2400" spc="-5" dirty="0">
                <a:latin typeface="Calibri"/>
                <a:cs typeface="Calibri"/>
              </a:rPr>
              <a:t>use</a:t>
            </a:r>
            <a:r>
              <a:rPr sz="2400" spc="-10" dirty="0">
                <a:latin typeface="Calibri"/>
                <a:cs typeface="Calibri"/>
              </a:rPr>
              <a:t> larger </a:t>
            </a:r>
            <a:r>
              <a:rPr sz="2400" dirty="0">
                <a:latin typeface="Calibri"/>
                <a:cs typeface="Calibri"/>
              </a:rPr>
              <a:t>learning </a:t>
            </a:r>
            <a:r>
              <a:rPr sz="2400" spc="-25" dirty="0">
                <a:latin typeface="Calibri"/>
                <a:cs typeface="Calibri"/>
              </a:rPr>
              <a:t>rate</a:t>
            </a:r>
            <a:endParaRPr sz="2400">
              <a:latin typeface="Calibri"/>
              <a:cs typeface="Calibri"/>
            </a:endParaRPr>
          </a:p>
          <a:p>
            <a:pPr marL="723265" lvl="1" indent="-228600">
              <a:lnSpc>
                <a:spcPts val="2735"/>
              </a:lnSpc>
              <a:spcBef>
                <a:spcPts val="180"/>
              </a:spcBef>
              <a:buFont typeface="Arial MT"/>
              <a:buChar char="•"/>
              <a:tabLst>
                <a:tab pos="723900" algn="l"/>
              </a:tabLst>
            </a:pPr>
            <a:r>
              <a:rPr sz="2400" spc="-5" dirty="0">
                <a:latin typeface="Calibri"/>
                <a:cs typeface="Calibri"/>
              </a:rPr>
              <a:t>After</a:t>
            </a:r>
            <a:r>
              <a:rPr sz="2400" spc="-10" dirty="0">
                <a:latin typeface="Calibri"/>
                <a:cs typeface="Calibri"/>
              </a:rPr>
              <a:t> </a:t>
            </a:r>
            <a:r>
              <a:rPr sz="2400" spc="-15" dirty="0">
                <a:latin typeface="Calibri"/>
                <a:cs typeface="Calibri"/>
              </a:rPr>
              <a:t>several</a:t>
            </a:r>
            <a:r>
              <a:rPr sz="2400" dirty="0">
                <a:latin typeface="Calibri"/>
                <a:cs typeface="Calibri"/>
              </a:rPr>
              <a:t> epochs,</a:t>
            </a:r>
            <a:r>
              <a:rPr sz="2400" spc="-10" dirty="0">
                <a:latin typeface="Calibri"/>
                <a:cs typeface="Calibri"/>
              </a:rPr>
              <a:t> </a:t>
            </a:r>
            <a:r>
              <a:rPr sz="2400" spc="-15" dirty="0">
                <a:latin typeface="Calibri"/>
                <a:cs typeface="Calibri"/>
              </a:rPr>
              <a:t>we</a:t>
            </a:r>
            <a:r>
              <a:rPr sz="2400" spc="5" dirty="0">
                <a:latin typeface="Calibri"/>
                <a:cs typeface="Calibri"/>
              </a:rPr>
              <a:t> </a:t>
            </a:r>
            <a:r>
              <a:rPr sz="2400" spc="-15" dirty="0">
                <a:latin typeface="Calibri"/>
                <a:cs typeface="Calibri"/>
              </a:rPr>
              <a:t>are</a:t>
            </a:r>
            <a:r>
              <a:rPr sz="2400" dirty="0">
                <a:latin typeface="Calibri"/>
                <a:cs typeface="Calibri"/>
              </a:rPr>
              <a:t> close</a:t>
            </a:r>
            <a:r>
              <a:rPr sz="2400" spc="-20"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destination,</a:t>
            </a:r>
            <a:r>
              <a:rPr sz="2400" spc="-5" dirty="0">
                <a:latin typeface="Calibri"/>
                <a:cs typeface="Calibri"/>
              </a:rPr>
              <a:t> so</a:t>
            </a:r>
            <a:endParaRPr sz="2400">
              <a:latin typeface="Calibri"/>
              <a:cs typeface="Calibri"/>
            </a:endParaRPr>
          </a:p>
          <a:p>
            <a:pPr marL="723265">
              <a:lnSpc>
                <a:spcPts val="2735"/>
              </a:lnSpc>
            </a:pPr>
            <a:r>
              <a:rPr sz="2400" spc="-15" dirty="0">
                <a:latin typeface="Calibri"/>
                <a:cs typeface="Calibri"/>
              </a:rPr>
              <a:t>we</a:t>
            </a:r>
            <a:r>
              <a:rPr sz="2400" spc="-20" dirty="0">
                <a:latin typeface="Calibri"/>
                <a:cs typeface="Calibri"/>
              </a:rPr>
              <a:t> </a:t>
            </a:r>
            <a:r>
              <a:rPr sz="2400" spc="-5" dirty="0">
                <a:latin typeface="Calibri"/>
                <a:cs typeface="Calibri"/>
              </a:rPr>
              <a:t>reduce</a:t>
            </a:r>
            <a:r>
              <a:rPr sz="2400" spc="-25"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learning</a:t>
            </a:r>
            <a:r>
              <a:rPr sz="2400" spc="-30" dirty="0">
                <a:latin typeface="Calibri"/>
                <a:cs typeface="Calibri"/>
              </a:rPr>
              <a:t> </a:t>
            </a:r>
            <a:r>
              <a:rPr sz="2400" spc="-25" dirty="0">
                <a:latin typeface="Calibri"/>
                <a:cs typeface="Calibri"/>
              </a:rPr>
              <a:t>rate</a:t>
            </a:r>
            <a:endParaRPr sz="2400">
              <a:latin typeface="Calibri"/>
              <a:cs typeface="Calibri"/>
            </a:endParaRPr>
          </a:p>
          <a:p>
            <a:pPr marL="723265" lvl="1" indent="-228600">
              <a:lnSpc>
                <a:spcPct val="100000"/>
              </a:lnSpc>
              <a:spcBef>
                <a:spcPts val="445"/>
              </a:spcBef>
              <a:buFont typeface="Arial MT"/>
              <a:buChar char="•"/>
              <a:tabLst>
                <a:tab pos="723900" algn="l"/>
                <a:tab pos="3769360" algn="l"/>
              </a:tabLst>
            </a:pPr>
            <a:r>
              <a:rPr sz="2400" dirty="0">
                <a:latin typeface="Calibri"/>
                <a:cs typeface="Calibri"/>
              </a:rPr>
              <a:t>E.g.</a:t>
            </a:r>
            <a:r>
              <a:rPr sz="2400" spc="-5" dirty="0">
                <a:latin typeface="Calibri"/>
                <a:cs typeface="Calibri"/>
              </a:rPr>
              <a:t> 1/t</a:t>
            </a:r>
            <a:r>
              <a:rPr sz="2400" spc="-10" dirty="0">
                <a:latin typeface="Calibri"/>
                <a:cs typeface="Calibri"/>
              </a:rPr>
              <a:t> </a:t>
            </a:r>
            <a:r>
              <a:rPr sz="2400" spc="-15" dirty="0">
                <a:latin typeface="Calibri"/>
                <a:cs typeface="Calibri"/>
              </a:rPr>
              <a:t>decay:</a:t>
            </a:r>
            <a:r>
              <a:rPr sz="2400" spc="10" dirty="0">
                <a:latin typeface="Calibri"/>
                <a:cs typeface="Calibri"/>
              </a:rPr>
              <a:t> </a:t>
            </a:r>
            <a:r>
              <a:rPr sz="2400" spc="75" dirty="0">
                <a:latin typeface="Cambria Math"/>
                <a:cs typeface="Cambria Math"/>
              </a:rPr>
              <a:t>𝜂</a:t>
            </a:r>
            <a:r>
              <a:rPr sz="2625" spc="112" baseline="28571" dirty="0">
                <a:latin typeface="Cambria Math"/>
                <a:cs typeface="Cambria Math"/>
              </a:rPr>
              <a:t>𝑡</a:t>
            </a:r>
            <a:r>
              <a:rPr sz="2625" spc="652" baseline="28571" dirty="0">
                <a:latin typeface="Cambria Math"/>
                <a:cs typeface="Cambria Math"/>
              </a:rPr>
              <a:t> </a:t>
            </a:r>
            <a:r>
              <a:rPr sz="2400" dirty="0">
                <a:latin typeface="Cambria Math"/>
                <a:cs typeface="Cambria Math"/>
              </a:rPr>
              <a:t>=</a:t>
            </a:r>
            <a:r>
              <a:rPr sz="2400" spc="150" dirty="0">
                <a:latin typeface="Cambria Math"/>
                <a:cs typeface="Cambria Math"/>
              </a:rPr>
              <a:t> </a:t>
            </a:r>
            <a:r>
              <a:rPr sz="2400" spc="-15" dirty="0">
                <a:latin typeface="Cambria Math"/>
                <a:cs typeface="Cambria Math"/>
              </a:rPr>
              <a:t>𝜂</a:t>
            </a:r>
            <a:r>
              <a:rPr sz="3600" spc="-22" baseline="2314" dirty="0">
                <a:latin typeface="Cambria Math"/>
                <a:cs typeface="Cambria Math"/>
              </a:rPr>
              <a:t>Τ	</a:t>
            </a:r>
            <a:r>
              <a:rPr sz="2400" dirty="0">
                <a:latin typeface="Cambria Math"/>
                <a:cs typeface="Cambria Math"/>
              </a:rPr>
              <a:t>𝑡</a:t>
            </a:r>
            <a:r>
              <a:rPr sz="2400" spc="30" dirty="0">
                <a:latin typeface="Cambria Math"/>
                <a:cs typeface="Cambria Math"/>
              </a:rPr>
              <a:t> </a:t>
            </a:r>
            <a:r>
              <a:rPr sz="2400" dirty="0">
                <a:latin typeface="Cambria Math"/>
                <a:cs typeface="Cambria Math"/>
              </a:rPr>
              <a:t>+</a:t>
            </a:r>
            <a:r>
              <a:rPr sz="2400" spc="-25" dirty="0">
                <a:latin typeface="Cambria Math"/>
                <a:cs typeface="Cambria Math"/>
              </a:rPr>
              <a:t> </a:t>
            </a:r>
            <a:r>
              <a:rPr sz="2400" dirty="0">
                <a:latin typeface="Cambria Math"/>
                <a:cs typeface="Cambria Math"/>
              </a:rPr>
              <a:t>1</a:t>
            </a:r>
            <a:endParaRPr sz="2400">
              <a:latin typeface="Cambria Math"/>
              <a:cs typeface="Cambria Math"/>
            </a:endParaRPr>
          </a:p>
          <a:p>
            <a:pPr marL="266700" indent="-228600">
              <a:lnSpc>
                <a:spcPct val="100000"/>
              </a:lnSpc>
              <a:spcBef>
                <a:spcPts val="620"/>
              </a:spcBef>
              <a:buFont typeface="Arial MT"/>
              <a:buChar char="•"/>
              <a:tabLst>
                <a:tab pos="266700" algn="l"/>
              </a:tabLst>
            </a:pPr>
            <a:r>
              <a:rPr sz="2800" spc="-10" dirty="0">
                <a:latin typeface="Calibri"/>
                <a:cs typeface="Calibri"/>
              </a:rPr>
              <a:t>Learning</a:t>
            </a:r>
            <a:r>
              <a:rPr sz="2800" dirty="0">
                <a:latin typeface="Calibri"/>
                <a:cs typeface="Calibri"/>
              </a:rPr>
              <a:t> </a:t>
            </a:r>
            <a:r>
              <a:rPr sz="2800" spc="-30" dirty="0">
                <a:latin typeface="Calibri"/>
                <a:cs typeface="Calibri"/>
              </a:rPr>
              <a:t>rate</a:t>
            </a:r>
            <a:r>
              <a:rPr sz="2800" spc="-10" dirty="0">
                <a:latin typeface="Calibri"/>
                <a:cs typeface="Calibri"/>
              </a:rPr>
              <a:t> </a:t>
            </a:r>
            <a:r>
              <a:rPr sz="2800" spc="-5" dirty="0">
                <a:latin typeface="Calibri"/>
                <a:cs typeface="Calibri"/>
              </a:rPr>
              <a:t>cannot</a:t>
            </a:r>
            <a:r>
              <a:rPr sz="2800" dirty="0">
                <a:latin typeface="Calibri"/>
                <a:cs typeface="Calibri"/>
              </a:rPr>
              <a:t> </a:t>
            </a:r>
            <a:r>
              <a:rPr sz="2800" spc="-5" dirty="0">
                <a:latin typeface="Calibri"/>
                <a:cs typeface="Calibri"/>
              </a:rPr>
              <a:t>be</a:t>
            </a:r>
            <a:r>
              <a:rPr sz="2800" dirty="0">
                <a:latin typeface="Calibri"/>
                <a:cs typeface="Calibri"/>
              </a:rPr>
              <a:t> </a:t>
            </a:r>
            <a:r>
              <a:rPr sz="2800" spc="-10" dirty="0">
                <a:latin typeface="Calibri"/>
                <a:cs typeface="Calibri"/>
              </a:rPr>
              <a:t>one-size-fits-all</a:t>
            </a:r>
            <a:endParaRPr sz="2800">
              <a:latin typeface="Calibri"/>
              <a:cs typeface="Calibri"/>
            </a:endParaRPr>
          </a:p>
          <a:p>
            <a:pPr marL="723265" marR="394970" lvl="1" indent="-228600">
              <a:lnSpc>
                <a:spcPts val="3020"/>
              </a:lnSpc>
              <a:spcBef>
                <a:spcPts val="555"/>
              </a:spcBef>
              <a:buFont typeface="Arial MT"/>
              <a:buChar char="•"/>
              <a:tabLst>
                <a:tab pos="723900" algn="l"/>
              </a:tabLst>
            </a:pPr>
            <a:r>
              <a:rPr sz="2800" spc="-10" dirty="0">
                <a:solidFill>
                  <a:srgbClr val="0000FF"/>
                </a:solidFill>
                <a:latin typeface="Calibri"/>
                <a:cs typeface="Calibri"/>
              </a:rPr>
              <a:t>Giving</a:t>
            </a:r>
            <a:r>
              <a:rPr sz="2800" spc="5" dirty="0">
                <a:solidFill>
                  <a:srgbClr val="0000FF"/>
                </a:solidFill>
                <a:latin typeface="Calibri"/>
                <a:cs typeface="Calibri"/>
              </a:rPr>
              <a:t> </a:t>
            </a:r>
            <a:r>
              <a:rPr sz="2800" spc="-25" dirty="0">
                <a:solidFill>
                  <a:srgbClr val="0000FF"/>
                </a:solidFill>
                <a:latin typeface="Calibri"/>
                <a:cs typeface="Calibri"/>
              </a:rPr>
              <a:t>different</a:t>
            </a:r>
            <a:r>
              <a:rPr sz="2800" spc="5" dirty="0">
                <a:solidFill>
                  <a:srgbClr val="0000FF"/>
                </a:solidFill>
                <a:latin typeface="Calibri"/>
                <a:cs typeface="Calibri"/>
              </a:rPr>
              <a:t> </a:t>
            </a:r>
            <a:r>
              <a:rPr sz="2800" spc="-20" dirty="0">
                <a:solidFill>
                  <a:srgbClr val="0000FF"/>
                </a:solidFill>
                <a:latin typeface="Calibri"/>
                <a:cs typeface="Calibri"/>
              </a:rPr>
              <a:t>parameters</a:t>
            </a:r>
            <a:r>
              <a:rPr sz="2800" spc="-10" dirty="0">
                <a:solidFill>
                  <a:srgbClr val="0000FF"/>
                </a:solidFill>
                <a:latin typeface="Calibri"/>
                <a:cs typeface="Calibri"/>
              </a:rPr>
              <a:t> </a:t>
            </a:r>
            <a:r>
              <a:rPr sz="2800" spc="-25" dirty="0">
                <a:solidFill>
                  <a:srgbClr val="0000FF"/>
                </a:solidFill>
                <a:latin typeface="Calibri"/>
                <a:cs typeface="Calibri"/>
              </a:rPr>
              <a:t>different</a:t>
            </a:r>
            <a:r>
              <a:rPr sz="2800" spc="5" dirty="0">
                <a:solidFill>
                  <a:srgbClr val="0000FF"/>
                </a:solidFill>
                <a:latin typeface="Calibri"/>
                <a:cs typeface="Calibri"/>
              </a:rPr>
              <a:t> </a:t>
            </a:r>
            <a:r>
              <a:rPr sz="2800" spc="-5" dirty="0">
                <a:solidFill>
                  <a:srgbClr val="0000FF"/>
                </a:solidFill>
                <a:latin typeface="Calibri"/>
                <a:cs typeface="Calibri"/>
              </a:rPr>
              <a:t>learning </a:t>
            </a:r>
            <a:r>
              <a:rPr sz="2800" spc="-620" dirty="0">
                <a:solidFill>
                  <a:srgbClr val="0000FF"/>
                </a:solidFill>
                <a:latin typeface="Calibri"/>
                <a:cs typeface="Calibri"/>
              </a:rPr>
              <a:t> </a:t>
            </a:r>
            <a:r>
              <a:rPr sz="2800" spc="-25" dirty="0">
                <a:solidFill>
                  <a:srgbClr val="0000FF"/>
                </a:solidFill>
                <a:latin typeface="Calibri"/>
                <a:cs typeface="Calibri"/>
              </a:rPr>
              <a:t>rates</a:t>
            </a:r>
            <a:endParaRPr sz="2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1893570" cy="697230"/>
          </a:xfrm>
          <a:prstGeom prst="rect">
            <a:avLst/>
          </a:prstGeom>
        </p:spPr>
        <p:txBody>
          <a:bodyPr vert="horz" wrap="square" lIns="0" tIns="13335" rIns="0" bIns="0" rtlCol="0">
            <a:spAutoFit/>
          </a:bodyPr>
          <a:lstStyle/>
          <a:p>
            <a:pPr marL="12700">
              <a:lnSpc>
                <a:spcPct val="100000"/>
              </a:lnSpc>
              <a:spcBef>
                <a:spcPts val="105"/>
              </a:spcBef>
            </a:pPr>
            <a:r>
              <a:rPr sz="4400" spc="-15" dirty="0"/>
              <a:t>Adagrad</a:t>
            </a:r>
            <a:endParaRPr sz="4400" dirty="0"/>
          </a:p>
        </p:txBody>
      </p:sp>
      <p:sp>
        <p:nvSpPr>
          <p:cNvPr id="3" name="object 3"/>
          <p:cNvSpPr txBox="1"/>
          <p:nvPr/>
        </p:nvSpPr>
        <p:spPr>
          <a:xfrm>
            <a:off x="674623" y="1793189"/>
            <a:ext cx="7393305" cy="1477645"/>
          </a:xfrm>
          <a:prstGeom prst="rect">
            <a:avLst/>
          </a:prstGeom>
        </p:spPr>
        <p:txBody>
          <a:bodyPr vert="horz" wrap="square" lIns="0" tIns="12065" rIns="0" bIns="0" rtlCol="0">
            <a:spAutoFit/>
          </a:bodyPr>
          <a:lstStyle/>
          <a:p>
            <a:pPr marL="273685" indent="-229235">
              <a:lnSpc>
                <a:spcPts val="3195"/>
              </a:lnSpc>
              <a:spcBef>
                <a:spcPts val="95"/>
              </a:spcBef>
              <a:buFont typeface="Arial MT"/>
              <a:buChar char="•"/>
              <a:tabLst>
                <a:tab pos="274320" algn="l"/>
              </a:tabLst>
            </a:pPr>
            <a:r>
              <a:rPr sz="2800" spc="-10" dirty="0">
                <a:latin typeface="Calibri"/>
                <a:cs typeface="Calibri"/>
              </a:rPr>
              <a:t>Divide</a:t>
            </a:r>
            <a:r>
              <a:rPr sz="2800" spc="5"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learning</a:t>
            </a:r>
            <a:r>
              <a:rPr sz="2800" dirty="0">
                <a:latin typeface="Calibri"/>
                <a:cs typeface="Calibri"/>
              </a:rPr>
              <a:t> </a:t>
            </a:r>
            <a:r>
              <a:rPr sz="2800" spc="-30" dirty="0">
                <a:latin typeface="Calibri"/>
                <a:cs typeface="Calibri"/>
              </a:rPr>
              <a:t>rate</a:t>
            </a:r>
            <a:r>
              <a:rPr sz="2800" spc="-10" dirty="0">
                <a:latin typeface="Calibri"/>
                <a:cs typeface="Calibri"/>
              </a:rPr>
              <a:t> </a:t>
            </a:r>
            <a:r>
              <a:rPr sz="2800" spc="-5" dirty="0">
                <a:latin typeface="Calibri"/>
                <a:cs typeface="Calibri"/>
              </a:rPr>
              <a:t>of</a:t>
            </a:r>
            <a:r>
              <a:rPr sz="2800" spc="-10" dirty="0">
                <a:latin typeface="Calibri"/>
                <a:cs typeface="Calibri"/>
              </a:rPr>
              <a:t> </a:t>
            </a:r>
            <a:r>
              <a:rPr sz="2800" dirty="0">
                <a:latin typeface="Calibri"/>
                <a:cs typeface="Calibri"/>
              </a:rPr>
              <a:t>each</a:t>
            </a:r>
            <a:r>
              <a:rPr sz="2800" spc="-10" dirty="0">
                <a:latin typeface="Calibri"/>
                <a:cs typeface="Calibri"/>
              </a:rPr>
              <a:t> </a:t>
            </a:r>
            <a:r>
              <a:rPr sz="2800" spc="-15" dirty="0">
                <a:latin typeface="Calibri"/>
                <a:cs typeface="Calibri"/>
              </a:rPr>
              <a:t>parameter by</a:t>
            </a:r>
            <a:r>
              <a:rPr sz="2800" spc="10" dirty="0">
                <a:latin typeface="Calibri"/>
                <a:cs typeface="Calibri"/>
              </a:rPr>
              <a:t> </a:t>
            </a:r>
            <a:r>
              <a:rPr sz="2800" spc="-5" dirty="0">
                <a:latin typeface="Calibri"/>
                <a:cs typeface="Calibri"/>
              </a:rPr>
              <a:t>the</a:t>
            </a:r>
            <a:endParaRPr sz="2800">
              <a:latin typeface="Calibri"/>
              <a:cs typeface="Calibri"/>
            </a:endParaRPr>
          </a:p>
          <a:p>
            <a:pPr marL="273685">
              <a:lnSpc>
                <a:spcPts val="3195"/>
              </a:lnSpc>
            </a:pPr>
            <a:r>
              <a:rPr sz="2800" b="1" i="1" spc="-10" dirty="0">
                <a:latin typeface="Calibri"/>
                <a:cs typeface="Calibri"/>
              </a:rPr>
              <a:t>root</a:t>
            </a:r>
            <a:r>
              <a:rPr sz="2800" b="1" i="1" spc="5" dirty="0">
                <a:latin typeface="Calibri"/>
                <a:cs typeface="Calibri"/>
              </a:rPr>
              <a:t> </a:t>
            </a:r>
            <a:r>
              <a:rPr sz="2800" b="1" i="1" spc="-5" dirty="0">
                <a:latin typeface="Calibri"/>
                <a:cs typeface="Calibri"/>
              </a:rPr>
              <a:t>mean</a:t>
            </a:r>
            <a:r>
              <a:rPr sz="2800" b="1" i="1" spc="25" dirty="0">
                <a:latin typeface="Calibri"/>
                <a:cs typeface="Calibri"/>
              </a:rPr>
              <a:t> </a:t>
            </a:r>
            <a:r>
              <a:rPr sz="2800" b="1" i="1" spc="-10" dirty="0">
                <a:latin typeface="Calibri"/>
                <a:cs typeface="Calibri"/>
              </a:rPr>
              <a:t>square</a:t>
            </a:r>
            <a:r>
              <a:rPr sz="2800" b="1" i="1" dirty="0">
                <a:latin typeface="Calibri"/>
                <a:cs typeface="Calibri"/>
              </a:rPr>
              <a:t> </a:t>
            </a:r>
            <a:r>
              <a:rPr sz="2800" b="1" i="1" spc="-5" dirty="0">
                <a:latin typeface="Calibri"/>
                <a:cs typeface="Calibri"/>
              </a:rPr>
              <a:t>of</a:t>
            </a:r>
            <a:r>
              <a:rPr sz="2800" b="1" i="1" spc="5" dirty="0">
                <a:latin typeface="Calibri"/>
                <a:cs typeface="Calibri"/>
              </a:rPr>
              <a:t> </a:t>
            </a:r>
            <a:r>
              <a:rPr sz="2800" b="1" i="1" spc="-5" dirty="0">
                <a:latin typeface="Calibri"/>
                <a:cs typeface="Calibri"/>
              </a:rPr>
              <a:t>its</a:t>
            </a:r>
            <a:r>
              <a:rPr sz="2800" b="1" i="1" spc="5" dirty="0">
                <a:latin typeface="Calibri"/>
                <a:cs typeface="Calibri"/>
              </a:rPr>
              <a:t> </a:t>
            </a:r>
            <a:r>
              <a:rPr sz="2800" b="1" i="1" spc="-10" dirty="0">
                <a:latin typeface="Calibri"/>
                <a:cs typeface="Calibri"/>
              </a:rPr>
              <a:t>previous</a:t>
            </a:r>
            <a:r>
              <a:rPr sz="2800" b="1" i="1" spc="15" dirty="0">
                <a:latin typeface="Calibri"/>
                <a:cs typeface="Calibri"/>
              </a:rPr>
              <a:t> </a:t>
            </a:r>
            <a:r>
              <a:rPr sz="2800" b="1" i="1" spc="-10" dirty="0">
                <a:latin typeface="Calibri"/>
                <a:cs typeface="Calibri"/>
              </a:rPr>
              <a:t>derivatives</a:t>
            </a:r>
            <a:endParaRPr sz="2800">
              <a:latin typeface="Calibri"/>
              <a:cs typeface="Calibri"/>
            </a:endParaRPr>
          </a:p>
          <a:p>
            <a:pPr marL="12700">
              <a:lnSpc>
                <a:spcPct val="100000"/>
              </a:lnSpc>
              <a:spcBef>
                <a:spcPts val="1689"/>
              </a:spcBef>
            </a:pPr>
            <a:r>
              <a:rPr sz="2800" b="1" i="1" u="heavy" spc="-25" dirty="0">
                <a:uFill>
                  <a:solidFill>
                    <a:srgbClr val="000000"/>
                  </a:solidFill>
                </a:uFill>
                <a:latin typeface="Calibri"/>
                <a:cs typeface="Calibri"/>
              </a:rPr>
              <a:t>Vanilla</a:t>
            </a:r>
            <a:r>
              <a:rPr sz="2800" b="1" i="1" u="heavy" spc="-20" dirty="0">
                <a:uFill>
                  <a:solidFill>
                    <a:srgbClr val="000000"/>
                  </a:solidFill>
                </a:uFill>
                <a:latin typeface="Calibri"/>
                <a:cs typeface="Calibri"/>
              </a:rPr>
              <a:t> </a:t>
            </a:r>
            <a:r>
              <a:rPr sz="2800" b="1" i="1" u="heavy" spc="-10" dirty="0">
                <a:uFill>
                  <a:solidFill>
                    <a:srgbClr val="000000"/>
                  </a:solidFill>
                </a:uFill>
                <a:latin typeface="Calibri"/>
                <a:cs typeface="Calibri"/>
              </a:rPr>
              <a:t>Gradient</a:t>
            </a:r>
            <a:r>
              <a:rPr sz="2800" b="1" i="1" u="heavy" spc="10" dirty="0">
                <a:uFill>
                  <a:solidFill>
                    <a:srgbClr val="000000"/>
                  </a:solidFill>
                </a:uFill>
                <a:latin typeface="Calibri"/>
                <a:cs typeface="Calibri"/>
              </a:rPr>
              <a:t> </a:t>
            </a:r>
            <a:r>
              <a:rPr sz="2800" b="1" i="1" u="heavy" spc="-15" dirty="0">
                <a:uFill>
                  <a:solidFill>
                    <a:srgbClr val="000000"/>
                  </a:solidFill>
                </a:uFill>
                <a:latin typeface="Calibri"/>
                <a:cs typeface="Calibri"/>
              </a:rPr>
              <a:t>descent</a:t>
            </a:r>
            <a:endParaRPr sz="2800">
              <a:latin typeface="Calibri"/>
              <a:cs typeface="Calibri"/>
            </a:endParaRPr>
          </a:p>
        </p:txBody>
      </p:sp>
      <p:grpSp>
        <p:nvGrpSpPr>
          <p:cNvPr id="4" name="object 4"/>
          <p:cNvGrpSpPr/>
          <p:nvPr/>
        </p:nvGrpSpPr>
        <p:grpSpPr>
          <a:xfrm>
            <a:off x="4303776" y="4541532"/>
            <a:ext cx="4496435" cy="1711960"/>
            <a:chOff x="4303776" y="4541532"/>
            <a:chExt cx="4496435" cy="1711960"/>
          </a:xfrm>
        </p:grpSpPr>
        <p:pic>
          <p:nvPicPr>
            <p:cNvPr id="5" name="object 5"/>
            <p:cNvPicPr/>
            <p:nvPr/>
          </p:nvPicPr>
          <p:blipFill>
            <a:blip r:embed="rId3" cstate="print"/>
            <a:stretch>
              <a:fillRect/>
            </a:stretch>
          </p:blipFill>
          <p:spPr>
            <a:xfrm>
              <a:off x="4434827" y="4608554"/>
              <a:ext cx="4364761" cy="1488957"/>
            </a:xfrm>
            <a:prstGeom prst="rect">
              <a:avLst/>
            </a:prstGeom>
          </p:spPr>
        </p:pic>
        <p:pic>
          <p:nvPicPr>
            <p:cNvPr id="6" name="object 6"/>
            <p:cNvPicPr/>
            <p:nvPr/>
          </p:nvPicPr>
          <p:blipFill>
            <a:blip r:embed="rId4" cstate="print"/>
            <a:stretch>
              <a:fillRect/>
            </a:stretch>
          </p:blipFill>
          <p:spPr>
            <a:xfrm>
              <a:off x="4303776" y="4541532"/>
              <a:ext cx="4442460" cy="1711452"/>
            </a:xfrm>
            <a:prstGeom prst="rect">
              <a:avLst/>
            </a:prstGeom>
          </p:spPr>
        </p:pic>
        <p:pic>
          <p:nvPicPr>
            <p:cNvPr id="7" name="object 7"/>
            <p:cNvPicPr/>
            <p:nvPr/>
          </p:nvPicPr>
          <p:blipFill>
            <a:blip r:embed="rId5" cstate="print"/>
            <a:stretch>
              <a:fillRect/>
            </a:stretch>
          </p:blipFill>
          <p:spPr>
            <a:xfrm>
              <a:off x="4485132" y="4639056"/>
              <a:ext cx="4268723" cy="1385316"/>
            </a:xfrm>
            <a:prstGeom prst="rect">
              <a:avLst/>
            </a:prstGeom>
          </p:spPr>
        </p:pic>
      </p:grpSp>
      <p:sp>
        <p:nvSpPr>
          <p:cNvPr id="8" name="object 8"/>
          <p:cNvSpPr txBox="1"/>
          <p:nvPr/>
        </p:nvSpPr>
        <p:spPr>
          <a:xfrm>
            <a:off x="4485132" y="4639055"/>
            <a:ext cx="4269105" cy="1385570"/>
          </a:xfrm>
          <a:prstGeom prst="rect">
            <a:avLst/>
          </a:prstGeom>
        </p:spPr>
        <p:txBody>
          <a:bodyPr vert="horz" wrap="square" lIns="0" tIns="27940" rIns="0" bIns="0" rtlCol="0">
            <a:spAutoFit/>
          </a:bodyPr>
          <a:lstStyle/>
          <a:p>
            <a:pPr marL="90805" marR="351790">
              <a:lnSpc>
                <a:spcPct val="99700"/>
              </a:lnSpc>
              <a:spcBef>
                <a:spcPts val="220"/>
              </a:spcBef>
            </a:pPr>
            <a:r>
              <a:rPr sz="2800" spc="135" dirty="0">
                <a:solidFill>
                  <a:srgbClr val="FFFFFF"/>
                </a:solidFill>
                <a:latin typeface="Cambria Math"/>
                <a:cs typeface="Cambria Math"/>
              </a:rPr>
              <a:t>𝜎</a:t>
            </a:r>
            <a:r>
              <a:rPr sz="3075" spc="202" baseline="27100" dirty="0">
                <a:solidFill>
                  <a:srgbClr val="FFFFFF"/>
                </a:solidFill>
                <a:latin typeface="Cambria Math"/>
                <a:cs typeface="Cambria Math"/>
              </a:rPr>
              <a:t>𝑡</a:t>
            </a:r>
            <a:r>
              <a:rPr sz="2800" spc="135" dirty="0">
                <a:solidFill>
                  <a:srgbClr val="FFFFFF"/>
                </a:solidFill>
                <a:latin typeface="Calibri"/>
                <a:cs typeface="Calibri"/>
              </a:rPr>
              <a:t>: </a:t>
            </a:r>
            <a:r>
              <a:rPr sz="2800" b="1" i="1" spc="-10" dirty="0">
                <a:solidFill>
                  <a:srgbClr val="FFFFFF"/>
                </a:solidFill>
                <a:latin typeface="Calibri"/>
                <a:cs typeface="Calibri"/>
              </a:rPr>
              <a:t>root </a:t>
            </a:r>
            <a:r>
              <a:rPr sz="2800" b="1" i="1" spc="-5" dirty="0">
                <a:solidFill>
                  <a:srgbClr val="FFFFFF"/>
                </a:solidFill>
                <a:latin typeface="Calibri"/>
                <a:cs typeface="Calibri"/>
              </a:rPr>
              <a:t>mean </a:t>
            </a:r>
            <a:r>
              <a:rPr sz="2800" b="1" i="1" spc="-10" dirty="0">
                <a:solidFill>
                  <a:srgbClr val="FFFFFF"/>
                </a:solidFill>
                <a:latin typeface="Calibri"/>
                <a:cs typeface="Calibri"/>
              </a:rPr>
              <a:t>square </a:t>
            </a:r>
            <a:r>
              <a:rPr sz="2800" spc="-10" dirty="0">
                <a:solidFill>
                  <a:srgbClr val="FFFFFF"/>
                </a:solidFill>
                <a:latin typeface="Calibri"/>
                <a:cs typeface="Calibri"/>
              </a:rPr>
              <a:t>of </a:t>
            </a:r>
            <a:r>
              <a:rPr sz="2800" spc="-5" dirty="0">
                <a:solidFill>
                  <a:srgbClr val="FFFFFF"/>
                </a:solidFill>
                <a:latin typeface="Calibri"/>
                <a:cs typeface="Calibri"/>
              </a:rPr>
              <a:t> the</a:t>
            </a:r>
            <a:r>
              <a:rPr sz="2800" spc="-15" dirty="0">
                <a:solidFill>
                  <a:srgbClr val="FFFFFF"/>
                </a:solidFill>
                <a:latin typeface="Calibri"/>
                <a:cs typeface="Calibri"/>
              </a:rPr>
              <a:t> previous</a:t>
            </a:r>
            <a:r>
              <a:rPr sz="2800" spc="-5" dirty="0">
                <a:solidFill>
                  <a:srgbClr val="FFFFFF"/>
                </a:solidFill>
                <a:latin typeface="Calibri"/>
                <a:cs typeface="Calibri"/>
              </a:rPr>
              <a:t> </a:t>
            </a:r>
            <a:r>
              <a:rPr sz="2800" spc="-15" dirty="0">
                <a:solidFill>
                  <a:srgbClr val="FFFFFF"/>
                </a:solidFill>
                <a:latin typeface="Calibri"/>
                <a:cs typeface="Calibri"/>
              </a:rPr>
              <a:t>derivatives</a:t>
            </a:r>
            <a:r>
              <a:rPr sz="2800" spc="-5" dirty="0">
                <a:solidFill>
                  <a:srgbClr val="FFFFFF"/>
                </a:solidFill>
                <a:latin typeface="Calibri"/>
                <a:cs typeface="Calibri"/>
              </a:rPr>
              <a:t> </a:t>
            </a:r>
            <a:r>
              <a:rPr sz="2800" spc="-10" dirty="0">
                <a:solidFill>
                  <a:srgbClr val="FFFFFF"/>
                </a:solidFill>
                <a:latin typeface="Calibri"/>
                <a:cs typeface="Calibri"/>
              </a:rPr>
              <a:t>of </a:t>
            </a:r>
            <a:r>
              <a:rPr sz="2800" spc="-620" dirty="0">
                <a:solidFill>
                  <a:srgbClr val="FFFFFF"/>
                </a:solidFill>
                <a:latin typeface="Calibri"/>
                <a:cs typeface="Calibri"/>
              </a:rPr>
              <a:t> </a:t>
            </a:r>
            <a:r>
              <a:rPr sz="2800" spc="-20" dirty="0">
                <a:solidFill>
                  <a:srgbClr val="FFFFFF"/>
                </a:solidFill>
                <a:latin typeface="Calibri"/>
                <a:cs typeface="Calibri"/>
              </a:rPr>
              <a:t>parameter</a:t>
            </a:r>
            <a:r>
              <a:rPr sz="2800" spc="-5" dirty="0">
                <a:solidFill>
                  <a:srgbClr val="FFFFFF"/>
                </a:solidFill>
                <a:latin typeface="Calibri"/>
                <a:cs typeface="Calibri"/>
              </a:rPr>
              <a:t> w</a:t>
            </a:r>
            <a:endParaRPr sz="2800">
              <a:latin typeface="Calibri"/>
              <a:cs typeface="Calibri"/>
            </a:endParaRPr>
          </a:p>
        </p:txBody>
      </p:sp>
      <p:grpSp>
        <p:nvGrpSpPr>
          <p:cNvPr id="9" name="object 9"/>
          <p:cNvGrpSpPr/>
          <p:nvPr/>
        </p:nvGrpSpPr>
        <p:grpSpPr>
          <a:xfrm>
            <a:off x="4415008" y="3465563"/>
            <a:ext cx="3522345" cy="861694"/>
            <a:chOff x="4415008" y="3465563"/>
            <a:chExt cx="3522345" cy="861694"/>
          </a:xfrm>
        </p:grpSpPr>
        <p:pic>
          <p:nvPicPr>
            <p:cNvPr id="10" name="object 10"/>
            <p:cNvPicPr/>
            <p:nvPr/>
          </p:nvPicPr>
          <p:blipFill>
            <a:blip r:embed="rId6" cstate="print"/>
            <a:stretch>
              <a:fillRect/>
            </a:stretch>
          </p:blipFill>
          <p:spPr>
            <a:xfrm>
              <a:off x="4415008" y="3488347"/>
              <a:ext cx="3522003" cy="716368"/>
            </a:xfrm>
            <a:prstGeom prst="rect">
              <a:avLst/>
            </a:prstGeom>
          </p:spPr>
        </p:pic>
        <p:pic>
          <p:nvPicPr>
            <p:cNvPr id="11" name="object 11"/>
            <p:cNvPicPr/>
            <p:nvPr/>
          </p:nvPicPr>
          <p:blipFill>
            <a:blip r:embed="rId7" cstate="print"/>
            <a:stretch>
              <a:fillRect/>
            </a:stretch>
          </p:blipFill>
          <p:spPr>
            <a:xfrm>
              <a:off x="4445508" y="3465563"/>
              <a:ext cx="3459480" cy="861072"/>
            </a:xfrm>
            <a:prstGeom prst="rect">
              <a:avLst/>
            </a:prstGeom>
          </p:spPr>
        </p:pic>
        <p:pic>
          <p:nvPicPr>
            <p:cNvPr id="12" name="object 12"/>
            <p:cNvPicPr/>
            <p:nvPr/>
          </p:nvPicPr>
          <p:blipFill>
            <a:blip r:embed="rId8" cstate="print"/>
            <a:stretch>
              <a:fillRect/>
            </a:stretch>
          </p:blipFill>
          <p:spPr>
            <a:xfrm>
              <a:off x="4465320" y="3518915"/>
              <a:ext cx="3425952" cy="612648"/>
            </a:xfrm>
            <a:prstGeom prst="rect">
              <a:avLst/>
            </a:prstGeom>
          </p:spPr>
        </p:pic>
      </p:grpSp>
      <p:sp>
        <p:nvSpPr>
          <p:cNvPr id="13" name="object 13"/>
          <p:cNvSpPr txBox="1"/>
          <p:nvPr/>
        </p:nvSpPr>
        <p:spPr>
          <a:xfrm>
            <a:off x="4465320" y="3518915"/>
            <a:ext cx="3426460" cy="612775"/>
          </a:xfrm>
          <a:prstGeom prst="rect">
            <a:avLst/>
          </a:prstGeom>
        </p:spPr>
        <p:txBody>
          <a:bodyPr vert="horz" wrap="square" lIns="0" tIns="70485" rIns="0" bIns="0" rtlCol="0">
            <a:spAutoFit/>
          </a:bodyPr>
          <a:lstStyle/>
          <a:p>
            <a:pPr marL="254000">
              <a:lnSpc>
                <a:spcPct val="100000"/>
              </a:lnSpc>
              <a:spcBef>
                <a:spcPts val="555"/>
              </a:spcBef>
            </a:pPr>
            <a:r>
              <a:rPr sz="2800" spc="-5" dirty="0">
                <a:solidFill>
                  <a:srgbClr val="FFFFFF"/>
                </a:solidFill>
                <a:latin typeface="Calibri"/>
                <a:cs typeface="Calibri"/>
              </a:rPr>
              <a:t>w</a:t>
            </a:r>
            <a:r>
              <a:rPr sz="2800" spc="-10" dirty="0">
                <a:solidFill>
                  <a:srgbClr val="FFFFFF"/>
                </a:solidFill>
                <a:latin typeface="Calibri"/>
                <a:cs typeface="Calibri"/>
              </a:rPr>
              <a:t> </a:t>
            </a:r>
            <a:r>
              <a:rPr sz="2800" spc="-5" dirty="0">
                <a:solidFill>
                  <a:srgbClr val="FFFFFF"/>
                </a:solidFill>
                <a:latin typeface="Calibri"/>
                <a:cs typeface="Calibri"/>
              </a:rPr>
              <a:t>is</a:t>
            </a:r>
            <a:r>
              <a:rPr sz="2800" dirty="0">
                <a:solidFill>
                  <a:srgbClr val="FFFFFF"/>
                </a:solidFill>
                <a:latin typeface="Calibri"/>
                <a:cs typeface="Calibri"/>
              </a:rPr>
              <a:t> </a:t>
            </a:r>
            <a:r>
              <a:rPr sz="2800" spc="-10" dirty="0">
                <a:solidFill>
                  <a:srgbClr val="FFFFFF"/>
                </a:solidFill>
                <a:latin typeface="Calibri"/>
                <a:cs typeface="Calibri"/>
              </a:rPr>
              <a:t>one </a:t>
            </a:r>
            <a:r>
              <a:rPr sz="2800" spc="-20" dirty="0">
                <a:solidFill>
                  <a:srgbClr val="FFFFFF"/>
                </a:solidFill>
                <a:latin typeface="Calibri"/>
                <a:cs typeface="Calibri"/>
              </a:rPr>
              <a:t>parameters</a:t>
            </a:r>
            <a:endParaRPr sz="2800">
              <a:latin typeface="Calibri"/>
              <a:cs typeface="Calibri"/>
            </a:endParaRPr>
          </a:p>
        </p:txBody>
      </p:sp>
      <p:sp>
        <p:nvSpPr>
          <p:cNvPr id="14" name="object 14"/>
          <p:cNvSpPr txBox="1"/>
          <p:nvPr/>
        </p:nvSpPr>
        <p:spPr>
          <a:xfrm>
            <a:off x="6683756" y="660654"/>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15" name="object 15"/>
          <p:cNvSpPr txBox="1"/>
          <p:nvPr/>
        </p:nvSpPr>
        <p:spPr>
          <a:xfrm>
            <a:off x="6459728" y="694181"/>
            <a:ext cx="749935" cy="452120"/>
          </a:xfrm>
          <a:prstGeom prst="rect">
            <a:avLst/>
          </a:prstGeom>
        </p:spPr>
        <p:txBody>
          <a:bodyPr vert="horz" wrap="square" lIns="0" tIns="12065" rIns="0" bIns="0" rtlCol="0">
            <a:spAutoFit/>
          </a:bodyPr>
          <a:lstStyle/>
          <a:p>
            <a:pPr marL="12700">
              <a:lnSpc>
                <a:spcPct val="100000"/>
              </a:lnSpc>
              <a:spcBef>
                <a:spcPts val="95"/>
              </a:spcBef>
              <a:tabLst>
                <a:tab pos="471170" algn="l"/>
              </a:tabLst>
            </a:pPr>
            <a:r>
              <a:rPr sz="2800" spc="-5" dirty="0">
                <a:latin typeface="Cambria Math"/>
                <a:cs typeface="Cambria Math"/>
              </a:rPr>
              <a:t>𝑔	=</a:t>
            </a:r>
            <a:endParaRPr sz="2800">
              <a:latin typeface="Cambria Math"/>
              <a:cs typeface="Cambria Math"/>
            </a:endParaRPr>
          </a:p>
        </p:txBody>
      </p:sp>
      <p:sp>
        <p:nvSpPr>
          <p:cNvPr id="16" name="object 16"/>
          <p:cNvSpPr/>
          <p:nvPr/>
        </p:nvSpPr>
        <p:spPr>
          <a:xfrm>
            <a:off x="7294244" y="948816"/>
            <a:ext cx="1043940" cy="22860"/>
          </a:xfrm>
          <a:custGeom>
            <a:avLst/>
            <a:gdLst/>
            <a:ahLst/>
            <a:cxnLst/>
            <a:rect l="l" t="t" r="r" b="b"/>
            <a:pathLst>
              <a:path w="1043940" h="22859">
                <a:moveTo>
                  <a:pt x="1043939" y="0"/>
                </a:moveTo>
                <a:lnTo>
                  <a:pt x="0" y="0"/>
                </a:lnTo>
                <a:lnTo>
                  <a:pt x="0" y="22860"/>
                </a:lnTo>
                <a:lnTo>
                  <a:pt x="1043939" y="22860"/>
                </a:lnTo>
                <a:lnTo>
                  <a:pt x="1043939" y="0"/>
                </a:lnTo>
                <a:close/>
              </a:path>
            </a:pathLst>
          </a:custGeom>
          <a:solidFill>
            <a:srgbClr val="000000"/>
          </a:solidFill>
        </p:spPr>
        <p:txBody>
          <a:bodyPr wrap="square" lIns="0" tIns="0" rIns="0" bIns="0" rtlCol="0"/>
          <a:lstStyle/>
          <a:p>
            <a:endParaRPr/>
          </a:p>
        </p:txBody>
      </p:sp>
      <p:sp>
        <p:nvSpPr>
          <p:cNvPr id="17" name="object 17"/>
          <p:cNvSpPr/>
          <p:nvPr/>
        </p:nvSpPr>
        <p:spPr>
          <a:xfrm>
            <a:off x="7720203" y="527558"/>
            <a:ext cx="586740" cy="328930"/>
          </a:xfrm>
          <a:custGeom>
            <a:avLst/>
            <a:gdLst/>
            <a:ahLst/>
            <a:cxnLst/>
            <a:rect l="l" t="t" r="r" b="b"/>
            <a:pathLst>
              <a:path w="586740" h="328930">
                <a:moveTo>
                  <a:pt x="481456" y="0"/>
                </a:moveTo>
                <a:lnTo>
                  <a:pt x="476757" y="13334"/>
                </a:lnTo>
                <a:lnTo>
                  <a:pt x="495808" y="21597"/>
                </a:lnTo>
                <a:lnTo>
                  <a:pt x="512191" y="33051"/>
                </a:lnTo>
                <a:lnTo>
                  <a:pt x="536955" y="65531"/>
                </a:lnTo>
                <a:lnTo>
                  <a:pt x="551529" y="109172"/>
                </a:lnTo>
                <a:lnTo>
                  <a:pt x="556387" y="162813"/>
                </a:lnTo>
                <a:lnTo>
                  <a:pt x="555152" y="191845"/>
                </a:lnTo>
                <a:lnTo>
                  <a:pt x="545349" y="241859"/>
                </a:lnTo>
                <a:lnTo>
                  <a:pt x="525807" y="280912"/>
                </a:lnTo>
                <a:lnTo>
                  <a:pt x="496002" y="307288"/>
                </a:lnTo>
                <a:lnTo>
                  <a:pt x="477266" y="315594"/>
                </a:lnTo>
                <a:lnTo>
                  <a:pt x="481456" y="328929"/>
                </a:lnTo>
                <a:lnTo>
                  <a:pt x="526288" y="307879"/>
                </a:lnTo>
                <a:lnTo>
                  <a:pt x="559307" y="271399"/>
                </a:lnTo>
                <a:lnTo>
                  <a:pt x="579596" y="222662"/>
                </a:lnTo>
                <a:lnTo>
                  <a:pt x="586358" y="164591"/>
                </a:lnTo>
                <a:lnTo>
                  <a:pt x="584648" y="134417"/>
                </a:lnTo>
                <a:lnTo>
                  <a:pt x="571035" y="80974"/>
                </a:lnTo>
                <a:lnTo>
                  <a:pt x="544179" y="37468"/>
                </a:lnTo>
                <a:lnTo>
                  <a:pt x="505317" y="8616"/>
                </a:lnTo>
                <a:lnTo>
                  <a:pt x="481456" y="0"/>
                </a:lnTo>
                <a:close/>
              </a:path>
              <a:path w="586740" h="328930">
                <a:moveTo>
                  <a:pt x="104901" y="0"/>
                </a:moveTo>
                <a:lnTo>
                  <a:pt x="60118" y="21113"/>
                </a:lnTo>
                <a:lnTo>
                  <a:pt x="27050" y="57657"/>
                </a:lnTo>
                <a:lnTo>
                  <a:pt x="6762" y="106552"/>
                </a:lnTo>
                <a:lnTo>
                  <a:pt x="0" y="164591"/>
                </a:lnTo>
                <a:lnTo>
                  <a:pt x="1690" y="194782"/>
                </a:lnTo>
                <a:lnTo>
                  <a:pt x="15216" y="248209"/>
                </a:lnTo>
                <a:lnTo>
                  <a:pt x="42054" y="291568"/>
                </a:lnTo>
                <a:lnTo>
                  <a:pt x="80968" y="320333"/>
                </a:lnTo>
                <a:lnTo>
                  <a:pt x="104901" y="328929"/>
                </a:lnTo>
                <a:lnTo>
                  <a:pt x="108966" y="315594"/>
                </a:lnTo>
                <a:lnTo>
                  <a:pt x="90249" y="307288"/>
                </a:lnTo>
                <a:lnTo>
                  <a:pt x="74104" y="295719"/>
                </a:lnTo>
                <a:lnTo>
                  <a:pt x="49529" y="262889"/>
                </a:lnTo>
                <a:lnTo>
                  <a:pt x="34845" y="218186"/>
                </a:lnTo>
                <a:lnTo>
                  <a:pt x="29972" y="162813"/>
                </a:lnTo>
                <a:lnTo>
                  <a:pt x="31188" y="134737"/>
                </a:lnTo>
                <a:lnTo>
                  <a:pt x="40955" y="86107"/>
                </a:lnTo>
                <a:lnTo>
                  <a:pt x="60577" y="47696"/>
                </a:lnTo>
                <a:lnTo>
                  <a:pt x="90624" y="21597"/>
                </a:lnTo>
                <a:lnTo>
                  <a:pt x="109600" y="13334"/>
                </a:lnTo>
                <a:lnTo>
                  <a:pt x="104901" y="0"/>
                </a:lnTo>
                <a:close/>
              </a:path>
            </a:pathLst>
          </a:custGeom>
          <a:solidFill>
            <a:srgbClr val="000000"/>
          </a:solidFill>
        </p:spPr>
        <p:txBody>
          <a:bodyPr wrap="square" lIns="0" tIns="0" rIns="0" bIns="0" rtlCol="0"/>
          <a:lstStyle/>
          <a:p>
            <a:endParaRPr/>
          </a:p>
        </p:txBody>
      </p:sp>
      <p:sp>
        <p:nvSpPr>
          <p:cNvPr id="18" name="object 18"/>
          <p:cNvSpPr txBox="1"/>
          <p:nvPr/>
        </p:nvSpPr>
        <p:spPr>
          <a:xfrm>
            <a:off x="7257288" y="425958"/>
            <a:ext cx="951230" cy="452120"/>
          </a:xfrm>
          <a:prstGeom prst="rect">
            <a:avLst/>
          </a:prstGeom>
        </p:spPr>
        <p:txBody>
          <a:bodyPr vert="horz" wrap="square" lIns="0" tIns="12065" rIns="0" bIns="0" rtlCol="0">
            <a:spAutoFit/>
          </a:bodyPr>
          <a:lstStyle/>
          <a:p>
            <a:pPr marL="38100">
              <a:lnSpc>
                <a:spcPct val="100000"/>
              </a:lnSpc>
              <a:spcBef>
                <a:spcPts val="95"/>
              </a:spcBef>
              <a:tabLst>
                <a:tab pos="580390" algn="l"/>
              </a:tabLst>
            </a:pPr>
            <a:r>
              <a:rPr sz="2800" dirty="0">
                <a:latin typeface="Cambria Math"/>
                <a:cs typeface="Cambria Math"/>
              </a:rPr>
              <a:t>𝜕𝐿	</a:t>
            </a:r>
            <a:r>
              <a:rPr sz="2800" spc="110" dirty="0">
                <a:latin typeface="Cambria Math"/>
                <a:cs typeface="Cambria Math"/>
              </a:rPr>
              <a:t>𝜃</a:t>
            </a:r>
            <a:r>
              <a:rPr sz="3075" spc="165" baseline="27100" dirty="0">
                <a:latin typeface="Cambria Math"/>
                <a:cs typeface="Cambria Math"/>
              </a:rPr>
              <a:t>𝑡</a:t>
            </a:r>
            <a:endParaRPr sz="3075" baseline="27100">
              <a:latin typeface="Cambria Math"/>
              <a:cs typeface="Cambria Math"/>
            </a:endParaRPr>
          </a:p>
        </p:txBody>
      </p:sp>
      <p:sp>
        <p:nvSpPr>
          <p:cNvPr id="19" name="object 19"/>
          <p:cNvSpPr txBox="1"/>
          <p:nvPr/>
        </p:nvSpPr>
        <p:spPr>
          <a:xfrm>
            <a:off x="7569200" y="931925"/>
            <a:ext cx="486409"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mbria Math"/>
                <a:cs typeface="Cambria Math"/>
              </a:rPr>
              <a:t>𝜕</a:t>
            </a:r>
            <a:r>
              <a:rPr sz="2800" spc="-5" dirty="0">
                <a:latin typeface="Cambria Math"/>
                <a:cs typeface="Cambria Math"/>
              </a:rPr>
              <a:t>𝑤</a:t>
            </a:r>
            <a:endParaRPr sz="2800">
              <a:latin typeface="Cambria Math"/>
              <a:cs typeface="Cambria Math"/>
            </a:endParaRPr>
          </a:p>
        </p:txBody>
      </p:sp>
      <p:sp>
        <p:nvSpPr>
          <p:cNvPr id="20" name="object 20"/>
          <p:cNvSpPr txBox="1"/>
          <p:nvPr/>
        </p:nvSpPr>
        <p:spPr>
          <a:xfrm>
            <a:off x="686511" y="4443729"/>
            <a:ext cx="1303020" cy="452120"/>
          </a:xfrm>
          <a:prstGeom prst="rect">
            <a:avLst/>
          </a:prstGeom>
        </p:spPr>
        <p:txBody>
          <a:bodyPr vert="horz" wrap="square" lIns="0" tIns="12065" rIns="0" bIns="0" rtlCol="0">
            <a:spAutoFit/>
          </a:bodyPr>
          <a:lstStyle/>
          <a:p>
            <a:pPr marL="12700">
              <a:lnSpc>
                <a:spcPct val="100000"/>
              </a:lnSpc>
              <a:spcBef>
                <a:spcPts val="95"/>
              </a:spcBef>
            </a:pPr>
            <a:r>
              <a:rPr sz="2800" b="1" i="1" u="heavy" spc="-5" dirty="0">
                <a:uFill>
                  <a:solidFill>
                    <a:srgbClr val="000000"/>
                  </a:solidFill>
                </a:uFill>
                <a:latin typeface="Calibri"/>
                <a:cs typeface="Calibri"/>
              </a:rPr>
              <a:t>Adagrad</a:t>
            </a:r>
            <a:endParaRPr sz="2800">
              <a:latin typeface="Calibri"/>
              <a:cs typeface="Calibri"/>
            </a:endParaRPr>
          </a:p>
        </p:txBody>
      </p:sp>
      <p:sp>
        <p:nvSpPr>
          <p:cNvPr id="21" name="object 21"/>
          <p:cNvSpPr txBox="1"/>
          <p:nvPr/>
        </p:nvSpPr>
        <p:spPr>
          <a:xfrm>
            <a:off x="1315211" y="3448253"/>
            <a:ext cx="2846070" cy="452120"/>
          </a:xfrm>
          <a:prstGeom prst="rect">
            <a:avLst/>
          </a:prstGeom>
        </p:spPr>
        <p:txBody>
          <a:bodyPr vert="horz" wrap="square" lIns="0" tIns="12065" rIns="0" bIns="0" rtlCol="0">
            <a:spAutoFit/>
          </a:bodyPr>
          <a:lstStyle/>
          <a:p>
            <a:pPr marL="38100">
              <a:lnSpc>
                <a:spcPct val="100000"/>
              </a:lnSpc>
              <a:spcBef>
                <a:spcPts val="95"/>
              </a:spcBef>
            </a:pPr>
            <a:r>
              <a:rPr sz="4200" spc="104" baseline="-19841" dirty="0">
                <a:latin typeface="Cambria Math"/>
                <a:cs typeface="Cambria Math"/>
              </a:rPr>
              <a:t>𝑤</a:t>
            </a:r>
            <a:r>
              <a:rPr sz="2050" spc="70" dirty="0">
                <a:latin typeface="Cambria Math"/>
                <a:cs typeface="Cambria Math"/>
              </a:rPr>
              <a:t>𝑡+1</a:t>
            </a:r>
            <a:r>
              <a:rPr sz="2050" spc="434" dirty="0">
                <a:latin typeface="Cambria Math"/>
                <a:cs typeface="Cambria Math"/>
              </a:rPr>
              <a:t> </a:t>
            </a:r>
            <a:r>
              <a:rPr sz="4200" spc="-7" baseline="-19841" dirty="0">
                <a:latin typeface="Cambria Math"/>
                <a:cs typeface="Cambria Math"/>
              </a:rPr>
              <a:t>←</a:t>
            </a:r>
            <a:r>
              <a:rPr sz="4200" spc="209" baseline="-19841" dirty="0">
                <a:latin typeface="Cambria Math"/>
                <a:cs typeface="Cambria Math"/>
              </a:rPr>
              <a:t> </a:t>
            </a:r>
            <a:r>
              <a:rPr sz="4200" spc="179" baseline="-19841" dirty="0">
                <a:latin typeface="Cambria Math"/>
                <a:cs typeface="Cambria Math"/>
              </a:rPr>
              <a:t>𝑤</a:t>
            </a:r>
            <a:r>
              <a:rPr sz="2050" spc="120" dirty="0">
                <a:latin typeface="Cambria Math"/>
                <a:cs typeface="Cambria Math"/>
              </a:rPr>
              <a:t>𝑡</a:t>
            </a:r>
            <a:r>
              <a:rPr sz="2050" spc="335" dirty="0">
                <a:latin typeface="Cambria Math"/>
                <a:cs typeface="Cambria Math"/>
              </a:rPr>
              <a:t> </a:t>
            </a:r>
            <a:r>
              <a:rPr sz="4200" spc="-7" baseline="-19841" dirty="0">
                <a:latin typeface="Cambria Math"/>
                <a:cs typeface="Cambria Math"/>
              </a:rPr>
              <a:t>−</a:t>
            </a:r>
            <a:r>
              <a:rPr sz="4200" spc="-30" baseline="-19841" dirty="0">
                <a:latin typeface="Cambria Math"/>
                <a:cs typeface="Cambria Math"/>
              </a:rPr>
              <a:t> </a:t>
            </a:r>
            <a:r>
              <a:rPr sz="4200" spc="179" baseline="-19841" dirty="0">
                <a:latin typeface="Cambria Math"/>
                <a:cs typeface="Cambria Math"/>
              </a:rPr>
              <a:t>𝜂</a:t>
            </a:r>
            <a:r>
              <a:rPr sz="2050" spc="120" dirty="0">
                <a:latin typeface="Cambria Math"/>
                <a:cs typeface="Cambria Math"/>
              </a:rPr>
              <a:t>𝑡</a:t>
            </a:r>
            <a:r>
              <a:rPr sz="4200" spc="179" baseline="-19841" dirty="0">
                <a:latin typeface="Cambria Math"/>
                <a:cs typeface="Cambria Math"/>
              </a:rPr>
              <a:t>𝑔</a:t>
            </a:r>
            <a:r>
              <a:rPr sz="2050" spc="120" dirty="0">
                <a:latin typeface="Cambria Math"/>
                <a:cs typeface="Cambria Math"/>
              </a:rPr>
              <a:t>𝑡</a:t>
            </a:r>
            <a:endParaRPr sz="2050">
              <a:latin typeface="Cambria Math"/>
              <a:cs typeface="Cambria Math"/>
            </a:endParaRPr>
          </a:p>
        </p:txBody>
      </p:sp>
      <p:sp>
        <p:nvSpPr>
          <p:cNvPr id="22" name="object 22"/>
          <p:cNvSpPr txBox="1"/>
          <p:nvPr/>
        </p:nvSpPr>
        <p:spPr>
          <a:xfrm>
            <a:off x="4073016" y="666749"/>
            <a:ext cx="773430" cy="452120"/>
          </a:xfrm>
          <a:prstGeom prst="rect">
            <a:avLst/>
          </a:prstGeom>
        </p:spPr>
        <p:txBody>
          <a:bodyPr vert="horz" wrap="square" lIns="0" tIns="12065" rIns="0" bIns="0" rtlCol="0">
            <a:spAutoFit/>
          </a:bodyPr>
          <a:lstStyle/>
          <a:p>
            <a:pPr marL="38100">
              <a:lnSpc>
                <a:spcPct val="100000"/>
              </a:lnSpc>
              <a:spcBef>
                <a:spcPts val="95"/>
              </a:spcBef>
            </a:pPr>
            <a:r>
              <a:rPr sz="2800" spc="80" dirty="0">
                <a:latin typeface="Cambria Math"/>
                <a:cs typeface="Cambria Math"/>
              </a:rPr>
              <a:t>𝜂</a:t>
            </a:r>
            <a:r>
              <a:rPr sz="3075" spc="120" baseline="27100" dirty="0">
                <a:latin typeface="Cambria Math"/>
                <a:cs typeface="Cambria Math"/>
              </a:rPr>
              <a:t>𝑡</a:t>
            </a:r>
            <a:r>
              <a:rPr sz="3075" spc="637" baseline="271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23" name="object 23"/>
          <p:cNvSpPr/>
          <p:nvPr/>
        </p:nvSpPr>
        <p:spPr>
          <a:xfrm>
            <a:off x="4906136" y="921385"/>
            <a:ext cx="1001394" cy="22860"/>
          </a:xfrm>
          <a:custGeom>
            <a:avLst/>
            <a:gdLst/>
            <a:ahLst/>
            <a:cxnLst/>
            <a:rect l="l" t="t" r="r" b="b"/>
            <a:pathLst>
              <a:path w="1001395" h="22859">
                <a:moveTo>
                  <a:pt x="1001267" y="0"/>
                </a:moveTo>
                <a:lnTo>
                  <a:pt x="0" y="0"/>
                </a:lnTo>
                <a:lnTo>
                  <a:pt x="0" y="22860"/>
                </a:lnTo>
                <a:lnTo>
                  <a:pt x="1001267" y="22860"/>
                </a:lnTo>
                <a:lnTo>
                  <a:pt x="1001267" y="0"/>
                </a:lnTo>
                <a:close/>
              </a:path>
            </a:pathLst>
          </a:custGeom>
          <a:solidFill>
            <a:srgbClr val="000000"/>
          </a:solidFill>
        </p:spPr>
        <p:txBody>
          <a:bodyPr wrap="square" lIns="0" tIns="0" rIns="0" bIns="0" rtlCol="0"/>
          <a:lstStyle/>
          <a:p>
            <a:endParaRPr/>
          </a:p>
        </p:txBody>
      </p:sp>
      <p:sp>
        <p:nvSpPr>
          <p:cNvPr id="24" name="object 24"/>
          <p:cNvSpPr txBox="1"/>
          <p:nvPr/>
        </p:nvSpPr>
        <p:spPr>
          <a:xfrm>
            <a:off x="5296661" y="398525"/>
            <a:ext cx="2120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𝜂</a:t>
            </a:r>
            <a:endParaRPr sz="2800">
              <a:latin typeface="Cambria Math"/>
              <a:cs typeface="Cambria Math"/>
            </a:endParaRPr>
          </a:p>
        </p:txBody>
      </p:sp>
      <p:sp>
        <p:nvSpPr>
          <p:cNvPr id="25" name="object 25"/>
          <p:cNvSpPr/>
          <p:nvPr/>
        </p:nvSpPr>
        <p:spPr>
          <a:xfrm>
            <a:off x="4912105" y="1014349"/>
            <a:ext cx="995680" cy="342900"/>
          </a:xfrm>
          <a:custGeom>
            <a:avLst/>
            <a:gdLst/>
            <a:ahLst/>
            <a:cxnLst/>
            <a:rect l="l" t="t" r="r" b="b"/>
            <a:pathLst>
              <a:path w="995679" h="342900">
                <a:moveTo>
                  <a:pt x="995299" y="0"/>
                </a:moveTo>
                <a:lnTo>
                  <a:pt x="227203" y="0"/>
                </a:lnTo>
                <a:lnTo>
                  <a:pt x="227203" y="635"/>
                </a:lnTo>
                <a:lnTo>
                  <a:pt x="203835" y="635"/>
                </a:lnTo>
                <a:lnTo>
                  <a:pt x="118110" y="296672"/>
                </a:lnTo>
                <a:lnTo>
                  <a:pt x="56896" y="162051"/>
                </a:lnTo>
                <a:lnTo>
                  <a:pt x="0" y="188087"/>
                </a:lnTo>
                <a:lnTo>
                  <a:pt x="5461" y="201167"/>
                </a:lnTo>
                <a:lnTo>
                  <a:pt x="34671" y="188087"/>
                </a:lnTo>
                <a:lnTo>
                  <a:pt x="106553" y="342391"/>
                </a:lnTo>
                <a:lnTo>
                  <a:pt x="123317" y="342391"/>
                </a:lnTo>
                <a:lnTo>
                  <a:pt x="216662" y="23749"/>
                </a:lnTo>
                <a:lnTo>
                  <a:pt x="248031" y="23749"/>
                </a:lnTo>
                <a:lnTo>
                  <a:pt x="248031" y="22860"/>
                </a:lnTo>
                <a:lnTo>
                  <a:pt x="995299" y="22860"/>
                </a:lnTo>
                <a:lnTo>
                  <a:pt x="995299" y="0"/>
                </a:lnTo>
                <a:close/>
              </a:path>
            </a:pathLst>
          </a:custGeom>
          <a:solidFill>
            <a:srgbClr val="000000"/>
          </a:solidFill>
        </p:spPr>
        <p:txBody>
          <a:bodyPr wrap="square" lIns="0" tIns="0" rIns="0" bIns="0" rtlCol="0"/>
          <a:lstStyle/>
          <a:p>
            <a:endParaRPr/>
          </a:p>
        </p:txBody>
      </p:sp>
      <p:sp>
        <p:nvSpPr>
          <p:cNvPr id="26" name="object 26"/>
          <p:cNvSpPr txBox="1"/>
          <p:nvPr/>
        </p:nvSpPr>
        <p:spPr>
          <a:xfrm>
            <a:off x="5127497" y="954786"/>
            <a:ext cx="79375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𝑡</a:t>
            </a:r>
            <a:r>
              <a:rPr sz="2800" spc="20" dirty="0">
                <a:latin typeface="Cambria Math"/>
                <a:cs typeface="Cambria Math"/>
              </a:rPr>
              <a:t> </a:t>
            </a:r>
            <a:r>
              <a:rPr sz="2800" spc="-5" dirty="0">
                <a:latin typeface="Cambria Math"/>
                <a:cs typeface="Cambria Math"/>
              </a:rPr>
              <a:t>+</a:t>
            </a:r>
            <a:r>
              <a:rPr sz="2800" spc="-35" dirty="0">
                <a:latin typeface="Cambria Math"/>
                <a:cs typeface="Cambria Math"/>
              </a:rPr>
              <a:t> </a:t>
            </a:r>
            <a:r>
              <a:rPr sz="2800" spc="-5" dirty="0">
                <a:latin typeface="Cambria Math"/>
                <a:cs typeface="Cambria Math"/>
              </a:rPr>
              <a:t>1</a:t>
            </a:r>
            <a:endParaRPr sz="2800">
              <a:latin typeface="Cambria Math"/>
              <a:cs typeface="Cambria Math"/>
            </a:endParaRPr>
          </a:p>
        </p:txBody>
      </p:sp>
      <p:sp>
        <p:nvSpPr>
          <p:cNvPr id="27" name="object 27"/>
          <p:cNvSpPr txBox="1"/>
          <p:nvPr/>
        </p:nvSpPr>
        <p:spPr>
          <a:xfrm>
            <a:off x="1663954" y="5109209"/>
            <a:ext cx="485140" cy="336550"/>
          </a:xfrm>
          <a:prstGeom prst="rect">
            <a:avLst/>
          </a:prstGeom>
        </p:spPr>
        <p:txBody>
          <a:bodyPr vert="horz" wrap="square" lIns="0" tIns="11430" rIns="0" bIns="0" rtlCol="0">
            <a:spAutoFit/>
          </a:bodyPr>
          <a:lstStyle/>
          <a:p>
            <a:pPr marL="12700">
              <a:lnSpc>
                <a:spcPct val="100000"/>
              </a:lnSpc>
              <a:spcBef>
                <a:spcPts val="90"/>
              </a:spcBef>
            </a:pPr>
            <a:r>
              <a:rPr sz="2050" spc="270" dirty="0">
                <a:latin typeface="Cambria Math"/>
                <a:cs typeface="Cambria Math"/>
              </a:rPr>
              <a:t>𝑡</a:t>
            </a:r>
            <a:r>
              <a:rPr sz="2050" spc="-50" dirty="0">
                <a:latin typeface="Cambria Math"/>
                <a:cs typeface="Cambria Math"/>
              </a:rPr>
              <a:t>+</a:t>
            </a:r>
            <a:r>
              <a:rPr sz="2050" spc="45" dirty="0">
                <a:latin typeface="Cambria Math"/>
                <a:cs typeface="Cambria Math"/>
              </a:rPr>
              <a:t>1</a:t>
            </a:r>
            <a:endParaRPr sz="2050">
              <a:latin typeface="Cambria Math"/>
              <a:cs typeface="Cambria Math"/>
            </a:endParaRPr>
          </a:p>
        </p:txBody>
      </p:sp>
      <p:sp>
        <p:nvSpPr>
          <p:cNvPr id="28" name="object 28"/>
          <p:cNvSpPr txBox="1"/>
          <p:nvPr/>
        </p:nvSpPr>
        <p:spPr>
          <a:xfrm>
            <a:off x="2918586" y="5109209"/>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29" name="object 29"/>
          <p:cNvSpPr txBox="1"/>
          <p:nvPr/>
        </p:nvSpPr>
        <p:spPr>
          <a:xfrm>
            <a:off x="1380489" y="5142738"/>
            <a:ext cx="2045335" cy="452120"/>
          </a:xfrm>
          <a:prstGeom prst="rect">
            <a:avLst/>
          </a:prstGeom>
        </p:spPr>
        <p:txBody>
          <a:bodyPr vert="horz" wrap="square" lIns="0" tIns="12065" rIns="0" bIns="0" rtlCol="0">
            <a:spAutoFit/>
          </a:bodyPr>
          <a:lstStyle/>
          <a:p>
            <a:pPr marL="12700">
              <a:lnSpc>
                <a:spcPct val="100000"/>
              </a:lnSpc>
              <a:spcBef>
                <a:spcPts val="95"/>
              </a:spcBef>
              <a:tabLst>
                <a:tab pos="870585" algn="l"/>
                <a:tab pos="1766570" algn="l"/>
              </a:tabLst>
            </a:pPr>
            <a:r>
              <a:rPr sz="2800" spc="-5" dirty="0">
                <a:latin typeface="Cambria Math"/>
                <a:cs typeface="Cambria Math"/>
              </a:rPr>
              <a:t>𝑤	←</a:t>
            </a:r>
            <a:r>
              <a:rPr sz="2800" spc="160" dirty="0">
                <a:latin typeface="Cambria Math"/>
                <a:cs typeface="Cambria Math"/>
              </a:rPr>
              <a:t> </a:t>
            </a:r>
            <a:r>
              <a:rPr sz="2800" spc="-5" dirty="0">
                <a:latin typeface="Cambria Math"/>
                <a:cs typeface="Cambria Math"/>
              </a:rPr>
              <a:t>𝑤</a:t>
            </a:r>
            <a:r>
              <a:rPr sz="28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30" name="object 30"/>
          <p:cNvSpPr/>
          <p:nvPr/>
        </p:nvSpPr>
        <p:spPr>
          <a:xfrm>
            <a:off x="3489959" y="5396357"/>
            <a:ext cx="356870" cy="22860"/>
          </a:xfrm>
          <a:custGeom>
            <a:avLst/>
            <a:gdLst/>
            <a:ahLst/>
            <a:cxnLst/>
            <a:rect l="l" t="t" r="r" b="b"/>
            <a:pathLst>
              <a:path w="356870" h="22860">
                <a:moveTo>
                  <a:pt x="356615" y="0"/>
                </a:moveTo>
                <a:lnTo>
                  <a:pt x="0" y="0"/>
                </a:lnTo>
                <a:lnTo>
                  <a:pt x="0" y="22860"/>
                </a:lnTo>
                <a:lnTo>
                  <a:pt x="356615" y="22860"/>
                </a:lnTo>
                <a:lnTo>
                  <a:pt x="356615" y="0"/>
                </a:lnTo>
                <a:close/>
              </a:path>
            </a:pathLst>
          </a:custGeom>
          <a:solidFill>
            <a:srgbClr val="000000"/>
          </a:solidFill>
        </p:spPr>
        <p:txBody>
          <a:bodyPr wrap="square" lIns="0" tIns="0" rIns="0" bIns="0" rtlCol="0"/>
          <a:lstStyle/>
          <a:p>
            <a:endParaRPr/>
          </a:p>
        </p:txBody>
      </p:sp>
      <p:sp>
        <p:nvSpPr>
          <p:cNvPr id="31" name="object 31"/>
          <p:cNvSpPr txBox="1"/>
          <p:nvPr/>
        </p:nvSpPr>
        <p:spPr>
          <a:xfrm>
            <a:off x="3491610" y="4874514"/>
            <a:ext cx="2120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𝜂</a:t>
            </a:r>
            <a:endParaRPr sz="2800">
              <a:latin typeface="Cambria Math"/>
              <a:cs typeface="Cambria Math"/>
            </a:endParaRPr>
          </a:p>
        </p:txBody>
      </p:sp>
      <p:sp>
        <p:nvSpPr>
          <p:cNvPr id="32" name="object 32"/>
          <p:cNvSpPr txBox="1"/>
          <p:nvPr/>
        </p:nvSpPr>
        <p:spPr>
          <a:xfrm>
            <a:off x="3688207" y="4840985"/>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33" name="object 33"/>
          <p:cNvSpPr txBox="1"/>
          <p:nvPr/>
        </p:nvSpPr>
        <p:spPr>
          <a:xfrm>
            <a:off x="3452495" y="5273751"/>
            <a:ext cx="411480" cy="452120"/>
          </a:xfrm>
          <a:prstGeom prst="rect">
            <a:avLst/>
          </a:prstGeom>
        </p:spPr>
        <p:txBody>
          <a:bodyPr vert="horz" wrap="square" lIns="0" tIns="12065" rIns="0" bIns="0" rtlCol="0">
            <a:spAutoFit/>
          </a:bodyPr>
          <a:lstStyle/>
          <a:p>
            <a:pPr marL="38100">
              <a:lnSpc>
                <a:spcPct val="100000"/>
              </a:lnSpc>
              <a:spcBef>
                <a:spcPts val="95"/>
              </a:spcBef>
            </a:pPr>
            <a:r>
              <a:rPr sz="4200" spc="135" baseline="-16865" dirty="0">
                <a:latin typeface="Cambria Math"/>
                <a:cs typeface="Cambria Math"/>
              </a:rPr>
              <a:t>𝜎</a:t>
            </a:r>
            <a:r>
              <a:rPr sz="2050" spc="90" dirty="0">
                <a:latin typeface="Cambria Math"/>
                <a:cs typeface="Cambria Math"/>
              </a:rPr>
              <a:t>𝑡</a:t>
            </a:r>
            <a:endParaRPr sz="2050" dirty="0">
              <a:latin typeface="Cambria Math"/>
              <a:cs typeface="Cambria Math"/>
            </a:endParaRPr>
          </a:p>
        </p:txBody>
      </p:sp>
      <p:sp>
        <p:nvSpPr>
          <p:cNvPr id="34" name="object 34"/>
          <p:cNvSpPr txBox="1"/>
          <p:nvPr/>
        </p:nvSpPr>
        <p:spPr>
          <a:xfrm>
            <a:off x="3895471" y="5142738"/>
            <a:ext cx="24320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𝑔</a:t>
            </a:r>
            <a:endParaRPr sz="2800">
              <a:latin typeface="Cambria Math"/>
              <a:cs typeface="Cambria Math"/>
            </a:endParaRPr>
          </a:p>
        </p:txBody>
      </p:sp>
      <p:sp>
        <p:nvSpPr>
          <p:cNvPr id="35" name="object 35"/>
          <p:cNvSpPr txBox="1"/>
          <p:nvPr/>
        </p:nvSpPr>
        <p:spPr>
          <a:xfrm>
            <a:off x="4119498" y="5109209"/>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grpSp>
        <p:nvGrpSpPr>
          <p:cNvPr id="36" name="object 36"/>
          <p:cNvGrpSpPr/>
          <p:nvPr/>
        </p:nvGrpSpPr>
        <p:grpSpPr>
          <a:xfrm>
            <a:off x="4425696" y="6001513"/>
            <a:ext cx="4383405" cy="856615"/>
            <a:chOff x="4425696" y="6001513"/>
            <a:chExt cx="4383405" cy="856615"/>
          </a:xfrm>
        </p:grpSpPr>
        <p:pic>
          <p:nvPicPr>
            <p:cNvPr id="37" name="object 37"/>
            <p:cNvPicPr/>
            <p:nvPr/>
          </p:nvPicPr>
          <p:blipFill>
            <a:blip r:embed="rId9" cstate="print"/>
            <a:stretch>
              <a:fillRect/>
            </a:stretch>
          </p:blipFill>
          <p:spPr>
            <a:xfrm>
              <a:off x="4425696" y="6063996"/>
              <a:ext cx="4383024" cy="635507"/>
            </a:xfrm>
            <a:prstGeom prst="rect">
              <a:avLst/>
            </a:prstGeom>
          </p:spPr>
        </p:pic>
        <p:pic>
          <p:nvPicPr>
            <p:cNvPr id="38" name="object 38"/>
            <p:cNvPicPr/>
            <p:nvPr/>
          </p:nvPicPr>
          <p:blipFill>
            <a:blip r:embed="rId10" cstate="print"/>
            <a:stretch>
              <a:fillRect/>
            </a:stretch>
          </p:blipFill>
          <p:spPr>
            <a:xfrm>
              <a:off x="4764024" y="6001513"/>
              <a:ext cx="3704844" cy="856483"/>
            </a:xfrm>
            <a:prstGeom prst="rect">
              <a:avLst/>
            </a:prstGeom>
          </p:spPr>
        </p:pic>
        <p:pic>
          <p:nvPicPr>
            <p:cNvPr id="39" name="object 39"/>
            <p:cNvPicPr/>
            <p:nvPr/>
          </p:nvPicPr>
          <p:blipFill>
            <a:blip r:embed="rId11" cstate="print"/>
            <a:stretch>
              <a:fillRect/>
            </a:stretch>
          </p:blipFill>
          <p:spPr>
            <a:xfrm>
              <a:off x="4485132" y="6103620"/>
              <a:ext cx="4268723" cy="522731"/>
            </a:xfrm>
            <a:prstGeom prst="rect">
              <a:avLst/>
            </a:prstGeom>
          </p:spPr>
        </p:pic>
      </p:grpSp>
      <p:sp>
        <p:nvSpPr>
          <p:cNvPr id="40" name="object 40"/>
          <p:cNvSpPr txBox="1"/>
          <p:nvPr/>
        </p:nvSpPr>
        <p:spPr>
          <a:xfrm>
            <a:off x="4485132" y="6103620"/>
            <a:ext cx="4269105" cy="523240"/>
          </a:xfrm>
          <a:prstGeom prst="rect">
            <a:avLst/>
          </a:prstGeom>
        </p:spPr>
        <p:txBody>
          <a:bodyPr vert="horz" wrap="square" lIns="0" tIns="23495" rIns="0" bIns="0" rtlCol="0">
            <a:spAutoFit/>
          </a:bodyPr>
          <a:lstStyle/>
          <a:p>
            <a:pPr algn="ctr">
              <a:lnSpc>
                <a:spcPct val="100000"/>
              </a:lnSpc>
              <a:spcBef>
                <a:spcPts val="185"/>
              </a:spcBef>
            </a:pPr>
            <a:r>
              <a:rPr sz="2800" spc="-25" dirty="0">
                <a:solidFill>
                  <a:srgbClr val="FFFFFF"/>
                </a:solidFill>
                <a:latin typeface="Calibri"/>
                <a:cs typeface="Calibri"/>
              </a:rPr>
              <a:t>Parameter</a:t>
            </a:r>
            <a:r>
              <a:rPr sz="2800" spc="-10" dirty="0">
                <a:solidFill>
                  <a:srgbClr val="FFFFFF"/>
                </a:solidFill>
                <a:latin typeface="Calibri"/>
                <a:cs typeface="Calibri"/>
              </a:rPr>
              <a:t> </a:t>
            </a:r>
            <a:r>
              <a:rPr sz="2800" spc="-15" dirty="0">
                <a:solidFill>
                  <a:srgbClr val="FFFFFF"/>
                </a:solidFill>
                <a:latin typeface="Calibri"/>
                <a:cs typeface="Calibri"/>
              </a:rPr>
              <a:t>dependent</a:t>
            </a:r>
            <a:endParaRPr sz="2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09676"/>
            <a:ext cx="1893570" cy="697230"/>
          </a:xfrm>
          <a:prstGeom prst="rect">
            <a:avLst/>
          </a:prstGeom>
        </p:spPr>
        <p:txBody>
          <a:bodyPr vert="horz" wrap="square" lIns="0" tIns="13335" rIns="0" bIns="0" rtlCol="0">
            <a:spAutoFit/>
          </a:bodyPr>
          <a:lstStyle/>
          <a:p>
            <a:pPr marL="12700">
              <a:lnSpc>
                <a:spcPct val="100000"/>
              </a:lnSpc>
              <a:spcBef>
                <a:spcPts val="105"/>
              </a:spcBef>
            </a:pPr>
            <a:r>
              <a:rPr sz="4400" spc="-15" dirty="0">
                <a:latin typeface="Calibri Light"/>
                <a:cs typeface="Calibri Light"/>
              </a:rPr>
              <a:t>Adagrad</a:t>
            </a:r>
            <a:endParaRPr sz="4400" dirty="0">
              <a:latin typeface="Calibri Light"/>
              <a:cs typeface="Calibri Light"/>
            </a:endParaRPr>
          </a:p>
        </p:txBody>
      </p:sp>
      <p:sp>
        <p:nvSpPr>
          <p:cNvPr id="3" name="object 3"/>
          <p:cNvSpPr txBox="1"/>
          <p:nvPr/>
        </p:nvSpPr>
        <p:spPr>
          <a:xfrm>
            <a:off x="621893" y="1826767"/>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4" name="object 4"/>
          <p:cNvSpPr txBox="1"/>
          <p:nvPr/>
        </p:nvSpPr>
        <p:spPr>
          <a:xfrm>
            <a:off x="1566799" y="1826767"/>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0</a:t>
            </a:r>
            <a:endParaRPr sz="2050">
              <a:latin typeface="Cambria Math"/>
              <a:cs typeface="Cambria Math"/>
            </a:endParaRPr>
          </a:p>
        </p:txBody>
      </p:sp>
      <p:sp>
        <p:nvSpPr>
          <p:cNvPr id="5" name="object 5"/>
          <p:cNvSpPr/>
          <p:nvPr/>
        </p:nvSpPr>
        <p:spPr>
          <a:xfrm>
            <a:off x="2169032" y="2114804"/>
            <a:ext cx="394970" cy="22860"/>
          </a:xfrm>
          <a:custGeom>
            <a:avLst/>
            <a:gdLst/>
            <a:ahLst/>
            <a:cxnLst/>
            <a:rect l="l" t="t" r="r" b="b"/>
            <a:pathLst>
              <a:path w="394969" h="22860">
                <a:moveTo>
                  <a:pt x="394716" y="0"/>
                </a:moveTo>
                <a:lnTo>
                  <a:pt x="0" y="0"/>
                </a:lnTo>
                <a:lnTo>
                  <a:pt x="0" y="22860"/>
                </a:lnTo>
                <a:lnTo>
                  <a:pt x="394716" y="22860"/>
                </a:lnTo>
                <a:lnTo>
                  <a:pt x="394716" y="0"/>
                </a:lnTo>
                <a:close/>
              </a:path>
            </a:pathLst>
          </a:custGeom>
          <a:solidFill>
            <a:srgbClr val="000000"/>
          </a:solidFill>
        </p:spPr>
        <p:txBody>
          <a:bodyPr wrap="square" lIns="0" tIns="0" rIns="0" bIns="0" rtlCol="0"/>
          <a:lstStyle/>
          <a:p>
            <a:endParaRPr/>
          </a:p>
        </p:txBody>
      </p:sp>
      <p:sp>
        <p:nvSpPr>
          <p:cNvPr id="6" name="object 6"/>
          <p:cNvSpPr txBox="1"/>
          <p:nvPr/>
        </p:nvSpPr>
        <p:spPr>
          <a:xfrm>
            <a:off x="2147951" y="1462531"/>
            <a:ext cx="422909" cy="452120"/>
          </a:xfrm>
          <a:prstGeom prst="rect">
            <a:avLst/>
          </a:prstGeom>
        </p:spPr>
        <p:txBody>
          <a:bodyPr vert="horz" wrap="square" lIns="0" tIns="12065" rIns="0" bIns="0" rtlCol="0">
            <a:spAutoFit/>
          </a:bodyPr>
          <a:lstStyle/>
          <a:p>
            <a:pPr marL="38100">
              <a:lnSpc>
                <a:spcPct val="100000"/>
              </a:lnSpc>
              <a:spcBef>
                <a:spcPts val="95"/>
              </a:spcBef>
            </a:pPr>
            <a:r>
              <a:rPr sz="4200" spc="89" baseline="-19841" dirty="0">
                <a:latin typeface="Cambria Math"/>
                <a:cs typeface="Cambria Math"/>
              </a:rPr>
              <a:t>𝜂</a:t>
            </a:r>
            <a:r>
              <a:rPr sz="2050" spc="60" dirty="0">
                <a:latin typeface="Cambria Math"/>
                <a:cs typeface="Cambria Math"/>
              </a:rPr>
              <a:t>0</a:t>
            </a:r>
            <a:endParaRPr sz="2050" dirty="0">
              <a:latin typeface="Cambria Math"/>
              <a:cs typeface="Cambria Math"/>
            </a:endParaRPr>
          </a:p>
        </p:txBody>
      </p:sp>
      <p:sp>
        <p:nvSpPr>
          <p:cNvPr id="7" name="object 7"/>
          <p:cNvSpPr txBox="1"/>
          <p:nvPr/>
        </p:nvSpPr>
        <p:spPr>
          <a:xfrm>
            <a:off x="320344" y="1860295"/>
            <a:ext cx="2583180" cy="452120"/>
          </a:xfrm>
          <a:prstGeom prst="rect">
            <a:avLst/>
          </a:prstGeom>
        </p:spPr>
        <p:txBody>
          <a:bodyPr vert="horz" wrap="square" lIns="0" tIns="12065" rIns="0" bIns="0" rtlCol="0">
            <a:spAutoFit/>
          </a:bodyPr>
          <a:lstStyle/>
          <a:p>
            <a:pPr marL="38100">
              <a:lnSpc>
                <a:spcPct val="100000"/>
              </a:lnSpc>
              <a:spcBef>
                <a:spcPts val="95"/>
              </a:spcBef>
              <a:tabLst>
                <a:tab pos="579120" algn="l"/>
                <a:tab pos="1504315" algn="l"/>
              </a:tabLst>
            </a:pPr>
            <a:r>
              <a:rPr sz="2800" spc="-5" dirty="0">
                <a:latin typeface="Cambria Math"/>
                <a:cs typeface="Cambria Math"/>
              </a:rPr>
              <a:t>𝑤	←</a:t>
            </a:r>
            <a:r>
              <a:rPr sz="2800" spc="160" dirty="0">
                <a:latin typeface="Cambria Math"/>
                <a:cs typeface="Cambria Math"/>
              </a:rPr>
              <a:t> </a:t>
            </a:r>
            <a:r>
              <a:rPr sz="2800" spc="-5" dirty="0">
                <a:latin typeface="Cambria Math"/>
                <a:cs typeface="Cambria Math"/>
              </a:rPr>
              <a:t>𝑤	−</a:t>
            </a:r>
            <a:r>
              <a:rPr sz="2800" spc="-30" dirty="0">
                <a:latin typeface="Cambria Math"/>
                <a:cs typeface="Cambria Math"/>
              </a:rPr>
              <a:t> </a:t>
            </a:r>
            <a:r>
              <a:rPr sz="4200" spc="150" baseline="-36706" dirty="0">
                <a:latin typeface="Cambria Math"/>
                <a:cs typeface="Cambria Math"/>
              </a:rPr>
              <a:t>𝜎</a:t>
            </a:r>
            <a:r>
              <a:rPr sz="3075" spc="150" baseline="-28455" dirty="0">
                <a:latin typeface="Cambria Math"/>
                <a:cs typeface="Cambria Math"/>
              </a:rPr>
              <a:t>0 </a:t>
            </a:r>
            <a:r>
              <a:rPr sz="2800" spc="-5" dirty="0">
                <a:latin typeface="Cambria Math"/>
                <a:cs typeface="Cambria Math"/>
              </a:rPr>
              <a:t>𝑔</a:t>
            </a:r>
            <a:endParaRPr sz="2800" dirty="0">
              <a:latin typeface="Cambria Math"/>
              <a:cs typeface="Cambria Math"/>
            </a:endParaRPr>
          </a:p>
        </p:txBody>
      </p:sp>
      <p:sp>
        <p:nvSpPr>
          <p:cNvPr id="8" name="object 8"/>
          <p:cNvSpPr txBox="1"/>
          <p:nvPr/>
        </p:nvSpPr>
        <p:spPr>
          <a:xfrm>
            <a:off x="2833497" y="1826767"/>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0</a:t>
            </a:r>
            <a:endParaRPr sz="2050">
              <a:latin typeface="Cambria Math"/>
              <a:cs typeface="Cambria Math"/>
            </a:endParaRPr>
          </a:p>
        </p:txBody>
      </p:sp>
      <p:sp>
        <p:nvSpPr>
          <p:cNvPr id="9" name="object 9"/>
          <p:cNvSpPr txBox="1"/>
          <p:nvPr/>
        </p:nvSpPr>
        <p:spPr>
          <a:xfrm>
            <a:off x="1731367" y="4827523"/>
            <a:ext cx="441959" cy="619125"/>
          </a:xfrm>
          <a:prstGeom prst="rect">
            <a:avLst/>
          </a:prstGeom>
        </p:spPr>
        <p:txBody>
          <a:bodyPr vert="vert" wrap="square" lIns="0" tIns="0" rIns="0" bIns="0" rtlCol="0">
            <a:spAutoFit/>
          </a:bodyPr>
          <a:lstStyle/>
          <a:p>
            <a:pPr marL="12700">
              <a:lnSpc>
                <a:spcPts val="3315"/>
              </a:lnSpc>
            </a:pPr>
            <a:r>
              <a:rPr sz="2800" dirty="0">
                <a:latin typeface="Cambria Math"/>
                <a:cs typeface="Cambria Math"/>
              </a:rPr>
              <a:t>…</a:t>
            </a:r>
            <a:r>
              <a:rPr sz="2800" spc="-155" dirty="0">
                <a:latin typeface="Cambria Math"/>
                <a:cs typeface="Cambria Math"/>
              </a:rPr>
              <a:t> </a:t>
            </a:r>
            <a:r>
              <a:rPr sz="2800" dirty="0">
                <a:latin typeface="Cambria Math"/>
                <a:cs typeface="Cambria Math"/>
              </a:rPr>
              <a:t>…</a:t>
            </a:r>
            <a:endParaRPr sz="2800">
              <a:latin typeface="Cambria Math"/>
              <a:cs typeface="Cambria Math"/>
            </a:endParaRPr>
          </a:p>
        </p:txBody>
      </p:sp>
      <p:sp>
        <p:nvSpPr>
          <p:cNvPr id="10" name="object 10"/>
          <p:cNvSpPr txBox="1"/>
          <p:nvPr/>
        </p:nvSpPr>
        <p:spPr>
          <a:xfrm>
            <a:off x="629513" y="2810636"/>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11" name="object 11"/>
          <p:cNvSpPr txBox="1"/>
          <p:nvPr/>
        </p:nvSpPr>
        <p:spPr>
          <a:xfrm>
            <a:off x="1566799" y="2810636"/>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12" name="object 12"/>
          <p:cNvSpPr/>
          <p:nvPr/>
        </p:nvSpPr>
        <p:spPr>
          <a:xfrm>
            <a:off x="2169032" y="3098292"/>
            <a:ext cx="387350" cy="22860"/>
          </a:xfrm>
          <a:custGeom>
            <a:avLst/>
            <a:gdLst/>
            <a:ahLst/>
            <a:cxnLst/>
            <a:rect l="l" t="t" r="r" b="b"/>
            <a:pathLst>
              <a:path w="387350" h="22860">
                <a:moveTo>
                  <a:pt x="387095" y="0"/>
                </a:moveTo>
                <a:lnTo>
                  <a:pt x="0" y="0"/>
                </a:lnTo>
                <a:lnTo>
                  <a:pt x="0" y="22860"/>
                </a:lnTo>
                <a:lnTo>
                  <a:pt x="387095" y="22860"/>
                </a:lnTo>
                <a:lnTo>
                  <a:pt x="387095" y="0"/>
                </a:lnTo>
                <a:close/>
              </a:path>
            </a:pathLst>
          </a:custGeom>
          <a:solidFill>
            <a:srgbClr val="000000"/>
          </a:solidFill>
        </p:spPr>
        <p:txBody>
          <a:bodyPr wrap="square" lIns="0" tIns="0" rIns="0" bIns="0" rtlCol="0"/>
          <a:lstStyle/>
          <a:p>
            <a:endParaRPr/>
          </a:p>
        </p:txBody>
      </p:sp>
      <p:sp>
        <p:nvSpPr>
          <p:cNvPr id="13" name="object 13"/>
          <p:cNvSpPr txBox="1"/>
          <p:nvPr/>
        </p:nvSpPr>
        <p:spPr>
          <a:xfrm>
            <a:off x="2147951" y="2445842"/>
            <a:ext cx="415290" cy="452120"/>
          </a:xfrm>
          <a:prstGeom prst="rect">
            <a:avLst/>
          </a:prstGeom>
        </p:spPr>
        <p:txBody>
          <a:bodyPr vert="horz" wrap="square" lIns="0" tIns="12065" rIns="0" bIns="0" rtlCol="0">
            <a:spAutoFit/>
          </a:bodyPr>
          <a:lstStyle/>
          <a:p>
            <a:pPr marL="38100">
              <a:lnSpc>
                <a:spcPct val="100000"/>
              </a:lnSpc>
              <a:spcBef>
                <a:spcPts val="95"/>
              </a:spcBef>
            </a:pPr>
            <a:r>
              <a:rPr sz="4200" spc="44" baseline="-19841" dirty="0">
                <a:latin typeface="Cambria Math"/>
                <a:cs typeface="Cambria Math"/>
              </a:rPr>
              <a:t>𝜂</a:t>
            </a:r>
            <a:r>
              <a:rPr sz="2050" spc="30" dirty="0">
                <a:latin typeface="Cambria Math"/>
                <a:cs typeface="Cambria Math"/>
              </a:rPr>
              <a:t>1</a:t>
            </a:r>
            <a:endParaRPr sz="2050">
              <a:latin typeface="Cambria Math"/>
              <a:cs typeface="Cambria Math"/>
            </a:endParaRPr>
          </a:p>
        </p:txBody>
      </p:sp>
      <p:sp>
        <p:nvSpPr>
          <p:cNvPr id="14" name="object 14"/>
          <p:cNvSpPr txBox="1"/>
          <p:nvPr/>
        </p:nvSpPr>
        <p:spPr>
          <a:xfrm>
            <a:off x="320344" y="2844164"/>
            <a:ext cx="2575560" cy="452120"/>
          </a:xfrm>
          <a:prstGeom prst="rect">
            <a:avLst/>
          </a:prstGeom>
        </p:spPr>
        <p:txBody>
          <a:bodyPr vert="horz" wrap="square" lIns="0" tIns="12065" rIns="0" bIns="0" rtlCol="0">
            <a:spAutoFit/>
          </a:bodyPr>
          <a:lstStyle/>
          <a:p>
            <a:pPr marL="38100">
              <a:lnSpc>
                <a:spcPct val="100000"/>
              </a:lnSpc>
              <a:spcBef>
                <a:spcPts val="95"/>
              </a:spcBef>
              <a:tabLst>
                <a:tab pos="586740" algn="l"/>
                <a:tab pos="1504315" algn="l"/>
              </a:tabLst>
            </a:pPr>
            <a:r>
              <a:rPr sz="2800" spc="-5" dirty="0">
                <a:latin typeface="Cambria Math"/>
                <a:cs typeface="Cambria Math"/>
              </a:rPr>
              <a:t>𝑤	←</a:t>
            </a:r>
            <a:r>
              <a:rPr sz="2800" spc="160" dirty="0">
                <a:latin typeface="Cambria Math"/>
                <a:cs typeface="Cambria Math"/>
              </a:rPr>
              <a:t> </a:t>
            </a:r>
            <a:r>
              <a:rPr sz="2800" spc="-5" dirty="0">
                <a:latin typeface="Cambria Math"/>
                <a:cs typeface="Cambria Math"/>
              </a:rPr>
              <a:t>𝑤	−</a:t>
            </a:r>
            <a:r>
              <a:rPr sz="2800" spc="-30" dirty="0">
                <a:latin typeface="Cambria Math"/>
                <a:cs typeface="Cambria Math"/>
              </a:rPr>
              <a:t> </a:t>
            </a:r>
            <a:r>
              <a:rPr sz="4200" spc="104" baseline="-36706" dirty="0">
                <a:latin typeface="Cambria Math"/>
                <a:cs typeface="Cambria Math"/>
              </a:rPr>
              <a:t>𝜎</a:t>
            </a:r>
            <a:r>
              <a:rPr sz="3075" spc="104" baseline="-28455" dirty="0">
                <a:latin typeface="Cambria Math"/>
                <a:cs typeface="Cambria Math"/>
              </a:rPr>
              <a:t>1</a:t>
            </a:r>
            <a:r>
              <a:rPr sz="3075" spc="150" baseline="-28455" dirty="0">
                <a:latin typeface="Cambria Math"/>
                <a:cs typeface="Cambria Math"/>
              </a:rPr>
              <a:t> </a:t>
            </a:r>
            <a:r>
              <a:rPr sz="2800" spc="-5" dirty="0">
                <a:latin typeface="Cambria Math"/>
                <a:cs typeface="Cambria Math"/>
              </a:rPr>
              <a:t>𝑔</a:t>
            </a:r>
            <a:endParaRPr sz="2800">
              <a:latin typeface="Cambria Math"/>
              <a:cs typeface="Cambria Math"/>
            </a:endParaRPr>
          </a:p>
        </p:txBody>
      </p:sp>
      <p:sp>
        <p:nvSpPr>
          <p:cNvPr id="15" name="object 15"/>
          <p:cNvSpPr txBox="1"/>
          <p:nvPr/>
        </p:nvSpPr>
        <p:spPr>
          <a:xfrm>
            <a:off x="2818257" y="2810636"/>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16" name="object 16"/>
          <p:cNvSpPr txBox="1"/>
          <p:nvPr/>
        </p:nvSpPr>
        <p:spPr>
          <a:xfrm>
            <a:off x="669747" y="5711139"/>
            <a:ext cx="485140" cy="336550"/>
          </a:xfrm>
          <a:prstGeom prst="rect">
            <a:avLst/>
          </a:prstGeom>
        </p:spPr>
        <p:txBody>
          <a:bodyPr vert="horz" wrap="square" lIns="0" tIns="11430" rIns="0" bIns="0" rtlCol="0">
            <a:spAutoFit/>
          </a:bodyPr>
          <a:lstStyle/>
          <a:p>
            <a:pPr marL="12700">
              <a:lnSpc>
                <a:spcPct val="100000"/>
              </a:lnSpc>
              <a:spcBef>
                <a:spcPts val="90"/>
              </a:spcBef>
            </a:pPr>
            <a:r>
              <a:rPr sz="2050" spc="275" dirty="0">
                <a:latin typeface="Cambria Math"/>
                <a:cs typeface="Cambria Math"/>
              </a:rPr>
              <a:t>𝑡</a:t>
            </a:r>
            <a:r>
              <a:rPr sz="2050" spc="-50" dirty="0">
                <a:latin typeface="Cambria Math"/>
                <a:cs typeface="Cambria Math"/>
              </a:rPr>
              <a:t>+</a:t>
            </a:r>
            <a:r>
              <a:rPr sz="2050" spc="45" dirty="0">
                <a:latin typeface="Cambria Math"/>
                <a:cs typeface="Cambria Math"/>
              </a:rPr>
              <a:t>1</a:t>
            </a:r>
            <a:endParaRPr sz="2050">
              <a:latin typeface="Cambria Math"/>
              <a:cs typeface="Cambria Math"/>
            </a:endParaRPr>
          </a:p>
        </p:txBody>
      </p:sp>
      <p:sp>
        <p:nvSpPr>
          <p:cNvPr id="17" name="object 17"/>
          <p:cNvSpPr txBox="1"/>
          <p:nvPr/>
        </p:nvSpPr>
        <p:spPr>
          <a:xfrm>
            <a:off x="1924304" y="5711139"/>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18" name="object 18"/>
          <p:cNvSpPr txBox="1"/>
          <p:nvPr/>
        </p:nvSpPr>
        <p:spPr>
          <a:xfrm>
            <a:off x="386283" y="5744667"/>
            <a:ext cx="2045335" cy="452120"/>
          </a:xfrm>
          <a:prstGeom prst="rect">
            <a:avLst/>
          </a:prstGeom>
        </p:spPr>
        <p:txBody>
          <a:bodyPr vert="horz" wrap="square" lIns="0" tIns="12065" rIns="0" bIns="0" rtlCol="0">
            <a:spAutoFit/>
          </a:bodyPr>
          <a:lstStyle/>
          <a:p>
            <a:pPr marL="12700">
              <a:lnSpc>
                <a:spcPct val="100000"/>
              </a:lnSpc>
              <a:spcBef>
                <a:spcPts val="95"/>
              </a:spcBef>
              <a:tabLst>
                <a:tab pos="870585" algn="l"/>
                <a:tab pos="1766570" algn="l"/>
              </a:tabLst>
            </a:pPr>
            <a:r>
              <a:rPr sz="2800" spc="-5" dirty="0">
                <a:latin typeface="Cambria Math"/>
                <a:cs typeface="Cambria Math"/>
              </a:rPr>
              <a:t>𝑤	←</a:t>
            </a:r>
            <a:r>
              <a:rPr sz="2800" spc="160" dirty="0">
                <a:latin typeface="Cambria Math"/>
                <a:cs typeface="Cambria Math"/>
              </a:rPr>
              <a:t> </a:t>
            </a:r>
            <a:r>
              <a:rPr sz="2800" spc="-5" dirty="0">
                <a:latin typeface="Cambria Math"/>
                <a:cs typeface="Cambria Math"/>
              </a:rPr>
              <a:t>𝑤</a:t>
            </a:r>
            <a:r>
              <a:rPr sz="28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19" name="object 19"/>
          <p:cNvSpPr/>
          <p:nvPr/>
        </p:nvSpPr>
        <p:spPr>
          <a:xfrm>
            <a:off x="2496057" y="5998248"/>
            <a:ext cx="356870" cy="22860"/>
          </a:xfrm>
          <a:custGeom>
            <a:avLst/>
            <a:gdLst/>
            <a:ahLst/>
            <a:cxnLst/>
            <a:rect l="l" t="t" r="r" b="b"/>
            <a:pathLst>
              <a:path w="356869" h="22860">
                <a:moveTo>
                  <a:pt x="356616" y="0"/>
                </a:moveTo>
                <a:lnTo>
                  <a:pt x="0" y="0"/>
                </a:lnTo>
                <a:lnTo>
                  <a:pt x="0" y="22859"/>
                </a:lnTo>
                <a:lnTo>
                  <a:pt x="356616" y="22859"/>
                </a:lnTo>
                <a:lnTo>
                  <a:pt x="356616" y="0"/>
                </a:lnTo>
                <a:close/>
              </a:path>
            </a:pathLst>
          </a:custGeom>
          <a:solidFill>
            <a:srgbClr val="000000"/>
          </a:solidFill>
        </p:spPr>
        <p:txBody>
          <a:bodyPr wrap="square" lIns="0" tIns="0" rIns="0" bIns="0" rtlCol="0"/>
          <a:lstStyle/>
          <a:p>
            <a:endParaRPr/>
          </a:p>
        </p:txBody>
      </p:sp>
      <p:sp>
        <p:nvSpPr>
          <p:cNvPr id="20" name="object 20"/>
          <p:cNvSpPr txBox="1"/>
          <p:nvPr/>
        </p:nvSpPr>
        <p:spPr>
          <a:xfrm>
            <a:off x="2471927" y="5346903"/>
            <a:ext cx="387350" cy="452120"/>
          </a:xfrm>
          <a:prstGeom prst="rect">
            <a:avLst/>
          </a:prstGeom>
        </p:spPr>
        <p:txBody>
          <a:bodyPr vert="horz" wrap="square" lIns="0" tIns="12065" rIns="0" bIns="0" rtlCol="0">
            <a:spAutoFit/>
          </a:bodyPr>
          <a:lstStyle/>
          <a:p>
            <a:pPr marL="38100">
              <a:lnSpc>
                <a:spcPct val="100000"/>
              </a:lnSpc>
              <a:spcBef>
                <a:spcPts val="95"/>
              </a:spcBef>
            </a:pPr>
            <a:r>
              <a:rPr sz="4200" spc="120" baseline="-19841" dirty="0">
                <a:latin typeface="Cambria Math"/>
                <a:cs typeface="Cambria Math"/>
              </a:rPr>
              <a:t>𝜂</a:t>
            </a:r>
            <a:r>
              <a:rPr sz="2050" spc="80" dirty="0">
                <a:latin typeface="Cambria Math"/>
                <a:cs typeface="Cambria Math"/>
              </a:rPr>
              <a:t>𝑡</a:t>
            </a:r>
            <a:endParaRPr sz="2050">
              <a:latin typeface="Cambria Math"/>
              <a:cs typeface="Cambria Math"/>
            </a:endParaRPr>
          </a:p>
        </p:txBody>
      </p:sp>
      <p:sp>
        <p:nvSpPr>
          <p:cNvPr id="21" name="object 21"/>
          <p:cNvSpPr txBox="1"/>
          <p:nvPr/>
        </p:nvSpPr>
        <p:spPr>
          <a:xfrm>
            <a:off x="2483611" y="5982411"/>
            <a:ext cx="23367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𝜎</a:t>
            </a:r>
            <a:endParaRPr sz="2800">
              <a:latin typeface="Cambria Math"/>
              <a:cs typeface="Cambria Math"/>
            </a:endParaRPr>
          </a:p>
        </p:txBody>
      </p:sp>
      <p:sp>
        <p:nvSpPr>
          <p:cNvPr id="22" name="object 22"/>
          <p:cNvSpPr txBox="1"/>
          <p:nvPr/>
        </p:nvSpPr>
        <p:spPr>
          <a:xfrm>
            <a:off x="2704845" y="5971743"/>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23" name="object 23"/>
          <p:cNvSpPr txBox="1"/>
          <p:nvPr/>
        </p:nvSpPr>
        <p:spPr>
          <a:xfrm>
            <a:off x="2901442" y="5744667"/>
            <a:ext cx="24320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𝑔</a:t>
            </a:r>
            <a:endParaRPr sz="2800">
              <a:latin typeface="Cambria Math"/>
              <a:cs typeface="Cambria Math"/>
            </a:endParaRPr>
          </a:p>
        </p:txBody>
      </p:sp>
      <p:sp>
        <p:nvSpPr>
          <p:cNvPr id="24" name="object 24"/>
          <p:cNvSpPr txBox="1"/>
          <p:nvPr/>
        </p:nvSpPr>
        <p:spPr>
          <a:xfrm>
            <a:off x="3125470" y="5711139"/>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25" name="object 25"/>
          <p:cNvSpPr txBox="1"/>
          <p:nvPr/>
        </p:nvSpPr>
        <p:spPr>
          <a:xfrm>
            <a:off x="3793235" y="1794129"/>
            <a:ext cx="835660" cy="452120"/>
          </a:xfrm>
          <a:prstGeom prst="rect">
            <a:avLst/>
          </a:prstGeom>
        </p:spPr>
        <p:txBody>
          <a:bodyPr vert="horz" wrap="square" lIns="0" tIns="12065" rIns="0" bIns="0" rtlCol="0">
            <a:spAutoFit/>
          </a:bodyPr>
          <a:lstStyle/>
          <a:p>
            <a:pPr marL="38100">
              <a:lnSpc>
                <a:spcPct val="100000"/>
              </a:lnSpc>
              <a:spcBef>
                <a:spcPts val="95"/>
              </a:spcBef>
            </a:pPr>
            <a:r>
              <a:rPr sz="2800" spc="100" dirty="0">
                <a:latin typeface="Cambria Math"/>
                <a:cs typeface="Cambria Math"/>
              </a:rPr>
              <a:t>𝜎</a:t>
            </a:r>
            <a:r>
              <a:rPr sz="3075" spc="150" baseline="27100" dirty="0">
                <a:latin typeface="Cambria Math"/>
                <a:cs typeface="Cambria Math"/>
              </a:rPr>
              <a:t>0</a:t>
            </a:r>
            <a:r>
              <a:rPr sz="3075" spc="569" baseline="271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26" name="object 26"/>
          <p:cNvSpPr/>
          <p:nvPr/>
        </p:nvSpPr>
        <p:spPr>
          <a:xfrm>
            <a:off x="4693158" y="1807209"/>
            <a:ext cx="1108075" cy="441325"/>
          </a:xfrm>
          <a:custGeom>
            <a:avLst/>
            <a:gdLst/>
            <a:ahLst/>
            <a:cxnLst/>
            <a:rect l="l" t="t" r="r" b="b"/>
            <a:pathLst>
              <a:path w="1108075" h="441325">
                <a:moveTo>
                  <a:pt x="399923" y="101854"/>
                </a:moveTo>
                <a:lnTo>
                  <a:pt x="395224" y="88519"/>
                </a:lnTo>
                <a:lnTo>
                  <a:pt x="371411" y="97129"/>
                </a:lnTo>
                <a:lnTo>
                  <a:pt x="350494" y="109588"/>
                </a:lnTo>
                <a:lnTo>
                  <a:pt x="317500" y="146177"/>
                </a:lnTo>
                <a:lnTo>
                  <a:pt x="297141" y="195033"/>
                </a:lnTo>
                <a:lnTo>
                  <a:pt x="290322" y="253111"/>
                </a:lnTo>
                <a:lnTo>
                  <a:pt x="292011" y="283311"/>
                </a:lnTo>
                <a:lnTo>
                  <a:pt x="305536" y="336740"/>
                </a:lnTo>
                <a:lnTo>
                  <a:pt x="332384" y="380098"/>
                </a:lnTo>
                <a:lnTo>
                  <a:pt x="371335" y="408863"/>
                </a:lnTo>
                <a:lnTo>
                  <a:pt x="395224" y="417449"/>
                </a:lnTo>
                <a:lnTo>
                  <a:pt x="399415" y="404114"/>
                </a:lnTo>
                <a:lnTo>
                  <a:pt x="380669" y="395808"/>
                </a:lnTo>
                <a:lnTo>
                  <a:pt x="364490" y="384238"/>
                </a:lnTo>
                <a:lnTo>
                  <a:pt x="339852" y="351409"/>
                </a:lnTo>
                <a:lnTo>
                  <a:pt x="325272" y="306666"/>
                </a:lnTo>
                <a:lnTo>
                  <a:pt x="320421" y="251333"/>
                </a:lnTo>
                <a:lnTo>
                  <a:pt x="321627" y="223266"/>
                </a:lnTo>
                <a:lnTo>
                  <a:pt x="331343" y="174574"/>
                </a:lnTo>
                <a:lnTo>
                  <a:pt x="350888" y="136169"/>
                </a:lnTo>
                <a:lnTo>
                  <a:pt x="380936" y="110121"/>
                </a:lnTo>
                <a:lnTo>
                  <a:pt x="399923" y="101854"/>
                </a:lnTo>
                <a:close/>
              </a:path>
              <a:path w="1108075" h="441325">
                <a:moveTo>
                  <a:pt x="911733" y="253111"/>
                </a:moveTo>
                <a:lnTo>
                  <a:pt x="904963" y="195033"/>
                </a:lnTo>
                <a:lnTo>
                  <a:pt x="884682" y="146177"/>
                </a:lnTo>
                <a:lnTo>
                  <a:pt x="851611" y="109588"/>
                </a:lnTo>
                <a:lnTo>
                  <a:pt x="806831" y="88519"/>
                </a:lnTo>
                <a:lnTo>
                  <a:pt x="802132" y="101854"/>
                </a:lnTo>
                <a:lnTo>
                  <a:pt x="821182" y="110121"/>
                </a:lnTo>
                <a:lnTo>
                  <a:pt x="837565" y="121564"/>
                </a:lnTo>
                <a:lnTo>
                  <a:pt x="862330" y="153924"/>
                </a:lnTo>
                <a:lnTo>
                  <a:pt x="876896" y="197675"/>
                </a:lnTo>
                <a:lnTo>
                  <a:pt x="881761" y="251333"/>
                </a:lnTo>
                <a:lnTo>
                  <a:pt x="880541" y="280314"/>
                </a:lnTo>
                <a:lnTo>
                  <a:pt x="870826" y="330365"/>
                </a:lnTo>
                <a:lnTo>
                  <a:pt x="851242" y="369443"/>
                </a:lnTo>
                <a:lnTo>
                  <a:pt x="821474" y="395808"/>
                </a:lnTo>
                <a:lnTo>
                  <a:pt x="802767" y="404114"/>
                </a:lnTo>
                <a:lnTo>
                  <a:pt x="806831" y="417449"/>
                </a:lnTo>
                <a:lnTo>
                  <a:pt x="851700" y="396405"/>
                </a:lnTo>
                <a:lnTo>
                  <a:pt x="884682" y="359918"/>
                </a:lnTo>
                <a:lnTo>
                  <a:pt x="904963" y="311188"/>
                </a:lnTo>
                <a:lnTo>
                  <a:pt x="910031" y="283311"/>
                </a:lnTo>
                <a:lnTo>
                  <a:pt x="911733" y="253111"/>
                </a:lnTo>
                <a:close/>
              </a:path>
              <a:path w="1108075" h="441325">
                <a:moveTo>
                  <a:pt x="1108075" y="762"/>
                </a:moveTo>
                <a:lnTo>
                  <a:pt x="270637" y="762"/>
                </a:lnTo>
                <a:lnTo>
                  <a:pt x="270637" y="0"/>
                </a:lnTo>
                <a:lnTo>
                  <a:pt x="222123" y="0"/>
                </a:lnTo>
                <a:lnTo>
                  <a:pt x="116967" y="394462"/>
                </a:lnTo>
                <a:lnTo>
                  <a:pt x="56896" y="260604"/>
                </a:lnTo>
                <a:lnTo>
                  <a:pt x="0" y="286639"/>
                </a:lnTo>
                <a:lnTo>
                  <a:pt x="5461" y="299593"/>
                </a:lnTo>
                <a:lnTo>
                  <a:pt x="34671" y="286639"/>
                </a:lnTo>
                <a:lnTo>
                  <a:pt x="106553" y="440944"/>
                </a:lnTo>
                <a:lnTo>
                  <a:pt x="123317" y="440944"/>
                </a:lnTo>
                <a:lnTo>
                  <a:pt x="235966" y="23114"/>
                </a:lnTo>
                <a:lnTo>
                  <a:pt x="257683" y="23114"/>
                </a:lnTo>
                <a:lnTo>
                  <a:pt x="257683" y="23622"/>
                </a:lnTo>
                <a:lnTo>
                  <a:pt x="1108075" y="23622"/>
                </a:lnTo>
                <a:lnTo>
                  <a:pt x="1108075" y="762"/>
                </a:lnTo>
                <a:close/>
              </a:path>
            </a:pathLst>
          </a:custGeom>
          <a:solidFill>
            <a:srgbClr val="000000"/>
          </a:solidFill>
        </p:spPr>
        <p:txBody>
          <a:bodyPr wrap="square" lIns="0" tIns="0" rIns="0" bIns="0" rtlCol="0"/>
          <a:lstStyle/>
          <a:p>
            <a:endParaRPr/>
          </a:p>
        </p:txBody>
      </p:sp>
      <p:sp>
        <p:nvSpPr>
          <p:cNvPr id="27" name="object 27"/>
          <p:cNvSpPr txBox="1"/>
          <p:nvPr/>
        </p:nvSpPr>
        <p:spPr>
          <a:xfrm>
            <a:off x="5062982" y="1687448"/>
            <a:ext cx="762635" cy="452120"/>
          </a:xfrm>
          <a:prstGeom prst="rect">
            <a:avLst/>
          </a:prstGeom>
        </p:spPr>
        <p:txBody>
          <a:bodyPr vert="horz" wrap="square" lIns="0" tIns="12065" rIns="0" bIns="0" rtlCol="0">
            <a:spAutoFit/>
          </a:bodyPr>
          <a:lstStyle/>
          <a:p>
            <a:pPr marL="38100">
              <a:lnSpc>
                <a:spcPct val="100000"/>
              </a:lnSpc>
              <a:spcBef>
                <a:spcPts val="95"/>
              </a:spcBef>
              <a:tabLst>
                <a:tab pos="574040" algn="l"/>
              </a:tabLst>
            </a:pPr>
            <a:r>
              <a:rPr sz="4200" spc="67" baseline="-16865" dirty="0">
                <a:latin typeface="Cambria Math"/>
                <a:cs typeface="Cambria Math"/>
              </a:rPr>
              <a:t>𝑔</a:t>
            </a:r>
            <a:r>
              <a:rPr sz="2050" spc="45" dirty="0">
                <a:latin typeface="Cambria Math"/>
                <a:cs typeface="Cambria Math"/>
              </a:rPr>
              <a:t>0	2</a:t>
            </a:r>
            <a:endParaRPr sz="2050">
              <a:latin typeface="Cambria Math"/>
              <a:cs typeface="Cambria Math"/>
            </a:endParaRPr>
          </a:p>
        </p:txBody>
      </p:sp>
      <p:sp>
        <p:nvSpPr>
          <p:cNvPr id="28" name="object 28"/>
          <p:cNvSpPr txBox="1"/>
          <p:nvPr/>
        </p:nvSpPr>
        <p:spPr>
          <a:xfrm>
            <a:off x="3781044" y="2737561"/>
            <a:ext cx="826769" cy="452120"/>
          </a:xfrm>
          <a:prstGeom prst="rect">
            <a:avLst/>
          </a:prstGeom>
        </p:spPr>
        <p:txBody>
          <a:bodyPr vert="horz" wrap="square" lIns="0" tIns="12065" rIns="0" bIns="0" rtlCol="0">
            <a:spAutoFit/>
          </a:bodyPr>
          <a:lstStyle/>
          <a:p>
            <a:pPr marL="38100">
              <a:lnSpc>
                <a:spcPct val="100000"/>
              </a:lnSpc>
              <a:spcBef>
                <a:spcPts val="95"/>
              </a:spcBef>
            </a:pPr>
            <a:r>
              <a:rPr sz="2800" spc="70" dirty="0">
                <a:latin typeface="Cambria Math"/>
                <a:cs typeface="Cambria Math"/>
              </a:rPr>
              <a:t>𝜎</a:t>
            </a:r>
            <a:r>
              <a:rPr sz="3075" spc="104" baseline="27100" dirty="0">
                <a:latin typeface="Cambria Math"/>
                <a:cs typeface="Cambria Math"/>
              </a:rPr>
              <a:t>1</a:t>
            </a:r>
            <a:r>
              <a:rPr sz="3075" spc="562" baseline="271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29" name="object 29"/>
          <p:cNvSpPr/>
          <p:nvPr/>
        </p:nvSpPr>
        <p:spPr>
          <a:xfrm>
            <a:off x="4673600" y="2355087"/>
            <a:ext cx="2885440" cy="1184910"/>
          </a:xfrm>
          <a:custGeom>
            <a:avLst/>
            <a:gdLst/>
            <a:ahLst/>
            <a:cxnLst/>
            <a:rect l="l" t="t" r="r" b="b"/>
            <a:pathLst>
              <a:path w="2885440" h="1184910">
                <a:moveTo>
                  <a:pt x="461772" y="637032"/>
                </a:moveTo>
                <a:lnTo>
                  <a:pt x="265176" y="637032"/>
                </a:lnTo>
                <a:lnTo>
                  <a:pt x="265176" y="659892"/>
                </a:lnTo>
                <a:lnTo>
                  <a:pt x="461772" y="659892"/>
                </a:lnTo>
                <a:lnTo>
                  <a:pt x="461772" y="637032"/>
                </a:lnTo>
                <a:close/>
              </a:path>
              <a:path w="2885440" h="1184910">
                <a:moveTo>
                  <a:pt x="2884932" y="0"/>
                </a:moveTo>
                <a:lnTo>
                  <a:pt x="265176" y="0"/>
                </a:lnTo>
                <a:lnTo>
                  <a:pt x="265176" y="762"/>
                </a:lnTo>
                <a:lnTo>
                  <a:pt x="224282" y="762"/>
                </a:lnTo>
                <a:lnTo>
                  <a:pt x="150876" y="1116711"/>
                </a:lnTo>
                <a:lnTo>
                  <a:pt x="62357" y="953008"/>
                </a:lnTo>
                <a:lnTo>
                  <a:pt x="0" y="986155"/>
                </a:lnTo>
                <a:lnTo>
                  <a:pt x="6731" y="998474"/>
                </a:lnTo>
                <a:lnTo>
                  <a:pt x="39497" y="980948"/>
                </a:lnTo>
                <a:lnTo>
                  <a:pt x="150114" y="1184668"/>
                </a:lnTo>
                <a:lnTo>
                  <a:pt x="166243" y="1184668"/>
                </a:lnTo>
                <a:lnTo>
                  <a:pt x="243713" y="23876"/>
                </a:lnTo>
                <a:lnTo>
                  <a:pt x="278384" y="23876"/>
                </a:lnTo>
                <a:lnTo>
                  <a:pt x="278384" y="22860"/>
                </a:lnTo>
                <a:lnTo>
                  <a:pt x="2884932" y="22860"/>
                </a:lnTo>
                <a:lnTo>
                  <a:pt x="2884932" y="0"/>
                </a:lnTo>
                <a:close/>
              </a:path>
            </a:pathLst>
          </a:custGeom>
          <a:solidFill>
            <a:srgbClr val="000000"/>
          </a:solidFill>
        </p:spPr>
        <p:txBody>
          <a:bodyPr wrap="square" lIns="0" tIns="0" rIns="0" bIns="0" rtlCol="0"/>
          <a:lstStyle/>
          <a:p>
            <a:endParaRPr/>
          </a:p>
        </p:txBody>
      </p:sp>
      <p:sp>
        <p:nvSpPr>
          <p:cNvPr id="30" name="object 30"/>
          <p:cNvSpPr txBox="1"/>
          <p:nvPr/>
        </p:nvSpPr>
        <p:spPr>
          <a:xfrm>
            <a:off x="4926838" y="2390157"/>
            <a:ext cx="222250" cy="1037590"/>
          </a:xfrm>
          <a:prstGeom prst="rect">
            <a:avLst/>
          </a:prstGeom>
        </p:spPr>
        <p:txBody>
          <a:bodyPr vert="horz" wrap="square" lIns="0" tIns="91440" rIns="0" bIns="0" rtlCol="0">
            <a:spAutoFit/>
          </a:bodyPr>
          <a:lstStyle/>
          <a:p>
            <a:pPr marL="12700">
              <a:lnSpc>
                <a:spcPct val="100000"/>
              </a:lnSpc>
              <a:spcBef>
                <a:spcPts val="720"/>
              </a:spcBef>
            </a:pPr>
            <a:r>
              <a:rPr sz="2800" spc="-5" dirty="0">
                <a:latin typeface="Cambria Math"/>
                <a:cs typeface="Cambria Math"/>
              </a:rPr>
              <a:t>1</a:t>
            </a:r>
            <a:endParaRPr sz="2800">
              <a:latin typeface="Cambria Math"/>
              <a:cs typeface="Cambria Math"/>
            </a:endParaRPr>
          </a:p>
          <a:p>
            <a:pPr marL="12700">
              <a:lnSpc>
                <a:spcPct val="100000"/>
              </a:lnSpc>
              <a:spcBef>
                <a:spcPts val="625"/>
              </a:spcBef>
            </a:pPr>
            <a:r>
              <a:rPr sz="2800" spc="-5" dirty="0">
                <a:latin typeface="Cambria Math"/>
                <a:cs typeface="Cambria Math"/>
              </a:rPr>
              <a:t>2</a:t>
            </a:r>
            <a:endParaRPr sz="2800">
              <a:latin typeface="Cambria Math"/>
              <a:cs typeface="Cambria Math"/>
            </a:endParaRPr>
          </a:p>
        </p:txBody>
      </p:sp>
      <p:sp>
        <p:nvSpPr>
          <p:cNvPr id="31" name="object 31"/>
          <p:cNvSpPr/>
          <p:nvPr/>
        </p:nvSpPr>
        <p:spPr>
          <a:xfrm>
            <a:off x="5234305" y="2838449"/>
            <a:ext cx="2286000" cy="330200"/>
          </a:xfrm>
          <a:custGeom>
            <a:avLst/>
            <a:gdLst/>
            <a:ahLst/>
            <a:cxnLst/>
            <a:rect l="l" t="t" r="r" b="b"/>
            <a:pathLst>
              <a:path w="2286000" h="330200">
                <a:moveTo>
                  <a:pt x="77343" y="0"/>
                </a:moveTo>
                <a:lnTo>
                  <a:pt x="0" y="0"/>
                </a:lnTo>
                <a:lnTo>
                  <a:pt x="0" y="13970"/>
                </a:lnTo>
                <a:lnTo>
                  <a:pt x="0" y="317500"/>
                </a:lnTo>
                <a:lnTo>
                  <a:pt x="0" y="330200"/>
                </a:lnTo>
                <a:lnTo>
                  <a:pt x="77343" y="330200"/>
                </a:lnTo>
                <a:lnTo>
                  <a:pt x="77343" y="317500"/>
                </a:lnTo>
                <a:lnTo>
                  <a:pt x="28829" y="317500"/>
                </a:lnTo>
                <a:lnTo>
                  <a:pt x="28829" y="13970"/>
                </a:lnTo>
                <a:lnTo>
                  <a:pt x="77343" y="13970"/>
                </a:lnTo>
                <a:lnTo>
                  <a:pt x="77343" y="0"/>
                </a:lnTo>
                <a:close/>
              </a:path>
              <a:path w="2286000" h="330200">
                <a:moveTo>
                  <a:pt x="226314" y="14097"/>
                </a:moveTo>
                <a:lnTo>
                  <a:pt x="221615" y="762"/>
                </a:lnTo>
                <a:lnTo>
                  <a:pt x="197751" y="9372"/>
                </a:lnTo>
                <a:lnTo>
                  <a:pt x="176822" y="21831"/>
                </a:lnTo>
                <a:lnTo>
                  <a:pt x="143764" y="58420"/>
                </a:lnTo>
                <a:lnTo>
                  <a:pt x="123469" y="107251"/>
                </a:lnTo>
                <a:lnTo>
                  <a:pt x="116713" y="165227"/>
                </a:lnTo>
                <a:lnTo>
                  <a:pt x="118402" y="195478"/>
                </a:lnTo>
                <a:lnTo>
                  <a:pt x="131927" y="248920"/>
                </a:lnTo>
                <a:lnTo>
                  <a:pt x="158762" y="292315"/>
                </a:lnTo>
                <a:lnTo>
                  <a:pt x="197675" y="321043"/>
                </a:lnTo>
                <a:lnTo>
                  <a:pt x="221615" y="329692"/>
                </a:lnTo>
                <a:lnTo>
                  <a:pt x="225679" y="316230"/>
                </a:lnTo>
                <a:lnTo>
                  <a:pt x="206959" y="307949"/>
                </a:lnTo>
                <a:lnTo>
                  <a:pt x="190817" y="296405"/>
                </a:lnTo>
                <a:lnTo>
                  <a:pt x="166243" y="263525"/>
                </a:lnTo>
                <a:lnTo>
                  <a:pt x="151549" y="218884"/>
                </a:lnTo>
                <a:lnTo>
                  <a:pt x="146685" y="163576"/>
                </a:lnTo>
                <a:lnTo>
                  <a:pt x="147891" y="135509"/>
                </a:lnTo>
                <a:lnTo>
                  <a:pt x="157657" y="86817"/>
                </a:lnTo>
                <a:lnTo>
                  <a:pt x="177279" y="48412"/>
                </a:lnTo>
                <a:lnTo>
                  <a:pt x="207327" y="22364"/>
                </a:lnTo>
                <a:lnTo>
                  <a:pt x="226314" y="14097"/>
                </a:lnTo>
                <a:close/>
              </a:path>
              <a:path w="2286000" h="330200">
                <a:moveTo>
                  <a:pt x="738124" y="165227"/>
                </a:moveTo>
                <a:lnTo>
                  <a:pt x="731291" y="107264"/>
                </a:lnTo>
                <a:lnTo>
                  <a:pt x="710946" y="58420"/>
                </a:lnTo>
                <a:lnTo>
                  <a:pt x="677938" y="21831"/>
                </a:lnTo>
                <a:lnTo>
                  <a:pt x="633222" y="762"/>
                </a:lnTo>
                <a:lnTo>
                  <a:pt x="628523" y="14097"/>
                </a:lnTo>
                <a:lnTo>
                  <a:pt x="647573" y="22364"/>
                </a:lnTo>
                <a:lnTo>
                  <a:pt x="663956" y="33807"/>
                </a:lnTo>
                <a:lnTo>
                  <a:pt x="688721" y="66167"/>
                </a:lnTo>
                <a:lnTo>
                  <a:pt x="703287" y="109918"/>
                </a:lnTo>
                <a:lnTo>
                  <a:pt x="708152" y="163576"/>
                </a:lnTo>
                <a:lnTo>
                  <a:pt x="706907" y="192557"/>
                </a:lnTo>
                <a:lnTo>
                  <a:pt x="697103" y="242557"/>
                </a:lnTo>
                <a:lnTo>
                  <a:pt x="677570" y="281609"/>
                </a:lnTo>
                <a:lnTo>
                  <a:pt x="647763" y="307949"/>
                </a:lnTo>
                <a:lnTo>
                  <a:pt x="629031" y="316230"/>
                </a:lnTo>
                <a:lnTo>
                  <a:pt x="633222" y="329692"/>
                </a:lnTo>
                <a:lnTo>
                  <a:pt x="678053" y="308597"/>
                </a:lnTo>
                <a:lnTo>
                  <a:pt x="711073" y="272161"/>
                </a:lnTo>
                <a:lnTo>
                  <a:pt x="731354" y="223367"/>
                </a:lnTo>
                <a:lnTo>
                  <a:pt x="736422" y="195478"/>
                </a:lnTo>
                <a:lnTo>
                  <a:pt x="738124" y="165227"/>
                </a:lnTo>
                <a:close/>
              </a:path>
              <a:path w="2286000" h="330200">
                <a:moveTo>
                  <a:pt x="1498854" y="14097"/>
                </a:moveTo>
                <a:lnTo>
                  <a:pt x="1494155" y="762"/>
                </a:lnTo>
                <a:lnTo>
                  <a:pt x="1470291" y="9372"/>
                </a:lnTo>
                <a:lnTo>
                  <a:pt x="1449362" y="21831"/>
                </a:lnTo>
                <a:lnTo>
                  <a:pt x="1416291" y="58420"/>
                </a:lnTo>
                <a:lnTo>
                  <a:pt x="1396009" y="107251"/>
                </a:lnTo>
                <a:lnTo>
                  <a:pt x="1389240" y="165227"/>
                </a:lnTo>
                <a:lnTo>
                  <a:pt x="1390942" y="195478"/>
                </a:lnTo>
                <a:lnTo>
                  <a:pt x="1404467" y="248920"/>
                </a:lnTo>
                <a:lnTo>
                  <a:pt x="1431302" y="292315"/>
                </a:lnTo>
                <a:lnTo>
                  <a:pt x="1470215" y="321043"/>
                </a:lnTo>
                <a:lnTo>
                  <a:pt x="1494155" y="329692"/>
                </a:lnTo>
                <a:lnTo>
                  <a:pt x="1498219" y="316230"/>
                </a:lnTo>
                <a:lnTo>
                  <a:pt x="1479499" y="307949"/>
                </a:lnTo>
                <a:lnTo>
                  <a:pt x="1463357" y="296405"/>
                </a:lnTo>
                <a:lnTo>
                  <a:pt x="1438783" y="263525"/>
                </a:lnTo>
                <a:lnTo>
                  <a:pt x="1424089" y="218884"/>
                </a:lnTo>
                <a:lnTo>
                  <a:pt x="1419225" y="163576"/>
                </a:lnTo>
                <a:lnTo>
                  <a:pt x="1420431" y="135509"/>
                </a:lnTo>
                <a:lnTo>
                  <a:pt x="1430197" y="86817"/>
                </a:lnTo>
                <a:lnTo>
                  <a:pt x="1449819" y="48412"/>
                </a:lnTo>
                <a:lnTo>
                  <a:pt x="1479867" y="22364"/>
                </a:lnTo>
                <a:lnTo>
                  <a:pt x="1498854" y="14097"/>
                </a:lnTo>
                <a:close/>
              </a:path>
              <a:path w="2286000" h="330200">
                <a:moveTo>
                  <a:pt x="2004568" y="165227"/>
                </a:moveTo>
                <a:lnTo>
                  <a:pt x="1997735" y="107264"/>
                </a:lnTo>
                <a:lnTo>
                  <a:pt x="1977390" y="58420"/>
                </a:lnTo>
                <a:lnTo>
                  <a:pt x="1944382" y="21831"/>
                </a:lnTo>
                <a:lnTo>
                  <a:pt x="1899666" y="762"/>
                </a:lnTo>
                <a:lnTo>
                  <a:pt x="1894967" y="14097"/>
                </a:lnTo>
                <a:lnTo>
                  <a:pt x="1914017" y="22364"/>
                </a:lnTo>
                <a:lnTo>
                  <a:pt x="1930400" y="33807"/>
                </a:lnTo>
                <a:lnTo>
                  <a:pt x="1955165" y="66167"/>
                </a:lnTo>
                <a:lnTo>
                  <a:pt x="1969731" y="109918"/>
                </a:lnTo>
                <a:lnTo>
                  <a:pt x="1974596" y="163576"/>
                </a:lnTo>
                <a:lnTo>
                  <a:pt x="1973351" y="192557"/>
                </a:lnTo>
                <a:lnTo>
                  <a:pt x="1963547" y="242557"/>
                </a:lnTo>
                <a:lnTo>
                  <a:pt x="1944014" y="281609"/>
                </a:lnTo>
                <a:lnTo>
                  <a:pt x="1914207" y="307949"/>
                </a:lnTo>
                <a:lnTo>
                  <a:pt x="1895475" y="316230"/>
                </a:lnTo>
                <a:lnTo>
                  <a:pt x="1899666" y="329692"/>
                </a:lnTo>
                <a:lnTo>
                  <a:pt x="1944497" y="308597"/>
                </a:lnTo>
                <a:lnTo>
                  <a:pt x="1977517" y="272161"/>
                </a:lnTo>
                <a:lnTo>
                  <a:pt x="1997798" y="223367"/>
                </a:lnTo>
                <a:lnTo>
                  <a:pt x="2002866" y="195478"/>
                </a:lnTo>
                <a:lnTo>
                  <a:pt x="2004568" y="165227"/>
                </a:lnTo>
                <a:close/>
              </a:path>
              <a:path w="2286000" h="330200">
                <a:moveTo>
                  <a:pt x="2285619" y="0"/>
                </a:moveTo>
                <a:lnTo>
                  <a:pt x="2208276" y="0"/>
                </a:lnTo>
                <a:lnTo>
                  <a:pt x="2208276" y="13970"/>
                </a:lnTo>
                <a:lnTo>
                  <a:pt x="2256790" y="13970"/>
                </a:lnTo>
                <a:lnTo>
                  <a:pt x="2256790" y="317500"/>
                </a:lnTo>
                <a:lnTo>
                  <a:pt x="2208276" y="317500"/>
                </a:lnTo>
                <a:lnTo>
                  <a:pt x="2208276" y="330200"/>
                </a:lnTo>
                <a:lnTo>
                  <a:pt x="2285619" y="330200"/>
                </a:lnTo>
                <a:lnTo>
                  <a:pt x="2285619" y="317500"/>
                </a:lnTo>
                <a:lnTo>
                  <a:pt x="2285619" y="13970"/>
                </a:lnTo>
                <a:lnTo>
                  <a:pt x="2285619" y="0"/>
                </a:lnTo>
                <a:close/>
              </a:path>
            </a:pathLst>
          </a:custGeom>
          <a:solidFill>
            <a:srgbClr val="000000"/>
          </a:solidFill>
        </p:spPr>
        <p:txBody>
          <a:bodyPr wrap="square" lIns="0" tIns="0" rIns="0" bIns="0" rtlCol="0"/>
          <a:lstStyle/>
          <a:p>
            <a:endParaRPr/>
          </a:p>
        </p:txBody>
      </p:sp>
      <p:sp>
        <p:nvSpPr>
          <p:cNvPr id="32" name="object 32"/>
          <p:cNvSpPr txBox="1"/>
          <p:nvPr/>
        </p:nvSpPr>
        <p:spPr>
          <a:xfrm>
            <a:off x="5430265" y="2630881"/>
            <a:ext cx="2029460" cy="452120"/>
          </a:xfrm>
          <a:prstGeom prst="rect">
            <a:avLst/>
          </a:prstGeom>
        </p:spPr>
        <p:txBody>
          <a:bodyPr vert="horz" wrap="square" lIns="0" tIns="12065" rIns="0" bIns="0" rtlCol="0">
            <a:spAutoFit/>
          </a:bodyPr>
          <a:lstStyle/>
          <a:p>
            <a:pPr marL="38100">
              <a:lnSpc>
                <a:spcPct val="100000"/>
              </a:lnSpc>
              <a:spcBef>
                <a:spcPts val="95"/>
              </a:spcBef>
              <a:tabLst>
                <a:tab pos="574675" algn="l"/>
                <a:tab pos="1310640" algn="l"/>
                <a:tab pos="1840864" algn="l"/>
              </a:tabLst>
            </a:pPr>
            <a:r>
              <a:rPr sz="4200" spc="67" baseline="-16865" dirty="0">
                <a:latin typeface="Cambria Math"/>
                <a:cs typeface="Cambria Math"/>
              </a:rPr>
              <a:t>𝑔</a:t>
            </a:r>
            <a:r>
              <a:rPr sz="2050" spc="45" dirty="0">
                <a:latin typeface="Cambria Math"/>
                <a:cs typeface="Cambria Math"/>
              </a:rPr>
              <a:t>0	2</a:t>
            </a:r>
            <a:r>
              <a:rPr sz="2050" spc="295" dirty="0">
                <a:latin typeface="Cambria Math"/>
                <a:cs typeface="Cambria Math"/>
              </a:rPr>
              <a:t> </a:t>
            </a:r>
            <a:r>
              <a:rPr sz="4200" spc="-7" baseline="-16865" dirty="0">
                <a:latin typeface="Cambria Math"/>
                <a:cs typeface="Cambria Math"/>
              </a:rPr>
              <a:t>+	</a:t>
            </a:r>
            <a:r>
              <a:rPr sz="4200" spc="22" baseline="-16865" dirty="0">
                <a:latin typeface="Cambria Math"/>
                <a:cs typeface="Cambria Math"/>
              </a:rPr>
              <a:t>𝑔</a:t>
            </a:r>
            <a:r>
              <a:rPr sz="2050" spc="15" dirty="0">
                <a:latin typeface="Cambria Math"/>
                <a:cs typeface="Cambria Math"/>
              </a:rPr>
              <a:t>1	</a:t>
            </a:r>
            <a:r>
              <a:rPr sz="2050" spc="45" dirty="0">
                <a:latin typeface="Cambria Math"/>
                <a:cs typeface="Cambria Math"/>
              </a:rPr>
              <a:t>2</a:t>
            </a:r>
            <a:endParaRPr sz="2050">
              <a:latin typeface="Cambria Math"/>
              <a:cs typeface="Cambria Math"/>
            </a:endParaRPr>
          </a:p>
        </p:txBody>
      </p:sp>
      <p:sp>
        <p:nvSpPr>
          <p:cNvPr id="33" name="object 33"/>
          <p:cNvSpPr txBox="1"/>
          <p:nvPr/>
        </p:nvSpPr>
        <p:spPr>
          <a:xfrm>
            <a:off x="3774313" y="5638901"/>
            <a:ext cx="805180" cy="452120"/>
          </a:xfrm>
          <a:prstGeom prst="rect">
            <a:avLst/>
          </a:prstGeom>
        </p:spPr>
        <p:txBody>
          <a:bodyPr vert="horz" wrap="square" lIns="0" tIns="12065" rIns="0" bIns="0" rtlCol="0">
            <a:spAutoFit/>
          </a:bodyPr>
          <a:lstStyle/>
          <a:p>
            <a:pPr marL="38100">
              <a:lnSpc>
                <a:spcPct val="100000"/>
              </a:lnSpc>
              <a:spcBef>
                <a:spcPts val="95"/>
              </a:spcBef>
            </a:pPr>
            <a:r>
              <a:rPr sz="2800" spc="120" dirty="0">
                <a:latin typeface="Cambria Math"/>
                <a:cs typeface="Cambria Math"/>
              </a:rPr>
              <a:t>𝜎</a:t>
            </a:r>
            <a:r>
              <a:rPr sz="3075" spc="179" baseline="27100" dirty="0">
                <a:latin typeface="Cambria Math"/>
                <a:cs typeface="Cambria Math"/>
              </a:rPr>
              <a:t>𝑡</a:t>
            </a:r>
            <a:r>
              <a:rPr sz="3075" spc="637" baseline="271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34" name="object 34"/>
          <p:cNvSpPr/>
          <p:nvPr/>
        </p:nvSpPr>
        <p:spPr>
          <a:xfrm>
            <a:off x="4645279" y="5075173"/>
            <a:ext cx="2364105" cy="1583055"/>
          </a:xfrm>
          <a:custGeom>
            <a:avLst/>
            <a:gdLst/>
            <a:ahLst/>
            <a:cxnLst/>
            <a:rect l="l" t="t" r="r" b="b"/>
            <a:pathLst>
              <a:path w="2364104" h="1583054">
                <a:moveTo>
                  <a:pt x="1034796" y="817359"/>
                </a:moveTo>
                <a:lnTo>
                  <a:pt x="266700" y="817359"/>
                </a:lnTo>
                <a:lnTo>
                  <a:pt x="266700" y="840219"/>
                </a:lnTo>
                <a:lnTo>
                  <a:pt x="1034796" y="840219"/>
                </a:lnTo>
                <a:lnTo>
                  <a:pt x="1034796" y="817359"/>
                </a:lnTo>
                <a:close/>
              </a:path>
              <a:path w="2364104" h="1583054">
                <a:moveTo>
                  <a:pt x="2363724" y="508"/>
                </a:moveTo>
                <a:lnTo>
                  <a:pt x="279527" y="508"/>
                </a:lnTo>
                <a:lnTo>
                  <a:pt x="279527" y="0"/>
                </a:lnTo>
                <a:lnTo>
                  <a:pt x="226822" y="0"/>
                </a:lnTo>
                <a:lnTo>
                  <a:pt x="150876" y="1514983"/>
                </a:lnTo>
                <a:lnTo>
                  <a:pt x="63119" y="1352524"/>
                </a:lnTo>
                <a:lnTo>
                  <a:pt x="0" y="1385468"/>
                </a:lnTo>
                <a:lnTo>
                  <a:pt x="6223" y="1398130"/>
                </a:lnTo>
                <a:lnTo>
                  <a:pt x="40386" y="1380274"/>
                </a:lnTo>
                <a:lnTo>
                  <a:pt x="149987" y="1582610"/>
                </a:lnTo>
                <a:lnTo>
                  <a:pt x="166116" y="1582610"/>
                </a:lnTo>
                <a:lnTo>
                  <a:pt x="244856" y="22987"/>
                </a:lnTo>
                <a:lnTo>
                  <a:pt x="266700" y="22987"/>
                </a:lnTo>
                <a:lnTo>
                  <a:pt x="266700" y="23368"/>
                </a:lnTo>
                <a:lnTo>
                  <a:pt x="2363724" y="23368"/>
                </a:lnTo>
                <a:lnTo>
                  <a:pt x="2363724" y="508"/>
                </a:lnTo>
                <a:close/>
              </a:path>
            </a:pathLst>
          </a:custGeom>
          <a:solidFill>
            <a:srgbClr val="000000"/>
          </a:solidFill>
        </p:spPr>
        <p:txBody>
          <a:bodyPr wrap="square" lIns="0" tIns="0" rIns="0" bIns="0" rtlCol="0"/>
          <a:lstStyle/>
          <a:p>
            <a:endParaRPr/>
          </a:p>
        </p:txBody>
      </p:sp>
      <p:sp>
        <p:nvSpPr>
          <p:cNvPr id="35" name="object 35"/>
          <p:cNvSpPr txBox="1"/>
          <p:nvPr/>
        </p:nvSpPr>
        <p:spPr>
          <a:xfrm>
            <a:off x="5185028" y="5370677"/>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1</a:t>
            </a:r>
            <a:endParaRPr sz="2800">
              <a:latin typeface="Cambria Math"/>
              <a:cs typeface="Cambria Math"/>
            </a:endParaRPr>
          </a:p>
        </p:txBody>
      </p:sp>
      <p:sp>
        <p:nvSpPr>
          <p:cNvPr id="36" name="object 36"/>
          <p:cNvSpPr txBox="1"/>
          <p:nvPr/>
        </p:nvSpPr>
        <p:spPr>
          <a:xfrm>
            <a:off x="4900040" y="5876340"/>
            <a:ext cx="79438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𝑡</a:t>
            </a:r>
            <a:r>
              <a:rPr sz="2800" spc="20" dirty="0">
                <a:latin typeface="Cambria Math"/>
                <a:cs typeface="Cambria Math"/>
              </a:rPr>
              <a:t> </a:t>
            </a:r>
            <a:r>
              <a:rPr sz="2800" spc="-5" dirty="0">
                <a:latin typeface="Cambria Math"/>
                <a:cs typeface="Cambria Math"/>
              </a:rPr>
              <a:t>+</a:t>
            </a:r>
            <a:r>
              <a:rPr sz="2800" spc="-35" dirty="0">
                <a:latin typeface="Cambria Math"/>
                <a:cs typeface="Cambria Math"/>
              </a:rPr>
              <a:t> </a:t>
            </a:r>
            <a:r>
              <a:rPr sz="2800" spc="-5" dirty="0">
                <a:latin typeface="Cambria Math"/>
                <a:cs typeface="Cambria Math"/>
              </a:rPr>
              <a:t>1</a:t>
            </a:r>
            <a:endParaRPr sz="2800">
              <a:latin typeface="Cambria Math"/>
              <a:cs typeface="Cambria Math"/>
            </a:endParaRPr>
          </a:p>
        </p:txBody>
      </p:sp>
      <p:sp>
        <p:nvSpPr>
          <p:cNvPr id="37" name="object 37"/>
          <p:cNvSpPr/>
          <p:nvPr/>
        </p:nvSpPr>
        <p:spPr>
          <a:xfrm>
            <a:off x="6241669" y="5739523"/>
            <a:ext cx="572770" cy="328930"/>
          </a:xfrm>
          <a:custGeom>
            <a:avLst/>
            <a:gdLst/>
            <a:ahLst/>
            <a:cxnLst/>
            <a:rect l="l" t="t" r="r" b="b"/>
            <a:pathLst>
              <a:path w="572770" h="328929">
                <a:moveTo>
                  <a:pt x="467740" y="0"/>
                </a:moveTo>
                <a:lnTo>
                  <a:pt x="463041" y="13360"/>
                </a:lnTo>
                <a:lnTo>
                  <a:pt x="482092" y="21618"/>
                </a:lnTo>
                <a:lnTo>
                  <a:pt x="498475" y="33054"/>
                </a:lnTo>
                <a:lnTo>
                  <a:pt x="523239" y="65455"/>
                </a:lnTo>
                <a:lnTo>
                  <a:pt x="537813" y="109172"/>
                </a:lnTo>
                <a:lnTo>
                  <a:pt x="542671" y="162814"/>
                </a:lnTo>
                <a:lnTo>
                  <a:pt x="541454" y="191819"/>
                </a:lnTo>
                <a:lnTo>
                  <a:pt x="531687" y="241839"/>
                </a:lnTo>
                <a:lnTo>
                  <a:pt x="512091" y="280906"/>
                </a:lnTo>
                <a:lnTo>
                  <a:pt x="482286" y="307266"/>
                </a:lnTo>
                <a:lnTo>
                  <a:pt x="463550" y="315569"/>
                </a:lnTo>
                <a:lnTo>
                  <a:pt x="467740" y="328917"/>
                </a:lnTo>
                <a:lnTo>
                  <a:pt x="512619" y="307868"/>
                </a:lnTo>
                <a:lnTo>
                  <a:pt x="545591" y="271437"/>
                </a:lnTo>
                <a:lnTo>
                  <a:pt x="565880" y="222651"/>
                </a:lnTo>
                <a:lnTo>
                  <a:pt x="572642" y="164541"/>
                </a:lnTo>
                <a:lnTo>
                  <a:pt x="570950" y="134392"/>
                </a:lnTo>
                <a:lnTo>
                  <a:pt x="557373" y="80948"/>
                </a:lnTo>
                <a:lnTo>
                  <a:pt x="530463" y="37438"/>
                </a:lnTo>
                <a:lnTo>
                  <a:pt x="491601" y="8610"/>
                </a:lnTo>
                <a:lnTo>
                  <a:pt x="467740" y="0"/>
                </a:lnTo>
                <a:close/>
              </a:path>
              <a:path w="572770" h="328929">
                <a:moveTo>
                  <a:pt x="104901" y="0"/>
                </a:moveTo>
                <a:lnTo>
                  <a:pt x="60134" y="21089"/>
                </a:lnTo>
                <a:lnTo>
                  <a:pt x="27177" y="57658"/>
                </a:lnTo>
                <a:lnTo>
                  <a:pt x="6778" y="106527"/>
                </a:lnTo>
                <a:lnTo>
                  <a:pt x="0" y="164541"/>
                </a:lnTo>
                <a:lnTo>
                  <a:pt x="1690" y="194761"/>
                </a:lnTo>
                <a:lnTo>
                  <a:pt x="15216" y="248210"/>
                </a:lnTo>
                <a:lnTo>
                  <a:pt x="42054" y="291575"/>
                </a:lnTo>
                <a:lnTo>
                  <a:pt x="80968" y="320316"/>
                </a:lnTo>
                <a:lnTo>
                  <a:pt x="104901" y="328917"/>
                </a:lnTo>
                <a:lnTo>
                  <a:pt x="109092" y="315569"/>
                </a:lnTo>
                <a:lnTo>
                  <a:pt x="90302" y="307266"/>
                </a:lnTo>
                <a:lnTo>
                  <a:pt x="74120" y="295711"/>
                </a:lnTo>
                <a:lnTo>
                  <a:pt x="49529" y="262851"/>
                </a:lnTo>
                <a:lnTo>
                  <a:pt x="34845" y="218162"/>
                </a:lnTo>
                <a:lnTo>
                  <a:pt x="29971" y="162814"/>
                </a:lnTo>
                <a:lnTo>
                  <a:pt x="31188" y="134753"/>
                </a:lnTo>
                <a:lnTo>
                  <a:pt x="40955" y="86072"/>
                </a:lnTo>
                <a:lnTo>
                  <a:pt x="60577" y="47668"/>
                </a:lnTo>
                <a:lnTo>
                  <a:pt x="90624" y="21618"/>
                </a:lnTo>
                <a:lnTo>
                  <a:pt x="109600" y="13360"/>
                </a:lnTo>
                <a:lnTo>
                  <a:pt x="104901" y="0"/>
                </a:lnTo>
                <a:close/>
              </a:path>
            </a:pathLst>
          </a:custGeom>
          <a:solidFill>
            <a:srgbClr val="000000"/>
          </a:solidFill>
        </p:spPr>
        <p:txBody>
          <a:bodyPr wrap="square" lIns="0" tIns="0" rIns="0" bIns="0" rtlCol="0"/>
          <a:lstStyle/>
          <a:p>
            <a:endParaRPr/>
          </a:p>
        </p:txBody>
      </p:sp>
      <p:sp>
        <p:nvSpPr>
          <p:cNvPr id="38" name="object 38"/>
          <p:cNvSpPr txBox="1"/>
          <p:nvPr/>
        </p:nvSpPr>
        <p:spPr>
          <a:xfrm>
            <a:off x="5702553" y="5206110"/>
            <a:ext cx="1331595" cy="1318260"/>
          </a:xfrm>
          <a:prstGeom prst="rect">
            <a:avLst/>
          </a:prstGeom>
        </p:spPr>
        <p:txBody>
          <a:bodyPr vert="horz" wrap="square" lIns="0" tIns="11430" rIns="0" bIns="0" rtlCol="0">
            <a:spAutoFit/>
          </a:bodyPr>
          <a:lstStyle/>
          <a:p>
            <a:pPr marR="785495" algn="ctr">
              <a:lnSpc>
                <a:spcPct val="100000"/>
              </a:lnSpc>
              <a:spcBef>
                <a:spcPts val="90"/>
              </a:spcBef>
            </a:pPr>
            <a:r>
              <a:rPr sz="2050" spc="85" dirty="0">
                <a:latin typeface="Cambria Math"/>
                <a:cs typeface="Cambria Math"/>
              </a:rPr>
              <a:t>𝑡</a:t>
            </a:r>
            <a:endParaRPr sz="2050" dirty="0">
              <a:latin typeface="Cambria Math"/>
              <a:cs typeface="Cambria Math"/>
            </a:endParaRPr>
          </a:p>
          <a:p>
            <a:pPr marL="38100">
              <a:lnSpc>
                <a:spcPct val="100000"/>
              </a:lnSpc>
              <a:spcBef>
                <a:spcPts val="110"/>
              </a:spcBef>
              <a:tabLst>
                <a:tab pos="656590" algn="l"/>
                <a:tab pos="1142365" algn="l"/>
              </a:tabLst>
            </a:pPr>
            <a:r>
              <a:rPr lang="en-US" sz="4200" spc="1357" baseline="-16865" dirty="0">
                <a:latin typeface="Cambria Math"/>
                <a:cs typeface="Cambria Math"/>
              </a:rPr>
              <a:t>E</a:t>
            </a:r>
            <a:r>
              <a:rPr sz="4200" spc="1357" baseline="-16865" dirty="0">
                <a:latin typeface="Cambria Math"/>
                <a:cs typeface="Cambria Math"/>
              </a:rPr>
              <a:t>	</a:t>
            </a:r>
            <a:r>
              <a:rPr sz="4200" spc="82" baseline="-16865" dirty="0">
                <a:latin typeface="Cambria Math"/>
                <a:cs typeface="Cambria Math"/>
              </a:rPr>
              <a:t>𝑔</a:t>
            </a:r>
            <a:r>
              <a:rPr sz="2050" spc="55" dirty="0">
                <a:latin typeface="Cambria Math"/>
                <a:cs typeface="Cambria Math"/>
              </a:rPr>
              <a:t>𝑖	</a:t>
            </a:r>
            <a:r>
              <a:rPr sz="2050" spc="45" dirty="0">
                <a:latin typeface="Cambria Math"/>
                <a:cs typeface="Cambria Math"/>
              </a:rPr>
              <a:t>2</a:t>
            </a:r>
            <a:endParaRPr sz="2050" dirty="0">
              <a:latin typeface="Cambria Math"/>
              <a:cs typeface="Cambria Math"/>
            </a:endParaRPr>
          </a:p>
          <a:p>
            <a:pPr marR="776605" algn="ctr">
              <a:lnSpc>
                <a:spcPct val="100000"/>
              </a:lnSpc>
              <a:spcBef>
                <a:spcPts val="1795"/>
              </a:spcBef>
            </a:pPr>
            <a:r>
              <a:rPr sz="2050" spc="45" dirty="0">
                <a:latin typeface="Cambria Math"/>
                <a:cs typeface="Cambria Math"/>
              </a:rPr>
              <a:t>𝑖=0</a:t>
            </a:r>
            <a:endParaRPr sz="2050" dirty="0">
              <a:latin typeface="Cambria Math"/>
              <a:cs typeface="Cambria Math"/>
            </a:endParaRPr>
          </a:p>
        </p:txBody>
      </p:sp>
      <p:sp>
        <p:nvSpPr>
          <p:cNvPr id="39" name="object 39"/>
          <p:cNvSpPr txBox="1"/>
          <p:nvPr/>
        </p:nvSpPr>
        <p:spPr>
          <a:xfrm>
            <a:off x="669747" y="3965194"/>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3</a:t>
            </a:r>
            <a:endParaRPr sz="2050">
              <a:latin typeface="Cambria Math"/>
              <a:cs typeface="Cambria Math"/>
            </a:endParaRPr>
          </a:p>
        </p:txBody>
      </p:sp>
      <p:sp>
        <p:nvSpPr>
          <p:cNvPr id="40" name="object 40"/>
          <p:cNvSpPr txBox="1"/>
          <p:nvPr/>
        </p:nvSpPr>
        <p:spPr>
          <a:xfrm>
            <a:off x="1614677" y="3965194"/>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41" name="object 41"/>
          <p:cNvSpPr/>
          <p:nvPr/>
        </p:nvSpPr>
        <p:spPr>
          <a:xfrm>
            <a:off x="2216911" y="4252848"/>
            <a:ext cx="394970" cy="22860"/>
          </a:xfrm>
          <a:custGeom>
            <a:avLst/>
            <a:gdLst/>
            <a:ahLst/>
            <a:cxnLst/>
            <a:rect l="l" t="t" r="r" b="b"/>
            <a:pathLst>
              <a:path w="394969" h="22860">
                <a:moveTo>
                  <a:pt x="394715" y="0"/>
                </a:moveTo>
                <a:lnTo>
                  <a:pt x="0" y="0"/>
                </a:lnTo>
                <a:lnTo>
                  <a:pt x="0" y="22859"/>
                </a:lnTo>
                <a:lnTo>
                  <a:pt x="394715" y="22859"/>
                </a:lnTo>
                <a:lnTo>
                  <a:pt x="394715" y="0"/>
                </a:lnTo>
                <a:close/>
              </a:path>
            </a:pathLst>
          </a:custGeom>
          <a:solidFill>
            <a:srgbClr val="000000"/>
          </a:solidFill>
        </p:spPr>
        <p:txBody>
          <a:bodyPr wrap="square" lIns="0" tIns="0" rIns="0" bIns="0" rtlCol="0"/>
          <a:lstStyle/>
          <a:p>
            <a:endParaRPr/>
          </a:p>
        </p:txBody>
      </p:sp>
      <p:sp>
        <p:nvSpPr>
          <p:cNvPr id="42" name="object 42"/>
          <p:cNvSpPr txBox="1"/>
          <p:nvPr/>
        </p:nvSpPr>
        <p:spPr>
          <a:xfrm>
            <a:off x="2195829" y="3600958"/>
            <a:ext cx="423545" cy="452120"/>
          </a:xfrm>
          <a:prstGeom prst="rect">
            <a:avLst/>
          </a:prstGeom>
        </p:spPr>
        <p:txBody>
          <a:bodyPr vert="horz" wrap="square" lIns="0" tIns="12065" rIns="0" bIns="0" rtlCol="0">
            <a:spAutoFit/>
          </a:bodyPr>
          <a:lstStyle/>
          <a:p>
            <a:pPr marL="38100">
              <a:lnSpc>
                <a:spcPct val="100000"/>
              </a:lnSpc>
              <a:spcBef>
                <a:spcPts val="95"/>
              </a:spcBef>
            </a:pPr>
            <a:r>
              <a:rPr sz="4200" spc="89" baseline="-19841" dirty="0">
                <a:latin typeface="Cambria Math"/>
                <a:cs typeface="Cambria Math"/>
              </a:rPr>
              <a:t>𝜂</a:t>
            </a:r>
            <a:r>
              <a:rPr sz="2050" spc="60" dirty="0">
                <a:latin typeface="Cambria Math"/>
                <a:cs typeface="Cambria Math"/>
              </a:rPr>
              <a:t>2</a:t>
            </a:r>
            <a:endParaRPr sz="2050">
              <a:latin typeface="Cambria Math"/>
              <a:cs typeface="Cambria Math"/>
            </a:endParaRPr>
          </a:p>
        </p:txBody>
      </p:sp>
      <p:sp>
        <p:nvSpPr>
          <p:cNvPr id="43" name="object 43"/>
          <p:cNvSpPr txBox="1"/>
          <p:nvPr/>
        </p:nvSpPr>
        <p:spPr>
          <a:xfrm>
            <a:off x="360578" y="3998417"/>
            <a:ext cx="2578100" cy="452120"/>
          </a:xfrm>
          <a:prstGeom prst="rect">
            <a:avLst/>
          </a:prstGeom>
        </p:spPr>
        <p:txBody>
          <a:bodyPr vert="horz" wrap="square" lIns="0" tIns="12065" rIns="0" bIns="0" rtlCol="0">
            <a:spAutoFit/>
          </a:bodyPr>
          <a:lstStyle/>
          <a:p>
            <a:pPr marL="38100">
              <a:lnSpc>
                <a:spcPct val="100000"/>
              </a:lnSpc>
              <a:spcBef>
                <a:spcPts val="95"/>
              </a:spcBef>
              <a:tabLst>
                <a:tab pos="586740" algn="l"/>
                <a:tab pos="1511935" algn="l"/>
              </a:tabLst>
            </a:pPr>
            <a:r>
              <a:rPr sz="2800" spc="-5" dirty="0">
                <a:latin typeface="Cambria Math"/>
                <a:cs typeface="Cambria Math"/>
              </a:rPr>
              <a:t>𝑤	←</a:t>
            </a:r>
            <a:r>
              <a:rPr sz="2800" spc="160" dirty="0">
                <a:latin typeface="Cambria Math"/>
                <a:cs typeface="Cambria Math"/>
              </a:rPr>
              <a:t> </a:t>
            </a:r>
            <a:r>
              <a:rPr sz="2800" spc="-5" dirty="0">
                <a:latin typeface="Cambria Math"/>
                <a:cs typeface="Cambria Math"/>
              </a:rPr>
              <a:t>𝑤	−</a:t>
            </a:r>
            <a:r>
              <a:rPr sz="2800" spc="-30" dirty="0">
                <a:latin typeface="Cambria Math"/>
                <a:cs typeface="Cambria Math"/>
              </a:rPr>
              <a:t> </a:t>
            </a:r>
            <a:r>
              <a:rPr sz="4200" spc="150" baseline="-36706" dirty="0">
                <a:latin typeface="Cambria Math"/>
                <a:cs typeface="Cambria Math"/>
              </a:rPr>
              <a:t>𝜎</a:t>
            </a:r>
            <a:r>
              <a:rPr sz="3075" spc="150" baseline="-28455" dirty="0">
                <a:latin typeface="Cambria Math"/>
                <a:cs typeface="Cambria Math"/>
              </a:rPr>
              <a:t>2 </a:t>
            </a:r>
            <a:r>
              <a:rPr sz="2800" spc="-5" dirty="0">
                <a:latin typeface="Cambria Math"/>
                <a:cs typeface="Cambria Math"/>
              </a:rPr>
              <a:t>𝑔</a:t>
            </a:r>
            <a:endParaRPr sz="2800">
              <a:latin typeface="Cambria Math"/>
              <a:cs typeface="Cambria Math"/>
            </a:endParaRPr>
          </a:p>
        </p:txBody>
      </p:sp>
      <p:sp>
        <p:nvSpPr>
          <p:cNvPr id="44" name="object 44"/>
          <p:cNvSpPr txBox="1"/>
          <p:nvPr/>
        </p:nvSpPr>
        <p:spPr>
          <a:xfrm>
            <a:off x="2881376" y="3965194"/>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45" name="object 45"/>
          <p:cNvSpPr txBox="1"/>
          <p:nvPr/>
        </p:nvSpPr>
        <p:spPr>
          <a:xfrm>
            <a:off x="3986276" y="3970477"/>
            <a:ext cx="175895" cy="337185"/>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46" name="object 46"/>
          <p:cNvSpPr txBox="1"/>
          <p:nvPr/>
        </p:nvSpPr>
        <p:spPr>
          <a:xfrm>
            <a:off x="3757676" y="4004564"/>
            <a:ext cx="784860" cy="452120"/>
          </a:xfrm>
          <a:prstGeom prst="rect">
            <a:avLst/>
          </a:prstGeom>
        </p:spPr>
        <p:txBody>
          <a:bodyPr vert="horz" wrap="square" lIns="0" tIns="12065" rIns="0" bIns="0" rtlCol="0">
            <a:spAutoFit/>
          </a:bodyPr>
          <a:lstStyle/>
          <a:p>
            <a:pPr marL="12700">
              <a:lnSpc>
                <a:spcPct val="100000"/>
              </a:lnSpc>
              <a:spcBef>
                <a:spcPts val="95"/>
              </a:spcBef>
              <a:tabLst>
                <a:tab pos="506095" algn="l"/>
              </a:tabLst>
            </a:pPr>
            <a:r>
              <a:rPr sz="2800" spc="-5" dirty="0">
                <a:latin typeface="Cambria Math"/>
                <a:cs typeface="Cambria Math"/>
              </a:rPr>
              <a:t>𝜎	=</a:t>
            </a:r>
            <a:endParaRPr sz="2800">
              <a:latin typeface="Cambria Math"/>
              <a:cs typeface="Cambria Math"/>
            </a:endParaRPr>
          </a:p>
        </p:txBody>
      </p:sp>
      <p:sp>
        <p:nvSpPr>
          <p:cNvPr id="47" name="object 47"/>
          <p:cNvSpPr/>
          <p:nvPr/>
        </p:nvSpPr>
        <p:spPr>
          <a:xfrm>
            <a:off x="4633849" y="3622928"/>
            <a:ext cx="4159250" cy="1184910"/>
          </a:xfrm>
          <a:custGeom>
            <a:avLst/>
            <a:gdLst/>
            <a:ahLst/>
            <a:cxnLst/>
            <a:rect l="l" t="t" r="r" b="b"/>
            <a:pathLst>
              <a:path w="4159250" h="1184910">
                <a:moveTo>
                  <a:pt x="461772" y="635508"/>
                </a:moveTo>
                <a:lnTo>
                  <a:pt x="265176" y="635508"/>
                </a:lnTo>
                <a:lnTo>
                  <a:pt x="265176" y="658368"/>
                </a:lnTo>
                <a:lnTo>
                  <a:pt x="461772" y="658368"/>
                </a:lnTo>
                <a:lnTo>
                  <a:pt x="461772" y="635508"/>
                </a:lnTo>
                <a:close/>
              </a:path>
              <a:path w="4159250" h="1184910">
                <a:moveTo>
                  <a:pt x="4158996" y="0"/>
                </a:moveTo>
                <a:lnTo>
                  <a:pt x="265176" y="0"/>
                </a:lnTo>
                <a:lnTo>
                  <a:pt x="265176" y="762"/>
                </a:lnTo>
                <a:lnTo>
                  <a:pt x="224409" y="762"/>
                </a:lnTo>
                <a:lnTo>
                  <a:pt x="150876" y="1116584"/>
                </a:lnTo>
                <a:lnTo>
                  <a:pt x="62357" y="952881"/>
                </a:lnTo>
                <a:lnTo>
                  <a:pt x="0" y="986028"/>
                </a:lnTo>
                <a:lnTo>
                  <a:pt x="6731" y="998347"/>
                </a:lnTo>
                <a:lnTo>
                  <a:pt x="39497" y="980821"/>
                </a:lnTo>
                <a:lnTo>
                  <a:pt x="150114" y="1184529"/>
                </a:lnTo>
                <a:lnTo>
                  <a:pt x="166243" y="1184529"/>
                </a:lnTo>
                <a:lnTo>
                  <a:pt x="243840" y="23749"/>
                </a:lnTo>
                <a:lnTo>
                  <a:pt x="278511" y="23749"/>
                </a:lnTo>
                <a:lnTo>
                  <a:pt x="278511" y="22860"/>
                </a:lnTo>
                <a:lnTo>
                  <a:pt x="4158996" y="22860"/>
                </a:lnTo>
                <a:lnTo>
                  <a:pt x="4158996" y="0"/>
                </a:lnTo>
                <a:close/>
              </a:path>
            </a:pathLst>
          </a:custGeom>
          <a:solidFill>
            <a:srgbClr val="000000"/>
          </a:solidFill>
        </p:spPr>
        <p:txBody>
          <a:bodyPr wrap="square" lIns="0" tIns="0" rIns="0" bIns="0" rtlCol="0"/>
          <a:lstStyle/>
          <a:p>
            <a:endParaRPr/>
          </a:p>
        </p:txBody>
      </p:sp>
      <p:sp>
        <p:nvSpPr>
          <p:cNvPr id="48" name="object 48"/>
          <p:cNvSpPr txBox="1"/>
          <p:nvPr/>
        </p:nvSpPr>
        <p:spPr>
          <a:xfrm>
            <a:off x="4887214" y="3655661"/>
            <a:ext cx="222250" cy="1038225"/>
          </a:xfrm>
          <a:prstGeom prst="rect">
            <a:avLst/>
          </a:prstGeom>
        </p:spPr>
        <p:txBody>
          <a:bodyPr vert="horz" wrap="square" lIns="0" tIns="92710" rIns="0" bIns="0" rtlCol="0">
            <a:spAutoFit/>
          </a:bodyPr>
          <a:lstStyle/>
          <a:p>
            <a:pPr marL="12700">
              <a:lnSpc>
                <a:spcPct val="100000"/>
              </a:lnSpc>
              <a:spcBef>
                <a:spcPts val="730"/>
              </a:spcBef>
            </a:pPr>
            <a:r>
              <a:rPr sz="2800" spc="-5" dirty="0">
                <a:latin typeface="Cambria Math"/>
                <a:cs typeface="Cambria Math"/>
              </a:rPr>
              <a:t>1</a:t>
            </a:r>
            <a:endParaRPr sz="2800">
              <a:latin typeface="Cambria Math"/>
              <a:cs typeface="Cambria Math"/>
            </a:endParaRPr>
          </a:p>
          <a:p>
            <a:pPr marL="12700">
              <a:lnSpc>
                <a:spcPct val="100000"/>
              </a:lnSpc>
              <a:spcBef>
                <a:spcPts val="625"/>
              </a:spcBef>
            </a:pPr>
            <a:r>
              <a:rPr sz="2800" spc="-5" dirty="0">
                <a:latin typeface="Cambria Math"/>
                <a:cs typeface="Cambria Math"/>
              </a:rPr>
              <a:t>3</a:t>
            </a:r>
            <a:endParaRPr sz="2800">
              <a:latin typeface="Cambria Math"/>
              <a:cs typeface="Cambria Math"/>
            </a:endParaRPr>
          </a:p>
        </p:txBody>
      </p:sp>
      <p:sp>
        <p:nvSpPr>
          <p:cNvPr id="49" name="object 49"/>
          <p:cNvSpPr/>
          <p:nvPr/>
        </p:nvSpPr>
        <p:spPr>
          <a:xfrm>
            <a:off x="5194554" y="4104639"/>
            <a:ext cx="3558540" cy="330200"/>
          </a:xfrm>
          <a:custGeom>
            <a:avLst/>
            <a:gdLst/>
            <a:ahLst/>
            <a:cxnLst/>
            <a:rect l="l" t="t" r="r" b="b"/>
            <a:pathLst>
              <a:path w="3558540" h="330200">
                <a:moveTo>
                  <a:pt x="77343" y="0"/>
                </a:moveTo>
                <a:lnTo>
                  <a:pt x="0" y="0"/>
                </a:lnTo>
                <a:lnTo>
                  <a:pt x="0" y="13970"/>
                </a:lnTo>
                <a:lnTo>
                  <a:pt x="0" y="317500"/>
                </a:lnTo>
                <a:lnTo>
                  <a:pt x="0" y="330200"/>
                </a:lnTo>
                <a:lnTo>
                  <a:pt x="77343" y="330200"/>
                </a:lnTo>
                <a:lnTo>
                  <a:pt x="77343" y="317500"/>
                </a:lnTo>
                <a:lnTo>
                  <a:pt x="28829" y="317500"/>
                </a:lnTo>
                <a:lnTo>
                  <a:pt x="28829" y="13970"/>
                </a:lnTo>
                <a:lnTo>
                  <a:pt x="77343" y="13970"/>
                </a:lnTo>
                <a:lnTo>
                  <a:pt x="77343" y="0"/>
                </a:lnTo>
                <a:close/>
              </a:path>
              <a:path w="3558540" h="330200">
                <a:moveTo>
                  <a:pt x="226314" y="14097"/>
                </a:moveTo>
                <a:lnTo>
                  <a:pt x="221615" y="762"/>
                </a:lnTo>
                <a:lnTo>
                  <a:pt x="197751" y="9372"/>
                </a:lnTo>
                <a:lnTo>
                  <a:pt x="176847" y="21831"/>
                </a:lnTo>
                <a:lnTo>
                  <a:pt x="143891" y="58420"/>
                </a:lnTo>
                <a:lnTo>
                  <a:pt x="123482" y="107315"/>
                </a:lnTo>
                <a:lnTo>
                  <a:pt x="116713" y="165354"/>
                </a:lnTo>
                <a:lnTo>
                  <a:pt x="118402" y="195554"/>
                </a:lnTo>
                <a:lnTo>
                  <a:pt x="131927" y="248983"/>
                </a:lnTo>
                <a:lnTo>
                  <a:pt x="158762" y="292341"/>
                </a:lnTo>
                <a:lnTo>
                  <a:pt x="197675" y="321106"/>
                </a:lnTo>
                <a:lnTo>
                  <a:pt x="221615" y="329692"/>
                </a:lnTo>
                <a:lnTo>
                  <a:pt x="225806" y="316357"/>
                </a:lnTo>
                <a:lnTo>
                  <a:pt x="207010" y="308051"/>
                </a:lnTo>
                <a:lnTo>
                  <a:pt x="190830" y="296481"/>
                </a:lnTo>
                <a:lnTo>
                  <a:pt x="166243" y="263652"/>
                </a:lnTo>
                <a:lnTo>
                  <a:pt x="151549" y="218948"/>
                </a:lnTo>
                <a:lnTo>
                  <a:pt x="146685" y="163576"/>
                </a:lnTo>
                <a:lnTo>
                  <a:pt x="147891" y="135509"/>
                </a:lnTo>
                <a:lnTo>
                  <a:pt x="157657" y="86817"/>
                </a:lnTo>
                <a:lnTo>
                  <a:pt x="177279" y="48412"/>
                </a:lnTo>
                <a:lnTo>
                  <a:pt x="207327" y="22364"/>
                </a:lnTo>
                <a:lnTo>
                  <a:pt x="226314" y="14097"/>
                </a:lnTo>
                <a:close/>
              </a:path>
              <a:path w="3558540" h="330200">
                <a:moveTo>
                  <a:pt x="738124" y="165354"/>
                </a:moveTo>
                <a:lnTo>
                  <a:pt x="731342" y="107315"/>
                </a:lnTo>
                <a:lnTo>
                  <a:pt x="710946" y="58420"/>
                </a:lnTo>
                <a:lnTo>
                  <a:pt x="677989" y="21831"/>
                </a:lnTo>
                <a:lnTo>
                  <a:pt x="633222" y="762"/>
                </a:lnTo>
                <a:lnTo>
                  <a:pt x="628523" y="14097"/>
                </a:lnTo>
                <a:lnTo>
                  <a:pt x="647573" y="22364"/>
                </a:lnTo>
                <a:lnTo>
                  <a:pt x="663956" y="33807"/>
                </a:lnTo>
                <a:lnTo>
                  <a:pt x="688721" y="66167"/>
                </a:lnTo>
                <a:lnTo>
                  <a:pt x="703287" y="109931"/>
                </a:lnTo>
                <a:lnTo>
                  <a:pt x="708152" y="163576"/>
                </a:lnTo>
                <a:lnTo>
                  <a:pt x="706932" y="192608"/>
                </a:lnTo>
                <a:lnTo>
                  <a:pt x="697166" y="242633"/>
                </a:lnTo>
                <a:lnTo>
                  <a:pt x="677570" y="281686"/>
                </a:lnTo>
                <a:lnTo>
                  <a:pt x="647763" y="308051"/>
                </a:lnTo>
                <a:lnTo>
                  <a:pt x="629031" y="316357"/>
                </a:lnTo>
                <a:lnTo>
                  <a:pt x="633222" y="329692"/>
                </a:lnTo>
                <a:lnTo>
                  <a:pt x="678091" y="308648"/>
                </a:lnTo>
                <a:lnTo>
                  <a:pt x="711073" y="272161"/>
                </a:lnTo>
                <a:lnTo>
                  <a:pt x="731354" y="223431"/>
                </a:lnTo>
                <a:lnTo>
                  <a:pt x="736422" y="195554"/>
                </a:lnTo>
                <a:lnTo>
                  <a:pt x="738124" y="165354"/>
                </a:lnTo>
                <a:close/>
              </a:path>
              <a:path w="3558540" h="330200">
                <a:moveTo>
                  <a:pt x="3558159" y="0"/>
                </a:moveTo>
                <a:lnTo>
                  <a:pt x="3480816" y="0"/>
                </a:lnTo>
                <a:lnTo>
                  <a:pt x="3480816" y="13970"/>
                </a:lnTo>
                <a:lnTo>
                  <a:pt x="3529330" y="13970"/>
                </a:lnTo>
                <a:lnTo>
                  <a:pt x="3529330" y="317500"/>
                </a:lnTo>
                <a:lnTo>
                  <a:pt x="3480816" y="317500"/>
                </a:lnTo>
                <a:lnTo>
                  <a:pt x="3480816" y="330200"/>
                </a:lnTo>
                <a:lnTo>
                  <a:pt x="3558159" y="330200"/>
                </a:lnTo>
                <a:lnTo>
                  <a:pt x="3558159" y="317500"/>
                </a:lnTo>
                <a:lnTo>
                  <a:pt x="3558159" y="13970"/>
                </a:lnTo>
                <a:lnTo>
                  <a:pt x="3558159" y="0"/>
                </a:lnTo>
                <a:close/>
              </a:path>
            </a:pathLst>
          </a:custGeom>
          <a:solidFill>
            <a:srgbClr val="000000"/>
          </a:solidFill>
        </p:spPr>
        <p:txBody>
          <a:bodyPr wrap="square" lIns="0" tIns="0" rIns="0" bIns="0" rtlCol="0"/>
          <a:lstStyle/>
          <a:p>
            <a:endParaRPr/>
          </a:p>
        </p:txBody>
      </p:sp>
      <p:sp>
        <p:nvSpPr>
          <p:cNvPr id="50" name="object 50"/>
          <p:cNvSpPr txBox="1"/>
          <p:nvPr/>
        </p:nvSpPr>
        <p:spPr>
          <a:xfrm>
            <a:off x="5640070" y="3993337"/>
            <a:ext cx="488315" cy="337185"/>
          </a:xfrm>
          <a:prstGeom prst="rect">
            <a:avLst/>
          </a:prstGeom>
        </p:spPr>
        <p:txBody>
          <a:bodyPr vert="horz" wrap="square" lIns="0" tIns="11430" rIns="0" bIns="0" rtlCol="0">
            <a:spAutoFit/>
          </a:bodyPr>
          <a:lstStyle/>
          <a:p>
            <a:pPr marL="12700">
              <a:lnSpc>
                <a:spcPct val="100000"/>
              </a:lnSpc>
              <a:spcBef>
                <a:spcPts val="90"/>
              </a:spcBef>
              <a:tabLst>
                <a:tab pos="324485" algn="l"/>
              </a:tabLst>
            </a:pPr>
            <a:r>
              <a:rPr sz="2050" spc="45" dirty="0">
                <a:latin typeface="Cambria Math"/>
                <a:cs typeface="Cambria Math"/>
              </a:rPr>
              <a:t>0	2</a:t>
            </a:r>
            <a:endParaRPr sz="2050">
              <a:latin typeface="Cambria Math"/>
              <a:cs typeface="Cambria Math"/>
            </a:endParaRPr>
          </a:p>
        </p:txBody>
      </p:sp>
      <p:sp>
        <p:nvSpPr>
          <p:cNvPr id="51" name="object 51"/>
          <p:cNvSpPr/>
          <p:nvPr/>
        </p:nvSpPr>
        <p:spPr>
          <a:xfrm>
            <a:off x="6583806" y="4105402"/>
            <a:ext cx="614045" cy="328930"/>
          </a:xfrm>
          <a:custGeom>
            <a:avLst/>
            <a:gdLst/>
            <a:ahLst/>
            <a:cxnLst/>
            <a:rect l="l" t="t" r="r" b="b"/>
            <a:pathLst>
              <a:path w="614045" h="328929">
                <a:moveTo>
                  <a:pt x="508889" y="0"/>
                </a:moveTo>
                <a:lnTo>
                  <a:pt x="504190" y="13335"/>
                </a:lnTo>
                <a:lnTo>
                  <a:pt x="523240" y="21595"/>
                </a:lnTo>
                <a:lnTo>
                  <a:pt x="539623" y="33035"/>
                </a:lnTo>
                <a:lnTo>
                  <a:pt x="564388" y="65405"/>
                </a:lnTo>
                <a:lnTo>
                  <a:pt x="578961" y="109156"/>
                </a:lnTo>
                <a:lnTo>
                  <a:pt x="583819" y="162814"/>
                </a:lnTo>
                <a:lnTo>
                  <a:pt x="582602" y="191845"/>
                </a:lnTo>
                <a:lnTo>
                  <a:pt x="572835" y="241859"/>
                </a:lnTo>
                <a:lnTo>
                  <a:pt x="553239" y="280912"/>
                </a:lnTo>
                <a:lnTo>
                  <a:pt x="523434" y="307288"/>
                </a:lnTo>
                <a:lnTo>
                  <a:pt x="504698" y="315595"/>
                </a:lnTo>
                <a:lnTo>
                  <a:pt x="508889" y="328930"/>
                </a:lnTo>
                <a:lnTo>
                  <a:pt x="553767" y="307879"/>
                </a:lnTo>
                <a:lnTo>
                  <a:pt x="586740" y="271399"/>
                </a:lnTo>
                <a:lnTo>
                  <a:pt x="607028" y="222662"/>
                </a:lnTo>
                <a:lnTo>
                  <a:pt x="613791" y="164592"/>
                </a:lnTo>
                <a:lnTo>
                  <a:pt x="612098" y="134417"/>
                </a:lnTo>
                <a:lnTo>
                  <a:pt x="598521" y="80974"/>
                </a:lnTo>
                <a:lnTo>
                  <a:pt x="571611" y="37415"/>
                </a:lnTo>
                <a:lnTo>
                  <a:pt x="532749" y="8598"/>
                </a:lnTo>
                <a:lnTo>
                  <a:pt x="508889" y="0"/>
                </a:lnTo>
                <a:close/>
              </a:path>
              <a:path w="614045" h="328929">
                <a:moveTo>
                  <a:pt x="104901" y="0"/>
                </a:moveTo>
                <a:lnTo>
                  <a:pt x="60134" y="21066"/>
                </a:lnTo>
                <a:lnTo>
                  <a:pt x="27177" y="57658"/>
                </a:lnTo>
                <a:lnTo>
                  <a:pt x="6778" y="106553"/>
                </a:lnTo>
                <a:lnTo>
                  <a:pt x="0" y="164592"/>
                </a:lnTo>
                <a:lnTo>
                  <a:pt x="1690" y="194782"/>
                </a:lnTo>
                <a:lnTo>
                  <a:pt x="15216" y="248209"/>
                </a:lnTo>
                <a:lnTo>
                  <a:pt x="42054" y="291568"/>
                </a:lnTo>
                <a:lnTo>
                  <a:pt x="80968" y="320333"/>
                </a:lnTo>
                <a:lnTo>
                  <a:pt x="104901" y="328930"/>
                </a:lnTo>
                <a:lnTo>
                  <a:pt x="109093" y="315595"/>
                </a:lnTo>
                <a:lnTo>
                  <a:pt x="90302" y="307288"/>
                </a:lnTo>
                <a:lnTo>
                  <a:pt x="74120" y="295719"/>
                </a:lnTo>
                <a:lnTo>
                  <a:pt x="49529" y="262890"/>
                </a:lnTo>
                <a:lnTo>
                  <a:pt x="34845" y="218186"/>
                </a:lnTo>
                <a:lnTo>
                  <a:pt x="29972" y="162814"/>
                </a:lnTo>
                <a:lnTo>
                  <a:pt x="31188" y="134735"/>
                </a:lnTo>
                <a:lnTo>
                  <a:pt x="40955"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52" name="object 52"/>
          <p:cNvSpPr txBox="1"/>
          <p:nvPr/>
        </p:nvSpPr>
        <p:spPr>
          <a:xfrm>
            <a:off x="6905370" y="3993337"/>
            <a:ext cx="488315" cy="337185"/>
          </a:xfrm>
          <a:prstGeom prst="rect">
            <a:avLst/>
          </a:prstGeom>
        </p:spPr>
        <p:txBody>
          <a:bodyPr vert="horz" wrap="square" lIns="0" tIns="11430" rIns="0" bIns="0" rtlCol="0">
            <a:spAutoFit/>
          </a:bodyPr>
          <a:lstStyle/>
          <a:p>
            <a:pPr marL="12700">
              <a:lnSpc>
                <a:spcPct val="100000"/>
              </a:lnSpc>
              <a:spcBef>
                <a:spcPts val="90"/>
              </a:spcBef>
              <a:tabLst>
                <a:tab pos="324485" algn="l"/>
              </a:tabLst>
            </a:pPr>
            <a:r>
              <a:rPr sz="2050" spc="45" dirty="0">
                <a:latin typeface="Cambria Math"/>
                <a:cs typeface="Cambria Math"/>
              </a:rPr>
              <a:t>1	2</a:t>
            </a:r>
            <a:endParaRPr sz="2050">
              <a:latin typeface="Cambria Math"/>
              <a:cs typeface="Cambria Math"/>
            </a:endParaRPr>
          </a:p>
        </p:txBody>
      </p:sp>
      <p:sp>
        <p:nvSpPr>
          <p:cNvPr id="53" name="object 53"/>
          <p:cNvSpPr/>
          <p:nvPr/>
        </p:nvSpPr>
        <p:spPr>
          <a:xfrm>
            <a:off x="7848727" y="4105402"/>
            <a:ext cx="622935" cy="328930"/>
          </a:xfrm>
          <a:custGeom>
            <a:avLst/>
            <a:gdLst/>
            <a:ahLst/>
            <a:cxnLst/>
            <a:rect l="l" t="t" r="r" b="b"/>
            <a:pathLst>
              <a:path w="622934" h="328929">
                <a:moveTo>
                  <a:pt x="518032" y="0"/>
                </a:moveTo>
                <a:lnTo>
                  <a:pt x="513333" y="13335"/>
                </a:lnTo>
                <a:lnTo>
                  <a:pt x="532384" y="21595"/>
                </a:lnTo>
                <a:lnTo>
                  <a:pt x="548767" y="33035"/>
                </a:lnTo>
                <a:lnTo>
                  <a:pt x="573531" y="65405"/>
                </a:lnTo>
                <a:lnTo>
                  <a:pt x="588105" y="109156"/>
                </a:lnTo>
                <a:lnTo>
                  <a:pt x="592963" y="162814"/>
                </a:lnTo>
                <a:lnTo>
                  <a:pt x="591746" y="191845"/>
                </a:lnTo>
                <a:lnTo>
                  <a:pt x="581979" y="241859"/>
                </a:lnTo>
                <a:lnTo>
                  <a:pt x="562383" y="280912"/>
                </a:lnTo>
                <a:lnTo>
                  <a:pt x="532578" y="307288"/>
                </a:lnTo>
                <a:lnTo>
                  <a:pt x="513842" y="315595"/>
                </a:lnTo>
                <a:lnTo>
                  <a:pt x="518032" y="328930"/>
                </a:lnTo>
                <a:lnTo>
                  <a:pt x="562911" y="307879"/>
                </a:lnTo>
                <a:lnTo>
                  <a:pt x="595883" y="271399"/>
                </a:lnTo>
                <a:lnTo>
                  <a:pt x="616172" y="222662"/>
                </a:lnTo>
                <a:lnTo>
                  <a:pt x="622934" y="164592"/>
                </a:lnTo>
                <a:lnTo>
                  <a:pt x="621242" y="134417"/>
                </a:lnTo>
                <a:lnTo>
                  <a:pt x="607665" y="80974"/>
                </a:lnTo>
                <a:lnTo>
                  <a:pt x="580755" y="37415"/>
                </a:lnTo>
                <a:lnTo>
                  <a:pt x="541893" y="8598"/>
                </a:lnTo>
                <a:lnTo>
                  <a:pt x="518032" y="0"/>
                </a:lnTo>
                <a:close/>
              </a:path>
              <a:path w="622934" h="328929">
                <a:moveTo>
                  <a:pt x="104901" y="0"/>
                </a:moveTo>
                <a:lnTo>
                  <a:pt x="60134" y="21066"/>
                </a:lnTo>
                <a:lnTo>
                  <a:pt x="27177" y="57658"/>
                </a:lnTo>
                <a:lnTo>
                  <a:pt x="6778" y="106553"/>
                </a:lnTo>
                <a:lnTo>
                  <a:pt x="0" y="164592"/>
                </a:lnTo>
                <a:lnTo>
                  <a:pt x="1690" y="194782"/>
                </a:lnTo>
                <a:lnTo>
                  <a:pt x="15216" y="248209"/>
                </a:lnTo>
                <a:lnTo>
                  <a:pt x="42054" y="291568"/>
                </a:lnTo>
                <a:lnTo>
                  <a:pt x="80968" y="320333"/>
                </a:lnTo>
                <a:lnTo>
                  <a:pt x="104901" y="328930"/>
                </a:lnTo>
                <a:lnTo>
                  <a:pt x="109093" y="315595"/>
                </a:lnTo>
                <a:lnTo>
                  <a:pt x="90302" y="307288"/>
                </a:lnTo>
                <a:lnTo>
                  <a:pt x="74120" y="295719"/>
                </a:lnTo>
                <a:lnTo>
                  <a:pt x="49529" y="262890"/>
                </a:lnTo>
                <a:lnTo>
                  <a:pt x="34845" y="218186"/>
                </a:lnTo>
                <a:lnTo>
                  <a:pt x="29972" y="162814"/>
                </a:lnTo>
                <a:lnTo>
                  <a:pt x="31188" y="134735"/>
                </a:lnTo>
                <a:lnTo>
                  <a:pt x="40955"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54" name="object 54"/>
          <p:cNvSpPr txBox="1"/>
          <p:nvPr/>
        </p:nvSpPr>
        <p:spPr>
          <a:xfrm>
            <a:off x="5416041" y="4004564"/>
            <a:ext cx="2780665" cy="452120"/>
          </a:xfrm>
          <a:prstGeom prst="rect">
            <a:avLst/>
          </a:prstGeom>
        </p:spPr>
        <p:txBody>
          <a:bodyPr vert="horz" wrap="square" lIns="0" tIns="12065" rIns="0" bIns="0" rtlCol="0">
            <a:spAutoFit/>
          </a:bodyPr>
          <a:lstStyle/>
          <a:p>
            <a:pPr marL="12700">
              <a:lnSpc>
                <a:spcPct val="100000"/>
              </a:lnSpc>
              <a:spcBef>
                <a:spcPts val="95"/>
              </a:spcBef>
              <a:tabLst>
                <a:tab pos="792480" algn="l"/>
                <a:tab pos="1285240" algn="l"/>
                <a:tab pos="2059305" algn="l"/>
                <a:tab pos="2550160" algn="l"/>
              </a:tabLst>
            </a:pPr>
            <a:r>
              <a:rPr sz="2800" spc="-5" dirty="0">
                <a:latin typeface="Cambria Math"/>
                <a:cs typeface="Cambria Math"/>
              </a:rPr>
              <a:t>𝑔	+	𝑔	+	𝑔</a:t>
            </a:r>
            <a:endParaRPr sz="2800">
              <a:latin typeface="Cambria Math"/>
              <a:cs typeface="Cambria Math"/>
            </a:endParaRPr>
          </a:p>
        </p:txBody>
      </p:sp>
      <p:sp>
        <p:nvSpPr>
          <p:cNvPr id="55" name="object 55"/>
          <p:cNvSpPr txBox="1"/>
          <p:nvPr/>
        </p:nvSpPr>
        <p:spPr>
          <a:xfrm>
            <a:off x="8177910" y="3993337"/>
            <a:ext cx="490220" cy="337185"/>
          </a:xfrm>
          <a:prstGeom prst="rect">
            <a:avLst/>
          </a:prstGeom>
        </p:spPr>
        <p:txBody>
          <a:bodyPr vert="horz" wrap="square" lIns="0" tIns="11430" rIns="0" bIns="0" rtlCol="0">
            <a:spAutoFit/>
          </a:bodyPr>
          <a:lstStyle/>
          <a:p>
            <a:pPr marL="12700">
              <a:lnSpc>
                <a:spcPct val="100000"/>
              </a:lnSpc>
              <a:spcBef>
                <a:spcPts val="90"/>
              </a:spcBef>
              <a:tabLst>
                <a:tab pos="326390" algn="l"/>
              </a:tabLst>
            </a:pPr>
            <a:r>
              <a:rPr sz="2050" spc="45" dirty="0">
                <a:latin typeface="Cambria Math"/>
                <a:cs typeface="Cambria Math"/>
              </a:rPr>
              <a:t>2	2</a:t>
            </a:r>
            <a:endParaRPr sz="2050">
              <a:latin typeface="Cambria Math"/>
              <a:cs typeface="Cambria Math"/>
            </a:endParaRPr>
          </a:p>
        </p:txBody>
      </p:sp>
      <p:grpSp>
        <p:nvGrpSpPr>
          <p:cNvPr id="56" name="object 56"/>
          <p:cNvGrpSpPr/>
          <p:nvPr/>
        </p:nvGrpSpPr>
        <p:grpSpPr>
          <a:xfrm>
            <a:off x="4494276" y="0"/>
            <a:ext cx="4497705" cy="1704339"/>
            <a:chOff x="4494276" y="0"/>
            <a:chExt cx="4497705" cy="1704339"/>
          </a:xfrm>
        </p:grpSpPr>
        <p:pic>
          <p:nvPicPr>
            <p:cNvPr id="57" name="object 57"/>
            <p:cNvPicPr/>
            <p:nvPr/>
          </p:nvPicPr>
          <p:blipFill>
            <a:blip r:embed="rId3" cstate="print"/>
            <a:stretch>
              <a:fillRect/>
            </a:stretch>
          </p:blipFill>
          <p:spPr>
            <a:xfrm>
              <a:off x="4625330" y="59426"/>
              <a:ext cx="4366279" cy="1488957"/>
            </a:xfrm>
            <a:prstGeom prst="rect">
              <a:avLst/>
            </a:prstGeom>
          </p:spPr>
        </p:pic>
        <p:pic>
          <p:nvPicPr>
            <p:cNvPr id="58" name="object 58"/>
            <p:cNvPicPr/>
            <p:nvPr/>
          </p:nvPicPr>
          <p:blipFill>
            <a:blip r:embed="rId4" cstate="print"/>
            <a:stretch>
              <a:fillRect/>
            </a:stretch>
          </p:blipFill>
          <p:spPr>
            <a:xfrm>
              <a:off x="4494276" y="0"/>
              <a:ext cx="4442460" cy="1703832"/>
            </a:xfrm>
            <a:prstGeom prst="rect">
              <a:avLst/>
            </a:prstGeom>
          </p:spPr>
        </p:pic>
        <p:pic>
          <p:nvPicPr>
            <p:cNvPr id="59" name="object 59"/>
            <p:cNvPicPr/>
            <p:nvPr/>
          </p:nvPicPr>
          <p:blipFill>
            <a:blip r:embed="rId5" cstate="print"/>
            <a:stretch>
              <a:fillRect/>
            </a:stretch>
          </p:blipFill>
          <p:spPr>
            <a:xfrm>
              <a:off x="4675632" y="89915"/>
              <a:ext cx="4270248" cy="1385315"/>
            </a:xfrm>
            <a:prstGeom prst="rect">
              <a:avLst/>
            </a:prstGeom>
          </p:spPr>
        </p:pic>
      </p:grpSp>
      <p:sp>
        <p:nvSpPr>
          <p:cNvPr id="60" name="object 60"/>
          <p:cNvSpPr txBox="1">
            <a:spLocks noGrp="1"/>
          </p:cNvSpPr>
          <p:nvPr>
            <p:ph type="title"/>
          </p:nvPr>
        </p:nvSpPr>
        <p:spPr>
          <a:xfrm>
            <a:off x="4729607" y="103454"/>
            <a:ext cx="3894454" cy="1303020"/>
          </a:xfrm>
          <a:prstGeom prst="rect">
            <a:avLst/>
          </a:prstGeom>
        </p:spPr>
        <p:txBody>
          <a:bodyPr vert="horz" wrap="square" lIns="0" tIns="13335" rIns="0" bIns="0" rtlCol="0">
            <a:spAutoFit/>
          </a:bodyPr>
          <a:lstStyle/>
          <a:p>
            <a:pPr marL="38100" marR="30480">
              <a:lnSpc>
                <a:spcPct val="99700"/>
              </a:lnSpc>
              <a:spcBef>
                <a:spcPts val="105"/>
              </a:spcBef>
            </a:pPr>
            <a:r>
              <a:rPr sz="2800" spc="135" dirty="0">
                <a:solidFill>
                  <a:srgbClr val="FFFFFF"/>
                </a:solidFill>
                <a:latin typeface="Cambria Math"/>
                <a:cs typeface="Cambria Math"/>
              </a:rPr>
              <a:t>𝜎</a:t>
            </a:r>
            <a:r>
              <a:rPr sz="3075" spc="202" baseline="27100" dirty="0">
                <a:solidFill>
                  <a:srgbClr val="FFFFFF"/>
                </a:solidFill>
                <a:latin typeface="Cambria Math"/>
                <a:cs typeface="Cambria Math"/>
              </a:rPr>
              <a:t>𝑡</a:t>
            </a:r>
            <a:r>
              <a:rPr sz="2800" spc="135" dirty="0">
                <a:solidFill>
                  <a:srgbClr val="FFFFFF"/>
                </a:solidFill>
                <a:latin typeface="Calibri"/>
                <a:cs typeface="Calibri"/>
              </a:rPr>
              <a:t>: </a:t>
            </a:r>
            <a:r>
              <a:rPr sz="2800" b="1" i="1" spc="-5" dirty="0">
                <a:solidFill>
                  <a:srgbClr val="FFFFFF"/>
                </a:solidFill>
                <a:latin typeface="Calibri"/>
                <a:cs typeface="Calibri"/>
              </a:rPr>
              <a:t>root mean square </a:t>
            </a:r>
            <a:r>
              <a:rPr sz="2800" spc="-10" dirty="0">
                <a:solidFill>
                  <a:srgbClr val="FFFFFF"/>
                </a:solidFill>
                <a:latin typeface="Calibri"/>
                <a:cs typeface="Calibri"/>
              </a:rPr>
              <a:t>of </a:t>
            </a:r>
            <a:r>
              <a:rPr sz="2800" spc="-5" dirty="0">
                <a:solidFill>
                  <a:srgbClr val="FFFFFF"/>
                </a:solidFill>
                <a:latin typeface="Calibri"/>
                <a:cs typeface="Calibri"/>
              </a:rPr>
              <a:t> the</a:t>
            </a:r>
            <a:r>
              <a:rPr sz="2800" spc="-15" dirty="0">
                <a:solidFill>
                  <a:srgbClr val="FFFFFF"/>
                </a:solidFill>
                <a:latin typeface="Calibri"/>
                <a:cs typeface="Calibri"/>
              </a:rPr>
              <a:t> previous</a:t>
            </a:r>
            <a:r>
              <a:rPr sz="2800" spc="-5" dirty="0">
                <a:solidFill>
                  <a:srgbClr val="FFFFFF"/>
                </a:solidFill>
                <a:latin typeface="Calibri"/>
                <a:cs typeface="Calibri"/>
              </a:rPr>
              <a:t> </a:t>
            </a:r>
            <a:r>
              <a:rPr sz="2800" spc="-15" dirty="0">
                <a:solidFill>
                  <a:srgbClr val="FFFFFF"/>
                </a:solidFill>
                <a:latin typeface="Calibri"/>
                <a:cs typeface="Calibri"/>
              </a:rPr>
              <a:t>derivatives</a:t>
            </a:r>
            <a:r>
              <a:rPr sz="2800" spc="-5" dirty="0">
                <a:solidFill>
                  <a:srgbClr val="FFFFFF"/>
                </a:solidFill>
                <a:latin typeface="Calibri"/>
                <a:cs typeface="Calibri"/>
              </a:rPr>
              <a:t> </a:t>
            </a:r>
            <a:r>
              <a:rPr sz="2800" spc="-10" dirty="0">
                <a:solidFill>
                  <a:srgbClr val="FFFFFF"/>
                </a:solidFill>
                <a:latin typeface="Calibri"/>
                <a:cs typeface="Calibri"/>
              </a:rPr>
              <a:t>of </a:t>
            </a:r>
            <a:r>
              <a:rPr sz="2800" spc="-620" dirty="0">
                <a:solidFill>
                  <a:srgbClr val="FFFFFF"/>
                </a:solidFill>
                <a:latin typeface="Calibri"/>
                <a:cs typeface="Calibri"/>
              </a:rPr>
              <a:t> </a:t>
            </a:r>
            <a:r>
              <a:rPr sz="2800" spc="-20" dirty="0">
                <a:solidFill>
                  <a:srgbClr val="FFFFFF"/>
                </a:solidFill>
                <a:latin typeface="Calibri"/>
                <a:cs typeface="Calibri"/>
              </a:rPr>
              <a:t>parameter</a:t>
            </a:r>
            <a:r>
              <a:rPr sz="2800" spc="-5" dirty="0">
                <a:solidFill>
                  <a:srgbClr val="FFFFFF"/>
                </a:solidFill>
                <a:latin typeface="Calibri"/>
                <a:cs typeface="Calibri"/>
              </a:rPr>
              <a:t> w</a:t>
            </a:r>
            <a:endParaRPr sz="2800">
              <a:latin typeface="Calibri"/>
              <a:cs typeface="Calibri"/>
            </a:endParaRPr>
          </a:p>
        </p:txBody>
      </p:sp>
      <p:pic>
        <p:nvPicPr>
          <p:cNvPr id="62" name="Picture 61">
            <a:extLst>
              <a:ext uri="{FF2B5EF4-FFF2-40B4-BE49-F238E27FC236}">
                <a16:creationId xmlns:a16="http://schemas.microsoft.com/office/drawing/2014/main" id="{3638C00E-F773-A849-849E-B80B32FE55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5000" y="5500319"/>
            <a:ext cx="533400" cy="698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1893570" cy="697230"/>
          </a:xfrm>
          <a:prstGeom prst="rect">
            <a:avLst/>
          </a:prstGeom>
        </p:spPr>
        <p:txBody>
          <a:bodyPr vert="horz" wrap="square" lIns="0" tIns="13335" rIns="0" bIns="0" rtlCol="0">
            <a:spAutoFit/>
          </a:bodyPr>
          <a:lstStyle/>
          <a:p>
            <a:pPr marL="12700">
              <a:lnSpc>
                <a:spcPct val="100000"/>
              </a:lnSpc>
              <a:spcBef>
                <a:spcPts val="105"/>
              </a:spcBef>
            </a:pPr>
            <a:r>
              <a:rPr sz="4400" spc="-15" dirty="0"/>
              <a:t>Adagrad</a:t>
            </a:r>
            <a:endParaRPr sz="4400"/>
          </a:p>
        </p:txBody>
      </p:sp>
      <p:sp>
        <p:nvSpPr>
          <p:cNvPr id="3" name="object 3"/>
          <p:cNvSpPr txBox="1"/>
          <p:nvPr/>
        </p:nvSpPr>
        <p:spPr>
          <a:xfrm>
            <a:off x="707542" y="1793189"/>
            <a:ext cx="7360920" cy="836294"/>
          </a:xfrm>
          <a:prstGeom prst="rect">
            <a:avLst/>
          </a:prstGeom>
        </p:spPr>
        <p:txBody>
          <a:bodyPr vert="horz" wrap="square" lIns="0" tIns="12065" rIns="0" bIns="0" rtlCol="0">
            <a:spAutoFit/>
          </a:bodyPr>
          <a:lstStyle/>
          <a:p>
            <a:pPr marL="241300" indent="-228600">
              <a:lnSpc>
                <a:spcPts val="3195"/>
              </a:lnSpc>
              <a:spcBef>
                <a:spcPts val="95"/>
              </a:spcBef>
              <a:buFont typeface="Arial MT"/>
              <a:buChar char="•"/>
              <a:tabLst>
                <a:tab pos="241300" algn="l"/>
              </a:tabLst>
            </a:pPr>
            <a:r>
              <a:rPr sz="2800" spc="-10" dirty="0">
                <a:latin typeface="Calibri"/>
                <a:cs typeface="Calibri"/>
              </a:rPr>
              <a:t>Divide</a:t>
            </a:r>
            <a:r>
              <a:rPr sz="2800" spc="5"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learning</a:t>
            </a:r>
            <a:r>
              <a:rPr sz="2800" dirty="0">
                <a:latin typeface="Calibri"/>
                <a:cs typeface="Calibri"/>
              </a:rPr>
              <a:t> </a:t>
            </a:r>
            <a:r>
              <a:rPr sz="2800" spc="-30" dirty="0">
                <a:latin typeface="Calibri"/>
                <a:cs typeface="Calibri"/>
              </a:rPr>
              <a:t>rate</a:t>
            </a:r>
            <a:r>
              <a:rPr sz="2800" spc="-10" dirty="0">
                <a:latin typeface="Calibri"/>
                <a:cs typeface="Calibri"/>
              </a:rPr>
              <a:t> </a:t>
            </a:r>
            <a:r>
              <a:rPr sz="2800" spc="-5" dirty="0">
                <a:latin typeface="Calibri"/>
                <a:cs typeface="Calibri"/>
              </a:rPr>
              <a:t>of</a:t>
            </a:r>
            <a:r>
              <a:rPr sz="2800" spc="-10" dirty="0">
                <a:latin typeface="Calibri"/>
                <a:cs typeface="Calibri"/>
              </a:rPr>
              <a:t> </a:t>
            </a:r>
            <a:r>
              <a:rPr sz="2800" dirty="0">
                <a:latin typeface="Calibri"/>
                <a:cs typeface="Calibri"/>
              </a:rPr>
              <a:t>each</a:t>
            </a:r>
            <a:r>
              <a:rPr sz="2800" spc="-10" dirty="0">
                <a:latin typeface="Calibri"/>
                <a:cs typeface="Calibri"/>
              </a:rPr>
              <a:t> </a:t>
            </a:r>
            <a:r>
              <a:rPr sz="2800" spc="-15" dirty="0">
                <a:latin typeface="Calibri"/>
                <a:cs typeface="Calibri"/>
              </a:rPr>
              <a:t>parameter by</a:t>
            </a:r>
            <a:r>
              <a:rPr sz="2800" spc="10" dirty="0">
                <a:latin typeface="Calibri"/>
                <a:cs typeface="Calibri"/>
              </a:rPr>
              <a:t> </a:t>
            </a:r>
            <a:r>
              <a:rPr sz="2800" spc="-5" dirty="0">
                <a:latin typeface="Calibri"/>
                <a:cs typeface="Calibri"/>
              </a:rPr>
              <a:t>the</a:t>
            </a:r>
            <a:endParaRPr sz="2800">
              <a:latin typeface="Calibri"/>
              <a:cs typeface="Calibri"/>
            </a:endParaRPr>
          </a:p>
          <a:p>
            <a:pPr marL="241300">
              <a:lnSpc>
                <a:spcPts val="3195"/>
              </a:lnSpc>
            </a:pPr>
            <a:r>
              <a:rPr sz="2800" b="1" i="1" spc="-10" dirty="0">
                <a:latin typeface="Calibri"/>
                <a:cs typeface="Calibri"/>
              </a:rPr>
              <a:t>root</a:t>
            </a:r>
            <a:r>
              <a:rPr sz="2800" b="1" i="1" spc="5" dirty="0">
                <a:latin typeface="Calibri"/>
                <a:cs typeface="Calibri"/>
              </a:rPr>
              <a:t> </a:t>
            </a:r>
            <a:r>
              <a:rPr sz="2800" b="1" i="1" spc="-5" dirty="0">
                <a:latin typeface="Calibri"/>
                <a:cs typeface="Calibri"/>
              </a:rPr>
              <a:t>mean</a:t>
            </a:r>
            <a:r>
              <a:rPr sz="2800" b="1" i="1" spc="25" dirty="0">
                <a:latin typeface="Calibri"/>
                <a:cs typeface="Calibri"/>
              </a:rPr>
              <a:t> </a:t>
            </a:r>
            <a:r>
              <a:rPr sz="2800" b="1" i="1" spc="-10" dirty="0">
                <a:latin typeface="Calibri"/>
                <a:cs typeface="Calibri"/>
              </a:rPr>
              <a:t>square</a:t>
            </a:r>
            <a:r>
              <a:rPr sz="2800" b="1" i="1" dirty="0">
                <a:latin typeface="Calibri"/>
                <a:cs typeface="Calibri"/>
              </a:rPr>
              <a:t> </a:t>
            </a:r>
            <a:r>
              <a:rPr sz="2800" b="1" i="1" spc="-5" dirty="0">
                <a:latin typeface="Calibri"/>
                <a:cs typeface="Calibri"/>
              </a:rPr>
              <a:t>of</a:t>
            </a:r>
            <a:r>
              <a:rPr sz="2800" b="1" i="1" spc="5" dirty="0">
                <a:latin typeface="Calibri"/>
                <a:cs typeface="Calibri"/>
              </a:rPr>
              <a:t> </a:t>
            </a:r>
            <a:r>
              <a:rPr sz="2800" b="1" i="1" spc="-5" dirty="0">
                <a:latin typeface="Calibri"/>
                <a:cs typeface="Calibri"/>
              </a:rPr>
              <a:t>its</a:t>
            </a:r>
            <a:r>
              <a:rPr sz="2800" b="1" i="1" spc="5" dirty="0">
                <a:latin typeface="Calibri"/>
                <a:cs typeface="Calibri"/>
              </a:rPr>
              <a:t> </a:t>
            </a:r>
            <a:r>
              <a:rPr sz="2800" b="1" i="1" spc="-10" dirty="0">
                <a:latin typeface="Calibri"/>
                <a:cs typeface="Calibri"/>
              </a:rPr>
              <a:t>previous</a:t>
            </a:r>
            <a:r>
              <a:rPr sz="2800" b="1" i="1" spc="15" dirty="0">
                <a:latin typeface="Calibri"/>
                <a:cs typeface="Calibri"/>
              </a:rPr>
              <a:t> </a:t>
            </a:r>
            <a:r>
              <a:rPr sz="2800" b="1" i="1" spc="-10" dirty="0">
                <a:latin typeface="Calibri"/>
                <a:cs typeface="Calibri"/>
              </a:rPr>
              <a:t>derivatives</a:t>
            </a:r>
            <a:endParaRPr sz="2800">
              <a:latin typeface="Calibri"/>
              <a:cs typeface="Calibri"/>
            </a:endParaRPr>
          </a:p>
        </p:txBody>
      </p:sp>
      <p:sp>
        <p:nvSpPr>
          <p:cNvPr id="4" name="object 4"/>
          <p:cNvSpPr txBox="1"/>
          <p:nvPr/>
        </p:nvSpPr>
        <p:spPr>
          <a:xfrm>
            <a:off x="4875657" y="2815209"/>
            <a:ext cx="139700" cy="336550"/>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𝑡</a:t>
            </a:r>
            <a:endParaRPr sz="2050">
              <a:latin typeface="Cambria Math"/>
              <a:cs typeface="Cambria Math"/>
            </a:endParaRPr>
          </a:p>
        </p:txBody>
      </p:sp>
      <p:sp>
        <p:nvSpPr>
          <p:cNvPr id="5" name="object 5"/>
          <p:cNvSpPr txBox="1"/>
          <p:nvPr/>
        </p:nvSpPr>
        <p:spPr>
          <a:xfrm>
            <a:off x="4679060" y="2848736"/>
            <a:ext cx="721995" cy="452120"/>
          </a:xfrm>
          <a:prstGeom prst="rect">
            <a:avLst/>
          </a:prstGeom>
        </p:spPr>
        <p:txBody>
          <a:bodyPr vert="horz" wrap="square" lIns="0" tIns="12065" rIns="0" bIns="0" rtlCol="0">
            <a:spAutoFit/>
          </a:bodyPr>
          <a:lstStyle/>
          <a:p>
            <a:pPr marL="12700">
              <a:lnSpc>
                <a:spcPct val="100000"/>
              </a:lnSpc>
              <a:spcBef>
                <a:spcPts val="95"/>
              </a:spcBef>
              <a:tabLst>
                <a:tab pos="443865" algn="l"/>
              </a:tabLst>
            </a:pPr>
            <a:r>
              <a:rPr sz="2800" spc="-5" dirty="0">
                <a:latin typeface="Cambria Math"/>
                <a:cs typeface="Cambria Math"/>
              </a:rPr>
              <a:t>𝜂	=</a:t>
            </a:r>
            <a:endParaRPr sz="2800">
              <a:latin typeface="Cambria Math"/>
              <a:cs typeface="Cambria Math"/>
            </a:endParaRPr>
          </a:p>
        </p:txBody>
      </p:sp>
      <p:sp>
        <p:nvSpPr>
          <p:cNvPr id="6" name="object 6"/>
          <p:cNvSpPr/>
          <p:nvPr/>
        </p:nvSpPr>
        <p:spPr>
          <a:xfrm>
            <a:off x="5486400" y="3102990"/>
            <a:ext cx="1001394" cy="435609"/>
          </a:xfrm>
          <a:custGeom>
            <a:avLst/>
            <a:gdLst/>
            <a:ahLst/>
            <a:cxnLst/>
            <a:rect l="l" t="t" r="r" b="b"/>
            <a:pathLst>
              <a:path w="1001395" h="435610">
                <a:moveTo>
                  <a:pt x="1001268" y="92964"/>
                </a:moveTo>
                <a:lnTo>
                  <a:pt x="233172" y="92964"/>
                </a:lnTo>
                <a:lnTo>
                  <a:pt x="233172" y="93599"/>
                </a:lnTo>
                <a:lnTo>
                  <a:pt x="209804" y="93599"/>
                </a:lnTo>
                <a:lnTo>
                  <a:pt x="124206" y="389636"/>
                </a:lnTo>
                <a:lnTo>
                  <a:pt x="62992" y="255143"/>
                </a:lnTo>
                <a:lnTo>
                  <a:pt x="6096" y="281051"/>
                </a:lnTo>
                <a:lnTo>
                  <a:pt x="11430" y="294132"/>
                </a:lnTo>
                <a:lnTo>
                  <a:pt x="40767" y="281051"/>
                </a:lnTo>
                <a:lnTo>
                  <a:pt x="112522" y="435356"/>
                </a:lnTo>
                <a:lnTo>
                  <a:pt x="129413" y="435356"/>
                </a:lnTo>
                <a:lnTo>
                  <a:pt x="222631" y="116713"/>
                </a:lnTo>
                <a:lnTo>
                  <a:pt x="254000" y="116713"/>
                </a:lnTo>
                <a:lnTo>
                  <a:pt x="254000" y="115824"/>
                </a:lnTo>
                <a:lnTo>
                  <a:pt x="1001268" y="115824"/>
                </a:lnTo>
                <a:lnTo>
                  <a:pt x="1001268" y="92964"/>
                </a:lnTo>
                <a:close/>
              </a:path>
              <a:path w="1001395" h="435610">
                <a:moveTo>
                  <a:pt x="1001268" y="0"/>
                </a:moveTo>
                <a:lnTo>
                  <a:pt x="0" y="0"/>
                </a:lnTo>
                <a:lnTo>
                  <a:pt x="0" y="22860"/>
                </a:lnTo>
                <a:lnTo>
                  <a:pt x="1001268" y="22860"/>
                </a:lnTo>
                <a:lnTo>
                  <a:pt x="1001268" y="0"/>
                </a:lnTo>
                <a:close/>
              </a:path>
            </a:pathLst>
          </a:custGeom>
          <a:solidFill>
            <a:srgbClr val="000000"/>
          </a:solidFill>
        </p:spPr>
        <p:txBody>
          <a:bodyPr wrap="square" lIns="0" tIns="0" rIns="0" bIns="0" rtlCol="0"/>
          <a:lstStyle/>
          <a:p>
            <a:endParaRPr/>
          </a:p>
        </p:txBody>
      </p:sp>
      <p:sp>
        <p:nvSpPr>
          <p:cNvPr id="7" name="object 7"/>
          <p:cNvSpPr txBox="1"/>
          <p:nvPr/>
        </p:nvSpPr>
        <p:spPr>
          <a:xfrm>
            <a:off x="5876925" y="2580512"/>
            <a:ext cx="2120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𝜂</a:t>
            </a:r>
            <a:endParaRPr sz="2800">
              <a:latin typeface="Cambria Math"/>
              <a:cs typeface="Cambria Math"/>
            </a:endParaRPr>
          </a:p>
        </p:txBody>
      </p:sp>
      <p:sp>
        <p:nvSpPr>
          <p:cNvPr id="8" name="object 8"/>
          <p:cNvSpPr txBox="1"/>
          <p:nvPr/>
        </p:nvSpPr>
        <p:spPr>
          <a:xfrm>
            <a:off x="5707760" y="3136468"/>
            <a:ext cx="79375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𝑡</a:t>
            </a:r>
            <a:r>
              <a:rPr sz="2800" spc="20" dirty="0">
                <a:latin typeface="Cambria Math"/>
                <a:cs typeface="Cambria Math"/>
              </a:rPr>
              <a:t> </a:t>
            </a:r>
            <a:r>
              <a:rPr sz="2800" spc="-5" dirty="0">
                <a:latin typeface="Cambria Math"/>
                <a:cs typeface="Cambria Math"/>
              </a:rPr>
              <a:t>+</a:t>
            </a:r>
            <a:r>
              <a:rPr sz="2800" spc="-40" dirty="0">
                <a:latin typeface="Cambria Math"/>
                <a:cs typeface="Cambria Math"/>
              </a:rPr>
              <a:t> </a:t>
            </a:r>
            <a:r>
              <a:rPr sz="2800" spc="-5" dirty="0">
                <a:latin typeface="Cambria Math"/>
                <a:cs typeface="Cambria Math"/>
              </a:rPr>
              <a:t>1</a:t>
            </a:r>
            <a:endParaRPr sz="2800">
              <a:latin typeface="Cambria Math"/>
              <a:cs typeface="Cambria Math"/>
            </a:endParaRPr>
          </a:p>
        </p:txBody>
      </p:sp>
      <p:sp>
        <p:nvSpPr>
          <p:cNvPr id="9" name="object 9"/>
          <p:cNvSpPr txBox="1"/>
          <p:nvPr/>
        </p:nvSpPr>
        <p:spPr>
          <a:xfrm>
            <a:off x="1074724" y="5369153"/>
            <a:ext cx="2096135" cy="452120"/>
          </a:xfrm>
          <a:prstGeom prst="rect">
            <a:avLst/>
          </a:prstGeom>
        </p:spPr>
        <p:txBody>
          <a:bodyPr vert="horz" wrap="square" lIns="0" tIns="12065" rIns="0" bIns="0" rtlCol="0">
            <a:spAutoFit/>
          </a:bodyPr>
          <a:lstStyle/>
          <a:p>
            <a:pPr marL="38100">
              <a:lnSpc>
                <a:spcPct val="100000"/>
              </a:lnSpc>
              <a:spcBef>
                <a:spcPts val="95"/>
              </a:spcBef>
            </a:pPr>
            <a:r>
              <a:rPr sz="4200" spc="112" baseline="-19841" dirty="0">
                <a:latin typeface="Cambria Math"/>
                <a:cs typeface="Cambria Math"/>
              </a:rPr>
              <a:t>𝑤</a:t>
            </a:r>
            <a:r>
              <a:rPr sz="2050" spc="75" dirty="0">
                <a:latin typeface="Cambria Math"/>
                <a:cs typeface="Cambria Math"/>
              </a:rPr>
              <a:t>𝑡+1</a:t>
            </a:r>
            <a:r>
              <a:rPr sz="2050" spc="409" dirty="0">
                <a:latin typeface="Cambria Math"/>
                <a:cs typeface="Cambria Math"/>
              </a:rPr>
              <a:t> </a:t>
            </a:r>
            <a:r>
              <a:rPr sz="4200" spc="-7" baseline="-19841" dirty="0">
                <a:latin typeface="Cambria Math"/>
                <a:cs typeface="Cambria Math"/>
              </a:rPr>
              <a:t>←</a:t>
            </a:r>
            <a:r>
              <a:rPr sz="4200" spc="232" baseline="-19841" dirty="0">
                <a:latin typeface="Cambria Math"/>
                <a:cs typeface="Cambria Math"/>
              </a:rPr>
              <a:t> </a:t>
            </a:r>
            <a:r>
              <a:rPr sz="4200" spc="187" baseline="-19841" dirty="0">
                <a:latin typeface="Cambria Math"/>
                <a:cs typeface="Cambria Math"/>
              </a:rPr>
              <a:t>𝑤</a:t>
            </a:r>
            <a:r>
              <a:rPr sz="2050" spc="125" dirty="0">
                <a:latin typeface="Cambria Math"/>
                <a:cs typeface="Cambria Math"/>
              </a:rPr>
              <a:t>𝑡</a:t>
            </a:r>
            <a:r>
              <a:rPr sz="2050" spc="315" dirty="0">
                <a:latin typeface="Cambria Math"/>
                <a:cs typeface="Cambria Math"/>
              </a:rPr>
              <a:t> </a:t>
            </a:r>
            <a:r>
              <a:rPr sz="4200" spc="-7" baseline="-19841" dirty="0">
                <a:latin typeface="Cambria Math"/>
                <a:cs typeface="Cambria Math"/>
              </a:rPr>
              <a:t>−</a:t>
            </a:r>
            <a:endParaRPr sz="4200" baseline="-19841">
              <a:latin typeface="Cambria Math"/>
              <a:cs typeface="Cambria Math"/>
            </a:endParaRPr>
          </a:p>
        </p:txBody>
      </p:sp>
      <p:sp>
        <p:nvSpPr>
          <p:cNvPr id="10" name="object 10"/>
          <p:cNvSpPr/>
          <p:nvPr/>
        </p:nvSpPr>
        <p:spPr>
          <a:xfrm>
            <a:off x="3211067" y="5752287"/>
            <a:ext cx="1755775" cy="22860"/>
          </a:xfrm>
          <a:custGeom>
            <a:avLst/>
            <a:gdLst/>
            <a:ahLst/>
            <a:cxnLst/>
            <a:rect l="l" t="t" r="r" b="b"/>
            <a:pathLst>
              <a:path w="1755775" h="22860">
                <a:moveTo>
                  <a:pt x="1755647" y="0"/>
                </a:moveTo>
                <a:lnTo>
                  <a:pt x="0" y="0"/>
                </a:lnTo>
                <a:lnTo>
                  <a:pt x="0" y="22859"/>
                </a:lnTo>
                <a:lnTo>
                  <a:pt x="1755647" y="22859"/>
                </a:lnTo>
                <a:lnTo>
                  <a:pt x="1755647" y="0"/>
                </a:lnTo>
                <a:close/>
              </a:path>
            </a:pathLst>
          </a:custGeom>
          <a:solidFill>
            <a:srgbClr val="000000"/>
          </a:solidFill>
        </p:spPr>
        <p:txBody>
          <a:bodyPr wrap="square" lIns="0" tIns="0" rIns="0" bIns="0" rtlCol="0"/>
          <a:lstStyle/>
          <a:p>
            <a:endParaRPr/>
          </a:p>
        </p:txBody>
      </p:sp>
      <p:sp>
        <p:nvSpPr>
          <p:cNvPr id="11" name="object 11"/>
          <p:cNvSpPr txBox="1"/>
          <p:nvPr/>
        </p:nvSpPr>
        <p:spPr>
          <a:xfrm>
            <a:off x="3977766" y="5230469"/>
            <a:ext cx="2120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𝜂</a:t>
            </a:r>
            <a:endParaRPr sz="2800" dirty="0">
              <a:latin typeface="Cambria Math"/>
              <a:cs typeface="Cambria Math"/>
            </a:endParaRPr>
          </a:p>
        </p:txBody>
      </p:sp>
      <p:sp>
        <p:nvSpPr>
          <p:cNvPr id="12" name="object 12"/>
          <p:cNvSpPr/>
          <p:nvPr/>
        </p:nvSpPr>
        <p:spPr>
          <a:xfrm>
            <a:off x="3217164" y="5843727"/>
            <a:ext cx="1750060" cy="793115"/>
          </a:xfrm>
          <a:custGeom>
            <a:avLst/>
            <a:gdLst/>
            <a:ahLst/>
            <a:cxnLst/>
            <a:rect l="l" t="t" r="r" b="b"/>
            <a:pathLst>
              <a:path w="1750060" h="793115">
                <a:moveTo>
                  <a:pt x="1749552" y="0"/>
                </a:moveTo>
                <a:lnTo>
                  <a:pt x="260603" y="0"/>
                </a:lnTo>
                <a:lnTo>
                  <a:pt x="260603" y="482"/>
                </a:lnTo>
                <a:lnTo>
                  <a:pt x="219328" y="482"/>
                </a:lnTo>
                <a:lnTo>
                  <a:pt x="147193" y="729564"/>
                </a:lnTo>
                <a:lnTo>
                  <a:pt x="60198" y="568490"/>
                </a:lnTo>
                <a:lnTo>
                  <a:pt x="0" y="600214"/>
                </a:lnTo>
                <a:lnTo>
                  <a:pt x="6731" y="612533"/>
                </a:lnTo>
                <a:lnTo>
                  <a:pt x="38481" y="595884"/>
                </a:lnTo>
                <a:lnTo>
                  <a:pt x="145541" y="792505"/>
                </a:lnTo>
                <a:lnTo>
                  <a:pt x="161671" y="792505"/>
                </a:lnTo>
                <a:lnTo>
                  <a:pt x="238760" y="23545"/>
                </a:lnTo>
                <a:lnTo>
                  <a:pt x="273431" y="23545"/>
                </a:lnTo>
                <a:lnTo>
                  <a:pt x="273431" y="22860"/>
                </a:lnTo>
                <a:lnTo>
                  <a:pt x="1749552" y="22860"/>
                </a:lnTo>
                <a:lnTo>
                  <a:pt x="1749552" y="0"/>
                </a:lnTo>
                <a:close/>
              </a:path>
            </a:pathLst>
          </a:custGeom>
          <a:solidFill>
            <a:srgbClr val="000000"/>
          </a:solidFill>
        </p:spPr>
        <p:txBody>
          <a:bodyPr wrap="square" lIns="0" tIns="0" rIns="0" bIns="0" rtlCol="0"/>
          <a:lstStyle/>
          <a:p>
            <a:endParaRPr/>
          </a:p>
        </p:txBody>
      </p:sp>
      <p:sp>
        <p:nvSpPr>
          <p:cNvPr id="13" name="object 13"/>
          <p:cNvSpPr txBox="1"/>
          <p:nvPr/>
        </p:nvSpPr>
        <p:spPr>
          <a:xfrm>
            <a:off x="3717163" y="6188760"/>
            <a:ext cx="604838" cy="337185"/>
          </a:xfrm>
          <a:prstGeom prst="rect">
            <a:avLst/>
          </a:prstGeom>
        </p:spPr>
        <p:txBody>
          <a:bodyPr vert="horz" wrap="square" lIns="0" tIns="11430" rIns="0" bIns="0" rtlCol="0">
            <a:spAutoFit/>
          </a:bodyPr>
          <a:lstStyle/>
          <a:p>
            <a:pPr marL="12700">
              <a:lnSpc>
                <a:spcPct val="100000"/>
              </a:lnSpc>
              <a:spcBef>
                <a:spcPts val="90"/>
              </a:spcBef>
            </a:pPr>
            <a:r>
              <a:rPr sz="2050" spc="280" dirty="0">
                <a:latin typeface="Cambria Math"/>
                <a:cs typeface="Cambria Math"/>
              </a:rPr>
              <a:t>𝑖</a:t>
            </a:r>
            <a:r>
              <a:rPr sz="2050" spc="-50" dirty="0">
                <a:latin typeface="Cambria Math"/>
                <a:cs typeface="Cambria Math"/>
              </a:rPr>
              <a:t>=</a:t>
            </a:r>
            <a:r>
              <a:rPr sz="2050" spc="45" dirty="0">
                <a:latin typeface="Cambria Math"/>
                <a:cs typeface="Cambria Math"/>
              </a:rPr>
              <a:t>0</a:t>
            </a:r>
            <a:endParaRPr sz="2050" dirty="0">
              <a:latin typeface="Cambria Math"/>
              <a:cs typeface="Cambria Math"/>
            </a:endParaRPr>
          </a:p>
        </p:txBody>
      </p:sp>
      <p:sp>
        <p:nvSpPr>
          <p:cNvPr id="14" name="object 14"/>
          <p:cNvSpPr txBox="1"/>
          <p:nvPr/>
        </p:nvSpPr>
        <p:spPr>
          <a:xfrm>
            <a:off x="3440303" y="5856528"/>
            <a:ext cx="441959" cy="452120"/>
          </a:xfrm>
          <a:prstGeom prst="rect">
            <a:avLst/>
          </a:prstGeom>
        </p:spPr>
        <p:txBody>
          <a:bodyPr vert="horz" wrap="square" lIns="0" tIns="12065" rIns="0" bIns="0" rtlCol="0">
            <a:spAutoFit/>
          </a:bodyPr>
          <a:lstStyle/>
          <a:p>
            <a:pPr marL="38100">
              <a:lnSpc>
                <a:spcPct val="100000"/>
              </a:lnSpc>
              <a:spcBef>
                <a:spcPts val="95"/>
              </a:spcBef>
            </a:pPr>
            <a:r>
              <a:rPr sz="4200" spc="345" baseline="-18849" dirty="0">
                <a:latin typeface="Cambria Math"/>
                <a:cs typeface="Cambria Math"/>
              </a:rPr>
              <a:t>σ</a:t>
            </a:r>
            <a:r>
              <a:rPr sz="2050" spc="229" dirty="0">
                <a:latin typeface="Cambria Math"/>
                <a:cs typeface="Cambria Math"/>
              </a:rPr>
              <a:t>𝑡</a:t>
            </a:r>
            <a:endParaRPr sz="2050">
              <a:latin typeface="Cambria Math"/>
              <a:cs typeface="Cambria Math"/>
            </a:endParaRPr>
          </a:p>
        </p:txBody>
      </p:sp>
      <p:sp>
        <p:nvSpPr>
          <p:cNvPr id="15" name="object 15"/>
          <p:cNvSpPr/>
          <p:nvPr/>
        </p:nvSpPr>
        <p:spPr>
          <a:xfrm>
            <a:off x="4200905" y="6093053"/>
            <a:ext cx="571500" cy="328930"/>
          </a:xfrm>
          <a:custGeom>
            <a:avLst/>
            <a:gdLst/>
            <a:ahLst/>
            <a:cxnLst/>
            <a:rect l="l" t="t" r="r" b="b"/>
            <a:pathLst>
              <a:path w="571500" h="328929">
                <a:moveTo>
                  <a:pt x="466217" y="0"/>
                </a:moveTo>
                <a:lnTo>
                  <a:pt x="461518" y="13360"/>
                </a:lnTo>
                <a:lnTo>
                  <a:pt x="480568" y="21623"/>
                </a:lnTo>
                <a:lnTo>
                  <a:pt x="496951" y="33059"/>
                </a:lnTo>
                <a:lnTo>
                  <a:pt x="521716" y="65455"/>
                </a:lnTo>
                <a:lnTo>
                  <a:pt x="536289" y="109172"/>
                </a:lnTo>
                <a:lnTo>
                  <a:pt x="541147" y="162813"/>
                </a:lnTo>
                <a:lnTo>
                  <a:pt x="539930" y="191825"/>
                </a:lnTo>
                <a:lnTo>
                  <a:pt x="530163" y="241841"/>
                </a:lnTo>
                <a:lnTo>
                  <a:pt x="510585" y="280906"/>
                </a:lnTo>
                <a:lnTo>
                  <a:pt x="480816" y="307266"/>
                </a:lnTo>
                <a:lnTo>
                  <a:pt x="462026" y="315569"/>
                </a:lnTo>
                <a:lnTo>
                  <a:pt x="466217" y="328917"/>
                </a:lnTo>
                <a:lnTo>
                  <a:pt x="511095" y="307873"/>
                </a:lnTo>
                <a:lnTo>
                  <a:pt x="544068" y="271437"/>
                </a:lnTo>
                <a:lnTo>
                  <a:pt x="564356" y="222653"/>
                </a:lnTo>
                <a:lnTo>
                  <a:pt x="571119" y="164553"/>
                </a:lnTo>
                <a:lnTo>
                  <a:pt x="569428" y="134397"/>
                </a:lnTo>
                <a:lnTo>
                  <a:pt x="555902" y="80948"/>
                </a:lnTo>
                <a:lnTo>
                  <a:pt x="528992" y="37438"/>
                </a:lnTo>
                <a:lnTo>
                  <a:pt x="490079" y="8610"/>
                </a:lnTo>
                <a:lnTo>
                  <a:pt x="466217" y="0"/>
                </a:lnTo>
                <a:close/>
              </a:path>
              <a:path w="571500" h="328929">
                <a:moveTo>
                  <a:pt x="104902" y="0"/>
                </a:moveTo>
                <a:lnTo>
                  <a:pt x="60134" y="21089"/>
                </a:lnTo>
                <a:lnTo>
                  <a:pt x="27178" y="57657"/>
                </a:lnTo>
                <a:lnTo>
                  <a:pt x="6778" y="106529"/>
                </a:lnTo>
                <a:lnTo>
                  <a:pt x="0" y="164553"/>
                </a:lnTo>
                <a:lnTo>
                  <a:pt x="1690" y="194766"/>
                </a:lnTo>
                <a:lnTo>
                  <a:pt x="15216" y="248210"/>
                </a:lnTo>
                <a:lnTo>
                  <a:pt x="42054" y="291580"/>
                </a:lnTo>
                <a:lnTo>
                  <a:pt x="80968" y="320318"/>
                </a:lnTo>
                <a:lnTo>
                  <a:pt x="104902" y="328917"/>
                </a:lnTo>
                <a:lnTo>
                  <a:pt x="109093" y="315569"/>
                </a:lnTo>
                <a:lnTo>
                  <a:pt x="90356" y="307266"/>
                </a:lnTo>
                <a:lnTo>
                  <a:pt x="74168" y="295711"/>
                </a:lnTo>
                <a:lnTo>
                  <a:pt x="49530" y="262851"/>
                </a:lnTo>
                <a:lnTo>
                  <a:pt x="34893" y="218166"/>
                </a:lnTo>
                <a:lnTo>
                  <a:pt x="29972" y="162813"/>
                </a:lnTo>
                <a:lnTo>
                  <a:pt x="31206" y="134753"/>
                </a:lnTo>
                <a:lnTo>
                  <a:pt x="41009" y="86072"/>
                </a:lnTo>
                <a:lnTo>
                  <a:pt x="60577" y="47670"/>
                </a:lnTo>
                <a:lnTo>
                  <a:pt x="90624" y="21623"/>
                </a:lnTo>
                <a:lnTo>
                  <a:pt x="109601" y="13360"/>
                </a:lnTo>
                <a:lnTo>
                  <a:pt x="104902" y="0"/>
                </a:lnTo>
                <a:close/>
              </a:path>
            </a:pathLst>
          </a:custGeom>
          <a:solidFill>
            <a:srgbClr val="000000"/>
          </a:solidFill>
        </p:spPr>
        <p:txBody>
          <a:bodyPr wrap="square" lIns="0" tIns="0" rIns="0" bIns="0" rtlCol="0"/>
          <a:lstStyle/>
          <a:p>
            <a:endParaRPr/>
          </a:p>
        </p:txBody>
      </p:sp>
      <p:sp>
        <p:nvSpPr>
          <p:cNvPr id="16" name="object 16"/>
          <p:cNvSpPr txBox="1"/>
          <p:nvPr/>
        </p:nvSpPr>
        <p:spPr>
          <a:xfrm>
            <a:off x="4280280" y="5885484"/>
            <a:ext cx="712470" cy="452120"/>
          </a:xfrm>
          <a:prstGeom prst="rect">
            <a:avLst/>
          </a:prstGeom>
        </p:spPr>
        <p:txBody>
          <a:bodyPr vert="horz" wrap="square" lIns="0" tIns="12065" rIns="0" bIns="0" rtlCol="0">
            <a:spAutoFit/>
          </a:bodyPr>
          <a:lstStyle/>
          <a:p>
            <a:pPr marL="38100">
              <a:lnSpc>
                <a:spcPct val="100000"/>
              </a:lnSpc>
              <a:spcBef>
                <a:spcPts val="95"/>
              </a:spcBef>
              <a:tabLst>
                <a:tab pos="523875" algn="l"/>
              </a:tabLst>
            </a:pPr>
            <a:r>
              <a:rPr sz="4200" spc="82" baseline="-16865" dirty="0">
                <a:latin typeface="Cambria Math"/>
                <a:cs typeface="Cambria Math"/>
              </a:rPr>
              <a:t>𝑔</a:t>
            </a:r>
            <a:r>
              <a:rPr sz="2050" spc="55" dirty="0">
                <a:latin typeface="Cambria Math"/>
                <a:cs typeface="Cambria Math"/>
              </a:rPr>
              <a:t>𝑖	</a:t>
            </a:r>
            <a:r>
              <a:rPr sz="2050" spc="45" dirty="0">
                <a:latin typeface="Cambria Math"/>
                <a:cs typeface="Cambria Math"/>
              </a:rPr>
              <a:t>2</a:t>
            </a:r>
            <a:endParaRPr sz="2050">
              <a:latin typeface="Cambria Math"/>
              <a:cs typeface="Cambria Math"/>
            </a:endParaRPr>
          </a:p>
        </p:txBody>
      </p:sp>
      <p:sp>
        <p:nvSpPr>
          <p:cNvPr id="17" name="object 17"/>
          <p:cNvSpPr txBox="1"/>
          <p:nvPr/>
        </p:nvSpPr>
        <p:spPr>
          <a:xfrm>
            <a:off x="4988940" y="5369153"/>
            <a:ext cx="414655" cy="452120"/>
          </a:xfrm>
          <a:prstGeom prst="rect">
            <a:avLst/>
          </a:prstGeom>
        </p:spPr>
        <p:txBody>
          <a:bodyPr vert="horz" wrap="square" lIns="0" tIns="12065" rIns="0" bIns="0" rtlCol="0">
            <a:spAutoFit/>
          </a:bodyPr>
          <a:lstStyle/>
          <a:p>
            <a:pPr marL="38100">
              <a:lnSpc>
                <a:spcPct val="100000"/>
              </a:lnSpc>
              <a:spcBef>
                <a:spcPts val="95"/>
              </a:spcBef>
            </a:pPr>
            <a:r>
              <a:rPr sz="4200" spc="97" baseline="-19841" dirty="0">
                <a:latin typeface="Cambria Math"/>
                <a:cs typeface="Cambria Math"/>
              </a:rPr>
              <a:t>𝑔</a:t>
            </a:r>
            <a:r>
              <a:rPr sz="2050" spc="65" dirty="0">
                <a:latin typeface="Cambria Math"/>
                <a:cs typeface="Cambria Math"/>
              </a:rPr>
              <a:t>𝑡</a:t>
            </a:r>
            <a:endParaRPr sz="2050">
              <a:latin typeface="Cambria Math"/>
              <a:cs typeface="Cambria Math"/>
            </a:endParaRPr>
          </a:p>
        </p:txBody>
      </p:sp>
      <p:sp>
        <p:nvSpPr>
          <p:cNvPr id="18" name="object 18"/>
          <p:cNvSpPr txBox="1"/>
          <p:nvPr/>
        </p:nvSpPr>
        <p:spPr>
          <a:xfrm>
            <a:off x="6681343" y="2880740"/>
            <a:ext cx="118427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1/t</a:t>
            </a:r>
            <a:r>
              <a:rPr sz="2400" spc="-65" dirty="0">
                <a:solidFill>
                  <a:srgbClr val="FF0000"/>
                </a:solidFill>
                <a:latin typeface="Calibri"/>
                <a:cs typeface="Calibri"/>
              </a:rPr>
              <a:t> </a:t>
            </a:r>
            <a:r>
              <a:rPr sz="2400" spc="-20" dirty="0">
                <a:solidFill>
                  <a:srgbClr val="FF0000"/>
                </a:solidFill>
                <a:latin typeface="Calibri"/>
                <a:cs typeface="Calibri"/>
              </a:rPr>
              <a:t>decay</a:t>
            </a:r>
            <a:endParaRPr sz="2400">
              <a:latin typeface="Calibri"/>
              <a:cs typeface="Calibri"/>
            </a:endParaRPr>
          </a:p>
        </p:txBody>
      </p:sp>
      <p:sp>
        <p:nvSpPr>
          <p:cNvPr id="19" name="object 19"/>
          <p:cNvSpPr txBox="1"/>
          <p:nvPr/>
        </p:nvSpPr>
        <p:spPr>
          <a:xfrm>
            <a:off x="1068628" y="3472941"/>
            <a:ext cx="2096135" cy="452120"/>
          </a:xfrm>
          <a:prstGeom prst="rect">
            <a:avLst/>
          </a:prstGeom>
        </p:spPr>
        <p:txBody>
          <a:bodyPr vert="horz" wrap="square" lIns="0" tIns="12065" rIns="0" bIns="0" rtlCol="0">
            <a:spAutoFit/>
          </a:bodyPr>
          <a:lstStyle/>
          <a:p>
            <a:pPr marL="38100">
              <a:lnSpc>
                <a:spcPct val="100000"/>
              </a:lnSpc>
              <a:spcBef>
                <a:spcPts val="95"/>
              </a:spcBef>
            </a:pPr>
            <a:r>
              <a:rPr sz="4200" spc="104" baseline="-19841" dirty="0">
                <a:latin typeface="Cambria Math"/>
                <a:cs typeface="Cambria Math"/>
              </a:rPr>
              <a:t>𝑤</a:t>
            </a:r>
            <a:r>
              <a:rPr sz="2050" spc="70" dirty="0">
                <a:latin typeface="Cambria Math"/>
                <a:cs typeface="Cambria Math"/>
              </a:rPr>
              <a:t>𝑡+1</a:t>
            </a:r>
            <a:r>
              <a:rPr sz="2050" spc="425" dirty="0">
                <a:latin typeface="Cambria Math"/>
                <a:cs typeface="Cambria Math"/>
              </a:rPr>
              <a:t> </a:t>
            </a:r>
            <a:r>
              <a:rPr sz="4200" spc="-7" baseline="-19841" dirty="0">
                <a:latin typeface="Cambria Math"/>
                <a:cs typeface="Cambria Math"/>
              </a:rPr>
              <a:t>←</a:t>
            </a:r>
            <a:r>
              <a:rPr sz="4200" spc="202" baseline="-19841" dirty="0">
                <a:latin typeface="Cambria Math"/>
                <a:cs typeface="Cambria Math"/>
              </a:rPr>
              <a:t> </a:t>
            </a:r>
            <a:r>
              <a:rPr sz="4200" spc="187" baseline="-19841" dirty="0">
                <a:latin typeface="Cambria Math"/>
                <a:cs typeface="Cambria Math"/>
              </a:rPr>
              <a:t>𝑤</a:t>
            </a:r>
            <a:r>
              <a:rPr sz="2050" spc="125" dirty="0">
                <a:latin typeface="Cambria Math"/>
                <a:cs typeface="Cambria Math"/>
              </a:rPr>
              <a:t>𝑡</a:t>
            </a:r>
            <a:r>
              <a:rPr sz="2050" spc="330" dirty="0">
                <a:latin typeface="Cambria Math"/>
                <a:cs typeface="Cambria Math"/>
              </a:rPr>
              <a:t> </a:t>
            </a:r>
            <a:r>
              <a:rPr sz="4200" spc="-7" baseline="-19841" dirty="0">
                <a:latin typeface="Cambria Math"/>
                <a:cs typeface="Cambria Math"/>
              </a:rPr>
              <a:t>−</a:t>
            </a:r>
            <a:endParaRPr sz="4200" baseline="-19841">
              <a:latin typeface="Cambria Math"/>
              <a:cs typeface="Cambria Math"/>
            </a:endParaRPr>
          </a:p>
        </p:txBody>
      </p:sp>
      <p:sp>
        <p:nvSpPr>
          <p:cNvPr id="20" name="object 20"/>
          <p:cNvSpPr/>
          <p:nvPr/>
        </p:nvSpPr>
        <p:spPr>
          <a:xfrm>
            <a:off x="3203448" y="3856609"/>
            <a:ext cx="356870" cy="22860"/>
          </a:xfrm>
          <a:custGeom>
            <a:avLst/>
            <a:gdLst/>
            <a:ahLst/>
            <a:cxnLst/>
            <a:rect l="l" t="t" r="r" b="b"/>
            <a:pathLst>
              <a:path w="356870" h="22860">
                <a:moveTo>
                  <a:pt x="356615" y="0"/>
                </a:moveTo>
                <a:lnTo>
                  <a:pt x="0" y="0"/>
                </a:lnTo>
                <a:lnTo>
                  <a:pt x="0" y="22860"/>
                </a:lnTo>
                <a:lnTo>
                  <a:pt x="356615" y="22860"/>
                </a:lnTo>
                <a:lnTo>
                  <a:pt x="356615" y="0"/>
                </a:lnTo>
                <a:close/>
              </a:path>
            </a:pathLst>
          </a:custGeom>
          <a:solidFill>
            <a:srgbClr val="000000"/>
          </a:solidFill>
        </p:spPr>
        <p:txBody>
          <a:bodyPr wrap="square" lIns="0" tIns="0" rIns="0" bIns="0" rtlCol="0"/>
          <a:lstStyle/>
          <a:p>
            <a:endParaRPr/>
          </a:p>
        </p:txBody>
      </p:sp>
      <p:sp>
        <p:nvSpPr>
          <p:cNvPr id="21" name="object 21"/>
          <p:cNvSpPr txBox="1"/>
          <p:nvPr/>
        </p:nvSpPr>
        <p:spPr>
          <a:xfrm>
            <a:off x="3710496" y="3425655"/>
            <a:ext cx="611505" cy="452120"/>
          </a:xfrm>
          <a:prstGeom prst="rect">
            <a:avLst/>
          </a:prstGeom>
        </p:spPr>
        <p:txBody>
          <a:bodyPr vert="horz" wrap="square" lIns="0" tIns="12065" rIns="0" bIns="0" rtlCol="0">
            <a:spAutoFit/>
          </a:bodyPr>
          <a:lstStyle/>
          <a:p>
            <a:pPr marL="38100">
              <a:lnSpc>
                <a:spcPct val="100000"/>
              </a:lnSpc>
              <a:spcBef>
                <a:spcPts val="95"/>
              </a:spcBef>
            </a:pPr>
            <a:r>
              <a:rPr sz="4200" spc="97" baseline="-19841" dirty="0">
                <a:latin typeface="Cambria Math"/>
                <a:cs typeface="Cambria Math"/>
              </a:rPr>
              <a:t>𝑔</a:t>
            </a:r>
            <a:r>
              <a:rPr sz="2050" spc="65" dirty="0">
                <a:latin typeface="Cambria Math"/>
                <a:cs typeface="Cambria Math"/>
              </a:rPr>
              <a:t>𝑡</a:t>
            </a:r>
            <a:endParaRPr sz="2050" dirty="0">
              <a:latin typeface="Cambria Math"/>
              <a:cs typeface="Cambria Math"/>
            </a:endParaRPr>
          </a:p>
        </p:txBody>
      </p:sp>
      <p:sp>
        <p:nvSpPr>
          <p:cNvPr id="22" name="object 22"/>
          <p:cNvSpPr txBox="1"/>
          <p:nvPr/>
        </p:nvSpPr>
        <p:spPr>
          <a:xfrm>
            <a:off x="4639055" y="4305427"/>
            <a:ext cx="805180" cy="452120"/>
          </a:xfrm>
          <a:prstGeom prst="rect">
            <a:avLst/>
          </a:prstGeom>
        </p:spPr>
        <p:txBody>
          <a:bodyPr vert="horz" wrap="square" lIns="0" tIns="12065" rIns="0" bIns="0" rtlCol="0">
            <a:spAutoFit/>
          </a:bodyPr>
          <a:lstStyle/>
          <a:p>
            <a:pPr marL="38100">
              <a:lnSpc>
                <a:spcPct val="100000"/>
              </a:lnSpc>
              <a:spcBef>
                <a:spcPts val="95"/>
              </a:spcBef>
            </a:pPr>
            <a:r>
              <a:rPr sz="2800" spc="125" dirty="0">
                <a:latin typeface="Cambria Math"/>
                <a:cs typeface="Cambria Math"/>
              </a:rPr>
              <a:t>𝜎</a:t>
            </a:r>
            <a:r>
              <a:rPr sz="3075" spc="187" baseline="27100" dirty="0">
                <a:latin typeface="Cambria Math"/>
                <a:cs typeface="Cambria Math"/>
              </a:rPr>
              <a:t>𝑡</a:t>
            </a:r>
            <a:r>
              <a:rPr sz="3075" spc="630" baseline="27100"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23" name="object 23"/>
          <p:cNvSpPr/>
          <p:nvPr/>
        </p:nvSpPr>
        <p:spPr>
          <a:xfrm>
            <a:off x="5510149" y="3741927"/>
            <a:ext cx="2364105" cy="1583055"/>
          </a:xfrm>
          <a:custGeom>
            <a:avLst/>
            <a:gdLst/>
            <a:ahLst/>
            <a:cxnLst/>
            <a:rect l="l" t="t" r="r" b="b"/>
            <a:pathLst>
              <a:path w="2364104" h="1583054">
                <a:moveTo>
                  <a:pt x="1034796" y="817372"/>
                </a:moveTo>
                <a:lnTo>
                  <a:pt x="266700" y="817372"/>
                </a:lnTo>
                <a:lnTo>
                  <a:pt x="266700" y="840232"/>
                </a:lnTo>
                <a:lnTo>
                  <a:pt x="1034796" y="840232"/>
                </a:lnTo>
                <a:lnTo>
                  <a:pt x="1034796" y="817372"/>
                </a:lnTo>
                <a:close/>
              </a:path>
              <a:path w="2364104" h="1583054">
                <a:moveTo>
                  <a:pt x="2363724" y="508"/>
                </a:moveTo>
                <a:lnTo>
                  <a:pt x="279527" y="508"/>
                </a:lnTo>
                <a:lnTo>
                  <a:pt x="279527" y="0"/>
                </a:lnTo>
                <a:lnTo>
                  <a:pt x="226822" y="0"/>
                </a:lnTo>
                <a:lnTo>
                  <a:pt x="150876" y="1514983"/>
                </a:lnTo>
                <a:lnTo>
                  <a:pt x="63119" y="1352550"/>
                </a:lnTo>
                <a:lnTo>
                  <a:pt x="0" y="1385443"/>
                </a:lnTo>
                <a:lnTo>
                  <a:pt x="6223" y="1398143"/>
                </a:lnTo>
                <a:lnTo>
                  <a:pt x="40386" y="1380236"/>
                </a:lnTo>
                <a:lnTo>
                  <a:pt x="149987" y="1582547"/>
                </a:lnTo>
                <a:lnTo>
                  <a:pt x="166116" y="1582547"/>
                </a:lnTo>
                <a:lnTo>
                  <a:pt x="244856" y="22987"/>
                </a:lnTo>
                <a:lnTo>
                  <a:pt x="266700" y="22987"/>
                </a:lnTo>
                <a:lnTo>
                  <a:pt x="266700" y="23368"/>
                </a:lnTo>
                <a:lnTo>
                  <a:pt x="2363724" y="23368"/>
                </a:lnTo>
                <a:lnTo>
                  <a:pt x="2363724" y="508"/>
                </a:lnTo>
                <a:close/>
              </a:path>
            </a:pathLst>
          </a:custGeom>
          <a:solidFill>
            <a:srgbClr val="000000"/>
          </a:solidFill>
        </p:spPr>
        <p:txBody>
          <a:bodyPr wrap="square" lIns="0" tIns="0" rIns="0" bIns="0" rtlCol="0"/>
          <a:lstStyle/>
          <a:p>
            <a:endParaRPr/>
          </a:p>
        </p:txBody>
      </p:sp>
      <p:sp>
        <p:nvSpPr>
          <p:cNvPr id="24" name="object 24"/>
          <p:cNvSpPr txBox="1"/>
          <p:nvPr/>
        </p:nvSpPr>
        <p:spPr>
          <a:xfrm>
            <a:off x="6050026" y="4037203"/>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1</a:t>
            </a:r>
            <a:endParaRPr sz="2800">
              <a:latin typeface="Cambria Math"/>
              <a:cs typeface="Cambria Math"/>
            </a:endParaRPr>
          </a:p>
        </p:txBody>
      </p:sp>
      <p:sp>
        <p:nvSpPr>
          <p:cNvPr id="25" name="object 25"/>
          <p:cNvSpPr txBox="1"/>
          <p:nvPr/>
        </p:nvSpPr>
        <p:spPr>
          <a:xfrm>
            <a:off x="6608191" y="4854066"/>
            <a:ext cx="620141" cy="336550"/>
          </a:xfrm>
          <a:prstGeom prst="rect">
            <a:avLst/>
          </a:prstGeom>
        </p:spPr>
        <p:txBody>
          <a:bodyPr vert="horz" wrap="square" lIns="0" tIns="11430" rIns="0" bIns="0" rtlCol="0">
            <a:spAutoFit/>
          </a:bodyPr>
          <a:lstStyle/>
          <a:p>
            <a:pPr marL="12700">
              <a:lnSpc>
                <a:spcPct val="100000"/>
              </a:lnSpc>
              <a:spcBef>
                <a:spcPts val="90"/>
              </a:spcBef>
            </a:pPr>
            <a:r>
              <a:rPr sz="2050" spc="280" dirty="0">
                <a:latin typeface="Cambria Math"/>
                <a:cs typeface="Cambria Math"/>
              </a:rPr>
              <a:t>𝑖</a:t>
            </a:r>
            <a:r>
              <a:rPr sz="2050" spc="-50" dirty="0">
                <a:latin typeface="Cambria Math"/>
                <a:cs typeface="Cambria Math"/>
              </a:rPr>
              <a:t>=</a:t>
            </a:r>
            <a:r>
              <a:rPr sz="2050" spc="45" dirty="0">
                <a:latin typeface="Cambria Math"/>
                <a:cs typeface="Cambria Math"/>
              </a:rPr>
              <a:t>0</a:t>
            </a:r>
            <a:endParaRPr sz="2050" dirty="0">
              <a:latin typeface="Cambria Math"/>
              <a:cs typeface="Cambria Math"/>
            </a:endParaRPr>
          </a:p>
        </p:txBody>
      </p:sp>
      <p:sp>
        <p:nvSpPr>
          <p:cNvPr id="26" name="object 26"/>
          <p:cNvSpPr txBox="1"/>
          <p:nvPr/>
        </p:nvSpPr>
        <p:spPr>
          <a:xfrm>
            <a:off x="6766686" y="3871925"/>
            <a:ext cx="139700" cy="337185"/>
          </a:xfrm>
          <a:prstGeom prst="rect">
            <a:avLst/>
          </a:prstGeom>
        </p:spPr>
        <p:txBody>
          <a:bodyPr vert="horz" wrap="square" lIns="0" tIns="11430" rIns="0" bIns="0" rtlCol="0">
            <a:spAutoFit/>
          </a:bodyPr>
          <a:lstStyle/>
          <a:p>
            <a:pPr marL="12700">
              <a:lnSpc>
                <a:spcPct val="100000"/>
              </a:lnSpc>
              <a:spcBef>
                <a:spcPts val="90"/>
              </a:spcBef>
            </a:pPr>
            <a:r>
              <a:rPr sz="2050" spc="229" dirty="0">
                <a:latin typeface="Cambria Math"/>
                <a:cs typeface="Cambria Math"/>
              </a:rPr>
              <a:t>𝑡</a:t>
            </a:r>
            <a:endParaRPr sz="2050">
              <a:latin typeface="Cambria Math"/>
              <a:cs typeface="Cambria Math"/>
            </a:endParaRPr>
          </a:p>
        </p:txBody>
      </p:sp>
      <p:sp>
        <p:nvSpPr>
          <p:cNvPr id="27" name="object 27"/>
          <p:cNvSpPr/>
          <p:nvPr/>
        </p:nvSpPr>
        <p:spPr>
          <a:xfrm>
            <a:off x="7106539" y="4406265"/>
            <a:ext cx="572770" cy="328930"/>
          </a:xfrm>
          <a:custGeom>
            <a:avLst/>
            <a:gdLst/>
            <a:ahLst/>
            <a:cxnLst/>
            <a:rect l="l" t="t" r="r" b="b"/>
            <a:pathLst>
              <a:path w="572770" h="328929">
                <a:moveTo>
                  <a:pt x="467740" y="0"/>
                </a:moveTo>
                <a:lnTo>
                  <a:pt x="463041" y="13335"/>
                </a:lnTo>
                <a:lnTo>
                  <a:pt x="482091" y="21595"/>
                </a:lnTo>
                <a:lnTo>
                  <a:pt x="498474" y="33035"/>
                </a:lnTo>
                <a:lnTo>
                  <a:pt x="523239" y="65405"/>
                </a:lnTo>
                <a:lnTo>
                  <a:pt x="537813" y="109156"/>
                </a:lnTo>
                <a:lnTo>
                  <a:pt x="542670" y="162814"/>
                </a:lnTo>
                <a:lnTo>
                  <a:pt x="541436" y="191845"/>
                </a:lnTo>
                <a:lnTo>
                  <a:pt x="531633" y="241859"/>
                </a:lnTo>
                <a:lnTo>
                  <a:pt x="512091" y="280912"/>
                </a:lnTo>
                <a:lnTo>
                  <a:pt x="482286" y="307288"/>
                </a:lnTo>
                <a:lnTo>
                  <a:pt x="463550" y="315595"/>
                </a:lnTo>
                <a:lnTo>
                  <a:pt x="467740" y="328930"/>
                </a:lnTo>
                <a:lnTo>
                  <a:pt x="512572" y="307879"/>
                </a:lnTo>
                <a:lnTo>
                  <a:pt x="545591" y="271399"/>
                </a:lnTo>
                <a:lnTo>
                  <a:pt x="565880" y="222662"/>
                </a:lnTo>
                <a:lnTo>
                  <a:pt x="572642" y="164592"/>
                </a:lnTo>
                <a:lnTo>
                  <a:pt x="570950" y="134417"/>
                </a:lnTo>
                <a:lnTo>
                  <a:pt x="557373" y="80974"/>
                </a:lnTo>
                <a:lnTo>
                  <a:pt x="530463" y="37415"/>
                </a:lnTo>
                <a:lnTo>
                  <a:pt x="491601" y="8598"/>
                </a:lnTo>
                <a:lnTo>
                  <a:pt x="467740" y="0"/>
                </a:lnTo>
                <a:close/>
              </a:path>
              <a:path w="572770" h="328929">
                <a:moveTo>
                  <a:pt x="104901" y="0"/>
                </a:moveTo>
                <a:lnTo>
                  <a:pt x="60118" y="21066"/>
                </a:lnTo>
                <a:lnTo>
                  <a:pt x="27050" y="57658"/>
                </a:lnTo>
                <a:lnTo>
                  <a:pt x="6762" y="106553"/>
                </a:lnTo>
                <a:lnTo>
                  <a:pt x="0" y="164592"/>
                </a:lnTo>
                <a:lnTo>
                  <a:pt x="1690" y="194782"/>
                </a:lnTo>
                <a:lnTo>
                  <a:pt x="15216" y="248209"/>
                </a:lnTo>
                <a:lnTo>
                  <a:pt x="42054" y="291568"/>
                </a:lnTo>
                <a:lnTo>
                  <a:pt x="80968" y="320333"/>
                </a:lnTo>
                <a:lnTo>
                  <a:pt x="104901" y="328930"/>
                </a:lnTo>
                <a:lnTo>
                  <a:pt x="109092" y="315595"/>
                </a:lnTo>
                <a:lnTo>
                  <a:pt x="90302" y="307288"/>
                </a:lnTo>
                <a:lnTo>
                  <a:pt x="74120" y="295719"/>
                </a:lnTo>
                <a:lnTo>
                  <a:pt x="49529" y="262890"/>
                </a:lnTo>
                <a:lnTo>
                  <a:pt x="34845" y="218186"/>
                </a:lnTo>
                <a:lnTo>
                  <a:pt x="29971" y="162814"/>
                </a:lnTo>
                <a:lnTo>
                  <a:pt x="31188" y="134735"/>
                </a:lnTo>
                <a:lnTo>
                  <a:pt x="40955" y="86054"/>
                </a:lnTo>
                <a:lnTo>
                  <a:pt x="60577" y="47642"/>
                </a:lnTo>
                <a:lnTo>
                  <a:pt x="90624" y="21595"/>
                </a:lnTo>
                <a:lnTo>
                  <a:pt x="109600" y="13335"/>
                </a:lnTo>
                <a:lnTo>
                  <a:pt x="104901" y="0"/>
                </a:lnTo>
                <a:close/>
              </a:path>
            </a:pathLst>
          </a:custGeom>
          <a:solidFill>
            <a:srgbClr val="000000"/>
          </a:solidFill>
        </p:spPr>
        <p:txBody>
          <a:bodyPr wrap="square" lIns="0" tIns="0" rIns="0" bIns="0" rtlCol="0"/>
          <a:lstStyle/>
          <a:p>
            <a:endParaRPr/>
          </a:p>
        </p:txBody>
      </p:sp>
      <p:sp>
        <p:nvSpPr>
          <p:cNvPr id="28" name="object 28"/>
          <p:cNvSpPr txBox="1"/>
          <p:nvPr/>
        </p:nvSpPr>
        <p:spPr>
          <a:xfrm>
            <a:off x="5739638" y="4543171"/>
            <a:ext cx="2159000" cy="452120"/>
          </a:xfrm>
          <a:prstGeom prst="rect">
            <a:avLst/>
          </a:prstGeom>
        </p:spPr>
        <p:txBody>
          <a:bodyPr vert="horz" wrap="square" lIns="0" tIns="12065" rIns="0" bIns="0" rtlCol="0">
            <a:spAutoFit/>
          </a:bodyPr>
          <a:lstStyle/>
          <a:p>
            <a:pPr marL="38100">
              <a:lnSpc>
                <a:spcPct val="100000"/>
              </a:lnSpc>
              <a:spcBef>
                <a:spcPts val="95"/>
              </a:spcBef>
              <a:tabLst>
                <a:tab pos="1484630" algn="l"/>
                <a:tab pos="1970405" algn="l"/>
              </a:tabLst>
            </a:pPr>
            <a:r>
              <a:rPr sz="2800" spc="-5" dirty="0">
                <a:latin typeface="Cambria Math"/>
                <a:cs typeface="Cambria Math"/>
              </a:rPr>
              <a:t>𝑡</a:t>
            </a:r>
            <a:r>
              <a:rPr sz="2800" spc="65" dirty="0">
                <a:latin typeface="Cambria Math"/>
                <a:cs typeface="Cambria Math"/>
              </a:rPr>
              <a:t> </a:t>
            </a:r>
            <a:r>
              <a:rPr sz="2800" spc="-5" dirty="0">
                <a:latin typeface="Cambria Math"/>
                <a:cs typeface="Cambria Math"/>
              </a:rPr>
              <a:t>+</a:t>
            </a:r>
            <a:r>
              <a:rPr sz="2800" spc="5" dirty="0">
                <a:latin typeface="Cambria Math"/>
                <a:cs typeface="Cambria Math"/>
              </a:rPr>
              <a:t> </a:t>
            </a:r>
            <a:r>
              <a:rPr sz="2800" spc="-5" dirty="0">
                <a:latin typeface="Cambria Math"/>
                <a:cs typeface="Cambria Math"/>
              </a:rPr>
              <a:t>1</a:t>
            </a:r>
            <a:r>
              <a:rPr sz="2800" spc="-145" dirty="0">
                <a:latin typeface="Cambria Math"/>
                <a:cs typeface="Cambria Math"/>
              </a:rPr>
              <a:t> </a:t>
            </a:r>
            <a:r>
              <a:rPr sz="4200" spc="1357" baseline="36706" dirty="0">
                <a:latin typeface="Cambria Math"/>
                <a:cs typeface="Cambria Math"/>
              </a:rPr>
              <a:t>෍	</a:t>
            </a:r>
            <a:r>
              <a:rPr sz="4200" spc="82" baseline="36706" dirty="0">
                <a:latin typeface="Cambria Math"/>
                <a:cs typeface="Cambria Math"/>
              </a:rPr>
              <a:t>𝑔</a:t>
            </a:r>
            <a:r>
              <a:rPr sz="3075" spc="82" baseline="73170" dirty="0">
                <a:latin typeface="Cambria Math"/>
                <a:cs typeface="Cambria Math"/>
              </a:rPr>
              <a:t>𝑖	</a:t>
            </a:r>
            <a:r>
              <a:rPr sz="3075" spc="67" baseline="73170" dirty="0">
                <a:latin typeface="Cambria Math"/>
                <a:cs typeface="Cambria Math"/>
              </a:rPr>
              <a:t>2</a:t>
            </a:r>
            <a:endParaRPr sz="3075" baseline="73170">
              <a:latin typeface="Cambria Math"/>
              <a:cs typeface="Cambria Math"/>
            </a:endParaRPr>
          </a:p>
        </p:txBody>
      </p:sp>
      <p:grpSp>
        <p:nvGrpSpPr>
          <p:cNvPr id="29" name="object 29"/>
          <p:cNvGrpSpPr/>
          <p:nvPr/>
        </p:nvGrpSpPr>
        <p:grpSpPr>
          <a:xfrm>
            <a:off x="3128645" y="3273425"/>
            <a:ext cx="501650" cy="529590"/>
            <a:chOff x="3128645" y="3273425"/>
            <a:chExt cx="501650" cy="529590"/>
          </a:xfrm>
        </p:grpSpPr>
        <p:pic>
          <p:nvPicPr>
            <p:cNvPr id="30" name="object 30"/>
            <p:cNvPicPr/>
            <p:nvPr/>
          </p:nvPicPr>
          <p:blipFill>
            <a:blip r:embed="rId3" cstate="print"/>
            <a:stretch>
              <a:fillRect/>
            </a:stretch>
          </p:blipFill>
          <p:spPr>
            <a:xfrm>
              <a:off x="3131820" y="3276600"/>
              <a:ext cx="495300" cy="522731"/>
            </a:xfrm>
            <a:prstGeom prst="rect">
              <a:avLst/>
            </a:prstGeom>
          </p:spPr>
        </p:pic>
        <p:sp>
          <p:nvSpPr>
            <p:cNvPr id="31" name="object 31"/>
            <p:cNvSpPr/>
            <p:nvPr/>
          </p:nvSpPr>
          <p:spPr>
            <a:xfrm>
              <a:off x="3131820" y="3276600"/>
              <a:ext cx="495300" cy="523240"/>
            </a:xfrm>
            <a:custGeom>
              <a:avLst/>
              <a:gdLst/>
              <a:ahLst/>
              <a:cxnLst/>
              <a:rect l="l" t="t" r="r" b="b"/>
              <a:pathLst>
                <a:path w="495300" h="523239">
                  <a:moveTo>
                    <a:pt x="0" y="522731"/>
                  </a:moveTo>
                  <a:lnTo>
                    <a:pt x="495300" y="522731"/>
                  </a:lnTo>
                  <a:lnTo>
                    <a:pt x="495300" y="0"/>
                  </a:lnTo>
                  <a:lnTo>
                    <a:pt x="0" y="0"/>
                  </a:lnTo>
                  <a:lnTo>
                    <a:pt x="0" y="522731"/>
                  </a:lnTo>
                  <a:close/>
                </a:path>
              </a:pathLst>
            </a:custGeom>
            <a:ln w="6096">
              <a:solidFill>
                <a:srgbClr val="EC7C30"/>
              </a:solidFill>
            </a:ln>
          </p:spPr>
          <p:txBody>
            <a:bodyPr wrap="square" lIns="0" tIns="0" rIns="0" bIns="0" rtlCol="0"/>
            <a:lstStyle/>
            <a:p>
              <a:endParaRPr/>
            </a:p>
          </p:txBody>
        </p:sp>
      </p:grpSp>
      <p:sp>
        <p:nvSpPr>
          <p:cNvPr id="32" name="object 32"/>
          <p:cNvSpPr txBox="1"/>
          <p:nvPr/>
        </p:nvSpPr>
        <p:spPr>
          <a:xfrm>
            <a:off x="3209148" y="3225089"/>
            <a:ext cx="387350" cy="452120"/>
          </a:xfrm>
          <a:prstGeom prst="rect">
            <a:avLst/>
          </a:prstGeom>
        </p:spPr>
        <p:txBody>
          <a:bodyPr vert="horz" wrap="square" lIns="0" tIns="12065" rIns="0" bIns="0" rtlCol="0">
            <a:spAutoFit/>
          </a:bodyPr>
          <a:lstStyle/>
          <a:p>
            <a:pPr marL="38100">
              <a:lnSpc>
                <a:spcPct val="100000"/>
              </a:lnSpc>
              <a:spcBef>
                <a:spcPts val="95"/>
              </a:spcBef>
            </a:pPr>
            <a:r>
              <a:rPr lang="en-TW" sz="4200" spc="-652" baseline="-19841" dirty="0">
                <a:latin typeface="Cambria Math"/>
                <a:cs typeface="Cambria Math"/>
              </a:rPr>
              <a:t>𝜂 </a:t>
            </a:r>
            <a:r>
              <a:rPr sz="2050" spc="-434" dirty="0">
                <a:latin typeface="Cambria Math"/>
                <a:cs typeface="Cambria Math"/>
              </a:rPr>
              <a:t>𝑡</a:t>
            </a:r>
            <a:endParaRPr sz="2050" dirty="0">
              <a:latin typeface="Cambria Math"/>
              <a:cs typeface="Cambria Math"/>
            </a:endParaRPr>
          </a:p>
        </p:txBody>
      </p:sp>
      <p:grpSp>
        <p:nvGrpSpPr>
          <p:cNvPr id="33" name="object 33"/>
          <p:cNvGrpSpPr/>
          <p:nvPr/>
        </p:nvGrpSpPr>
        <p:grpSpPr>
          <a:xfrm>
            <a:off x="1909572" y="4174235"/>
            <a:ext cx="449580" cy="1138555"/>
            <a:chOff x="1909572" y="4174235"/>
            <a:chExt cx="449580" cy="1138555"/>
          </a:xfrm>
        </p:grpSpPr>
        <p:sp>
          <p:nvSpPr>
            <p:cNvPr id="34" name="object 34"/>
            <p:cNvSpPr/>
            <p:nvPr/>
          </p:nvSpPr>
          <p:spPr>
            <a:xfrm>
              <a:off x="1915668" y="4180331"/>
              <a:ext cx="437515" cy="1126490"/>
            </a:xfrm>
            <a:custGeom>
              <a:avLst/>
              <a:gdLst/>
              <a:ahLst/>
              <a:cxnLst/>
              <a:rect l="l" t="t" r="r" b="b"/>
              <a:pathLst>
                <a:path w="437514" h="1126489">
                  <a:moveTo>
                    <a:pt x="328040" y="0"/>
                  </a:moveTo>
                  <a:lnTo>
                    <a:pt x="109346" y="0"/>
                  </a:lnTo>
                  <a:lnTo>
                    <a:pt x="109346" y="907542"/>
                  </a:lnTo>
                  <a:lnTo>
                    <a:pt x="0" y="907542"/>
                  </a:lnTo>
                  <a:lnTo>
                    <a:pt x="218694" y="1126236"/>
                  </a:lnTo>
                  <a:lnTo>
                    <a:pt x="437388" y="907542"/>
                  </a:lnTo>
                  <a:lnTo>
                    <a:pt x="328040" y="907542"/>
                  </a:lnTo>
                  <a:lnTo>
                    <a:pt x="328040" y="0"/>
                  </a:lnTo>
                  <a:close/>
                </a:path>
              </a:pathLst>
            </a:custGeom>
            <a:solidFill>
              <a:srgbClr val="5B9BD4"/>
            </a:solidFill>
          </p:spPr>
          <p:txBody>
            <a:bodyPr wrap="square" lIns="0" tIns="0" rIns="0" bIns="0" rtlCol="0"/>
            <a:lstStyle/>
            <a:p>
              <a:endParaRPr/>
            </a:p>
          </p:txBody>
        </p:sp>
        <p:sp>
          <p:nvSpPr>
            <p:cNvPr id="35" name="object 35"/>
            <p:cNvSpPr/>
            <p:nvPr/>
          </p:nvSpPr>
          <p:spPr>
            <a:xfrm>
              <a:off x="1915668" y="4180331"/>
              <a:ext cx="437515" cy="1126490"/>
            </a:xfrm>
            <a:custGeom>
              <a:avLst/>
              <a:gdLst/>
              <a:ahLst/>
              <a:cxnLst/>
              <a:rect l="l" t="t" r="r" b="b"/>
              <a:pathLst>
                <a:path w="437514" h="1126489">
                  <a:moveTo>
                    <a:pt x="0" y="907542"/>
                  </a:moveTo>
                  <a:lnTo>
                    <a:pt x="109346" y="907542"/>
                  </a:lnTo>
                  <a:lnTo>
                    <a:pt x="109346" y="0"/>
                  </a:lnTo>
                  <a:lnTo>
                    <a:pt x="328040" y="0"/>
                  </a:lnTo>
                  <a:lnTo>
                    <a:pt x="328040" y="907542"/>
                  </a:lnTo>
                  <a:lnTo>
                    <a:pt x="437388" y="907542"/>
                  </a:lnTo>
                  <a:lnTo>
                    <a:pt x="218694" y="1126236"/>
                  </a:lnTo>
                  <a:lnTo>
                    <a:pt x="0" y="907542"/>
                  </a:lnTo>
                  <a:close/>
                </a:path>
              </a:pathLst>
            </a:custGeom>
            <a:ln w="12192">
              <a:solidFill>
                <a:srgbClr val="41709C"/>
              </a:solidFill>
            </a:ln>
          </p:spPr>
          <p:txBody>
            <a:bodyPr wrap="square" lIns="0" tIns="0" rIns="0" bIns="0" rtlCol="0"/>
            <a:lstStyle/>
            <a:p>
              <a:endParaRPr/>
            </a:p>
          </p:txBody>
        </p:sp>
      </p:grpSp>
      <p:grpSp>
        <p:nvGrpSpPr>
          <p:cNvPr id="36" name="object 36"/>
          <p:cNvGrpSpPr/>
          <p:nvPr/>
        </p:nvGrpSpPr>
        <p:grpSpPr>
          <a:xfrm>
            <a:off x="3128645" y="3916553"/>
            <a:ext cx="501650" cy="529590"/>
            <a:chOff x="3128645" y="3916553"/>
            <a:chExt cx="501650" cy="529590"/>
          </a:xfrm>
        </p:grpSpPr>
        <p:pic>
          <p:nvPicPr>
            <p:cNvPr id="37" name="object 37"/>
            <p:cNvPicPr/>
            <p:nvPr/>
          </p:nvPicPr>
          <p:blipFill>
            <a:blip r:embed="rId4" cstate="print"/>
            <a:stretch>
              <a:fillRect/>
            </a:stretch>
          </p:blipFill>
          <p:spPr>
            <a:xfrm>
              <a:off x="3131820" y="3919728"/>
              <a:ext cx="495300" cy="522731"/>
            </a:xfrm>
            <a:prstGeom prst="rect">
              <a:avLst/>
            </a:prstGeom>
          </p:spPr>
        </p:pic>
        <p:sp>
          <p:nvSpPr>
            <p:cNvPr id="38" name="object 38"/>
            <p:cNvSpPr/>
            <p:nvPr/>
          </p:nvSpPr>
          <p:spPr>
            <a:xfrm>
              <a:off x="3131820" y="3919728"/>
              <a:ext cx="495300" cy="523240"/>
            </a:xfrm>
            <a:custGeom>
              <a:avLst/>
              <a:gdLst/>
              <a:ahLst/>
              <a:cxnLst/>
              <a:rect l="l" t="t" r="r" b="b"/>
              <a:pathLst>
                <a:path w="495300" h="523239">
                  <a:moveTo>
                    <a:pt x="0" y="522732"/>
                  </a:moveTo>
                  <a:lnTo>
                    <a:pt x="495300" y="522732"/>
                  </a:lnTo>
                  <a:lnTo>
                    <a:pt x="495300" y="0"/>
                  </a:lnTo>
                  <a:lnTo>
                    <a:pt x="0" y="0"/>
                  </a:lnTo>
                  <a:lnTo>
                    <a:pt x="0" y="522732"/>
                  </a:lnTo>
                  <a:close/>
                </a:path>
              </a:pathLst>
            </a:custGeom>
            <a:ln w="6096">
              <a:solidFill>
                <a:srgbClr val="4471C4"/>
              </a:solidFill>
            </a:ln>
          </p:spPr>
          <p:txBody>
            <a:bodyPr wrap="square" lIns="0" tIns="0" rIns="0" bIns="0" rtlCol="0"/>
            <a:lstStyle/>
            <a:p>
              <a:endParaRPr/>
            </a:p>
          </p:txBody>
        </p:sp>
      </p:grpSp>
      <p:sp>
        <p:nvSpPr>
          <p:cNvPr id="39" name="object 39"/>
          <p:cNvSpPr txBox="1"/>
          <p:nvPr/>
        </p:nvSpPr>
        <p:spPr>
          <a:xfrm>
            <a:off x="3217100" y="3928376"/>
            <a:ext cx="438150" cy="452120"/>
          </a:xfrm>
          <a:prstGeom prst="rect">
            <a:avLst/>
          </a:prstGeom>
        </p:spPr>
        <p:txBody>
          <a:bodyPr vert="horz" wrap="square" lIns="0" tIns="12065" rIns="0" bIns="0" rtlCol="0">
            <a:spAutoFit/>
          </a:bodyPr>
          <a:lstStyle/>
          <a:p>
            <a:pPr marL="38100">
              <a:lnSpc>
                <a:spcPct val="100000"/>
              </a:lnSpc>
              <a:spcBef>
                <a:spcPts val="95"/>
              </a:spcBef>
            </a:pPr>
            <a:r>
              <a:rPr lang="en-TW" sz="4200" spc="-622" baseline="-5952" dirty="0">
                <a:latin typeface="Cambria Math"/>
                <a:cs typeface="Cambria Math"/>
              </a:rPr>
              <a:t>𝜎 </a:t>
            </a:r>
            <a:r>
              <a:rPr sz="3200" spc="-434" baseline="30000" dirty="0">
                <a:latin typeface="Cambria Math"/>
              </a:rPr>
              <a:t>𝑡</a:t>
            </a:r>
            <a:endParaRPr sz="2050" spc="-434" baseline="30000" dirty="0">
              <a:latin typeface="Cambria Math"/>
            </a:endParaRPr>
          </a:p>
        </p:txBody>
      </p:sp>
      <p:sp>
        <p:nvSpPr>
          <p:cNvPr id="40" name="object 40"/>
          <p:cNvSpPr/>
          <p:nvPr/>
        </p:nvSpPr>
        <p:spPr>
          <a:xfrm>
            <a:off x="3620770" y="3125723"/>
            <a:ext cx="1000125" cy="431165"/>
          </a:xfrm>
          <a:custGeom>
            <a:avLst/>
            <a:gdLst/>
            <a:ahLst/>
            <a:cxnLst/>
            <a:rect l="l" t="t" r="r" b="b"/>
            <a:pathLst>
              <a:path w="1000125" h="431164">
                <a:moveTo>
                  <a:pt x="887073" y="35252"/>
                </a:moveTo>
                <a:lnTo>
                  <a:pt x="0" y="395859"/>
                </a:lnTo>
                <a:lnTo>
                  <a:pt x="14224" y="431164"/>
                </a:lnTo>
                <a:lnTo>
                  <a:pt x="901423" y="70557"/>
                </a:lnTo>
                <a:lnTo>
                  <a:pt x="887073" y="35252"/>
                </a:lnTo>
                <a:close/>
              </a:path>
              <a:path w="1000125" h="431164">
                <a:moveTo>
                  <a:pt x="984174" y="28066"/>
                </a:moveTo>
                <a:lnTo>
                  <a:pt x="904747" y="28066"/>
                </a:lnTo>
                <a:lnTo>
                  <a:pt x="919099" y="63373"/>
                </a:lnTo>
                <a:lnTo>
                  <a:pt x="901423" y="70557"/>
                </a:lnTo>
                <a:lnTo>
                  <a:pt x="915796" y="105917"/>
                </a:lnTo>
                <a:lnTo>
                  <a:pt x="984174" y="28066"/>
                </a:lnTo>
                <a:close/>
              </a:path>
              <a:path w="1000125" h="431164">
                <a:moveTo>
                  <a:pt x="904747" y="28066"/>
                </a:moveTo>
                <a:lnTo>
                  <a:pt x="887073" y="35252"/>
                </a:lnTo>
                <a:lnTo>
                  <a:pt x="901423" y="70557"/>
                </a:lnTo>
                <a:lnTo>
                  <a:pt x="919099" y="63373"/>
                </a:lnTo>
                <a:lnTo>
                  <a:pt x="904747" y="28066"/>
                </a:lnTo>
                <a:close/>
              </a:path>
              <a:path w="1000125" h="431164">
                <a:moveTo>
                  <a:pt x="872743" y="0"/>
                </a:moveTo>
                <a:lnTo>
                  <a:pt x="887073" y="35252"/>
                </a:lnTo>
                <a:lnTo>
                  <a:pt x="904747" y="28066"/>
                </a:lnTo>
                <a:lnTo>
                  <a:pt x="984174" y="28066"/>
                </a:lnTo>
                <a:lnTo>
                  <a:pt x="1000125" y="9905"/>
                </a:lnTo>
                <a:lnTo>
                  <a:pt x="872743" y="0"/>
                </a:lnTo>
                <a:close/>
              </a:path>
            </a:pathLst>
          </a:custGeom>
          <a:solidFill>
            <a:srgbClr val="FF0000"/>
          </a:solidFill>
        </p:spPr>
        <p:txBody>
          <a:bodyPr wrap="square" lIns="0" tIns="0" rIns="0" bIns="0" rtlCol="0"/>
          <a:lstStyle/>
          <a:p>
            <a:endParaRPr/>
          </a:p>
        </p:txBody>
      </p:sp>
      <p:sp>
        <p:nvSpPr>
          <p:cNvPr id="41" name="object 41"/>
          <p:cNvSpPr/>
          <p:nvPr/>
        </p:nvSpPr>
        <p:spPr>
          <a:xfrm>
            <a:off x="3622040" y="4162933"/>
            <a:ext cx="998855" cy="360680"/>
          </a:xfrm>
          <a:custGeom>
            <a:avLst/>
            <a:gdLst/>
            <a:ahLst/>
            <a:cxnLst/>
            <a:rect l="l" t="t" r="r" b="b"/>
            <a:pathLst>
              <a:path w="998854" h="360679">
                <a:moveTo>
                  <a:pt x="884310" y="324413"/>
                </a:moveTo>
                <a:lnTo>
                  <a:pt x="872489" y="360680"/>
                </a:lnTo>
                <a:lnTo>
                  <a:pt x="998855" y="341757"/>
                </a:lnTo>
                <a:lnTo>
                  <a:pt x="987279" y="330327"/>
                </a:lnTo>
                <a:lnTo>
                  <a:pt x="902462" y="330327"/>
                </a:lnTo>
                <a:lnTo>
                  <a:pt x="884310" y="324413"/>
                </a:lnTo>
                <a:close/>
              </a:path>
              <a:path w="998854" h="360679">
                <a:moveTo>
                  <a:pt x="896109" y="288212"/>
                </a:moveTo>
                <a:lnTo>
                  <a:pt x="884310" y="324413"/>
                </a:lnTo>
                <a:lnTo>
                  <a:pt x="902462" y="330327"/>
                </a:lnTo>
                <a:lnTo>
                  <a:pt x="914273" y="294132"/>
                </a:lnTo>
                <a:lnTo>
                  <a:pt x="896109" y="288212"/>
                </a:lnTo>
                <a:close/>
              </a:path>
              <a:path w="998854" h="360679">
                <a:moveTo>
                  <a:pt x="907923" y="251968"/>
                </a:moveTo>
                <a:lnTo>
                  <a:pt x="896109" y="288212"/>
                </a:lnTo>
                <a:lnTo>
                  <a:pt x="914273" y="294132"/>
                </a:lnTo>
                <a:lnTo>
                  <a:pt x="902462" y="330327"/>
                </a:lnTo>
                <a:lnTo>
                  <a:pt x="987279" y="330327"/>
                </a:lnTo>
                <a:lnTo>
                  <a:pt x="907923" y="251968"/>
                </a:lnTo>
                <a:close/>
              </a:path>
              <a:path w="998854" h="360679">
                <a:moveTo>
                  <a:pt x="11684" y="0"/>
                </a:moveTo>
                <a:lnTo>
                  <a:pt x="0" y="36322"/>
                </a:lnTo>
                <a:lnTo>
                  <a:pt x="884310" y="324413"/>
                </a:lnTo>
                <a:lnTo>
                  <a:pt x="896109" y="288212"/>
                </a:lnTo>
                <a:lnTo>
                  <a:pt x="11684" y="0"/>
                </a:lnTo>
                <a:close/>
              </a:path>
            </a:pathLst>
          </a:custGeom>
          <a:solidFill>
            <a:srgbClr val="0000FF"/>
          </a:solidFill>
        </p:spPr>
        <p:txBody>
          <a:bodyPr wrap="square" lIns="0" tIns="0" rIns="0" bIns="0" rtlCol="0"/>
          <a:lstStyle/>
          <a:p>
            <a:endParaRPr/>
          </a:p>
        </p:txBody>
      </p:sp>
      <p:sp>
        <p:nvSpPr>
          <p:cNvPr id="42" name="object 42"/>
          <p:cNvSpPr/>
          <p:nvPr/>
        </p:nvSpPr>
        <p:spPr>
          <a:xfrm>
            <a:off x="5647182" y="3143250"/>
            <a:ext cx="771525" cy="386080"/>
          </a:xfrm>
          <a:custGeom>
            <a:avLst/>
            <a:gdLst/>
            <a:ahLst/>
            <a:cxnLst/>
            <a:rect l="l" t="t" r="r" b="b"/>
            <a:pathLst>
              <a:path w="771525" h="386079">
                <a:moveTo>
                  <a:pt x="0" y="0"/>
                </a:moveTo>
                <a:lnTo>
                  <a:pt x="771525" y="385825"/>
                </a:lnTo>
              </a:path>
            </a:pathLst>
          </a:custGeom>
          <a:ln w="38100">
            <a:solidFill>
              <a:srgbClr val="FF0000"/>
            </a:solidFill>
          </a:ln>
        </p:spPr>
        <p:txBody>
          <a:bodyPr wrap="square" lIns="0" tIns="0" rIns="0" bIns="0" rtlCol="0"/>
          <a:lstStyle/>
          <a:p>
            <a:endParaRPr/>
          </a:p>
        </p:txBody>
      </p:sp>
      <p:sp>
        <p:nvSpPr>
          <p:cNvPr id="43" name="object 43"/>
          <p:cNvSpPr/>
          <p:nvPr/>
        </p:nvSpPr>
        <p:spPr>
          <a:xfrm>
            <a:off x="5770626" y="4584953"/>
            <a:ext cx="771525" cy="386080"/>
          </a:xfrm>
          <a:custGeom>
            <a:avLst/>
            <a:gdLst/>
            <a:ahLst/>
            <a:cxnLst/>
            <a:rect l="l" t="t" r="r" b="b"/>
            <a:pathLst>
              <a:path w="771525" h="386079">
                <a:moveTo>
                  <a:pt x="0" y="0"/>
                </a:moveTo>
                <a:lnTo>
                  <a:pt x="771525" y="385826"/>
                </a:lnTo>
              </a:path>
            </a:pathLst>
          </a:custGeom>
          <a:ln w="38100">
            <a:solidFill>
              <a:srgbClr val="FF0000"/>
            </a:solidFill>
          </a:ln>
        </p:spPr>
        <p:txBody>
          <a:bodyPr wrap="square" lIns="0" tIns="0" rIns="0" bIns="0" rtlCol="0"/>
          <a:lstStyle/>
          <a:p>
            <a:endParaRPr/>
          </a:p>
        </p:txBody>
      </p:sp>
      <p:pic>
        <p:nvPicPr>
          <p:cNvPr id="44" name="Picture 43">
            <a:extLst>
              <a:ext uri="{FF2B5EF4-FFF2-40B4-BE49-F238E27FC236}">
                <a16:creationId xmlns:a16="http://schemas.microsoft.com/office/drawing/2014/main" id="{F0DE3652-35CD-B846-9CEE-4631535045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171" y="4197118"/>
            <a:ext cx="533400" cy="698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5493</TotalTime>
  <Words>3624</Words>
  <Application>Microsoft Macintosh PowerPoint</Application>
  <PresentationFormat>On-screen Show (4:3)</PresentationFormat>
  <Paragraphs>681</Paragraphs>
  <Slides>38</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 MT</vt:lpstr>
      <vt:lpstr>PMingLiU-ExtB</vt:lpstr>
      <vt:lpstr>Calibri</vt:lpstr>
      <vt:lpstr>Calibri Light</vt:lpstr>
      <vt:lpstr>Cambria Math</vt:lpstr>
      <vt:lpstr>Lucida Sans Unicode</vt:lpstr>
      <vt:lpstr>Symbol</vt:lpstr>
      <vt:lpstr>Times New Roman</vt:lpstr>
      <vt:lpstr>Wingdings</vt:lpstr>
      <vt:lpstr>Office Theme</vt:lpstr>
      <vt:lpstr>Gradient Descent</vt:lpstr>
      <vt:lpstr>Review: Gradient Descent</vt:lpstr>
      <vt:lpstr>Review: Gradient Descent</vt:lpstr>
      <vt:lpstr>Gradient Descent Tip 1: Tuning your  learning rates</vt:lpstr>
      <vt:lpstr>.    i    i1     L                                i1  Set the learning rate η carefully</vt:lpstr>
      <vt:lpstr>Adaptive Learning Rates</vt:lpstr>
      <vt:lpstr>Adagrad</vt:lpstr>
      <vt:lpstr>𝜎𝑡: root mean square of  the previous derivatives of  parameter w</vt:lpstr>
      <vt:lpstr>Adagrad</vt:lpstr>
      <vt:lpstr>Contradiction?</vt:lpstr>
      <vt:lpstr>𝜕𝐶 𝜃𝑡</vt:lpstr>
      <vt:lpstr>Larger gradient, larger steps?</vt:lpstr>
      <vt:lpstr>Comparison between  different parameters</vt:lpstr>
      <vt:lpstr>Second Derivative</vt:lpstr>
      <vt:lpstr>Comparison between  different parameters</vt:lpstr>
      <vt:lpstr>PowerPoint Presentation</vt:lpstr>
      <vt:lpstr>Gradient Descent</vt:lpstr>
      <vt:lpstr>Stochastic Gradient Descent 2</vt:lpstr>
      <vt:lpstr>PowerPoint Presentation</vt:lpstr>
      <vt:lpstr>Stochastic Gradient Descent</vt:lpstr>
      <vt:lpstr>Gradient Descent Tip 3: Feature Scaling</vt:lpstr>
      <vt:lpstr>Feature Scaling</vt:lpstr>
      <vt:lpstr>Feature Scaling</vt:lpstr>
      <vt:lpstr>Feature Scaling</vt:lpstr>
      <vt:lpstr>Gradient Descent Theory</vt:lpstr>
      <vt:lpstr>Question</vt:lpstr>
      <vt:lpstr>Warning of Math</vt:lpstr>
      <vt:lpstr>Formal Derivation</vt:lpstr>
      <vt:lpstr>Taylor Series</vt:lpstr>
      <vt:lpstr>PowerPoint Presentation</vt:lpstr>
      <vt:lpstr>Multivariable Taylor Series</vt:lpstr>
      <vt:lpstr>Back to Formal Derivation</vt:lpstr>
      <vt:lpstr>Back to Formal Derivation</vt:lpstr>
      <vt:lpstr>Gradient descent – two variables</vt:lpstr>
      <vt:lpstr>Back to Formal Derivation</vt:lpstr>
      <vt:lpstr>End of Warning</vt:lpstr>
      <vt:lpstr>More Limitation of Gradient Descent</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Hung-yi Lee</dc:creator>
  <cp:lastModifiedBy>Microsoft Office User</cp:lastModifiedBy>
  <cp:revision>7</cp:revision>
  <dcterms:created xsi:type="dcterms:W3CDTF">2021-08-24T08:37:26Z</dcterms:created>
  <dcterms:modified xsi:type="dcterms:W3CDTF">2021-08-28T04:11:32Z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2017-03-12T00:00:00Z</vt:filetime>
  </property>
  <property fmtid="{D5CDD505-2E9C-101B-9397-08002B2CF9AE}" pid="3" name="Creator">
    <vt:lpwstr>Microsoft® PowerPoint® 2016</vt:lpwstr>
  </property>
  <property fmtid="{D5CDD505-2E9C-101B-9397-08002B2CF9AE}" pid="4" name="LastSaved">
    <vt:filetime>2021-08-24T00:00:00Z</vt:filetime>
  </property>
</Properties>
</file>